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475" r:id="rId3"/>
    <p:sldId id="456" r:id="rId5"/>
    <p:sldId id="470" r:id="rId6"/>
    <p:sldId id="474" r:id="rId7"/>
    <p:sldId id="471" r:id="rId8"/>
    <p:sldId id="472" r:id="rId9"/>
    <p:sldId id="473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70C0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4176" autoAdjust="0"/>
  </p:normalViewPr>
  <p:slideViewPr>
    <p:cSldViewPr>
      <p:cViewPr varScale="1">
        <p:scale>
          <a:sx n="54" d="100"/>
          <a:sy n="54" d="100"/>
        </p:scale>
        <p:origin x="2310" y="60"/>
      </p:cViewPr>
      <p:guideLst>
        <p:guide orient="horz" pos="2350"/>
        <p:guide pos="31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F105-2BB0-474D-87AE-CC5127ABD0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F241A-2BF7-45B5-B0EA-5B3F3E1583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CC19A4-4FEE-4FAA-B781-2F0620F1DD9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B90781-8F33-4817-9135-69A6D6E7B61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581400"/>
            <a:ext cx="6511925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09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8A4F-D8CB-47E3-A168-17F81E2318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EAE8-4630-4045-9D68-1D8067A826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94E1-5845-4E7F-9266-9A03D10CD5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0D67-505E-4FBA-8655-BB82C3CE9A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49212-458C-45D8-9743-7C4CF2366A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F89CB-655E-4F0A-82F6-17CD14E148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20DB-02EC-4F00-BC00-C3D1926004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ü"/>
              <a:defRPr/>
            </a:lvl1pPr>
            <a:lvl2pPr marL="669925" indent="-325755">
              <a:buClrTx/>
              <a:buFont typeface="Wingdings" panose="05000000000000000000" pitchFamily="2" charset="2"/>
              <a:buChar char="ü"/>
              <a:defRPr/>
            </a:lvl2pPr>
            <a:lvl3pPr marL="1022350" indent="-351155">
              <a:buClrTx/>
              <a:buFont typeface="Wingdings" panose="05000000000000000000" pitchFamily="2" charset="2"/>
              <a:buChar char="ü"/>
              <a:defRPr/>
            </a:lvl3pPr>
            <a:lvl4pPr marL="1339850" indent="-316230">
              <a:buClrTx/>
              <a:buFont typeface="Wingdings" panose="05000000000000000000" pitchFamily="2" charset="2"/>
              <a:buChar char="ü"/>
              <a:defRPr/>
            </a:lvl4pPr>
            <a:lvl5pPr marL="1681480" indent="-339725">
              <a:buClrTx/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7766-9A74-464A-9A62-AF2E5CE9E7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96AF1-F244-4257-9693-1D7638C31C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1309-1709-4BBC-B2A8-C20D81A3BA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B63D-AC01-45A6-88E1-17A1FCD07E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2F2C3-A723-403E-BE9E-20DD8F7C9E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470B-E935-47C2-8719-C42F58B71F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9243-491D-4D4A-A5E9-02C3592A7C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9C9E-A771-4FC1-9E4F-CB52A1C666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8288"/>
            <a:ext cx="8229600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0B43D7-818A-476B-9EBB-59A8A07A6EC8}" type="slidenum">
              <a:rPr lang="en-US" altLang="zh-CN"/>
            </a:fld>
            <a:endParaRPr lang="en-US" altLang="zh-CN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4096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image" Target="../media/image11.png"/><Relationship Id="rId1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1520" y="5677624"/>
          <a:ext cx="8229601" cy="587504"/>
        </p:xfrm>
        <a:graphic>
          <a:graphicData uri="http://schemas.openxmlformats.org/drawingml/2006/table">
            <a:tbl>
              <a:tblPr firstRow="1" firstCol="1" bandRow="1"/>
              <a:tblGrid>
                <a:gridCol w="2164385"/>
                <a:gridCol w="1348008"/>
                <a:gridCol w="1343071"/>
                <a:gridCol w="1017179"/>
                <a:gridCol w="1181771"/>
                <a:gridCol w="1175187"/>
              </a:tblGrid>
              <a:tr h="343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Strength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sz="16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(MPa)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1518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764.3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38401" y="5373216"/>
            <a:ext cx="4017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2 Strength parameters of a single lamina</a:t>
            </a:r>
            <a:endParaRPr lang="en-US" altLang="zh-CN" sz="7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8464" y="4723750"/>
          <a:ext cx="8229600" cy="605155"/>
        </p:xfrm>
        <a:graphic>
          <a:graphicData uri="http://schemas.openxmlformats.org/drawingml/2006/table">
            <a:tbl>
              <a:tblPr firstRow="1" firstCol="1" bandRow="1"/>
              <a:tblGrid>
                <a:gridCol w="2146280"/>
                <a:gridCol w="1621231"/>
                <a:gridCol w="1622877"/>
                <a:gridCol w="1850014"/>
                <a:gridCol w="989198"/>
              </a:tblGrid>
              <a:tr h="36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ρ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kg/m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υ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1520.7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127.70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9.67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6.50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57158" y="4342803"/>
            <a:ext cx="5222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1 Material properties of a single lamina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8552" y="1851303"/>
            <a:ext cx="3718248" cy="1198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Abaqus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Shell(SC8R)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criterion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54" y="1419134"/>
            <a:ext cx="4622578" cy="28739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6870" y="551180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Model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68552" y="3396842"/>
            <a:ext cx="3168352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60mm, 80mm, 100mm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Layups: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[0˚/90˚]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[±45˚]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60" y="1932305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030" y="502285"/>
            <a:ext cx="407987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zh-CN" sz="2400"/>
              <a:t>Shear Nonlinearity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Font typeface="+mj-lt"/>
              <a:buNone/>
            </a:pPr>
            <a:endParaRPr lang="zh-CN" altLang="en-US" sz="2000"/>
          </a:p>
          <a:p>
            <a:pPr marL="342900" indent="-342900">
              <a:buFont typeface="+mj-lt"/>
              <a:buAutoNum type="arabicPeriod"/>
            </a:pPr>
            <a:endParaRPr lang="en-US" altLang="zh-CN" sz="1800"/>
          </a:p>
          <a:p>
            <a:pPr marL="342900" indent="-342900">
              <a:buFont typeface="+mj-lt"/>
              <a:buAutoNum type="arabicPeriod"/>
            </a:pP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5284470"/>
            <a:ext cx="2284730" cy="62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55" y="2491740"/>
            <a:ext cx="2429510" cy="197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75" y="1483360"/>
            <a:ext cx="5074285" cy="741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4669155"/>
            <a:ext cx="773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shear nonlinearity constitutive relations for the laminates were defined with the Ramberg-Osgood equation: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1082675" y="6205220"/>
            <a:ext cx="7736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刘魏光, 余音, 汪海. 考虑剪切非线性的复合材料渐进损伤模型[J]. 上海交通大学学报, 2016, 50(2):194-199.</a:t>
            </a:r>
            <a:endParaRPr lang="en-US" altLang="zh-CN" sz="1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325370"/>
            <a:ext cx="2861310" cy="2145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5394960"/>
            <a:ext cx="2666365" cy="514350"/>
          </a:xfrm>
          <a:prstGeom prst="rect">
            <a:avLst/>
          </a:prstGeom>
        </p:spPr>
      </p:pic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47235"/>
            <a:ext cx="2880360" cy="2110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35" y="4507230"/>
            <a:ext cx="2994660" cy="21926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14020" y="1598930"/>
          <a:ext cx="5248275" cy="213614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229360"/>
                <a:gridCol w="1163320"/>
                <a:gridCol w="1386205"/>
                <a:gridCol w="1469390"/>
              </a:tblGrid>
              <a:tr h="501015"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Ultimate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dirty="0"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Linear degenaration </a:t>
                      </a:r>
                      <a:endParaRPr lang="en-US" altLang="zh-CN" sz="16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7680">
                <a:tc vMerge="1"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Simulation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Error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r>
                        <a:rPr lang="en-US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24.73%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[0/90]</a:t>
                      </a:r>
                      <a:r>
                        <a:rPr lang="en-US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45.37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[±45]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39.85%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47859" y="1139411"/>
            <a:ext cx="22593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ultimate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strength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az-Cyrl-AZ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32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degenaration 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03975" y="4149090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  <a:endParaRPr lang="zh-CN" altLang="en-US" sz="1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62474" y="1598826"/>
          <a:ext cx="2900680" cy="216090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75105"/>
                <a:gridCol w="1425575"/>
              </a:tblGrid>
              <a:tr h="501015">
                <a:tc gridSpan="2"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dirty="0"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Exponential degenaration</a:t>
                      </a:r>
                      <a:endParaRPr lang="en-US" altLang="zh-CN" sz="16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Simulation</a:t>
                      </a:r>
                      <a:endParaRPr lang="en-US" altLang="zh-CN" sz="1600" b="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Error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87.32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25.23%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  <a:tr h="40894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50.67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7.35%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  <a:tr h="3829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15.04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36.78%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18706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5" y="4547235"/>
            <a:ext cx="2585085" cy="2219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4020" y="52578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 typeface="+mj-lt"/>
              <a:buNone/>
            </a:pPr>
            <a:r>
              <a:rPr lang="en-US" altLang="zh-CN">
                <a:sym typeface="+mn-ea"/>
              </a:rPr>
              <a:t>Former Results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778510" y="4090035"/>
            <a:ext cx="3435350" cy="96520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4570" y="2425700"/>
            <a:ext cx="2983230" cy="647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strain and undamaged stiffness matrix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6785" y="3072765"/>
            <a:ext cx="2559685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damage variable d and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9375" y="3354705"/>
          <a:ext cx="78549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457200" imgH="177165" progId="Equation.KSEE3">
                  <p:embed/>
                </p:oleObj>
              </mc:Choice>
              <mc:Fallback>
                <p:oleObj name="" r:id="rId1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375" y="3354705"/>
                        <a:ext cx="78549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55140" y="5374005"/>
            <a:ext cx="5633085" cy="65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calculate stress and </a:t>
            </a:r>
            <a:r>
              <a:rPr lang="en-US" altLang="zh-CN" sz="1800" b="1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Jacobian matrix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;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update </a:t>
            </a: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damage variable d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4" idx="2"/>
            <a:endCxn id="27" idx="0"/>
          </p:cNvCxnSpPr>
          <p:nvPr/>
        </p:nvCxnSpPr>
        <p:spPr>
          <a:xfrm>
            <a:off x="2496185" y="3072765"/>
            <a:ext cx="0" cy="281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3507740" y="3910330"/>
            <a:ext cx="1249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damaged</a:t>
            </a:r>
            <a:endParaRPr lang="en-US" altLang="zh-CN" sz="1400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496185" y="5055235"/>
            <a:ext cx="8255" cy="371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1292860" y="5067300"/>
            <a:ext cx="1186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undamaged </a:t>
            </a:r>
            <a:endParaRPr lang="en-US" altLang="zh-CN" sz="1400" dirty="0"/>
          </a:p>
        </p:txBody>
      </p:sp>
      <p:cxnSp>
        <p:nvCxnSpPr>
          <p:cNvPr id="30" name="肘形连接符 29"/>
          <p:cNvCxnSpPr>
            <a:endCxn id="12" idx="0"/>
          </p:cNvCxnSpPr>
          <p:nvPr/>
        </p:nvCxnSpPr>
        <p:spPr>
          <a:xfrm flipV="1">
            <a:off x="4255770" y="3072765"/>
            <a:ext cx="1781175" cy="1487170"/>
          </a:xfrm>
          <a:prstGeom prst="bentConnector4">
            <a:avLst>
              <a:gd name="adj1" fmla="val 14082"/>
              <a:gd name="adj2" fmla="val 1349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4834255" y="4090035"/>
            <a:ext cx="2380615" cy="774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</a:t>
            </a: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damaged stiffness matrix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96050" y="4395470"/>
          <a:ext cx="29210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6050" y="4395470"/>
                        <a:ext cx="29210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12" idx="2"/>
            <a:endCxn id="31" idx="0"/>
          </p:cNvCxnSpPr>
          <p:nvPr/>
        </p:nvCxnSpPr>
        <p:spPr>
          <a:xfrm flipH="1">
            <a:off x="6024880" y="3707765"/>
            <a:ext cx="12065" cy="382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31" idx="2"/>
          </p:cNvCxnSpPr>
          <p:nvPr/>
        </p:nvCxnSpPr>
        <p:spPr>
          <a:xfrm flipH="1">
            <a:off x="6012180" y="4864735"/>
            <a:ext cx="12700" cy="508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>
            <a:stCxn id="8" idx="2"/>
            <a:endCxn id="4" idx="0"/>
          </p:cNvCxnSpPr>
          <p:nvPr/>
        </p:nvCxnSpPr>
        <p:spPr>
          <a:xfrm>
            <a:off x="2479040" y="2099310"/>
            <a:ext cx="17145" cy="326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1425575" y="1454150"/>
            <a:ext cx="210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after each      increment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604895" y="6237605"/>
            <a:ext cx="204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quit UMAT,back to  main program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4572000" y="6024245"/>
            <a:ext cx="0" cy="28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矩形 12"/>
          <p:cNvSpPr/>
          <p:nvPr/>
        </p:nvSpPr>
        <p:spPr>
          <a:xfrm>
            <a:off x="522605" y="2099945"/>
            <a:ext cx="7815580" cy="4046855"/>
          </a:xfrm>
          <a:prstGeom prst="rect">
            <a:avLst/>
          </a:prstGeom>
          <a:noFill/>
          <a:ln w="317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77315" y="3354705"/>
            <a:ext cx="2237740" cy="415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 stress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>
            <a:stCxn id="27" idx="2"/>
            <a:endCxn id="2" idx="0"/>
          </p:cNvCxnSpPr>
          <p:nvPr/>
        </p:nvCxnSpPr>
        <p:spPr>
          <a:xfrm>
            <a:off x="2496185" y="3770630"/>
            <a:ext cx="0" cy="319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6788150" y="2118995"/>
            <a:ext cx="155003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UMAT subroutine</a:t>
            </a:r>
            <a:endParaRPr lang="en-US" altLang="zh-CN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005" y="4356735"/>
            <a:ext cx="2760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sym typeface="+mn-ea"/>
              </a:rPr>
              <a:t>checkout failure ( Hashin </a:t>
            </a:r>
            <a:endParaRPr lang="en-US" altLang="zh-CN" smtClean="0">
              <a:ln>
                <a:noFill/>
              </a:ln>
              <a:effectLst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sym typeface="+mn-ea"/>
              </a:rPr>
              <a:t>          criterion)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2EA7766-9A74-464A-9A62-AF2E5CE9E77E}" type="slidenum">
              <a:rPr lang="en-US" altLang="zh-CN"/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56870" y="551180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UMAT subroutine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265" y="1312545"/>
            <a:ext cx="2666365" cy="51435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3623310" y="1845310"/>
            <a:ext cx="805180" cy="844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0" y="3279775"/>
            <a:ext cx="4156075" cy="304292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259195" y="6076315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18706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14020" y="42354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Comparing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u-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177290"/>
            <a:ext cx="6113780" cy="3792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1068705"/>
            <a:ext cx="2865755" cy="20993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4940" y="5246370"/>
            <a:ext cx="590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Displacement-Force curve of the [45/-45]</a:t>
            </a:r>
            <a:r>
              <a:rPr lang="en-US" altLang="zh-CN" sz="1600" baseline="-25000"/>
              <a:t> 5  </a:t>
            </a:r>
            <a:r>
              <a:rPr lang="en-US" altLang="zh-CN" sz="1600"/>
              <a:t>with different shape parameters.</a:t>
            </a:r>
            <a:endParaRPr lang="en-US" altLang="zh-CN" sz="1600"/>
          </a:p>
        </p:txBody>
      </p:sp>
      <p:sp>
        <p:nvSpPr>
          <p:cNvPr id="16" name="矩形 15"/>
          <p:cNvSpPr/>
          <p:nvPr/>
        </p:nvSpPr>
        <p:spPr>
          <a:xfrm>
            <a:off x="6229985" y="3380105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1600" dirty="0"/>
              <a:t>linear </a:t>
            </a:r>
            <a:endParaRPr lang="en-US" altLang="zh-CN" sz="1600" dirty="0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14020" y="42354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Comparing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7300" y="3343910"/>
            <a:ext cx="590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n = 2                                   n = 3</a:t>
            </a:r>
            <a:endParaRPr lang="en-US" altLang="zh-CN" sz="1600"/>
          </a:p>
        </p:txBody>
      </p:sp>
      <p:pic>
        <p:nvPicPr>
          <p:cNvPr id="2" name="图片 1" descr="n=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7540" y="1659890"/>
            <a:ext cx="1867535" cy="1661795"/>
          </a:xfrm>
          <a:prstGeom prst="rect">
            <a:avLst/>
          </a:prstGeom>
        </p:spPr>
      </p:pic>
      <p:pic>
        <p:nvPicPr>
          <p:cNvPr id="5" name="图片 4" descr="n=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35" y="1659890"/>
            <a:ext cx="1875155" cy="1661795"/>
          </a:xfrm>
          <a:prstGeom prst="rect">
            <a:avLst/>
          </a:prstGeom>
        </p:spPr>
      </p:pic>
      <p:pic>
        <p:nvPicPr>
          <p:cNvPr id="7" name="图片 6" descr="131-45-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335" y="4043045"/>
            <a:ext cx="1875155" cy="167068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4"/>
          <a:stretch>
            <a:fillRect/>
          </a:stretch>
        </p:blipFill>
        <p:spPr>
          <a:xfrm rot="10800000">
            <a:off x="5878830" y="4074795"/>
            <a:ext cx="1893570" cy="1606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87675" y="6076315"/>
            <a:ext cx="6171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                                  experiment</a:t>
            </a:r>
            <a:endParaRPr lang="en-US" altLang="zh-CN" sz="1600"/>
          </a:p>
        </p:txBody>
      </p:sp>
      <p:sp>
        <p:nvSpPr>
          <p:cNvPr id="11" name="矩形 10"/>
          <p:cNvSpPr/>
          <p:nvPr/>
        </p:nvSpPr>
        <p:spPr>
          <a:xfrm>
            <a:off x="2987675" y="1402080"/>
            <a:ext cx="4784725" cy="22574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400" y="173355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shear </a:t>
            </a:r>
            <a:r>
              <a:rPr lang="en-US" altLang="zh-CN">
                <a:sym typeface="+mn-ea"/>
              </a:rPr>
              <a:t>nonlinearity: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53365" y="4388485"/>
            <a:ext cx="26625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The position of the initial failure is the same and argrees well with the experiment.</a:t>
            </a:r>
            <a:endParaRPr lang="en-US" altLang="zh-CN" sz="1400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9430" y="36385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"/>
          <p:cNvSpPr>
            <a:spLocks noGrp="1"/>
          </p:cNvSpPr>
          <p:nvPr/>
        </p:nvSpPr>
        <p:spPr>
          <a:xfrm>
            <a:off x="8346643" y="6060758"/>
            <a:ext cx="44239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84480" y="1158875"/>
            <a:ext cx="684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Failure mode with different Fracture energe</a:t>
            </a:r>
            <a:r>
              <a:rPr lang="en-US" i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557588" y="705802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773748" y="1814195"/>
            <a:ext cx="20288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558223" y="1814195"/>
            <a:ext cx="20669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585585" y="1814195"/>
            <a:ext cx="2378710" cy="202882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5160645" y="4797108"/>
            <a:ext cx="400050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2051685" y="6824663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050" b="0">
                <a:latin typeface="Calibri" panose="020F0502020204030204" charset="0"/>
                <a:cs typeface="Calibri" panose="020F0502020204030204" charset="0"/>
              </a:rPr>
              <a:t> 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84480" y="4222115"/>
            <a:ext cx="368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Refer to other papers: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19430" y="3531870"/>
            <a:ext cx="840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</a:t>
            </a:r>
            <a:r>
              <a:rPr lang="en-US" altLang="zh-CN" sz="1200"/>
              <a:t> Gm = 5                                                     Gm = 0.5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519430" y="5529898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continuum damage model for composite laminates: Part II – </a:t>
            </a:r>
            <a:r>
              <a:rPr lang="en-US" altLang="zh-CN" sz="1050" b="1">
                <a:latin typeface="Calibri" panose="020F0502020204030204" charset="0"/>
                <a:cs typeface="Calibri" panose="020F0502020204030204" charset="0"/>
              </a:rPr>
              <a:t>Computational implementation and validation</a:t>
            </a:r>
            <a:endParaRPr lang="zh-CN" altLang="en-US"/>
          </a:p>
        </p:txBody>
      </p:sp>
      <p:pic>
        <p:nvPicPr>
          <p:cNvPr id="34" name="图片 33"/>
          <p:cNvPicPr/>
          <p:nvPr/>
        </p:nvPicPr>
        <p:blipFill>
          <a:blip r:embed="rId5"/>
          <a:stretch>
            <a:fillRect/>
          </a:stretch>
        </p:blipFill>
        <p:spPr>
          <a:xfrm>
            <a:off x="285115" y="4590098"/>
            <a:ext cx="4533900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文本框 34"/>
          <p:cNvSpPr txBox="1"/>
          <p:nvPr/>
        </p:nvSpPr>
        <p:spPr>
          <a:xfrm>
            <a:off x="5455920" y="526256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050" b="0">
                <a:latin typeface="Calibri" panose="020F0502020204030204" charset="0"/>
                <a:cs typeface="Calibri" panose="020F0502020204030204" charset="0"/>
              </a:rPr>
              <a:t> </a:t>
            </a:r>
            <a:r>
              <a:rPr lang="en-US" altLang="zh-CN" sz="1050" b="1">
                <a:latin typeface="Calibri" panose="020F0502020204030204" charset="0"/>
                <a:cs typeface="Calibri" panose="020F0502020204030204" charset="0"/>
              </a:rPr>
              <a:t>Laminate damage model for composite structures</a:t>
            </a:r>
            <a:endParaRPr lang="zh-CN" altLang="en-US"/>
          </a:p>
        </p:txBody>
      </p:sp>
    </p:spTree>
  </p:cSld>
  <p:clrMapOvr>
    <a:masterClrMapping/>
  </p:clrMapOvr>
  <p:transition advTm="2311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1910</Words>
  <Application>WPS 演示</Application>
  <PresentationFormat>全屏显示(4:3)</PresentationFormat>
  <Paragraphs>222</Paragraphs>
  <Slides>7</Slides>
  <Notes>17</Notes>
  <HiddenSlides>0</HiddenSlides>
  <MMClips>4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黑体</vt:lpstr>
      <vt:lpstr>Garamond</vt:lpstr>
      <vt:lpstr>楷体</vt:lpstr>
      <vt:lpstr>Times New Roman</vt:lpstr>
      <vt:lpstr>Calibri</vt:lpstr>
      <vt:lpstr>微软雅黑</vt:lpstr>
      <vt:lpstr>Arial Unicode MS</vt:lpstr>
      <vt:lpstr>Edge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</dc:creator>
  <cp:lastModifiedBy>lenovo</cp:lastModifiedBy>
  <cp:revision>1224</cp:revision>
  <cp:lastPrinted>2113-01-01T00:00:00Z</cp:lastPrinted>
  <dcterms:created xsi:type="dcterms:W3CDTF">2113-01-01T00:00:00Z</dcterms:created>
  <dcterms:modified xsi:type="dcterms:W3CDTF">2017-11-22T02:51:46Z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2052-10.1.0.6930</vt:lpwstr>
  </property>
</Properties>
</file>