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24"/>
  </p:handoutMasterIdLst>
  <p:sldIdLst>
    <p:sldId id="483" r:id="rId3"/>
    <p:sldId id="482" r:id="rId5"/>
    <p:sldId id="474" r:id="rId6"/>
    <p:sldId id="503" r:id="rId7"/>
    <p:sldId id="498" r:id="rId8"/>
    <p:sldId id="504" r:id="rId9"/>
    <p:sldId id="499" r:id="rId10"/>
    <p:sldId id="497" r:id="rId11"/>
    <p:sldId id="502" r:id="rId12"/>
    <p:sldId id="501" r:id="rId13"/>
    <p:sldId id="486" r:id="rId14"/>
    <p:sldId id="496" r:id="rId15"/>
    <p:sldId id="489" r:id="rId16"/>
    <p:sldId id="488" r:id="rId17"/>
    <p:sldId id="470" r:id="rId18"/>
    <p:sldId id="456" r:id="rId19"/>
    <p:sldId id="471" r:id="rId20"/>
    <p:sldId id="472" r:id="rId21"/>
    <p:sldId id="473" r:id="rId22"/>
    <p:sldId id="500"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176" autoAdjust="0"/>
  </p:normalViewPr>
  <p:slideViewPr>
    <p:cSldViewPr>
      <p:cViewPr varScale="1">
        <p:scale>
          <a:sx n="54" d="100"/>
          <a:sy n="54" d="100"/>
        </p:scale>
        <p:origin x="2310" y="60"/>
      </p:cViewPr>
      <p:guideLst>
        <p:guide orient="horz" pos="2403"/>
        <p:guide pos="31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90DDC401-903F-495B-A387-FFA8A45891F6}">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2400"/>
            <a:t>Numerical</a:t>
          </a:r>
          <a:r>
            <a:rPr lang="en-US" altLang="zh-CN" sz="2400"/>
            <a:t> model</a:t>
          </a:r>
          <a:r>
            <a:rPr lang="en-US" altLang="zh-CN" sz="2400"/>
            <a:t/>
          </a:r>
          <a:endParaRPr lang="en-US" altLang="zh-CN" sz="2400"/>
        </a:p>
      </dgm:t>
    </dgm:pt>
    <dgm:pt modelId="{C8BB0B8A-C63A-4F83-B8DD-3A7CE259E4EE}" cxnId="{F42AF8FF-1599-42FD-93E5-47A977B397E1}" type="parTrans">
      <dgm:prSet/>
      <dgm:spPr/>
      <dgm:t>
        <a:bodyPr/>
        <a:p>
          <a:endParaRPr lang="zh-CN" altLang="en-US"/>
        </a:p>
      </dgm:t>
    </dgm:pt>
    <dgm:pt modelId="{35E5E878-0907-4014-9CFA-56AEFE6C22E5}" cxnId="{F42AF8FF-1599-42FD-93E5-47A977B397E1}" type="sibTrans">
      <dgm:prSet/>
      <dgm:spPr/>
      <dgm:t>
        <a:bodyPr/>
        <a:p>
          <a:endParaRPr lang="zh-CN" altLang="en-US"/>
        </a:p>
      </dgm:t>
    </dgm:pt>
    <dgm:pt modelId="{E08CEB0C-E37F-4DCA-A8EA-4B2CD3AD7754}">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sym typeface="+mn-ea"/>
            </a:rPr>
            <a:t>Hashin Criteria &amp; Continumm Damage Model(CDM)</a:t>
          </a:r>
          <a:r>
            <a:rPr lang="zh-CN" altLang="en-US">
              <a:sym typeface="+mn-ea"/>
            </a:rPr>
            <a:t/>
          </a:r>
          <a:endParaRPr lang="zh-CN" altLang="en-US">
            <a:sym typeface="+mn-ea"/>
          </a:endParaRPr>
        </a:p>
      </dgm:t>
    </dgm:pt>
    <dgm:pt modelId="{FB4BCC77-44E9-4065-8A2F-90CD32DE34E3}" cxnId="{78359818-5AB2-4193-8A2A-28936535EC2C}" type="parTrans">
      <dgm:prSet/>
      <dgm:spPr/>
      <dgm:t>
        <a:bodyPr/>
        <a:p>
          <a:endParaRPr lang="zh-CN" altLang="en-US"/>
        </a:p>
      </dgm:t>
    </dgm:pt>
    <dgm:pt modelId="{41FED480-3E2E-47A2-B997-02D527BC8082}" cxnId="{78359818-5AB2-4193-8A2A-28936535EC2C}" type="sibTrans">
      <dgm:prSet/>
      <dgm:spPr/>
      <dgm:t>
        <a:bodyPr/>
        <a:p>
          <a:endParaRPr lang="zh-CN" altLang="en-US"/>
        </a:p>
      </dgm:t>
    </dgm:pt>
    <dgm:pt modelId="{E8FCD158-3341-4AE9-8B1F-219246C2F9AF}">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sym typeface="+mn-ea"/>
            </a:rPr>
            <a:t>Degeneration Model(linear vs exponential)</a:t>
          </a:r>
          <a:r>
            <a:rPr lang="zh-CN" altLang="en-US"/>
            <a:t/>
          </a:r>
          <a:endParaRPr lang="zh-CN" altLang="en-US"/>
        </a:p>
      </dgm:t>
    </dgm:pt>
    <dgm:pt modelId="{5DAD5960-7F3B-41C6-A56F-04E4A0E24F63}" cxnId="{43FAA045-57F0-4C0F-80EA-92FA28256BCF}" type="parTrans">
      <dgm:prSet/>
      <dgm:spPr/>
    </dgm:pt>
    <dgm:pt modelId="{F6C76A4A-0A69-4B10-803D-21CEF1486538}" cxnId="{43FAA045-57F0-4C0F-80EA-92FA28256BCF}" type="sibTrans">
      <dgm:prSet/>
      <dgm:spPr/>
    </dgm:pt>
    <dgm:pt modelId="{7DA5A652-D660-46D6-92EF-D18BA988C1A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sym typeface="+mn-ea"/>
            </a:rPr>
            <a:t>Shear Nonlinearity</a:t>
          </a:r>
          <a:endParaRPr lang="en-US" altLang="zh-CN">
            <a:sym typeface="+mn-ea"/>
          </a:endParaRPr>
        </a:p>
      </dgm:t>
    </dgm:pt>
    <dgm:pt modelId="{6B2F3570-CAAF-4EE4-BF40-26C458D743A3}" cxnId="{FF56786C-B1CA-4769-AE05-B6324C13A8EC}" type="parTrans">
      <dgm:prSet/>
      <dgm:spPr/>
    </dgm:pt>
    <dgm:pt modelId="{7CCFFC8F-E3C3-4018-BCB6-DB6B5F8B9CBC}" cxnId="{FF56786C-B1CA-4769-AE05-B6324C13A8EC}" type="sibTrans">
      <dgm:prSet/>
      <dgm:spPr/>
    </dgm:pt>
    <dgm:pt modelId="{8206D0A4-320D-4451-9E51-5052B8351A0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就地强度准测？？</a:t>
          </a:r>
          <a:r>
            <a:rPr lang="zh-CN" altLang="en-US"/>
            <a:t/>
          </a:r>
          <a:endParaRPr lang="zh-CN" altLang="en-US"/>
        </a:p>
      </dgm:t>
    </dgm:pt>
    <dgm:pt modelId="{6940C0AB-B2F1-458A-9938-3847AC2D06E2}" cxnId="{505D6130-A3F5-431F-925D-A7F88E5964FA}" type="parTrans">
      <dgm:prSet/>
      <dgm:spPr/>
    </dgm:pt>
    <dgm:pt modelId="{DA68C49D-76F6-4DCB-B324-636FE00BB914}" cxnId="{505D6130-A3F5-431F-925D-A7F88E5964FA}" type="sibTrans">
      <dgm:prSet/>
      <dgm:spPr/>
    </dgm:pt>
    <dgm:pt modelId="{A6685E83-BEEC-49B3-B40A-539E2C0D7A1A}">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2400" dirty="0" smtClean="0">
              <a:sym typeface="+mn-ea"/>
            </a:rPr>
            <a:t>Abaqus simulation</a:t>
          </a:r>
          <a:r>
            <a:rPr lang="en-US" altLang="zh-CN" sz="2400" dirty="0" smtClean="0">
              <a:sym typeface="+mn-ea"/>
            </a:rPr>
            <a:t/>
          </a:r>
          <a:endParaRPr lang="en-US" altLang="zh-CN" sz="2400" dirty="0" smtClean="0">
            <a:sym typeface="+mn-ea"/>
          </a:endParaRPr>
        </a:p>
      </dgm:t>
    </dgm:pt>
    <dgm:pt modelId="{FECC43A3-D59E-4EE1-9557-8FBB90D5B362}" cxnId="{37611173-E858-49A2-8756-8281AF0B4C6A}" type="parTrans">
      <dgm:prSet/>
      <dgm:spPr/>
      <dgm:t>
        <a:bodyPr/>
        <a:p>
          <a:endParaRPr lang="zh-CN" altLang="en-US"/>
        </a:p>
      </dgm:t>
    </dgm:pt>
    <dgm:pt modelId="{68BB6C9A-B7F0-43A0-955B-FC8C4D4009BF}" cxnId="{37611173-E858-49A2-8756-8281AF0B4C6A}" type="sibTrans">
      <dgm:prSet/>
      <dgm:spPr/>
      <dgm:t>
        <a:bodyPr/>
        <a:p>
          <a:endParaRPr lang="zh-CN" altLang="en-US"/>
        </a:p>
      </dgm:t>
    </dgm:pt>
    <dgm:pt modelId="{CBA50553-63FA-4B5A-9888-EDDBA06CA593}">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UMAT </a:t>
          </a:r>
          <a:r>
            <a:rPr lang="en-US" altLang="zh-CN"/>
            <a:t>subroutine</a:t>
          </a:r>
          <a:r>
            <a:rPr lang="en-US" altLang="zh-CN"/>
            <a:t/>
          </a:r>
          <a:endParaRPr lang="en-US" altLang="zh-CN"/>
        </a:p>
      </dgm:t>
    </dgm:pt>
    <dgm:pt modelId="{73E2772F-165D-4B56-ACC2-969CBF53B0A8}" cxnId="{812595CF-5014-4D95-AA93-4439FC923BB4}" type="parTrans">
      <dgm:prSet/>
      <dgm:spPr/>
      <dgm:t>
        <a:bodyPr/>
        <a:p>
          <a:endParaRPr lang="zh-CN" altLang="en-US"/>
        </a:p>
      </dgm:t>
    </dgm:pt>
    <dgm:pt modelId="{7BFD1607-7356-4D3D-A829-75D002A3A4B0}" cxnId="{812595CF-5014-4D95-AA93-4439FC923BB4}" type="sibTrans">
      <dgm:prSet/>
      <dgm:spPr/>
      <dgm:t>
        <a:bodyPr/>
        <a:p>
          <a:endParaRPr lang="zh-CN" altLang="en-US"/>
        </a:p>
      </dgm:t>
    </dgm:pt>
    <dgm:pt modelId="{27FC429B-E5F7-4921-910F-8C2AE2116031}">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Characteristic Length</a:t>
          </a:r>
          <a:endParaRPr lang="en-US" altLang="zh-CN"/>
        </a:p>
      </dgm:t>
    </dgm:pt>
    <dgm:pt modelId="{24B6B48C-1296-4DB3-862F-E64E31B02E2B}" cxnId="{3C08E6EF-41E3-46E2-84AD-25185F727D21}" type="parTrans">
      <dgm:prSet/>
      <dgm:spPr/>
    </dgm:pt>
    <dgm:pt modelId="{85498363-EFAE-4884-BB48-2CC60F0D20C2}" cxnId="{3C08E6EF-41E3-46E2-84AD-25185F727D21}" type="sibTrans">
      <dgm:prSet/>
      <dgm:spPr/>
    </dgm:pt>
    <dgm:pt modelId="{90D64721-AE35-4DAB-8A5A-2E4658E296FB}">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coefficient of viscosity</a:t>
          </a:r>
          <a:endParaRPr lang="en-US" altLang="zh-CN"/>
        </a:p>
      </dgm:t>
    </dgm:pt>
    <dgm:pt modelId="{F4918C90-BD18-4493-BFD4-431EFEC35BFD}" cxnId="{4AF5C3F5-D92F-42EF-BA5F-86EA6AE1E454}" type="parTrans">
      <dgm:prSet/>
      <dgm:spPr/>
    </dgm:pt>
    <dgm:pt modelId="{0EE33D94-CBE8-4925-B1C5-EFE8B3EFBDFD}" cxnId="{4AF5C3F5-D92F-42EF-BA5F-86EA6AE1E454}" type="sibTrans">
      <dgm:prSet/>
      <dgm:spPr/>
    </dgm:pt>
    <dgm:pt modelId="{44A344AB-0013-4BAC-9B78-A7303112F987}">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implicit dynamic </a:t>
          </a:r>
          <a:endParaRPr lang="en-US" altLang="zh-CN"/>
        </a:p>
      </dgm:t>
    </dgm:pt>
    <dgm:pt modelId="{E5CB79FD-B4E3-4F25-9A5A-40FEAE415663}" cxnId="{9A0A3B14-C90B-4B73-81EF-CEBD897B4FE4}" type="parTrans">
      <dgm:prSet/>
      <dgm:spPr/>
    </dgm:pt>
    <dgm:pt modelId="{B04FF3F6-37F4-4878-B64A-C7A776EACC76}" cxnId="{9A0A3B14-C90B-4B73-81EF-CEBD897B4FE4}" type="sibTrans">
      <dgm:prSet/>
      <dgm:spPr/>
    </dgm:pt>
    <dgm:pt modelId="{C8DDDFA1-AF37-4444-AAEB-D51CEE212719}">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2400" dirty="0" smtClean="0">
              <a:sym typeface="+mn-ea"/>
            </a:rPr>
            <a:t>Results</a:t>
          </a:r>
          <a:r>
            <a:rPr lang="en-US" altLang="zh-CN" sz="5900" dirty="0" smtClean="0">
              <a:sym typeface="+mn-ea"/>
            </a:rPr>
            <a:t> </a:t>
          </a:r>
          <a:r>
            <a:rPr lang="zh-CN" altLang="en-US" sz="5900"/>
            <a:t/>
          </a:r>
          <a:endParaRPr lang="zh-CN" altLang="en-US" sz="5900"/>
        </a:p>
      </dgm:t>
    </dgm:pt>
    <dgm:pt modelId="{26EA520A-5891-4EBA-B2AD-1840663D8C07}" cxnId="{EB3038D1-48AA-4660-881B-9FC564E2E6C2}" type="parTrans">
      <dgm:prSet/>
      <dgm:spPr/>
      <dgm:t>
        <a:bodyPr/>
        <a:p>
          <a:endParaRPr lang="zh-CN" altLang="en-US"/>
        </a:p>
      </dgm:t>
    </dgm:pt>
    <dgm:pt modelId="{CE2287C8-6424-4771-88FD-4DADE15C5A04}" cxnId="{EB3038D1-48AA-4660-881B-9FC564E2E6C2}" type="sibTrans">
      <dgm:prSet/>
      <dgm:spPr/>
      <dgm:t>
        <a:bodyPr/>
        <a:p>
          <a:endParaRPr lang="zh-CN" altLang="en-US"/>
        </a:p>
      </dgm:t>
    </dgm:pt>
    <dgm:pt modelId="{5AA02751-379E-46DB-884A-F23ACBC498EE}">
      <dgm:prSet phldrT="[文本]" phldr="0" custT="0"/>
      <dgm:spPr/>
      <dgm:t>
        <a:bodyPr vert="horz" wrap="square"/>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a:lnSpc>
              <a:spcPct val="100000"/>
            </a:lnSpc>
            <a:spcBef>
              <a:spcPct val="0"/>
            </a:spcBef>
            <a:spcAft>
              <a:spcPct val="15000"/>
            </a:spcAft>
          </a:pPr>
          <a:r>
            <a:rPr lang="zh-CN" altLang="en-US"/>
            <a:t/>
          </a:r>
          <a:endParaRPr lang="zh-CN" altLang="en-US"/>
        </a:p>
      </dgm:t>
    </dgm:pt>
    <dgm:pt modelId="{D0D77647-95BE-4607-B2F0-006D9CAB8F0E}" cxnId="{598D5947-D369-4EA4-B63E-93A72F3C0DE6}" type="parTrans">
      <dgm:prSet/>
      <dgm:spPr/>
      <dgm:t>
        <a:bodyPr/>
        <a:p>
          <a:endParaRPr lang="zh-CN" altLang="en-US"/>
        </a:p>
      </dgm:t>
    </dgm:pt>
    <dgm:pt modelId="{3DBF6B9F-A188-4D67-ABE8-0633561FA9E5}" cxnId="{598D5947-D369-4EA4-B63E-93A72F3C0DE6}" type="sibTrans">
      <dgm:prSet/>
      <dgm:spPr/>
      <dgm:t>
        <a:bodyPr/>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F42AF8FF-1599-42FD-93E5-47A977B397E1}" srcId="{2E15931E-1654-4B73-89B2-8E333D9C42E0}" destId="{90DDC401-903F-495B-A387-FFA8A45891F6}" srcOrd="0" destOrd="0" parTransId="{C8BB0B8A-C63A-4F83-B8DD-3A7CE259E4EE}" sibTransId="{35E5E878-0907-4014-9CFA-56AEFE6C22E5}"/>
    <dgm:cxn modelId="{78359818-5AB2-4193-8A2A-28936535EC2C}" srcId="{90DDC401-903F-495B-A387-FFA8A45891F6}" destId="{E08CEB0C-E37F-4DCA-A8EA-4B2CD3AD7754}" srcOrd="0" destOrd="0" parTransId="{FB4BCC77-44E9-4065-8A2F-90CD32DE34E3}" sibTransId="{41FED480-3E2E-47A2-B997-02D527BC8082}"/>
    <dgm:cxn modelId="{43FAA045-57F0-4C0F-80EA-92FA28256BCF}" srcId="{90DDC401-903F-495B-A387-FFA8A45891F6}" destId="{E8FCD158-3341-4AE9-8B1F-219246C2F9AF}" srcOrd="1" destOrd="0" parTransId="{5DAD5960-7F3B-41C6-A56F-04E4A0E24F63}" sibTransId="{F6C76A4A-0A69-4B10-803D-21CEF1486538}"/>
    <dgm:cxn modelId="{FF56786C-B1CA-4769-AE05-B6324C13A8EC}" srcId="{90DDC401-903F-495B-A387-FFA8A45891F6}" destId="{7DA5A652-D660-46D6-92EF-D18BA988C1A3}" srcOrd="2" destOrd="0" parTransId="{6B2F3570-CAAF-4EE4-BF40-26C458D743A3}" sibTransId="{7CCFFC8F-E3C3-4018-BCB6-DB6B5F8B9CBC}"/>
    <dgm:cxn modelId="{505D6130-A3F5-431F-925D-A7F88E5964FA}" srcId="{90DDC401-903F-495B-A387-FFA8A45891F6}" destId="{8206D0A4-320D-4451-9E51-5052B8351A03}" srcOrd="3" destOrd="0" parTransId="{6940C0AB-B2F1-458A-9938-3847AC2D06E2}" sibTransId="{DA68C49D-76F6-4DCB-B324-636FE00BB914}"/>
    <dgm:cxn modelId="{37611173-E858-49A2-8756-8281AF0B4C6A}" srcId="{2E15931E-1654-4B73-89B2-8E333D9C42E0}" destId="{A6685E83-BEEC-49B3-B40A-539E2C0D7A1A}" srcOrd="1" destOrd="0" parTransId="{FECC43A3-D59E-4EE1-9557-8FBB90D5B362}" sibTransId="{68BB6C9A-B7F0-43A0-955B-FC8C4D4009BF}"/>
    <dgm:cxn modelId="{812595CF-5014-4D95-AA93-4439FC923BB4}" srcId="{A6685E83-BEEC-49B3-B40A-539E2C0D7A1A}" destId="{CBA50553-63FA-4B5A-9888-EDDBA06CA593}" srcOrd="0" destOrd="1" parTransId="{73E2772F-165D-4B56-ACC2-969CBF53B0A8}" sibTransId="{7BFD1607-7356-4D3D-A829-75D002A3A4B0}"/>
    <dgm:cxn modelId="{3C08E6EF-41E3-46E2-84AD-25185F727D21}" srcId="{A6685E83-BEEC-49B3-B40A-539E2C0D7A1A}" destId="{27FC429B-E5F7-4921-910F-8C2AE2116031}" srcOrd="1" destOrd="1" parTransId="{24B6B48C-1296-4DB3-862F-E64E31B02E2B}" sibTransId="{85498363-EFAE-4884-BB48-2CC60F0D20C2}"/>
    <dgm:cxn modelId="{4AF5C3F5-D92F-42EF-BA5F-86EA6AE1E454}" srcId="{A6685E83-BEEC-49B3-B40A-539E2C0D7A1A}" destId="{90D64721-AE35-4DAB-8A5A-2E4658E296FB}" srcOrd="2" destOrd="1" parTransId="{F4918C90-BD18-4493-BFD4-431EFEC35BFD}" sibTransId="{0EE33D94-CBE8-4925-B1C5-EFE8B3EFBDFD}"/>
    <dgm:cxn modelId="{9A0A3B14-C90B-4B73-81EF-CEBD897B4FE4}" srcId="{A6685E83-BEEC-49B3-B40A-539E2C0D7A1A}" destId="{44A344AB-0013-4BAC-9B78-A7303112F987}" srcOrd="3" destOrd="1" parTransId="{E5CB79FD-B4E3-4F25-9A5A-40FEAE415663}" sibTransId="{B04FF3F6-37F4-4878-B64A-C7A776EACC76}"/>
    <dgm:cxn modelId="{EB3038D1-48AA-4660-881B-9FC564E2E6C2}" srcId="{2E15931E-1654-4B73-89B2-8E333D9C42E0}" destId="{C8DDDFA1-AF37-4444-AAEB-D51CEE212719}" srcOrd="2" destOrd="0" parTransId="{26EA520A-5891-4EBA-B2AD-1840663D8C07}" sibTransId="{CE2287C8-6424-4771-88FD-4DADE15C5A04}"/>
    <dgm:cxn modelId="{598D5947-D369-4EA4-B63E-93A72F3C0DE6}" srcId="{C8DDDFA1-AF37-4444-AAEB-D51CEE212719}" destId="{5AA02751-379E-46DB-884A-F23ACBC498EE}" srcOrd="0" destOrd="2" parTransId="{D0D77647-95BE-4607-B2F0-006D9CAB8F0E}" sibTransId="{3DBF6B9F-A188-4D67-ABE8-0633561FA9E5}"/>
    <dgm:cxn modelId="{EB385E51-859B-47D6-8D6C-8C6A73E540AC}" type="presOf" srcId="{2E15931E-1654-4B73-89B2-8E333D9C42E0}" destId="{D5935282-3C7C-4F88-A1AE-C27DB8591514}" srcOrd="0" destOrd="0" presId="urn:microsoft.com/office/officeart/2005/8/layout/vList5"/>
    <dgm:cxn modelId="{1F188C6E-CD0D-4B98-BA63-D02902996E97}" type="presParOf" srcId="{D5935282-3C7C-4F88-A1AE-C27DB8591514}" destId="{E61486FD-113E-4C87-8ADF-B1A8E2A84801}" srcOrd="0" destOrd="0" presId="urn:microsoft.com/office/officeart/2005/8/layout/vList5"/>
    <dgm:cxn modelId="{DE9F56B6-B930-4AF0-B3A3-746750E578EA}" type="presParOf" srcId="{E61486FD-113E-4C87-8ADF-B1A8E2A84801}" destId="{96BE2B31-D87C-43E1-BE64-4C27B13F4AA4}" srcOrd="0" destOrd="0" presId="urn:microsoft.com/office/officeart/2005/8/layout/vList5"/>
    <dgm:cxn modelId="{6E2DD28D-A06D-4ABE-A457-3E2F15990679}" type="presOf" srcId="{90DDC401-903F-495B-A387-FFA8A45891F6}" destId="{96BE2B31-D87C-43E1-BE64-4C27B13F4AA4}" srcOrd="0" destOrd="0" presId="urn:microsoft.com/office/officeart/2005/8/layout/vList5"/>
    <dgm:cxn modelId="{8CCAF2DA-AFA8-49EF-8211-F641EFF812CE}" type="presParOf" srcId="{E61486FD-113E-4C87-8ADF-B1A8E2A84801}" destId="{DD9406C3-FC80-4468-A55B-122D744D43F0}" srcOrd="1" destOrd="0" presId="urn:microsoft.com/office/officeart/2005/8/layout/vList5"/>
    <dgm:cxn modelId="{0E78D631-B1C1-4C51-A552-497940313F4D}" type="presOf" srcId="{E08CEB0C-E37F-4DCA-A8EA-4B2CD3AD7754}" destId="{DD9406C3-FC80-4468-A55B-122D744D43F0}" srcOrd="0" destOrd="0" presId="urn:microsoft.com/office/officeart/2005/8/layout/vList5"/>
    <dgm:cxn modelId="{CFDAD6F1-6940-431D-ADFA-796EE2B99DB7}" type="presOf" srcId="{E8FCD158-3341-4AE9-8B1F-219246C2F9AF}" destId="{DD9406C3-FC80-4468-A55B-122D744D43F0}" srcOrd="0" destOrd="1" presId="urn:microsoft.com/office/officeart/2005/8/layout/vList5"/>
    <dgm:cxn modelId="{E6941931-DEE3-4F0E-9A8A-E35652E21AF3}" type="presOf" srcId="{7DA5A652-D660-46D6-92EF-D18BA988C1A3}" destId="{DD9406C3-FC80-4468-A55B-122D744D43F0}" srcOrd="0" destOrd="2" presId="urn:microsoft.com/office/officeart/2005/8/layout/vList5"/>
    <dgm:cxn modelId="{DE1C221C-B470-46B8-9F19-6DA9BEF91B36}" type="presOf" srcId="{8206D0A4-320D-4451-9E51-5052B8351A03}" destId="{DD9406C3-FC80-4468-A55B-122D744D43F0}" srcOrd="0" destOrd="3" presId="urn:microsoft.com/office/officeart/2005/8/layout/vList5"/>
    <dgm:cxn modelId="{3A0B6623-05B5-4400-A30B-7FCFBCA12ED0}" type="presParOf" srcId="{D5935282-3C7C-4F88-A1AE-C27DB8591514}" destId="{F1941F29-E51C-4282-956D-50CFAFAEB9B8}" srcOrd="1" destOrd="0" presId="urn:microsoft.com/office/officeart/2005/8/layout/vList5"/>
    <dgm:cxn modelId="{DFB6CFC8-CD04-4C4A-AD7B-AAA0676509ED}" type="presParOf" srcId="{D5935282-3C7C-4F88-A1AE-C27DB8591514}" destId="{B589D1EC-5156-4FB2-BB1C-8E1290A868B9}" srcOrd="2" destOrd="0" presId="urn:microsoft.com/office/officeart/2005/8/layout/vList5"/>
    <dgm:cxn modelId="{6493F57E-8F0D-4CDE-BA06-D9EC1F6DDF8D}" type="presParOf" srcId="{B589D1EC-5156-4FB2-BB1C-8E1290A868B9}" destId="{EBD335B5-8308-49CB-9630-99D852747B1F}" srcOrd="0" destOrd="2" presId="urn:microsoft.com/office/officeart/2005/8/layout/vList5"/>
    <dgm:cxn modelId="{C185BF65-4F35-47F8-A68B-9AE519D85A89}" type="presOf" srcId="{A6685E83-BEEC-49B3-B40A-539E2C0D7A1A}" destId="{EBD335B5-8308-49CB-9630-99D852747B1F}" srcOrd="0" destOrd="0" presId="urn:microsoft.com/office/officeart/2005/8/layout/vList5"/>
    <dgm:cxn modelId="{685F30FA-F24B-4467-9E2B-697E899BC937}" type="presParOf" srcId="{B589D1EC-5156-4FB2-BB1C-8E1290A868B9}" destId="{6EB2A58E-CA03-4F76-94B6-D8FE50231963}" srcOrd="1" destOrd="2" presId="urn:microsoft.com/office/officeart/2005/8/layout/vList5"/>
    <dgm:cxn modelId="{E8E0EB12-0E0F-46C6-A349-E59123D9E399}" type="presOf" srcId="{CBA50553-63FA-4B5A-9888-EDDBA06CA593}" destId="{6EB2A58E-CA03-4F76-94B6-D8FE50231963}" srcOrd="0" destOrd="0" presId="urn:microsoft.com/office/officeart/2005/8/layout/vList5"/>
    <dgm:cxn modelId="{28D66651-67E0-474B-8DA8-F1BB04139FD7}" type="presOf" srcId="{27FC429B-E5F7-4921-910F-8C2AE2116031}" destId="{6EB2A58E-CA03-4F76-94B6-D8FE50231963}" srcOrd="0" destOrd="1" presId="urn:microsoft.com/office/officeart/2005/8/layout/vList5"/>
    <dgm:cxn modelId="{3BA156B3-54DB-48A0-9F1C-9F13BBE15918}" type="presOf" srcId="{90D64721-AE35-4DAB-8A5A-2E4658E296FB}" destId="{6EB2A58E-CA03-4F76-94B6-D8FE50231963}" srcOrd="0" destOrd="2" presId="urn:microsoft.com/office/officeart/2005/8/layout/vList5"/>
    <dgm:cxn modelId="{AA72925C-F5A4-4CAA-ACAE-4A1D453C5694}" type="presOf" srcId="{44A344AB-0013-4BAC-9B78-A7303112F987}" destId="{6EB2A58E-CA03-4F76-94B6-D8FE50231963}" srcOrd="0" destOrd="3" presId="urn:microsoft.com/office/officeart/2005/8/layout/vList5"/>
    <dgm:cxn modelId="{54FC8D14-B71C-420F-A132-47D501184C3D}" type="presParOf" srcId="{D5935282-3C7C-4F88-A1AE-C27DB8591514}" destId="{A76EE5BB-CBA4-4DD9-BFB7-3F3F246C9BF0}" srcOrd="3" destOrd="0" presId="urn:microsoft.com/office/officeart/2005/8/layout/vList5"/>
    <dgm:cxn modelId="{B66668AD-A70B-41F6-BAC3-213C1ACF0310}" type="presParOf" srcId="{D5935282-3C7C-4F88-A1AE-C27DB8591514}" destId="{2BB2A428-FB05-47E5-AC5F-C6A7936A9AC0}" srcOrd="4" destOrd="0" presId="urn:microsoft.com/office/officeart/2005/8/layout/vList5"/>
    <dgm:cxn modelId="{5E4E8FED-FE9A-4E1A-9F7D-F3A0E8F4FB40}" type="presParOf" srcId="{2BB2A428-FB05-47E5-AC5F-C6A7936A9AC0}" destId="{B093CE78-670B-40EB-95CF-315E334D550F}" srcOrd="0" destOrd="4" presId="urn:microsoft.com/office/officeart/2005/8/layout/vList5"/>
    <dgm:cxn modelId="{C119B9A0-75C9-4D9B-A521-75D6239BE78B}" type="presOf" srcId="{C8DDDFA1-AF37-4444-AAEB-D51CEE212719}" destId="{B093CE78-670B-40EB-95CF-315E334D550F}" srcOrd="0" destOrd="0" presId="urn:microsoft.com/office/officeart/2005/8/layout/vList5"/>
    <dgm:cxn modelId="{8A07B805-8E0C-4147-B4CE-3174F1DB5793}" type="presParOf" srcId="{2BB2A428-FB05-47E5-AC5F-C6A7936A9AC0}" destId="{64028F0D-BE57-4642-92F7-303D4E45C524}" srcOrd="1" destOrd="4" presId="urn:microsoft.com/office/officeart/2005/8/layout/vList5"/>
    <dgm:cxn modelId="{882ACD7D-6F7E-46C7-A2B2-F37E04559FD3}" type="presOf" srcId="{5AA02751-379E-46DB-884A-F23ACBC498EE}" destId="{64028F0D-BE57-4642-92F7-303D4E45C52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21395" cy="4791710"/>
        <a:chOff x="0" y="0"/>
        <a:chExt cx="8621395" cy="4791710"/>
      </a:xfrm>
    </dsp:grpSpPr>
    <dsp:sp modelId="{DD9406C3-FC80-4468-A55B-122D744D43F0}">
      <dsp:nvSpPr>
        <dsp:cNvPr id="4" name="同侧圆角矩形 3"/>
        <dsp:cNvSpPr/>
      </dsp:nvSpPr>
      <dsp:spPr bwMode="white">
        <a:xfrm rot="5400000">
          <a:off x="5244263" y="-1985990"/>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ltLang="zh-CN">
              <a:solidFill>
                <a:schemeClr val="dk1"/>
              </a:solidFill>
              <a:sym typeface="+mn-ea"/>
            </a:rPr>
            <a:t>Degeneration Model(linear vs exponential)</a:t>
          </a:r>
          <a:endParaRPr lang="zh-CN" altLang="en-US">
            <a:solidFill>
              <a:schemeClr val="dk1"/>
            </a:solidFill>
          </a:endParaRPr>
        </a:p>
        <a:p>
          <a:pPr lvl="1">
            <a:lnSpc>
              <a:spcPct val="100000"/>
            </a:lnSpc>
            <a:spcBef>
              <a:spcPct val="0"/>
            </a:spcBef>
            <a:spcAft>
              <a:spcPct val="15000"/>
            </a:spcAft>
            <a:buChar char="•"/>
          </a:pPr>
          <a:r>
            <a:rPr lang="en-US" altLang="zh-CN">
              <a:solidFill>
                <a:schemeClr val="dk1"/>
              </a:solidFill>
              <a:sym typeface="+mn-ea"/>
            </a:rPr>
            <a:t>Shear Nonlinearity</a:t>
          </a:r>
          <a:endParaRPr lang="en-US" altLang="zh-CN">
            <a:solidFill>
              <a:schemeClr val="dk1"/>
            </a:solidFill>
          </a:endParaRPr>
        </a:p>
      </dsp:txBody>
      <dsp:txXfrm rot="5400000">
        <a:off x="5244263" y="-1985990"/>
        <a:ext cx="1236570" cy="5517693"/>
      </dsp:txXfrm>
    </dsp:sp>
    <dsp:sp modelId="{96BE2B31-D87C-43E1-BE64-4C27B13F4AA4}">
      <dsp:nvSpPr>
        <dsp:cNvPr id="3" name="圆角矩形 2"/>
        <dsp:cNvSpPr/>
      </dsp:nvSpPr>
      <dsp:spPr bwMode="white">
        <a:xfrm>
          <a:off x="0" y="0"/>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a:t>Continumm damage model</a:t>
          </a:r>
          <a:endParaRPr lang="en-US" altLang="zh-CN"/>
        </a:p>
      </dsp:txBody>
      <dsp:txXfrm>
        <a:off x="0" y="0"/>
        <a:ext cx="3103702" cy="1545713"/>
      </dsp:txXfrm>
    </dsp:sp>
    <dsp:sp modelId="{6EB2A58E-CA03-4F76-94B6-D8FE50231963}">
      <dsp:nvSpPr>
        <dsp:cNvPr id="6" name="同侧圆角矩形 5"/>
        <dsp:cNvSpPr/>
      </dsp:nvSpPr>
      <dsp:spPr bwMode="white">
        <a:xfrm rot="5400000">
          <a:off x="5244263" y="-362991"/>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ltLang="zh-CN">
              <a:solidFill>
                <a:schemeClr val="dk1"/>
              </a:solidFill>
            </a:rPr>
            <a:t>Characteristic Length</a:t>
          </a:r>
          <a:endParaRPr lang="en-US" altLang="zh-CN">
            <a:solidFill>
              <a:schemeClr val="dk1"/>
            </a:solidFill>
          </a:endParaRPr>
        </a:p>
        <a:p>
          <a:pPr lvl="1">
            <a:lnSpc>
              <a:spcPct val="100000"/>
            </a:lnSpc>
            <a:spcBef>
              <a:spcPct val="0"/>
            </a:spcBef>
            <a:spcAft>
              <a:spcPct val="15000"/>
            </a:spcAft>
            <a:buChar char="•"/>
          </a:pPr>
          <a:r>
            <a:rPr lang="en-US" altLang="zh-CN">
              <a:solidFill>
                <a:schemeClr val="dk1"/>
              </a:solidFill>
            </a:rPr>
            <a:t>coefficient of viscosity</a:t>
          </a:r>
          <a:endParaRPr lang="en-US" altLang="zh-CN">
            <a:solidFill>
              <a:schemeClr val="dk1"/>
            </a:solidFill>
          </a:endParaRPr>
        </a:p>
        <a:p>
          <a:pPr lvl="1">
            <a:lnSpc>
              <a:spcPct val="100000"/>
            </a:lnSpc>
            <a:spcBef>
              <a:spcPct val="0"/>
            </a:spcBef>
            <a:spcAft>
              <a:spcPct val="15000"/>
            </a:spcAft>
            <a:buChar char="•"/>
          </a:pPr>
          <a:r>
            <a:rPr lang="en-US" altLang="zh-CN">
              <a:solidFill>
                <a:schemeClr val="dk1"/>
              </a:solidFill>
            </a:rPr>
            <a:t>implicit dynamic </a:t>
          </a:r>
          <a:endParaRPr lang="en-US" altLang="zh-CN">
            <a:solidFill>
              <a:schemeClr val="dk1"/>
            </a:solidFill>
          </a:endParaRPr>
        </a:p>
      </dsp:txBody>
      <dsp:txXfrm rot="5400000">
        <a:off x="5244263" y="-362991"/>
        <a:ext cx="1236570" cy="5517693"/>
      </dsp:txXfrm>
    </dsp:sp>
    <dsp:sp modelId="{EBD335B5-8308-49CB-9630-99D852747B1F}">
      <dsp:nvSpPr>
        <dsp:cNvPr id="5" name="圆角矩形 4"/>
        <dsp:cNvSpPr/>
      </dsp:nvSpPr>
      <dsp:spPr bwMode="white">
        <a:xfrm>
          <a:off x="0" y="1622999"/>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sym typeface="+mn-ea"/>
            </a:rPr>
            <a:t>Abaqus simulation</a:t>
          </a:r>
          <a:endParaRPr lang="zh-CN" altLang="en-US"/>
        </a:p>
      </dsp:txBody>
      <dsp:txXfrm>
        <a:off x="0" y="1622999"/>
        <a:ext cx="3103702" cy="1545713"/>
      </dsp:txXfrm>
    </dsp:sp>
    <dsp:sp modelId="{64028F0D-BE57-4642-92F7-303D4E45C524}">
      <dsp:nvSpPr>
        <dsp:cNvPr id="8" name="同侧圆角矩形 7"/>
        <dsp:cNvSpPr/>
      </dsp:nvSpPr>
      <dsp:spPr bwMode="white">
        <a:xfrm rot="5400000">
          <a:off x="5244263" y="1260007"/>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endParaRPr lang="zh-CN" altLang="en-US">
            <a:solidFill>
              <a:schemeClr val="dk1"/>
            </a:solidFill>
          </a:endParaRPr>
        </a:p>
      </dsp:txBody>
      <dsp:txXfrm rot="5400000">
        <a:off x="5244263" y="1260007"/>
        <a:ext cx="1236570" cy="5517693"/>
      </dsp:txXfrm>
    </dsp:sp>
    <dsp:sp modelId="{B093CE78-670B-40EB-95CF-315E334D550F}">
      <dsp:nvSpPr>
        <dsp:cNvPr id="7" name="圆角矩形 6"/>
        <dsp:cNvSpPr/>
      </dsp:nvSpPr>
      <dsp:spPr bwMode="white">
        <a:xfrm>
          <a:off x="0" y="3245997"/>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sym typeface="+mn-ea"/>
            </a:rPr>
            <a:t>Results </a:t>
          </a:r>
          <a:endParaRPr lang="zh-CN" altLang="en-US"/>
        </a:p>
      </dsp:txBody>
      <dsp:txXfrm>
        <a:off x="0" y="3245997"/>
        <a:ext cx="3103702" cy="15457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2.wmf"/><Relationship Id="rId3" Type="http://schemas.openxmlformats.org/officeDocument/2006/relationships/oleObject" Target="../embeddings/oleObject13.bin"/><Relationship Id="rId2" Type="http://schemas.openxmlformats.org/officeDocument/2006/relationships/image" Target="../media/image31.wmf"/><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wmf"/><Relationship Id="rId2" Type="http://schemas.openxmlformats.org/officeDocument/2006/relationships/oleObject" Target="../embeddings/oleObject14.bin"/><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2.tiff"/><Relationship Id="rId1" Type="http://schemas.openxmlformats.org/officeDocument/2006/relationships/image" Target="../media/image1.tif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tiff"/><Relationship Id="rId2" Type="http://schemas.openxmlformats.org/officeDocument/2006/relationships/image" Target="../media/image43.png"/><Relationship Id="rId1" Type="http://schemas.openxmlformats.org/officeDocument/2006/relationships/image" Target="../media/image2.tiff"/></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jpeg"/><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image" Target="../media/image4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4" Type="http://schemas.openxmlformats.org/officeDocument/2006/relationships/notesSlide" Target="../notesSlides/notesSlide4.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notesSlide" Target="../notesSlides/notesSlide5.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image" Target="../media/image25.wmf"/><Relationship Id="rId6" Type="http://schemas.openxmlformats.org/officeDocument/2006/relationships/oleObject" Target="../embeddings/oleObject5.bin"/><Relationship Id="rId5" Type="http://schemas.openxmlformats.org/officeDocument/2006/relationships/image" Target="../media/image24.wmf"/><Relationship Id="rId4" Type="http://schemas.openxmlformats.org/officeDocument/2006/relationships/oleObject" Target="../embeddings/oleObject4.bin"/><Relationship Id="rId3" Type="http://schemas.openxmlformats.org/officeDocument/2006/relationships/image" Target="../media/image23.png"/><Relationship Id="rId2" Type="http://schemas.openxmlformats.org/officeDocument/2006/relationships/image" Target="../media/image22.png"/><Relationship Id="rId10" Type="http://schemas.openxmlformats.org/officeDocument/2006/relationships/notesSlide" Target="../notesSlides/notesSlide6.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0.wmf"/><Relationship Id="rId7" Type="http://schemas.openxmlformats.org/officeDocument/2006/relationships/oleObject" Target="../embeddings/oleObject10.bin"/><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32.wmf"/><Relationship Id="rId3" Type="http://schemas.openxmlformats.org/officeDocument/2006/relationships/oleObject" Target="../embeddings/oleObject8.bin"/><Relationship Id="rId2" Type="http://schemas.openxmlformats.org/officeDocument/2006/relationships/image" Target="../media/image31.wmf"/><Relationship Id="rId13" Type="http://schemas.openxmlformats.org/officeDocument/2006/relationships/notesSlide" Target="../notesSlides/notesSlide9.xml"/><Relationship Id="rId12" Type="http://schemas.openxmlformats.org/officeDocument/2006/relationships/vmlDrawing" Target="../drawings/vmlDrawing4.vml"/><Relationship Id="rId11" Type="http://schemas.openxmlformats.org/officeDocument/2006/relationships/slideLayout" Target="../slideLayouts/slideLayout2.xml"/><Relationship Id="rId10" Type="http://schemas.openxmlformats.org/officeDocument/2006/relationships/image" Target="../media/image11.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778510" y="4090035"/>
            <a:ext cx="343535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004570" y="2425700"/>
            <a:ext cx="2983230" cy="64706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strain and undamaged stiffness matrix</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a:xfrm>
            <a:off x="4756785" y="3072765"/>
            <a:ext cx="2559685"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damage variable d and</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6429375" y="3354705"/>
          <a:ext cx="785495" cy="304800"/>
        </p:xfrm>
        <a:graphic>
          <a:graphicData uri="http://schemas.openxmlformats.org/presentationml/2006/ole">
            <mc:AlternateContent xmlns:mc="http://schemas.openxmlformats.org/markup-compatibility/2006">
              <mc:Choice xmlns:v="urn:schemas-microsoft-com:vml" Requires="v">
                <p:oleObj spid="_x0000_s3136"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6429375" y="3354705"/>
                        <a:ext cx="785495" cy="304800"/>
                      </a:xfrm>
                      <a:prstGeom prst="rect">
                        <a:avLst/>
                      </a:prstGeom>
                    </p:spPr>
                  </p:pic>
                </p:oleObj>
              </mc:Fallback>
            </mc:AlternateContent>
          </a:graphicData>
        </a:graphic>
      </p:graphicFrame>
      <p:sp>
        <p:nvSpPr>
          <p:cNvPr id="5" name="矩形 4"/>
          <p:cNvSpPr/>
          <p:nvPr/>
        </p:nvSpPr>
        <p:spPr>
          <a:xfrm>
            <a:off x="1755140" y="5374005"/>
            <a:ext cx="5633085"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800" smtClean="0">
                <a:ln>
                  <a:noFill/>
                </a:ln>
                <a:effectLst/>
                <a:sym typeface="+mn-ea"/>
              </a:rPr>
              <a:t>calculate stress and </a:t>
            </a:r>
            <a:r>
              <a:rPr lang="en-US" altLang="zh-CN" sz="1800" b="1" smtClean="0">
                <a:ln>
                  <a:noFill/>
                </a:ln>
                <a:effectLst/>
                <a:latin typeface="Arial" panose="020B0604020202020204" pitchFamily="34" charset="0"/>
                <a:sym typeface="+mn-ea"/>
              </a:rPr>
              <a:t>Jacobian matrix</a:t>
            </a:r>
            <a:r>
              <a:rPr lang="en-US" altLang="zh-CN" sz="1800" smtClean="0">
                <a:ln>
                  <a:noFill/>
                </a:ln>
                <a:effectLst/>
                <a:latin typeface="Arial" panose="020B0604020202020204" pitchFamily="34" charset="0"/>
                <a:sym typeface="+mn-ea"/>
              </a:rPr>
              <a:t>;</a:t>
            </a:r>
            <a:r>
              <a:rPr lang="zh-CN" altLang="en-US" sz="1800" smtClean="0">
                <a:ln>
                  <a:noFill/>
                </a:ln>
                <a:effectLst/>
                <a:latin typeface="Arial" panose="020B0604020202020204" pitchFamily="34" charset="0"/>
                <a:sym typeface="+mn-ea"/>
              </a:rPr>
              <a:t> </a:t>
            </a:r>
            <a:r>
              <a:rPr lang="en-US" altLang="zh-CN" sz="1800" smtClean="0">
                <a:ln>
                  <a:noFill/>
                </a:ln>
                <a:effectLst/>
                <a:latin typeface="Arial" panose="020B0604020202020204" pitchFamily="34" charset="0"/>
                <a:sym typeface="+mn-ea"/>
              </a:rPr>
              <a:t>update </a:t>
            </a:r>
            <a:r>
              <a:rPr lang="en-US" altLang="zh-CN" sz="1800" smtClean="0">
                <a:ln>
                  <a:noFill/>
                </a:ln>
                <a:effectLst/>
                <a:sym typeface="+mn-ea"/>
              </a:rPr>
              <a:t>damage variable d</a:t>
            </a:r>
            <a:r>
              <a:rPr lang="en-US" altLang="zh-CN" sz="1800" smtClean="0">
                <a:ln>
                  <a:noFill/>
                </a:ln>
                <a:effectLst/>
                <a:latin typeface="Arial" panose="020B0604020202020204" pitchFamily="34" charset="0"/>
                <a:sym typeface="+mn-ea"/>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0" name="直接箭头连接符 19"/>
          <p:cNvCxnSpPr>
            <a:stCxn id="4" idx="2"/>
            <a:endCxn id="27" idx="0"/>
          </p:cNvCxnSpPr>
          <p:nvPr/>
        </p:nvCxnSpPr>
        <p:spPr>
          <a:xfrm>
            <a:off x="2496185" y="3072765"/>
            <a:ext cx="0" cy="2819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507740" y="3910330"/>
            <a:ext cx="1249045" cy="306705"/>
          </a:xfrm>
          <a:prstGeom prst="rect">
            <a:avLst/>
          </a:prstGeom>
          <a:noFill/>
        </p:spPr>
        <p:txBody>
          <a:bodyPr wrap="square" rtlCol="0">
            <a:spAutoFit/>
          </a:bodyPr>
          <a:lstStyle/>
          <a:p>
            <a:r>
              <a:rPr lang="en-US" altLang="zh-CN" sz="1400" dirty="0" smtClean="0"/>
              <a:t>damaged</a:t>
            </a:r>
            <a:endParaRPr lang="en-US" altLang="zh-CN" sz="1400" dirty="0"/>
          </a:p>
        </p:txBody>
      </p:sp>
      <p:cxnSp>
        <p:nvCxnSpPr>
          <p:cNvPr id="23" name="直接箭头连接符 22"/>
          <p:cNvCxnSpPr/>
          <p:nvPr/>
        </p:nvCxnSpPr>
        <p:spPr>
          <a:xfrm flipH="1">
            <a:off x="2496185" y="5055235"/>
            <a:ext cx="8255" cy="3714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1292860" y="5067300"/>
            <a:ext cx="1186180" cy="306705"/>
          </a:xfrm>
          <a:prstGeom prst="rect">
            <a:avLst/>
          </a:prstGeom>
          <a:noFill/>
        </p:spPr>
        <p:txBody>
          <a:bodyPr wrap="square" rtlCol="0">
            <a:spAutoFit/>
          </a:bodyPr>
          <a:lstStyle/>
          <a:p>
            <a:r>
              <a:rPr lang="en-US" altLang="zh-CN" sz="1400" dirty="0" smtClean="0"/>
              <a:t>undamaged </a:t>
            </a:r>
            <a:endParaRPr lang="en-US" altLang="zh-CN" sz="1400" dirty="0"/>
          </a:p>
        </p:txBody>
      </p:sp>
      <p:cxnSp>
        <p:nvCxnSpPr>
          <p:cNvPr id="30" name="肘形连接符 29"/>
          <p:cNvCxnSpPr>
            <a:endCxn id="12" idx="0"/>
          </p:cNvCxnSpPr>
          <p:nvPr/>
        </p:nvCxnSpPr>
        <p:spPr>
          <a:xfrm flipV="1">
            <a:off x="4255770" y="3072765"/>
            <a:ext cx="1781175" cy="1487170"/>
          </a:xfrm>
          <a:prstGeom prst="bentConnector4">
            <a:avLst>
              <a:gd name="adj1" fmla="val 14082"/>
              <a:gd name="adj2" fmla="val 134927"/>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4834255" y="4090035"/>
            <a:ext cx="2380615" cy="7747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a:t>
            </a:r>
            <a:r>
              <a:rPr lang="en-US" altLang="zh-CN" sz="1800" smtClean="0">
                <a:ln>
                  <a:noFill/>
                </a:ln>
                <a:effectLst/>
                <a:sym typeface="+mn-ea"/>
              </a:rPr>
              <a:t>damaged stiffness matrix</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6" name="对象 15">
            <a:hlinkClick r:id="" action="ppaction://ole?verb=0"/>
          </p:cNvPr>
          <p:cNvGraphicFramePr>
            <a:graphicFrameLocks noChangeAspect="1"/>
          </p:cNvGraphicFramePr>
          <p:nvPr/>
        </p:nvGraphicFramePr>
        <p:xfrm>
          <a:off x="6496050" y="4395470"/>
          <a:ext cx="292100" cy="328295"/>
        </p:xfrm>
        <a:graphic>
          <a:graphicData uri="http://schemas.openxmlformats.org/presentationml/2006/ole">
            <mc:AlternateContent xmlns:mc="http://schemas.openxmlformats.org/markup-compatibility/2006">
              <mc:Choice xmlns:v="urn:schemas-microsoft-com:vml" Requires="v">
                <p:oleObj spid="_x0000_s3137" name="" r:id="rId3" imgW="203200" imgH="228600" progId="Equation.KSEE3">
                  <p:embed/>
                </p:oleObj>
              </mc:Choice>
              <mc:Fallback>
                <p:oleObj name="" r:id="rId3" imgW="203200" imgH="228600" progId="Equation.KSEE3">
                  <p:embed/>
                  <p:pic>
                    <p:nvPicPr>
                      <p:cNvPr id="0" name="图片 3074"/>
                      <p:cNvPicPr/>
                      <p:nvPr/>
                    </p:nvPicPr>
                    <p:blipFill>
                      <a:blip r:embed="rId4"/>
                      <a:stretch>
                        <a:fillRect/>
                      </a:stretch>
                    </p:blipFill>
                    <p:spPr>
                      <a:xfrm>
                        <a:off x="6496050" y="4395470"/>
                        <a:ext cx="292100" cy="328295"/>
                      </a:xfrm>
                      <a:prstGeom prst="rect">
                        <a:avLst/>
                      </a:prstGeom>
                    </p:spPr>
                  </p:pic>
                </p:oleObj>
              </mc:Fallback>
            </mc:AlternateContent>
          </a:graphicData>
        </a:graphic>
      </p:graphicFrame>
      <p:cxnSp>
        <p:nvCxnSpPr>
          <p:cNvPr id="32" name="直接箭头连接符 31"/>
          <p:cNvCxnSpPr>
            <a:stCxn id="12" idx="2"/>
            <a:endCxn id="31" idx="0"/>
          </p:cNvCxnSpPr>
          <p:nvPr/>
        </p:nvCxnSpPr>
        <p:spPr>
          <a:xfrm flipH="1">
            <a:off x="6024880" y="3707765"/>
            <a:ext cx="12065" cy="3822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flipH="1">
            <a:off x="6012180" y="4864735"/>
            <a:ext cx="12700" cy="5086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2479040" y="2099310"/>
            <a:ext cx="17145" cy="3263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25575" y="1454150"/>
            <a:ext cx="2106930" cy="645160"/>
          </a:xfrm>
          <a:prstGeom prst="rect">
            <a:avLst/>
          </a:prstGeom>
          <a:noFill/>
        </p:spPr>
        <p:txBody>
          <a:bodyPr wrap="square" rtlCol="0">
            <a:spAutoFit/>
          </a:bodyPr>
          <a:lstStyle/>
          <a:p>
            <a:pPr algn="ctr"/>
            <a:r>
              <a:rPr lang="en-US" altLang="zh-CN"/>
              <a:t>after each      increment </a:t>
            </a:r>
            <a:endParaRPr lang="en-US" altLang="zh-CN"/>
          </a:p>
        </p:txBody>
      </p:sp>
      <p:sp>
        <p:nvSpPr>
          <p:cNvPr id="9" name="文本框 8"/>
          <p:cNvSpPr txBox="1"/>
          <p:nvPr/>
        </p:nvSpPr>
        <p:spPr>
          <a:xfrm>
            <a:off x="3604895" y="6237605"/>
            <a:ext cx="2041525" cy="645160"/>
          </a:xfrm>
          <a:prstGeom prst="rect">
            <a:avLst/>
          </a:prstGeom>
          <a:noFill/>
        </p:spPr>
        <p:txBody>
          <a:bodyPr wrap="square" rtlCol="0">
            <a:spAutoFit/>
          </a:bodyPr>
          <a:lstStyle/>
          <a:p>
            <a:r>
              <a:rPr lang="en-US" altLang="zh-CN"/>
              <a:t>quit UMAT,back to  main program</a:t>
            </a:r>
            <a:endParaRPr lang="en-US" altLang="zh-CN"/>
          </a:p>
        </p:txBody>
      </p:sp>
      <p:cxnSp>
        <p:nvCxnSpPr>
          <p:cNvPr id="10" name="直接箭头连接符 9"/>
          <p:cNvCxnSpPr>
            <a:stCxn id="5" idx="2"/>
          </p:cNvCxnSpPr>
          <p:nvPr/>
        </p:nvCxnSpPr>
        <p:spPr>
          <a:xfrm>
            <a:off x="4572000" y="602424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522605" y="2099945"/>
            <a:ext cx="7815580"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1377315" y="3354705"/>
            <a:ext cx="2237740" cy="41592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calculate  stress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9" name="直接箭头连接符 28"/>
          <p:cNvCxnSpPr>
            <a:stCxn id="27" idx="2"/>
            <a:endCxn id="2" idx="0"/>
          </p:cNvCxnSpPr>
          <p:nvPr/>
        </p:nvCxnSpPr>
        <p:spPr>
          <a:xfrm>
            <a:off x="2496185" y="3770630"/>
            <a:ext cx="0" cy="3194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6788150" y="2118995"/>
            <a:ext cx="1550035" cy="306705"/>
          </a:xfrm>
          <a:prstGeom prst="rect">
            <a:avLst/>
          </a:prstGeom>
          <a:noFill/>
        </p:spPr>
        <p:txBody>
          <a:bodyPr wrap="none" rtlCol="0" anchor="t">
            <a:spAutoFit/>
          </a:bodyPr>
          <a:lstStyle/>
          <a:p>
            <a:r>
              <a:rPr lang="en-US" altLang="zh-CN" sz="1400">
                <a:sym typeface="+mn-ea"/>
              </a:rPr>
              <a:t>UMAT subroutine</a:t>
            </a:r>
            <a:endParaRPr lang="en-US" altLang="zh-CN" sz="1400">
              <a:sym typeface="+mn-ea"/>
            </a:endParaRPr>
          </a:p>
        </p:txBody>
      </p:sp>
      <p:sp>
        <p:nvSpPr>
          <p:cNvPr id="3" name="文本框 2"/>
          <p:cNvSpPr txBox="1"/>
          <p:nvPr/>
        </p:nvSpPr>
        <p:spPr>
          <a:xfrm>
            <a:off x="1183005" y="4356735"/>
            <a:ext cx="2760980" cy="64516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mtClean="0">
                <a:ln>
                  <a:noFill/>
                </a:ln>
                <a:effectLst/>
                <a:sym typeface="+mn-ea"/>
              </a:rPr>
              <a:t>checkout failure ( Hashin </a:t>
            </a:r>
            <a:endParaRPr lang="en-US" altLang="zh-CN" smtClean="0">
              <a:ln>
                <a:noFill/>
              </a:ln>
              <a:effectLst/>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mtClean="0">
                <a:ln>
                  <a:noFill/>
                </a:ln>
                <a:effectLst/>
                <a:sym typeface="+mn-ea"/>
              </a:rPr>
              <a:t>          criterion)</a:t>
            </a:r>
            <a:endParaRPr lang="zh-CN" altLang="en-US"/>
          </a:p>
        </p:txBody>
      </p:sp>
      <p:sp>
        <p:nvSpPr>
          <p:cNvPr id="14" name="灯片编号占位符 13"/>
          <p:cNvSpPr>
            <a:spLocks noGrp="1"/>
          </p:cNvSpPr>
          <p:nvPr>
            <p:ph type="sldNum" sz="quarter" idx="12"/>
          </p:nvPr>
        </p:nvSpPr>
        <p:spPr/>
        <p:txBody>
          <a:bodyPr/>
          <a:p>
            <a:pPr>
              <a:defRPr/>
            </a:pPr>
            <a:fld id="{A2EA7766-9A74-464A-9A62-AF2E5CE9E77E}" type="slidenum">
              <a:rPr lang="en-US" altLang="zh-CN"/>
            </a:fld>
            <a:endParaRPr lang="en-US" altLang="zh-CN"/>
          </a:p>
        </p:txBody>
      </p:sp>
      <p:pic>
        <p:nvPicPr>
          <p:cNvPr id="7" name="图片 6"/>
          <p:cNvPicPr>
            <a:picLocks noChangeAspect="1"/>
          </p:cNvPicPr>
          <p:nvPr/>
        </p:nvPicPr>
        <p:blipFill>
          <a:blip r:embed="rId5"/>
          <a:stretch>
            <a:fillRect/>
          </a:stretch>
        </p:blipFill>
        <p:spPr>
          <a:xfrm>
            <a:off x="4406265" y="1312545"/>
            <a:ext cx="2666365" cy="514350"/>
          </a:xfrm>
          <a:prstGeom prst="rect">
            <a:avLst/>
          </a:prstGeom>
        </p:spPr>
      </p:pic>
      <p:cxnSp>
        <p:nvCxnSpPr>
          <p:cNvPr id="18" name="直接箭头连接符 17"/>
          <p:cNvCxnSpPr/>
          <p:nvPr/>
        </p:nvCxnSpPr>
        <p:spPr>
          <a:xfrm flipH="1">
            <a:off x="3623310" y="1845310"/>
            <a:ext cx="805180" cy="8445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矩形 20"/>
          <p:cNvSpPr/>
          <p:nvPr/>
        </p:nvSpPr>
        <p:spPr>
          <a:xfrm>
            <a:off x="353060" y="46291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5273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47942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Characteristic Length</a:t>
            </a:r>
            <a:endParaRPr lang="en-US" altLang="zh-CN" sz="2400" dirty="0" smtClean="0">
              <a:latin typeface="Times New Roman" panose="02020603050405020304" pitchFamily="18" charset="0"/>
              <a:cs typeface="Times New Roman" panose="02020603050405020304" pitchFamily="18" charset="0"/>
            </a:endParaRPr>
          </a:p>
        </p:txBody>
      </p:sp>
      <p:sp>
        <p:nvSpPr>
          <p:cNvPr id="10241" name="文本框 7"/>
          <p:cNvSpPr txBox="1"/>
          <p:nvPr/>
        </p:nvSpPr>
        <p:spPr>
          <a:xfrm>
            <a:off x="298768" y="1317308"/>
            <a:ext cx="8135937" cy="396875"/>
          </a:xfrm>
          <a:prstGeom prst="rect">
            <a:avLst/>
          </a:prstGeom>
          <a:noFill/>
          <a:ln w="9525">
            <a:noFill/>
          </a:ln>
        </p:spPr>
        <p:txBody>
          <a:bodyPr anchor="t">
            <a:spAutoFit/>
          </a:bodyPr>
          <a:p>
            <a:r>
              <a:rPr lang="en-US" altLang="zh-CN" sz="2000" b="0" dirty="0">
                <a:latin typeface="Times New Roman" panose="02020603050405020304" pitchFamily="18" charset="0"/>
                <a:ea typeface="宋体" panose="02010600030101010101" pitchFamily="2" charset="-122"/>
              </a:rPr>
              <a:t>abaqus</a:t>
            </a:r>
            <a:r>
              <a:rPr lang="zh-CN" altLang="en-US" sz="2000" b="0" dirty="0">
                <a:latin typeface="Times New Roman" panose="02020603050405020304" pitchFamily="18" charset="0"/>
                <a:ea typeface="宋体" panose="02010600030101010101" pitchFamily="2" charset="-122"/>
              </a:rPr>
              <a:t>内置模型：</a:t>
            </a:r>
            <a:endParaRPr lang="en-US" altLang="zh-CN" sz="2000" b="0" dirty="0">
              <a:latin typeface="Times New Roman" panose="02020603050405020304" pitchFamily="18" charset="0"/>
              <a:ea typeface="宋体" panose="02010600030101010101" pitchFamily="2" charset="-122"/>
            </a:endParaRPr>
          </a:p>
        </p:txBody>
      </p:sp>
      <p:sp>
        <p:nvSpPr>
          <p:cNvPr id="10242" name="文本框 3"/>
          <p:cNvSpPr txBox="1"/>
          <p:nvPr/>
        </p:nvSpPr>
        <p:spPr>
          <a:xfrm>
            <a:off x="474980" y="1714183"/>
            <a:ext cx="1889125" cy="365125"/>
          </a:xfrm>
          <a:prstGeom prst="rect">
            <a:avLst/>
          </a:prstGeom>
          <a:noFill/>
          <a:ln w="9525">
            <a:noFill/>
          </a:ln>
        </p:spPr>
        <p:txBody>
          <a:bodyPr wrap="square" anchor="t">
            <a:spAutoFit/>
          </a:bodyPr>
          <a:p>
            <a:pPr eaLnBrk="0" hangingPunct="0"/>
            <a:r>
              <a:rPr lang="en-US" altLang="zh-CN" sz="1800" b="0">
                <a:latin typeface="Times New Roman" panose="02020603050405020304" pitchFamily="18" charset="0"/>
                <a:ea typeface="宋体" panose="02010600030101010101" pitchFamily="2" charset="-122"/>
              </a:rPr>
              <a:t>1</a:t>
            </a:r>
            <a:r>
              <a:rPr lang="zh-CN" altLang="en-US" sz="1800" b="0">
                <a:latin typeface="Times New Roman" panose="02020603050405020304" pitchFamily="18" charset="0"/>
                <a:ea typeface="宋体" panose="02010600030101010101" pitchFamily="2" charset="-122"/>
              </a:rPr>
              <a:t>、损伤演化：</a:t>
            </a:r>
            <a:endParaRPr lang="zh-CN" altLang="en-US" sz="1800" b="0">
              <a:latin typeface="Times New Roman" panose="02020603050405020304" pitchFamily="18" charset="0"/>
              <a:ea typeface="宋体" panose="02010600030101010101" pitchFamily="2" charset="-122"/>
            </a:endParaRPr>
          </a:p>
        </p:txBody>
      </p:sp>
      <p:pic>
        <p:nvPicPr>
          <p:cNvPr id="10245" name="图片 11"/>
          <p:cNvPicPr>
            <a:picLocks noChangeAspect="1"/>
          </p:cNvPicPr>
          <p:nvPr/>
        </p:nvPicPr>
        <p:blipFill>
          <a:blip r:embed="rId1"/>
          <a:stretch>
            <a:fillRect/>
          </a:stretch>
        </p:blipFill>
        <p:spPr>
          <a:xfrm>
            <a:off x="4975543" y="1216343"/>
            <a:ext cx="4427537" cy="2589212"/>
          </a:xfrm>
          <a:prstGeom prst="rect">
            <a:avLst/>
          </a:prstGeom>
          <a:noFill/>
          <a:ln w="9525">
            <a:noFill/>
          </a:ln>
        </p:spPr>
      </p:pic>
      <p:sp>
        <p:nvSpPr>
          <p:cNvPr id="10246" name="文本框 12"/>
          <p:cNvSpPr txBox="1"/>
          <p:nvPr/>
        </p:nvSpPr>
        <p:spPr>
          <a:xfrm>
            <a:off x="586105" y="2185670"/>
            <a:ext cx="4389438" cy="1006475"/>
          </a:xfrm>
          <a:prstGeom prst="rect">
            <a:avLst/>
          </a:prstGeom>
          <a:noFill/>
          <a:ln w="9525">
            <a:noFill/>
          </a:ln>
        </p:spPr>
        <p:txBody>
          <a:bodyPr wrap="square" anchor="t">
            <a:spAutoFit/>
          </a:bodyPr>
          <a:p>
            <a:pPr eaLnBrk="0" hangingPunct="0"/>
            <a:r>
              <a:rPr lang="zh-CN" altLang="en-US" sz="2000" b="0">
                <a:latin typeface="Times New Roman" panose="02020603050405020304" pitchFamily="18" charset="0"/>
                <a:ea typeface="宋体" panose="02010600030101010101" pitchFamily="2" charset="-122"/>
              </a:rPr>
              <a:t>为了避免网格依赖性，使用特征长度法，损伤变量的演化会使应力</a:t>
            </a:r>
            <a:r>
              <a:rPr lang="en-US" altLang="zh-CN" sz="2000" b="0">
                <a:latin typeface="Times New Roman" panose="02020603050405020304" pitchFamily="18" charset="0"/>
                <a:ea typeface="宋体" panose="02010600030101010101" pitchFamily="2" charset="-122"/>
              </a:rPr>
              <a:t>-</a:t>
            </a:r>
            <a:r>
              <a:rPr lang="zh-CN" altLang="en-US" sz="2000" b="0">
                <a:latin typeface="Times New Roman" panose="02020603050405020304" pitchFamily="18" charset="0"/>
                <a:ea typeface="宋体" panose="02010600030101010101" pitchFamily="2" charset="-122"/>
              </a:rPr>
              <a:t>位移的关系如右图所示</a:t>
            </a:r>
            <a:endParaRPr lang="zh-CN" altLang="en-US" sz="2000" b="0">
              <a:latin typeface="Times New Roman" panose="02020603050405020304" pitchFamily="18" charset="0"/>
              <a:ea typeface="宋体" panose="02010600030101010101" pitchFamily="2" charset="-122"/>
            </a:endParaRPr>
          </a:p>
        </p:txBody>
      </p:sp>
      <p:sp>
        <p:nvSpPr>
          <p:cNvPr id="10247" name="文本框 13"/>
          <p:cNvSpPr txBox="1"/>
          <p:nvPr/>
        </p:nvSpPr>
        <p:spPr>
          <a:xfrm>
            <a:off x="942975" y="4085273"/>
            <a:ext cx="2368550" cy="1920875"/>
          </a:xfrm>
          <a:prstGeom prst="rect">
            <a:avLst/>
          </a:prstGeom>
          <a:noFill/>
          <a:ln w="9525">
            <a:noFill/>
          </a:ln>
        </p:spPr>
        <p:txBody>
          <a:bodyPr wrap="square" anchor="t">
            <a:spAutoFit/>
          </a:bodyPr>
          <a:p>
            <a:pPr eaLnBrk="0" hangingPunct="0"/>
            <a:r>
              <a:rPr lang="zh-CN" altLang="en-US" b="0">
                <a:latin typeface="Times New Roman" panose="02020603050405020304" pitchFamily="18" charset="0"/>
                <a:ea typeface="宋体" panose="02010600030101010101" pitchFamily="2" charset="-122"/>
              </a:rPr>
              <a:t>特征长度</a:t>
            </a:r>
            <a:r>
              <a:rPr lang="en-US" altLang="zh-CN" b="0">
                <a:latin typeface="Times New Roman" panose="02020603050405020304" pitchFamily="18" charset="0"/>
                <a:ea typeface="宋体" panose="02010600030101010101" pitchFamily="2" charset="-122"/>
              </a:rPr>
              <a:t>L</a:t>
            </a:r>
            <a:r>
              <a:rPr lang="en-US" altLang="zh-CN" b="0" baseline="30000">
                <a:latin typeface="Times New Roman" panose="02020603050405020304" pitchFamily="18" charset="0"/>
                <a:ea typeface="宋体" panose="02010600030101010101" pitchFamily="2" charset="-122"/>
              </a:rPr>
              <a:t>c</a:t>
            </a:r>
            <a:r>
              <a:rPr lang="zh-CN" altLang="en-US" b="0">
                <a:latin typeface="Times New Roman" panose="02020603050405020304" pitchFamily="18" charset="0"/>
                <a:ea typeface="宋体" panose="02010600030101010101" pitchFamily="2" charset="-122"/>
              </a:rPr>
              <a:t>由单元尺寸，对于壳单元，特征长度为参考平面面积的平方根</a:t>
            </a:r>
            <a:endParaRPr lang="zh-CN" altLang="en-US" b="0">
              <a:latin typeface="Times New Roman" panose="02020603050405020304" pitchFamily="18" charset="0"/>
              <a:ea typeface="宋体" panose="02010600030101010101" pitchFamily="2" charset="-122"/>
            </a:endParaRPr>
          </a:p>
        </p:txBody>
      </p:sp>
    </p:spTree>
  </p:cSld>
  <p:clrMapOvr>
    <a:masterClrMapping/>
  </p:clrMapOvr>
  <p:transition advTm="187"/>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47942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Characteristic Length</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92710" y="1127760"/>
            <a:ext cx="8891905" cy="916305"/>
          </a:xfrm>
          <a:prstGeom prst="rect">
            <a:avLst/>
          </a:prstGeom>
          <a:noFill/>
        </p:spPr>
        <p:txBody>
          <a:bodyPr wrap="square" rtlCol="0">
            <a:spAutoFit/>
          </a:bodyPr>
          <a:p>
            <a:r>
              <a:rPr lang="zh-CN" altLang="en-US" b="1"/>
              <a:t>损伤演化</a:t>
            </a:r>
            <a:r>
              <a:rPr lang="en-US" altLang="zh-CN" b="1">
                <a:sym typeface="+mn-ea"/>
              </a:rPr>
              <a:t>(</a:t>
            </a:r>
            <a:r>
              <a:rPr lang="zh-CN" altLang="en-US" b="1">
                <a:sym typeface="+mn-ea"/>
              </a:rPr>
              <a:t>损伤变量</a:t>
            </a:r>
            <a:r>
              <a:rPr lang="en-US" altLang="zh-CN" b="1">
                <a:sym typeface="+mn-ea"/>
              </a:rPr>
              <a:t>d</a:t>
            </a:r>
            <a:r>
              <a:rPr lang="zh-CN" altLang="en-US" b="1">
                <a:sym typeface="+mn-ea"/>
              </a:rPr>
              <a:t>的演化</a:t>
            </a:r>
            <a:r>
              <a:rPr lang="en-US" altLang="zh-CN" b="1">
                <a:sym typeface="+mn-ea"/>
              </a:rPr>
              <a:t>)</a:t>
            </a:r>
            <a:r>
              <a:rPr lang="zh-CN" altLang="en-US" b="1"/>
              <a:t>取决于：（</a:t>
            </a:r>
            <a:r>
              <a:rPr lang="en-US" altLang="zh-CN" b="1"/>
              <a:t>1</a:t>
            </a:r>
            <a:r>
              <a:rPr lang="zh-CN" altLang="en-US" b="1"/>
              <a:t>）断裂过程中的应变能耗散值（</a:t>
            </a:r>
            <a:r>
              <a:rPr lang="en-US" altLang="zh-CN" b="1"/>
              <a:t>2</a:t>
            </a:r>
            <a:r>
              <a:rPr lang="zh-CN" altLang="en-US" b="1"/>
              <a:t>）应力与应变的软化关系（线性、指数）。</a:t>
            </a:r>
            <a:endParaRPr lang="zh-CN" altLang="en-US" b="1"/>
          </a:p>
          <a:p>
            <a:endParaRPr lang="zh-CN" altLang="en-US"/>
          </a:p>
        </p:txBody>
      </p:sp>
      <p:sp>
        <p:nvSpPr>
          <p:cNvPr id="4" name="文本框 3"/>
          <p:cNvSpPr txBox="1"/>
          <p:nvPr/>
        </p:nvSpPr>
        <p:spPr>
          <a:xfrm>
            <a:off x="126365" y="1769745"/>
            <a:ext cx="3925570" cy="5029200"/>
          </a:xfrm>
          <a:prstGeom prst="rect">
            <a:avLst/>
          </a:prstGeom>
          <a:noFill/>
        </p:spPr>
        <p:txBody>
          <a:bodyPr wrap="square" rtlCol="0">
            <a:spAutoFit/>
          </a:bodyPr>
          <a:p>
            <a:r>
              <a:rPr lang="zh-CN" altLang="en-US" b="1"/>
              <a:t>网格依赖性：</a:t>
            </a:r>
            <a:endParaRPr lang="zh-CN" altLang="en-US" b="1"/>
          </a:p>
          <a:p>
            <a:r>
              <a:rPr lang="zh-CN" altLang="en-US"/>
              <a:t>   在应变软化行为中会导致应变局部化，有限元计算结果会产生网格依赖性，如右图所示，越精细的网格其能量耗散越小。即能量耗散值与失效单元体积成正比。</a:t>
            </a:r>
            <a:endParaRPr lang="zh-CN" altLang="en-US"/>
          </a:p>
          <a:p>
            <a:endParaRPr lang="zh-CN" altLang="en-US"/>
          </a:p>
          <a:p>
            <a:r>
              <a:rPr lang="zh-CN" altLang="en-US"/>
              <a:t>   裂纹带模型：将断裂模拟为一条平行紧密分布的微裂纹带，此时，极限失效应变不再为常数：</a:t>
            </a:r>
            <a:endParaRPr lang="zh-CN" altLang="en-US"/>
          </a:p>
          <a:p>
            <a:endParaRPr lang="en-US" altLang="zh-CN"/>
          </a:p>
          <a:p>
            <a:endParaRPr lang="en-US" altLang="zh-CN"/>
          </a:p>
          <a:p>
            <a:endParaRPr lang="en-US" altLang="zh-CN"/>
          </a:p>
          <a:p>
            <a:endParaRPr lang="en-US" altLang="zh-CN"/>
          </a:p>
          <a:p>
            <a:endParaRPr lang="zh-CN" altLang="en-US">
              <a:latin typeface="Times New Roman" panose="02020603050405020304" pitchFamily="18" charset="0"/>
              <a:sym typeface="+mn-ea"/>
            </a:endParaRPr>
          </a:p>
          <a:p>
            <a:r>
              <a:rPr lang="zh-CN" altLang="en-US">
                <a:latin typeface="Times New Roman" panose="02020603050405020304" pitchFamily="18" charset="0"/>
                <a:sym typeface="+mn-ea"/>
              </a:rPr>
              <a:t>特征长度</a:t>
            </a:r>
            <a:r>
              <a:rPr lang="en-US" altLang="zh-CN">
                <a:latin typeface="Times New Roman" panose="02020603050405020304" pitchFamily="18" charset="0"/>
                <a:sym typeface="+mn-ea"/>
              </a:rPr>
              <a:t>Lc</a:t>
            </a:r>
            <a:r>
              <a:rPr lang="zh-CN" altLang="zh-CN">
                <a:latin typeface="Times New Roman" panose="02020603050405020304" pitchFamily="18" charset="0"/>
                <a:sym typeface="+mn-ea"/>
              </a:rPr>
              <a:t>有多种取法</a:t>
            </a:r>
            <a:r>
              <a:rPr lang="zh-CN" altLang="en-US">
                <a:latin typeface="Times New Roman" panose="02020603050405020304" pitchFamily="18" charset="0"/>
                <a:sym typeface="+mn-ea"/>
              </a:rPr>
              <a:t>，对于壳单元，特征长度为参考平面面积的平方根</a:t>
            </a:r>
            <a:endParaRPr lang="zh-CN" altLang="en-US" b="0">
              <a:latin typeface="Times New Roman" panose="02020603050405020304" pitchFamily="18" charset="0"/>
              <a:ea typeface="宋体" panose="02010600030101010101" pitchFamily="2" charset="-122"/>
            </a:endParaRPr>
          </a:p>
          <a:p>
            <a:endParaRPr lang="en-US" altLang="zh-CN"/>
          </a:p>
        </p:txBody>
      </p:sp>
      <p:pic>
        <p:nvPicPr>
          <p:cNvPr id="5" name="图片 4"/>
          <p:cNvPicPr>
            <a:picLocks noChangeAspect="1"/>
          </p:cNvPicPr>
          <p:nvPr/>
        </p:nvPicPr>
        <p:blipFill>
          <a:blip r:embed="rId1"/>
          <a:stretch>
            <a:fillRect/>
          </a:stretch>
        </p:blipFill>
        <p:spPr>
          <a:xfrm>
            <a:off x="3998595" y="1953895"/>
            <a:ext cx="5129530" cy="2950845"/>
          </a:xfrm>
          <a:prstGeom prst="rect">
            <a:avLst/>
          </a:prstGeom>
        </p:spPr>
      </p:pic>
      <p:graphicFrame>
        <p:nvGraphicFramePr>
          <p:cNvPr id="6" name="对象 5">
            <a:hlinkClick r:id="" action="ppaction://ole?verb="/>
          </p:cNvPr>
          <p:cNvGraphicFramePr>
            <a:graphicFrameLocks noChangeAspect="1"/>
          </p:cNvGraphicFramePr>
          <p:nvPr/>
        </p:nvGraphicFramePr>
        <p:xfrm>
          <a:off x="1355090" y="4769485"/>
          <a:ext cx="1183640" cy="759460"/>
        </p:xfrm>
        <a:graphic>
          <a:graphicData uri="http://schemas.openxmlformats.org/presentationml/2006/ole">
            <mc:AlternateContent xmlns:mc="http://schemas.openxmlformats.org/markup-compatibility/2006">
              <mc:Choice xmlns:v="urn:schemas-microsoft-com:vml" Requires="v">
                <p:oleObj spid="_x0000_s3073" name="" r:id="rId2" imgW="673100" imgH="431800" progId="Equation.KSEE3">
                  <p:embed/>
                </p:oleObj>
              </mc:Choice>
              <mc:Fallback>
                <p:oleObj name="" r:id="rId2" imgW="673100" imgH="431800" progId="Equation.KSEE3">
                  <p:embed/>
                  <p:pic>
                    <p:nvPicPr>
                      <p:cNvPr id="0" name="图片 3072"/>
                      <p:cNvPicPr/>
                      <p:nvPr/>
                    </p:nvPicPr>
                    <p:blipFill>
                      <a:blip r:embed="rId3"/>
                      <a:stretch>
                        <a:fillRect/>
                      </a:stretch>
                    </p:blipFill>
                    <p:spPr>
                      <a:xfrm>
                        <a:off x="1355090" y="4769485"/>
                        <a:ext cx="1183640" cy="75946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025900" y="2044065"/>
            <a:ext cx="5102225" cy="2860675"/>
          </a:xfrm>
          <a:prstGeom prst="rect">
            <a:avLst/>
          </a:prstGeom>
        </p:spPr>
      </p:pic>
      <p:sp>
        <p:nvSpPr>
          <p:cNvPr id="9" name="文本框 8"/>
          <p:cNvSpPr txBox="1"/>
          <p:nvPr/>
        </p:nvSpPr>
        <p:spPr>
          <a:xfrm>
            <a:off x="4210050" y="5975985"/>
            <a:ext cx="4774565" cy="641350"/>
          </a:xfrm>
          <a:prstGeom prst="rect">
            <a:avLst/>
          </a:prstGeom>
          <a:noFill/>
        </p:spPr>
        <p:txBody>
          <a:bodyPr wrap="square" rtlCol="0" anchor="t">
            <a:spAutoFit/>
          </a:bodyPr>
          <a:p>
            <a:r>
              <a:rPr lang="zh-CN" altLang="en-US" sz="1200"/>
              <a:t>Lapczyk I, Hurtado J A. Progressive damage modeling in fiber-reinforced materials[J]. Composites Part A Applied Science &amp; Manufacturing, 2007, 38(11):2333-2341.</a:t>
            </a:r>
            <a:endParaRPr lang="zh-CN" altLang="en-US" sz="1200"/>
          </a:p>
        </p:txBody>
      </p:sp>
    </p:spTree>
  </p:cSld>
  <p:clrMapOvr>
    <a:masterClrMapping/>
  </p:clrMapOvr>
  <p:transition advTm="1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47942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p>
            <a:r>
              <a:rPr sz="1600">
                <a:latin typeface="Times New Roman" panose="02020603050405020304" pitchFamily="18" charset="0"/>
              </a:rPr>
              <a:t>To improve convergence, a technique based on viscous regularization (a generalization of the DuvautLions</a:t>
            </a:r>
            <a:endParaRPr sz="1600">
              <a:latin typeface="Times New Roman" panose="02020603050405020304" pitchFamily="18" charset="0"/>
            </a:endParaRP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1025" name="" r:id="rId1" imgW="1066800" imgH="862965" progId="Equation.KSEE3">
                  <p:embed/>
                </p:oleObj>
              </mc:Choice>
              <mc:Fallback>
                <p:oleObj name="" r:id="rId1" imgW="1066800" imgH="862965" progId="Equation.KSEE3">
                  <p:embed/>
                  <p:pic>
                    <p:nvPicPr>
                      <p:cNvPr id="0" name="图片 1024"/>
                      <p:cNvPicPr/>
                      <p:nvPr/>
                    </p:nvPicPr>
                    <p:blipFill>
                      <a:blip r:embed="rId2"/>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3"/>
          <a:stretch>
            <a:fillRect/>
          </a:stretch>
        </p:blipFill>
        <p:spPr>
          <a:xfrm>
            <a:off x="4545965" y="3591560"/>
            <a:ext cx="3641725" cy="482600"/>
          </a:xfrm>
          <a:prstGeom prst="rect">
            <a:avLst/>
          </a:prstGeom>
        </p:spPr>
      </p:pic>
      <p:pic>
        <p:nvPicPr>
          <p:cNvPr id="21" name="图片 20"/>
          <p:cNvPicPr>
            <a:picLocks noChangeAspect="1"/>
          </p:cNvPicPr>
          <p:nvPr/>
        </p:nvPicPr>
        <p:blipFill>
          <a:blip r:embed="rId4"/>
          <a:stretch>
            <a:fillRect/>
          </a:stretch>
        </p:blipFill>
        <p:spPr>
          <a:xfrm>
            <a:off x="288925" y="3556000"/>
            <a:ext cx="3660140" cy="518160"/>
          </a:xfrm>
          <a:prstGeom prst="rect">
            <a:avLst/>
          </a:prstGeom>
        </p:spPr>
      </p:pic>
      <p:pic>
        <p:nvPicPr>
          <p:cNvPr id="22" name="图片 21"/>
          <p:cNvPicPr>
            <a:picLocks noChangeAspect="1"/>
          </p:cNvPicPr>
          <p:nvPr/>
        </p:nvPicPr>
        <p:blipFill>
          <a:blip r:embed="rId5"/>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p>
            <a:r>
              <a:rPr lang="zh-CN" altLang="en-US" sz="1400"/>
              <a:t>From the above expressions it can be seen that</a:t>
            </a:r>
            <a:r>
              <a:rPr lang="en-US" altLang="zh-CN" sz="1400"/>
              <a:t>:</a:t>
            </a:r>
            <a:endParaRPr lang="en-US" altLang="zh-CN" sz="1400"/>
          </a:p>
        </p:txBody>
      </p:sp>
      <p:pic>
        <p:nvPicPr>
          <p:cNvPr id="33" name="图片 32"/>
          <p:cNvPicPr>
            <a:picLocks noChangeAspect="1"/>
          </p:cNvPicPr>
          <p:nvPr/>
        </p:nvPicPr>
        <p:blipFill>
          <a:blip r:embed="rId6"/>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p>
            <a:r>
              <a:rPr lang="zh-CN" altLang="en-US" sz="1400"/>
              <a:t>Therefore, the Jacobian matrix can be further formulated as follows:</a:t>
            </a:r>
            <a:endParaRPr lang="zh-CN" altLang="en-US" sz="1400"/>
          </a:p>
        </p:txBody>
      </p:sp>
      <p:sp>
        <p:nvSpPr>
          <p:cNvPr id="35" name="文本框 34"/>
          <p:cNvSpPr txBox="1"/>
          <p:nvPr/>
        </p:nvSpPr>
        <p:spPr>
          <a:xfrm>
            <a:off x="121285" y="6028690"/>
            <a:ext cx="8692515" cy="521970"/>
          </a:xfrm>
          <a:prstGeom prst="rect">
            <a:avLst/>
          </a:prstGeom>
          <a:noFill/>
        </p:spPr>
        <p:txBody>
          <a:bodyPr wrap="square" rtlCol="0" anchor="t">
            <a:spAutoFit/>
          </a:bodyPr>
          <a:p>
            <a:r>
              <a:rPr lang="zh-CN" altLang="en-US" sz="1400"/>
              <a:t>Care must be exercised to choose an appropriate value for since a large value of viscosity might cause a</a:t>
            </a:r>
            <a:endParaRPr lang="zh-CN" altLang="en-US" sz="1400"/>
          </a:p>
          <a:p>
            <a:r>
              <a:rPr lang="zh-CN" altLang="en-US" sz="1400"/>
              <a:t>noticeable delay in the degradation of the stiffness.</a:t>
            </a:r>
            <a:endParaRPr lang="zh-CN" altLang="en-US" sz="1400"/>
          </a:p>
        </p:txBody>
      </p:sp>
      <p:sp>
        <p:nvSpPr>
          <p:cNvPr id="36" name="文本框 35"/>
          <p:cNvSpPr txBox="1"/>
          <p:nvPr/>
        </p:nvSpPr>
        <p:spPr>
          <a:xfrm>
            <a:off x="3209290" y="6550660"/>
            <a:ext cx="6209665" cy="306705"/>
          </a:xfrm>
          <a:prstGeom prst="rect">
            <a:avLst/>
          </a:prstGeom>
          <a:noFill/>
        </p:spPr>
        <p:txBody>
          <a:bodyPr wrap="square" rtlCol="0">
            <a:spAutoFit/>
          </a:bodyPr>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endParaRPr lang="zh-CN" altLang="en-US" sz="1400">
              <a:latin typeface="Times New Roman" panose="02020603050405020304" pitchFamily="18" charset="0"/>
            </a:endParaRPr>
          </a:p>
        </p:txBody>
      </p:sp>
    </p:spTree>
  </p:cSld>
  <p:clrMapOvr>
    <a:masterClrMapping/>
  </p:clrMapOvr>
  <p:transition advTm="18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endParaRPr lang="en-US" altLang="zh-CN" sz="1400" b="0" dirty="0">
              <a:latin typeface="Times New Roman" panose="02020603050405020304" pitchFamily="18" charset="0"/>
              <a:ea typeface="宋体" panose="02010600030101010101" pitchFamily="2" charset="-122"/>
            </a:endParaRPr>
          </a:p>
        </p:txBody>
      </p:sp>
      <p:pic>
        <p:nvPicPr>
          <p:cNvPr id="7170" name="图片 11"/>
          <p:cNvPicPr>
            <a:picLocks noChangeAspect="1"/>
          </p:cNvPicPr>
          <p:nvPr/>
        </p:nvPicPr>
        <p:blipFill>
          <a:blip r:embed="rId1"/>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endParaRPr lang="zh-CN" altLang="en-US" b="0" dirty="0">
              <a:latin typeface="Times New Roman" panose="02020603050405020304" pitchFamily="18" charset="0"/>
              <a:ea typeface="宋体" panose="02010600030101010101" pitchFamily="2" charset="-122"/>
            </a:endParaRPr>
          </a:p>
        </p:txBody>
      </p:sp>
      <p:sp>
        <p:nvSpPr>
          <p:cNvPr id="7172" name="文本框 4"/>
          <p:cNvSpPr txBox="1"/>
          <p:nvPr/>
        </p:nvSpPr>
        <p:spPr>
          <a:xfrm>
            <a:off x="1097280" y="5755005"/>
            <a:ext cx="4184015" cy="645160"/>
          </a:xfrm>
          <a:prstGeom prst="rect">
            <a:avLst/>
          </a:prstGeom>
          <a:noFill/>
          <a:ln w="9525">
            <a:noFill/>
          </a:ln>
        </p:spPr>
        <p:txBody>
          <a:bodyPr wrap="square" anchor="t">
            <a:spAutoFit/>
          </a:bodyPr>
          <a:p>
            <a:r>
              <a:rPr lang="en-US" altLang="zh-CN" sz="1800">
                <a:solidFill>
                  <a:schemeClr val="dk1"/>
                </a:solidFill>
                <a:latin typeface="Times New Roman" panose="02020603050405020304" pitchFamily="18" charset="0"/>
                <a:sym typeface="+mn-ea"/>
              </a:rPr>
              <a:t>implicit dynamic analysis VS static analysis</a:t>
            </a:r>
            <a:endParaRPr lang="en-US" altLang="zh-CN" sz="1800">
              <a:solidFill>
                <a:schemeClr val="dk1"/>
              </a:solidFill>
              <a:latin typeface="Times New Roman" panose="02020603050405020304" pitchFamily="18" charset="0"/>
              <a:sym typeface="+mn-ea"/>
            </a:endParaRP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endParaRPr lang="zh-CN" altLang="en-US" sz="2000" b="0" dirty="0">
              <a:latin typeface="Times New Roman" panose="02020603050405020304" pitchFamily="18" charset="0"/>
              <a:ea typeface="宋体" panose="02010600030101010101" pitchFamily="2" charset="-122"/>
            </a:endParaRPr>
          </a:p>
          <a:p>
            <a:r>
              <a:rPr lang="zh-CN" altLang="en-US" sz="2000" b="0" dirty="0">
                <a:latin typeface="Times New Roman" panose="02020603050405020304" pitchFamily="18" charset="0"/>
                <a:ea typeface="宋体" panose="02010600030101010101" pitchFamily="2" charset="-122"/>
              </a:rPr>
              <a:t>   将密度设为小值，保持不受惯性力的影响</a:t>
            </a:r>
            <a:endParaRPr lang="zh-CN" altLang="en-US" sz="2000" b="0" dirty="0">
              <a:latin typeface="Times New Roman" panose="02020603050405020304" pitchFamily="18" charset="0"/>
              <a:ea typeface="宋体" panose="02010600030101010101" pitchFamily="2" charset="-122"/>
            </a:endParaRPr>
          </a:p>
        </p:txBody>
      </p:sp>
      <p:sp>
        <p:nvSpPr>
          <p:cNvPr id="2" name="矩形 1"/>
          <p:cNvSpPr/>
          <p:nvPr/>
        </p:nvSpPr>
        <p:spPr>
          <a:xfrm>
            <a:off x="288925" y="479425"/>
            <a:ext cx="5739130"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advTm="18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6140"/>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9" name="文本框 8"/>
          <p:cNvSpPr txBox="1"/>
          <p:nvPr/>
        </p:nvSpPr>
        <p:spPr>
          <a:xfrm>
            <a:off x="414020" y="525780"/>
            <a:ext cx="2540000" cy="1753235"/>
          </a:xfrm>
          <a:prstGeom prst="rect">
            <a:avLst/>
          </a:prstGeom>
          <a:noFill/>
        </p:spPr>
        <p:txBody>
          <a:bodyPr wrap="square" rtlCol="0" anchor="t">
            <a:spAutoFit/>
          </a:bodyPr>
          <a:p>
            <a:pPr marL="0" indent="0">
              <a:buFont typeface="+mj-lt"/>
              <a:buNone/>
            </a:pPr>
            <a:r>
              <a:rPr lang="en-US" altLang="zh-CN">
                <a:sym typeface="+mn-ea"/>
              </a:rPr>
              <a:t>Former Results</a:t>
            </a:r>
            <a:r>
              <a:rPr lang="zh-CN" altLang="en-US">
                <a:sym typeface="+mn-ea"/>
              </a:rPr>
              <a:t>：</a:t>
            </a:r>
            <a:endParaRPr lang="zh-CN" altLang="en-US"/>
          </a:p>
          <a:p>
            <a:pPr marL="0" indent="0">
              <a:buFont typeface="+mj-lt"/>
              <a:buNone/>
            </a:pPr>
            <a:endParaRPr lang="zh-CN" altLang="en-US"/>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zh-CN" altLang="en-US"/>
          </a:p>
        </p:txBody>
      </p:sp>
    </p:spTree>
  </p:cSld>
  <p:clrMapOvr>
    <a:masterClrMapping/>
  </p:clrMapOvr>
  <p:transition advTm="78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p>
            <a:pPr marL="0" indent="0">
              <a:buFont typeface="+mj-lt"/>
              <a:buNone/>
            </a:pPr>
            <a:r>
              <a:rPr lang="en-US" altLang="zh-CN" sz="2400"/>
              <a:t>Shear Nonlinearity</a:t>
            </a:r>
            <a:r>
              <a:rPr lang="zh-CN" altLang="en-US" sz="2400"/>
              <a:t>：</a:t>
            </a:r>
            <a:endParaRPr lang="zh-CN" altLang="en-US" sz="2400"/>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advTm="18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9" name="图片 8" descr="u-f"/>
          <p:cNvPicPr>
            <a:picLocks noChangeAspect="1"/>
          </p:cNvPicPr>
          <p:nvPr/>
        </p:nvPicPr>
        <p:blipFill>
          <a:blip r:embed="rId2"/>
          <a:stretch>
            <a:fillRect/>
          </a:stretch>
        </p:blipFill>
        <p:spPr>
          <a:xfrm>
            <a:off x="69850" y="1177290"/>
            <a:ext cx="6113780" cy="37928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p>
            <a:r>
              <a:rPr lang="en-US" altLang="zh-CN" sz="1600"/>
              <a:t>Displacement-Force curve of the [45/-45]</a:t>
            </a:r>
            <a:r>
              <a:rPr lang="en-US" altLang="zh-CN" sz="1600" baseline="-25000"/>
              <a:t> 5  </a:t>
            </a:r>
            <a:r>
              <a:rPr lang="en-US" altLang="zh-CN" sz="1600"/>
              <a:t>with different shape parameters.</a:t>
            </a:r>
            <a:endParaRPr lang="en-US" altLang="zh-CN" sz="1600"/>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p>
            <a:pPr algn="ctr"/>
            <a:r>
              <a:rPr lang="en-US" altLang="zh-CN" sz="1600" dirty="0"/>
              <a:t>linear </a:t>
            </a:r>
            <a:endParaRPr lang="en-US" altLang="zh-CN" sz="1600" dirty="0"/>
          </a:p>
        </p:txBody>
      </p:sp>
    </p:spTree>
  </p:cSld>
  <p:clrMapOvr>
    <a:masterClrMapping/>
  </p:clrMapOvr>
  <p:transition advTm="78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
        <p:nvSpPr>
          <p:cNvPr id="15" name="文本框 14"/>
          <p:cNvSpPr txBox="1"/>
          <p:nvPr/>
        </p:nvSpPr>
        <p:spPr>
          <a:xfrm>
            <a:off x="2527300" y="3343910"/>
            <a:ext cx="5904230" cy="337185"/>
          </a:xfrm>
          <a:prstGeom prst="rect">
            <a:avLst/>
          </a:prstGeom>
          <a:noFill/>
        </p:spPr>
        <p:txBody>
          <a:bodyPr wrap="square" rtlCol="0">
            <a:spAutoFit/>
          </a:bodyPr>
          <a:p>
            <a:pPr algn="ctr"/>
            <a:r>
              <a:rPr lang="en-US" altLang="zh-CN" sz="1600"/>
              <a:t>n = 2                                   n = 3</a:t>
            </a:r>
            <a:endParaRPr lang="en-US" altLang="zh-CN" sz="1600"/>
          </a:p>
        </p:txBody>
      </p:sp>
      <p:pic>
        <p:nvPicPr>
          <p:cNvPr id="2" name="图片 1" descr="n=3"/>
          <p:cNvPicPr>
            <a:picLocks noChangeAspect="1"/>
          </p:cNvPicPr>
          <p:nvPr/>
        </p:nvPicPr>
        <p:blipFill>
          <a:blip r:embed="rId1"/>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2"/>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3"/>
          <a:stretch>
            <a:fillRect/>
          </a:stretch>
        </p:blipFill>
        <p:spPr>
          <a:xfrm>
            <a:off x="3315335" y="4043045"/>
            <a:ext cx="1875155" cy="1670685"/>
          </a:xfrm>
          <a:prstGeom prst="rect">
            <a:avLst/>
          </a:prstGeom>
        </p:spPr>
      </p:pic>
      <p:pic>
        <p:nvPicPr>
          <p:cNvPr id="17" name="图片 16"/>
          <p:cNvPicPr/>
          <p:nvPr/>
        </p:nvPicPr>
        <p:blipFill>
          <a:blip r:embed="rId4"/>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p>
            <a:pPr algn="ctr"/>
            <a:r>
              <a:rPr lang="en-US" altLang="zh-CN" sz="1600"/>
              <a:t>                                  experiment</a:t>
            </a:r>
            <a:endParaRPr lang="en-US" altLang="zh-CN" sz="1600"/>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p>
            <a:r>
              <a:rPr lang="en-US" altLang="zh-CN"/>
              <a:t>shear </a:t>
            </a:r>
            <a:r>
              <a:rPr lang="en-US" altLang="zh-CN">
                <a:sym typeface="+mn-ea"/>
              </a:rPr>
              <a:t>nonlinearity:</a:t>
            </a:r>
            <a:r>
              <a:rPr lang="en-US" altLang="zh-CN"/>
              <a:t> </a:t>
            </a:r>
            <a:endParaRPr lang="en-US" altLang="zh-CN"/>
          </a:p>
        </p:txBody>
      </p:sp>
      <p:sp>
        <p:nvSpPr>
          <p:cNvPr id="18" name="文本框 17"/>
          <p:cNvSpPr txBox="1"/>
          <p:nvPr/>
        </p:nvSpPr>
        <p:spPr>
          <a:xfrm>
            <a:off x="253365" y="4388485"/>
            <a:ext cx="2662555" cy="737235"/>
          </a:xfrm>
          <a:prstGeom prst="rect">
            <a:avLst/>
          </a:prstGeom>
          <a:noFill/>
        </p:spPr>
        <p:txBody>
          <a:bodyPr wrap="square" rtlCol="0">
            <a:spAutoFit/>
          </a:bodyPr>
          <a:p>
            <a:r>
              <a:rPr lang="en-US" altLang="zh-CN" sz="1400"/>
              <a:t>The position of the initial failure is the same and argrees well with the experiment.</a:t>
            </a:r>
            <a:endParaRPr lang="en-US" altLang="zh-CN" sz="1400"/>
          </a:p>
        </p:txBody>
      </p:sp>
    </p:spTree>
  </p:cSld>
  <p:clrMapOvr>
    <a:masterClrMapping/>
  </p:clrMapOvr>
  <p:transition advTm="78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endParaRPr lang="en-US" altLang="zh-CN" sz="2400" dirty="0" smtClean="0">
              <a:latin typeface="Times New Roman" panose="02020603050405020304" pitchFamily="18" charset="0"/>
              <a:cs typeface="Times New Roman" panose="02020603050405020304" pitchFamily="18" charset="0"/>
            </a:endParaRP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endParaRPr lang="zh-CN" altLang="en-US"/>
          </a:p>
        </p:txBody>
      </p:sp>
      <p:sp>
        <p:nvSpPr>
          <p:cNvPr id="104" name="文本框 103"/>
          <p:cNvSpPr txBox="1"/>
          <p:nvPr/>
        </p:nvSpPr>
        <p:spPr>
          <a:xfrm>
            <a:off x="3557588" y="7058025"/>
            <a:ext cx="5080000" cy="414020"/>
          </a:xfrm>
          <a:prstGeom prst="rect">
            <a:avLst/>
          </a:prstGeom>
          <a:noFill/>
          <a:ln w="9525">
            <a:noFill/>
          </a:ln>
        </p:spPr>
        <p:txBody>
          <a:bodyPr>
            <a:spAutoFit/>
          </a:bodyPr>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1"/>
          <a:stretch>
            <a:fillRect/>
          </a:stretch>
        </p:blipFill>
        <p:spPr>
          <a:xfrm>
            <a:off x="773748" y="1814195"/>
            <a:ext cx="2028825" cy="1819275"/>
          </a:xfrm>
          <a:prstGeom prst="rect">
            <a:avLst/>
          </a:prstGeom>
          <a:noFill/>
          <a:ln w="9525">
            <a:noFill/>
          </a:ln>
        </p:spPr>
      </p:pic>
      <p:pic>
        <p:nvPicPr>
          <p:cNvPr id="12" name="图片 11"/>
          <p:cNvPicPr/>
          <p:nvPr/>
        </p:nvPicPr>
        <p:blipFill>
          <a:blip r:embed="rId2"/>
          <a:stretch>
            <a:fillRect/>
          </a:stretch>
        </p:blipFill>
        <p:spPr>
          <a:xfrm>
            <a:off x="3558223" y="1814195"/>
            <a:ext cx="2066925" cy="1819275"/>
          </a:xfrm>
          <a:prstGeom prst="rect">
            <a:avLst/>
          </a:prstGeom>
          <a:noFill/>
          <a:ln w="9525">
            <a:noFill/>
          </a:ln>
        </p:spPr>
      </p:pic>
      <p:pic>
        <p:nvPicPr>
          <p:cNvPr id="15" name="图片 14"/>
          <p:cNvPicPr/>
          <p:nvPr/>
        </p:nvPicPr>
        <p:blipFill>
          <a:blip r:embed="rId3"/>
          <a:stretch>
            <a:fillRect/>
          </a:stretch>
        </p:blipFill>
        <p:spPr>
          <a:xfrm>
            <a:off x="6585585" y="1814195"/>
            <a:ext cx="2378710" cy="2028825"/>
          </a:xfrm>
          <a:prstGeom prst="rect">
            <a:avLst/>
          </a:prstGeom>
        </p:spPr>
      </p:pic>
      <p:pic>
        <p:nvPicPr>
          <p:cNvPr id="21" name="图片 20"/>
          <p:cNvPicPr/>
          <p:nvPr/>
        </p:nvPicPr>
        <p:blipFill>
          <a:blip r:embed="rId4"/>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p>
            <a:r>
              <a:rPr lang="en-US" altLang="zh-CN"/>
              <a:t>Refer to other papers:</a:t>
            </a:r>
            <a:endParaRPr lang="en-US" altLang="zh-CN"/>
          </a:p>
        </p:txBody>
      </p:sp>
      <p:sp>
        <p:nvSpPr>
          <p:cNvPr id="32" name="文本框 31"/>
          <p:cNvSpPr txBox="1"/>
          <p:nvPr/>
        </p:nvSpPr>
        <p:spPr>
          <a:xfrm>
            <a:off x="519430" y="3531870"/>
            <a:ext cx="8408670" cy="368300"/>
          </a:xfrm>
          <a:prstGeom prst="rect">
            <a:avLst/>
          </a:prstGeom>
          <a:noFill/>
        </p:spPr>
        <p:txBody>
          <a:bodyPr wrap="square" rtlCol="0">
            <a:spAutoFit/>
          </a:bodyPr>
          <a:p>
            <a:r>
              <a:rPr lang="en-US" altLang="zh-CN"/>
              <a:t>             </a:t>
            </a:r>
            <a:r>
              <a:rPr lang="en-US" altLang="zh-CN" sz="1200"/>
              <a:t> Gm = 5                                                     Gm = 0.5</a:t>
            </a:r>
            <a:endParaRPr lang="en-US" altLang="zh-CN" sz="1200"/>
          </a:p>
        </p:txBody>
      </p:sp>
      <p:sp>
        <p:nvSpPr>
          <p:cNvPr id="33" name="文本框 32"/>
          <p:cNvSpPr txBox="1"/>
          <p:nvPr/>
        </p:nvSpPr>
        <p:spPr>
          <a:xfrm>
            <a:off x="519430" y="5529898"/>
            <a:ext cx="5080000" cy="414020"/>
          </a:xfrm>
          <a:prstGeom prst="rect">
            <a:avLst/>
          </a:prstGeom>
          <a:noFill/>
          <a:ln w="9525">
            <a:noFill/>
          </a:ln>
        </p:spPr>
        <p:txBody>
          <a:bodyPr>
            <a:spAutoFit/>
          </a:bodyPr>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5"/>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p>
            <a:pPr marL="0" indent="0"/>
            <a:r>
              <a:rPr lang="en-US" altLang="zh-CN" sz="1050" b="0">
                <a:latin typeface="Calibri" panose="020F0502020204030204" charset="0"/>
                <a:cs typeface="Calibri" panose="020F0502020204030204" charset="0"/>
              </a:rPr>
              <a:t> </a:t>
            </a:r>
            <a:r>
              <a:rPr lang="en-US" altLang="zh-CN" sz="1050" b="1">
                <a:latin typeface="Calibri" panose="020F0502020204030204" charset="0"/>
                <a:cs typeface="Calibri" panose="020F0502020204030204" charset="0"/>
              </a:rPr>
              <a:t>Laminate damage model for composite structures</a:t>
            </a:r>
            <a:endParaRPr lang="zh-CN" altLang="en-US"/>
          </a:p>
        </p:txBody>
      </p:sp>
    </p:spTree>
  </p:cSld>
  <p:clrMapOvr>
    <a:masterClrMapping/>
  </p:clrMapOvr>
  <p:transition advTm="2311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advTm="187"/>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660" y="1270635"/>
            <a:ext cx="8308340" cy="641985"/>
          </a:xfrm>
          <a:prstGeom prst="rect">
            <a:avLst/>
          </a:prstGeom>
          <a:noFill/>
        </p:spPr>
        <p:txBody>
          <a:bodyPr wrap="square" rtlCol="0">
            <a:spAutoFit/>
          </a:bodyPr>
          <a:p>
            <a:r>
              <a:rPr lang="en-US" altLang="zh-CN"/>
              <a:t>CDM</a:t>
            </a:r>
            <a:r>
              <a:rPr lang="zh-CN" altLang="en-US"/>
              <a:t>法与刚度折减法对比：</a:t>
            </a:r>
            <a:endParaRPr lang="zh-CN" altLang="en-US"/>
          </a:p>
          <a:p>
            <a:endParaRPr lang="zh-CN" altLang="en-US"/>
          </a:p>
        </p:txBody>
      </p:sp>
      <p:graphicFrame>
        <p:nvGraphicFramePr>
          <p:cNvPr id="3" name="表格 2"/>
          <p:cNvGraphicFramePr/>
          <p:nvPr/>
        </p:nvGraphicFramePr>
        <p:xfrm>
          <a:off x="2200275" y="1772285"/>
          <a:ext cx="5035550" cy="5185410"/>
        </p:xfrm>
        <a:graphic>
          <a:graphicData uri="http://schemas.openxmlformats.org/drawingml/2006/table">
            <a:tbl>
              <a:tblPr firstRow="1" bandRow="1">
                <a:tableStyleId>{5C22544A-7EE6-4342-B048-85BDC9FD1C3A}</a:tableStyleId>
              </a:tblPr>
              <a:tblGrid>
                <a:gridCol w="2517775"/>
                <a:gridCol w="2517775"/>
              </a:tblGrid>
              <a:tr h="409575">
                <a:tc>
                  <a:txBody>
                    <a:bodyPr/>
                    <a:p>
                      <a:pPr algn="ctr">
                        <a:buNone/>
                      </a:pPr>
                      <a:r>
                        <a:rPr lang="zh-CN" altLang="en-US" sz="1800">
                          <a:solidFill>
                            <a:schemeClr val="tx1"/>
                          </a:solidFill>
                          <a:sym typeface="+mn-ea"/>
                        </a:rPr>
                        <a:t>折减法</a:t>
                      </a:r>
                      <a:endParaRPr lang="zh-CN" altLang="en-US" sz="1800">
                        <a:solidFill>
                          <a:schemeClr val="tx1"/>
                        </a:solidFill>
                        <a:sym typeface="+mn-ea"/>
                      </a:endParaRPr>
                    </a:p>
                  </a:txBody>
                  <a:tcPr>
                    <a:solidFill>
                      <a:schemeClr val="tx2">
                        <a:lumMod val="40000"/>
                        <a:lumOff val="60000"/>
                      </a:schemeClr>
                    </a:solidFill>
                  </a:tcPr>
                </a:tc>
                <a:tc>
                  <a:txBody>
                    <a:bodyPr/>
                    <a:p>
                      <a:pPr algn="ctr">
                        <a:buNone/>
                      </a:pPr>
                      <a:r>
                        <a:rPr lang="en-US" altLang="zh-CN" sz="1800">
                          <a:solidFill>
                            <a:schemeClr val="tx1"/>
                          </a:solidFill>
                          <a:sym typeface="+mn-ea"/>
                        </a:rPr>
                        <a:t>CDM</a:t>
                      </a:r>
                      <a:r>
                        <a:rPr lang="zh-CN" altLang="en-US" sz="1800">
                          <a:solidFill>
                            <a:schemeClr val="tx1"/>
                          </a:solidFill>
                          <a:sym typeface="+mn-ea"/>
                        </a:rPr>
                        <a:t>法</a:t>
                      </a:r>
                      <a:endParaRPr lang="zh-CN" altLang="en-US" sz="1800">
                        <a:solidFill>
                          <a:schemeClr val="tx1"/>
                        </a:solidFill>
                        <a:sym typeface="+mn-ea"/>
                      </a:endParaRPr>
                    </a:p>
                  </a:txBody>
                  <a:tcPr>
                    <a:solidFill>
                      <a:schemeClr val="tx2">
                        <a:lumMod val="40000"/>
                        <a:lumOff val="60000"/>
                      </a:schemeClr>
                    </a:solidFill>
                  </a:tcPr>
                </a:tc>
              </a:tr>
              <a:tr h="1104265">
                <a:tc>
                  <a:txBody>
                    <a:bodyPr/>
                    <a:p>
                      <a:pPr algn="l">
                        <a:buNone/>
                      </a:pPr>
                      <a:r>
                        <a:rPr lang="zh-CN" altLang="en-US" sz="1800">
                          <a:sym typeface="+mn-ea"/>
                        </a:rPr>
                        <a:t>通过乘以折减系数使刚度矩阵退化，是一种半经验法的探索模型</a:t>
                      </a:r>
                      <a:endParaRPr lang="zh-CN" altLang="en-US" sz="1800">
                        <a:sym typeface="+mn-ea"/>
                      </a:endParaRPr>
                    </a:p>
                  </a:txBody>
                  <a:tcPr>
                    <a:solidFill>
                      <a:schemeClr val="tx2">
                        <a:lumMod val="40000"/>
                        <a:lumOff val="60000"/>
                      </a:schemeClr>
                    </a:solidFill>
                  </a:tcPr>
                </a:tc>
                <a:tc>
                  <a:txBody>
                    <a:bodyPr/>
                    <a:p>
                      <a:pPr algn="l">
                        <a:buNone/>
                      </a:pPr>
                      <a:r>
                        <a:rPr lang="zh-CN" altLang="en-US"/>
                        <a:t>基于不可逆过程的热力学，将势能定义为损伤变量的函数，损伤变量定义了应力应变的关系，同时取决于能量耗散值</a:t>
                      </a:r>
                      <a:endParaRPr lang="zh-CN" altLang="en-US"/>
                    </a:p>
                  </a:txBody>
                  <a:tcPr>
                    <a:solidFill>
                      <a:schemeClr val="tx2">
                        <a:lumMod val="40000"/>
                        <a:lumOff val="60000"/>
                      </a:schemeClr>
                    </a:solidFill>
                  </a:tcPr>
                </a:tc>
              </a:tr>
              <a:tr h="1104265">
                <a:tc>
                  <a:txBody>
                    <a:bodyPr/>
                    <a:p>
                      <a:pPr algn="l">
                        <a:buNone/>
                      </a:pPr>
                      <a:r>
                        <a:rPr lang="zh-CN" altLang="en-US"/>
                        <a:t>折减系数的不确定</a:t>
                      </a:r>
                      <a:endParaRPr lang="zh-CN" altLang="en-US"/>
                    </a:p>
                  </a:txBody>
                  <a:tcPr>
                    <a:solidFill>
                      <a:schemeClr val="tx2">
                        <a:lumMod val="40000"/>
                        <a:lumOff val="60000"/>
                      </a:schemeClr>
                    </a:solidFill>
                  </a:tcPr>
                </a:tc>
                <a:tc>
                  <a:txBody>
                    <a:bodyPr/>
                    <a:p>
                      <a:pPr algn="l">
                        <a:buNone/>
                      </a:pPr>
                      <a:r>
                        <a:rPr lang="zh-CN" altLang="en-US"/>
                        <a:t>所有使用参数均可测量得到</a:t>
                      </a:r>
                      <a:endParaRPr lang="zh-CN" altLang="en-US"/>
                    </a:p>
                  </a:txBody>
                  <a:tcPr>
                    <a:solidFill>
                      <a:schemeClr val="tx2">
                        <a:lumMod val="40000"/>
                        <a:lumOff val="60000"/>
                      </a:schemeClr>
                    </a:solidFill>
                  </a:tcPr>
                </a:tc>
              </a:tr>
              <a:tr h="1104265">
                <a:tc>
                  <a:txBody>
                    <a:bodyPr/>
                    <a:p>
                      <a:pPr algn="l">
                        <a:buNone/>
                      </a:pPr>
                      <a:r>
                        <a:rPr lang="zh-CN" altLang="en-US" sz="1800">
                          <a:sym typeface="+mn-ea"/>
                        </a:rPr>
                        <a:t>不能模拟层合板的准脆性失效</a:t>
                      </a:r>
                      <a:endParaRPr lang="zh-CN" altLang="en-US" sz="1800">
                        <a:sym typeface="+mn-ea"/>
                      </a:endParaRPr>
                    </a:p>
                    <a:p>
                      <a:pPr algn="l">
                        <a:buNone/>
                      </a:pPr>
                      <a:endParaRPr lang="zh-CN" altLang="en-US" b="1"/>
                    </a:p>
                  </a:txBody>
                  <a:tcPr>
                    <a:solidFill>
                      <a:schemeClr val="tx2">
                        <a:lumMod val="40000"/>
                        <a:lumOff val="60000"/>
                      </a:schemeClr>
                    </a:solidFill>
                  </a:tcPr>
                </a:tc>
                <a:tc>
                  <a:txBody>
                    <a:bodyPr/>
                    <a:p>
                      <a:pPr algn="l">
                        <a:buNone/>
                      </a:pPr>
                      <a:r>
                        <a:rPr lang="zh-CN" altLang="en-US" sz="1800">
                          <a:sym typeface="+mn-ea"/>
                        </a:rPr>
                        <a:t>可以模拟材料的弹脆性行为（无显著的塑形变形）</a:t>
                      </a:r>
                      <a:endParaRPr lang="zh-CN" altLang="en-US" sz="1800">
                        <a:sym typeface="+mn-ea"/>
                      </a:endParaRPr>
                    </a:p>
                    <a:p>
                      <a:pPr algn="l">
                        <a:buNone/>
                      </a:pPr>
                      <a:endParaRPr lang="zh-CN" altLang="en-US"/>
                    </a:p>
                  </a:txBody>
                  <a:tcPr>
                    <a:solidFill>
                      <a:schemeClr val="tx2">
                        <a:lumMod val="40000"/>
                        <a:lumOff val="60000"/>
                      </a:schemeClr>
                    </a:solidFill>
                  </a:tcPr>
                </a:tc>
              </a:tr>
            </a:tbl>
          </a:graphicData>
        </a:graphic>
      </p:graphicFrame>
      <p:sp>
        <p:nvSpPr>
          <p:cNvPr id="7" name="文本框 6"/>
          <p:cNvSpPr txBox="1"/>
          <p:nvPr/>
        </p:nvSpPr>
        <p:spPr>
          <a:xfrm>
            <a:off x="626110" y="410210"/>
            <a:ext cx="5247005" cy="948055"/>
          </a:xfrm>
          <a:prstGeom prst="rect">
            <a:avLst/>
          </a:prstGeom>
          <a:noFill/>
        </p:spPr>
        <p:txBody>
          <a:bodyPr wrap="square" rtlCol="0" anchor="t">
            <a:spAutoFit/>
          </a:bodyPr>
          <a:p>
            <a:pPr algn="l"/>
            <a:r>
              <a:rPr lang="en-US" altLang="zh-CN" sz="2800" dirty="0" smtClean="0">
                <a:sym typeface="+mn-ea"/>
              </a:rPr>
              <a:t>1 </a:t>
            </a:r>
            <a:r>
              <a:rPr lang="zh-CN" altLang="zh-CN" sz="2800" dirty="0" smtClean="0">
                <a:sym typeface="+mn-ea"/>
              </a:rPr>
              <a:t>连续损伤模型（</a:t>
            </a:r>
            <a:r>
              <a:rPr lang="en-US" altLang="zh-CN" sz="2800" dirty="0" smtClean="0">
                <a:sym typeface="+mn-ea"/>
              </a:rPr>
              <a:t>CDM</a:t>
            </a:r>
            <a:r>
              <a:rPr lang="zh-CN" altLang="en-US" sz="2800" dirty="0" smtClean="0">
                <a:sym typeface="+mn-ea"/>
              </a:rPr>
              <a:t>法</a:t>
            </a:r>
            <a:r>
              <a:rPr lang="zh-CN" altLang="zh-CN" sz="2800" dirty="0" smtClean="0">
                <a:sym typeface="+mn-ea"/>
              </a:rPr>
              <a:t>）</a:t>
            </a:r>
            <a:endParaRPr lang="zh-CN" altLang="zh-CN" sz="2800" dirty="0" smtClean="0">
              <a:sym typeface="+mn-ea"/>
            </a:endParaRPr>
          </a:p>
          <a:p>
            <a:pPr algn="l"/>
            <a:endParaRPr lang="zh-CN" altLang="en-US" sz="2800" dirty="0" smtClean="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p>
            <a:pPr>
              <a:defRPr/>
            </a:pPr>
            <a:fld id="{846B4C44-8256-4B19-ACAC-87BF490EACA2}" type="slidenum">
              <a:rPr lang="en-US" altLang="zh-CN" smtClean="0"/>
            </a:fld>
            <a:endParaRPr lang="en-US" altLang="zh-CN" dirty="0"/>
          </a:p>
        </p:txBody>
      </p:sp>
      <p:sp>
        <p:nvSpPr>
          <p:cNvPr id="43" name="矩形 42"/>
          <p:cNvSpPr/>
          <p:nvPr/>
        </p:nvSpPr>
        <p:spPr>
          <a:xfrm>
            <a:off x="251520" y="1630016"/>
            <a:ext cx="1742785" cy="369332"/>
          </a:xfrm>
          <a:prstGeom prst="rect">
            <a:avLst/>
          </a:prstGeom>
        </p:spPr>
        <p:txBody>
          <a:bodyPr wrap="none">
            <a:spAutoFit/>
          </a:bodyPr>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1"/>
          <a:stretch>
            <a:fillRect/>
          </a:stretch>
        </p:blipFill>
        <p:spPr>
          <a:xfrm>
            <a:off x="357159" y="2021821"/>
            <a:ext cx="3474506" cy="3206367"/>
          </a:xfrm>
          <a:prstGeom prst="rect">
            <a:avLst/>
          </a:prstGeom>
        </p:spPr>
      </p:pic>
      <p:pic>
        <p:nvPicPr>
          <p:cNvPr id="45" name="图片 11"/>
          <p:cNvPicPr>
            <a:picLocks noChangeAspect="1"/>
          </p:cNvPicPr>
          <p:nvPr/>
        </p:nvPicPr>
        <p:blipFill>
          <a:blip r:embed="rId2"/>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3"/>
          <a:stretch>
            <a:fillRect/>
          </a:stretch>
        </p:blipFill>
        <p:spPr>
          <a:xfrm>
            <a:off x="4649534" y="3606443"/>
            <a:ext cx="1696720" cy="878205"/>
          </a:xfrm>
          <a:prstGeom prst="rect">
            <a:avLst/>
          </a:prstGeom>
        </p:spPr>
      </p:pic>
      <p:pic>
        <p:nvPicPr>
          <p:cNvPr id="48" name="图片 47"/>
          <p:cNvPicPr>
            <a:picLocks noChangeAspect="1"/>
          </p:cNvPicPr>
          <p:nvPr/>
        </p:nvPicPr>
        <p:blipFill>
          <a:blip r:embed="rId4"/>
          <a:stretch>
            <a:fillRect/>
          </a:stretch>
        </p:blipFill>
        <p:spPr>
          <a:xfrm>
            <a:off x="6655276" y="3570372"/>
            <a:ext cx="930275" cy="494665"/>
          </a:xfrm>
          <a:prstGeom prst="rect">
            <a:avLst/>
          </a:prstGeom>
        </p:spPr>
      </p:pic>
      <p:pic>
        <p:nvPicPr>
          <p:cNvPr id="49" name="图片 48"/>
          <p:cNvPicPr>
            <a:picLocks noChangeAspect="1"/>
          </p:cNvPicPr>
          <p:nvPr/>
        </p:nvPicPr>
        <p:blipFill>
          <a:blip r:embed="rId5"/>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53" name="图片 52"/>
          <p:cNvPicPr>
            <a:picLocks noChangeAspect="1"/>
          </p:cNvPicPr>
          <p:nvPr/>
        </p:nvPicPr>
        <p:blipFill>
          <a:blip r:embed="rId6"/>
          <a:stretch>
            <a:fillRect/>
          </a:stretch>
        </p:blipFill>
        <p:spPr>
          <a:xfrm>
            <a:off x="3992245" y="2234565"/>
            <a:ext cx="5074285" cy="741045"/>
          </a:xfrm>
          <a:prstGeom prst="rect">
            <a:avLst/>
          </a:prstGeom>
        </p:spPr>
      </p:pic>
    </p:spTree>
  </p:cSld>
  <p:clrMapOvr>
    <a:masterClrMapping/>
  </p:clrMapOvr>
  <p:transition advTm="52734"/>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110490" y="1183640"/>
            <a:ext cx="5349875" cy="368300"/>
          </a:xfrm>
          <a:prstGeom prst="rect">
            <a:avLst/>
          </a:prstGeom>
          <a:noFill/>
        </p:spPr>
        <p:txBody>
          <a:bodyPr wrap="square" rtlCol="0" anchor="t">
            <a:spAutoFit/>
          </a:bodyPr>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endParaRPr lang="en-US" altLang="zh-CN" sz="1800" b="1" dirty="0" smtClean="0">
              <a:sym typeface="+mn-ea"/>
            </a:endParaRP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39" name="" r:id="rId1" imgW="1905000" imgH="457200" progId="Equation.KSEE3">
                  <p:embed/>
                </p:oleObj>
              </mc:Choice>
              <mc:Fallback>
                <p:oleObj name="" r:id="rId1" imgW="1905000" imgH="457200" progId="Equation.KSEE3">
                  <p:embed/>
                  <p:pic>
                    <p:nvPicPr>
                      <p:cNvPr id="0" name="图片 1024"/>
                      <p:cNvPicPr/>
                      <p:nvPr/>
                    </p:nvPicPr>
                    <p:blipFill>
                      <a:blip r:embed="rId2"/>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40" name="" r:id="rId3" imgW="2908300" imgH="939800" progId="Equation.KSEE3">
                  <p:embed/>
                </p:oleObj>
              </mc:Choice>
              <mc:Fallback>
                <p:oleObj name="" r:id="rId3" imgW="2908300" imgH="939800" progId="Equation.KSEE3">
                  <p:embed/>
                  <p:pic>
                    <p:nvPicPr>
                      <p:cNvPr id="0" name="图片 1024"/>
                      <p:cNvPicPr/>
                      <p:nvPr/>
                    </p:nvPicPr>
                    <p:blipFill>
                      <a:blip r:embed="rId4"/>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p>
            <a:r>
              <a:rPr lang="en-US" altLang="zh-CN"/>
              <a:t>damage variables:</a:t>
            </a:r>
            <a:endParaRPr lang="en-US" altLang="zh-CN"/>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41" name="" r:id="rId5" imgW="2311400" imgH="889000" progId="Equation.KSEE3">
                  <p:embed/>
                </p:oleObj>
              </mc:Choice>
              <mc:Fallback>
                <p:oleObj name="" r:id="rId5" imgW="2311400" imgH="889000" progId="Equation.KSEE3">
                  <p:embed/>
                  <p:pic>
                    <p:nvPicPr>
                      <p:cNvPr id="0" name="图片 2048"/>
                      <p:cNvPicPr/>
                      <p:nvPr/>
                    </p:nvPicPr>
                    <p:blipFill>
                      <a:blip r:embed="rId6"/>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p>
            <a:r>
              <a:rPr lang="en-US" altLang="zh-CN"/>
              <a:t>Jaccobian matirx:</a:t>
            </a:r>
            <a:endParaRPr lang="zh-CN" altLang="en-US"/>
          </a:p>
        </p:txBody>
      </p:sp>
      <p:pic>
        <p:nvPicPr>
          <p:cNvPr id="41" name="图片 40"/>
          <p:cNvPicPr>
            <a:picLocks noChangeAspect="1"/>
          </p:cNvPicPr>
          <p:nvPr/>
        </p:nvPicPr>
        <p:blipFill>
          <a:blip r:embed="rId7"/>
          <a:stretch>
            <a:fillRect/>
          </a:stretch>
        </p:blipFill>
        <p:spPr>
          <a:xfrm>
            <a:off x="110490" y="5033010"/>
            <a:ext cx="4537075" cy="1567815"/>
          </a:xfrm>
          <a:prstGeom prst="rect">
            <a:avLst/>
          </a:prstGeom>
        </p:spPr>
      </p:pic>
      <p:pic>
        <p:nvPicPr>
          <p:cNvPr id="43" name="图片 42"/>
          <p:cNvPicPr>
            <a:picLocks noChangeAspect="1"/>
          </p:cNvPicPr>
          <p:nvPr/>
        </p:nvPicPr>
        <p:blipFill>
          <a:blip r:embed="rId8"/>
          <a:stretch>
            <a:fillRect/>
          </a:stretch>
        </p:blipFill>
        <p:spPr>
          <a:xfrm>
            <a:off x="495935" y="1704975"/>
            <a:ext cx="1894840" cy="1082040"/>
          </a:xfrm>
          <a:prstGeom prst="rect">
            <a:avLst/>
          </a:prstGeom>
        </p:spPr>
      </p:pic>
      <p:pic>
        <p:nvPicPr>
          <p:cNvPr id="44" name="图片 43"/>
          <p:cNvPicPr>
            <a:picLocks noChangeAspect="1"/>
          </p:cNvPicPr>
          <p:nvPr/>
        </p:nvPicPr>
        <p:blipFill>
          <a:blip r:embed="rId9"/>
          <a:stretch>
            <a:fillRect/>
          </a:stretch>
        </p:blipFill>
        <p:spPr>
          <a:xfrm>
            <a:off x="2842895" y="1636395"/>
            <a:ext cx="1159510" cy="694055"/>
          </a:xfrm>
          <a:prstGeom prst="rect">
            <a:avLst/>
          </a:prstGeom>
        </p:spPr>
      </p:pic>
      <p:pic>
        <p:nvPicPr>
          <p:cNvPr id="45" name="图片 44"/>
          <p:cNvPicPr>
            <a:picLocks noChangeAspect="1"/>
          </p:cNvPicPr>
          <p:nvPr/>
        </p:nvPicPr>
        <p:blipFill>
          <a:blip r:embed="rId10"/>
          <a:stretch>
            <a:fillRect/>
          </a:stretch>
        </p:blipFill>
        <p:spPr>
          <a:xfrm>
            <a:off x="2782570" y="2330450"/>
            <a:ext cx="1280160" cy="688340"/>
          </a:xfrm>
          <a:prstGeom prst="rect">
            <a:avLst/>
          </a:prstGeom>
        </p:spPr>
      </p:pic>
      <p:pic>
        <p:nvPicPr>
          <p:cNvPr id="46" name="图片 45"/>
          <p:cNvPicPr>
            <a:picLocks noChangeAspect="1"/>
          </p:cNvPicPr>
          <p:nvPr/>
        </p:nvPicPr>
        <p:blipFill>
          <a:blip r:embed="rId11"/>
          <a:stretch>
            <a:fillRect/>
          </a:stretch>
        </p:blipFill>
        <p:spPr>
          <a:xfrm>
            <a:off x="423545" y="3254375"/>
            <a:ext cx="3987800" cy="1530985"/>
          </a:xfrm>
          <a:prstGeom prst="rect">
            <a:avLst/>
          </a:prstGeom>
        </p:spPr>
      </p:pic>
    </p:spTree>
  </p:cSld>
  <p:clrMapOvr>
    <a:masterClrMapping/>
  </p:clrMapOvr>
  <p:transition advTm="5273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1"/>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1904643"/>
            <a:ext cx="1696720" cy="878205"/>
          </a:xfrm>
          <a:prstGeom prst="rect">
            <a:avLst/>
          </a:prstGeom>
        </p:spPr>
      </p:pic>
      <p:pic>
        <p:nvPicPr>
          <p:cNvPr id="38" name="图片 37"/>
          <p:cNvPicPr>
            <a:picLocks noChangeAspect="1"/>
          </p:cNvPicPr>
          <p:nvPr/>
        </p:nvPicPr>
        <p:blipFill>
          <a:blip r:embed="rId3"/>
          <a:stretch>
            <a:fillRect/>
          </a:stretch>
        </p:blipFill>
        <p:spPr>
          <a:xfrm>
            <a:off x="2649061" y="1904132"/>
            <a:ext cx="930275" cy="494665"/>
          </a:xfrm>
          <a:prstGeom prst="rect">
            <a:avLst/>
          </a:prstGeom>
        </p:spPr>
      </p:pic>
      <p:pic>
        <p:nvPicPr>
          <p:cNvPr id="39" name="图片 38"/>
          <p:cNvPicPr>
            <a:picLocks noChangeAspect="1"/>
          </p:cNvPicPr>
          <p:nvPr/>
        </p:nvPicPr>
        <p:blipFill>
          <a:blip r:embed="rId4"/>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6" name="图片 5"/>
          <p:cNvPicPr>
            <a:picLocks noChangeAspect="1"/>
          </p:cNvPicPr>
          <p:nvPr/>
        </p:nvPicPr>
        <p:blipFill>
          <a:blip r:embed="rId5"/>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p>
            <a:pPr>
              <a:defRPr/>
            </a:pPr>
            <a:fld id="{846B4C44-8256-4B19-ACAC-87BF490EACA2}" type="slidenum">
              <a:rPr lang="en-US" altLang="zh-CN" smtClean="0"/>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446906" y="6291540"/>
            <a:ext cx="3893783" cy="553085"/>
          </a:xfrm>
          <a:prstGeom prst="rect">
            <a:avLst/>
          </a:prstGeom>
          <a:noFill/>
        </p:spPr>
        <p:txBody>
          <a:bodyPr wrap="square" rtlCol="0" anchor="t">
            <a:spAutoFit/>
          </a:bodyPr>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10" name="矩形 9"/>
          <p:cNvSpPr/>
          <p:nvPr/>
        </p:nvSpPr>
        <p:spPr>
          <a:xfrm>
            <a:off x="4288790" y="1098550"/>
            <a:ext cx="8487410" cy="506730"/>
          </a:xfrm>
          <a:prstGeom prst="rect">
            <a:avLst/>
          </a:prstGeom>
        </p:spPr>
        <p:txBody>
          <a:bodyPr wrap="square">
            <a:spAutoFit/>
          </a:bodyPr>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6"/>
          <a:stretch>
            <a:fillRect/>
          </a:stretch>
        </p:blipFill>
        <p:spPr>
          <a:xfrm>
            <a:off x="5298440" y="4620260"/>
            <a:ext cx="1929765" cy="1710690"/>
          </a:xfrm>
          <a:prstGeom prst="rect">
            <a:avLst/>
          </a:prstGeom>
        </p:spPr>
      </p:pic>
      <p:pic>
        <p:nvPicPr>
          <p:cNvPr id="13" name="图片 12"/>
          <p:cNvPicPr>
            <a:picLocks noChangeAspect="1"/>
          </p:cNvPicPr>
          <p:nvPr/>
        </p:nvPicPr>
        <p:blipFill>
          <a:blip r:embed="rId7"/>
          <a:stretch>
            <a:fillRect/>
          </a:stretch>
        </p:blipFill>
        <p:spPr>
          <a:xfrm>
            <a:off x="4446905" y="1884680"/>
            <a:ext cx="3345815" cy="534670"/>
          </a:xfrm>
          <a:prstGeom prst="rect">
            <a:avLst/>
          </a:prstGeom>
        </p:spPr>
      </p:pic>
      <p:pic>
        <p:nvPicPr>
          <p:cNvPr id="21" name="图片 20"/>
          <p:cNvPicPr>
            <a:picLocks noChangeAspect="1"/>
          </p:cNvPicPr>
          <p:nvPr/>
        </p:nvPicPr>
        <p:blipFill>
          <a:blip r:embed="rId8"/>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9"/>
          <a:stretch>
            <a:fillRect/>
          </a:stretch>
        </p:blipFill>
        <p:spPr>
          <a:xfrm>
            <a:off x="4217035" y="3148330"/>
            <a:ext cx="2416175" cy="1318260"/>
          </a:xfrm>
          <a:prstGeom prst="rect">
            <a:avLst/>
          </a:prstGeom>
        </p:spPr>
      </p:pic>
      <p:pic>
        <p:nvPicPr>
          <p:cNvPr id="31" name="图片 30"/>
          <p:cNvPicPr>
            <a:picLocks noChangeAspect="1"/>
          </p:cNvPicPr>
          <p:nvPr/>
        </p:nvPicPr>
        <p:blipFill>
          <a:blip r:embed="rId10"/>
          <a:stretch>
            <a:fillRect/>
          </a:stretch>
        </p:blipFill>
        <p:spPr>
          <a:xfrm>
            <a:off x="6654165" y="3089275"/>
            <a:ext cx="2289175" cy="1637030"/>
          </a:xfrm>
          <a:prstGeom prst="rect">
            <a:avLst/>
          </a:prstGeom>
        </p:spPr>
      </p:pic>
    </p:spTree>
  </p:cSld>
  <p:clrMapOvr>
    <a:masterClrMapping/>
  </p:clrMapOvr>
  <p:transition advTm="5273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84531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a:solidFill>
                <a:schemeClr val="dk1"/>
              </a:solidFill>
              <a:latin typeface="Times New Roman" panose="02020603050405020304" pitchFamily="18" charset="0"/>
              <a:sym typeface="+mn-ea"/>
            </a:endParaRP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1"/>
          <a:stretch>
            <a:fillRect/>
          </a:stretch>
        </p:blipFill>
        <p:spPr>
          <a:xfrm>
            <a:off x="2141855" y="4206240"/>
            <a:ext cx="2402205" cy="671195"/>
          </a:xfrm>
          <a:prstGeom prst="rect">
            <a:avLst/>
          </a:prstGeom>
        </p:spPr>
      </p:pic>
      <p:sp>
        <p:nvSpPr>
          <p:cNvPr id="17" name="文本框 16"/>
          <p:cNvSpPr txBox="1"/>
          <p:nvPr/>
        </p:nvSpPr>
        <p:spPr>
          <a:xfrm>
            <a:off x="579120" y="5736590"/>
            <a:ext cx="7985760" cy="458470"/>
          </a:xfrm>
          <a:prstGeom prst="rect">
            <a:avLst/>
          </a:prstGeom>
          <a:noFill/>
        </p:spPr>
        <p:txBody>
          <a:bodyPr wrap="square" rtlCol="0" anchor="t">
            <a:spAutoFit/>
          </a:bodyPr>
          <a:p>
            <a:r>
              <a:rPr lang="zh-CN" altLang="en-US" sz="1200"/>
              <a:t>Maimí P, Camanho P P, Mayugo J A, et al. A continuum damage model for composite laminates: Part II – Computational implementation and validation[J]. Mechanics of Materials, 2007, 39(10):909–919.</a:t>
            </a:r>
            <a:endParaRPr lang="zh-CN" altLang="en-US" sz="1200"/>
          </a:p>
        </p:txBody>
      </p:sp>
      <p:sp>
        <p:nvSpPr>
          <p:cNvPr id="18" name="文本框 17"/>
          <p:cNvSpPr txBox="1"/>
          <p:nvPr/>
        </p:nvSpPr>
        <p:spPr>
          <a:xfrm>
            <a:off x="332105" y="2157095"/>
            <a:ext cx="4301490" cy="365760"/>
          </a:xfrm>
          <a:prstGeom prst="rect">
            <a:avLst/>
          </a:prstGeom>
          <a:noFill/>
        </p:spPr>
        <p:txBody>
          <a:bodyPr wrap="square" rtlCol="0">
            <a:spAutoFit/>
          </a:bodyPr>
          <a:p>
            <a:r>
              <a:rPr lang="zh-CN" altLang="en-US" b="1"/>
              <a:t>指数</a:t>
            </a:r>
            <a:r>
              <a:rPr lang="zh-CN" altLang="en-US"/>
              <a:t>损伤演化，损伤变量可写为：</a:t>
            </a:r>
            <a:endParaRPr lang="zh-CN" altLang="en-US"/>
          </a:p>
        </p:txBody>
      </p:sp>
      <p:pic>
        <p:nvPicPr>
          <p:cNvPr id="19" name="图片 18"/>
          <p:cNvPicPr>
            <a:picLocks noChangeAspect="1"/>
          </p:cNvPicPr>
          <p:nvPr/>
        </p:nvPicPr>
        <p:blipFill>
          <a:blip r:embed="rId2"/>
          <a:stretch>
            <a:fillRect/>
          </a:stretch>
        </p:blipFill>
        <p:spPr>
          <a:xfrm>
            <a:off x="6437630" y="2157095"/>
            <a:ext cx="2434590" cy="2131060"/>
          </a:xfrm>
          <a:prstGeom prst="rect">
            <a:avLst/>
          </a:prstGeom>
        </p:spPr>
      </p:pic>
      <p:sp>
        <p:nvSpPr>
          <p:cNvPr id="22" name="文本框 21"/>
          <p:cNvSpPr txBox="1"/>
          <p:nvPr/>
        </p:nvSpPr>
        <p:spPr>
          <a:xfrm>
            <a:off x="414020" y="3219450"/>
            <a:ext cx="6024245" cy="1190625"/>
          </a:xfrm>
          <a:prstGeom prst="rect">
            <a:avLst/>
          </a:prstGeom>
          <a:noFill/>
        </p:spPr>
        <p:txBody>
          <a:bodyPr wrap="square" rtlCol="0">
            <a:spAutoFit/>
          </a:bodyPr>
          <a:p>
            <a:r>
              <a:rPr lang="en-US" altLang="zh-CN"/>
              <a:t>  </a:t>
            </a:r>
            <a:r>
              <a:rPr lang="zh-CN" altLang="en-US"/>
              <a:t>表示阈值，未损伤时为</a:t>
            </a:r>
            <a:r>
              <a:rPr lang="en-US" altLang="zh-CN"/>
              <a:t>1</a:t>
            </a:r>
            <a:r>
              <a:rPr lang="zh-CN" altLang="en-US"/>
              <a:t>，损伤后为失效准则的表达式 </a:t>
            </a:r>
            <a:endParaRPr lang="zh-CN" altLang="en-US"/>
          </a:p>
          <a:p>
            <a:endParaRPr lang="zh-CN" altLang="en-US"/>
          </a:p>
          <a:p>
            <a:r>
              <a:rPr lang="zh-CN" altLang="en-US"/>
              <a:t>对能量耗散率进行积分，等于总的能量耗散值（与单元尺寸无关）：   </a:t>
            </a:r>
            <a:endParaRPr lang="zh-CN" altLang="en-US"/>
          </a:p>
        </p:txBody>
      </p:sp>
      <p:pic>
        <p:nvPicPr>
          <p:cNvPr id="24" name="图片 23"/>
          <p:cNvPicPr>
            <a:picLocks noChangeAspect="1"/>
          </p:cNvPicPr>
          <p:nvPr/>
        </p:nvPicPr>
        <p:blipFill>
          <a:blip r:embed="rId3"/>
          <a:stretch>
            <a:fillRect/>
          </a:stretch>
        </p:blipFill>
        <p:spPr>
          <a:xfrm>
            <a:off x="1852930" y="2676525"/>
            <a:ext cx="3609340" cy="590550"/>
          </a:xfrm>
          <a:prstGeom prst="rect">
            <a:avLst/>
          </a:prstGeom>
        </p:spPr>
      </p:pic>
      <p:graphicFrame>
        <p:nvGraphicFramePr>
          <p:cNvPr id="2" name="对象 1">
            <a:hlinkClick r:id="" action="ppaction://ole?verb="/>
          </p:cNvPr>
          <p:cNvGraphicFramePr>
            <a:graphicFrameLocks noChangeAspect="1"/>
          </p:cNvGraphicFramePr>
          <p:nvPr/>
        </p:nvGraphicFramePr>
        <p:xfrm>
          <a:off x="483870" y="3219450"/>
          <a:ext cx="212090" cy="293370"/>
        </p:xfrm>
        <a:graphic>
          <a:graphicData uri="http://schemas.openxmlformats.org/presentationml/2006/ole">
            <mc:AlternateContent xmlns:mc="http://schemas.openxmlformats.org/markup-compatibility/2006">
              <mc:Choice xmlns:v="urn:schemas-microsoft-com:vml" Requires="v">
                <p:oleObj spid="_x0000_s1028" name="" r:id="rId4" imgW="165100" imgH="228600" progId="Equation.KSEE3">
                  <p:embed/>
                </p:oleObj>
              </mc:Choice>
              <mc:Fallback>
                <p:oleObj name="" r:id="rId4" imgW="165100" imgH="228600" progId="Equation.KSEE3">
                  <p:embed/>
                  <p:pic>
                    <p:nvPicPr>
                      <p:cNvPr id="0" name="图片 1027"/>
                      <p:cNvPicPr/>
                      <p:nvPr/>
                    </p:nvPicPr>
                    <p:blipFill>
                      <a:blip r:embed="rId5"/>
                      <a:stretch>
                        <a:fillRect/>
                      </a:stretch>
                    </p:blipFill>
                    <p:spPr>
                      <a:xfrm>
                        <a:off x="483870" y="3219450"/>
                        <a:ext cx="212090" cy="293370"/>
                      </a:xfrm>
                      <a:prstGeom prst="rect">
                        <a:avLst/>
                      </a:prstGeom>
                    </p:spPr>
                  </p:pic>
                </p:oleObj>
              </mc:Fallback>
            </mc:AlternateContent>
          </a:graphicData>
        </a:graphic>
      </p:graphicFrame>
      <p:sp>
        <p:nvSpPr>
          <p:cNvPr id="27" name="文本框 26"/>
          <p:cNvSpPr txBox="1"/>
          <p:nvPr/>
        </p:nvSpPr>
        <p:spPr>
          <a:xfrm>
            <a:off x="652780" y="5236210"/>
            <a:ext cx="6738620" cy="367665"/>
          </a:xfrm>
          <a:prstGeom prst="rect">
            <a:avLst/>
          </a:prstGeom>
          <a:noFill/>
        </p:spPr>
        <p:txBody>
          <a:bodyPr wrap="square" rtlCol="0">
            <a:spAutoFit/>
          </a:bodyPr>
          <a:p>
            <a:r>
              <a:rPr lang="zh-CN" altLang="en-US"/>
              <a:t>通过以上而是可计算出参数   ，即可得到损伤变量</a:t>
            </a:r>
            <a:r>
              <a:rPr lang="en-US" altLang="zh-CN"/>
              <a:t>d</a:t>
            </a:r>
            <a:r>
              <a:rPr lang="zh-CN" altLang="en-US"/>
              <a:t>。</a:t>
            </a:r>
            <a:endParaRPr lang="zh-CN" altLang="en-US"/>
          </a:p>
        </p:txBody>
      </p:sp>
      <p:graphicFrame>
        <p:nvGraphicFramePr>
          <p:cNvPr id="28" name="对象 27">
            <a:hlinkClick r:id="" action="ppaction://ole?verb="/>
          </p:cNvPr>
          <p:cNvGraphicFramePr>
            <a:graphicFrameLocks noChangeAspect="1"/>
          </p:cNvGraphicFramePr>
          <p:nvPr/>
        </p:nvGraphicFramePr>
        <p:xfrm>
          <a:off x="3460115" y="5248910"/>
          <a:ext cx="310515" cy="278130"/>
        </p:xfrm>
        <a:graphic>
          <a:graphicData uri="http://schemas.openxmlformats.org/presentationml/2006/ole">
            <mc:AlternateContent xmlns:mc="http://schemas.openxmlformats.org/markup-compatibility/2006">
              <mc:Choice xmlns:v="urn:schemas-microsoft-com:vml" Requires="v">
                <p:oleObj spid="_x0000_s1029" name="" r:id="rId6" imgW="241300" imgH="215900" progId="Equation.KSEE3">
                  <p:embed/>
                </p:oleObj>
              </mc:Choice>
              <mc:Fallback>
                <p:oleObj name="" r:id="rId6" imgW="241300" imgH="215900" progId="Equation.KSEE3">
                  <p:embed/>
                  <p:pic>
                    <p:nvPicPr>
                      <p:cNvPr id="0" name="图片 1028"/>
                      <p:cNvPicPr/>
                      <p:nvPr/>
                    </p:nvPicPr>
                    <p:blipFill>
                      <a:blip r:embed="rId7"/>
                      <a:stretch>
                        <a:fillRect/>
                      </a:stretch>
                    </p:blipFill>
                    <p:spPr>
                      <a:xfrm>
                        <a:off x="3460115" y="5248910"/>
                        <a:ext cx="310515" cy="278130"/>
                      </a:xfrm>
                      <a:prstGeom prst="rect">
                        <a:avLst/>
                      </a:prstGeom>
                    </p:spPr>
                  </p:pic>
                </p:oleObj>
              </mc:Fallback>
            </mc:AlternateContent>
          </a:graphicData>
        </a:graphic>
      </p:graphicFrame>
    </p:spTree>
  </p:cSld>
  <p:clrMapOvr>
    <a:masterClrMapping/>
  </p:clrMapOvr>
  <p:transition advTm="5273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3060" y="46291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sym typeface="+mn-ea"/>
              </a:rPr>
              <a:t>Shear Nonlinearity</a:t>
            </a:r>
            <a:endParaRPr lang="en-US" altLang="zh-CN" sz="2400" dirty="0" smtClean="0">
              <a:latin typeface="Times New Roman" panose="02020603050405020304" pitchFamily="18" charset="0"/>
              <a:cs typeface="Times New Roman" panose="02020603050405020304" pitchFamily="18" charset="0"/>
            </a:endParaRPr>
          </a:p>
        </p:txBody>
      </p:sp>
      <p:sp>
        <p:nvSpPr>
          <p:cNvPr id="4" name="文本框 3"/>
          <p:cNvSpPr txBox="1"/>
          <p:nvPr/>
        </p:nvSpPr>
        <p:spPr>
          <a:xfrm>
            <a:off x="670560" y="1932305"/>
            <a:ext cx="7501890" cy="368300"/>
          </a:xfrm>
          <a:prstGeom prst="rect">
            <a:avLst/>
          </a:prstGeom>
          <a:noFill/>
        </p:spPr>
        <p:txBody>
          <a:bodyPr wrap="square" rtlCol="0">
            <a:spAutoFit/>
          </a:bodyPr>
          <a:p>
            <a:endParaRPr lang="zh-CN" altLang="en-US"/>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advTm="5273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53060" y="46291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1" name="文本框 10"/>
          <p:cNvSpPr txBox="1"/>
          <p:nvPr/>
        </p:nvSpPr>
        <p:spPr>
          <a:xfrm>
            <a:off x="626110" y="1945005"/>
            <a:ext cx="8421370" cy="5579745"/>
          </a:xfrm>
          <a:prstGeom prst="rect">
            <a:avLst/>
          </a:prstGeom>
          <a:noFill/>
        </p:spPr>
        <p:txBody>
          <a:bodyPr wrap="square" rtlCol="0">
            <a:spAutoFit/>
          </a:bodyPr>
          <a:p>
            <a:endParaRPr lang="en-US" altLang="zh-CN"/>
          </a:p>
          <a:p>
            <a:r>
              <a:rPr lang="en-US" altLang="zh-CN"/>
              <a:t>1 </a:t>
            </a:r>
            <a:r>
              <a:rPr lang="zh-CN" altLang="zh-CN"/>
              <a:t>可以用来定义新的材料的本构模型。</a:t>
            </a:r>
            <a:endParaRPr lang="zh-CN" altLang="zh-CN"/>
          </a:p>
          <a:p>
            <a:endParaRPr lang="zh-CN" altLang="zh-CN"/>
          </a:p>
          <a:p>
            <a:r>
              <a:rPr lang="en-US" altLang="zh-CN"/>
              <a:t>2 </a:t>
            </a:r>
            <a:r>
              <a:rPr lang="zh-CN" altLang="en-US"/>
              <a:t>对于每个增量步，在单元的所有物质点处被调用。</a:t>
            </a:r>
            <a:endParaRPr lang="zh-CN" altLang="en-US"/>
          </a:p>
          <a:p>
            <a:endParaRPr lang="zh-CN" altLang="zh-CN"/>
          </a:p>
          <a:p>
            <a:r>
              <a:rPr lang="en-US" altLang="zh-CN"/>
              <a:t>3 </a:t>
            </a:r>
            <a:r>
              <a:rPr lang="zh-CN" altLang="en-US"/>
              <a:t>在增量步末必须更新应力和状态变量</a:t>
            </a:r>
            <a:r>
              <a:rPr lang="en-US" altLang="zh-CN"/>
              <a:t>(</a:t>
            </a:r>
            <a:r>
              <a:rPr lang="en-US" altLang="zh-CN">
                <a:sym typeface="+mn-ea"/>
              </a:rPr>
              <a:t>solution-dependent</a:t>
            </a:r>
            <a:r>
              <a:rPr lang="en-US" altLang="zh-CN"/>
              <a:t>)</a:t>
            </a:r>
            <a:endParaRPr lang="en-US" altLang="zh-CN"/>
          </a:p>
          <a:p>
            <a:endParaRPr lang="en-US" altLang="zh-CN"/>
          </a:p>
          <a:p>
            <a:r>
              <a:rPr lang="en-US" altLang="zh-CN"/>
              <a:t>4 </a:t>
            </a:r>
            <a:r>
              <a:rPr lang="zh-CN" altLang="en-US"/>
              <a:t>必须提供材料的</a:t>
            </a:r>
            <a:r>
              <a:rPr lang="en-US" altLang="zh-CN"/>
              <a:t>Jocobian</a:t>
            </a:r>
            <a:r>
              <a:rPr lang="zh-CN" altLang="en-US"/>
              <a:t>矩阵：</a:t>
            </a:r>
            <a:endParaRPr lang="zh-CN" altLang="en-US"/>
          </a:p>
          <a:p>
            <a:endParaRPr lang="zh-CN" altLang="zh-CN"/>
          </a:p>
          <a:p>
            <a:endParaRPr lang="zh-CN" altLang="zh-CN"/>
          </a:p>
          <a:p>
            <a:endParaRPr lang="zh-CN" altLang="zh-CN"/>
          </a:p>
          <a:p>
            <a:endParaRPr lang="zh-CN" altLang="zh-CN"/>
          </a:p>
          <a:p>
            <a:endParaRPr lang="zh-CN" altLang="zh-CN"/>
          </a:p>
          <a:p>
            <a:endParaRPr lang="zh-CN" altLang="zh-CN"/>
          </a:p>
          <a:p>
            <a:endParaRPr lang="zh-CN" altLang="zh-CN"/>
          </a:p>
          <a:p>
            <a:endParaRPr lang="zh-CN" altLang="zh-CN"/>
          </a:p>
          <a:p>
            <a:endParaRPr lang="zh-CN" altLang="zh-CN"/>
          </a:p>
          <a:p>
            <a:endParaRPr lang="zh-CN" altLang="zh-CN"/>
          </a:p>
          <a:p>
            <a:endParaRPr lang="zh-CN" altLang="zh-CN"/>
          </a:p>
          <a:p>
            <a:endParaRPr lang="zh-CN" altLang="zh-CN"/>
          </a:p>
        </p:txBody>
      </p:sp>
      <p:graphicFrame>
        <p:nvGraphicFramePr>
          <p:cNvPr id="17" name="对象 16">
            <a:hlinkClick r:id="" action="ppaction://ole?verb="/>
          </p:cNvPr>
          <p:cNvGraphicFramePr>
            <a:graphicFrameLocks noChangeAspect="1"/>
          </p:cNvGraphicFramePr>
          <p:nvPr/>
        </p:nvGraphicFramePr>
        <p:xfrm>
          <a:off x="4137025" y="3781425"/>
          <a:ext cx="596265" cy="660400"/>
        </p:xfrm>
        <a:graphic>
          <a:graphicData uri="http://schemas.openxmlformats.org/presentationml/2006/ole">
            <mc:AlternateContent xmlns:mc="http://schemas.openxmlformats.org/markup-compatibility/2006">
              <mc:Choice xmlns:v="urn:schemas-microsoft-com:vml" Requires="v">
                <p:oleObj spid="_x0000_s1025" name="" r:id="rId1" imgW="355600" imgH="393700" progId="Equation.KSEE3">
                  <p:embed/>
                </p:oleObj>
              </mc:Choice>
              <mc:Fallback>
                <p:oleObj name="" r:id="rId1" imgW="355600" imgH="393700" progId="Equation.KSEE3">
                  <p:embed/>
                  <p:pic>
                    <p:nvPicPr>
                      <p:cNvPr id="0" name="图片 1024"/>
                      <p:cNvPicPr/>
                      <p:nvPr/>
                    </p:nvPicPr>
                    <p:blipFill>
                      <a:blip r:embed="rId2"/>
                      <a:stretch>
                        <a:fillRect/>
                      </a:stretch>
                    </p:blipFill>
                    <p:spPr>
                      <a:xfrm>
                        <a:off x="4137025" y="3781425"/>
                        <a:ext cx="596265" cy="660400"/>
                      </a:xfrm>
                      <a:prstGeom prst="rect">
                        <a:avLst/>
                      </a:prstGeom>
                    </p:spPr>
                  </p:pic>
                </p:oleObj>
              </mc:Fallback>
            </mc:AlternateContent>
          </a:graphicData>
        </a:graphic>
      </p:graphicFrame>
      <p:sp>
        <p:nvSpPr>
          <p:cNvPr id="19" name="文本框 18"/>
          <p:cNvSpPr txBox="1"/>
          <p:nvPr/>
        </p:nvSpPr>
        <p:spPr>
          <a:xfrm>
            <a:off x="570865" y="1550670"/>
            <a:ext cx="3010535" cy="367665"/>
          </a:xfrm>
          <a:prstGeom prst="rect">
            <a:avLst/>
          </a:prstGeom>
          <a:noFill/>
        </p:spPr>
        <p:txBody>
          <a:bodyPr wrap="square" rtlCol="0">
            <a:spAutoFit/>
          </a:bodyPr>
          <a:p>
            <a:r>
              <a:rPr lang="en-US" altLang="zh-CN"/>
              <a:t>UMAT</a:t>
            </a:r>
            <a:r>
              <a:rPr lang="zh-CN" altLang="en-US"/>
              <a:t>简介：</a:t>
            </a:r>
            <a:endParaRPr lang="zh-CN" altLang="en-US"/>
          </a:p>
        </p:txBody>
      </p:sp>
    </p:spTree>
  </p:cSld>
  <p:clrMapOvr>
    <a:masterClrMapping/>
  </p:clrMapOvr>
  <p:transition advTm="5273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53060" y="46291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0" name="矩形 9"/>
          <p:cNvSpPr/>
          <p:nvPr/>
        </p:nvSpPr>
        <p:spPr>
          <a:xfrm>
            <a:off x="5220970" y="1527810"/>
            <a:ext cx="38855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78740" y="2204720"/>
            <a:ext cx="205994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计算应变，计算未损伤时的刚度矩阵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矩形 1"/>
          <p:cNvSpPr/>
          <p:nvPr/>
        </p:nvSpPr>
        <p:spPr>
          <a:xfrm>
            <a:off x="79375" y="3169285"/>
            <a:ext cx="2059305" cy="61087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检查有无损伤</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（失效准则）</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a:xfrm>
            <a:off x="3340100" y="2204720"/>
            <a:ext cx="1759585"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计算损伤变量</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以及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5" name="对象 14">
            <a:hlinkClick r:id="" action="ppaction://ole?verb="/>
          </p:cNvPr>
          <p:cNvGraphicFramePr>
            <a:graphicFrameLocks noChangeAspect="1"/>
          </p:cNvGraphicFramePr>
          <p:nvPr/>
        </p:nvGraphicFramePr>
        <p:xfrm>
          <a:off x="3900170" y="2534285"/>
          <a:ext cx="787400" cy="305435"/>
        </p:xfrm>
        <a:graphic>
          <a:graphicData uri="http://schemas.openxmlformats.org/presentationml/2006/ole">
            <mc:AlternateContent xmlns:mc="http://schemas.openxmlformats.org/markup-compatibility/2006">
              <mc:Choice xmlns:v="urn:schemas-microsoft-com:vml" Requires="v">
                <p:oleObj spid="_x0000_s3074"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3900170" y="2534285"/>
                        <a:ext cx="787400" cy="305435"/>
                      </a:xfrm>
                      <a:prstGeom prst="rect">
                        <a:avLst/>
                      </a:prstGeom>
                    </p:spPr>
                  </p:pic>
                </p:oleObj>
              </mc:Fallback>
            </mc:AlternateContent>
          </a:graphicData>
        </a:graphic>
      </p:graphicFrame>
      <p:sp>
        <p:nvSpPr>
          <p:cNvPr id="4" name="矩形 3"/>
          <p:cNvSpPr/>
          <p:nvPr/>
        </p:nvSpPr>
        <p:spPr>
          <a:xfrm>
            <a:off x="78740" y="4495800"/>
            <a:ext cx="5021580" cy="5054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计算应力    </a:t>
            </a:r>
            <a:r>
              <a:rPr lang="zh-CN" altLang="en-US" sz="1800" smtClean="0">
                <a:ln>
                  <a:noFill/>
                </a:ln>
                <a:effectLst/>
                <a:latin typeface="Arial" panose="020B0604020202020204" pitchFamily="34" charset="0"/>
                <a:sym typeface="+mn-ea"/>
              </a:rPr>
              <a:t>计算</a:t>
            </a:r>
            <a:r>
              <a:rPr lang="en-US" altLang="zh-CN" sz="1800" smtClean="0">
                <a:ln>
                  <a:noFill/>
                </a:ln>
                <a:effectLst/>
                <a:latin typeface="Arial" panose="020B0604020202020204" pitchFamily="34" charset="0"/>
                <a:sym typeface="+mn-ea"/>
              </a:rPr>
              <a:t>Jacobian</a:t>
            </a:r>
            <a:r>
              <a:rPr lang="zh-CN" altLang="en-US" sz="1800" smtClean="0">
                <a:ln>
                  <a:noFill/>
                </a:ln>
                <a:effectLst/>
                <a:latin typeface="Arial" panose="020B0604020202020204" pitchFamily="34" charset="0"/>
                <a:sym typeface="+mn-ea"/>
              </a:rPr>
              <a:t>矩阵  更新损伤变量</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0" name="直接箭头连接符 19"/>
          <p:cNvCxnSpPr/>
          <p:nvPr/>
        </p:nvCxnSpPr>
        <p:spPr>
          <a:xfrm>
            <a:off x="1108710" y="2839720"/>
            <a:ext cx="635" cy="3295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2192020" y="3108960"/>
            <a:ext cx="1148080" cy="365760"/>
          </a:xfrm>
          <a:prstGeom prst="rect">
            <a:avLst/>
          </a:prstGeom>
          <a:noFill/>
        </p:spPr>
        <p:txBody>
          <a:bodyPr wrap="square" rtlCol="0">
            <a:spAutoFit/>
          </a:bodyPr>
          <a:p>
            <a:r>
              <a:rPr lang="zh-CN" altLang="en-US"/>
              <a:t>有损伤</a:t>
            </a:r>
            <a:endParaRPr lang="zh-CN" altLang="en-US"/>
          </a:p>
        </p:txBody>
      </p:sp>
      <p:cxnSp>
        <p:nvCxnSpPr>
          <p:cNvPr id="23" name="直接箭头连接符 22"/>
          <p:cNvCxnSpPr>
            <a:stCxn id="2" idx="2"/>
          </p:cNvCxnSpPr>
          <p:nvPr/>
        </p:nvCxnSpPr>
        <p:spPr>
          <a:xfrm>
            <a:off x="1033145" y="3780155"/>
            <a:ext cx="0" cy="741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278130" y="3960495"/>
            <a:ext cx="970915" cy="365760"/>
          </a:xfrm>
          <a:prstGeom prst="rect">
            <a:avLst/>
          </a:prstGeom>
          <a:noFill/>
        </p:spPr>
        <p:txBody>
          <a:bodyPr wrap="square" rtlCol="0">
            <a:spAutoFit/>
          </a:bodyPr>
          <a:p>
            <a:r>
              <a:rPr lang="zh-CN" altLang="en-US"/>
              <a:t>无损伤</a:t>
            </a:r>
            <a:endParaRPr lang="zh-CN" altLang="en-US"/>
          </a:p>
        </p:txBody>
      </p:sp>
      <p:cxnSp>
        <p:nvCxnSpPr>
          <p:cNvPr id="30" name="肘形连接符 29"/>
          <p:cNvCxnSpPr>
            <a:stCxn id="2" idx="3"/>
            <a:endCxn id="12" idx="0"/>
          </p:cNvCxnSpPr>
          <p:nvPr/>
        </p:nvCxnSpPr>
        <p:spPr>
          <a:xfrm flipV="1">
            <a:off x="2138680" y="2204720"/>
            <a:ext cx="2081530" cy="1270000"/>
          </a:xfrm>
          <a:prstGeom prst="bentConnector4">
            <a:avLst>
              <a:gd name="adj1" fmla="val 41732"/>
              <a:gd name="adj2" fmla="val 115050"/>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3340100" y="3352165"/>
            <a:ext cx="1760220" cy="60833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计算损伤刚度矩阵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16" name="对象 15">
            <a:hlinkClick r:id="" action="ppaction://ole?verb="/>
          </p:cNvPr>
          <p:cNvGraphicFramePr>
            <a:graphicFrameLocks noChangeAspect="1"/>
          </p:cNvGraphicFramePr>
          <p:nvPr/>
        </p:nvGraphicFramePr>
        <p:xfrm>
          <a:off x="3873500" y="3646170"/>
          <a:ext cx="292100" cy="328295"/>
        </p:xfrm>
        <a:graphic>
          <a:graphicData uri="http://schemas.openxmlformats.org/presentationml/2006/ole">
            <mc:AlternateContent xmlns:mc="http://schemas.openxmlformats.org/markup-compatibility/2006">
              <mc:Choice xmlns:v="urn:schemas-microsoft-com:vml" Requires="v">
                <p:oleObj spid="_x0000_s3075" name="" r:id="rId3" imgW="203200" imgH="228600" progId="Equation.KSEE3">
                  <p:embed/>
                </p:oleObj>
              </mc:Choice>
              <mc:Fallback>
                <p:oleObj name="" r:id="rId3" imgW="203200" imgH="228600" progId="Equation.KSEE3">
                  <p:embed/>
                  <p:pic>
                    <p:nvPicPr>
                      <p:cNvPr id="0" name="图片 3074"/>
                      <p:cNvPicPr/>
                      <p:nvPr/>
                    </p:nvPicPr>
                    <p:blipFill>
                      <a:blip r:embed="rId4"/>
                      <a:stretch>
                        <a:fillRect/>
                      </a:stretch>
                    </p:blipFill>
                    <p:spPr>
                      <a:xfrm>
                        <a:off x="3873500" y="3646170"/>
                        <a:ext cx="292100" cy="328295"/>
                      </a:xfrm>
                      <a:prstGeom prst="rect">
                        <a:avLst/>
                      </a:prstGeom>
                    </p:spPr>
                  </p:pic>
                </p:oleObj>
              </mc:Fallback>
            </mc:AlternateContent>
          </a:graphicData>
        </a:graphic>
      </p:graphicFrame>
      <p:cxnSp>
        <p:nvCxnSpPr>
          <p:cNvPr id="32" name="直接箭头连接符 31"/>
          <p:cNvCxnSpPr>
            <a:stCxn id="12" idx="2"/>
            <a:endCxn id="31" idx="0"/>
          </p:cNvCxnSpPr>
          <p:nvPr/>
        </p:nvCxnSpPr>
        <p:spPr>
          <a:xfrm>
            <a:off x="4220210" y="2839720"/>
            <a:ext cx="0" cy="5124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4370070" y="3974160"/>
            <a:ext cx="0" cy="5040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 name="直接箭头连接符 4"/>
          <p:cNvCxnSpPr/>
          <p:nvPr/>
        </p:nvCxnSpPr>
        <p:spPr>
          <a:xfrm>
            <a:off x="1037590" y="1885315"/>
            <a:ext cx="635" cy="3295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6" name="文本框 5"/>
          <p:cNvSpPr txBox="1"/>
          <p:nvPr/>
        </p:nvSpPr>
        <p:spPr>
          <a:xfrm>
            <a:off x="55880" y="1245235"/>
            <a:ext cx="2106930" cy="640080"/>
          </a:xfrm>
          <a:prstGeom prst="rect">
            <a:avLst/>
          </a:prstGeom>
          <a:noFill/>
        </p:spPr>
        <p:txBody>
          <a:bodyPr wrap="square" rtlCol="0">
            <a:spAutoFit/>
          </a:bodyPr>
          <a:p>
            <a:r>
              <a:rPr lang="zh-CN" altLang="en-US"/>
              <a:t>每一增量步调用</a:t>
            </a:r>
            <a:r>
              <a:rPr lang="en-US" altLang="zh-CN"/>
              <a:t>UMAT</a:t>
            </a:r>
            <a:r>
              <a:rPr lang="zh-CN" altLang="en-US"/>
              <a:t>子程序</a:t>
            </a:r>
            <a:endParaRPr lang="zh-CN" altLang="en-US"/>
          </a:p>
        </p:txBody>
      </p:sp>
      <p:sp>
        <p:nvSpPr>
          <p:cNvPr id="7" name="文本框 6"/>
          <p:cNvSpPr txBox="1"/>
          <p:nvPr/>
        </p:nvSpPr>
        <p:spPr>
          <a:xfrm>
            <a:off x="1654810" y="5448300"/>
            <a:ext cx="2041525" cy="641985"/>
          </a:xfrm>
          <a:prstGeom prst="rect">
            <a:avLst/>
          </a:prstGeom>
          <a:noFill/>
        </p:spPr>
        <p:txBody>
          <a:bodyPr wrap="square" rtlCol="0">
            <a:spAutoFit/>
          </a:bodyPr>
          <a:p>
            <a:r>
              <a:rPr lang="zh-CN" altLang="en-US"/>
              <a:t>退出</a:t>
            </a:r>
            <a:r>
              <a:rPr lang="en-US" altLang="zh-CN"/>
              <a:t>UMAT</a:t>
            </a:r>
            <a:r>
              <a:rPr lang="zh-CN" altLang="en-US"/>
              <a:t>，返回到有限元主程序</a:t>
            </a:r>
            <a:endParaRPr lang="zh-CN" altLang="en-US"/>
          </a:p>
        </p:txBody>
      </p:sp>
      <p:cxnSp>
        <p:nvCxnSpPr>
          <p:cNvPr id="8" name="直接箭头连接符 7"/>
          <p:cNvCxnSpPr/>
          <p:nvPr/>
        </p:nvCxnSpPr>
        <p:spPr>
          <a:xfrm>
            <a:off x="2588895" y="5026025"/>
            <a:ext cx="635" cy="3295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9" name="对象 8">
            <a:hlinkClick r:id="" action="ppaction://ole?verb="/>
          </p:cNvPr>
          <p:cNvGraphicFramePr>
            <a:graphicFrameLocks noChangeAspect="1"/>
          </p:cNvGraphicFramePr>
          <p:nvPr/>
        </p:nvGraphicFramePr>
        <p:xfrm>
          <a:off x="5297170" y="2455545"/>
          <a:ext cx="2624455" cy="629920"/>
        </p:xfrm>
        <a:graphic>
          <a:graphicData uri="http://schemas.openxmlformats.org/presentationml/2006/ole">
            <mc:AlternateContent xmlns:mc="http://schemas.openxmlformats.org/markup-compatibility/2006">
              <mc:Choice xmlns:v="urn:schemas-microsoft-com:vml" Requires="v">
                <p:oleObj spid="_x0000_s13" name="" r:id="rId5" imgW="1905000" imgH="457200" progId="Equation.KSEE3">
                  <p:embed/>
                </p:oleObj>
              </mc:Choice>
              <mc:Fallback>
                <p:oleObj name="" r:id="rId5" imgW="1905000" imgH="457200" progId="Equation.KSEE3">
                  <p:embed/>
                  <p:pic>
                    <p:nvPicPr>
                      <p:cNvPr id="0" name="图片 1024"/>
                      <p:cNvPicPr/>
                      <p:nvPr/>
                    </p:nvPicPr>
                    <p:blipFill>
                      <a:blip r:embed="rId6"/>
                      <a:stretch>
                        <a:fillRect/>
                      </a:stretch>
                    </p:blipFill>
                    <p:spPr>
                      <a:xfrm>
                        <a:off x="5297170" y="2455545"/>
                        <a:ext cx="2624455" cy="62992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287010" y="3289935"/>
          <a:ext cx="3808095" cy="1231265"/>
        </p:xfrm>
        <a:graphic>
          <a:graphicData uri="http://schemas.openxmlformats.org/presentationml/2006/ole">
            <mc:AlternateContent xmlns:mc="http://schemas.openxmlformats.org/markup-compatibility/2006">
              <mc:Choice xmlns:v="urn:schemas-microsoft-com:vml" Requires="v">
                <p:oleObj spid="_x0000_s18" name="" r:id="rId7" imgW="2908300" imgH="939800" progId="Equation.KSEE3">
                  <p:embed/>
                </p:oleObj>
              </mc:Choice>
              <mc:Fallback>
                <p:oleObj name="" r:id="rId7" imgW="2908300" imgH="939800" progId="Equation.KSEE3">
                  <p:embed/>
                  <p:pic>
                    <p:nvPicPr>
                      <p:cNvPr id="0" name="图片 1024"/>
                      <p:cNvPicPr/>
                      <p:nvPr/>
                    </p:nvPicPr>
                    <p:blipFill>
                      <a:blip r:embed="rId8"/>
                      <a:stretch>
                        <a:fillRect/>
                      </a:stretch>
                    </p:blipFill>
                    <p:spPr>
                      <a:xfrm>
                        <a:off x="5287010" y="3289935"/>
                        <a:ext cx="3808095" cy="1231265"/>
                      </a:xfrm>
                      <a:prstGeom prst="rect">
                        <a:avLst/>
                      </a:prstGeom>
                    </p:spPr>
                  </p:pic>
                </p:oleObj>
              </mc:Fallback>
            </mc:AlternateContent>
          </a:graphicData>
        </a:graphic>
      </p:graphicFrame>
      <p:sp>
        <p:nvSpPr>
          <p:cNvPr id="24" name="文本框 23"/>
          <p:cNvSpPr txBox="1"/>
          <p:nvPr/>
        </p:nvSpPr>
        <p:spPr>
          <a:xfrm>
            <a:off x="5297170" y="1838960"/>
            <a:ext cx="2082800" cy="365760"/>
          </a:xfrm>
          <a:prstGeom prst="rect">
            <a:avLst/>
          </a:prstGeom>
          <a:noFill/>
        </p:spPr>
        <p:txBody>
          <a:bodyPr wrap="square" rtlCol="0">
            <a:spAutoFit/>
          </a:bodyPr>
          <a:p>
            <a:r>
              <a:rPr lang="zh-CN" altLang="zh-CN"/>
              <a:t>损伤变量的表达式：</a:t>
            </a:r>
            <a:endParaRPr lang="zh-CN" altLang="zh-CN"/>
          </a:p>
        </p:txBody>
      </p:sp>
      <p:graphicFrame>
        <p:nvGraphicFramePr>
          <p:cNvPr id="25" name="对象 24">
            <a:hlinkClick r:id="" action="ppaction://ole?verb="/>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2049" name="" r:id="rId9" imgW="2311400" imgH="889000" progId="Equation.KSEE3">
                  <p:embed/>
                </p:oleObj>
              </mc:Choice>
              <mc:Fallback>
                <p:oleObj name="" r:id="rId9" imgW="2311400" imgH="889000" progId="Equation.KSEE3">
                  <p:embed/>
                  <p:pic>
                    <p:nvPicPr>
                      <p:cNvPr id="0" name="图片 2048"/>
                      <p:cNvPicPr/>
                      <p:nvPr/>
                    </p:nvPicPr>
                    <p:blipFill>
                      <a:blip r:embed="rId10"/>
                      <a:stretch>
                        <a:fillRect/>
                      </a:stretch>
                    </p:blipFill>
                    <p:spPr>
                      <a:xfrm>
                        <a:off x="5783580" y="5595620"/>
                        <a:ext cx="2976245" cy="1144905"/>
                      </a:xfrm>
                      <a:prstGeom prst="rect">
                        <a:avLst/>
                      </a:prstGeom>
                    </p:spPr>
                  </p:pic>
                </p:oleObj>
              </mc:Fallback>
            </mc:AlternateContent>
          </a:graphicData>
        </a:graphic>
      </p:graphicFrame>
      <p:sp>
        <p:nvSpPr>
          <p:cNvPr id="26" name="矩形 25"/>
          <p:cNvSpPr/>
          <p:nvPr/>
        </p:nvSpPr>
        <p:spPr>
          <a:xfrm>
            <a:off x="0" y="1905635"/>
            <a:ext cx="5181600" cy="326136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文本框 26"/>
          <p:cNvSpPr txBox="1"/>
          <p:nvPr/>
        </p:nvSpPr>
        <p:spPr>
          <a:xfrm>
            <a:off x="3444875" y="1537335"/>
            <a:ext cx="853440" cy="367665"/>
          </a:xfrm>
          <a:prstGeom prst="rect">
            <a:avLst/>
          </a:prstGeom>
          <a:noFill/>
        </p:spPr>
        <p:txBody>
          <a:bodyPr wrap="square" rtlCol="0">
            <a:spAutoFit/>
          </a:bodyPr>
          <a:p>
            <a:r>
              <a:rPr lang="en-US" altLang="zh-CN"/>
              <a:t>UMAT</a:t>
            </a:r>
            <a:endParaRPr lang="en-US" altLang="zh-CN"/>
          </a:p>
        </p:txBody>
      </p:sp>
      <p:sp>
        <p:nvSpPr>
          <p:cNvPr id="29" name="矩形 28"/>
          <p:cNvSpPr/>
          <p:nvPr/>
        </p:nvSpPr>
        <p:spPr>
          <a:xfrm>
            <a:off x="5220970" y="5037455"/>
            <a:ext cx="38862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文本框 33"/>
          <p:cNvSpPr txBox="1"/>
          <p:nvPr/>
        </p:nvSpPr>
        <p:spPr>
          <a:xfrm>
            <a:off x="5328285" y="5248275"/>
            <a:ext cx="2077085" cy="367665"/>
          </a:xfrm>
          <a:prstGeom prst="rect">
            <a:avLst/>
          </a:prstGeom>
          <a:noFill/>
        </p:spPr>
        <p:txBody>
          <a:bodyPr wrap="square" rtlCol="0">
            <a:spAutoFit/>
          </a:bodyPr>
          <a:p>
            <a:r>
              <a:rPr lang="en-US" altLang="zh-CN"/>
              <a:t>Jaccobian</a:t>
            </a:r>
            <a:r>
              <a:rPr lang="zh-CN" altLang="en-US"/>
              <a:t>矩阵：</a:t>
            </a:r>
            <a:endParaRPr lang="zh-CN" altLang="en-US"/>
          </a:p>
        </p:txBody>
      </p:sp>
    </p:spTree>
  </p:cSld>
  <p:clrMapOvr>
    <a:masterClrMapping/>
  </p:clrMapOvr>
  <p:transition advTm="52734"/>
  <p:timing>
    <p:tnLst>
      <p:par>
        <p:cTn id="1" dur="indefinite" restart="never" nodeType="tmRoot"/>
      </p:par>
    </p:tnLst>
  </p:timing>
</p:sld>
</file>

<file path=ppt/tags/tag1.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5633</Words>
  <Application>WPS 演示</Application>
  <PresentationFormat>全屏显示(4:3)</PresentationFormat>
  <Paragraphs>416</Paragraphs>
  <Slides>20</Slides>
  <Notes>17</Notes>
  <HiddenSlides>0</HiddenSlides>
  <MMClips>4</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15</vt:i4>
      </vt:variant>
      <vt:variant>
        <vt:lpstr>幻灯片标题</vt:lpstr>
      </vt:variant>
      <vt:variant>
        <vt:i4>20</vt:i4>
      </vt:variant>
    </vt:vector>
  </HeadingPairs>
  <TitlesOfParts>
    <vt:vector size="48" baseType="lpstr">
      <vt:lpstr>Arial</vt:lpstr>
      <vt:lpstr>宋体</vt:lpstr>
      <vt:lpstr>Wingdings</vt:lpstr>
      <vt:lpstr>黑体</vt:lpstr>
      <vt:lpstr>Garamond</vt:lpstr>
      <vt:lpstr>楷体</vt:lpstr>
      <vt:lpstr>Times New Roman</vt:lpstr>
      <vt:lpstr>微软雅黑</vt:lpstr>
      <vt:lpstr>Arial Unicode MS</vt:lpstr>
      <vt:lpstr>Calibri</vt:lpstr>
      <vt:lpstr>华文仿宋</vt:lpstr>
      <vt:lpstr>Century Gothic</vt:lpstr>
      <vt:lpstr>Edge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1334</cp:revision>
  <cp:lastPrinted>2113-01-01T00:00:00Z</cp:lastPrinted>
  <dcterms:created xsi:type="dcterms:W3CDTF">2113-01-01T00:00:00Z</dcterms:created>
  <dcterms:modified xsi:type="dcterms:W3CDTF">2018-01-02T15:49:53Z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2052-10.1.0.7023</vt:lpwstr>
  </property>
</Properties>
</file>