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1"/>
  </p:notesMasterIdLst>
  <p:sldIdLst>
    <p:sldId id="256" r:id="rId2"/>
    <p:sldId id="257" r:id="rId3"/>
    <p:sldId id="259" r:id="rId4"/>
    <p:sldId id="291" r:id="rId5"/>
    <p:sldId id="305" r:id="rId6"/>
    <p:sldId id="306" r:id="rId7"/>
    <p:sldId id="290" r:id="rId8"/>
    <p:sldId id="264" r:id="rId9"/>
    <p:sldId id="308" r:id="rId10"/>
    <p:sldId id="293" r:id="rId11"/>
    <p:sldId id="289" r:id="rId12"/>
    <p:sldId id="294" r:id="rId13"/>
    <p:sldId id="295" r:id="rId14"/>
    <p:sldId id="310" r:id="rId15"/>
    <p:sldId id="309" r:id="rId16"/>
    <p:sldId id="301" r:id="rId17"/>
    <p:sldId id="296" r:id="rId18"/>
    <p:sldId id="297" r:id="rId19"/>
    <p:sldId id="27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84211" autoAdjust="0"/>
  </p:normalViewPr>
  <p:slideViewPr>
    <p:cSldViewPr>
      <p:cViewPr>
        <p:scale>
          <a:sx n="75" d="100"/>
          <a:sy n="75" d="100"/>
        </p:scale>
        <p:origin x="-170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BDA6E-8C8C-4D7C-B222-53011978CD45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CEF30-2272-4D60-847E-044D33424C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4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主要分为三个部分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4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4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4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4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5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一方面，复合材料在航空航天等领域上所占的比例越来越多，尤其近年来呈现了快速增长的趋势。</a:t>
            </a:r>
            <a:endParaRPr lang="en-US" altLang="zh-CN" dirty="0" smtClean="0"/>
          </a:p>
          <a:p>
            <a:r>
              <a:rPr lang="zh-CN" altLang="en-US" dirty="0" smtClean="0"/>
              <a:t>另一方面，复合材料在飞机上的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应用部位也有从次承力结构向主承力结构过渡的趋势。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当复合材料层合板作为机舱口、机翼腹部开口等主承力结构时，复合材料的各向异性和开口应力集中，可能会引起复杂的损伤破坏。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因此，对大开口复合板孔边损伤进行实验监测研究，能够为将来飞机的安全性提供保障。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ToF</a:t>
            </a:r>
            <a:r>
              <a:rPr lang="zh-CN" altLang="en-US" baseline="0" dirty="0" smtClean="0"/>
              <a:t>法的核心是获得损伤反射信号相比于入射信号的延迟时间，由此发展了这一系列的方法。</a:t>
            </a:r>
            <a:endParaRPr lang="en-US" altLang="zh-CN" baseline="0" dirty="0" smtClean="0"/>
          </a:p>
          <a:p>
            <a:r>
              <a:rPr lang="zh-CN" altLang="en-US" dirty="0" smtClean="0"/>
              <a:t>导波成像技术法主要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CEF30-2272-4D60-847E-044D33424CF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0" name="Picture 6" descr="F:\daily life\Logo\Word14.jpg"/>
          <p:cNvPicPr>
            <a:picLocks noChangeAspect="1" noChangeArrowheads="1"/>
          </p:cNvPicPr>
          <p:nvPr userDrawn="1"/>
        </p:nvPicPr>
        <p:blipFill>
          <a:blip r:embed="rId2"/>
          <a:srcRect b="18823"/>
          <a:stretch>
            <a:fillRect/>
          </a:stretch>
        </p:blipFill>
        <p:spPr bwMode="auto">
          <a:xfrm>
            <a:off x="6804248" y="0"/>
            <a:ext cx="2286632" cy="74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模板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pic>
        <p:nvPicPr>
          <p:cNvPr id="11" name="Picture 6" descr="F:\daily life\Logo\Word14.jpg"/>
          <p:cNvPicPr>
            <a:picLocks noChangeAspect="1" noChangeArrowheads="1"/>
          </p:cNvPicPr>
          <p:nvPr userDrawn="1"/>
        </p:nvPicPr>
        <p:blipFill>
          <a:blip r:embed="rId2"/>
          <a:srcRect b="18823"/>
          <a:stretch>
            <a:fillRect/>
          </a:stretch>
        </p:blipFill>
        <p:spPr bwMode="auto">
          <a:xfrm>
            <a:off x="6857368" y="0"/>
            <a:ext cx="2286632" cy="74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tiff"/><Relationship Id="rId7" Type="http://schemas.openxmlformats.org/officeDocument/2006/relationships/image" Target="../media/image3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11" Type="http://schemas.openxmlformats.org/officeDocument/2006/relationships/image" Target="../media/image34.tiff"/><Relationship Id="rId5" Type="http://schemas.openxmlformats.org/officeDocument/2006/relationships/image" Target="../media/image28.tiff"/><Relationship Id="rId10" Type="http://schemas.openxmlformats.org/officeDocument/2006/relationships/image" Target="../media/image33.tiff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iff"/><Relationship Id="rId3" Type="http://schemas.openxmlformats.org/officeDocument/2006/relationships/image" Target="../media/image35.jpeg"/><Relationship Id="rId7" Type="http://schemas.openxmlformats.org/officeDocument/2006/relationships/image" Target="../media/image39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10" Type="http://schemas.openxmlformats.org/officeDocument/2006/relationships/image" Target="../media/image42.tiff"/><Relationship Id="rId4" Type="http://schemas.openxmlformats.org/officeDocument/2006/relationships/image" Target="../media/image36.jpeg"/><Relationship Id="rId9" Type="http://schemas.openxmlformats.org/officeDocument/2006/relationships/image" Target="../media/image41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5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tiff"/><Relationship Id="rId5" Type="http://schemas.openxmlformats.org/officeDocument/2006/relationships/image" Target="../media/image43.emf"/><Relationship Id="rId4" Type="http://schemas.openxmlformats.org/officeDocument/2006/relationships/oleObject" Target="../embeddings/Microsoft_Visio_2003-2010___1.vsd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688" y="1928802"/>
            <a:ext cx="6594526" cy="147257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碳纤维增强复合材料大开口壁板强度分析及孔边损伤检测研究</a:t>
            </a:r>
            <a:r>
              <a:rPr lang="en-US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zh-CN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endParaRPr lang="zh-CN" altLang="en-US" sz="1600" dirty="0"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9322" y="4077306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报告人：陈建霖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导    师：励 争 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2014.04.25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422" y="714356"/>
            <a:ext cx="2214578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</a:rPr>
              <a:t>工学院</a:t>
            </a:r>
            <a:r>
              <a:rPr lang="en-US" altLang="zh-CN" sz="1000" dirty="0" smtClean="0">
                <a:solidFill>
                  <a:srgbClr val="7030A0"/>
                </a:solidFill>
              </a:rPr>
              <a:t>10</a:t>
            </a:r>
            <a:r>
              <a:rPr lang="zh-CN" altLang="en-US" sz="1000" dirty="0" smtClean="0">
                <a:solidFill>
                  <a:srgbClr val="7030A0"/>
                </a:solidFill>
              </a:rPr>
              <a:t>级博士研究生开题报告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188640"/>
            <a:ext cx="2000264" cy="71438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研究内容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196752"/>
            <a:ext cx="3820277" cy="451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zh-CN" altLang="en-US" dirty="0" smtClean="0"/>
              <a:t>复合材料大开口壁板的屈曲研究</a:t>
            </a:r>
            <a:endParaRPr lang="en-US" altLang="zh-CN" dirty="0" smtClean="0"/>
          </a:p>
        </p:txBody>
      </p:sp>
      <p:sp>
        <p:nvSpPr>
          <p:cNvPr id="32" name="矩形 31"/>
          <p:cNvSpPr/>
          <p:nvPr/>
        </p:nvSpPr>
        <p:spPr>
          <a:xfrm>
            <a:off x="755576" y="2483604"/>
            <a:ext cx="356700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II.  </a:t>
            </a:r>
            <a:r>
              <a:rPr lang="zh-CN" altLang="en-US" dirty="0" smtClean="0"/>
              <a:t>复合材料大开口壁板破坏研究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55576" y="3645024"/>
            <a:ext cx="41232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III.  </a:t>
            </a:r>
            <a:r>
              <a:rPr lang="zh-CN" altLang="en-US" dirty="0" smtClean="0"/>
              <a:t>复合材料板开口孔边损伤检测研究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5852" y="2854677"/>
            <a:ext cx="18582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强度</a:t>
            </a:r>
            <a:r>
              <a:rPr lang="zh-CN" altLang="en-US" dirty="0" smtClean="0"/>
              <a:t>破坏准则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屈曲破坏条件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44225" y="1566084"/>
            <a:ext cx="23198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局部屈曲形式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局部屈曲条件研究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41467" y="4056440"/>
            <a:ext cx="255069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损伤类型、破坏形式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损伤识别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损伤定位及大小评估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1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285728"/>
            <a:ext cx="4070256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已开展的研究工作（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局部屈曲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4" name="图片 33" descr="E:\Chen\Stress Concentration Around Large Opening\实验\第二批复合板拉伸实验-2014-3-10\14.3.10-1矩形孔开口复合板剪切\孔边应变数据处理\屈曲位置单点的应变-载荷曲线（h=30）.t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201" y="3989814"/>
            <a:ext cx="2223535" cy="17343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67544" y="815442"/>
            <a:ext cx="764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单向拉伸（圆孔开口和矩形孔开口两种试件）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孔径尺寸与板宽比值</a:t>
            </a:r>
            <a:r>
              <a:rPr lang="en-US" altLang="zh-CN" dirty="0" smtClean="0"/>
              <a:t>0.5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85720" y="31811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实验装置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01201" y="294136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屈曲位置</a:t>
            </a:r>
            <a:endParaRPr lang="en-US" altLang="zh-CN" dirty="0" smtClean="0"/>
          </a:p>
          <a:p>
            <a:r>
              <a:rPr lang="zh-CN" altLang="en-US" dirty="0" smtClean="0"/>
              <a:t>正反面应变监测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188122" y="28579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屈曲位置单面</a:t>
            </a:r>
            <a:endParaRPr lang="en-US" altLang="zh-CN" dirty="0" smtClean="0"/>
          </a:p>
          <a:p>
            <a:r>
              <a:rPr lang="zh-CN" altLang="en-US" dirty="0" smtClean="0"/>
              <a:t>变形</a:t>
            </a:r>
            <a:r>
              <a:rPr lang="en-US" altLang="zh-CN" dirty="0" smtClean="0"/>
              <a:t>DIC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90257" y="3573016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面内剪切（圆孔开口和矩形孔开口两种试件）</a:t>
            </a:r>
            <a:endParaRPr lang="en-US" altLang="zh-CN" dirty="0"/>
          </a:p>
        </p:txBody>
      </p:sp>
      <p:pic>
        <p:nvPicPr>
          <p:cNvPr id="2051" name="Picture 3" descr="E:\Chen\Stress Concentration Around Large Opening\实验\第一批复合板拉伸实验-2013-12\Picture\缩放\IMG_99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74" y="4111898"/>
            <a:ext cx="1986754" cy="149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Chen\Stress Concentration Around Large Opening\Simulation\ABQUS Simulation\Composite Laminate\Experiment Model_3D Shell_2Row20H6mm\Tensile Model with Rectangular Open\Buckle\Bucke Tension Mode-1 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23"/>
          <a:stretch/>
        </p:blipFill>
        <p:spPr bwMode="auto">
          <a:xfrm>
            <a:off x="3522797" y="1244024"/>
            <a:ext cx="1090293" cy="171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44"/>
          <p:cNvSpPr/>
          <p:nvPr/>
        </p:nvSpPr>
        <p:spPr>
          <a:xfrm>
            <a:off x="3734464" y="29964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数值模拟</a:t>
            </a:r>
            <a:endParaRPr lang="zh-CN" altLang="en-US" dirty="0"/>
          </a:p>
        </p:txBody>
      </p:sp>
      <p:pic>
        <p:nvPicPr>
          <p:cNvPr id="2054" name="Picture 6" descr="E:\Chen\Stress Concentration Around Large Opening\Simulation\ABQUS Simulation\Composite Laminate\Experiment Model_3D Shell_2Row20H6mm\Shear Model with Rectangular Open\Bucle\Bucke Tension Mode-1 .t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66"/>
          <a:stretch/>
        </p:blipFill>
        <p:spPr bwMode="auto">
          <a:xfrm>
            <a:off x="4067944" y="3989814"/>
            <a:ext cx="1133258" cy="177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Chen\Stress Concentration Around Large Opening\实验\第二批复合板拉伸实验-2014-3-10\14.3.12-5矩形孔开口复合板拉伸\孔边应变数据处理\屈曲处的应变-载荷曲线2（h=30）.t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11" y="1153399"/>
            <a:ext cx="2097667" cy="17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矩形 47"/>
          <p:cNvSpPr/>
          <p:nvPr/>
        </p:nvSpPr>
        <p:spPr>
          <a:xfrm>
            <a:off x="7188122" y="4395341"/>
            <a:ext cx="15740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屈曲位置单面</a:t>
            </a:r>
            <a:endParaRPr lang="en-US" altLang="zh-CN" dirty="0" smtClean="0"/>
          </a:p>
          <a:p>
            <a:r>
              <a:rPr lang="zh-CN" altLang="en-US" dirty="0" smtClean="0"/>
              <a:t>变形阴影云纹实验</a:t>
            </a:r>
            <a:r>
              <a:rPr lang="en-US" altLang="zh-CN" dirty="0" smtClean="0"/>
              <a:t>(</a:t>
            </a:r>
            <a:r>
              <a:rPr lang="zh-CN" altLang="en-US" dirty="0" smtClean="0"/>
              <a:t>待分析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 descr="K:\DIC-DZ-Rec-Open-Tension.bmp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6" r="26753"/>
          <a:stretch/>
        </p:blipFill>
        <p:spPr bwMode="auto">
          <a:xfrm>
            <a:off x="7059616" y="1244960"/>
            <a:ext cx="1702520" cy="157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Chen\Stress Concentration Around Large Opening\实验\第一批复合板拉伸实验-2013-12\Picture\缩放\IMG_996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45795"/>
            <a:ext cx="1512168" cy="20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E:\Chen\Stress Concentration Around Large Opening\Simulation\ABQUS Simulation\Composite Laminate\Experiment Model_3D Shell_2Row20H6mm\Tensile Model with Rectangular Open\S-Principal_Stress Distribution --Rec-Open_Tension.tif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96"/>
          <a:stretch/>
        </p:blipFill>
        <p:spPr bwMode="auto">
          <a:xfrm>
            <a:off x="1800270" y="1184773"/>
            <a:ext cx="1691610" cy="197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2261684" y="30689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应力分布</a:t>
            </a:r>
            <a:endParaRPr lang="zh-CN" altLang="en-US" dirty="0"/>
          </a:p>
        </p:txBody>
      </p:sp>
      <p:pic>
        <p:nvPicPr>
          <p:cNvPr id="5124" name="Picture 4" descr="E:\Chen\Stress Concentration Around Large Opening\Simulation\ABQUS Simulation\Composite Laminate\Experiment Model_3D Shell_2Row20H6mm\Shear Model with Rectangular Open\S-Principal_Stress Distribution --Rec-Open_Shear.tif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5"/>
          <a:stretch/>
        </p:blipFill>
        <p:spPr bwMode="auto">
          <a:xfrm>
            <a:off x="2073136" y="3964022"/>
            <a:ext cx="2066816" cy="20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83369" y="6237312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局部屈曲：最终归结于受压的受力状态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285728"/>
            <a:ext cx="7090610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已开展研究工作（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复合材料大开口壁板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破坏分析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692696"/>
            <a:ext cx="599394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强度破坏实验</a:t>
            </a:r>
            <a:endParaRPr lang="en-US" altLang="zh-CN" dirty="0" smtClean="0"/>
          </a:p>
          <a:p>
            <a:pPr marL="64800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圆孔开口和矩形孔开口两种试件</a:t>
            </a:r>
            <a:endParaRPr lang="en-US" altLang="zh-CN" dirty="0" smtClean="0"/>
          </a:p>
          <a:p>
            <a:pPr marL="64800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拉伸和面内剪切两种加载方式</a:t>
            </a:r>
            <a:endParaRPr lang="en-US" altLang="zh-CN" dirty="0" smtClean="0"/>
          </a:p>
          <a:p>
            <a:pPr marL="64800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/>
              <a:t>破坏起裂位置的判断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铺层、加载方式、开口形状</a:t>
            </a:r>
            <a:endParaRPr lang="en-US" altLang="zh-CN" dirty="0" smtClean="0"/>
          </a:p>
        </p:txBody>
      </p:sp>
      <p:pic>
        <p:nvPicPr>
          <p:cNvPr id="4098" name="Picture 2" descr="E:\Chen\Stress Concentration Around Large Opening\实验\第二批复合板拉伸实验-2014-3-10\picture\缩放\IMG_038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9"/>
          <a:stretch/>
        </p:blipFill>
        <p:spPr bwMode="auto">
          <a:xfrm>
            <a:off x="585790" y="2343192"/>
            <a:ext cx="1916926" cy="216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97922" y="44998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剪切加载模型</a:t>
            </a:r>
            <a:endParaRPr lang="zh-CN" altLang="en-US" dirty="0"/>
          </a:p>
        </p:txBody>
      </p:sp>
      <p:pic>
        <p:nvPicPr>
          <p:cNvPr id="4099" name="Picture 3" descr="E:\Chen\Stress Concentration Around Large Opening\实验\第二批复合板拉伸实验-2014-3-10\picture\缩放\IMG_074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2"/>
          <a:stretch/>
        </p:blipFill>
        <p:spPr bwMode="auto">
          <a:xfrm>
            <a:off x="2895241" y="2365954"/>
            <a:ext cx="1994000" cy="19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185342" y="44649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表面裂纹</a:t>
            </a:r>
            <a:endParaRPr lang="zh-CN" altLang="en-US" dirty="0"/>
          </a:p>
        </p:txBody>
      </p:sp>
      <p:pic>
        <p:nvPicPr>
          <p:cNvPr id="4100" name="Picture 4" descr="E:\Chen\Stress Concentration Around Large Opening\实验\第二批复合板拉伸实验-2014-3-10\picture\缩放\IMG_075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9" y="715944"/>
            <a:ext cx="1832094" cy="122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E:\Chen\Stress Concentration Around Large Opening\实验\第二批复合板拉伸实验-2014-3-10\picture\缩放\IMG_078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07" y="2365954"/>
            <a:ext cx="2711404" cy="180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126262" y="19937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层裂损伤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8104" y="4221088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整体破坏（临界</a:t>
            </a:r>
            <a:r>
              <a:rPr lang="en-US" altLang="zh-CN" dirty="0" smtClean="0"/>
              <a:t>18t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64159" y="274290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31640" y="350100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5452" y="311135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3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95532" y="3111351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4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4102" name="Picture 6" descr="E:\Chen\Stress Concentration Around Large Opening\Simulation\ABQUS Simulation\Composite Laminate\Experiment Model_3D Shell_2Row20H6mm\Shear Model with circular Open\TSAIW_Ply-1_16Layups Composite Laminate_Cir-Open.tif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42"/>
          <a:stretch/>
        </p:blipFill>
        <p:spPr bwMode="auto">
          <a:xfrm>
            <a:off x="272111" y="4944388"/>
            <a:ext cx="1601515" cy="12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E:\Chen\Stress Concentration Around Large Opening\Simulation\ABQUS Simulation\Composite Laminate\Experiment Model_3D Shell_2Row20H6mm\Shear Model with circular Open\TSAIW_Ply-2_16Layups Composite Laminate_Cir-Open.tif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2"/>
          <a:stretch/>
        </p:blipFill>
        <p:spPr bwMode="auto">
          <a:xfrm>
            <a:off x="1873626" y="4944388"/>
            <a:ext cx="1690262" cy="13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:\Chen\Stress Concentration Around Large Opening\Simulation\ABQUS Simulation\Composite Laminate\Experiment Model_3D Shell_2Row20H6mm\Shear Model with circular Open\TSAIW_Ply-3_16Layups Composite Laminate_Cir-Open.tif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1"/>
          <a:stretch/>
        </p:blipFill>
        <p:spPr bwMode="auto">
          <a:xfrm>
            <a:off x="3428992" y="4944389"/>
            <a:ext cx="1664715" cy="130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E:\Chen\Stress Concentration Around Large Opening\Simulation\ABQUS Simulation\Composite Laminate\Experiment Model_3D Shell_2Row20H6mm\Shear Model with circular Open\TSAIW_Ply-6_16Layups Composite Laminate_Cir-Open.tif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75"/>
          <a:stretch/>
        </p:blipFill>
        <p:spPr bwMode="auto">
          <a:xfrm>
            <a:off x="5093707" y="5229200"/>
            <a:ext cx="1715408" cy="13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436096" y="4696809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铺层</a:t>
            </a:r>
            <a:r>
              <a:rPr lang="en-US" altLang="zh-CN" dirty="0" smtClean="0"/>
              <a:t>[</a:t>
            </a:r>
            <a:r>
              <a:rPr lang="en-US" altLang="zh-CN" dirty="0"/>
              <a:t>45/-45/0/0/-45/90/45/0]</a:t>
            </a:r>
            <a:r>
              <a:rPr lang="en-US" altLang="zh-CN" baseline="-25000" dirty="0"/>
              <a:t>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90544" y="621698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45°(55t)</a:t>
            </a:r>
          </a:p>
        </p:txBody>
      </p:sp>
      <p:sp>
        <p:nvSpPr>
          <p:cNvPr id="26" name="矩形 25"/>
          <p:cNvSpPr/>
          <p:nvPr/>
        </p:nvSpPr>
        <p:spPr>
          <a:xfrm>
            <a:off x="2267744" y="628517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-45°(22t)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067944" y="6286189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°(32t)</a:t>
            </a:r>
          </a:p>
        </p:txBody>
      </p:sp>
      <p:sp>
        <p:nvSpPr>
          <p:cNvPr id="28" name="矩形 27"/>
          <p:cNvSpPr/>
          <p:nvPr/>
        </p:nvSpPr>
        <p:spPr>
          <a:xfrm>
            <a:off x="6790272" y="584703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90°(43t)</a:t>
            </a:r>
          </a:p>
        </p:txBody>
      </p:sp>
    </p:spTree>
    <p:extLst>
      <p:ext uri="{BB962C8B-B14F-4D97-AF65-F5344CB8AC3E}">
        <p14:creationId xmlns:p14="http://schemas.microsoft.com/office/powerpoint/2010/main" val="11546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285728"/>
            <a:ext cx="7598648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已开展的研究工作（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III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复合材料大开口壁板孔边损伤检测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815442"/>
            <a:ext cx="610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二维结构多级区域损伤定位及大小评估（</a:t>
            </a:r>
            <a:r>
              <a:rPr lang="en-US" altLang="zh-CN" dirty="0" smtClean="0"/>
              <a:t>Lamb</a:t>
            </a:r>
            <a:r>
              <a:rPr lang="zh-CN" altLang="en-US" dirty="0" smtClean="0"/>
              <a:t>波）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309045"/>
              </p:ext>
            </p:extLst>
          </p:nvPr>
        </p:nvGraphicFramePr>
        <p:xfrm>
          <a:off x="900633" y="1340768"/>
          <a:ext cx="273526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4" imgW="6348664" imgH="6427890" progId="Visio.Drawing.11">
                  <p:embed/>
                </p:oleObj>
              </mc:Choice>
              <mc:Fallback>
                <p:oleObj name="Visio" r:id="rId4" imgW="6348664" imgH="6427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633" y="1340768"/>
                        <a:ext cx="2735263" cy="276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 descr="J:\力学大会\CellModelCentralCircleExcitationLargeAreaDamage7MM(PZTMiddleElement)\Corr_DamageLocation.tif"/>
          <p:cNvPicPr/>
          <p:nvPr/>
        </p:nvPicPr>
        <p:blipFill>
          <a:blip r:embed="rId6" cstate="print"/>
          <a:srcRect l="23720" t="5896" r="26467" b="8018"/>
          <a:stretch>
            <a:fillRect/>
          </a:stretch>
        </p:blipFill>
        <p:spPr bwMode="auto">
          <a:xfrm>
            <a:off x="4572000" y="1440326"/>
            <a:ext cx="2520227" cy="2176051"/>
          </a:xfrm>
          <a:prstGeom prst="rect">
            <a:avLst/>
          </a:prstGeom>
          <a:noFill/>
        </p:spPr>
      </p:pic>
      <p:pic>
        <p:nvPicPr>
          <p:cNvPr id="17" name="图片 16" descr="J:\力学大会\2012-7 A3\Corr_DamageLocation(SmallArea).tif"/>
          <p:cNvPicPr/>
          <p:nvPr/>
        </p:nvPicPr>
        <p:blipFill>
          <a:blip r:embed="rId7" cstate="print"/>
          <a:srcRect l="23035" t="7386" r="27746" b="8161"/>
          <a:stretch>
            <a:fillRect/>
          </a:stretch>
        </p:blipFill>
        <p:spPr bwMode="auto">
          <a:xfrm>
            <a:off x="4796723" y="3990677"/>
            <a:ext cx="2548890" cy="2153285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3" y="4509120"/>
            <a:ext cx="2861043" cy="148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504980" y="40770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压电</a:t>
            </a:r>
            <a:r>
              <a:rPr lang="zh-CN" altLang="en-US" dirty="0" smtClean="0"/>
              <a:t>片布局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418164" y="594928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信号激励接受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96723" y="3580425"/>
            <a:ext cx="294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大区域损伤检测</a:t>
            </a:r>
            <a:r>
              <a:rPr lang="en-US" altLang="zh-CN" dirty="0" smtClean="0"/>
              <a:t>(</a:t>
            </a:r>
            <a:r>
              <a:rPr lang="zh-CN" altLang="en-US" dirty="0" smtClean="0"/>
              <a:t>定区域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22036" y="6107137"/>
            <a:ext cx="2918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小区域损伤检测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大小评估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6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285728"/>
            <a:ext cx="5906606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待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开展的研究内容（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局部屈曲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67096"/>
            <a:ext cx="5551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单向压缩加载（圆孔开口和矩形孔开口两种试件）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467544" y="2483604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研究复合材料大开口壁板发生局部屈曲的条件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54618" y="1539722"/>
            <a:ext cx="3704860" cy="867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局部屈曲与整体屈曲的条件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与之前受拉与受剪屈曲实验对比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54618" y="2872760"/>
            <a:ext cx="4628190" cy="451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改变开口孔径，监测屈曲形式及临界载荷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305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285728"/>
            <a:ext cx="6590536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待开展的研究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内容（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复合材料大开口壁板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破坏分析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081" y="2348880"/>
            <a:ext cx="23198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研究破坏起始部位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568152" y="2829259"/>
            <a:ext cx="13965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强度破坏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屈曲破坏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337320" y="3752589"/>
            <a:ext cx="34740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小试件拉伸强度破坏实验研究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37320" y="1000108"/>
            <a:ext cx="4859022" cy="451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进行大开口壁板单轴压缩加载下的破坏实验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539552" y="1354060"/>
            <a:ext cx="18582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强度破坏准则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屈曲破坏研究</a:t>
            </a:r>
            <a:endParaRPr lang="en-US" altLang="zh-CN" dirty="0" smtClean="0"/>
          </a:p>
        </p:txBody>
      </p:sp>
      <p:sp>
        <p:nvSpPr>
          <p:cNvPr id="2" name="矩形 1"/>
          <p:cNvSpPr/>
          <p:nvPr/>
        </p:nvSpPr>
        <p:spPr>
          <a:xfrm>
            <a:off x="1936276" y="3106258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-----  </a:t>
            </a:r>
            <a:r>
              <a:rPr lang="zh-CN" altLang="en-US" dirty="0" smtClean="0"/>
              <a:t>孔径大小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4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60640" y="284350"/>
            <a:ext cx="7983768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待开展的研究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内容（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III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复合材料大开口壁板孔边损伤检测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57704"/>
            <a:ext cx="610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孔边损伤类型识别</a:t>
            </a:r>
            <a:endParaRPr lang="en-US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67544" y="2204864"/>
            <a:ext cx="610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孔边损伤定位及损伤程度评估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27584" y="2708920"/>
            <a:ext cx="60131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/>
              <a:t>采用多级区域损伤定位方法，实现复合材料板损伤检测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发展</a:t>
            </a:r>
            <a:r>
              <a:rPr lang="zh-CN" altLang="en-US" dirty="0" smtClean="0"/>
              <a:t>孔边损伤检测</a:t>
            </a:r>
            <a:endParaRPr lang="en-US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773529" y="1619508"/>
            <a:ext cx="4158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smtClean="0"/>
              <a:t>C-Scan</a:t>
            </a:r>
            <a:r>
              <a:rPr lang="zh-CN" altLang="en-US" dirty="0" smtClean="0"/>
              <a:t>、红外成像、</a:t>
            </a:r>
            <a:r>
              <a:rPr lang="en-US" altLang="zh-CN" dirty="0" smtClean="0"/>
              <a:t>Lamb</a:t>
            </a:r>
            <a:r>
              <a:rPr lang="zh-CN" altLang="en-US" dirty="0" smtClean="0"/>
              <a:t>导波技术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57158" y="714356"/>
            <a:ext cx="6429420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 txBox="1">
            <a:spLocks/>
          </p:cNvSpPr>
          <p:nvPr/>
        </p:nvSpPr>
        <p:spPr>
          <a:xfrm>
            <a:off x="357158" y="285728"/>
            <a:ext cx="7072362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工作计划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及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创新点</a:t>
            </a:r>
            <a:r>
              <a:rPr lang="en-US" altLang="zh-CN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工作计划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39960" name="Group 3"/>
          <p:cNvGrpSpPr>
            <a:grpSpLocks/>
          </p:cNvGrpSpPr>
          <p:nvPr/>
        </p:nvGrpSpPr>
        <p:grpSpPr bwMode="auto">
          <a:xfrm>
            <a:off x="1285900" y="1357298"/>
            <a:ext cx="1724025" cy="482600"/>
            <a:chOff x="816" y="2304"/>
            <a:chExt cx="1440" cy="448"/>
          </a:xfrm>
        </p:grpSpPr>
        <p:sp>
          <p:nvSpPr>
            <p:cNvPr id="39961" name="Freeform 4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440 w 1120"/>
                <a:gd name="T1" fmla="*/ 143 h 252"/>
                <a:gd name="T2" fmla="*/ 1434 w 1120"/>
                <a:gd name="T3" fmla="*/ 142 h 252"/>
                <a:gd name="T4" fmla="*/ 1414 w 1120"/>
                <a:gd name="T5" fmla="*/ 139 h 252"/>
                <a:gd name="T6" fmla="*/ 1381 w 1120"/>
                <a:gd name="T7" fmla="*/ 136 h 252"/>
                <a:gd name="T8" fmla="*/ 1335 w 1120"/>
                <a:gd name="T9" fmla="*/ 132 h 252"/>
                <a:gd name="T10" fmla="*/ 1276 w 1120"/>
                <a:gd name="T11" fmla="*/ 126 h 252"/>
                <a:gd name="T12" fmla="*/ 1207 w 1120"/>
                <a:gd name="T13" fmla="*/ 121 h 252"/>
                <a:gd name="T14" fmla="*/ 1126 w 1120"/>
                <a:gd name="T15" fmla="*/ 116 h 252"/>
                <a:gd name="T16" fmla="*/ 1036 w 1120"/>
                <a:gd name="T17" fmla="*/ 112 h 252"/>
                <a:gd name="T18" fmla="*/ 939 w 1120"/>
                <a:gd name="T19" fmla="*/ 108 h 252"/>
                <a:gd name="T20" fmla="*/ 831 w 1120"/>
                <a:gd name="T21" fmla="*/ 105 h 252"/>
                <a:gd name="T22" fmla="*/ 714 w 1120"/>
                <a:gd name="T23" fmla="*/ 105 h 252"/>
                <a:gd name="T24" fmla="*/ 599 w 1120"/>
                <a:gd name="T25" fmla="*/ 105 h 252"/>
                <a:gd name="T26" fmla="*/ 493 w 1120"/>
                <a:gd name="T27" fmla="*/ 108 h 252"/>
                <a:gd name="T28" fmla="*/ 396 w 1120"/>
                <a:gd name="T29" fmla="*/ 112 h 252"/>
                <a:gd name="T30" fmla="*/ 306 w 1120"/>
                <a:gd name="T31" fmla="*/ 116 h 252"/>
                <a:gd name="T32" fmla="*/ 229 w 1120"/>
                <a:gd name="T33" fmla="*/ 121 h 252"/>
                <a:gd name="T34" fmla="*/ 162 w 1120"/>
                <a:gd name="T35" fmla="*/ 126 h 252"/>
                <a:gd name="T36" fmla="*/ 105 w 1120"/>
                <a:gd name="T37" fmla="*/ 132 h 252"/>
                <a:gd name="T38" fmla="*/ 59 w 1120"/>
                <a:gd name="T39" fmla="*/ 136 h 252"/>
                <a:gd name="T40" fmla="*/ 26 w 1120"/>
                <a:gd name="T41" fmla="*/ 139 h 252"/>
                <a:gd name="T42" fmla="*/ 8 w 1120"/>
                <a:gd name="T43" fmla="*/ 142 h 252"/>
                <a:gd name="T44" fmla="*/ 0 w 1120"/>
                <a:gd name="T45" fmla="*/ 143 h 252"/>
                <a:gd name="T46" fmla="*/ 0 w 1120"/>
                <a:gd name="T47" fmla="*/ 35 h 252"/>
                <a:gd name="T48" fmla="*/ 720 w 1120"/>
                <a:gd name="T49" fmla="*/ 0 h 252"/>
                <a:gd name="T50" fmla="*/ 1440 w 1120"/>
                <a:gd name="T51" fmla="*/ 35 h 252"/>
                <a:gd name="T52" fmla="*/ 1440 w 1120"/>
                <a:gd name="T53" fmla="*/ 143 h 252"/>
                <a:gd name="T54" fmla="*/ 1440 w 1120"/>
                <a:gd name="T55" fmla="*/ 143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C0C0C0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2000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9963" name="Group 6"/>
          <p:cNvGrpSpPr>
            <a:grpSpLocks/>
          </p:cNvGrpSpPr>
          <p:nvPr/>
        </p:nvGrpSpPr>
        <p:grpSpPr bwMode="auto">
          <a:xfrm>
            <a:off x="1285900" y="2697149"/>
            <a:ext cx="1724025" cy="482600"/>
            <a:chOff x="816" y="2304"/>
            <a:chExt cx="1440" cy="448"/>
          </a:xfrm>
        </p:grpSpPr>
        <p:sp>
          <p:nvSpPr>
            <p:cNvPr id="39964" name="Freeform 7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440 w 1120"/>
                <a:gd name="T1" fmla="*/ 143 h 252"/>
                <a:gd name="T2" fmla="*/ 1434 w 1120"/>
                <a:gd name="T3" fmla="*/ 142 h 252"/>
                <a:gd name="T4" fmla="*/ 1414 w 1120"/>
                <a:gd name="T5" fmla="*/ 139 h 252"/>
                <a:gd name="T6" fmla="*/ 1381 w 1120"/>
                <a:gd name="T7" fmla="*/ 136 h 252"/>
                <a:gd name="T8" fmla="*/ 1335 w 1120"/>
                <a:gd name="T9" fmla="*/ 132 h 252"/>
                <a:gd name="T10" fmla="*/ 1276 w 1120"/>
                <a:gd name="T11" fmla="*/ 126 h 252"/>
                <a:gd name="T12" fmla="*/ 1207 w 1120"/>
                <a:gd name="T13" fmla="*/ 121 h 252"/>
                <a:gd name="T14" fmla="*/ 1126 w 1120"/>
                <a:gd name="T15" fmla="*/ 116 h 252"/>
                <a:gd name="T16" fmla="*/ 1036 w 1120"/>
                <a:gd name="T17" fmla="*/ 112 h 252"/>
                <a:gd name="T18" fmla="*/ 939 w 1120"/>
                <a:gd name="T19" fmla="*/ 108 h 252"/>
                <a:gd name="T20" fmla="*/ 831 w 1120"/>
                <a:gd name="T21" fmla="*/ 105 h 252"/>
                <a:gd name="T22" fmla="*/ 714 w 1120"/>
                <a:gd name="T23" fmla="*/ 105 h 252"/>
                <a:gd name="T24" fmla="*/ 599 w 1120"/>
                <a:gd name="T25" fmla="*/ 105 h 252"/>
                <a:gd name="T26" fmla="*/ 493 w 1120"/>
                <a:gd name="T27" fmla="*/ 108 h 252"/>
                <a:gd name="T28" fmla="*/ 396 w 1120"/>
                <a:gd name="T29" fmla="*/ 112 h 252"/>
                <a:gd name="T30" fmla="*/ 306 w 1120"/>
                <a:gd name="T31" fmla="*/ 116 h 252"/>
                <a:gd name="T32" fmla="*/ 229 w 1120"/>
                <a:gd name="T33" fmla="*/ 121 h 252"/>
                <a:gd name="T34" fmla="*/ 162 w 1120"/>
                <a:gd name="T35" fmla="*/ 126 h 252"/>
                <a:gd name="T36" fmla="*/ 105 w 1120"/>
                <a:gd name="T37" fmla="*/ 132 h 252"/>
                <a:gd name="T38" fmla="*/ 59 w 1120"/>
                <a:gd name="T39" fmla="*/ 136 h 252"/>
                <a:gd name="T40" fmla="*/ 26 w 1120"/>
                <a:gd name="T41" fmla="*/ 139 h 252"/>
                <a:gd name="T42" fmla="*/ 8 w 1120"/>
                <a:gd name="T43" fmla="*/ 142 h 252"/>
                <a:gd name="T44" fmla="*/ 0 w 1120"/>
                <a:gd name="T45" fmla="*/ 143 h 252"/>
                <a:gd name="T46" fmla="*/ 0 w 1120"/>
                <a:gd name="T47" fmla="*/ 35 h 252"/>
                <a:gd name="T48" fmla="*/ 720 w 1120"/>
                <a:gd name="T49" fmla="*/ 0 h 252"/>
                <a:gd name="T50" fmla="*/ 1440 w 1120"/>
                <a:gd name="T51" fmla="*/ 35 h 252"/>
                <a:gd name="T52" fmla="*/ 1440 w 1120"/>
                <a:gd name="T53" fmla="*/ 143 h 252"/>
                <a:gd name="T54" fmla="*/ 1440 w 1120"/>
                <a:gd name="T55" fmla="*/ 143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C0C0C0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D8755A">
                    <a:gamma/>
                    <a:tint val="51373"/>
                    <a:invGamma/>
                  </a:srgbClr>
                </a:gs>
                <a:gs pos="100000">
                  <a:srgbClr val="D8755A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14.09~15.03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9966" name="Group 9"/>
          <p:cNvGrpSpPr>
            <a:grpSpLocks/>
          </p:cNvGrpSpPr>
          <p:nvPr/>
        </p:nvGrpSpPr>
        <p:grpSpPr bwMode="auto">
          <a:xfrm>
            <a:off x="1285900" y="3840149"/>
            <a:ext cx="1724025" cy="482600"/>
            <a:chOff x="816" y="2304"/>
            <a:chExt cx="1440" cy="448"/>
          </a:xfrm>
        </p:grpSpPr>
        <p:sp>
          <p:nvSpPr>
            <p:cNvPr id="39967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440 w 1120"/>
                <a:gd name="T1" fmla="*/ 143 h 252"/>
                <a:gd name="T2" fmla="*/ 1434 w 1120"/>
                <a:gd name="T3" fmla="*/ 142 h 252"/>
                <a:gd name="T4" fmla="*/ 1414 w 1120"/>
                <a:gd name="T5" fmla="*/ 139 h 252"/>
                <a:gd name="T6" fmla="*/ 1381 w 1120"/>
                <a:gd name="T7" fmla="*/ 136 h 252"/>
                <a:gd name="T8" fmla="*/ 1335 w 1120"/>
                <a:gd name="T9" fmla="*/ 132 h 252"/>
                <a:gd name="T10" fmla="*/ 1276 w 1120"/>
                <a:gd name="T11" fmla="*/ 126 h 252"/>
                <a:gd name="T12" fmla="*/ 1207 w 1120"/>
                <a:gd name="T13" fmla="*/ 121 h 252"/>
                <a:gd name="T14" fmla="*/ 1126 w 1120"/>
                <a:gd name="T15" fmla="*/ 116 h 252"/>
                <a:gd name="T16" fmla="*/ 1036 w 1120"/>
                <a:gd name="T17" fmla="*/ 112 h 252"/>
                <a:gd name="T18" fmla="*/ 939 w 1120"/>
                <a:gd name="T19" fmla="*/ 108 h 252"/>
                <a:gd name="T20" fmla="*/ 831 w 1120"/>
                <a:gd name="T21" fmla="*/ 105 h 252"/>
                <a:gd name="T22" fmla="*/ 714 w 1120"/>
                <a:gd name="T23" fmla="*/ 105 h 252"/>
                <a:gd name="T24" fmla="*/ 599 w 1120"/>
                <a:gd name="T25" fmla="*/ 105 h 252"/>
                <a:gd name="T26" fmla="*/ 493 w 1120"/>
                <a:gd name="T27" fmla="*/ 108 h 252"/>
                <a:gd name="T28" fmla="*/ 396 w 1120"/>
                <a:gd name="T29" fmla="*/ 112 h 252"/>
                <a:gd name="T30" fmla="*/ 306 w 1120"/>
                <a:gd name="T31" fmla="*/ 116 h 252"/>
                <a:gd name="T32" fmla="*/ 229 w 1120"/>
                <a:gd name="T33" fmla="*/ 121 h 252"/>
                <a:gd name="T34" fmla="*/ 162 w 1120"/>
                <a:gd name="T35" fmla="*/ 126 h 252"/>
                <a:gd name="T36" fmla="*/ 105 w 1120"/>
                <a:gd name="T37" fmla="*/ 132 h 252"/>
                <a:gd name="T38" fmla="*/ 59 w 1120"/>
                <a:gd name="T39" fmla="*/ 136 h 252"/>
                <a:gd name="T40" fmla="*/ 26 w 1120"/>
                <a:gd name="T41" fmla="*/ 139 h 252"/>
                <a:gd name="T42" fmla="*/ 8 w 1120"/>
                <a:gd name="T43" fmla="*/ 142 h 252"/>
                <a:gd name="T44" fmla="*/ 0 w 1120"/>
                <a:gd name="T45" fmla="*/ 143 h 252"/>
                <a:gd name="T46" fmla="*/ 0 w 1120"/>
                <a:gd name="T47" fmla="*/ 35 h 252"/>
                <a:gd name="T48" fmla="*/ 720 w 1120"/>
                <a:gd name="T49" fmla="*/ 0 h 252"/>
                <a:gd name="T50" fmla="*/ 1440 w 1120"/>
                <a:gd name="T51" fmla="*/ 35 h 252"/>
                <a:gd name="T52" fmla="*/ 1440 w 1120"/>
                <a:gd name="T53" fmla="*/ 143 h 252"/>
                <a:gd name="T54" fmla="*/ 1440 w 1120"/>
                <a:gd name="T55" fmla="*/ 143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C0C0C0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0099CC">
                    <a:gamma/>
                    <a:tint val="36471"/>
                    <a:invGamma/>
                  </a:srgbClr>
                </a:gs>
                <a:gs pos="100000">
                  <a:srgbClr val="0099CC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15.03~16.02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9969" name="Group 12"/>
          <p:cNvGrpSpPr>
            <a:grpSpLocks/>
          </p:cNvGrpSpPr>
          <p:nvPr/>
        </p:nvGrpSpPr>
        <p:grpSpPr bwMode="auto">
          <a:xfrm>
            <a:off x="1285900" y="5303854"/>
            <a:ext cx="1724025" cy="482600"/>
            <a:chOff x="816" y="2304"/>
            <a:chExt cx="1440" cy="448"/>
          </a:xfrm>
        </p:grpSpPr>
        <p:sp>
          <p:nvSpPr>
            <p:cNvPr id="39970" name="Freeform 13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440 w 1120"/>
                <a:gd name="T1" fmla="*/ 143 h 252"/>
                <a:gd name="T2" fmla="*/ 1434 w 1120"/>
                <a:gd name="T3" fmla="*/ 142 h 252"/>
                <a:gd name="T4" fmla="*/ 1414 w 1120"/>
                <a:gd name="T5" fmla="*/ 139 h 252"/>
                <a:gd name="T6" fmla="*/ 1381 w 1120"/>
                <a:gd name="T7" fmla="*/ 136 h 252"/>
                <a:gd name="T8" fmla="*/ 1335 w 1120"/>
                <a:gd name="T9" fmla="*/ 132 h 252"/>
                <a:gd name="T10" fmla="*/ 1276 w 1120"/>
                <a:gd name="T11" fmla="*/ 126 h 252"/>
                <a:gd name="T12" fmla="*/ 1207 w 1120"/>
                <a:gd name="T13" fmla="*/ 121 h 252"/>
                <a:gd name="T14" fmla="*/ 1126 w 1120"/>
                <a:gd name="T15" fmla="*/ 116 h 252"/>
                <a:gd name="T16" fmla="*/ 1036 w 1120"/>
                <a:gd name="T17" fmla="*/ 112 h 252"/>
                <a:gd name="T18" fmla="*/ 939 w 1120"/>
                <a:gd name="T19" fmla="*/ 108 h 252"/>
                <a:gd name="T20" fmla="*/ 831 w 1120"/>
                <a:gd name="T21" fmla="*/ 105 h 252"/>
                <a:gd name="T22" fmla="*/ 714 w 1120"/>
                <a:gd name="T23" fmla="*/ 105 h 252"/>
                <a:gd name="T24" fmla="*/ 599 w 1120"/>
                <a:gd name="T25" fmla="*/ 105 h 252"/>
                <a:gd name="T26" fmla="*/ 493 w 1120"/>
                <a:gd name="T27" fmla="*/ 108 h 252"/>
                <a:gd name="T28" fmla="*/ 396 w 1120"/>
                <a:gd name="T29" fmla="*/ 112 h 252"/>
                <a:gd name="T30" fmla="*/ 306 w 1120"/>
                <a:gd name="T31" fmla="*/ 116 h 252"/>
                <a:gd name="T32" fmla="*/ 229 w 1120"/>
                <a:gd name="T33" fmla="*/ 121 h 252"/>
                <a:gd name="T34" fmla="*/ 162 w 1120"/>
                <a:gd name="T35" fmla="*/ 126 h 252"/>
                <a:gd name="T36" fmla="*/ 105 w 1120"/>
                <a:gd name="T37" fmla="*/ 132 h 252"/>
                <a:gd name="T38" fmla="*/ 59 w 1120"/>
                <a:gd name="T39" fmla="*/ 136 h 252"/>
                <a:gd name="T40" fmla="*/ 26 w 1120"/>
                <a:gd name="T41" fmla="*/ 139 h 252"/>
                <a:gd name="T42" fmla="*/ 8 w 1120"/>
                <a:gd name="T43" fmla="*/ 142 h 252"/>
                <a:gd name="T44" fmla="*/ 0 w 1120"/>
                <a:gd name="T45" fmla="*/ 143 h 252"/>
                <a:gd name="T46" fmla="*/ 0 w 1120"/>
                <a:gd name="T47" fmla="*/ 35 h 252"/>
                <a:gd name="T48" fmla="*/ 720 w 1120"/>
                <a:gd name="T49" fmla="*/ 0 h 252"/>
                <a:gd name="T50" fmla="*/ 1440 w 1120"/>
                <a:gd name="T51" fmla="*/ 35 h 252"/>
                <a:gd name="T52" fmla="*/ 1440 w 1120"/>
                <a:gd name="T53" fmla="*/ 143 h 252"/>
                <a:gd name="T54" fmla="*/ 1440 w 1120"/>
                <a:gd name="T55" fmla="*/ 143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C0C0C0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chemeClr val="folHlink">
                    <a:gamma/>
                    <a:tint val="24314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16.02~</a:t>
              </a:r>
              <a:r>
                <a:rPr lang="zh-CN" altLang="en-US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毕业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cxnSp>
        <p:nvCxnSpPr>
          <p:cNvPr id="39972" name="AutoShape 15"/>
          <p:cNvCxnSpPr>
            <a:cxnSpLocks noChangeShapeType="1"/>
          </p:cNvCxnSpPr>
          <p:nvPr/>
        </p:nvCxnSpPr>
        <p:spPr bwMode="gray">
          <a:xfrm rot="5400000">
            <a:off x="1689664" y="2238899"/>
            <a:ext cx="916499" cy="1588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</p:cxnSp>
      <p:cxnSp>
        <p:nvCxnSpPr>
          <p:cNvPr id="39973" name="AutoShape 16"/>
          <p:cNvCxnSpPr>
            <a:cxnSpLocks noChangeShapeType="1"/>
          </p:cNvCxnSpPr>
          <p:nvPr/>
        </p:nvCxnSpPr>
        <p:spPr bwMode="gray">
          <a:xfrm>
            <a:off x="2143150" y="3124186"/>
            <a:ext cx="4763" cy="7159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</p:cxnSp>
      <p:cxnSp>
        <p:nvCxnSpPr>
          <p:cNvPr id="39974" name="AutoShape 17"/>
          <p:cNvCxnSpPr>
            <a:cxnSpLocks noChangeShapeType="1"/>
          </p:cNvCxnSpPr>
          <p:nvPr/>
        </p:nvCxnSpPr>
        <p:spPr bwMode="gray">
          <a:xfrm rot="16200000" flipH="1">
            <a:off x="1627197" y="4783138"/>
            <a:ext cx="1036668" cy="4763"/>
          </a:xfrm>
          <a:prstGeom prst="straightConnector1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</p:spPr>
      </p:cxnSp>
      <p:sp>
        <p:nvSpPr>
          <p:cNvPr id="39975" name="Line 18"/>
          <p:cNvSpPr>
            <a:spLocks noChangeShapeType="1"/>
          </p:cNvSpPr>
          <p:nvPr/>
        </p:nvSpPr>
        <p:spPr bwMode="auto">
          <a:xfrm>
            <a:off x="2200300" y="2428868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76" name="Line 19"/>
          <p:cNvSpPr>
            <a:spLocks noChangeShapeType="1"/>
          </p:cNvSpPr>
          <p:nvPr/>
        </p:nvSpPr>
        <p:spPr bwMode="auto">
          <a:xfrm>
            <a:off x="2200300" y="3511536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77" name="Line 20"/>
          <p:cNvSpPr>
            <a:spLocks noChangeShapeType="1"/>
          </p:cNvSpPr>
          <p:nvPr/>
        </p:nvSpPr>
        <p:spPr bwMode="auto">
          <a:xfrm>
            <a:off x="2200300" y="4786322"/>
            <a:ext cx="5943600" cy="0"/>
          </a:xfrm>
          <a:prstGeom prst="line">
            <a:avLst/>
          </a:prstGeom>
          <a:noFill/>
          <a:ln w="38100" cap="rnd">
            <a:solidFill>
              <a:srgbClr val="5F5F5F"/>
            </a:solidFill>
            <a:prstDash val="sysDot"/>
            <a:round/>
            <a:headEnd/>
            <a:tailEnd type="oval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78" name="Text Box 21"/>
          <p:cNvSpPr txBox="1">
            <a:spLocks noChangeArrowheads="1"/>
          </p:cNvSpPr>
          <p:nvPr/>
        </p:nvSpPr>
        <p:spPr bwMode="auto">
          <a:xfrm>
            <a:off x="3071802" y="1424218"/>
            <a:ext cx="528641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整理多级区域损伤定位的实验结果，整理文章发表；</a:t>
            </a:r>
            <a:endParaRPr lang="en-US" altLang="zh-CN" sz="14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4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整理复合材料大开口壁板拉伸和剪切加载下发生局部屈曲的试验</a:t>
            </a:r>
            <a:r>
              <a:rPr lang="zh-CN" altLang="en-US" sz="1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结果</a:t>
            </a:r>
            <a:r>
              <a:rPr lang="zh-CN" altLang="en-US" sz="1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，补充受压加载下的实验，整理</a:t>
            </a:r>
            <a:r>
              <a:rPr lang="zh-CN" altLang="en-US" sz="1400" b="1" dirty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文章发表</a:t>
            </a:r>
            <a:r>
              <a:rPr lang="zh-CN" altLang="en-US" sz="1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1400" b="1" dirty="0" smtClean="0">
              <a:solidFill>
                <a:srgbClr val="0070C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0" name="Group 9"/>
          <p:cNvGrpSpPr>
            <a:grpSpLocks/>
          </p:cNvGrpSpPr>
          <p:nvPr/>
        </p:nvGrpSpPr>
        <p:grpSpPr bwMode="auto">
          <a:xfrm>
            <a:off x="1285852" y="1374761"/>
            <a:ext cx="1724025" cy="482600"/>
            <a:chOff x="816" y="2304"/>
            <a:chExt cx="1440" cy="448"/>
          </a:xfrm>
        </p:grpSpPr>
        <p:sp>
          <p:nvSpPr>
            <p:cNvPr id="51" name="Freeform 10"/>
            <p:cNvSpPr>
              <a:spLocks/>
            </p:cNvSpPr>
            <p:nvPr/>
          </p:nvSpPr>
          <p:spPr bwMode="gray">
            <a:xfrm>
              <a:off x="901" y="2562"/>
              <a:ext cx="1270" cy="190"/>
            </a:xfrm>
            <a:custGeom>
              <a:avLst/>
              <a:gdLst>
                <a:gd name="T0" fmla="*/ 1440 w 1120"/>
                <a:gd name="T1" fmla="*/ 143 h 252"/>
                <a:gd name="T2" fmla="*/ 1434 w 1120"/>
                <a:gd name="T3" fmla="*/ 142 h 252"/>
                <a:gd name="T4" fmla="*/ 1414 w 1120"/>
                <a:gd name="T5" fmla="*/ 139 h 252"/>
                <a:gd name="T6" fmla="*/ 1381 w 1120"/>
                <a:gd name="T7" fmla="*/ 136 h 252"/>
                <a:gd name="T8" fmla="*/ 1335 w 1120"/>
                <a:gd name="T9" fmla="*/ 132 h 252"/>
                <a:gd name="T10" fmla="*/ 1276 w 1120"/>
                <a:gd name="T11" fmla="*/ 126 h 252"/>
                <a:gd name="T12" fmla="*/ 1207 w 1120"/>
                <a:gd name="T13" fmla="*/ 121 h 252"/>
                <a:gd name="T14" fmla="*/ 1126 w 1120"/>
                <a:gd name="T15" fmla="*/ 116 h 252"/>
                <a:gd name="T16" fmla="*/ 1036 w 1120"/>
                <a:gd name="T17" fmla="*/ 112 h 252"/>
                <a:gd name="T18" fmla="*/ 939 w 1120"/>
                <a:gd name="T19" fmla="*/ 108 h 252"/>
                <a:gd name="T20" fmla="*/ 831 w 1120"/>
                <a:gd name="T21" fmla="*/ 105 h 252"/>
                <a:gd name="T22" fmla="*/ 714 w 1120"/>
                <a:gd name="T23" fmla="*/ 105 h 252"/>
                <a:gd name="T24" fmla="*/ 599 w 1120"/>
                <a:gd name="T25" fmla="*/ 105 h 252"/>
                <a:gd name="T26" fmla="*/ 493 w 1120"/>
                <a:gd name="T27" fmla="*/ 108 h 252"/>
                <a:gd name="T28" fmla="*/ 396 w 1120"/>
                <a:gd name="T29" fmla="*/ 112 h 252"/>
                <a:gd name="T30" fmla="*/ 306 w 1120"/>
                <a:gd name="T31" fmla="*/ 116 h 252"/>
                <a:gd name="T32" fmla="*/ 229 w 1120"/>
                <a:gd name="T33" fmla="*/ 121 h 252"/>
                <a:gd name="T34" fmla="*/ 162 w 1120"/>
                <a:gd name="T35" fmla="*/ 126 h 252"/>
                <a:gd name="T36" fmla="*/ 105 w 1120"/>
                <a:gd name="T37" fmla="*/ 132 h 252"/>
                <a:gd name="T38" fmla="*/ 59 w 1120"/>
                <a:gd name="T39" fmla="*/ 136 h 252"/>
                <a:gd name="T40" fmla="*/ 26 w 1120"/>
                <a:gd name="T41" fmla="*/ 139 h 252"/>
                <a:gd name="T42" fmla="*/ 8 w 1120"/>
                <a:gd name="T43" fmla="*/ 142 h 252"/>
                <a:gd name="T44" fmla="*/ 0 w 1120"/>
                <a:gd name="T45" fmla="*/ 143 h 252"/>
                <a:gd name="T46" fmla="*/ 0 w 1120"/>
                <a:gd name="T47" fmla="*/ 35 h 252"/>
                <a:gd name="T48" fmla="*/ 720 w 1120"/>
                <a:gd name="T49" fmla="*/ 0 h 252"/>
                <a:gd name="T50" fmla="*/ 1440 w 1120"/>
                <a:gd name="T51" fmla="*/ 35 h 252"/>
                <a:gd name="T52" fmla="*/ 1440 w 1120"/>
                <a:gd name="T53" fmla="*/ 143 h 252"/>
                <a:gd name="T54" fmla="*/ 1440 w 1120"/>
                <a:gd name="T55" fmla="*/ 143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C0C0C0"/>
            </a:solidFill>
            <a:ln w="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0099CC">
                    <a:gamma/>
                    <a:tint val="36471"/>
                    <a:invGamma/>
                  </a:srgbClr>
                </a:gs>
                <a:gs pos="100000">
                  <a:srgbClr val="0099CC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  <a:ea typeface="宋体" pitchFamily="2" charset="-122"/>
                </a:rPr>
                <a:t>14.04~14.09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3203848" y="2564904"/>
            <a:ext cx="466826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 研究复合材料大开口壁板的损伤破坏形式，分析其破坏机理；补充一系列复合材料条状结构拉伸</a:t>
            </a:r>
            <a:r>
              <a:rPr lang="zh-CN" altLang="en-US" sz="14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破坏实验，分析</a:t>
            </a:r>
            <a:r>
              <a:rPr lang="zh-CN" altLang="en-US" sz="14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破坏临界载荷及破坏形式；整理结果，发表文章；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zh-CN" altLang="en-US" sz="1400" b="1" dirty="0" smtClean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3203848" y="3861048"/>
            <a:ext cx="495401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1400" b="1" dirty="0" smtClean="0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 针对已有的复合材料大开口壁板孔边破坏形式及损伤类型，进行孔边损伤识别；针对大开口壁板，发展有效的孔边损伤检测方法；整理文章发表；</a:t>
            </a:r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3203848" y="5243468"/>
            <a:ext cx="46682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 撰写博士论文</a:t>
            </a:r>
            <a:endParaRPr lang="en-US" altLang="zh-CN" sz="2000" b="1" dirty="0" smtClean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9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57158" y="714356"/>
            <a:ext cx="6429420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 txBox="1">
            <a:spLocks/>
          </p:cNvSpPr>
          <p:nvPr/>
        </p:nvSpPr>
        <p:spPr>
          <a:xfrm>
            <a:off x="357158" y="285728"/>
            <a:ext cx="7072362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创新点及工作计划</a:t>
            </a:r>
            <a:r>
              <a:rPr lang="en-US" altLang="zh-CN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预期创新点及成果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9950" name="Line 3"/>
          <p:cNvSpPr>
            <a:spLocks noChangeShapeType="1"/>
          </p:cNvSpPr>
          <p:nvPr/>
        </p:nvSpPr>
        <p:spPr bwMode="gray">
          <a:xfrm>
            <a:off x="3203848" y="2852936"/>
            <a:ext cx="310600" cy="18636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51" name="Line 4"/>
          <p:cNvSpPr>
            <a:spLocks noChangeShapeType="1"/>
          </p:cNvSpPr>
          <p:nvPr/>
        </p:nvSpPr>
        <p:spPr bwMode="gray">
          <a:xfrm flipV="1">
            <a:off x="3248288" y="4163984"/>
            <a:ext cx="277468" cy="24848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54" name="Line 7"/>
          <p:cNvSpPr>
            <a:spLocks noChangeShapeType="1"/>
          </p:cNvSpPr>
          <p:nvPr/>
        </p:nvSpPr>
        <p:spPr bwMode="gray">
          <a:xfrm rot="-6456755" flipH="1" flipV="1">
            <a:off x="5334772" y="2162995"/>
            <a:ext cx="298175" cy="9387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56" name="Line 9"/>
          <p:cNvSpPr>
            <a:spLocks noChangeShapeType="1"/>
          </p:cNvSpPr>
          <p:nvPr/>
        </p:nvSpPr>
        <p:spPr bwMode="gray">
          <a:xfrm rot="120645" flipH="1">
            <a:off x="4898653" y="2714753"/>
            <a:ext cx="336810" cy="2469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gray">
          <a:xfrm>
            <a:off x="395536" y="1994540"/>
            <a:ext cx="4025376" cy="7143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958" name="Line 11"/>
          <p:cNvSpPr>
            <a:spLocks noChangeShapeType="1"/>
          </p:cNvSpPr>
          <p:nvPr/>
        </p:nvSpPr>
        <p:spPr bwMode="gray">
          <a:xfrm rot="2147097" flipH="1">
            <a:off x="4915670" y="4219570"/>
            <a:ext cx="363812" cy="43247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59" name="Oval 15" descr="p3"/>
          <p:cNvSpPr>
            <a:spLocks noChangeArrowheads="1"/>
          </p:cNvSpPr>
          <p:nvPr/>
        </p:nvSpPr>
        <p:spPr bwMode="gray">
          <a:xfrm>
            <a:off x="3491880" y="2929964"/>
            <a:ext cx="1253863" cy="1213416"/>
          </a:xfrm>
          <a:prstGeom prst="ellipse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</a:rPr>
              <a:t>预期创新点</a:t>
            </a:r>
            <a:endParaRPr lang="en-US" altLang="zh-CN" sz="1600" b="1" dirty="0" smtClean="0">
              <a:solidFill>
                <a:srgbClr val="7030A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960" name="Rectangle 16"/>
          <p:cNvSpPr>
            <a:spLocks noChangeArrowheads="1"/>
          </p:cNvSpPr>
          <p:nvPr/>
        </p:nvSpPr>
        <p:spPr bwMode="gray">
          <a:xfrm>
            <a:off x="538412" y="2049073"/>
            <a:ext cx="381106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各种受载条件下局部屈曲实验监测及屈曲发生条件；</a:t>
            </a:r>
            <a:endParaRPr lang="en-US" altLang="zh-CN" sz="1600" b="1" dirty="0" smtClean="0">
              <a:solidFill>
                <a:srgbClr val="1C1C1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5735" name="AutoShape 23"/>
          <p:cNvSpPr>
            <a:spLocks noChangeArrowheads="1"/>
          </p:cNvSpPr>
          <p:nvPr/>
        </p:nvSpPr>
        <p:spPr bwMode="gray">
          <a:xfrm>
            <a:off x="5118656" y="1878080"/>
            <a:ext cx="3341776" cy="75576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9" name="AutoShape 10"/>
          <p:cNvSpPr>
            <a:spLocks noChangeArrowheads="1"/>
          </p:cNvSpPr>
          <p:nvPr/>
        </p:nvSpPr>
        <p:spPr bwMode="gray">
          <a:xfrm>
            <a:off x="176454" y="4483902"/>
            <a:ext cx="3652176" cy="71438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0" name="Rectangle 16"/>
          <p:cNvSpPr>
            <a:spLocks noChangeArrowheads="1"/>
          </p:cNvSpPr>
          <p:nvPr/>
        </p:nvSpPr>
        <p:spPr bwMode="gray">
          <a:xfrm>
            <a:off x="328648" y="4577082"/>
            <a:ext cx="34417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研究复合材料板孔边强度破坏准则和屈曲破坏条件；</a:t>
            </a:r>
            <a:endParaRPr lang="en-US" altLang="zh-CN" sz="1600" b="1" dirty="0" smtClean="0">
              <a:solidFill>
                <a:srgbClr val="1C1C1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gray">
          <a:xfrm>
            <a:off x="5332938" y="1980129"/>
            <a:ext cx="31274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实现二维结构损伤的多级区域</a:t>
            </a:r>
            <a:r>
              <a:rPr lang="zh-CN" altLang="en-US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定位；</a:t>
            </a:r>
            <a:endParaRPr lang="en-US" altLang="zh-CN" sz="1600" b="1" dirty="0" smtClean="0">
              <a:solidFill>
                <a:srgbClr val="1C1C1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gray">
          <a:xfrm>
            <a:off x="5399372" y="4185400"/>
            <a:ext cx="3382434" cy="75576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gray">
          <a:xfrm>
            <a:off x="5506515" y="4394007"/>
            <a:ext cx="31681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en-US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发展有效的孔边损伤检测方法；</a:t>
            </a:r>
            <a:endParaRPr lang="en-US" altLang="zh-CN" sz="1600" b="1" dirty="0" smtClean="0">
              <a:solidFill>
                <a:srgbClr val="1C1C1C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937317"/>
            <a:ext cx="5412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B050"/>
                </a:solidFill>
                <a:latin typeface="+mj-ea"/>
                <a:ea typeface="+mj-ea"/>
              </a:rPr>
              <a:t>针对碳纤维增强复合材料大开口壁板</a:t>
            </a:r>
            <a:endParaRPr lang="zh-CN" altLang="en-US" sz="24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4126" y="6161503"/>
            <a:ext cx="2560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发表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SCI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文章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3-4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篇</a:t>
            </a:r>
            <a:endParaRPr lang="zh-CN" altLang="zh-CN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gray">
          <a:xfrm rot="2147097" flipH="1">
            <a:off x="4866479" y="3369110"/>
            <a:ext cx="150272" cy="316852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gray">
          <a:xfrm>
            <a:off x="5150006" y="3065069"/>
            <a:ext cx="3382434" cy="75576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gray">
          <a:xfrm>
            <a:off x="5185141" y="3273676"/>
            <a:ext cx="31681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en-US" altLang="zh-CN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600" b="1" dirty="0" smtClean="0">
                <a:solidFill>
                  <a:srgbClr val="1C1C1C"/>
                </a:solidFill>
                <a:latin typeface="宋体" pitchFamily="2" charset="-122"/>
                <a:ea typeface="宋体" pitchFamily="2" charset="-122"/>
              </a:rPr>
              <a:t>实现损伤大小的评估；</a:t>
            </a:r>
            <a:endParaRPr lang="en-US" altLang="zh-CN" sz="1600" b="1" dirty="0" smtClean="0">
              <a:solidFill>
                <a:srgbClr val="1C1C1C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53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animBg="1"/>
      <p:bldP spid="39951" grpId="0" animBg="1"/>
      <p:bldP spid="39954" grpId="0" animBg="1"/>
      <p:bldP spid="39956" grpId="0" animBg="1"/>
      <p:bldP spid="115722" grpId="0" animBg="1"/>
      <p:bldP spid="39958" grpId="0" animBg="1"/>
      <p:bldP spid="39960" grpId="0"/>
      <p:bldP spid="115735" grpId="0" animBg="1"/>
      <p:bldP spid="59" grpId="0" animBg="1"/>
      <p:bldP spid="60" grpId="0"/>
      <p:bldP spid="26" grpId="0"/>
      <p:bldP spid="30" grpId="0" animBg="1"/>
      <p:bldP spid="31" grpId="0"/>
      <p:bldP spid="20" grpId="0" animBg="1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14546" y="2143116"/>
            <a:ext cx="5214974" cy="11079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Thank you</a:t>
            </a:r>
            <a:r>
              <a:rPr lang="zh-CN" altLang="en-US" sz="6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！</a:t>
            </a:r>
            <a:endParaRPr lang="zh-CN" altLang="en-US" sz="6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7" name="Picture 6" descr="F:\daily life\Logo\Word14.jpg"/>
          <p:cNvPicPr>
            <a:picLocks noChangeAspect="1" noChangeArrowheads="1"/>
          </p:cNvPicPr>
          <p:nvPr/>
        </p:nvPicPr>
        <p:blipFill>
          <a:blip r:embed="rId2"/>
          <a:srcRect b="18823"/>
          <a:stretch>
            <a:fillRect/>
          </a:stretch>
        </p:blipFill>
        <p:spPr bwMode="auto">
          <a:xfrm>
            <a:off x="6444208" y="-1"/>
            <a:ext cx="2286632" cy="74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588224" y="714356"/>
            <a:ext cx="2214578" cy="24622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</a:rPr>
              <a:t>工学院</a:t>
            </a:r>
            <a:r>
              <a:rPr lang="en-US" altLang="zh-CN" sz="1000" dirty="0" smtClean="0">
                <a:solidFill>
                  <a:srgbClr val="7030A0"/>
                </a:solidFill>
              </a:rPr>
              <a:t>10</a:t>
            </a:r>
            <a:r>
              <a:rPr lang="zh-CN" altLang="en-US" sz="1000" dirty="0" smtClean="0">
                <a:solidFill>
                  <a:srgbClr val="7030A0"/>
                </a:solidFill>
              </a:rPr>
              <a:t>级博士研究生开题报告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4"/>
          <p:cNvGrpSpPr>
            <a:grpSpLocks/>
          </p:cNvGrpSpPr>
          <p:nvPr/>
        </p:nvGrpSpPr>
        <p:grpSpPr bwMode="auto">
          <a:xfrm>
            <a:off x="1928794" y="1571612"/>
            <a:ext cx="5114926" cy="457200"/>
            <a:chOff x="1296" y="1224"/>
            <a:chExt cx="3222" cy="288"/>
          </a:xfrm>
        </p:grpSpPr>
        <p:sp>
          <p:nvSpPr>
            <p:cNvPr id="84" name="Oval 5"/>
            <p:cNvSpPr>
              <a:spLocks noChangeArrowheads="1"/>
            </p:cNvSpPr>
            <p:nvPr/>
          </p:nvSpPr>
          <p:spPr bwMode="gray">
            <a:xfrm>
              <a:off x="1296" y="1290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E96E29"/>
                </a:gs>
                <a:gs pos="100000">
                  <a:srgbClr val="E96E29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5" name="Group 6"/>
            <p:cNvGrpSpPr>
              <a:grpSpLocks/>
            </p:cNvGrpSpPr>
            <p:nvPr/>
          </p:nvGrpSpPr>
          <p:grpSpPr bwMode="auto">
            <a:xfrm>
              <a:off x="1440" y="1224"/>
              <a:ext cx="3078" cy="288"/>
              <a:chOff x="1536" y="1470"/>
              <a:chExt cx="3078" cy="288"/>
            </a:xfrm>
          </p:grpSpPr>
          <p:sp>
            <p:nvSpPr>
              <p:cNvPr id="86" name="Line 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87" name="AutoShape 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dirty="0" smtClean="0"/>
                  <a:t>研究背景及意义</a:t>
                </a:r>
                <a:endParaRPr lang="zh-CN" altLang="en-US" dirty="0"/>
              </a:p>
            </p:txBody>
          </p:sp>
        </p:grpSp>
      </p:grpSp>
      <p:grpSp>
        <p:nvGrpSpPr>
          <p:cNvPr id="88" name="Group 9"/>
          <p:cNvGrpSpPr>
            <a:grpSpLocks/>
          </p:cNvGrpSpPr>
          <p:nvPr/>
        </p:nvGrpSpPr>
        <p:grpSpPr bwMode="auto">
          <a:xfrm>
            <a:off x="1928794" y="2614610"/>
            <a:ext cx="5114925" cy="457200"/>
            <a:chOff x="1296" y="1566"/>
            <a:chExt cx="3222" cy="288"/>
          </a:xfrm>
        </p:grpSpPr>
        <p:sp>
          <p:nvSpPr>
            <p:cNvPr id="89" name="Oval 10"/>
            <p:cNvSpPr>
              <a:spLocks noChangeArrowheads="1"/>
            </p:cNvSpPr>
            <p:nvPr/>
          </p:nvSpPr>
          <p:spPr bwMode="gray">
            <a:xfrm>
              <a:off x="1296" y="1626"/>
              <a:ext cx="144" cy="144"/>
            </a:xfrm>
            <a:prstGeom prst="ellipse">
              <a:avLst/>
            </a:prstGeom>
            <a:gradFill rotWithShape="1">
              <a:gsLst>
                <a:gs pos="0">
                  <a:srgbClr val="DCDC48"/>
                </a:gs>
                <a:gs pos="100000">
                  <a:srgbClr val="DCDC48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0" name="Group 11"/>
            <p:cNvGrpSpPr>
              <a:grpSpLocks/>
            </p:cNvGrpSpPr>
            <p:nvPr/>
          </p:nvGrpSpPr>
          <p:grpSpPr bwMode="auto">
            <a:xfrm>
              <a:off x="1440" y="1566"/>
              <a:ext cx="3078" cy="288"/>
              <a:chOff x="1536" y="1470"/>
              <a:chExt cx="3078" cy="288"/>
            </a:xfrm>
          </p:grpSpPr>
          <p:sp>
            <p:nvSpPr>
              <p:cNvPr id="91" name="Line 12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92" name="AutoShape 13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dirty="0" smtClean="0"/>
                  <a:t>研究进展</a:t>
                </a:r>
                <a:endParaRPr lang="zh-CN" altLang="en-US" dirty="0"/>
              </a:p>
            </p:txBody>
          </p:sp>
        </p:grpSp>
      </p:grpSp>
      <p:grpSp>
        <p:nvGrpSpPr>
          <p:cNvPr id="93" name="Group 14"/>
          <p:cNvGrpSpPr>
            <a:grpSpLocks/>
          </p:cNvGrpSpPr>
          <p:nvPr/>
        </p:nvGrpSpPr>
        <p:grpSpPr bwMode="auto">
          <a:xfrm>
            <a:off x="1928794" y="3614742"/>
            <a:ext cx="5114925" cy="457200"/>
            <a:chOff x="1296" y="1908"/>
            <a:chExt cx="3222" cy="288"/>
          </a:xfrm>
        </p:grpSpPr>
        <p:sp>
          <p:nvSpPr>
            <p:cNvPr id="94" name="Oval 15"/>
            <p:cNvSpPr>
              <a:spLocks noChangeArrowheads="1"/>
            </p:cNvSpPr>
            <p:nvPr/>
          </p:nvSpPr>
          <p:spPr bwMode="gray">
            <a:xfrm>
              <a:off x="1296" y="1974"/>
              <a:ext cx="144" cy="14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5" name="Group 16"/>
            <p:cNvGrpSpPr>
              <a:grpSpLocks/>
            </p:cNvGrpSpPr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96" name="Line 1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97" name="AutoShape 1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dirty="0" smtClean="0"/>
                  <a:t>研究内容</a:t>
                </a:r>
                <a:endParaRPr lang="zh-CN" altLang="en-US" dirty="0"/>
              </a:p>
            </p:txBody>
          </p:sp>
        </p:grpSp>
      </p:grpSp>
      <p:cxnSp>
        <p:nvCxnSpPr>
          <p:cNvPr id="108" name="直接连接符 107"/>
          <p:cNvCxnSpPr/>
          <p:nvPr/>
        </p:nvCxnSpPr>
        <p:spPr>
          <a:xfrm>
            <a:off x="500034" y="107154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标题 2"/>
          <p:cNvSpPr txBox="1">
            <a:spLocks/>
          </p:cNvSpPr>
          <p:nvPr/>
        </p:nvSpPr>
        <p:spPr>
          <a:xfrm>
            <a:off x="428596" y="428604"/>
            <a:ext cx="2000264" cy="7143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主要内容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1977355" y="4627984"/>
            <a:ext cx="5114925" cy="457200"/>
            <a:chOff x="1296" y="1908"/>
            <a:chExt cx="3222" cy="288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1296" y="1974"/>
              <a:ext cx="144" cy="144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1440" y="1908"/>
              <a:ext cx="3078" cy="288"/>
              <a:chOff x="1536" y="1470"/>
              <a:chExt cx="3078" cy="288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gray">
              <a:xfrm flipV="1">
                <a:off x="1536" y="1603"/>
                <a:ext cx="218" cy="5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23" name="AutoShape 18"/>
              <p:cNvSpPr>
                <a:spLocks noChangeArrowheads="1"/>
              </p:cNvSpPr>
              <p:nvPr/>
            </p:nvSpPr>
            <p:spPr bwMode="gray">
              <a:xfrm>
                <a:off x="1686" y="1470"/>
                <a:ext cx="2928" cy="288"/>
              </a:xfrm>
              <a:prstGeom prst="roundRect">
                <a:avLst>
                  <a:gd name="adj" fmla="val 50000"/>
                </a:avLst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zh-CN" altLang="en-US" dirty="0" smtClean="0"/>
                  <a:t>研究计划及预期成果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357158" y="785794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标题 2"/>
          <p:cNvSpPr txBox="1">
            <a:spLocks/>
          </p:cNvSpPr>
          <p:nvPr/>
        </p:nvSpPr>
        <p:spPr>
          <a:xfrm>
            <a:off x="357158" y="285728"/>
            <a:ext cx="3857652" cy="7143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研究背景及意义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2" name="图片 31" descr="C:\Users\dell\Desktop\ad.bmp"/>
          <p:cNvPicPr/>
          <p:nvPr/>
        </p:nvPicPr>
        <p:blipFill>
          <a:blip r:embed="rId3"/>
          <a:srcRect l="999" t="1425"/>
          <a:stretch>
            <a:fillRect/>
          </a:stretch>
        </p:blipFill>
        <p:spPr bwMode="auto">
          <a:xfrm>
            <a:off x="642910" y="1214422"/>
            <a:ext cx="3286148" cy="251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32" descr="C:\Users\dell\Desktop\sd.bmp"/>
          <p:cNvPicPr/>
          <p:nvPr/>
        </p:nvPicPr>
        <p:blipFill>
          <a:blip r:embed="rId4"/>
          <a:srcRect l="795" t="1746" r="891"/>
          <a:stretch>
            <a:fillRect/>
          </a:stretch>
        </p:blipFill>
        <p:spPr bwMode="auto">
          <a:xfrm>
            <a:off x="4857752" y="1214422"/>
            <a:ext cx="371477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 descr="C:\Users\dell\AppData\Roaming\Tencent\Users\383267159\QQ\WinTemp\RichOle\MM[)%JBP0R@H~}$MWB_VE6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4252966"/>
            <a:ext cx="3429024" cy="1730098"/>
          </a:xfrm>
          <a:prstGeom prst="rect">
            <a:avLst/>
          </a:prstGeom>
          <a:noFill/>
        </p:spPr>
      </p:pic>
      <p:pic>
        <p:nvPicPr>
          <p:cNvPr id="1026" name="Picture 2" descr="E:\Chen\Stress Concentration Around Large Opening\实验\第二批复合板拉伸实验-2014-3-10\picture\缩放\IMG_039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53009" y="4369840"/>
            <a:ext cx="2008926" cy="150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Chen\Stress Concentration Around Large Opening\实验\第二批复合板拉伸实验-2014-3-10\picture\缩放\IMG_04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01358" y="4369859"/>
            <a:ext cx="2009079" cy="15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右箭头 1"/>
          <p:cNvSpPr/>
          <p:nvPr/>
        </p:nvSpPr>
        <p:spPr>
          <a:xfrm>
            <a:off x="4214810" y="5123264"/>
            <a:ext cx="720080" cy="48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397893" y="6382176"/>
            <a:ext cx="5035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关键问题（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）屈曲 （</a:t>
            </a:r>
            <a:r>
              <a:rPr lang="en-US" altLang="zh-CN" dirty="0" smtClean="0">
                <a:solidFill>
                  <a:srgbClr val="FF0000"/>
                </a:solidFill>
              </a:rPr>
              <a:t>II</a:t>
            </a:r>
            <a:r>
              <a:rPr lang="zh-CN" altLang="en-US" dirty="0" smtClean="0">
                <a:solidFill>
                  <a:srgbClr val="FF0000"/>
                </a:solidFill>
              </a:rPr>
              <a:t>）破坏 （</a:t>
            </a:r>
            <a:r>
              <a:rPr lang="en-US" altLang="zh-CN" dirty="0" smtClean="0">
                <a:solidFill>
                  <a:srgbClr val="FF0000"/>
                </a:solidFill>
              </a:rPr>
              <a:t>III</a:t>
            </a:r>
            <a:r>
              <a:rPr lang="zh-CN" altLang="en-US" dirty="0" smtClean="0">
                <a:solidFill>
                  <a:srgbClr val="FF0000"/>
                </a:solidFill>
              </a:rPr>
              <a:t>）损伤检测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285728"/>
            <a:ext cx="2918128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研究进展（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屈曲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8902" y="2986032"/>
            <a:ext cx="3494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复合材料板受压屈曲</a:t>
            </a:r>
            <a:endParaRPr lang="en-US" altLang="zh-CN" dirty="0" smtClean="0"/>
          </a:p>
          <a:p>
            <a:r>
              <a:rPr lang="zh-CN" altLang="en-US" dirty="0" smtClean="0"/>
              <a:t>（王克林，</a:t>
            </a:r>
            <a:r>
              <a:rPr lang="en-US" altLang="zh-CN" dirty="0" smtClean="0"/>
              <a:t>2003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S.A.M. </a:t>
            </a:r>
            <a:r>
              <a:rPr lang="en-US" altLang="zh-CN" dirty="0" err="1" smtClean="0"/>
              <a:t>Ghannadpour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EV </a:t>
            </a:r>
            <a:r>
              <a:rPr lang="en-US" altLang="zh-CN" dirty="0" err="1" smtClean="0"/>
              <a:t>Morozov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129604" y="1268760"/>
            <a:ext cx="45400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平板自由或受压下的振动、屈曲问题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 J. M. Whitney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1969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Sundara</a:t>
            </a:r>
            <a:r>
              <a:rPr lang="en-US" altLang="zh-CN" dirty="0" smtClean="0"/>
              <a:t> KT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1980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Higuchi 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611560" y="1124744"/>
            <a:ext cx="484632" cy="439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24" y="1655670"/>
            <a:ext cx="2304256" cy="166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1189449" y="4221088"/>
            <a:ext cx="5129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含孔复合材料板受压或受剪屈曲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M. P</a:t>
            </a:r>
            <a:r>
              <a:rPr lang="en-US" altLang="zh-CN" dirty="0"/>
              <a:t>. </a:t>
            </a:r>
            <a:r>
              <a:rPr lang="en-US" altLang="zh-CN" dirty="0" smtClean="0"/>
              <a:t>Nemeth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；</a:t>
            </a:r>
            <a:r>
              <a:rPr lang="en-US" altLang="zh-CN" dirty="0" smtClean="0"/>
              <a:t>M</a:t>
            </a:r>
            <a:r>
              <a:rPr lang="en-US" altLang="zh-CN" dirty="0"/>
              <a:t>. </a:t>
            </a:r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Komur</a:t>
            </a:r>
            <a:r>
              <a:rPr lang="en-US" altLang="zh-CN" dirty="0" smtClean="0"/>
              <a:t>, 2010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326" y="3291194"/>
            <a:ext cx="1765945" cy="22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709107" y="6021288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+mj-ea"/>
                <a:ea typeface="+mj-ea"/>
              </a:rPr>
              <a:t>复合材料大开口壁板受载下发生局部屈曲的条件？</a:t>
            </a:r>
            <a:endParaRPr lang="en-US" altLang="zh-CN" sz="240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86000" y="4942909"/>
            <a:ext cx="60019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加筋等复杂结构受压或受剪屈曲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Kollar</a:t>
            </a:r>
            <a:r>
              <a:rPr lang="en-US" altLang="zh-CN" dirty="0" smtClean="0"/>
              <a:t> LP, 2003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Tarjan</a:t>
            </a:r>
            <a:r>
              <a:rPr lang="en-US" altLang="zh-CN" dirty="0" smtClean="0"/>
              <a:t> 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；刘庆辉，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38130" y="2336105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复合材料</a:t>
            </a:r>
            <a:r>
              <a:rPr lang="zh-CN" altLang="en-US" dirty="0" smtClean="0"/>
              <a:t>板稳定性分析</a:t>
            </a:r>
            <a:endParaRPr lang="en-US" altLang="zh-CN" dirty="0" smtClean="0"/>
          </a:p>
          <a:p>
            <a:r>
              <a:rPr lang="zh-CN" altLang="en-US" dirty="0" smtClean="0"/>
              <a:t>（王颖坚，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285728"/>
            <a:ext cx="5000660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研究进展（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屈曲（实验方法）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>
            <a:hlinkClick r:id="" action="ppaction://noaction"/>
          </p:cNvPr>
          <p:cNvSpPr txBox="1"/>
          <p:nvPr/>
        </p:nvSpPr>
        <p:spPr>
          <a:xfrm>
            <a:off x="755576" y="1916832"/>
            <a:ext cx="192882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应变片测量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755576" y="3020773"/>
            <a:ext cx="19288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数字图像相关</a:t>
            </a:r>
            <a:r>
              <a:rPr lang="en-US" altLang="zh-CN" dirty="0" smtClean="0"/>
              <a:t>DIC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hlinkClick r:id="" action="ppaction://noaction"/>
          </p:cNvPr>
          <p:cNvSpPr txBox="1"/>
          <p:nvPr/>
        </p:nvSpPr>
        <p:spPr>
          <a:xfrm>
            <a:off x="841470" y="4942686"/>
            <a:ext cx="192882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云纹法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1124744"/>
            <a:ext cx="1451053" cy="138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03848" y="19168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T. </a:t>
            </a:r>
            <a:r>
              <a:rPr lang="en-US" altLang="zh-CN" dirty="0" smtClean="0"/>
              <a:t>Kremer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2008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84741" y="2674524"/>
            <a:ext cx="2274982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马源，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 孙</a:t>
            </a:r>
            <a:r>
              <a:rPr lang="zh-CN" altLang="en-US" dirty="0" smtClean="0"/>
              <a:t>晨，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J. T. </a:t>
            </a:r>
            <a:r>
              <a:rPr lang="en-US" altLang="zh-CN" dirty="0" err="1" smtClean="0"/>
              <a:t>Ruan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4468" y="4258407"/>
            <a:ext cx="2064989" cy="12828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Mundy JL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1982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Maurice 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1989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冯佩璋，</a:t>
            </a:r>
            <a:r>
              <a:rPr lang="en-US" altLang="zh-CN" dirty="0" smtClean="0"/>
              <a:t>1992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40" y="4984798"/>
            <a:ext cx="3004229" cy="18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388620" y="554165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詹乐昌，</a:t>
            </a:r>
            <a:r>
              <a:rPr lang="en-US" altLang="zh-CN" dirty="0" smtClean="0"/>
              <a:t>2011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2856443"/>
            <a:ext cx="2159895" cy="203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左大括号 5"/>
          <p:cNvSpPr/>
          <p:nvPr/>
        </p:nvSpPr>
        <p:spPr>
          <a:xfrm>
            <a:off x="2843808" y="4437112"/>
            <a:ext cx="425133" cy="1380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2843808" y="2842206"/>
            <a:ext cx="425133" cy="1090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285728"/>
            <a:ext cx="5000660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研究进展（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复合材料板破坏</a:t>
            </a:r>
            <a:endParaRPr lang="zh-CN" alt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>
            <a:hlinkClick r:id="" action="ppaction://noaction"/>
          </p:cNvPr>
          <p:cNvSpPr txBox="1"/>
          <p:nvPr/>
        </p:nvSpPr>
        <p:spPr>
          <a:xfrm>
            <a:off x="1043608" y="1846565"/>
            <a:ext cx="19288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强度破坏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（破坏准则）</a:t>
            </a:r>
            <a:endParaRPr lang="en-US" altLang="zh-CN" sz="1200" b="1" dirty="0">
              <a:solidFill>
                <a:srgbClr val="FFFF00"/>
              </a:solidFill>
            </a:endParaRPr>
          </a:p>
        </p:txBody>
      </p:sp>
      <p:sp>
        <p:nvSpPr>
          <p:cNvPr id="16" name="TextBox 15">
            <a:hlinkClick r:id="" action="ppaction://noaction"/>
          </p:cNvPr>
          <p:cNvSpPr txBox="1"/>
          <p:nvPr/>
        </p:nvSpPr>
        <p:spPr>
          <a:xfrm>
            <a:off x="1043608" y="4140522"/>
            <a:ext cx="14401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屈曲破坏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 flipV="1">
            <a:off x="2987824" y="1295472"/>
            <a:ext cx="576064" cy="1701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00938" y="2492896"/>
            <a:ext cx="2504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俞茂宏，</a:t>
            </a:r>
            <a:r>
              <a:rPr lang="en-US" altLang="zh-CN" dirty="0" smtClean="0"/>
              <a:t>1980~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63887" y="1295472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Mohr-Coulomb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1900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30621" y="1732166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Freudental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1960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91880" y="2157170"/>
            <a:ext cx="3297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Tsai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EM Wu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Bell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1970~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165" y="302767"/>
            <a:ext cx="1913306" cy="1884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491880" y="2843644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黄争鸣，</a:t>
            </a:r>
            <a:r>
              <a:rPr lang="en-US" altLang="zh-CN" dirty="0" smtClean="0"/>
              <a:t>2003~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6" idx="3"/>
            <a:endCxn id="30" idx="1"/>
          </p:cNvCxnSpPr>
          <p:nvPr/>
        </p:nvCxnSpPr>
        <p:spPr>
          <a:xfrm flipV="1">
            <a:off x="2483768" y="3973706"/>
            <a:ext cx="360040" cy="3514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3"/>
          </p:cNvCxnSpPr>
          <p:nvPr/>
        </p:nvCxnSpPr>
        <p:spPr>
          <a:xfrm>
            <a:off x="2483768" y="4325188"/>
            <a:ext cx="457200" cy="4003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hlinkClick r:id="" action="ppaction://noaction"/>
          </p:cNvPr>
          <p:cNvSpPr txBox="1"/>
          <p:nvPr/>
        </p:nvSpPr>
        <p:spPr>
          <a:xfrm>
            <a:off x="2843808" y="3789040"/>
            <a:ext cx="14401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整体屈曲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hlinkClick r:id="" action="ppaction://noaction"/>
          </p:cNvPr>
          <p:cNvSpPr txBox="1"/>
          <p:nvPr/>
        </p:nvSpPr>
        <p:spPr>
          <a:xfrm>
            <a:off x="2843808" y="4571836"/>
            <a:ext cx="14401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局部屈曲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91167" y="3604374"/>
            <a:ext cx="228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Willian</a:t>
            </a:r>
            <a:r>
              <a:rPr lang="en-US" altLang="zh-CN" dirty="0"/>
              <a:t> </a:t>
            </a:r>
            <a:r>
              <a:rPr lang="en-US" altLang="zh-CN" dirty="0" err="1" smtClean="0"/>
              <a:t>L.Ko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1991</a:t>
            </a:r>
            <a:endParaRPr lang="zh-CN" altLang="en-US" dirty="0"/>
          </a:p>
        </p:txBody>
      </p:sp>
      <p:sp>
        <p:nvSpPr>
          <p:cNvPr id="38" name="左大括号 37"/>
          <p:cNvSpPr/>
          <p:nvPr/>
        </p:nvSpPr>
        <p:spPr>
          <a:xfrm flipV="1">
            <a:off x="4211960" y="3527720"/>
            <a:ext cx="576064" cy="1701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600159" y="4109811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K.A.Stevents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1995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655056" y="4720402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宁晋</a:t>
            </a:r>
            <a:r>
              <a:rPr lang="zh-CN" altLang="en-US" dirty="0" smtClean="0"/>
              <a:t>建，</a:t>
            </a:r>
            <a:r>
              <a:rPr lang="en-US" altLang="zh-CN" dirty="0" smtClean="0"/>
              <a:t>2006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13" y="4551314"/>
            <a:ext cx="2105248" cy="135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/>
          <p:nvPr/>
        </p:nvCxnSpPr>
        <p:spPr>
          <a:xfrm>
            <a:off x="285720" y="714356"/>
            <a:ext cx="6286544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95736" y="1532071"/>
            <a:ext cx="1214446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损伤类型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1520" y="3131676"/>
            <a:ext cx="144016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复合材料板</a:t>
            </a:r>
            <a:endParaRPr lang="en-US" altLang="zh-CN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2266131" y="4435972"/>
            <a:ext cx="1209316" cy="36933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损伤定位</a:t>
            </a:r>
            <a:endParaRPr lang="zh-CN" altLang="en-US" dirty="0"/>
          </a:p>
        </p:txBody>
      </p:sp>
      <p:sp>
        <p:nvSpPr>
          <p:cNvPr id="91" name="TextBox 90">
            <a:hlinkClick r:id="rId3" action="ppaction://hlinksldjump"/>
          </p:cNvPr>
          <p:cNvSpPr txBox="1"/>
          <p:nvPr/>
        </p:nvSpPr>
        <p:spPr>
          <a:xfrm>
            <a:off x="3766329" y="4293096"/>
            <a:ext cx="1107480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导波法</a:t>
            </a:r>
            <a:endParaRPr lang="zh-CN" altLang="en-US" dirty="0"/>
          </a:p>
        </p:txBody>
      </p:sp>
      <p:sp>
        <p:nvSpPr>
          <p:cNvPr id="92" name="TextBox 91">
            <a:hlinkClick r:id="rId4" action="ppaction://hlinksldjump"/>
          </p:cNvPr>
          <p:cNvSpPr txBox="1"/>
          <p:nvPr/>
        </p:nvSpPr>
        <p:spPr>
          <a:xfrm>
            <a:off x="3766329" y="5579948"/>
            <a:ext cx="1539528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声发射</a:t>
            </a:r>
            <a:endParaRPr lang="zh-CN" altLang="en-US" dirty="0"/>
          </a:p>
        </p:txBody>
      </p:sp>
      <p:cxnSp>
        <p:nvCxnSpPr>
          <p:cNvPr id="127" name="肘形连接符 126"/>
          <p:cNvCxnSpPr>
            <a:stCxn id="68" idx="3"/>
            <a:endCxn id="91" idx="1"/>
          </p:cNvCxnSpPr>
          <p:nvPr/>
        </p:nvCxnSpPr>
        <p:spPr>
          <a:xfrm flipV="1">
            <a:off x="3475447" y="4477762"/>
            <a:ext cx="290882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肘形连接符 128"/>
          <p:cNvCxnSpPr>
            <a:stCxn id="68" idx="3"/>
            <a:endCxn id="92" idx="1"/>
          </p:cNvCxnSpPr>
          <p:nvPr/>
        </p:nvCxnSpPr>
        <p:spPr>
          <a:xfrm>
            <a:off x="3475447" y="4620638"/>
            <a:ext cx="290882" cy="11439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60" idx="3"/>
            <a:endCxn id="59" idx="1"/>
          </p:cNvCxnSpPr>
          <p:nvPr/>
        </p:nvCxnSpPr>
        <p:spPr>
          <a:xfrm flipV="1">
            <a:off x="1691680" y="1716737"/>
            <a:ext cx="504056" cy="15996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60" idx="3"/>
            <a:endCxn id="68" idx="1"/>
          </p:cNvCxnSpPr>
          <p:nvPr/>
        </p:nvCxnSpPr>
        <p:spPr>
          <a:xfrm>
            <a:off x="1691680" y="3316342"/>
            <a:ext cx="574451" cy="1304296"/>
          </a:xfrm>
          <a:prstGeom prst="bentConnector3">
            <a:avLst>
              <a:gd name="adj1" fmla="val 446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标题 2"/>
          <p:cNvSpPr txBox="1">
            <a:spLocks/>
          </p:cNvSpPr>
          <p:nvPr/>
        </p:nvSpPr>
        <p:spPr>
          <a:xfrm>
            <a:off x="285720" y="285728"/>
            <a:ext cx="5870456" cy="71438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研究进展（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III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复合材料</a:t>
            </a:r>
            <a:r>
              <a:rPr lang="zh-CN" altLang="en-US" sz="2000" b="1" dirty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损伤</a:t>
            </a:r>
            <a:r>
              <a:rPr lang="zh-CN" altLang="en-US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检测</a:t>
            </a:r>
            <a:endParaRPr lang="zh-CN" altLang="en-US" sz="2000" b="1" dirty="0">
              <a:solidFill>
                <a:srgbClr val="7030A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5" name="TextBox 74">
            <a:hlinkClick r:id="rId3" action="ppaction://hlinksldjump"/>
          </p:cNvPr>
          <p:cNvSpPr txBox="1"/>
          <p:nvPr/>
        </p:nvSpPr>
        <p:spPr>
          <a:xfrm>
            <a:off x="3766329" y="4984160"/>
            <a:ext cx="1539528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红外成像法</a:t>
            </a:r>
            <a:endParaRPr lang="zh-CN" altLang="en-US" dirty="0"/>
          </a:p>
        </p:txBody>
      </p:sp>
      <p:cxnSp>
        <p:nvCxnSpPr>
          <p:cNvPr id="76" name="肘形连接符 75"/>
          <p:cNvCxnSpPr>
            <a:stCxn id="68" idx="3"/>
            <a:endCxn id="75" idx="1"/>
          </p:cNvCxnSpPr>
          <p:nvPr/>
        </p:nvCxnSpPr>
        <p:spPr>
          <a:xfrm>
            <a:off x="3475447" y="4620638"/>
            <a:ext cx="290882" cy="548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60" idx="3"/>
            <a:endCxn id="43" idx="1"/>
          </p:cNvCxnSpPr>
          <p:nvPr/>
        </p:nvCxnSpPr>
        <p:spPr>
          <a:xfrm flipV="1">
            <a:off x="1691680" y="3314056"/>
            <a:ext cx="631639" cy="2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23319" y="3129390"/>
            <a:ext cx="1214446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损伤识别</a:t>
            </a:r>
            <a:endParaRPr lang="zh-CN" altLang="en-US" dirty="0"/>
          </a:p>
        </p:txBody>
      </p:sp>
      <p:cxnSp>
        <p:nvCxnSpPr>
          <p:cNvPr id="63" name="肘形连接符 62"/>
          <p:cNvCxnSpPr>
            <a:stCxn id="43" idx="3"/>
            <a:endCxn id="65" idx="1"/>
          </p:cNvCxnSpPr>
          <p:nvPr/>
        </p:nvCxnSpPr>
        <p:spPr>
          <a:xfrm flipV="1">
            <a:off x="3537765" y="2821578"/>
            <a:ext cx="523840" cy="4924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3" idx="3"/>
            <a:endCxn id="69" idx="1"/>
          </p:cNvCxnSpPr>
          <p:nvPr/>
        </p:nvCxnSpPr>
        <p:spPr>
          <a:xfrm>
            <a:off x="3537765" y="3314056"/>
            <a:ext cx="523840" cy="4533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061605" y="2636912"/>
            <a:ext cx="1143008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C-Scan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061605" y="3582709"/>
            <a:ext cx="1136445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导波</a:t>
            </a:r>
            <a:endParaRPr lang="zh-CN" altLang="en-US" dirty="0"/>
          </a:p>
        </p:txBody>
      </p:sp>
      <p:sp>
        <p:nvSpPr>
          <p:cNvPr id="70" name="TextBox 69">
            <a:hlinkClick r:id="rId3" action="ppaction://hlinksldjump"/>
          </p:cNvPr>
          <p:cNvSpPr txBox="1"/>
          <p:nvPr/>
        </p:nvSpPr>
        <p:spPr>
          <a:xfrm>
            <a:off x="3724531" y="1052736"/>
            <a:ext cx="2085382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微裂纹、纤维断裂</a:t>
            </a:r>
            <a:endParaRPr lang="zh-CN" altLang="en-US" dirty="0"/>
          </a:p>
        </p:txBody>
      </p:sp>
      <p:sp>
        <p:nvSpPr>
          <p:cNvPr id="71" name="TextBox 70">
            <a:hlinkClick r:id="rId4" action="ppaction://hlinksldjump"/>
          </p:cNvPr>
          <p:cNvSpPr txBox="1"/>
          <p:nvPr/>
        </p:nvSpPr>
        <p:spPr>
          <a:xfrm>
            <a:off x="3742771" y="2060848"/>
            <a:ext cx="1779110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基体断裂</a:t>
            </a:r>
            <a:endParaRPr lang="zh-CN" altLang="en-US" dirty="0"/>
          </a:p>
        </p:txBody>
      </p:sp>
      <p:cxnSp>
        <p:nvCxnSpPr>
          <p:cNvPr id="72" name="肘形连接符 71"/>
          <p:cNvCxnSpPr>
            <a:stCxn id="59" idx="3"/>
            <a:endCxn id="70" idx="1"/>
          </p:cNvCxnSpPr>
          <p:nvPr/>
        </p:nvCxnSpPr>
        <p:spPr>
          <a:xfrm flipV="1">
            <a:off x="3410182" y="1237402"/>
            <a:ext cx="314349" cy="4793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/>
          <p:nvPr/>
        </p:nvCxnSpPr>
        <p:spPr>
          <a:xfrm rot="16200000" flipH="1">
            <a:off x="3334910" y="1856473"/>
            <a:ext cx="600785" cy="1454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hlinkClick r:id="rId3" action="ppaction://hlinksldjump"/>
          </p:cNvPr>
          <p:cNvSpPr txBox="1"/>
          <p:nvPr/>
        </p:nvSpPr>
        <p:spPr>
          <a:xfrm>
            <a:off x="3724531" y="1547500"/>
            <a:ext cx="1363401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层裂</a:t>
            </a:r>
            <a:endParaRPr lang="zh-CN" altLang="en-US" dirty="0"/>
          </a:p>
        </p:txBody>
      </p:sp>
      <p:cxnSp>
        <p:nvCxnSpPr>
          <p:cNvPr id="77" name="肘形连接符 76"/>
          <p:cNvCxnSpPr>
            <a:endCxn id="74" idx="1"/>
          </p:cNvCxnSpPr>
          <p:nvPr/>
        </p:nvCxnSpPr>
        <p:spPr>
          <a:xfrm>
            <a:off x="3412492" y="1716706"/>
            <a:ext cx="312039" cy="154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055042" y="3068960"/>
            <a:ext cx="1143008" cy="36933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X-</a:t>
            </a:r>
            <a:r>
              <a:rPr lang="zh-CN" altLang="en-US" dirty="0" smtClean="0"/>
              <a:t>射线</a:t>
            </a:r>
            <a:endParaRPr lang="zh-CN" altLang="en-US" dirty="0"/>
          </a:p>
        </p:txBody>
      </p:sp>
      <p:cxnSp>
        <p:nvCxnSpPr>
          <p:cNvPr id="86" name="肘形连接符 85"/>
          <p:cNvCxnSpPr>
            <a:stCxn id="43" idx="3"/>
            <a:endCxn id="85" idx="1"/>
          </p:cNvCxnSpPr>
          <p:nvPr/>
        </p:nvCxnSpPr>
        <p:spPr>
          <a:xfrm flipV="1">
            <a:off x="3537765" y="3253626"/>
            <a:ext cx="517277" cy="604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91" idx="3"/>
            <a:endCxn id="40" idx="1"/>
          </p:cNvCxnSpPr>
          <p:nvPr/>
        </p:nvCxnSpPr>
        <p:spPr>
          <a:xfrm flipV="1">
            <a:off x="4873809" y="4261738"/>
            <a:ext cx="835977" cy="2160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91" idx="3"/>
            <a:endCxn id="41" idx="1"/>
          </p:cNvCxnSpPr>
          <p:nvPr/>
        </p:nvCxnSpPr>
        <p:spPr>
          <a:xfrm>
            <a:off x="4873809" y="4477762"/>
            <a:ext cx="859439" cy="3507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09786" y="4077072"/>
            <a:ext cx="116646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ToF</a:t>
            </a:r>
            <a:r>
              <a:rPr lang="zh-CN" altLang="en-US" dirty="0"/>
              <a:t>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33248" y="4643844"/>
            <a:ext cx="114300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导波成像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2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57158" y="714356"/>
            <a:ext cx="6429420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 txBox="1">
            <a:spLocks/>
          </p:cNvSpPr>
          <p:nvPr/>
        </p:nvSpPr>
        <p:spPr>
          <a:xfrm>
            <a:off x="357158" y="285728"/>
            <a:ext cx="6929486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研究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进展（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III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 </a:t>
            </a:r>
            <a:r>
              <a:rPr lang="en-US" altLang="zh-CN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复合材料损伤检测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675158"/>
            <a:ext cx="1070915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ToF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法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740" y="3547785"/>
            <a:ext cx="1214446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导波成像技术法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6009" y="5347006"/>
            <a:ext cx="1219909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itchFamily="2" charset="-122"/>
                <a:ea typeface="宋体" pitchFamily="2" charset="-122"/>
              </a:rPr>
              <a:t>声发射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714480" y="1103654"/>
            <a:ext cx="214314" cy="1643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928794" y="980728"/>
            <a:ext cx="300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椭圆定位算法（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Kessler,2002;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袁慎芳，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2004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28794" y="2532414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时间反转法（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J. Rose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2004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28794" y="1870836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多传感器激励接收（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Lin Ye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2002;J.Moll,2010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8794" y="1532282"/>
            <a:ext cx="300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四点圆弧定位（袁慎芳，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2007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8052" r="5409"/>
          <a:stretch>
            <a:fillRect/>
          </a:stretch>
        </p:blipFill>
        <p:spPr bwMode="auto">
          <a:xfrm>
            <a:off x="5993062" y="1085018"/>
            <a:ext cx="1650772" cy="1428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4" name="左大括号 23"/>
          <p:cNvSpPr/>
          <p:nvPr/>
        </p:nvSpPr>
        <p:spPr>
          <a:xfrm>
            <a:off x="1822624" y="3203866"/>
            <a:ext cx="142876" cy="1285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36938" y="3093499"/>
            <a:ext cx="328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时间反转成像法（</a:t>
            </a:r>
            <a:r>
              <a:rPr lang="en-US" sz="1600" dirty="0" smtClean="0"/>
              <a:t>Chang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2004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5500" y="3665003"/>
            <a:ext cx="3929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压电片激励、激光扫描测量法（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Jung-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RyuI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 Lee,2007 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00232" y="4283653"/>
            <a:ext cx="3000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相控阵成像法（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P.Kudela,2008; A.S.Purekar,2010;J.Rajagopalan,2006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 l="9625"/>
          <a:stretch>
            <a:fillRect/>
          </a:stretch>
        </p:blipFill>
        <p:spPr bwMode="auto">
          <a:xfrm>
            <a:off x="7500958" y="3013844"/>
            <a:ext cx="1142641" cy="1231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5" cstate="print"/>
          <a:srcRect t="4524" b="5002"/>
          <a:stretch>
            <a:fillRect/>
          </a:stretch>
        </p:blipFill>
        <p:spPr bwMode="auto">
          <a:xfrm>
            <a:off x="5500694" y="4585480"/>
            <a:ext cx="2857520" cy="1058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 cstate="print"/>
          <a:srcRect l="7458" t="4494"/>
          <a:stretch>
            <a:fillRect/>
          </a:stretch>
        </p:blipFill>
        <p:spPr bwMode="auto">
          <a:xfrm>
            <a:off x="7572396" y="1156456"/>
            <a:ext cx="1262264" cy="1217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2" name="矩形 31"/>
          <p:cNvSpPr/>
          <p:nvPr/>
        </p:nvSpPr>
        <p:spPr>
          <a:xfrm>
            <a:off x="1857356" y="5299860"/>
            <a:ext cx="3365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1600" dirty="0" err="1" smtClean="0">
                <a:latin typeface="宋体" pitchFamily="2" charset="-122"/>
                <a:ea typeface="宋体" pitchFamily="2" charset="-122"/>
              </a:rPr>
              <a:t>G.R.Liu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2003</a:t>
            </a:r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sz="1600" dirty="0" smtClean="0">
                <a:latin typeface="宋体" pitchFamily="2" charset="-122"/>
                <a:ea typeface="宋体" pitchFamily="2" charset="-122"/>
              </a:rPr>
              <a:t>H.T.Banks,2000)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11348" y="1227894"/>
            <a:ext cx="1332288" cy="11334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/>
          <a:srcRect l="1970" t="53632" r="59852" b="2784"/>
          <a:stretch>
            <a:fillRect/>
          </a:stretch>
        </p:blipFill>
        <p:spPr bwMode="auto">
          <a:xfrm>
            <a:off x="5572132" y="2942406"/>
            <a:ext cx="1714512" cy="132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67544" y="6237312"/>
            <a:ext cx="757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多应用于二维完整结构的损伤检测；急待开展开口复杂结构孔边损伤检测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57158" y="714356"/>
            <a:ext cx="6429420" cy="1588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 txBox="1">
            <a:spLocks/>
          </p:cNvSpPr>
          <p:nvPr/>
        </p:nvSpPr>
        <p:spPr>
          <a:xfrm>
            <a:off x="357158" y="285728"/>
            <a:ext cx="6929486" cy="71438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研究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进展（</a:t>
            </a:r>
            <a:r>
              <a:rPr lang="en-US" altLang="zh-CN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III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  <a:cs typeface="Times New Roman" pitchFamily="18" charset="0"/>
              </a:rPr>
              <a:t>） </a:t>
            </a:r>
            <a:r>
              <a:rPr lang="en-US" altLang="zh-CN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-</a:t>
            </a:r>
            <a:r>
              <a:rPr lang="zh-CN" altLang="en-US" sz="2000" b="1" dirty="0" smtClean="0">
                <a:solidFill>
                  <a:srgbClr val="7030A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含孔复合材料板损伤检测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786" y="1214422"/>
            <a:ext cx="2428892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数值图像相关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sz="1600" dirty="0" smtClean="0"/>
              <a:t> </a:t>
            </a:r>
            <a:r>
              <a:rPr lang="en-US" sz="1600" dirty="0" err="1" smtClean="0"/>
              <a:t>Suemasu</a:t>
            </a:r>
            <a:r>
              <a:rPr lang="en-US" sz="1600" dirty="0" smtClean="0"/>
              <a:t>, H. </a:t>
            </a:r>
            <a:r>
              <a:rPr lang="en-US" altLang="zh-CN" sz="1600" dirty="0" smtClean="0"/>
              <a:t>2012</a:t>
            </a:r>
            <a:r>
              <a:rPr lang="zh-CN" altLang="en-US" sz="1600" dirty="0" smtClean="0"/>
              <a:t>）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1" name="图片 30" descr="C:\Users\dell\AppData\Roaming\Tencent\Users\383267159\QQ\WinTemp\RichOle\5WIG44_K(IGCOJ0WI0$N{5L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000108"/>
            <a:ext cx="264320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857224" y="3143248"/>
            <a:ext cx="200026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射线法</a:t>
            </a:r>
            <a:endParaRPr lang="en-US" altLang="zh-CN" sz="1600" dirty="0" smtClean="0"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1600" dirty="0" smtClean="0">
                <a:latin typeface="宋体" pitchFamily="2" charset="-122"/>
                <a:ea typeface="宋体" pitchFamily="2" charset="-122"/>
              </a:rPr>
              <a:t>（</a:t>
            </a:r>
            <a:r>
              <a:rPr lang="en-US" sz="1600" dirty="0" smtClean="0"/>
              <a:t> Okabe, T. </a:t>
            </a:r>
            <a:r>
              <a:rPr lang="en-US" altLang="zh-CN" sz="1600" dirty="0" smtClean="0"/>
              <a:t>2012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）</a:t>
            </a:r>
            <a:endParaRPr lang="zh-CN" altLang="en-US" sz="16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5" name="图片 34" descr="C:\Users\dell\AppData\Roaming\Tencent\Users\383267159\QQ\WinTemp\RichOle\U0VX)}TJZKF(U)7QN5A~0AD.jpg"/>
          <p:cNvPicPr/>
          <p:nvPr/>
        </p:nvPicPr>
        <p:blipFill>
          <a:blip r:embed="rId4" cstate="print"/>
          <a:srcRect b="12946"/>
          <a:stretch>
            <a:fillRect/>
          </a:stretch>
        </p:blipFill>
        <p:spPr bwMode="auto">
          <a:xfrm>
            <a:off x="3857620" y="3000372"/>
            <a:ext cx="364333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35" descr="C:\Users\dell\AppData\Roaming\Tencent\Users\383267159\QQ\WinTemp\RichOle\NFC(]Q8DS%996SAP[Y)YK7R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5608" y="4509420"/>
            <a:ext cx="342902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图片 36" descr="C:\Users\dell\AppData\Roaming\Tencent\Users\383267159\QQ\WinTemp\RichOle\])(_49B{5[Y4BI)QU69KZIQ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24365" y="925753"/>
            <a:ext cx="157163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 descr="C:\Users\dell\AppData\Roaming\Tencent\Users\383267159\QQ\WinTemp\RichOle\4V0E7$]$6OTRM5K0C~_[D(6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6262" y="4077072"/>
            <a:ext cx="3286116" cy="1855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60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9590</TotalTime>
  <Words>1304</Words>
  <Application>Microsoft Office PowerPoint</Application>
  <PresentationFormat>全屏显示(4:3)</PresentationFormat>
  <Paragraphs>202</Paragraphs>
  <Slides>19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凸显</vt:lpstr>
      <vt:lpstr>Visio</vt:lpstr>
      <vt:lpstr>碳纤维增强复合材料大开口壁板强度分析及孔边损伤检测研究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复合材料层合板及点阵结构的损伤检测方法研究</dc:title>
  <cp:lastModifiedBy>cjl</cp:lastModifiedBy>
  <cp:revision>440</cp:revision>
  <dcterms:modified xsi:type="dcterms:W3CDTF">2014-04-25T04:10:09Z</dcterms:modified>
</cp:coreProperties>
</file>