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notesMasterIdLst>
    <p:notesMasterId r:id="rId23"/>
  </p:notesMasterIdLst>
  <p:sldIdLst>
    <p:sldId id="256" r:id="rId2"/>
    <p:sldId id="257" r:id="rId3"/>
    <p:sldId id="258" r:id="rId4"/>
    <p:sldId id="259" r:id="rId5"/>
    <p:sldId id="260" r:id="rId6"/>
    <p:sldId id="309" r:id="rId7"/>
    <p:sldId id="272" r:id="rId8"/>
    <p:sldId id="262" r:id="rId9"/>
    <p:sldId id="301" r:id="rId10"/>
    <p:sldId id="302" r:id="rId11"/>
    <p:sldId id="310" r:id="rId12"/>
    <p:sldId id="315" r:id="rId13"/>
    <p:sldId id="313" r:id="rId14"/>
    <p:sldId id="311" r:id="rId15"/>
    <p:sldId id="304" r:id="rId16"/>
    <p:sldId id="306" r:id="rId17"/>
    <p:sldId id="305" r:id="rId18"/>
    <p:sldId id="274" r:id="rId19"/>
    <p:sldId id="275" r:id="rId20"/>
    <p:sldId id="276" r:id="rId21"/>
    <p:sldId id="277"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7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63" autoAdjust="0"/>
    <p:restoredTop sz="80760" autoAdjust="0"/>
  </p:normalViewPr>
  <p:slideViewPr>
    <p:cSldViewPr>
      <p:cViewPr varScale="1">
        <p:scale>
          <a:sx n="94" d="100"/>
          <a:sy n="94" d="100"/>
        </p:scale>
        <p:origin x="2478" y="72"/>
      </p:cViewPr>
      <p:guideLst>
        <p:guide orient="horz" pos="2160"/>
        <p:guide pos="2971"/>
      </p:guideLst>
    </p:cSldViewPr>
  </p:slideViewPr>
  <p:notesTextViewPr>
    <p:cViewPr>
      <p:scale>
        <a:sx n="100" d="100"/>
        <a:sy n="100" d="100"/>
      </p:scale>
      <p:origin x="0" y="0"/>
    </p:cViewPr>
  </p:notesTextViewPr>
  <p:sorterViewPr>
    <p:cViewPr>
      <p:scale>
        <a:sx n="100" d="100"/>
        <a:sy n="100" d="100"/>
      </p:scale>
      <p:origin x="0" y="247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36.wmf"/><Relationship Id="rId7" Type="http://schemas.openxmlformats.org/officeDocument/2006/relationships/image" Target="../media/image21.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3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EBDA6E-8C8C-4D7C-B222-53011978CD45}" type="datetimeFigureOut">
              <a:rPr lang="zh-CN" altLang="en-US" smtClean="0"/>
              <a:pPr/>
              <a:t>2017/3/23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ECEF30-2272-4D60-847E-044D33424CF6}" type="slidenum">
              <a:rPr lang="zh-CN" altLang="en-US" smtClean="0"/>
              <a:pPr/>
              <a:t>‹#›</a:t>
            </a:fld>
            <a:endParaRPr lang="zh-CN" altLang="en-US"/>
          </a:p>
        </p:txBody>
      </p:sp>
    </p:spTree>
    <p:extLst>
      <p:ext uri="{BB962C8B-B14F-4D97-AF65-F5344CB8AC3E}">
        <p14:creationId xmlns:p14="http://schemas.microsoft.com/office/powerpoint/2010/main" val="3425590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5ECEF30-2272-4D60-847E-044D33424CF6}" type="slidenum">
              <a:rPr lang="zh-CN" altLang="en-US" smtClean="0"/>
              <a:pPr/>
              <a:t>1</a:t>
            </a:fld>
            <a:endParaRPr lang="zh-CN" altLang="en-US"/>
          </a:p>
        </p:txBody>
      </p:sp>
    </p:spTree>
    <p:extLst>
      <p:ext uri="{BB962C8B-B14F-4D97-AF65-F5344CB8AC3E}">
        <p14:creationId xmlns:p14="http://schemas.microsoft.com/office/powerpoint/2010/main" val="2578686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5ECEF30-2272-4D60-847E-044D33424CF6}" type="slidenum">
              <a:rPr lang="zh-CN" altLang="en-US" smtClean="0"/>
              <a:pPr/>
              <a:t>13</a:t>
            </a:fld>
            <a:endParaRPr lang="zh-CN" altLang="en-US"/>
          </a:p>
        </p:txBody>
      </p:sp>
    </p:spTree>
    <p:extLst>
      <p:ext uri="{BB962C8B-B14F-4D97-AF65-F5344CB8AC3E}">
        <p14:creationId xmlns:p14="http://schemas.microsoft.com/office/powerpoint/2010/main" val="2879711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基于此，我们提出了一种多级损伤定位方法。按照监测区域两对角线将检测区域分为</a:t>
            </a:r>
            <a:r>
              <a:rPr lang="en-US" altLang="zh-CN" dirty="0" smtClean="0"/>
              <a:t>4</a:t>
            </a:r>
            <a:r>
              <a:rPr lang="zh-CN" altLang="en-US" dirty="0" smtClean="0"/>
              <a:t>个子区域。</a:t>
            </a:r>
            <a:endParaRPr lang="en-US" altLang="zh-CN" dirty="0" smtClean="0"/>
          </a:p>
          <a:p>
            <a:r>
              <a:rPr lang="zh-CN" altLang="en-US" dirty="0" smtClean="0"/>
              <a:t>首先根据中心激励</a:t>
            </a:r>
            <a:r>
              <a:rPr lang="en-US" altLang="zh-CN" dirty="0" smtClean="0"/>
              <a:t>4</a:t>
            </a:r>
            <a:r>
              <a:rPr lang="zh-CN" altLang="en-US" dirty="0" smtClean="0"/>
              <a:t>个角点接收的一级测试方法，得到损伤所处的子区域；</a:t>
            </a:r>
            <a:endParaRPr lang="en-US" altLang="zh-CN" dirty="0" smtClean="0"/>
          </a:p>
          <a:p>
            <a:r>
              <a:rPr lang="zh-CN" altLang="en-US" dirty="0" smtClean="0"/>
              <a:t>再补充测量一组数据，利用围成该子区域的</a:t>
            </a:r>
            <a:r>
              <a:rPr lang="en-US" altLang="zh-CN" dirty="0" smtClean="0"/>
              <a:t>3</a:t>
            </a:r>
            <a:r>
              <a:rPr lang="zh-CN" altLang="en-US" dirty="0" smtClean="0"/>
              <a:t>个椭圆进行损伤评估。</a:t>
            </a:r>
            <a:endParaRPr lang="en-US" altLang="zh-CN" dirty="0" smtClean="0"/>
          </a:p>
          <a:p>
            <a:r>
              <a:rPr lang="zh-CN" altLang="en-US" dirty="0" smtClean="0"/>
              <a:t>评估结果如下图所示</a:t>
            </a:r>
            <a:endParaRPr lang="en-US" altLang="zh-CN" dirty="0" smtClean="0"/>
          </a:p>
          <a:p>
            <a:r>
              <a:rPr lang="zh-CN" altLang="en-US" dirty="0" smtClean="0"/>
              <a:t>采用</a:t>
            </a:r>
            <a:r>
              <a:rPr lang="zh-CN" altLang="en-US" dirty="0" smtClean="0"/>
              <a:t>这种检测方法</a:t>
            </a:r>
            <a:r>
              <a:rPr lang="zh-CN" altLang="en-US" dirty="0" smtClean="0"/>
              <a:t>后，损伤识别的精度进一步提高，且该方法相对于单级检测无需多布置压电片，工程适用性较好</a:t>
            </a:r>
            <a:endParaRPr lang="en-US" altLang="zh-CN" dirty="0" smtClean="0"/>
          </a:p>
        </p:txBody>
      </p:sp>
      <p:sp>
        <p:nvSpPr>
          <p:cNvPr id="4" name="灯片编号占位符 3"/>
          <p:cNvSpPr>
            <a:spLocks noGrp="1"/>
          </p:cNvSpPr>
          <p:nvPr>
            <p:ph type="sldNum" sz="quarter" idx="10"/>
          </p:nvPr>
        </p:nvSpPr>
        <p:spPr/>
        <p:txBody>
          <a:bodyPr/>
          <a:lstStyle/>
          <a:p>
            <a:fld id="{E5ECEF30-2272-4D60-847E-044D33424CF6}" type="slidenum">
              <a:rPr lang="zh-CN" altLang="en-US" smtClean="0"/>
              <a:pPr/>
              <a:t>14</a:t>
            </a:fld>
            <a:endParaRPr lang="zh-CN" altLang="en-US"/>
          </a:p>
        </p:txBody>
      </p:sp>
    </p:spTree>
    <p:extLst>
      <p:ext uri="{BB962C8B-B14F-4D97-AF65-F5344CB8AC3E}">
        <p14:creationId xmlns:p14="http://schemas.microsoft.com/office/powerpoint/2010/main" val="1120037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接下来，我们</a:t>
            </a:r>
            <a:r>
              <a:rPr lang="zh-CN" altLang="zh-CN" sz="1200" kern="1200" dirty="0" smtClean="0">
                <a:solidFill>
                  <a:schemeClr val="tx1"/>
                </a:solidFill>
                <a:effectLst/>
                <a:latin typeface="+mn-lt"/>
                <a:ea typeface="+mn-ea"/>
                <a:cs typeface="+mn-cs"/>
              </a:rPr>
              <a:t>改变检测区域的大小，通过比较多级检测与单级检测在不同检测区域下</a:t>
            </a:r>
            <a:r>
              <a:rPr lang="zh-CN" altLang="zh-CN" sz="1200" kern="1200" dirty="0" smtClean="0">
                <a:solidFill>
                  <a:schemeClr val="tx1"/>
                </a:solidFill>
                <a:effectLst/>
                <a:latin typeface="+mn-lt"/>
                <a:ea typeface="+mn-ea"/>
                <a:cs typeface="+mn-cs"/>
              </a:rPr>
              <a:t>的结果</a:t>
            </a:r>
            <a:r>
              <a:rPr lang="zh-CN" altLang="zh-CN" sz="1200" kern="1200" dirty="0" smtClean="0">
                <a:solidFill>
                  <a:schemeClr val="tx1"/>
                </a:solidFill>
                <a:effectLst/>
                <a:latin typeface="+mn-lt"/>
                <a:ea typeface="+mn-ea"/>
                <a:cs typeface="+mn-cs"/>
              </a:rPr>
              <a:t>，评估</a:t>
            </a:r>
            <a:r>
              <a:rPr lang="zh-CN" altLang="en-US" sz="1200" kern="1200" dirty="0" smtClean="0">
                <a:solidFill>
                  <a:schemeClr val="tx1"/>
                </a:solidFill>
                <a:effectLst/>
                <a:latin typeface="+mn-lt"/>
                <a:ea typeface="+mn-ea"/>
                <a:cs typeface="+mn-cs"/>
              </a:rPr>
              <a:t>了</a:t>
            </a:r>
            <a:r>
              <a:rPr lang="zh-CN" altLang="zh-CN" sz="1200" kern="1200" dirty="0" smtClean="0">
                <a:solidFill>
                  <a:schemeClr val="tx1"/>
                </a:solidFill>
                <a:effectLst/>
                <a:latin typeface="+mn-lt"/>
                <a:ea typeface="+mn-ea"/>
                <a:cs typeface="+mn-cs"/>
              </a:rPr>
              <a:t>多级检测方法对损伤评估精度</a:t>
            </a:r>
            <a:r>
              <a:rPr lang="zh-CN" altLang="en-US" sz="1200" kern="1200" dirty="0" smtClean="0">
                <a:solidFill>
                  <a:schemeClr val="tx1"/>
                </a:solidFill>
                <a:effectLst/>
                <a:latin typeface="+mn-lt"/>
                <a:ea typeface="+mn-ea"/>
                <a:cs typeface="+mn-cs"/>
              </a:rPr>
              <a:t>的</a:t>
            </a:r>
            <a:r>
              <a:rPr lang="zh-CN" altLang="zh-CN" sz="1200" kern="1200" dirty="0" smtClean="0">
                <a:solidFill>
                  <a:schemeClr val="tx1"/>
                </a:solidFill>
                <a:effectLst/>
                <a:latin typeface="+mn-lt"/>
                <a:ea typeface="+mn-ea"/>
                <a:cs typeface="+mn-cs"/>
              </a:rPr>
              <a:t>提升效果；</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5ECEF30-2272-4D60-847E-044D33424CF6}" type="slidenum">
              <a:rPr lang="zh-CN" altLang="en-US" smtClean="0"/>
              <a:pPr/>
              <a:t>15</a:t>
            </a:fld>
            <a:endParaRPr lang="zh-CN" altLang="en-US"/>
          </a:p>
        </p:txBody>
      </p:sp>
    </p:spTree>
    <p:extLst>
      <p:ext uri="{BB962C8B-B14F-4D97-AF65-F5344CB8AC3E}">
        <p14:creationId xmlns:p14="http://schemas.microsoft.com/office/powerpoint/2010/main" val="2180791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latin typeface="Times New Roman" panose="02020603050405020304" pitchFamily="18" charset="0"/>
                <a:cs typeface="Times New Roman" panose="02020603050405020304" pitchFamily="18" charset="0"/>
              </a:rPr>
              <a:t>结果表明，在各种尺寸的检测</a:t>
            </a:r>
            <a:r>
              <a:rPr lang="zh-CN" altLang="en-US" b="0" dirty="0" smtClean="0">
                <a:latin typeface="Times New Roman" panose="02020603050405020304" pitchFamily="18" charset="0"/>
                <a:cs typeface="Times New Roman" panose="02020603050405020304" pitchFamily="18" charset="0"/>
              </a:rPr>
              <a:t>区域下</a:t>
            </a:r>
            <a:r>
              <a:rPr lang="zh-CN" altLang="en-US" b="0" dirty="0" smtClean="0">
                <a:latin typeface="Times New Roman" panose="02020603050405020304" pitchFamily="18" charset="0"/>
                <a:cs typeface="Times New Roman" panose="02020603050405020304" pitchFamily="18" charset="0"/>
              </a:rPr>
              <a:t>，多级测试的损伤定位及大小评估精度均显著</a:t>
            </a:r>
            <a:r>
              <a:rPr lang="zh-CN" altLang="en-US" b="0" dirty="0" smtClean="0">
                <a:latin typeface="Times New Roman" panose="02020603050405020304" pitchFamily="18" charset="0"/>
                <a:cs typeface="Times New Roman" panose="02020603050405020304" pitchFamily="18" charset="0"/>
              </a:rPr>
              <a:t>高于单级</a:t>
            </a:r>
            <a:r>
              <a:rPr lang="zh-CN" altLang="en-US" b="0" dirty="0" smtClean="0">
                <a:latin typeface="Times New Roman" panose="02020603050405020304" pitchFamily="18" charset="0"/>
                <a:cs typeface="Times New Roman" panose="02020603050405020304" pitchFamily="18" charset="0"/>
              </a:rPr>
              <a:t>测试，且损伤定位误差均不高于</a:t>
            </a:r>
            <a:r>
              <a:rPr lang="en-US" altLang="zh-CN" b="0" dirty="0" smtClean="0">
                <a:latin typeface="Times New Roman" panose="02020603050405020304" pitchFamily="18" charset="0"/>
                <a:cs typeface="Times New Roman" panose="02020603050405020304" pitchFamily="18" charset="0"/>
              </a:rPr>
              <a:t>4%</a:t>
            </a:r>
            <a:r>
              <a:rPr lang="zh-CN" altLang="en-US" b="0" dirty="0" smtClean="0">
                <a:latin typeface="Times New Roman" panose="02020603050405020304" pitchFamily="18" charset="0"/>
                <a:cs typeface="Times New Roman" panose="02020603050405020304" pitchFamily="18" charset="0"/>
              </a:rPr>
              <a:t>，损伤大小评估误差均不高于</a:t>
            </a:r>
            <a:r>
              <a:rPr lang="en-US" altLang="zh-CN" b="0" dirty="0" smtClean="0">
                <a:latin typeface="Times New Roman" panose="02020603050405020304" pitchFamily="18" charset="0"/>
                <a:cs typeface="Times New Roman" panose="02020603050405020304" pitchFamily="18" charset="0"/>
              </a:rPr>
              <a:t>35%</a:t>
            </a:r>
            <a:r>
              <a:rPr lang="zh-CN" altLang="en-US" b="0" dirty="0" smtClean="0">
                <a:latin typeface="Times New Roman" panose="02020603050405020304" pitchFamily="18" charset="0"/>
                <a:cs typeface="Times New Roman" panose="02020603050405020304" pitchFamily="18" charset="0"/>
              </a:rPr>
              <a:t>，精度</a:t>
            </a:r>
            <a:r>
              <a:rPr lang="zh-CN" altLang="en-US" b="0" dirty="0" smtClean="0">
                <a:latin typeface="Times New Roman" panose="02020603050405020304" pitchFamily="18" charset="0"/>
                <a:cs typeface="Times New Roman" panose="02020603050405020304" pitchFamily="18" charset="0"/>
              </a:rPr>
              <a:t>较高</a:t>
            </a:r>
          </a:p>
          <a:p>
            <a:endParaRPr lang="zh-CN" altLang="en-US" dirty="0"/>
          </a:p>
        </p:txBody>
      </p:sp>
      <p:sp>
        <p:nvSpPr>
          <p:cNvPr id="4" name="灯片编号占位符 3"/>
          <p:cNvSpPr>
            <a:spLocks noGrp="1"/>
          </p:cNvSpPr>
          <p:nvPr>
            <p:ph type="sldNum" sz="quarter" idx="10"/>
          </p:nvPr>
        </p:nvSpPr>
        <p:spPr/>
        <p:txBody>
          <a:bodyPr/>
          <a:lstStyle/>
          <a:p>
            <a:fld id="{E5ECEF30-2272-4D60-847E-044D33424CF6}" type="slidenum">
              <a:rPr lang="zh-CN" altLang="en-US" smtClean="0"/>
              <a:pPr/>
              <a:t>16</a:t>
            </a:fld>
            <a:endParaRPr lang="zh-CN" altLang="en-US"/>
          </a:p>
        </p:txBody>
      </p:sp>
    </p:spTree>
    <p:extLst>
      <p:ext uri="{BB962C8B-B14F-4D97-AF65-F5344CB8AC3E}">
        <p14:creationId xmlns:p14="http://schemas.microsoft.com/office/powerpoint/2010/main" val="20039247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为进一步验证所提出的的多级方法的可靠性，我们进行了</a:t>
            </a:r>
            <a:r>
              <a:rPr lang="zh-CN" altLang="zh-CN" sz="1200" kern="1200" dirty="0" smtClean="0">
                <a:solidFill>
                  <a:schemeClr val="tx1"/>
                </a:solidFill>
                <a:effectLst/>
                <a:latin typeface="+mn-lt"/>
                <a:ea typeface="+mn-ea"/>
                <a:cs typeface="+mn-cs"/>
              </a:rPr>
              <a:t>实验</a:t>
            </a:r>
            <a:r>
              <a:rPr lang="zh-CN" altLang="en-US" sz="1200" kern="1200" dirty="0" smtClean="0">
                <a:solidFill>
                  <a:schemeClr val="tx1"/>
                </a:solidFill>
                <a:effectLst/>
                <a:latin typeface="+mn-lt"/>
                <a:ea typeface="+mn-ea"/>
                <a:cs typeface="+mn-cs"/>
              </a:rPr>
              <a:t>验证，</a:t>
            </a:r>
            <a:r>
              <a:rPr lang="zh-CN" altLang="zh-CN" sz="1200" kern="1200" dirty="0" smtClean="0">
                <a:solidFill>
                  <a:schemeClr val="tx1"/>
                </a:solidFill>
                <a:effectLst/>
                <a:latin typeface="+mn-lt"/>
                <a:ea typeface="+mn-ea"/>
                <a:cs typeface="+mn-cs"/>
              </a:rPr>
              <a:t>检测装置</a:t>
            </a:r>
            <a:r>
              <a:rPr lang="zh-CN" altLang="en-US" sz="1200" kern="1200" dirty="0" smtClean="0">
                <a:solidFill>
                  <a:schemeClr val="tx1"/>
                </a:solidFill>
                <a:effectLst/>
                <a:latin typeface="+mn-lt"/>
                <a:ea typeface="+mn-ea"/>
                <a:cs typeface="+mn-cs"/>
              </a:rPr>
              <a:t>与现场图如图所示，这部分结果仍在处理当中。</a:t>
            </a:r>
            <a:endParaRPr lang="zh-CN" altLang="en-US" dirty="0"/>
          </a:p>
        </p:txBody>
      </p:sp>
      <p:sp>
        <p:nvSpPr>
          <p:cNvPr id="4" name="灯片编号占位符 3"/>
          <p:cNvSpPr>
            <a:spLocks noGrp="1"/>
          </p:cNvSpPr>
          <p:nvPr>
            <p:ph type="sldNum" sz="quarter" idx="10"/>
          </p:nvPr>
        </p:nvSpPr>
        <p:spPr/>
        <p:txBody>
          <a:bodyPr/>
          <a:lstStyle/>
          <a:p>
            <a:fld id="{E5ECEF30-2272-4D60-847E-044D33424CF6}" type="slidenum">
              <a:rPr lang="zh-CN" altLang="en-US" smtClean="0"/>
              <a:pPr/>
              <a:t>17</a:t>
            </a:fld>
            <a:endParaRPr lang="zh-CN" altLang="en-US"/>
          </a:p>
        </p:txBody>
      </p:sp>
    </p:spTree>
    <p:extLst>
      <p:ext uri="{BB962C8B-B14F-4D97-AF65-F5344CB8AC3E}">
        <p14:creationId xmlns:p14="http://schemas.microsoft.com/office/powerpoint/2010/main" val="4085881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本文的创新点如下，其中最主要的是提出了一种针对板中损伤定位与大小进行定量识别的多级检测方法，该方法无需增加压电片却能够大幅提升检测精度，尤其是对于损伤大小的</a:t>
            </a:r>
            <a:r>
              <a:rPr lang="zh-CN" altLang="en-US" dirty="0" smtClean="0"/>
              <a:t>判断精度较高。</a:t>
            </a:r>
            <a:endParaRPr lang="zh-CN" altLang="en-US" dirty="0"/>
          </a:p>
        </p:txBody>
      </p:sp>
      <p:sp>
        <p:nvSpPr>
          <p:cNvPr id="4" name="灯片编号占位符 3"/>
          <p:cNvSpPr>
            <a:spLocks noGrp="1"/>
          </p:cNvSpPr>
          <p:nvPr>
            <p:ph type="sldNum" sz="quarter" idx="10"/>
          </p:nvPr>
        </p:nvSpPr>
        <p:spPr/>
        <p:txBody>
          <a:bodyPr/>
          <a:lstStyle/>
          <a:p>
            <a:fld id="{E5ECEF30-2272-4D60-847E-044D33424CF6}" type="slidenum">
              <a:rPr lang="zh-CN" altLang="en-US" smtClean="0"/>
              <a:pPr/>
              <a:t>19</a:t>
            </a:fld>
            <a:endParaRPr lang="zh-CN" altLang="en-US"/>
          </a:p>
        </p:txBody>
      </p:sp>
    </p:spTree>
    <p:extLst>
      <p:ext uri="{BB962C8B-B14F-4D97-AF65-F5344CB8AC3E}">
        <p14:creationId xmlns:p14="http://schemas.microsoft.com/office/powerpoint/2010/main" val="3224544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5ECEF30-2272-4D60-847E-044D33424CF6}" type="slidenum">
              <a:rPr lang="zh-CN" altLang="en-US" smtClean="0"/>
              <a:pPr/>
              <a:t>20</a:t>
            </a:fld>
            <a:endParaRPr lang="zh-CN" altLang="en-US"/>
          </a:p>
        </p:txBody>
      </p:sp>
    </p:spTree>
    <p:extLst>
      <p:ext uri="{BB962C8B-B14F-4D97-AF65-F5344CB8AC3E}">
        <p14:creationId xmlns:p14="http://schemas.microsoft.com/office/powerpoint/2010/main" val="2191120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5ECEF30-2272-4D60-847E-044D33424CF6}" type="slidenum">
              <a:rPr lang="zh-CN" altLang="en-US" smtClean="0"/>
              <a:pPr/>
              <a:t>21</a:t>
            </a:fld>
            <a:endParaRPr lang="zh-CN" altLang="en-US"/>
          </a:p>
        </p:txBody>
      </p:sp>
    </p:spTree>
    <p:extLst>
      <p:ext uri="{BB962C8B-B14F-4D97-AF65-F5344CB8AC3E}">
        <p14:creationId xmlns:p14="http://schemas.microsoft.com/office/powerpoint/2010/main" val="517089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5ECEF30-2272-4D60-847E-044D33424CF6}" type="slidenum">
              <a:rPr lang="zh-CN" altLang="en-US" smtClean="0"/>
              <a:pPr/>
              <a:t>3</a:t>
            </a:fld>
            <a:endParaRPr lang="zh-CN" altLang="en-US"/>
          </a:p>
        </p:txBody>
      </p:sp>
    </p:spTree>
    <p:extLst>
      <p:ext uri="{BB962C8B-B14F-4D97-AF65-F5344CB8AC3E}">
        <p14:creationId xmlns:p14="http://schemas.microsoft.com/office/powerpoint/2010/main" val="1707434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effectLst/>
                <a:latin typeface="+mn-lt"/>
                <a:ea typeface="+mn-ea"/>
                <a:cs typeface="+mn-cs"/>
              </a:rPr>
              <a:t>二维板状结构作为常见的结构形式之一，被广泛应用于各工程领域。</a:t>
            </a:r>
            <a:r>
              <a:rPr lang="zh-CN" altLang="en-US" sz="1200" kern="1200" dirty="0" smtClean="0">
                <a:solidFill>
                  <a:schemeClr val="tx1"/>
                </a:solidFill>
                <a:effectLst/>
                <a:latin typeface="+mn-lt"/>
                <a:ea typeface="+mn-ea"/>
                <a:cs typeface="+mn-cs"/>
              </a:rPr>
              <a:t>如</a:t>
            </a:r>
            <a:r>
              <a:rPr lang="zh-CN" altLang="zh-CN" sz="1200" kern="1200" dirty="0" smtClean="0">
                <a:solidFill>
                  <a:schemeClr val="tx1"/>
                </a:solidFill>
                <a:effectLst/>
                <a:latin typeface="+mn-lt"/>
                <a:ea typeface="+mn-ea"/>
                <a:cs typeface="+mn-cs"/>
              </a:rPr>
              <a:t>在汽车工业中，金属板件被用于车身钢板、排气管护板、引擎盖等多个位置；在建筑工程中常被作为幕墙使用。此外，板状结构在航空航天、桥梁、船舶等领域亦得到了广泛应用。</a:t>
            </a:r>
          </a:p>
          <a:p>
            <a:r>
              <a:rPr lang="zh-CN" altLang="zh-CN" sz="1200" kern="1200" dirty="0" smtClean="0">
                <a:solidFill>
                  <a:schemeClr val="tx1"/>
                </a:solidFill>
                <a:effectLst/>
                <a:latin typeface="+mn-lt"/>
                <a:ea typeface="+mn-ea"/>
                <a:cs typeface="+mn-cs"/>
              </a:rPr>
              <a:t>另一方面，在成形过程中所带入的缺陷，如孔形缺陷、裂纹等，都会对板件的使用安全造成威胁；此外，外部加载以及使用环境的变化，亦可能引起板件内部细小缺陷源的扩展，从而引发破坏事故。所以，对板结构中损伤的检测具有十分重要的现实意义。</a:t>
            </a:r>
            <a:endParaRPr lang="en-US" altLang="zh-CN" dirty="0" smtClean="0"/>
          </a:p>
        </p:txBody>
      </p:sp>
      <p:sp>
        <p:nvSpPr>
          <p:cNvPr id="4" name="灯片编号占位符 3"/>
          <p:cNvSpPr>
            <a:spLocks noGrp="1"/>
          </p:cNvSpPr>
          <p:nvPr>
            <p:ph type="sldNum" sz="quarter" idx="10"/>
          </p:nvPr>
        </p:nvSpPr>
        <p:spPr/>
        <p:txBody>
          <a:bodyPr/>
          <a:lstStyle/>
          <a:p>
            <a:fld id="{E5ECEF30-2272-4D60-847E-044D33424CF6}" type="slidenum">
              <a:rPr lang="zh-CN" altLang="en-US" smtClean="0"/>
              <a:pPr/>
              <a:t>4</a:t>
            </a:fld>
            <a:endParaRPr lang="zh-CN" altLang="en-US"/>
          </a:p>
        </p:txBody>
      </p:sp>
    </p:spTree>
    <p:extLst>
      <p:ext uri="{BB962C8B-B14F-4D97-AF65-F5344CB8AC3E}">
        <p14:creationId xmlns:p14="http://schemas.microsoft.com/office/powerpoint/2010/main" val="2876455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effectLst/>
                <a:latin typeface="+mn-lt"/>
                <a:ea typeface="+mn-ea"/>
                <a:cs typeface="+mn-cs"/>
              </a:rPr>
              <a:t>二维板状结构的无损检测技术已经成为国内外研究的热点。其中，由于超声导波具有传播距离远、衰减小且能够适应快速大范围检测等诸多优点，其在无损检测领域得到了广泛应用。</a:t>
            </a:r>
            <a:r>
              <a:rPr lang="zh-CN" altLang="en-US" sz="1200" kern="1200" dirty="0" smtClean="0">
                <a:solidFill>
                  <a:schemeClr val="tx1"/>
                </a:solidFill>
                <a:effectLst/>
                <a:latin typeface="+mn-lt"/>
                <a:ea typeface="+mn-ea"/>
                <a:cs typeface="+mn-cs"/>
              </a:rPr>
              <a:t>目前，基于导波技术的无损检测方法主要包括</a:t>
            </a:r>
            <a:r>
              <a:rPr lang="en-US" altLang="zh-CN" sz="1200" kern="1200" dirty="0" smtClean="0">
                <a:solidFill>
                  <a:schemeClr val="tx1"/>
                </a:solidFill>
                <a:effectLst/>
                <a:latin typeface="+mn-lt"/>
                <a:ea typeface="+mn-ea"/>
                <a:cs typeface="+mn-cs"/>
              </a:rPr>
              <a:t>ToF</a:t>
            </a:r>
            <a:r>
              <a:rPr lang="zh-CN" altLang="en-US" sz="1200" kern="1200" dirty="0" smtClean="0">
                <a:solidFill>
                  <a:schemeClr val="tx1"/>
                </a:solidFill>
                <a:effectLst/>
                <a:latin typeface="+mn-lt"/>
                <a:ea typeface="+mn-ea"/>
                <a:cs typeface="+mn-cs"/>
              </a:rPr>
              <a:t>法、导波成像技术、声发射等多种方法。</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其中，</a:t>
            </a:r>
            <a:r>
              <a:rPr lang="en-US" altLang="zh-CN" sz="1200" kern="1200" dirty="0" smtClean="0">
                <a:solidFill>
                  <a:schemeClr val="tx1"/>
                </a:solidFill>
                <a:effectLst/>
                <a:latin typeface="+mn-lt"/>
                <a:ea typeface="+mn-ea"/>
                <a:cs typeface="+mn-cs"/>
              </a:rPr>
              <a:t>ToF</a:t>
            </a:r>
            <a:r>
              <a:rPr lang="zh-CN" altLang="zh-CN" sz="1200" kern="1200" dirty="0" smtClean="0">
                <a:solidFill>
                  <a:schemeClr val="tx1"/>
                </a:solidFill>
                <a:effectLst/>
                <a:latin typeface="+mn-lt"/>
                <a:ea typeface="+mn-ea"/>
                <a:cs typeface="+mn-cs"/>
              </a:rPr>
              <a:t>法通过同一传感器接收到的损伤反射信号相比于入射信号的时间延迟来确定损伤的存在并进行损伤定位。研究中常常采用多个传感器布阵</a:t>
            </a:r>
            <a:r>
              <a:rPr lang="zh-CN" altLang="en-US" sz="1200" kern="1200" dirty="0" smtClean="0">
                <a:solidFill>
                  <a:schemeClr val="tx1"/>
                </a:solidFill>
                <a:effectLst/>
                <a:latin typeface="+mn-lt"/>
                <a:ea typeface="+mn-ea"/>
                <a:cs typeface="+mn-cs"/>
              </a:rPr>
              <a:t>来</a:t>
            </a:r>
            <a:r>
              <a:rPr lang="zh-CN" altLang="zh-CN" sz="1200" kern="1200" dirty="0" smtClean="0">
                <a:solidFill>
                  <a:schemeClr val="tx1"/>
                </a:solidFill>
                <a:effectLst/>
                <a:latin typeface="+mn-lt"/>
                <a:ea typeface="+mn-ea"/>
                <a:cs typeface="+mn-cs"/>
              </a:rPr>
              <a:t>提高损伤定位的准确性，此外，袁慎芳、陈建霖等曾先后利用多级检测方法对板中的损伤进行评估，通过划分子区域大幅提升了检测效率</a:t>
            </a:r>
            <a:r>
              <a:rPr lang="zh-CN" altLang="en-US" sz="1200" kern="1200" dirty="0" smtClean="0">
                <a:solidFill>
                  <a:schemeClr val="tx1"/>
                </a:solidFill>
                <a:effectLst/>
                <a:latin typeface="+mn-lt"/>
                <a:ea typeface="+mn-ea"/>
                <a:cs typeface="+mn-cs"/>
              </a:rPr>
              <a:t>，但在实现一级检测后均需额外布置新的压电片，不适合工程操作</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而在导波成像技术中，国外常富国课题组与袁慎芳课题组提出了时间反转成像法</a:t>
            </a:r>
            <a:r>
              <a:rPr lang="zh-CN" altLang="en-US" sz="1200" kern="1200" dirty="0" smtClean="0">
                <a:solidFill>
                  <a:schemeClr val="tx1"/>
                </a:solidFill>
                <a:effectLst/>
                <a:latin typeface="+mn-lt"/>
                <a:ea typeface="+mn-ea"/>
                <a:cs typeface="+mn-cs"/>
              </a:rPr>
              <a:t>，分别实现</a:t>
            </a:r>
            <a:r>
              <a:rPr lang="zh-CN" altLang="en-US" sz="1200" kern="1200" dirty="0" smtClean="0">
                <a:solidFill>
                  <a:schemeClr val="tx1"/>
                </a:solidFill>
                <a:effectLst/>
                <a:latin typeface="+mn-lt"/>
                <a:ea typeface="+mn-ea"/>
                <a:cs typeface="+mn-cs"/>
              </a:rPr>
              <a:t>了板中附着质量</a:t>
            </a:r>
            <a:r>
              <a:rPr lang="zh-CN" altLang="en-US" sz="1200" kern="1200" dirty="0" smtClean="0">
                <a:solidFill>
                  <a:schemeClr val="tx1"/>
                </a:solidFill>
                <a:effectLst/>
                <a:latin typeface="+mn-lt"/>
                <a:ea typeface="+mn-ea"/>
                <a:cs typeface="+mn-cs"/>
              </a:rPr>
              <a:t>块与冲击损伤的</a:t>
            </a:r>
            <a:r>
              <a:rPr lang="zh-CN" altLang="en-US" sz="1200" kern="1200" dirty="0" smtClean="0">
                <a:solidFill>
                  <a:schemeClr val="tx1"/>
                </a:solidFill>
                <a:effectLst/>
                <a:latin typeface="+mn-lt"/>
                <a:ea typeface="+mn-ea"/>
                <a:cs typeface="+mn-cs"/>
              </a:rPr>
              <a:t>定位及大小评估，但对损伤大小的结果仅以图像方式呈现，并未做定量探讨。</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经过调研我们发现，</a:t>
            </a:r>
            <a:r>
              <a:rPr lang="zh-CN" altLang="zh-CN" sz="1200" kern="1200" dirty="0" smtClean="0">
                <a:solidFill>
                  <a:schemeClr val="tx1"/>
                </a:solidFill>
                <a:effectLst/>
                <a:latin typeface="+mn-lt"/>
                <a:ea typeface="+mn-ea"/>
                <a:cs typeface="+mn-cs"/>
              </a:rPr>
              <a:t>目前针对板状结构的损伤检测、损伤定位研究已较为成熟，但针对损伤大小的评估仍比较有限，尤其是定量探讨损伤程度的研究亟待丰富，故本课题希望提出一种新的多级检测方法用于定量评估二维结构中</a:t>
            </a:r>
            <a:r>
              <a:rPr lang="zh-CN" altLang="en-US" sz="1200" kern="1200" dirty="0" smtClean="0">
                <a:solidFill>
                  <a:schemeClr val="tx1"/>
                </a:solidFill>
                <a:effectLst/>
                <a:latin typeface="+mn-lt"/>
                <a:ea typeface="+mn-ea"/>
                <a:cs typeface="+mn-cs"/>
              </a:rPr>
              <a:t>穿孔</a:t>
            </a:r>
            <a:r>
              <a:rPr lang="zh-CN" altLang="zh-CN" sz="1200" kern="1200" dirty="0" smtClean="0">
                <a:solidFill>
                  <a:schemeClr val="tx1"/>
                </a:solidFill>
                <a:effectLst/>
                <a:latin typeface="+mn-lt"/>
                <a:ea typeface="+mn-ea"/>
                <a:cs typeface="+mn-cs"/>
              </a:rPr>
              <a:t>损伤的位置及大小。</a:t>
            </a:r>
            <a:endParaRPr lang="zh-CN" altLang="en-US" dirty="0"/>
          </a:p>
        </p:txBody>
      </p:sp>
      <p:sp>
        <p:nvSpPr>
          <p:cNvPr id="4" name="灯片编号占位符 3"/>
          <p:cNvSpPr>
            <a:spLocks noGrp="1"/>
          </p:cNvSpPr>
          <p:nvPr>
            <p:ph type="sldNum" sz="quarter" idx="10"/>
          </p:nvPr>
        </p:nvSpPr>
        <p:spPr/>
        <p:txBody>
          <a:bodyPr/>
          <a:lstStyle/>
          <a:p>
            <a:fld id="{E5ECEF30-2272-4D60-847E-044D33424CF6}" type="slidenum">
              <a:rPr lang="zh-CN" altLang="en-US" smtClean="0"/>
              <a:pPr/>
              <a:t>6</a:t>
            </a:fld>
            <a:endParaRPr lang="zh-CN" altLang="en-US"/>
          </a:p>
        </p:txBody>
      </p:sp>
    </p:spTree>
    <p:extLst>
      <p:ext uri="{BB962C8B-B14F-4D97-AF65-F5344CB8AC3E}">
        <p14:creationId xmlns:p14="http://schemas.microsoft.com/office/powerpoint/2010/main" val="2816545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本课题以二维板状结构作为研究对象，利用导波信号进行损伤识别，采用互相关技术计算</a:t>
            </a:r>
            <a:r>
              <a:rPr lang="en-US" altLang="zh-CN" sz="1200" kern="1200" dirty="0" smtClean="0">
                <a:solidFill>
                  <a:schemeClr val="tx1"/>
                </a:solidFill>
                <a:effectLst/>
                <a:latin typeface="+mn-lt"/>
                <a:ea typeface="+mn-ea"/>
                <a:cs typeface="+mn-cs"/>
              </a:rPr>
              <a:t>ToF</a:t>
            </a:r>
            <a:r>
              <a:rPr lang="zh-CN" altLang="zh-CN" sz="1200" kern="1200" dirty="0" smtClean="0">
                <a:solidFill>
                  <a:schemeClr val="tx1"/>
                </a:solidFill>
                <a:effectLst/>
                <a:latin typeface="+mn-lt"/>
                <a:ea typeface="+mn-ea"/>
                <a:cs typeface="+mn-cs"/>
              </a:rPr>
              <a:t>，实现对板中穿孔损伤位置及尺寸的定量评估；</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进而提出一种新的多级检测方法，在不额外布置压电片的情况下提高检测精度，并通过实验对该方法的可靠性进行验证。</a:t>
            </a:r>
            <a:endParaRPr lang="zh-CN" altLang="en-US" dirty="0"/>
          </a:p>
        </p:txBody>
      </p:sp>
      <p:sp>
        <p:nvSpPr>
          <p:cNvPr id="4" name="灯片编号占位符 3"/>
          <p:cNvSpPr>
            <a:spLocks noGrp="1"/>
          </p:cNvSpPr>
          <p:nvPr>
            <p:ph type="sldNum" sz="quarter" idx="10"/>
          </p:nvPr>
        </p:nvSpPr>
        <p:spPr/>
        <p:txBody>
          <a:bodyPr/>
          <a:lstStyle/>
          <a:p>
            <a:fld id="{E5ECEF30-2272-4D60-847E-044D33424CF6}" type="slidenum">
              <a:rPr lang="zh-CN" altLang="en-US" smtClean="0"/>
              <a:pPr/>
              <a:t>8</a:t>
            </a:fld>
            <a:endParaRPr lang="zh-CN" altLang="en-US"/>
          </a:p>
        </p:txBody>
      </p:sp>
    </p:spTree>
    <p:extLst>
      <p:ext uri="{BB962C8B-B14F-4D97-AF65-F5344CB8AC3E}">
        <p14:creationId xmlns:p14="http://schemas.microsoft.com/office/powerpoint/2010/main" val="2649531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首先，我们以数值模拟的方式确定了铝板中的群速度，采用</a:t>
            </a:r>
            <a:r>
              <a:rPr lang="en-US" altLang="zh-CN" dirty="0" smtClean="0"/>
              <a:t>dyna</a:t>
            </a:r>
            <a:r>
              <a:rPr lang="zh-CN" altLang="en-US" dirty="0" smtClean="0"/>
              <a:t>有限元软件，三维实体单元，激励方式为在板中心处进行径向位移激励，激励信号为中心频率</a:t>
            </a:r>
            <a:r>
              <a:rPr lang="en-US" altLang="zh-CN" dirty="0" smtClean="0"/>
              <a:t>383kHz</a:t>
            </a:r>
            <a:r>
              <a:rPr lang="zh-CN" altLang="en-US" dirty="0" smtClean="0"/>
              <a:t>的</a:t>
            </a:r>
            <a:r>
              <a:rPr lang="en-US" altLang="zh-CN" dirty="0" smtClean="0"/>
              <a:t>5.5</a:t>
            </a:r>
            <a:r>
              <a:rPr lang="zh-CN" altLang="en-US" dirty="0" smtClean="0"/>
              <a:t>周期信号。布片方式如图所示，我们根据波传播路径上各点入射波峰值到达的</a:t>
            </a:r>
            <a:r>
              <a:rPr lang="zh-CN" altLang="en-US" dirty="0" smtClean="0"/>
              <a:t>时间差得到</a:t>
            </a:r>
            <a:r>
              <a:rPr lang="zh-CN" altLang="en-US" dirty="0" smtClean="0"/>
              <a:t>了铝板</a:t>
            </a:r>
            <a:r>
              <a:rPr lang="en-US" altLang="zh-CN" dirty="0" smtClean="0"/>
              <a:t>S0</a:t>
            </a:r>
            <a:r>
              <a:rPr lang="zh-CN" altLang="en-US" dirty="0" smtClean="0"/>
              <a:t>波群速度</a:t>
            </a:r>
            <a:r>
              <a:rPr lang="en-US" altLang="zh-CN" dirty="0" smtClean="0"/>
              <a:t>5074m/s</a:t>
            </a:r>
            <a:r>
              <a:rPr lang="zh-CN" altLang="en-US" dirty="0" smtClean="0"/>
              <a:t>，而根据频厚积计算出的波速理论值为</a:t>
            </a:r>
            <a:r>
              <a:rPr lang="en-US" altLang="zh-CN" dirty="0" smtClean="0"/>
              <a:t>5300m/s</a:t>
            </a:r>
            <a:r>
              <a:rPr lang="zh-CN" altLang="en-US" dirty="0" smtClean="0"/>
              <a:t>，二者存在</a:t>
            </a:r>
            <a:r>
              <a:rPr lang="en-US" altLang="zh-CN" dirty="0" smtClean="0"/>
              <a:t>4%</a:t>
            </a:r>
            <a:r>
              <a:rPr lang="zh-CN" altLang="en-US" dirty="0" smtClean="0"/>
              <a:t>的误差。可以</a:t>
            </a:r>
            <a:r>
              <a:rPr lang="zh-CN" altLang="en-US" b="0" dirty="0" smtClean="0"/>
              <a:t>看出，</a:t>
            </a:r>
            <a:r>
              <a:rPr lang="zh-CN" altLang="en-US" b="0" dirty="0" smtClean="0">
                <a:latin typeface="宋体" panose="02010600030101010101" pitchFamily="2" charset="-122"/>
                <a:ea typeface="宋体" panose="02010600030101010101" pitchFamily="2" charset="-122"/>
                <a:cs typeface="Times New Roman" panose="02020603050405020304" pitchFamily="18" charset="0"/>
              </a:rPr>
              <a:t>由于弥散现象的存在，准确波速很难得到，会对损伤定位及大小评估精度产生一定影响</a:t>
            </a:r>
          </a:p>
          <a:p>
            <a:endParaRPr lang="en-US" altLang="zh-CN" b="1" dirty="0" smtClean="0">
              <a:latin typeface="宋体" panose="02010600030101010101" pitchFamily="2" charset="-122"/>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E5ECEF30-2272-4D60-847E-044D33424CF6}" type="slidenum">
              <a:rPr lang="zh-CN" altLang="en-US" smtClean="0"/>
              <a:pPr/>
              <a:t>9</a:t>
            </a:fld>
            <a:endParaRPr lang="zh-CN" altLang="en-US"/>
          </a:p>
        </p:txBody>
      </p:sp>
    </p:spTree>
    <p:extLst>
      <p:ext uri="{BB962C8B-B14F-4D97-AF65-F5344CB8AC3E}">
        <p14:creationId xmlns:p14="http://schemas.microsoft.com/office/powerpoint/2010/main" val="899677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接下来我们进行了二维板中孔洞缺陷</a:t>
            </a:r>
            <a:r>
              <a:rPr lang="zh-CN" altLang="en-US" dirty="0" smtClean="0"/>
              <a:t>的单级评估，</a:t>
            </a:r>
            <a:r>
              <a:rPr lang="zh-CN" altLang="en-US" dirty="0" smtClean="0"/>
              <a:t>模型仍是</a:t>
            </a:r>
            <a:r>
              <a:rPr lang="en-US" altLang="zh-CN" dirty="0" smtClean="0"/>
              <a:t>800</a:t>
            </a:r>
            <a:r>
              <a:rPr lang="zh-CN" altLang="en-US" dirty="0" smtClean="0"/>
              <a:t>*</a:t>
            </a:r>
            <a:r>
              <a:rPr lang="en-US" altLang="zh-CN" dirty="0" smtClean="0"/>
              <a:t>800</a:t>
            </a:r>
            <a:r>
              <a:rPr lang="zh-CN" altLang="en-US" dirty="0" smtClean="0"/>
              <a:t>的铝板，布片方式如图所示。其中中心位置为激励点，检测区域</a:t>
            </a:r>
            <a:r>
              <a:rPr lang="en-US" altLang="zh-CN" dirty="0" smtClean="0"/>
              <a:t>4</a:t>
            </a:r>
            <a:r>
              <a:rPr lang="zh-CN" altLang="en-US" dirty="0" smtClean="0"/>
              <a:t>个象限的角点为接收点，在右图中可明显看出孔</a:t>
            </a:r>
            <a:r>
              <a:rPr lang="zh-CN" altLang="zh-CN" sz="1200" kern="1200" dirty="0" smtClean="0">
                <a:solidFill>
                  <a:schemeClr val="tx1"/>
                </a:solidFill>
                <a:effectLst/>
                <a:latin typeface="+mn-lt"/>
                <a:ea typeface="+mn-ea"/>
                <a:cs typeface="+mn-cs"/>
              </a:rPr>
              <a:t>损伤界面对</a:t>
            </a:r>
            <a:r>
              <a:rPr lang="en-US" altLang="zh-CN" sz="1200" kern="1200" dirty="0" smtClean="0">
                <a:solidFill>
                  <a:schemeClr val="tx1"/>
                </a:solidFill>
                <a:effectLst/>
                <a:latin typeface="+mn-lt"/>
                <a:ea typeface="+mn-ea"/>
                <a:cs typeface="+mn-cs"/>
              </a:rPr>
              <a:t>Lamb</a:t>
            </a:r>
            <a:r>
              <a:rPr lang="zh-CN" altLang="zh-CN" sz="1200" kern="1200" dirty="0" smtClean="0">
                <a:solidFill>
                  <a:schemeClr val="tx1"/>
                </a:solidFill>
                <a:effectLst/>
                <a:latin typeface="+mn-lt"/>
                <a:ea typeface="+mn-ea"/>
                <a:cs typeface="+mn-cs"/>
              </a:rPr>
              <a:t>波的反射作用</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E5ECEF30-2272-4D60-847E-044D33424CF6}" type="slidenum">
              <a:rPr lang="zh-CN" altLang="en-US" smtClean="0"/>
              <a:pPr/>
              <a:t>10</a:t>
            </a:fld>
            <a:endParaRPr lang="zh-CN" altLang="en-US"/>
          </a:p>
        </p:txBody>
      </p:sp>
    </p:spTree>
    <p:extLst>
      <p:ext uri="{BB962C8B-B14F-4D97-AF65-F5344CB8AC3E}">
        <p14:creationId xmlns:p14="http://schemas.microsoft.com/office/powerpoint/2010/main" val="3479444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我们</a:t>
            </a:r>
            <a:r>
              <a:rPr lang="zh-CN" altLang="zh-CN" sz="1200" kern="1200" dirty="0" smtClean="0">
                <a:solidFill>
                  <a:schemeClr val="tx1"/>
                </a:solidFill>
                <a:effectLst/>
                <a:latin typeface="+mn-lt"/>
                <a:ea typeface="+mn-ea"/>
                <a:cs typeface="+mn-cs"/>
              </a:rPr>
              <a:t>分别测得完好结构与含损伤结构中</a:t>
            </a:r>
            <a:r>
              <a:rPr lang="zh-CN" altLang="en-US" sz="1200" kern="1200" dirty="0" smtClean="0">
                <a:solidFill>
                  <a:schemeClr val="tx1"/>
                </a:solidFill>
                <a:effectLst/>
                <a:latin typeface="+mn-lt"/>
                <a:ea typeface="+mn-ea"/>
                <a:cs typeface="+mn-cs"/>
              </a:rPr>
              <a:t>各</a:t>
            </a:r>
            <a:r>
              <a:rPr lang="zh-CN" altLang="zh-CN" sz="1200" kern="1200" dirty="0" smtClean="0">
                <a:solidFill>
                  <a:schemeClr val="tx1"/>
                </a:solidFill>
                <a:effectLst/>
                <a:latin typeface="+mn-lt"/>
                <a:ea typeface="+mn-ea"/>
                <a:cs typeface="+mn-cs"/>
              </a:rPr>
              <a:t>接收点的接收信号</a:t>
            </a:r>
            <a:r>
              <a:rPr lang="zh-CN" altLang="en-US" sz="1200" kern="1200" dirty="0" smtClean="0">
                <a:solidFill>
                  <a:schemeClr val="tx1"/>
                </a:solidFill>
                <a:effectLst/>
                <a:latin typeface="+mn-lt"/>
                <a:ea typeface="+mn-ea"/>
                <a:cs typeface="+mn-cs"/>
              </a:rPr>
              <a:t>，即为每组图中的图</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与图</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，各自进行归一化后作差，</a:t>
            </a:r>
            <a:r>
              <a:rPr lang="zh-CN" altLang="en-US" sz="1200" kern="1200" dirty="0" smtClean="0">
                <a:solidFill>
                  <a:schemeClr val="tx1"/>
                </a:solidFill>
                <a:effectLst/>
                <a:latin typeface="+mn-lt"/>
                <a:ea typeface="+mn-ea"/>
                <a:cs typeface="+mn-cs"/>
              </a:rPr>
              <a:t>即可得到由损伤边界反射产生的信号，即图</a:t>
            </a:r>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。继而通过互相关算法得到损伤信号相对于入射信号的延迟时间。</a:t>
            </a:r>
            <a:endParaRPr lang="en-US" altLang="zh-CN" dirty="0" smtClean="0"/>
          </a:p>
          <a:p>
            <a:r>
              <a:rPr lang="zh-CN" altLang="zh-CN" sz="1200" kern="1200" dirty="0" smtClean="0">
                <a:solidFill>
                  <a:schemeClr val="tx1"/>
                </a:solidFill>
                <a:effectLst/>
                <a:latin typeface="+mn-lt"/>
                <a:ea typeface="+mn-ea"/>
                <a:cs typeface="+mn-cs"/>
              </a:rPr>
              <a:t>基于弹性波与界面的相互作用原理，</a:t>
            </a:r>
            <a:r>
              <a:rPr lang="en-US" altLang="zh-CN" sz="1200" kern="1200" dirty="0" smtClean="0">
                <a:solidFill>
                  <a:schemeClr val="tx1"/>
                </a:solidFill>
                <a:effectLst/>
                <a:latin typeface="+mn-lt"/>
                <a:ea typeface="+mn-ea"/>
                <a:cs typeface="+mn-cs"/>
              </a:rPr>
              <a:t>ToF</a:t>
            </a:r>
            <a:r>
              <a:rPr lang="zh-CN" altLang="zh-CN" sz="1200" kern="1200" dirty="0" smtClean="0">
                <a:solidFill>
                  <a:schemeClr val="tx1"/>
                </a:solidFill>
                <a:effectLst/>
                <a:latin typeface="+mn-lt"/>
                <a:ea typeface="+mn-ea"/>
                <a:cs typeface="+mn-cs"/>
              </a:rPr>
              <a:t>方法确定的由损伤可能位置点组成的椭圆必与损伤边界相切，</a:t>
            </a:r>
            <a:r>
              <a:rPr lang="zh-CN" altLang="en-US" sz="1200" kern="1200" dirty="0" smtClean="0">
                <a:solidFill>
                  <a:schemeClr val="tx1"/>
                </a:solidFill>
                <a:effectLst/>
                <a:latin typeface="+mn-lt"/>
                <a:ea typeface="+mn-ea"/>
                <a:cs typeface="+mn-cs"/>
              </a:rPr>
              <a:t>故我们</a:t>
            </a:r>
            <a:r>
              <a:rPr lang="zh-CN" altLang="en-US" dirty="0" smtClean="0"/>
              <a:t>将各延迟时间</a:t>
            </a:r>
            <a:r>
              <a:rPr lang="zh-CN" altLang="en-US" dirty="0" smtClean="0"/>
              <a:t>带入左侧的方程中，可</a:t>
            </a:r>
            <a:r>
              <a:rPr lang="zh-CN" altLang="en-US" dirty="0" smtClean="0"/>
              <a:t>得到与</a:t>
            </a:r>
            <a:r>
              <a:rPr lang="zh-CN" altLang="en-US" dirty="0" smtClean="0"/>
              <a:t>孔洞相切的</a:t>
            </a:r>
            <a:r>
              <a:rPr lang="en-US" altLang="zh-CN" dirty="0" smtClean="0"/>
              <a:t>4</a:t>
            </a:r>
            <a:r>
              <a:rPr lang="zh-CN" altLang="en-US" dirty="0" smtClean="0"/>
              <a:t>个椭圆，</a:t>
            </a:r>
            <a:r>
              <a:rPr lang="zh-CN" altLang="en-US" sz="1200" kern="1200" dirty="0" smtClean="0">
                <a:solidFill>
                  <a:schemeClr val="tx1"/>
                </a:solidFill>
                <a:effectLst/>
                <a:latin typeface="+mn-lt"/>
                <a:ea typeface="+mn-ea"/>
                <a:cs typeface="+mn-cs"/>
              </a:rPr>
              <a:t>这些椭圆确定的</a:t>
            </a:r>
            <a:r>
              <a:rPr lang="zh-CN" altLang="zh-CN" sz="1200" kern="1200" dirty="0" smtClean="0">
                <a:solidFill>
                  <a:schemeClr val="tx1"/>
                </a:solidFill>
                <a:effectLst/>
                <a:latin typeface="+mn-lt"/>
                <a:ea typeface="+mn-ea"/>
                <a:cs typeface="+mn-cs"/>
              </a:rPr>
              <a:t>外切圆圆心即为损伤位置，外切圆</a:t>
            </a:r>
            <a:r>
              <a:rPr lang="zh-CN" altLang="en-US" sz="1200" kern="1200" dirty="0" smtClean="0">
                <a:solidFill>
                  <a:schemeClr val="tx1"/>
                </a:solidFill>
                <a:effectLst/>
                <a:latin typeface="+mn-lt"/>
                <a:ea typeface="+mn-ea"/>
                <a:cs typeface="+mn-cs"/>
              </a:rPr>
              <a:t>直径</a:t>
            </a:r>
            <a:r>
              <a:rPr lang="zh-CN" altLang="zh-CN" sz="1200" kern="1200" dirty="0" smtClean="0">
                <a:solidFill>
                  <a:schemeClr val="tx1"/>
                </a:solidFill>
                <a:effectLst/>
                <a:latin typeface="+mn-lt"/>
                <a:ea typeface="+mn-ea"/>
                <a:cs typeface="+mn-cs"/>
              </a:rPr>
              <a:t>则为穿孔损伤</a:t>
            </a:r>
            <a:r>
              <a:rPr lang="zh-CN" altLang="en-US" sz="1200" kern="1200" dirty="0" smtClean="0">
                <a:solidFill>
                  <a:schemeClr val="tx1"/>
                </a:solidFill>
                <a:effectLst/>
                <a:latin typeface="+mn-lt"/>
                <a:ea typeface="+mn-ea"/>
                <a:cs typeface="+mn-cs"/>
              </a:rPr>
              <a:t>的直径</a:t>
            </a:r>
            <a:r>
              <a:rPr lang="zh-CN" altLang="zh-CN" sz="1200" kern="1200" dirty="0" smtClean="0">
                <a:solidFill>
                  <a:schemeClr val="tx1"/>
                </a:solidFill>
                <a:effectLst/>
                <a:latin typeface="+mn-lt"/>
                <a:ea typeface="+mn-ea"/>
                <a:cs typeface="+mn-cs"/>
              </a:rPr>
              <a:t>；</a:t>
            </a:r>
            <a:endParaRPr lang="en-US" altLang="zh-CN" dirty="0" smtClean="0"/>
          </a:p>
          <a:p>
            <a:endParaRPr lang="en-US" altLang="zh-CN" dirty="0" smtClean="0"/>
          </a:p>
          <a:p>
            <a:endParaRPr lang="en-US" altLang="zh-CN" dirty="0" smtClean="0"/>
          </a:p>
          <a:p>
            <a:r>
              <a:rPr lang="zh-CN" altLang="en-US" dirty="0" smtClean="0"/>
              <a:t>我们模拟得到的孔洞位置为（</a:t>
            </a:r>
            <a:r>
              <a:rPr lang="en-US" altLang="zh-CN" dirty="0" smtClean="0"/>
              <a:t>105</a:t>
            </a:r>
            <a:r>
              <a:rPr lang="zh-CN" altLang="en-US" dirty="0" smtClean="0"/>
              <a:t>，</a:t>
            </a:r>
            <a:r>
              <a:rPr lang="en-US" altLang="zh-CN" dirty="0" smtClean="0"/>
              <a:t>-31.5</a:t>
            </a:r>
            <a:r>
              <a:rPr lang="zh-CN" altLang="en-US" dirty="0" smtClean="0"/>
              <a:t>），损伤直径为</a:t>
            </a:r>
            <a:r>
              <a:rPr lang="en-US" altLang="zh-CN" dirty="0" smtClean="0"/>
              <a:t>28.16mm</a:t>
            </a:r>
            <a:r>
              <a:rPr lang="zh-CN" altLang="en-US" dirty="0" smtClean="0"/>
              <a:t>，误差分别在</a:t>
            </a:r>
            <a:r>
              <a:rPr lang="en-US" altLang="zh-CN" dirty="0" smtClean="0"/>
              <a:t>16%</a:t>
            </a:r>
            <a:r>
              <a:rPr lang="zh-CN" altLang="en-US" dirty="0" smtClean="0"/>
              <a:t>与</a:t>
            </a:r>
            <a:r>
              <a:rPr lang="en-US" altLang="zh-CN" dirty="0" smtClean="0"/>
              <a:t>302%</a:t>
            </a:r>
            <a:r>
              <a:rPr lang="zh-CN" altLang="en-US" dirty="0" smtClean="0"/>
              <a:t>左右，误差较大。</a:t>
            </a:r>
          </a:p>
          <a:p>
            <a:endParaRPr lang="zh-CN" altLang="en-US" dirty="0"/>
          </a:p>
        </p:txBody>
      </p:sp>
      <p:sp>
        <p:nvSpPr>
          <p:cNvPr id="4" name="灯片编号占位符 3"/>
          <p:cNvSpPr>
            <a:spLocks noGrp="1"/>
          </p:cNvSpPr>
          <p:nvPr>
            <p:ph type="sldNum" sz="quarter" idx="10"/>
          </p:nvPr>
        </p:nvSpPr>
        <p:spPr/>
        <p:txBody>
          <a:bodyPr/>
          <a:lstStyle/>
          <a:p>
            <a:fld id="{E5ECEF30-2272-4D60-847E-044D33424CF6}" type="slidenum">
              <a:rPr lang="zh-CN" altLang="en-US" smtClean="0"/>
              <a:pPr/>
              <a:t>11</a:t>
            </a:fld>
            <a:endParaRPr lang="zh-CN" altLang="en-US"/>
          </a:p>
        </p:txBody>
      </p:sp>
    </p:spTree>
    <p:extLst>
      <p:ext uri="{BB962C8B-B14F-4D97-AF65-F5344CB8AC3E}">
        <p14:creationId xmlns:p14="http://schemas.microsoft.com/office/powerpoint/2010/main" val="1578464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我们试图通过额外补充数据来提升检测精度。我们任意选取两个角点处的压电片，分别作为激励与接收点，得到图中所示的各个椭圆，从中任选一个椭圆作为补充数据，与原有</a:t>
            </a:r>
            <a:r>
              <a:rPr lang="en-US" altLang="zh-CN" dirty="0" smtClean="0"/>
              <a:t>4</a:t>
            </a:r>
            <a:r>
              <a:rPr lang="zh-CN" altLang="en-US" dirty="0" smtClean="0"/>
              <a:t>个椭圆一同用于损伤</a:t>
            </a:r>
            <a:r>
              <a:rPr lang="zh-CN" altLang="en-US" dirty="0" smtClean="0"/>
              <a:t>评估。</a:t>
            </a:r>
            <a:endParaRPr lang="en-US" altLang="zh-CN" dirty="0" smtClean="0"/>
          </a:p>
          <a:p>
            <a:endParaRPr lang="en-US" altLang="zh-CN" dirty="0" smtClean="0"/>
          </a:p>
          <a:p>
            <a:r>
              <a:rPr lang="zh-CN" altLang="en-US" dirty="0" smtClean="0"/>
              <a:t>选择</a:t>
            </a:r>
            <a:r>
              <a:rPr lang="zh-CN" altLang="en-US" dirty="0" smtClean="0"/>
              <a:t>不同压电片对作为补充数据时得到的损伤评估结果如图所示。</a:t>
            </a:r>
            <a:endParaRPr lang="en-US" altLang="zh-CN" dirty="0" smtClean="0"/>
          </a:p>
          <a:p>
            <a:endParaRPr lang="en-US" altLang="zh-CN" dirty="0" smtClean="0"/>
          </a:p>
          <a:p>
            <a:r>
              <a:rPr lang="zh-CN" altLang="en-US" dirty="0" smtClean="0"/>
              <a:t>我们</a:t>
            </a:r>
            <a:r>
              <a:rPr lang="zh-CN" altLang="en-US" dirty="0" smtClean="0"/>
              <a:t>发现，选取第一象限加载第四象限</a:t>
            </a:r>
            <a:r>
              <a:rPr lang="zh-CN" altLang="en-US" b="0" dirty="0" smtClean="0"/>
              <a:t>接收的</a:t>
            </a:r>
            <a:r>
              <a:rPr lang="zh-CN" altLang="en-US" sz="1200" b="0" dirty="0" smtClean="0">
                <a:latin typeface="宋体" panose="02010600030101010101" pitchFamily="2" charset="-122"/>
                <a:ea typeface="+mn-ea"/>
                <a:cs typeface="Times New Roman" panose="02020603050405020304" pitchFamily="18" charset="0"/>
              </a:rPr>
              <a:t>椭圆时损伤评估的精度提升最为明显，而这一椭圆恰好为延迟时间最小的一个</a:t>
            </a:r>
            <a:endParaRPr lang="en-US" altLang="zh-CN" dirty="0" smtClean="0"/>
          </a:p>
          <a:p>
            <a:endParaRPr lang="en-US" altLang="zh-CN" dirty="0" smtClean="0"/>
          </a:p>
          <a:p>
            <a:r>
              <a:rPr lang="zh-CN" altLang="en-US" dirty="0" smtClean="0"/>
              <a:t>由椭圆定位公式我们也可看出，误差的引入主要由于波速的不准确和弥散效应造成的延迟时间不</a:t>
            </a:r>
            <a:r>
              <a:rPr lang="zh-CN" altLang="en-US" dirty="0" smtClean="0"/>
              <a:t>准确带来，</a:t>
            </a:r>
            <a:r>
              <a:rPr lang="zh-CN" altLang="en-US" dirty="0" smtClean="0"/>
              <a:t>故选择延迟时间较小的椭圆可有效减小误差。</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smtClean="0">
              <a:latin typeface="宋体" panose="02010600030101010101" pitchFamily="2" charset="-122"/>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latin typeface="宋体" panose="02010600030101010101" pitchFamily="2" charset="-122"/>
                <a:ea typeface="+mn-ea"/>
                <a:cs typeface="Times New Roman" panose="02020603050405020304" pitchFamily="18" charset="0"/>
              </a:rPr>
              <a:t>据此，我们认为，在补充</a:t>
            </a:r>
            <a:r>
              <a:rPr lang="en-US" altLang="zh-CN" sz="1200" b="1" dirty="0" smtClean="0">
                <a:latin typeface="宋体" panose="02010600030101010101" pitchFamily="2" charset="-122"/>
                <a:ea typeface="+mn-ea"/>
                <a:cs typeface="Times New Roman" panose="02020603050405020304" pitchFamily="18" charset="0"/>
              </a:rPr>
              <a:t>PZT1-PZT4</a:t>
            </a:r>
            <a:r>
              <a:rPr lang="zh-CN" altLang="en-US" sz="1200" b="1" dirty="0" smtClean="0">
                <a:latin typeface="宋体" panose="02010600030101010101" pitchFamily="2" charset="-122"/>
                <a:ea typeface="+mn-ea"/>
                <a:cs typeface="Times New Roman" panose="02020603050405020304" pitchFamily="18" charset="0"/>
              </a:rPr>
              <a:t>椭圆基础上，舍掉原有椭圆中延迟时间较长的两个（</a:t>
            </a:r>
            <a:r>
              <a:rPr lang="en-US" altLang="zh-CN" sz="1200" b="1" dirty="0" smtClean="0">
                <a:latin typeface="宋体" panose="02010600030101010101" pitchFamily="2" charset="-122"/>
                <a:ea typeface="+mn-ea"/>
                <a:cs typeface="Times New Roman" panose="02020603050405020304" pitchFamily="18" charset="0"/>
              </a:rPr>
              <a:t>PZT0-PZT2</a:t>
            </a:r>
            <a:r>
              <a:rPr lang="zh-CN" altLang="en-US" sz="1200" b="1" dirty="0" smtClean="0">
                <a:latin typeface="宋体" panose="02010600030101010101" pitchFamily="2" charset="-122"/>
                <a:ea typeface="+mn-ea"/>
                <a:cs typeface="Times New Roman" panose="02020603050405020304" pitchFamily="18" charset="0"/>
              </a:rPr>
              <a:t>、</a:t>
            </a:r>
            <a:r>
              <a:rPr lang="en-US" altLang="zh-CN" sz="1200" b="1" dirty="0" smtClean="0">
                <a:latin typeface="宋体" panose="02010600030101010101" pitchFamily="2" charset="-122"/>
                <a:ea typeface="+mn-ea"/>
                <a:cs typeface="Times New Roman" panose="02020603050405020304" pitchFamily="18" charset="0"/>
              </a:rPr>
              <a:t>PZT0-PZT3</a:t>
            </a:r>
            <a:r>
              <a:rPr lang="zh-CN" altLang="en-US" sz="1200" b="1" dirty="0" smtClean="0">
                <a:latin typeface="宋体" panose="02010600030101010101" pitchFamily="2" charset="-122"/>
                <a:ea typeface="+mn-ea"/>
                <a:cs typeface="Times New Roman" panose="02020603050405020304" pitchFamily="18" charset="0"/>
              </a:rPr>
              <a:t>），有望进一步提升精度！</a:t>
            </a:r>
          </a:p>
          <a:p>
            <a:endParaRPr lang="en-US" altLang="zh-CN" dirty="0" smtClean="0"/>
          </a:p>
        </p:txBody>
      </p:sp>
      <p:sp>
        <p:nvSpPr>
          <p:cNvPr id="4" name="灯片编号占位符 3"/>
          <p:cNvSpPr>
            <a:spLocks noGrp="1"/>
          </p:cNvSpPr>
          <p:nvPr>
            <p:ph type="sldNum" sz="quarter" idx="10"/>
          </p:nvPr>
        </p:nvSpPr>
        <p:spPr/>
        <p:txBody>
          <a:bodyPr/>
          <a:lstStyle/>
          <a:p>
            <a:fld id="{E5ECEF30-2272-4D60-847E-044D33424CF6}" type="slidenum">
              <a:rPr lang="zh-CN" altLang="en-US" smtClean="0"/>
              <a:pPr/>
              <a:t>12</a:t>
            </a:fld>
            <a:endParaRPr lang="zh-CN" altLang="en-US"/>
          </a:p>
        </p:txBody>
      </p:sp>
    </p:spTree>
    <p:extLst>
      <p:ext uri="{BB962C8B-B14F-4D97-AF65-F5344CB8AC3E}">
        <p14:creationId xmlns:p14="http://schemas.microsoft.com/office/powerpoint/2010/main" val="559015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pPr/>
              <a:t>2017/3/23</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2017/3/23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2017/3/23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2017/3/23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2017/3/23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2017/3/23</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2017/3/23</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2017/3/23</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2017/3/23</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530820CF-B880-4189-942D-D702A7CBA730}" type="datetimeFigureOut">
              <a:rPr lang="zh-CN" altLang="en-US" smtClean="0"/>
              <a:pPr/>
              <a:t>2017/3/23</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pPr/>
              <a:t>2017/3/23</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pPr/>
              <a:t>2017/3/23</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5.bin"/><Relationship Id="rId18" Type="http://schemas.openxmlformats.org/officeDocument/2006/relationships/image" Target="../media/image29.png"/><Relationship Id="rId26" Type="http://schemas.openxmlformats.org/officeDocument/2006/relationships/image" Target="../media/image24.wmf"/><Relationship Id="rId3" Type="http://schemas.openxmlformats.org/officeDocument/2006/relationships/notesSlide" Target="../notesSlides/notesSlide7.xml"/><Relationship Id="rId21" Type="http://schemas.openxmlformats.org/officeDocument/2006/relationships/image" Target="../media/image32.png"/><Relationship Id="rId7" Type="http://schemas.openxmlformats.org/officeDocument/2006/relationships/oleObject" Target="../embeddings/oleObject2.bin"/><Relationship Id="rId12" Type="http://schemas.openxmlformats.org/officeDocument/2006/relationships/image" Target="../media/image20.wmf"/><Relationship Id="rId17" Type="http://schemas.openxmlformats.org/officeDocument/2006/relationships/image" Target="../media/image28.png"/><Relationship Id="rId25" Type="http://schemas.openxmlformats.org/officeDocument/2006/relationships/oleObject" Target="../embeddings/oleObject8.bin"/><Relationship Id="rId2" Type="http://schemas.openxmlformats.org/officeDocument/2006/relationships/slideLayout" Target="../slideLayouts/slideLayout7.xml"/><Relationship Id="rId16" Type="http://schemas.openxmlformats.org/officeDocument/2006/relationships/image" Target="../media/image22.wmf"/><Relationship Id="rId20" Type="http://schemas.openxmlformats.org/officeDocument/2006/relationships/image" Target="../media/image31.png"/><Relationship Id="rId29" Type="http://schemas.openxmlformats.org/officeDocument/2006/relationships/oleObject" Target="../embeddings/oleObject11.bin"/><Relationship Id="rId1" Type="http://schemas.openxmlformats.org/officeDocument/2006/relationships/vmlDrawing" Target="../drawings/vmlDrawing2.vml"/><Relationship Id="rId6" Type="http://schemas.openxmlformats.org/officeDocument/2006/relationships/image" Target="../media/image27.png"/><Relationship Id="rId11" Type="http://schemas.openxmlformats.org/officeDocument/2006/relationships/oleObject" Target="../embeddings/oleObject4.bin"/><Relationship Id="rId24" Type="http://schemas.openxmlformats.org/officeDocument/2006/relationships/image" Target="../media/image23.wmf"/><Relationship Id="rId5" Type="http://schemas.openxmlformats.org/officeDocument/2006/relationships/image" Target="../media/image26.jpeg"/><Relationship Id="rId15" Type="http://schemas.openxmlformats.org/officeDocument/2006/relationships/oleObject" Target="../embeddings/oleObject6.bin"/><Relationship Id="rId23" Type="http://schemas.openxmlformats.org/officeDocument/2006/relationships/oleObject" Target="../embeddings/oleObject7.bin"/><Relationship Id="rId28" Type="http://schemas.openxmlformats.org/officeDocument/2006/relationships/oleObject" Target="../embeddings/oleObject10.bin"/><Relationship Id="rId10" Type="http://schemas.openxmlformats.org/officeDocument/2006/relationships/image" Target="../media/image19.wmf"/><Relationship Id="rId19" Type="http://schemas.openxmlformats.org/officeDocument/2006/relationships/image" Target="../media/image30.png"/><Relationship Id="rId4" Type="http://schemas.openxmlformats.org/officeDocument/2006/relationships/image" Target="../media/image25.jpeg"/><Relationship Id="rId9" Type="http://schemas.openxmlformats.org/officeDocument/2006/relationships/oleObject" Target="../embeddings/oleObject3.bin"/><Relationship Id="rId14" Type="http://schemas.openxmlformats.org/officeDocument/2006/relationships/image" Target="../media/image21.wmf"/><Relationship Id="rId22" Type="http://schemas.openxmlformats.org/officeDocument/2006/relationships/image" Target="../media/image33.png"/><Relationship Id="rId27" Type="http://schemas.openxmlformats.org/officeDocument/2006/relationships/oleObject" Target="../embeddings/oleObject9.bin"/><Relationship Id="rId30"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8" Type="http://schemas.openxmlformats.org/officeDocument/2006/relationships/image" Target="../media/image40.jpeg"/><Relationship Id="rId13" Type="http://schemas.openxmlformats.org/officeDocument/2006/relationships/image" Target="../media/image35.wmf"/><Relationship Id="rId18" Type="http://schemas.openxmlformats.org/officeDocument/2006/relationships/oleObject" Target="../embeddings/oleObject17.bin"/><Relationship Id="rId3" Type="http://schemas.openxmlformats.org/officeDocument/2006/relationships/notesSlide" Target="../notesSlides/notesSlide8.xml"/><Relationship Id="rId21" Type="http://schemas.openxmlformats.org/officeDocument/2006/relationships/image" Target="../media/image20.wmf"/><Relationship Id="rId7" Type="http://schemas.openxmlformats.org/officeDocument/2006/relationships/image" Target="../media/image39.jpeg"/><Relationship Id="rId12" Type="http://schemas.openxmlformats.org/officeDocument/2006/relationships/oleObject" Target="../embeddings/oleObject14.bin"/><Relationship Id="rId17" Type="http://schemas.openxmlformats.org/officeDocument/2006/relationships/image" Target="../media/image37.wmf"/><Relationship Id="rId25" Type="http://schemas.openxmlformats.org/officeDocument/2006/relationships/image" Target="../media/image22.wmf"/><Relationship Id="rId2" Type="http://schemas.openxmlformats.org/officeDocument/2006/relationships/slideLayout" Target="../slideLayouts/slideLayout7.xml"/><Relationship Id="rId16" Type="http://schemas.openxmlformats.org/officeDocument/2006/relationships/oleObject" Target="../embeddings/oleObject16.bin"/><Relationship Id="rId20" Type="http://schemas.openxmlformats.org/officeDocument/2006/relationships/oleObject" Target="../embeddings/oleObject18.bin"/><Relationship Id="rId1" Type="http://schemas.openxmlformats.org/officeDocument/2006/relationships/vmlDrawing" Target="../drawings/vmlDrawing3.vml"/><Relationship Id="rId6" Type="http://schemas.openxmlformats.org/officeDocument/2006/relationships/image" Target="../media/image38.jpeg"/><Relationship Id="rId11" Type="http://schemas.openxmlformats.org/officeDocument/2006/relationships/image" Target="../media/image34.wmf"/><Relationship Id="rId24" Type="http://schemas.openxmlformats.org/officeDocument/2006/relationships/oleObject" Target="../embeddings/oleObject20.bin"/><Relationship Id="rId5" Type="http://schemas.openxmlformats.org/officeDocument/2006/relationships/image" Target="../media/image26.jpeg"/><Relationship Id="rId15" Type="http://schemas.openxmlformats.org/officeDocument/2006/relationships/image" Target="../media/image36.wmf"/><Relationship Id="rId23" Type="http://schemas.openxmlformats.org/officeDocument/2006/relationships/image" Target="../media/image21.wmf"/><Relationship Id="rId10" Type="http://schemas.openxmlformats.org/officeDocument/2006/relationships/oleObject" Target="../embeddings/oleObject13.bin"/><Relationship Id="rId19" Type="http://schemas.openxmlformats.org/officeDocument/2006/relationships/image" Target="../media/image19.wmf"/><Relationship Id="rId4" Type="http://schemas.openxmlformats.org/officeDocument/2006/relationships/image" Target="../media/image25.jpeg"/><Relationship Id="rId9" Type="http://schemas.openxmlformats.org/officeDocument/2006/relationships/image" Target="../media/image41.jpeg"/><Relationship Id="rId14" Type="http://schemas.openxmlformats.org/officeDocument/2006/relationships/oleObject" Target="../embeddings/oleObject15.bin"/><Relationship Id="rId22" Type="http://schemas.openxmlformats.org/officeDocument/2006/relationships/oleObject" Target="../embeddings/oleObject19.bin"/></Relationships>
</file>

<file path=ppt/slides/_rels/slide12.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notesSlide" Target="../notesSlides/notesSlide9.xml"/><Relationship Id="rId7"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42.wmf"/><Relationship Id="rId5" Type="http://schemas.openxmlformats.org/officeDocument/2006/relationships/oleObject" Target="../embeddings/oleObject21.bin"/><Relationship Id="rId10" Type="http://schemas.openxmlformats.org/officeDocument/2006/relationships/image" Target="../media/image44.wmf"/><Relationship Id="rId4" Type="http://schemas.openxmlformats.org/officeDocument/2006/relationships/image" Target="../media/image45.jpeg"/><Relationship Id="rId9" Type="http://schemas.openxmlformats.org/officeDocument/2006/relationships/oleObject" Target="../embeddings/oleObject23.bin"/></Relationships>
</file>

<file path=ppt/slides/_rels/slide13.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notesSlide" Target="../notesSlides/notesSlide10.xml"/><Relationship Id="rId7"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42.wmf"/><Relationship Id="rId11" Type="http://schemas.openxmlformats.org/officeDocument/2006/relationships/oleObject" Target="../embeddings/oleObject27.bin"/><Relationship Id="rId5" Type="http://schemas.openxmlformats.org/officeDocument/2006/relationships/oleObject" Target="../embeddings/oleObject24.bin"/><Relationship Id="rId10" Type="http://schemas.openxmlformats.org/officeDocument/2006/relationships/image" Target="../media/image44.wmf"/><Relationship Id="rId4" Type="http://schemas.openxmlformats.org/officeDocument/2006/relationships/image" Target="../media/image45.jpeg"/><Relationship Id="rId9" Type="http://schemas.openxmlformats.org/officeDocument/2006/relationships/oleObject" Target="../embeddings/oleObject26.bin"/></Relationships>
</file>

<file path=ppt/slides/_rels/slide14.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7.jpeg"/><Relationship Id="rId7" Type="http://schemas.openxmlformats.org/officeDocument/2006/relationships/image" Target="../media/image50.jpe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49.jpeg"/><Relationship Id="rId5" Type="http://schemas.openxmlformats.org/officeDocument/2006/relationships/image" Target="../media/image46.jpeg"/><Relationship Id="rId4" Type="http://schemas.openxmlformats.org/officeDocument/2006/relationships/image" Target="../media/image48.jpeg"/></Relationships>
</file>

<file path=ppt/slides/_rels/slide16.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52.jpg"/></Relationships>
</file>

<file path=ppt/slides/_rels/slide17.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5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5.gif"/><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57.gif"/><Relationship Id="rId4" Type="http://schemas.openxmlformats.org/officeDocument/2006/relationships/image" Target="../media/image56.gif"/></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6.xml"/><Relationship Id="rId7" Type="http://schemas.openxmlformats.org/officeDocument/2006/relationships/image" Target="../media/image17.jpe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5.wmf"/><Relationship Id="rId5" Type="http://schemas.openxmlformats.org/officeDocument/2006/relationships/oleObject" Target="../embeddings/oleObject1.bin"/><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8520" y="2060848"/>
            <a:ext cx="9396536" cy="973069"/>
          </a:xfrm>
        </p:spPr>
        <p:txBody>
          <a:bodyPr>
            <a:normAutofit/>
          </a:bodyPr>
          <a:lstStyle/>
          <a:p>
            <a:pPr algn="l"/>
            <a:r>
              <a:rPr lang="zh-CN" altLang="en-US" sz="4000" dirty="0" smtClean="0">
                <a:solidFill>
                  <a:schemeClr val="tx1"/>
                </a:solidFill>
                <a:effectLst>
                  <a:outerShdw blurRad="38100" dist="38100" dir="2700000" algn="tl">
                    <a:srgbClr val="000000">
                      <a:alpha val="43137"/>
                    </a:srgbClr>
                  </a:outerShdw>
                </a:effectLst>
                <a:latin typeface="+mj-ea"/>
              </a:rPr>
              <a:t>二维结构</a:t>
            </a:r>
            <a:r>
              <a:rPr lang="zh-CN" altLang="en-US" sz="4000" dirty="0">
                <a:solidFill>
                  <a:schemeClr val="tx1"/>
                </a:solidFill>
                <a:effectLst>
                  <a:outerShdw blurRad="38100" dist="38100" dir="2700000" algn="tl">
                    <a:srgbClr val="000000">
                      <a:alpha val="43137"/>
                    </a:srgbClr>
                  </a:outerShdw>
                </a:effectLst>
                <a:latin typeface="+mj-ea"/>
              </a:rPr>
              <a:t>损伤定位及大小评估的多级方法</a:t>
            </a:r>
            <a:r>
              <a:rPr lang="en-US" altLang="zh-CN" sz="4000" dirty="0" smtClean="0">
                <a:solidFill>
                  <a:schemeClr val="tx1"/>
                </a:solidFill>
                <a:effectLst>
                  <a:outerShdw blurRad="38100" dist="38100" dir="2700000" algn="tl">
                    <a:srgbClr val="000000">
                      <a:alpha val="43137"/>
                    </a:srgbClr>
                  </a:outerShdw>
                </a:effectLst>
                <a:latin typeface="+mj-ea"/>
              </a:rPr>
              <a:t/>
            </a:r>
            <a:br>
              <a:rPr lang="en-US" altLang="zh-CN" sz="4000" dirty="0" smtClean="0">
                <a:solidFill>
                  <a:schemeClr val="tx1"/>
                </a:solidFill>
                <a:effectLst>
                  <a:outerShdw blurRad="38100" dist="38100" dir="2700000" algn="tl">
                    <a:srgbClr val="000000">
                      <a:alpha val="43137"/>
                    </a:srgbClr>
                  </a:outerShdw>
                </a:effectLst>
                <a:latin typeface="+mj-ea"/>
              </a:rPr>
            </a:br>
            <a:endParaRPr lang="zh-CN" altLang="en-US" sz="1600" dirty="0">
              <a:solidFill>
                <a:srgbClr val="0070C0"/>
              </a:solidFill>
              <a:effectLst/>
              <a:latin typeface="Times New Roman" pitchFamily="18" charset="0"/>
              <a:cs typeface="Times New Roman" pitchFamily="18" charset="0"/>
            </a:endParaRPr>
          </a:p>
        </p:txBody>
      </p:sp>
      <p:sp>
        <p:nvSpPr>
          <p:cNvPr id="6" name="TextBox 5"/>
          <p:cNvSpPr txBox="1"/>
          <p:nvPr/>
        </p:nvSpPr>
        <p:spPr>
          <a:xfrm>
            <a:off x="5929322" y="4077306"/>
            <a:ext cx="2857520" cy="923330"/>
          </a:xfrm>
          <a:prstGeom prst="rect">
            <a:avLst/>
          </a:prstGeom>
          <a:noFill/>
        </p:spPr>
        <p:txBody>
          <a:bodyPr wrap="square" rtlCol="0">
            <a:spAutoFit/>
          </a:bodyPr>
          <a:lstStyle/>
          <a:p>
            <a:r>
              <a:rPr lang="zh-CN" altLang="en-US" dirty="0" smtClean="0"/>
              <a:t>报告人：齐佳宏</a:t>
            </a:r>
            <a:endParaRPr lang="en-US" altLang="zh-CN" dirty="0" smtClean="0"/>
          </a:p>
          <a:p>
            <a:r>
              <a:rPr lang="zh-CN" altLang="en-US" dirty="0" smtClean="0"/>
              <a:t>导    师：励 争 教授</a:t>
            </a:r>
            <a:endParaRPr lang="en-US" altLang="zh-CN" dirty="0" smtClean="0"/>
          </a:p>
          <a:p>
            <a:r>
              <a:rPr lang="en-US" altLang="zh-CN" dirty="0" smtClean="0"/>
              <a:t>2017.03.23</a:t>
            </a:r>
            <a:endParaRPr lang="zh-CN" altLang="en-US" dirty="0"/>
          </a:p>
        </p:txBody>
      </p:sp>
      <p:pic>
        <p:nvPicPr>
          <p:cNvPr id="1032" name="Picture 6" descr="F:\daily life\Logo\Word14.jpg"/>
          <p:cNvPicPr>
            <a:picLocks noChangeAspect="1" noChangeArrowheads="1"/>
          </p:cNvPicPr>
          <p:nvPr/>
        </p:nvPicPr>
        <p:blipFill>
          <a:blip r:embed="rId3"/>
          <a:srcRect b="18823"/>
          <a:stretch>
            <a:fillRect/>
          </a:stretch>
        </p:blipFill>
        <p:spPr bwMode="auto">
          <a:xfrm>
            <a:off x="172707" y="285728"/>
            <a:ext cx="2286632" cy="749261"/>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advTm="11393"/>
    </mc:Choice>
    <mc:Fallback xmlns="">
      <p:transition spd="slow" advTm="11393"/>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rotWithShape="1">
          <a:blip r:embed="rId4" cstate="print">
            <a:extLst>
              <a:ext uri="{28A0092B-C50C-407E-A947-70E740481C1C}">
                <a14:useLocalDpi xmlns:a14="http://schemas.microsoft.com/office/drawing/2010/main" val="0"/>
              </a:ext>
            </a:extLst>
          </a:blip>
          <a:srcRect l="20524" r="19852"/>
          <a:stretch/>
        </p:blipFill>
        <p:spPr>
          <a:xfrm>
            <a:off x="6241847" y="4605278"/>
            <a:ext cx="2448000" cy="2061411"/>
          </a:xfrm>
          <a:prstGeom prst="rect">
            <a:avLst/>
          </a:prstGeom>
        </p:spPr>
      </p:pic>
      <p:pic>
        <p:nvPicPr>
          <p:cNvPr id="191" name="图片 190"/>
          <p:cNvPicPr>
            <a:picLocks noChangeAspect="1"/>
          </p:cNvPicPr>
          <p:nvPr/>
        </p:nvPicPr>
        <p:blipFill rotWithShape="1">
          <a:blip r:embed="rId5" cstate="print">
            <a:extLst>
              <a:ext uri="{28A0092B-C50C-407E-A947-70E740481C1C}">
                <a14:useLocalDpi xmlns:a14="http://schemas.microsoft.com/office/drawing/2010/main" val="0"/>
              </a:ext>
            </a:extLst>
          </a:blip>
          <a:srcRect l="20075" r="19288"/>
          <a:stretch/>
        </p:blipFill>
        <p:spPr>
          <a:xfrm>
            <a:off x="3420144" y="4605278"/>
            <a:ext cx="2448000" cy="2026992"/>
          </a:xfrm>
          <a:prstGeom prst="rect">
            <a:avLst/>
          </a:prstGeom>
        </p:spPr>
      </p:pic>
      <p:grpSp>
        <p:nvGrpSpPr>
          <p:cNvPr id="76" name="组合 75"/>
          <p:cNvGrpSpPr/>
          <p:nvPr/>
        </p:nvGrpSpPr>
        <p:grpSpPr>
          <a:xfrm>
            <a:off x="131707" y="3505990"/>
            <a:ext cx="2178908" cy="1115689"/>
            <a:chOff x="2555776" y="4149080"/>
            <a:chExt cx="2861043" cy="1488794"/>
          </a:xfrm>
        </p:grpSpPr>
        <p:pic>
          <p:nvPicPr>
            <p:cNvPr id="4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55776" y="4149080"/>
              <a:ext cx="2861043" cy="1488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矩形 72"/>
            <p:cNvSpPr/>
            <p:nvPr/>
          </p:nvSpPr>
          <p:spPr>
            <a:xfrm>
              <a:off x="3059832" y="4653136"/>
              <a:ext cx="518574" cy="3357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1"/>
                  </a:solidFill>
                  <a:latin typeface="Times New Roman" panose="02020603050405020304" pitchFamily="18" charset="0"/>
                  <a:cs typeface="Times New Roman" panose="02020603050405020304" pitchFamily="18" charset="0"/>
                </a:rPr>
                <a:t>d</a:t>
              </a:r>
              <a:r>
                <a:rPr lang="en-US" altLang="zh-CN" sz="1000" baseline="-25000" dirty="0" smtClean="0">
                  <a:solidFill>
                    <a:schemeClr val="tx1"/>
                  </a:solidFill>
                  <a:latin typeface="Times New Roman" panose="02020603050405020304" pitchFamily="18" charset="0"/>
                  <a:cs typeface="Times New Roman" panose="02020603050405020304" pitchFamily="18" charset="0"/>
                </a:rPr>
                <a:t>1</a:t>
              </a:r>
              <a:endParaRPr lang="zh-CN" altLang="en-US" sz="1000" baseline="-25000" dirty="0">
                <a:solidFill>
                  <a:schemeClr val="tx1"/>
                </a:solidFill>
                <a:latin typeface="Times New Roman" panose="02020603050405020304" pitchFamily="18" charset="0"/>
                <a:cs typeface="Times New Roman" panose="02020603050405020304" pitchFamily="18" charset="0"/>
              </a:endParaRPr>
            </a:p>
          </p:txBody>
        </p:sp>
        <p:sp>
          <p:nvSpPr>
            <p:cNvPr id="74" name="矩形 73"/>
            <p:cNvSpPr/>
            <p:nvPr/>
          </p:nvSpPr>
          <p:spPr>
            <a:xfrm>
              <a:off x="4457176" y="4708276"/>
              <a:ext cx="518574" cy="3357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1"/>
                  </a:solidFill>
                  <a:latin typeface="Times New Roman" panose="02020603050405020304" pitchFamily="18" charset="0"/>
                  <a:cs typeface="Times New Roman" panose="02020603050405020304" pitchFamily="18" charset="0"/>
                </a:rPr>
                <a:t>d</a:t>
              </a:r>
              <a:r>
                <a:rPr lang="en-US" altLang="zh-CN" sz="1000" baseline="-25000" dirty="0" smtClean="0">
                  <a:solidFill>
                    <a:schemeClr val="tx1"/>
                  </a:solidFill>
                  <a:latin typeface="Times New Roman" panose="02020603050405020304" pitchFamily="18" charset="0"/>
                  <a:cs typeface="Times New Roman" panose="02020603050405020304" pitchFamily="18" charset="0"/>
                </a:rPr>
                <a:t>2</a:t>
              </a:r>
              <a:endParaRPr lang="zh-CN" altLang="en-US" sz="1000" baseline="-25000" dirty="0">
                <a:solidFill>
                  <a:schemeClr val="tx1"/>
                </a:solidFill>
                <a:latin typeface="Times New Roman" panose="02020603050405020304" pitchFamily="18" charset="0"/>
                <a:cs typeface="Times New Roman" panose="02020603050405020304" pitchFamily="18" charset="0"/>
              </a:endParaRPr>
            </a:p>
          </p:txBody>
        </p:sp>
        <p:sp>
          <p:nvSpPr>
            <p:cNvPr id="75" name="矩形 74"/>
            <p:cNvSpPr/>
            <p:nvPr/>
          </p:nvSpPr>
          <p:spPr>
            <a:xfrm>
              <a:off x="3893339" y="5302134"/>
              <a:ext cx="518574" cy="3357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1"/>
                  </a:solidFill>
                  <a:latin typeface="Times New Roman" panose="02020603050405020304" pitchFamily="18" charset="0"/>
                  <a:cs typeface="Times New Roman" panose="02020603050405020304" pitchFamily="18" charset="0"/>
                </a:rPr>
                <a:t>d</a:t>
              </a:r>
              <a:r>
                <a:rPr lang="en-US" altLang="zh-CN" sz="1000" baseline="-25000" dirty="0">
                  <a:solidFill>
                    <a:schemeClr val="tx1"/>
                  </a:solidFill>
                  <a:latin typeface="Times New Roman" panose="02020603050405020304" pitchFamily="18" charset="0"/>
                  <a:cs typeface="Times New Roman" panose="02020603050405020304" pitchFamily="18" charset="0"/>
                </a:rPr>
                <a:t>0</a:t>
              </a:r>
              <a:endParaRPr lang="zh-CN" altLang="en-US" sz="1000" baseline="-25000" dirty="0">
                <a:solidFill>
                  <a:schemeClr val="tx1"/>
                </a:solidFill>
                <a:latin typeface="Times New Roman" panose="02020603050405020304" pitchFamily="18" charset="0"/>
                <a:cs typeface="Times New Roman" panose="02020603050405020304" pitchFamily="18" charset="0"/>
              </a:endParaRPr>
            </a:p>
          </p:txBody>
        </p:sp>
      </p:grpSp>
      <p:grpSp>
        <p:nvGrpSpPr>
          <p:cNvPr id="9" name="组合 8"/>
          <p:cNvGrpSpPr/>
          <p:nvPr/>
        </p:nvGrpSpPr>
        <p:grpSpPr>
          <a:xfrm>
            <a:off x="251520" y="1141556"/>
            <a:ext cx="2510766" cy="2462489"/>
            <a:chOff x="2461738" y="1305014"/>
            <a:chExt cx="2510766" cy="2462489"/>
          </a:xfrm>
        </p:grpSpPr>
        <p:grpSp>
          <p:nvGrpSpPr>
            <p:cNvPr id="44" name="组合 43"/>
            <p:cNvGrpSpPr/>
            <p:nvPr/>
          </p:nvGrpSpPr>
          <p:grpSpPr>
            <a:xfrm>
              <a:off x="2461738" y="1606916"/>
              <a:ext cx="2160588" cy="2160587"/>
              <a:chOff x="414150" y="1526871"/>
              <a:chExt cx="2160588" cy="2160587"/>
            </a:xfrm>
          </p:grpSpPr>
          <p:grpSp>
            <p:nvGrpSpPr>
              <p:cNvPr id="45" name="组合 64"/>
              <p:cNvGrpSpPr>
                <a:grpSpLocks/>
              </p:cNvGrpSpPr>
              <p:nvPr/>
            </p:nvGrpSpPr>
            <p:grpSpPr bwMode="auto">
              <a:xfrm>
                <a:off x="414150" y="1526871"/>
                <a:ext cx="2160588" cy="2160587"/>
                <a:chOff x="969234" y="1354474"/>
                <a:chExt cx="2880000" cy="2880000"/>
              </a:xfrm>
            </p:grpSpPr>
            <p:sp>
              <p:nvSpPr>
                <p:cNvPr id="51" name="矩形 50"/>
                <p:cNvSpPr/>
                <p:nvPr/>
              </p:nvSpPr>
              <p:spPr>
                <a:xfrm>
                  <a:off x="969234" y="1354474"/>
                  <a:ext cx="2880000" cy="2880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sp>
              <p:nvSpPr>
                <p:cNvPr id="52" name="矩形 51"/>
                <p:cNvSpPr/>
                <p:nvPr/>
              </p:nvSpPr>
              <p:spPr>
                <a:xfrm>
                  <a:off x="1813804" y="2269029"/>
                  <a:ext cx="1103699" cy="1103700"/>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3" name="椭圆 52"/>
                <p:cNvSpPr/>
                <p:nvPr/>
              </p:nvSpPr>
              <p:spPr>
                <a:xfrm>
                  <a:off x="1752438" y="2214012"/>
                  <a:ext cx="120616" cy="120618"/>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54" name="椭圆 53"/>
                <p:cNvSpPr/>
                <p:nvPr/>
              </p:nvSpPr>
              <p:spPr>
                <a:xfrm>
                  <a:off x="1752438" y="3301594"/>
                  <a:ext cx="120616" cy="118501"/>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55" name="椭圆 54"/>
                <p:cNvSpPr/>
                <p:nvPr/>
              </p:nvSpPr>
              <p:spPr>
                <a:xfrm>
                  <a:off x="2866812" y="2211966"/>
                  <a:ext cx="120618" cy="120618"/>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56" name="椭圆 55"/>
                <p:cNvSpPr/>
                <p:nvPr/>
              </p:nvSpPr>
              <p:spPr>
                <a:xfrm>
                  <a:off x="2871544" y="3301594"/>
                  <a:ext cx="120618" cy="118501"/>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57" name="椭圆 56"/>
                <p:cNvSpPr/>
                <p:nvPr/>
              </p:nvSpPr>
              <p:spPr>
                <a:xfrm>
                  <a:off x="2361872" y="2734571"/>
                  <a:ext cx="118501" cy="120618"/>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grpSp>
          <p:sp>
            <p:nvSpPr>
              <p:cNvPr id="46" name="椭圆 45"/>
              <p:cNvSpPr/>
              <p:nvPr/>
            </p:nvSpPr>
            <p:spPr>
              <a:xfrm>
                <a:off x="1703415" y="2652713"/>
                <a:ext cx="72000" cy="72000"/>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grpSp>
        <p:cxnSp>
          <p:nvCxnSpPr>
            <p:cNvPr id="3" name="直接箭头连接符 2"/>
            <p:cNvCxnSpPr>
              <a:stCxn id="57" idx="5"/>
              <a:endCxn id="56" idx="1"/>
            </p:cNvCxnSpPr>
            <p:nvPr/>
          </p:nvCxnSpPr>
          <p:spPr>
            <a:xfrm>
              <a:off x="3582382" y="2719506"/>
              <a:ext cx="319729" cy="361166"/>
            </a:xfrm>
            <a:prstGeom prst="straightConnector1">
              <a:avLst/>
            </a:prstGeom>
            <a:ln>
              <a:solidFill>
                <a:srgbClr val="FF0000"/>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3770688" y="2802662"/>
              <a:ext cx="131423" cy="264991"/>
            </a:xfrm>
            <a:prstGeom prst="straightConnector1">
              <a:avLst/>
            </a:prstGeom>
            <a:ln>
              <a:solidFill>
                <a:srgbClr val="FF0000"/>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3580132" y="2714466"/>
              <a:ext cx="199780" cy="90292"/>
            </a:xfrm>
            <a:prstGeom prst="straightConnector1">
              <a:avLst/>
            </a:prstGeom>
            <a:ln w="6350">
              <a:solidFill>
                <a:srgbClr val="FF0000"/>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60" name="TextBox 4"/>
            <p:cNvSpPr txBox="1"/>
            <p:nvPr/>
          </p:nvSpPr>
          <p:spPr>
            <a:xfrm>
              <a:off x="3534800" y="2616447"/>
              <a:ext cx="302242"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d</a:t>
              </a:r>
              <a:r>
                <a:rPr lang="en-US" altLang="zh-CN" sz="800" baseline="-25000" dirty="0" smtClean="0">
                  <a:latin typeface="宋体" pitchFamily="2" charset="-122"/>
                  <a:ea typeface="宋体" pitchFamily="2" charset="-122"/>
                </a:rPr>
                <a:t>1</a:t>
              </a:r>
              <a:endParaRPr lang="zh-CN" altLang="en-US" sz="800" baseline="-25000" dirty="0">
                <a:latin typeface="宋体" pitchFamily="2" charset="-122"/>
                <a:ea typeface="宋体" pitchFamily="2" charset="-122"/>
              </a:endParaRPr>
            </a:p>
          </p:txBody>
        </p:sp>
        <p:sp>
          <p:nvSpPr>
            <p:cNvPr id="61" name="TextBox 4"/>
            <p:cNvSpPr txBox="1"/>
            <p:nvPr/>
          </p:nvSpPr>
          <p:spPr>
            <a:xfrm>
              <a:off x="3712642" y="2773972"/>
              <a:ext cx="352433"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d</a:t>
              </a:r>
              <a:r>
                <a:rPr lang="en-US" altLang="zh-CN" sz="800" baseline="-25000" dirty="0" smtClean="0">
                  <a:latin typeface="宋体" pitchFamily="2" charset="-122"/>
                  <a:ea typeface="宋体" pitchFamily="2" charset="-122"/>
                </a:rPr>
                <a:t>2</a:t>
              </a:r>
              <a:endParaRPr lang="zh-CN" altLang="en-US" sz="800" baseline="-25000" dirty="0">
                <a:latin typeface="宋体" pitchFamily="2" charset="-122"/>
                <a:ea typeface="宋体" pitchFamily="2" charset="-122"/>
              </a:endParaRPr>
            </a:p>
          </p:txBody>
        </p:sp>
        <p:sp>
          <p:nvSpPr>
            <p:cNvPr id="62" name="TextBox 4"/>
            <p:cNvSpPr txBox="1"/>
            <p:nvPr/>
          </p:nvSpPr>
          <p:spPr>
            <a:xfrm>
              <a:off x="3551350" y="2783153"/>
              <a:ext cx="271654"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d</a:t>
              </a:r>
              <a:r>
                <a:rPr lang="en-US" altLang="zh-CN" sz="800" baseline="-25000" dirty="0">
                  <a:latin typeface="宋体" pitchFamily="2" charset="-122"/>
                  <a:ea typeface="宋体" pitchFamily="2" charset="-122"/>
                </a:rPr>
                <a:t>0</a:t>
              </a:r>
              <a:endParaRPr lang="zh-CN" altLang="en-US" sz="800" baseline="-25000" dirty="0">
                <a:latin typeface="宋体" pitchFamily="2" charset="-122"/>
                <a:ea typeface="宋体" pitchFamily="2" charset="-122"/>
              </a:endParaRPr>
            </a:p>
          </p:txBody>
        </p:sp>
        <p:sp>
          <p:nvSpPr>
            <p:cNvPr id="63" name="TextBox 4"/>
            <p:cNvSpPr txBox="1"/>
            <p:nvPr/>
          </p:nvSpPr>
          <p:spPr>
            <a:xfrm>
              <a:off x="3626851" y="2072912"/>
              <a:ext cx="718892"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PZT1(x</a:t>
              </a:r>
              <a:r>
                <a:rPr lang="en-US" altLang="zh-CN" sz="800" baseline="-25000" dirty="0">
                  <a:latin typeface="宋体" pitchFamily="2" charset="-122"/>
                  <a:ea typeface="宋体" pitchFamily="2" charset="-122"/>
                </a:rPr>
                <a:t>1</a:t>
              </a:r>
              <a:r>
                <a:rPr lang="en-US" altLang="zh-CN" sz="800" dirty="0" smtClean="0">
                  <a:latin typeface="宋体" pitchFamily="2" charset="-122"/>
                  <a:ea typeface="宋体" pitchFamily="2" charset="-122"/>
                </a:rPr>
                <a:t>,y</a:t>
              </a:r>
              <a:r>
                <a:rPr lang="en-US" altLang="zh-CN" sz="800" baseline="-25000" dirty="0">
                  <a:latin typeface="宋体" pitchFamily="2" charset="-122"/>
                  <a:ea typeface="宋体" pitchFamily="2" charset="-122"/>
                </a:rPr>
                <a:t>1</a:t>
              </a:r>
              <a:r>
                <a:rPr lang="en-US" altLang="zh-CN" sz="800" dirty="0" smtClean="0">
                  <a:latin typeface="宋体" pitchFamily="2" charset="-122"/>
                  <a:ea typeface="宋体" pitchFamily="2" charset="-122"/>
                </a:rPr>
                <a:t>)</a:t>
              </a:r>
              <a:endParaRPr lang="zh-CN" altLang="en-US" sz="800" dirty="0">
                <a:latin typeface="宋体" pitchFamily="2" charset="-122"/>
                <a:ea typeface="宋体" pitchFamily="2" charset="-122"/>
              </a:endParaRPr>
            </a:p>
          </p:txBody>
        </p:sp>
        <p:sp>
          <p:nvSpPr>
            <p:cNvPr id="64" name="TextBox 4"/>
            <p:cNvSpPr txBox="1"/>
            <p:nvPr/>
          </p:nvSpPr>
          <p:spPr>
            <a:xfrm>
              <a:off x="2753942" y="2080010"/>
              <a:ext cx="718892"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PZT2(x</a:t>
              </a:r>
              <a:r>
                <a:rPr lang="en-US" altLang="zh-CN" sz="800" baseline="-25000" dirty="0" smtClean="0">
                  <a:latin typeface="宋体" pitchFamily="2" charset="-122"/>
                  <a:ea typeface="宋体" pitchFamily="2" charset="-122"/>
                </a:rPr>
                <a:t>2</a:t>
              </a:r>
              <a:r>
                <a:rPr lang="en-US" altLang="zh-CN" sz="800" dirty="0" smtClean="0">
                  <a:latin typeface="宋体" pitchFamily="2" charset="-122"/>
                  <a:ea typeface="宋体" pitchFamily="2" charset="-122"/>
                </a:rPr>
                <a:t>,y</a:t>
              </a:r>
              <a:r>
                <a:rPr lang="en-US" altLang="zh-CN" sz="800" baseline="-25000" dirty="0">
                  <a:latin typeface="宋体" pitchFamily="2" charset="-122"/>
                  <a:ea typeface="宋体" pitchFamily="2" charset="-122"/>
                </a:rPr>
                <a:t>2</a:t>
              </a:r>
              <a:r>
                <a:rPr lang="en-US" altLang="zh-CN" sz="800" dirty="0" smtClean="0">
                  <a:latin typeface="宋体" pitchFamily="2" charset="-122"/>
                  <a:ea typeface="宋体" pitchFamily="2" charset="-122"/>
                </a:rPr>
                <a:t>)</a:t>
              </a:r>
              <a:endParaRPr lang="zh-CN" altLang="en-US" sz="800" dirty="0">
                <a:latin typeface="宋体" pitchFamily="2" charset="-122"/>
                <a:ea typeface="宋体" pitchFamily="2" charset="-122"/>
              </a:endParaRPr>
            </a:p>
          </p:txBody>
        </p:sp>
        <p:sp>
          <p:nvSpPr>
            <p:cNvPr id="65" name="TextBox 4"/>
            <p:cNvSpPr txBox="1"/>
            <p:nvPr/>
          </p:nvSpPr>
          <p:spPr>
            <a:xfrm>
              <a:off x="3573285" y="3088158"/>
              <a:ext cx="718892"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PZT4(x</a:t>
              </a:r>
              <a:r>
                <a:rPr lang="en-US" altLang="zh-CN" sz="800" baseline="-25000" dirty="0" smtClean="0">
                  <a:latin typeface="宋体" pitchFamily="2" charset="-122"/>
                  <a:ea typeface="宋体" pitchFamily="2" charset="-122"/>
                </a:rPr>
                <a:t>4</a:t>
              </a:r>
              <a:r>
                <a:rPr lang="en-US" altLang="zh-CN" sz="800" dirty="0" smtClean="0">
                  <a:latin typeface="宋体" pitchFamily="2" charset="-122"/>
                  <a:ea typeface="宋体" pitchFamily="2" charset="-122"/>
                </a:rPr>
                <a:t>,y</a:t>
              </a:r>
              <a:r>
                <a:rPr lang="en-US" altLang="zh-CN" sz="800" baseline="-25000" dirty="0" smtClean="0">
                  <a:latin typeface="宋体" pitchFamily="2" charset="-122"/>
                  <a:ea typeface="宋体" pitchFamily="2" charset="-122"/>
                </a:rPr>
                <a:t>4</a:t>
              </a:r>
              <a:r>
                <a:rPr lang="en-US" altLang="zh-CN" sz="800" dirty="0" smtClean="0">
                  <a:latin typeface="宋体" pitchFamily="2" charset="-122"/>
                  <a:ea typeface="宋体" pitchFamily="2" charset="-122"/>
                </a:rPr>
                <a:t>)</a:t>
              </a:r>
              <a:endParaRPr lang="zh-CN" altLang="en-US" sz="800" dirty="0">
                <a:latin typeface="宋体" pitchFamily="2" charset="-122"/>
                <a:ea typeface="宋体" pitchFamily="2" charset="-122"/>
              </a:endParaRPr>
            </a:p>
          </p:txBody>
        </p:sp>
        <p:cxnSp>
          <p:nvCxnSpPr>
            <p:cNvPr id="67" name="直接箭头连接符 66"/>
            <p:cNvCxnSpPr/>
            <p:nvPr/>
          </p:nvCxnSpPr>
          <p:spPr>
            <a:xfrm>
              <a:off x="3549263" y="2695348"/>
              <a:ext cx="1228565"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68" name="直接箭头连接符 67"/>
            <p:cNvCxnSpPr/>
            <p:nvPr/>
          </p:nvCxnSpPr>
          <p:spPr>
            <a:xfrm flipH="1" flipV="1">
              <a:off x="3549263" y="1461433"/>
              <a:ext cx="6350" cy="123715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69" name="矩形 68"/>
            <p:cNvSpPr/>
            <p:nvPr/>
          </p:nvSpPr>
          <p:spPr>
            <a:xfrm>
              <a:off x="4729640" y="2537699"/>
              <a:ext cx="242864" cy="246221"/>
            </a:xfrm>
            <a:prstGeom prst="rect">
              <a:avLst/>
            </a:prstGeom>
          </p:spPr>
          <p:txBody>
            <a:bodyPr wrap="square">
              <a:spAutoFit/>
            </a:bodyPr>
            <a:lstStyle/>
            <a:p>
              <a:r>
                <a:rPr lang="en-US" altLang="zh-CN" sz="1000" dirty="0" smtClean="0">
                  <a:latin typeface="Times New Roman" panose="02020603050405020304" pitchFamily="18" charset="0"/>
                  <a:cs typeface="Times New Roman" panose="02020603050405020304" pitchFamily="18" charset="0"/>
                </a:rPr>
                <a:t>x</a:t>
              </a:r>
              <a:endParaRPr lang="zh-CN" altLang="en-US" sz="1000" dirty="0">
                <a:latin typeface="Times New Roman" panose="02020603050405020304" pitchFamily="18" charset="0"/>
                <a:cs typeface="Times New Roman" panose="02020603050405020304" pitchFamily="18" charset="0"/>
              </a:endParaRPr>
            </a:p>
          </p:txBody>
        </p:sp>
        <p:sp>
          <p:nvSpPr>
            <p:cNvPr id="70" name="矩形 69"/>
            <p:cNvSpPr/>
            <p:nvPr/>
          </p:nvSpPr>
          <p:spPr>
            <a:xfrm>
              <a:off x="3518871" y="1305014"/>
              <a:ext cx="242864" cy="246221"/>
            </a:xfrm>
            <a:prstGeom prst="rect">
              <a:avLst/>
            </a:prstGeom>
          </p:spPr>
          <p:txBody>
            <a:bodyPr wrap="square">
              <a:spAutoFit/>
            </a:bodyPr>
            <a:lstStyle/>
            <a:p>
              <a:r>
                <a:rPr lang="en-US" altLang="zh-CN" sz="1000" dirty="0" smtClean="0">
                  <a:latin typeface="Times New Roman" panose="02020603050405020304" pitchFamily="18" charset="0"/>
                  <a:cs typeface="Times New Roman" panose="02020603050405020304" pitchFamily="18" charset="0"/>
                </a:rPr>
                <a:t>y</a:t>
              </a:r>
              <a:endParaRPr lang="zh-CN" altLang="en-US" sz="1000" dirty="0">
                <a:latin typeface="Times New Roman" panose="02020603050405020304" pitchFamily="18" charset="0"/>
                <a:cs typeface="Times New Roman" panose="02020603050405020304" pitchFamily="18" charset="0"/>
              </a:endParaRPr>
            </a:p>
          </p:txBody>
        </p:sp>
        <p:sp>
          <p:nvSpPr>
            <p:cNvPr id="71" name="TextBox 4"/>
            <p:cNvSpPr txBox="1"/>
            <p:nvPr/>
          </p:nvSpPr>
          <p:spPr>
            <a:xfrm>
              <a:off x="3742246" y="2647262"/>
              <a:ext cx="718892"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damage(x,y)</a:t>
              </a:r>
              <a:endParaRPr lang="zh-CN" altLang="en-US" sz="800" dirty="0">
                <a:latin typeface="宋体" pitchFamily="2" charset="-122"/>
                <a:ea typeface="宋体" pitchFamily="2" charset="-122"/>
              </a:endParaRPr>
            </a:p>
          </p:txBody>
        </p:sp>
        <p:sp>
          <p:nvSpPr>
            <p:cNvPr id="66" name="TextBox 4"/>
            <p:cNvSpPr txBox="1"/>
            <p:nvPr/>
          </p:nvSpPr>
          <p:spPr>
            <a:xfrm>
              <a:off x="2739378" y="3093697"/>
              <a:ext cx="718892"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PZT3(x</a:t>
              </a:r>
              <a:r>
                <a:rPr lang="en-US" altLang="zh-CN" sz="800" baseline="-25000" dirty="0" smtClean="0">
                  <a:latin typeface="宋体" pitchFamily="2" charset="-122"/>
                  <a:ea typeface="宋体" pitchFamily="2" charset="-122"/>
                </a:rPr>
                <a:t>3</a:t>
              </a:r>
              <a:r>
                <a:rPr lang="en-US" altLang="zh-CN" sz="800" dirty="0" smtClean="0">
                  <a:latin typeface="宋体" pitchFamily="2" charset="-122"/>
                  <a:ea typeface="宋体" pitchFamily="2" charset="-122"/>
                </a:rPr>
                <a:t>,y</a:t>
              </a:r>
              <a:r>
                <a:rPr lang="en-US" altLang="zh-CN" sz="800" baseline="-25000" dirty="0" smtClean="0">
                  <a:latin typeface="宋体" pitchFamily="2" charset="-122"/>
                  <a:ea typeface="宋体" pitchFamily="2" charset="-122"/>
                </a:rPr>
                <a:t>3</a:t>
              </a:r>
              <a:r>
                <a:rPr lang="en-US" altLang="zh-CN" sz="800" dirty="0" smtClean="0">
                  <a:latin typeface="宋体" pitchFamily="2" charset="-122"/>
                  <a:ea typeface="宋体" pitchFamily="2" charset="-122"/>
                </a:rPr>
                <a:t>)</a:t>
              </a:r>
              <a:endParaRPr lang="zh-CN" altLang="en-US" sz="800" dirty="0">
                <a:latin typeface="宋体" pitchFamily="2" charset="-122"/>
                <a:ea typeface="宋体" pitchFamily="2" charset="-122"/>
              </a:endParaRPr>
            </a:p>
          </p:txBody>
        </p:sp>
      </p:grpSp>
      <p:cxnSp>
        <p:nvCxnSpPr>
          <p:cNvPr id="24" name="直接连接符 23"/>
          <p:cNvCxnSpPr/>
          <p:nvPr/>
        </p:nvCxnSpPr>
        <p:spPr>
          <a:xfrm>
            <a:off x="357158" y="714356"/>
            <a:ext cx="6429420" cy="1588"/>
          </a:xfrm>
          <a:prstGeom prst="line">
            <a:avLst/>
          </a:prstGeom>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5" name="标题 2"/>
          <p:cNvSpPr txBox="1">
            <a:spLocks/>
          </p:cNvSpPr>
          <p:nvPr/>
        </p:nvSpPr>
        <p:spPr>
          <a:xfrm>
            <a:off x="357158" y="285728"/>
            <a:ext cx="7072362" cy="714380"/>
          </a:xfrm>
          <a:prstGeom prst="rect">
            <a:avLst/>
          </a:prstGeom>
        </p:spPr>
        <p:txBody>
          <a:bodyPr/>
          <a:lstStyle/>
          <a:p>
            <a:pPr lvl="0">
              <a:spcBef>
                <a:spcPct val="0"/>
              </a:spcBef>
              <a:defRPr/>
            </a:pPr>
            <a:r>
              <a:rPr lang="zh-CN" altLang="en-US" sz="2000" b="1" dirty="0" smtClean="0">
                <a:solidFill>
                  <a:srgbClr val="7030A0"/>
                </a:solidFill>
                <a:latin typeface="宋体" pitchFamily="2" charset="-122"/>
                <a:ea typeface="宋体" pitchFamily="2" charset="-122"/>
                <a:cs typeface="Times New Roman" pitchFamily="18" charset="0"/>
              </a:rPr>
              <a:t>初步成果</a:t>
            </a:r>
            <a:endParaRPr lang="zh-CN" altLang="en-US" sz="2000" b="1" dirty="0">
              <a:solidFill>
                <a:srgbClr val="7030A0"/>
              </a:solidFill>
              <a:latin typeface="宋体" pitchFamily="2" charset="-122"/>
              <a:ea typeface="宋体" pitchFamily="2" charset="-122"/>
              <a:cs typeface="Times New Roman" pitchFamily="18" charset="0"/>
            </a:endParaRPr>
          </a:p>
        </p:txBody>
      </p:sp>
      <p:sp>
        <p:nvSpPr>
          <p:cNvPr id="26" name="TextBox 4"/>
          <p:cNvSpPr txBox="1"/>
          <p:nvPr/>
        </p:nvSpPr>
        <p:spPr>
          <a:xfrm>
            <a:off x="491768" y="751190"/>
            <a:ext cx="6160199" cy="338554"/>
          </a:xfrm>
          <a:prstGeom prst="rect">
            <a:avLst/>
          </a:prstGeom>
          <a:noFill/>
        </p:spPr>
        <p:txBody>
          <a:bodyPr wrap="square" rtlCol="0">
            <a:spAutoFit/>
          </a:bodyPr>
          <a:lstStyle/>
          <a:p>
            <a:r>
              <a:rPr lang="en-US" altLang="zh-CN" sz="1600" b="1" dirty="0" smtClean="0">
                <a:latin typeface="宋体" pitchFamily="2" charset="-122"/>
                <a:ea typeface="宋体" pitchFamily="2" charset="-122"/>
              </a:rPr>
              <a:t>2.</a:t>
            </a:r>
            <a:r>
              <a:rPr lang="zh-CN" altLang="en-US" sz="1600" b="1" dirty="0" smtClean="0">
                <a:latin typeface="宋体" pitchFamily="2" charset="-122"/>
                <a:ea typeface="宋体" pitchFamily="2" charset="-122"/>
              </a:rPr>
              <a:t>损伤位置与大小的单级评估</a:t>
            </a:r>
            <a:endParaRPr lang="zh-CN" altLang="en-US" sz="1600" b="1" dirty="0">
              <a:latin typeface="宋体" pitchFamily="2" charset="-122"/>
              <a:ea typeface="宋体" pitchFamily="2" charset="-122"/>
            </a:endParaRPr>
          </a:p>
        </p:txBody>
      </p:sp>
      <p:graphicFrame>
        <p:nvGraphicFramePr>
          <p:cNvPr id="78" name="对象 77"/>
          <p:cNvGraphicFramePr>
            <a:graphicFrameLocks noChangeAspect="1"/>
          </p:cNvGraphicFramePr>
          <p:nvPr>
            <p:extLst>
              <p:ext uri="{D42A27DB-BD31-4B8C-83A1-F6EECF244321}">
                <p14:modId xmlns:p14="http://schemas.microsoft.com/office/powerpoint/2010/main" val="3865345609"/>
              </p:ext>
            </p:extLst>
          </p:nvPr>
        </p:nvGraphicFramePr>
        <p:xfrm>
          <a:off x="400933" y="4581128"/>
          <a:ext cx="1790700" cy="393700"/>
        </p:xfrm>
        <a:graphic>
          <a:graphicData uri="http://schemas.openxmlformats.org/presentationml/2006/ole">
            <mc:AlternateContent xmlns:mc="http://schemas.openxmlformats.org/markup-compatibility/2006">
              <mc:Choice xmlns:v="urn:schemas-microsoft-com:vml" Requires="v">
                <p:oleObj spid="_x0000_s61646" name="Equation" r:id="rId7" imgW="1790640" imgH="393480" progId="Equation.DSMT4">
                  <p:embed/>
                </p:oleObj>
              </mc:Choice>
              <mc:Fallback>
                <p:oleObj name="Equation" r:id="rId7" imgW="1790640" imgH="393480" progId="Equation.DSMT4">
                  <p:embed/>
                  <p:pic>
                    <p:nvPicPr>
                      <p:cNvPr id="0" name=""/>
                      <p:cNvPicPr/>
                      <p:nvPr/>
                    </p:nvPicPr>
                    <p:blipFill>
                      <a:blip r:embed="rId8"/>
                      <a:stretch>
                        <a:fillRect/>
                      </a:stretch>
                    </p:blipFill>
                    <p:spPr>
                      <a:xfrm>
                        <a:off x="400933" y="4581128"/>
                        <a:ext cx="1790700" cy="393700"/>
                      </a:xfrm>
                      <a:prstGeom prst="rect">
                        <a:avLst/>
                      </a:prstGeom>
                    </p:spPr>
                  </p:pic>
                </p:oleObj>
              </mc:Fallback>
            </mc:AlternateContent>
          </a:graphicData>
        </a:graphic>
      </p:graphicFrame>
      <p:grpSp>
        <p:nvGrpSpPr>
          <p:cNvPr id="186" name="组合 185"/>
          <p:cNvGrpSpPr/>
          <p:nvPr/>
        </p:nvGrpSpPr>
        <p:grpSpPr>
          <a:xfrm>
            <a:off x="298422" y="2131846"/>
            <a:ext cx="663646" cy="829906"/>
            <a:chOff x="298422" y="2131846"/>
            <a:chExt cx="663646" cy="829906"/>
          </a:xfrm>
        </p:grpSpPr>
        <p:cxnSp>
          <p:nvCxnSpPr>
            <p:cNvPr id="97" name="直接连接符 96"/>
            <p:cNvCxnSpPr/>
            <p:nvPr/>
          </p:nvCxnSpPr>
          <p:spPr>
            <a:xfrm flipV="1">
              <a:off x="683568" y="2961579"/>
              <a:ext cx="183857" cy="1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flipH="1">
              <a:off x="756468" y="2136004"/>
              <a:ext cx="2013" cy="81511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V="1">
              <a:off x="689784" y="2131846"/>
              <a:ext cx="183857" cy="173"/>
            </a:xfrm>
            <a:prstGeom prst="line">
              <a:avLst/>
            </a:prstGeom>
            <a:ln>
              <a:solidFill>
                <a:schemeClr val="tx1">
                  <a:alpha val="99000"/>
                </a:schemeClr>
              </a:solidFill>
            </a:ln>
          </p:spPr>
          <p:style>
            <a:lnRef idx="1">
              <a:schemeClr val="accent1"/>
            </a:lnRef>
            <a:fillRef idx="0">
              <a:schemeClr val="accent1"/>
            </a:fillRef>
            <a:effectRef idx="0">
              <a:schemeClr val="accent1"/>
            </a:effectRef>
            <a:fontRef idx="minor">
              <a:schemeClr val="tx1"/>
            </a:fontRef>
          </p:style>
        </p:cxnSp>
        <p:sp>
          <p:nvSpPr>
            <p:cNvPr id="98" name="TextBox 4"/>
            <p:cNvSpPr txBox="1"/>
            <p:nvPr/>
          </p:nvSpPr>
          <p:spPr>
            <a:xfrm>
              <a:off x="298422" y="2371595"/>
              <a:ext cx="663646" cy="246221"/>
            </a:xfrm>
            <a:prstGeom prst="rect">
              <a:avLst/>
            </a:prstGeom>
            <a:noFill/>
          </p:spPr>
          <p:txBody>
            <a:bodyPr wrap="square" rtlCol="0">
              <a:spAutoFit/>
            </a:bodyPr>
            <a:lstStyle/>
            <a:p>
              <a:r>
                <a:rPr lang="en-US" altLang="zh-CN" sz="1000" dirty="0" smtClean="0">
                  <a:latin typeface="宋体" pitchFamily="2" charset="-122"/>
                  <a:ea typeface="宋体" pitchFamily="2" charset="-122"/>
                </a:rPr>
                <a:t>d=260mm</a:t>
              </a:r>
              <a:endParaRPr lang="zh-CN" altLang="en-US" sz="1000" dirty="0">
                <a:latin typeface="宋体" pitchFamily="2" charset="-122"/>
                <a:ea typeface="宋体" pitchFamily="2" charset="-122"/>
              </a:endParaRPr>
            </a:p>
          </p:txBody>
        </p:sp>
      </p:grpSp>
      <p:sp>
        <p:nvSpPr>
          <p:cNvPr id="131" name="右箭头 130"/>
          <p:cNvSpPr/>
          <p:nvPr/>
        </p:nvSpPr>
        <p:spPr>
          <a:xfrm>
            <a:off x="3203848" y="5517232"/>
            <a:ext cx="144016" cy="195059"/>
          </a:xfrm>
          <a:prstGeom prst="rightArrow">
            <a:avLst/>
          </a:prstGeom>
          <a:solidFill>
            <a:schemeClr val="tx1"/>
          </a:solidFill>
          <a:ln w="508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3" name="组合 182"/>
          <p:cNvGrpSpPr/>
          <p:nvPr/>
        </p:nvGrpSpPr>
        <p:grpSpPr>
          <a:xfrm>
            <a:off x="107504" y="4941168"/>
            <a:ext cx="3008733" cy="1440159"/>
            <a:chOff x="1547664" y="4956755"/>
            <a:chExt cx="3008733" cy="1440159"/>
          </a:xfrm>
        </p:grpSpPr>
        <p:grpSp>
          <p:nvGrpSpPr>
            <p:cNvPr id="99" name="组合 98"/>
            <p:cNvGrpSpPr/>
            <p:nvPr/>
          </p:nvGrpSpPr>
          <p:grpSpPr>
            <a:xfrm>
              <a:off x="1547664" y="4956755"/>
              <a:ext cx="3008733" cy="1440159"/>
              <a:chOff x="3175000" y="1408113"/>
              <a:chExt cx="3746987" cy="1662112"/>
            </a:xfrm>
          </p:grpSpPr>
          <p:graphicFrame>
            <p:nvGraphicFramePr>
              <p:cNvPr id="80" name="对象 79"/>
              <p:cNvGraphicFramePr>
                <a:graphicFrameLocks noChangeAspect="1"/>
              </p:cNvGraphicFramePr>
              <p:nvPr>
                <p:extLst>
                  <p:ext uri="{D42A27DB-BD31-4B8C-83A1-F6EECF244321}">
                    <p14:modId xmlns:p14="http://schemas.microsoft.com/office/powerpoint/2010/main" val="3443021296"/>
                  </p:ext>
                </p:extLst>
              </p:nvPr>
            </p:nvGraphicFramePr>
            <p:xfrm>
              <a:off x="3175000" y="1820863"/>
              <a:ext cx="3746500" cy="431800"/>
            </p:xfrm>
            <a:graphic>
              <a:graphicData uri="http://schemas.openxmlformats.org/presentationml/2006/ole">
                <mc:AlternateContent xmlns:mc="http://schemas.openxmlformats.org/markup-compatibility/2006">
                  <mc:Choice xmlns:v="urn:schemas-microsoft-com:vml" Requires="v">
                    <p:oleObj spid="_x0000_s61647" name="Equation" r:id="rId9" imgW="3746160" imgH="431640" progId="Equation.DSMT4">
                      <p:embed/>
                    </p:oleObj>
                  </mc:Choice>
                  <mc:Fallback>
                    <p:oleObj name="Equation" r:id="rId9" imgW="3746160" imgH="431640" progId="Equation.DSMT4">
                      <p:embed/>
                      <p:pic>
                        <p:nvPicPr>
                          <p:cNvPr id="0" name=""/>
                          <p:cNvPicPr/>
                          <p:nvPr/>
                        </p:nvPicPr>
                        <p:blipFill>
                          <a:blip r:embed="rId10"/>
                          <a:stretch>
                            <a:fillRect/>
                          </a:stretch>
                        </p:blipFill>
                        <p:spPr>
                          <a:xfrm>
                            <a:off x="3175000" y="1820863"/>
                            <a:ext cx="3746500" cy="431800"/>
                          </a:xfrm>
                          <a:prstGeom prst="rect">
                            <a:avLst/>
                          </a:prstGeom>
                        </p:spPr>
                      </p:pic>
                    </p:oleObj>
                  </mc:Fallback>
                </mc:AlternateContent>
              </a:graphicData>
            </a:graphic>
          </p:graphicFrame>
          <p:graphicFrame>
            <p:nvGraphicFramePr>
              <p:cNvPr id="83" name="对象 82"/>
              <p:cNvGraphicFramePr>
                <a:graphicFrameLocks noChangeAspect="1"/>
              </p:cNvGraphicFramePr>
              <p:nvPr>
                <p:extLst>
                  <p:ext uri="{D42A27DB-BD31-4B8C-83A1-F6EECF244321}">
                    <p14:modId xmlns:p14="http://schemas.microsoft.com/office/powerpoint/2010/main" val="1880001362"/>
                  </p:ext>
                </p:extLst>
              </p:nvPr>
            </p:nvGraphicFramePr>
            <p:xfrm>
              <a:off x="3188187" y="2231416"/>
              <a:ext cx="3733800" cy="431800"/>
            </p:xfrm>
            <a:graphic>
              <a:graphicData uri="http://schemas.openxmlformats.org/presentationml/2006/ole">
                <mc:AlternateContent xmlns:mc="http://schemas.openxmlformats.org/markup-compatibility/2006">
                  <mc:Choice xmlns:v="urn:schemas-microsoft-com:vml" Requires="v">
                    <p:oleObj spid="_x0000_s61648" name="Equation" r:id="rId11" imgW="3733560" imgH="431640" progId="Equation.DSMT4">
                      <p:embed/>
                    </p:oleObj>
                  </mc:Choice>
                  <mc:Fallback>
                    <p:oleObj name="Equation" r:id="rId11" imgW="3733560" imgH="431640" progId="Equation.DSMT4">
                      <p:embed/>
                      <p:pic>
                        <p:nvPicPr>
                          <p:cNvPr id="0" name=""/>
                          <p:cNvPicPr/>
                          <p:nvPr/>
                        </p:nvPicPr>
                        <p:blipFill>
                          <a:blip r:embed="rId12"/>
                          <a:stretch>
                            <a:fillRect/>
                          </a:stretch>
                        </p:blipFill>
                        <p:spPr>
                          <a:xfrm>
                            <a:off x="3188187" y="2231416"/>
                            <a:ext cx="3733800" cy="431800"/>
                          </a:xfrm>
                          <a:prstGeom prst="rect">
                            <a:avLst/>
                          </a:prstGeom>
                        </p:spPr>
                      </p:pic>
                    </p:oleObj>
                  </mc:Fallback>
                </mc:AlternateContent>
              </a:graphicData>
            </a:graphic>
          </p:graphicFrame>
          <p:graphicFrame>
            <p:nvGraphicFramePr>
              <p:cNvPr id="84" name="对象 83"/>
              <p:cNvGraphicFramePr>
                <a:graphicFrameLocks noChangeAspect="1"/>
              </p:cNvGraphicFramePr>
              <p:nvPr>
                <p:extLst>
                  <p:ext uri="{D42A27DB-BD31-4B8C-83A1-F6EECF244321}">
                    <p14:modId xmlns:p14="http://schemas.microsoft.com/office/powerpoint/2010/main" val="66195964"/>
                  </p:ext>
                </p:extLst>
              </p:nvPr>
            </p:nvGraphicFramePr>
            <p:xfrm>
              <a:off x="3175000" y="2638425"/>
              <a:ext cx="3746500" cy="431800"/>
            </p:xfrm>
            <a:graphic>
              <a:graphicData uri="http://schemas.openxmlformats.org/presentationml/2006/ole">
                <mc:AlternateContent xmlns:mc="http://schemas.openxmlformats.org/markup-compatibility/2006">
                  <mc:Choice xmlns:v="urn:schemas-microsoft-com:vml" Requires="v">
                    <p:oleObj spid="_x0000_s61649" name="Equation" r:id="rId13" imgW="3746160" imgH="431640" progId="Equation.DSMT4">
                      <p:embed/>
                    </p:oleObj>
                  </mc:Choice>
                  <mc:Fallback>
                    <p:oleObj name="Equation" r:id="rId13" imgW="3746160" imgH="431640" progId="Equation.DSMT4">
                      <p:embed/>
                      <p:pic>
                        <p:nvPicPr>
                          <p:cNvPr id="0" name=""/>
                          <p:cNvPicPr/>
                          <p:nvPr/>
                        </p:nvPicPr>
                        <p:blipFill>
                          <a:blip r:embed="rId14"/>
                          <a:stretch>
                            <a:fillRect/>
                          </a:stretch>
                        </p:blipFill>
                        <p:spPr>
                          <a:xfrm>
                            <a:off x="3175000" y="2638425"/>
                            <a:ext cx="3746500" cy="431800"/>
                          </a:xfrm>
                          <a:prstGeom prst="rect">
                            <a:avLst/>
                          </a:prstGeom>
                        </p:spPr>
                      </p:pic>
                    </p:oleObj>
                  </mc:Fallback>
                </mc:AlternateContent>
              </a:graphicData>
            </a:graphic>
          </p:graphicFrame>
          <p:graphicFrame>
            <p:nvGraphicFramePr>
              <p:cNvPr id="85" name="对象 84"/>
              <p:cNvGraphicFramePr>
                <a:graphicFrameLocks noChangeAspect="1"/>
              </p:cNvGraphicFramePr>
              <p:nvPr>
                <p:extLst>
                  <p:ext uri="{D42A27DB-BD31-4B8C-83A1-F6EECF244321}">
                    <p14:modId xmlns:p14="http://schemas.microsoft.com/office/powerpoint/2010/main" val="1687442024"/>
                  </p:ext>
                </p:extLst>
              </p:nvPr>
            </p:nvGraphicFramePr>
            <p:xfrm>
              <a:off x="3214688" y="1408113"/>
              <a:ext cx="3695700" cy="431800"/>
            </p:xfrm>
            <a:graphic>
              <a:graphicData uri="http://schemas.openxmlformats.org/presentationml/2006/ole">
                <mc:AlternateContent xmlns:mc="http://schemas.openxmlformats.org/markup-compatibility/2006">
                  <mc:Choice xmlns:v="urn:schemas-microsoft-com:vml" Requires="v">
                    <p:oleObj spid="_x0000_s61650" name="Equation" r:id="rId15" imgW="3695400" imgH="431640" progId="Equation.DSMT4">
                      <p:embed/>
                    </p:oleObj>
                  </mc:Choice>
                  <mc:Fallback>
                    <p:oleObj name="Equation" r:id="rId15" imgW="3695400" imgH="431640" progId="Equation.DSMT4">
                      <p:embed/>
                      <p:pic>
                        <p:nvPicPr>
                          <p:cNvPr id="0" name=""/>
                          <p:cNvPicPr/>
                          <p:nvPr/>
                        </p:nvPicPr>
                        <p:blipFill>
                          <a:blip r:embed="rId16"/>
                          <a:stretch>
                            <a:fillRect/>
                          </a:stretch>
                        </p:blipFill>
                        <p:spPr>
                          <a:xfrm>
                            <a:off x="3214688" y="1408113"/>
                            <a:ext cx="3695700" cy="431800"/>
                          </a:xfrm>
                          <a:prstGeom prst="rect">
                            <a:avLst/>
                          </a:prstGeom>
                        </p:spPr>
                      </p:pic>
                    </p:oleObj>
                  </mc:Fallback>
                </mc:AlternateContent>
              </a:graphicData>
            </a:graphic>
          </p:graphicFrame>
        </p:grpSp>
        <p:sp>
          <p:nvSpPr>
            <p:cNvPr id="179" name="矩形 178"/>
            <p:cNvSpPr/>
            <p:nvPr/>
          </p:nvSpPr>
          <p:spPr>
            <a:xfrm>
              <a:off x="4392331" y="4956755"/>
              <a:ext cx="163676" cy="1440159"/>
            </a:xfrm>
            <a:prstGeom prst="rect">
              <a:avLst/>
            </a:prstGeom>
            <a:noFill/>
            <a:ln w="12700" cmpd="sng">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a:blip r:embed="rId17"/>
          <a:stretch>
            <a:fillRect/>
          </a:stretch>
        </p:blipFill>
        <p:spPr>
          <a:xfrm>
            <a:off x="3273105" y="1061928"/>
            <a:ext cx="1800000" cy="1800000"/>
          </a:xfrm>
          <a:prstGeom prst="rect">
            <a:avLst/>
          </a:prstGeom>
        </p:spPr>
      </p:pic>
      <p:pic>
        <p:nvPicPr>
          <p:cNvPr id="7" name="图片 6"/>
          <p:cNvPicPr>
            <a:picLocks noChangeAspect="1"/>
          </p:cNvPicPr>
          <p:nvPr/>
        </p:nvPicPr>
        <p:blipFill>
          <a:blip r:embed="rId18"/>
          <a:stretch>
            <a:fillRect/>
          </a:stretch>
        </p:blipFill>
        <p:spPr>
          <a:xfrm>
            <a:off x="5145513" y="1054272"/>
            <a:ext cx="1800000" cy="1800000"/>
          </a:xfrm>
          <a:prstGeom prst="rect">
            <a:avLst/>
          </a:prstGeom>
        </p:spPr>
      </p:pic>
      <p:pic>
        <p:nvPicPr>
          <p:cNvPr id="8" name="图片 7"/>
          <p:cNvPicPr>
            <a:picLocks noChangeAspect="1"/>
          </p:cNvPicPr>
          <p:nvPr/>
        </p:nvPicPr>
        <p:blipFill>
          <a:blip r:embed="rId19"/>
          <a:stretch>
            <a:fillRect/>
          </a:stretch>
        </p:blipFill>
        <p:spPr>
          <a:xfrm>
            <a:off x="7020472" y="1061928"/>
            <a:ext cx="1800000" cy="1800000"/>
          </a:xfrm>
          <a:prstGeom prst="rect">
            <a:avLst/>
          </a:prstGeom>
        </p:spPr>
      </p:pic>
      <p:pic>
        <p:nvPicPr>
          <p:cNvPr id="10" name="图片 9"/>
          <p:cNvPicPr>
            <a:picLocks/>
          </p:cNvPicPr>
          <p:nvPr/>
        </p:nvPicPr>
        <p:blipFill>
          <a:blip r:embed="rId20"/>
          <a:stretch>
            <a:fillRect/>
          </a:stretch>
        </p:blipFill>
        <p:spPr>
          <a:xfrm>
            <a:off x="3275759" y="2914121"/>
            <a:ext cx="1800000" cy="1800000"/>
          </a:xfrm>
          <a:prstGeom prst="rect">
            <a:avLst/>
          </a:prstGeom>
        </p:spPr>
      </p:pic>
      <p:pic>
        <p:nvPicPr>
          <p:cNvPr id="11" name="图片 10"/>
          <p:cNvPicPr>
            <a:picLocks/>
          </p:cNvPicPr>
          <p:nvPr/>
        </p:nvPicPr>
        <p:blipFill>
          <a:blip r:embed="rId21"/>
          <a:stretch>
            <a:fillRect/>
          </a:stretch>
        </p:blipFill>
        <p:spPr>
          <a:xfrm>
            <a:off x="5145513" y="2914121"/>
            <a:ext cx="1800000" cy="1800000"/>
          </a:xfrm>
          <a:prstGeom prst="rect">
            <a:avLst/>
          </a:prstGeom>
        </p:spPr>
      </p:pic>
      <p:pic>
        <p:nvPicPr>
          <p:cNvPr id="12" name="图片 11"/>
          <p:cNvPicPr>
            <a:picLocks/>
          </p:cNvPicPr>
          <p:nvPr/>
        </p:nvPicPr>
        <p:blipFill>
          <a:blip r:embed="rId22"/>
          <a:stretch>
            <a:fillRect/>
          </a:stretch>
        </p:blipFill>
        <p:spPr>
          <a:xfrm>
            <a:off x="7017721" y="2914121"/>
            <a:ext cx="1800000" cy="1800000"/>
          </a:xfrm>
          <a:prstGeom prst="rect">
            <a:avLst/>
          </a:prstGeom>
        </p:spPr>
      </p:pic>
      <p:grpSp>
        <p:nvGrpSpPr>
          <p:cNvPr id="35" name="组合 34"/>
          <p:cNvGrpSpPr/>
          <p:nvPr/>
        </p:nvGrpSpPr>
        <p:grpSpPr>
          <a:xfrm>
            <a:off x="1205810" y="2383354"/>
            <a:ext cx="271974" cy="280102"/>
            <a:chOff x="1205810" y="2383354"/>
            <a:chExt cx="271974" cy="280102"/>
          </a:xfrm>
        </p:grpSpPr>
        <p:cxnSp>
          <p:nvCxnSpPr>
            <p:cNvPr id="15" name="直接箭头连接符 14"/>
            <p:cNvCxnSpPr/>
            <p:nvPr/>
          </p:nvCxnSpPr>
          <p:spPr>
            <a:xfrm flipH="1" flipV="1">
              <a:off x="1345395" y="2383354"/>
              <a:ext cx="2" cy="93128"/>
            </a:xfrm>
            <a:prstGeom prst="straightConnector1">
              <a:avLst/>
            </a:prstGeom>
            <a:ln>
              <a:solidFill>
                <a:schemeClr val="tx1"/>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rot="2700000" flipH="1" flipV="1">
              <a:off x="1405782" y="2411610"/>
              <a:ext cx="2" cy="93128"/>
            </a:xfrm>
            <a:prstGeom prst="straightConnector1">
              <a:avLst/>
            </a:prstGeom>
            <a:ln>
              <a:solidFill>
                <a:schemeClr val="tx1"/>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p:nvPr/>
          </p:nvCxnSpPr>
          <p:spPr>
            <a:xfrm rot="5400000" flipH="1" flipV="1">
              <a:off x="1431219" y="2486292"/>
              <a:ext cx="2" cy="93128"/>
            </a:xfrm>
            <a:prstGeom prst="straightConnector1">
              <a:avLst/>
            </a:prstGeom>
            <a:ln>
              <a:solidFill>
                <a:schemeClr val="tx1"/>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rot="8100000" flipH="1" flipV="1">
              <a:off x="1402838" y="2541915"/>
              <a:ext cx="2" cy="93128"/>
            </a:xfrm>
            <a:prstGeom prst="straightConnector1">
              <a:avLst/>
            </a:prstGeom>
            <a:ln>
              <a:solidFill>
                <a:schemeClr val="tx1"/>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rot="10800000" flipH="1" flipV="1">
              <a:off x="1346891" y="2570328"/>
              <a:ext cx="2" cy="93128"/>
            </a:xfrm>
            <a:prstGeom prst="straightConnector1">
              <a:avLst/>
            </a:prstGeom>
            <a:ln>
              <a:solidFill>
                <a:schemeClr val="tx1"/>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p:nvPr/>
          </p:nvCxnSpPr>
          <p:spPr>
            <a:xfrm rot="16200000" flipH="1" flipV="1">
              <a:off x="1252373" y="2484551"/>
              <a:ext cx="2" cy="93128"/>
            </a:xfrm>
            <a:prstGeom prst="straightConnector1">
              <a:avLst/>
            </a:prstGeom>
            <a:ln>
              <a:solidFill>
                <a:schemeClr val="tx1"/>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rot="13500000" flipH="1" flipV="1">
              <a:off x="1278633" y="2541915"/>
              <a:ext cx="2" cy="93128"/>
            </a:xfrm>
            <a:prstGeom prst="straightConnector1">
              <a:avLst/>
            </a:prstGeom>
            <a:ln>
              <a:solidFill>
                <a:schemeClr val="tx1"/>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p:nvPr/>
          </p:nvCxnSpPr>
          <p:spPr>
            <a:xfrm flipH="1" flipV="1">
              <a:off x="1246444" y="2428287"/>
              <a:ext cx="62240" cy="59776"/>
            </a:xfrm>
            <a:prstGeom prst="straightConnector1">
              <a:avLst/>
            </a:prstGeom>
            <a:ln>
              <a:solidFill>
                <a:schemeClr val="tx1"/>
              </a:solidFill>
              <a:headEnd w="sm" len="sm"/>
              <a:tailEnd type="triangle" w="sm" len="sm"/>
            </a:ln>
          </p:spPr>
          <p:style>
            <a:lnRef idx="1">
              <a:schemeClr val="accent1"/>
            </a:lnRef>
            <a:fillRef idx="0">
              <a:schemeClr val="accent1"/>
            </a:fillRef>
            <a:effectRef idx="0">
              <a:schemeClr val="accent1"/>
            </a:effectRef>
            <a:fontRef idx="minor">
              <a:schemeClr val="tx1"/>
            </a:fontRef>
          </p:style>
        </p:cxnSp>
      </p:grpSp>
      <p:grpSp>
        <p:nvGrpSpPr>
          <p:cNvPr id="37" name="组合 36"/>
          <p:cNvGrpSpPr/>
          <p:nvPr/>
        </p:nvGrpSpPr>
        <p:grpSpPr>
          <a:xfrm>
            <a:off x="8231697" y="2854472"/>
            <a:ext cx="586024" cy="276999"/>
            <a:chOff x="8303705" y="3061293"/>
            <a:chExt cx="586024" cy="276999"/>
          </a:xfrm>
        </p:grpSpPr>
        <p:sp>
          <p:nvSpPr>
            <p:cNvPr id="133" name="TextBox 4"/>
            <p:cNvSpPr txBox="1"/>
            <p:nvPr/>
          </p:nvSpPr>
          <p:spPr>
            <a:xfrm>
              <a:off x="8303705" y="3061293"/>
              <a:ext cx="571488" cy="276999"/>
            </a:xfrm>
            <a:prstGeom prst="rect">
              <a:avLst/>
            </a:prstGeom>
            <a:noFill/>
          </p:spPr>
          <p:txBody>
            <a:bodyPr wrap="square" rtlCol="0">
              <a:spAutoFit/>
            </a:bodyPr>
            <a:lstStyle/>
            <a:p>
              <a:r>
                <a:rPr lang="en-US" altLang="zh-CN" sz="1200" dirty="0">
                  <a:latin typeface="宋体" pitchFamily="2" charset="-122"/>
                  <a:ea typeface="宋体" pitchFamily="2" charset="-122"/>
                </a:rPr>
                <a:t>t</a:t>
              </a:r>
              <a:r>
                <a:rPr lang="en-US" altLang="zh-CN" sz="1200" dirty="0" smtClean="0">
                  <a:latin typeface="宋体" pitchFamily="2" charset="-122"/>
                  <a:ea typeface="宋体" pitchFamily="2" charset="-122"/>
                </a:rPr>
                <a:t>=40</a:t>
              </a:r>
              <a:endParaRPr lang="zh-CN" altLang="en-US" sz="1200" dirty="0">
                <a:latin typeface="宋体" pitchFamily="2" charset="-122"/>
                <a:ea typeface="宋体" pitchFamily="2" charset="-122"/>
              </a:endParaRPr>
            </a:p>
          </p:txBody>
        </p:sp>
        <p:graphicFrame>
          <p:nvGraphicFramePr>
            <p:cNvPr id="36" name="对象 35"/>
            <p:cNvGraphicFramePr>
              <a:graphicFrameLocks noChangeAspect="1"/>
            </p:cNvGraphicFramePr>
            <p:nvPr>
              <p:extLst>
                <p:ext uri="{D42A27DB-BD31-4B8C-83A1-F6EECF244321}">
                  <p14:modId xmlns:p14="http://schemas.microsoft.com/office/powerpoint/2010/main" val="903167875"/>
                </p:ext>
              </p:extLst>
            </p:nvPr>
          </p:nvGraphicFramePr>
          <p:xfrm>
            <a:off x="8673829" y="3140968"/>
            <a:ext cx="215900" cy="165100"/>
          </p:xfrm>
          <a:graphic>
            <a:graphicData uri="http://schemas.openxmlformats.org/presentationml/2006/ole">
              <mc:AlternateContent xmlns:mc="http://schemas.openxmlformats.org/markup-compatibility/2006">
                <mc:Choice xmlns:v="urn:schemas-microsoft-com:vml" Requires="v">
                  <p:oleObj spid="_x0000_s61651" name="Equation" r:id="rId23" imgW="215640" imgH="164880" progId="Equation.DSMT4">
                    <p:embed/>
                  </p:oleObj>
                </mc:Choice>
                <mc:Fallback>
                  <p:oleObj name="Equation" r:id="rId23" imgW="215640" imgH="164880" progId="Equation.DSMT4">
                    <p:embed/>
                    <p:pic>
                      <p:nvPicPr>
                        <p:cNvPr id="0" name=""/>
                        <p:cNvPicPr/>
                        <p:nvPr/>
                      </p:nvPicPr>
                      <p:blipFill>
                        <a:blip r:embed="rId24"/>
                        <a:stretch>
                          <a:fillRect/>
                        </a:stretch>
                      </p:blipFill>
                      <p:spPr>
                        <a:xfrm>
                          <a:off x="8673829" y="3140968"/>
                          <a:ext cx="215900" cy="165100"/>
                        </a:xfrm>
                        <a:prstGeom prst="rect">
                          <a:avLst/>
                        </a:prstGeom>
                      </p:spPr>
                    </p:pic>
                  </p:oleObj>
                </mc:Fallback>
              </mc:AlternateContent>
            </a:graphicData>
          </a:graphic>
        </p:graphicFrame>
      </p:grpSp>
      <p:grpSp>
        <p:nvGrpSpPr>
          <p:cNvPr id="135" name="组合 134"/>
          <p:cNvGrpSpPr/>
          <p:nvPr/>
        </p:nvGrpSpPr>
        <p:grpSpPr>
          <a:xfrm>
            <a:off x="8234448" y="982264"/>
            <a:ext cx="586024" cy="276999"/>
            <a:chOff x="8303705" y="3061293"/>
            <a:chExt cx="586024" cy="276999"/>
          </a:xfrm>
        </p:grpSpPr>
        <p:sp>
          <p:nvSpPr>
            <p:cNvPr id="144" name="TextBox 4"/>
            <p:cNvSpPr txBox="1"/>
            <p:nvPr/>
          </p:nvSpPr>
          <p:spPr>
            <a:xfrm>
              <a:off x="8303705" y="3061293"/>
              <a:ext cx="571488" cy="276999"/>
            </a:xfrm>
            <a:prstGeom prst="rect">
              <a:avLst/>
            </a:prstGeom>
            <a:noFill/>
          </p:spPr>
          <p:txBody>
            <a:bodyPr wrap="square" rtlCol="0">
              <a:spAutoFit/>
            </a:bodyPr>
            <a:lstStyle/>
            <a:p>
              <a:r>
                <a:rPr lang="en-US" altLang="zh-CN" sz="1200" dirty="0" smtClean="0">
                  <a:latin typeface="宋体" pitchFamily="2" charset="-122"/>
                  <a:ea typeface="宋体" pitchFamily="2" charset="-122"/>
                </a:rPr>
                <a:t>t=25</a:t>
              </a:r>
              <a:endParaRPr lang="zh-CN" altLang="en-US" sz="1200" dirty="0">
                <a:latin typeface="宋体" pitchFamily="2" charset="-122"/>
                <a:ea typeface="宋体" pitchFamily="2" charset="-122"/>
              </a:endParaRPr>
            </a:p>
          </p:txBody>
        </p:sp>
        <p:graphicFrame>
          <p:nvGraphicFramePr>
            <p:cNvPr id="149" name="对象 148"/>
            <p:cNvGraphicFramePr>
              <a:graphicFrameLocks noChangeAspect="1"/>
            </p:cNvGraphicFramePr>
            <p:nvPr>
              <p:extLst>
                <p:ext uri="{D42A27DB-BD31-4B8C-83A1-F6EECF244321}">
                  <p14:modId xmlns:p14="http://schemas.microsoft.com/office/powerpoint/2010/main" val="1123261637"/>
                </p:ext>
              </p:extLst>
            </p:nvPr>
          </p:nvGraphicFramePr>
          <p:xfrm>
            <a:off x="8673829" y="3140968"/>
            <a:ext cx="215900" cy="165100"/>
          </p:xfrm>
          <a:graphic>
            <a:graphicData uri="http://schemas.openxmlformats.org/presentationml/2006/ole">
              <mc:AlternateContent xmlns:mc="http://schemas.openxmlformats.org/markup-compatibility/2006">
                <mc:Choice xmlns:v="urn:schemas-microsoft-com:vml" Requires="v">
                  <p:oleObj spid="_x0000_s61652" name="Equation" r:id="rId25" imgW="215640" imgH="164880" progId="Equation.DSMT4">
                    <p:embed/>
                  </p:oleObj>
                </mc:Choice>
                <mc:Fallback>
                  <p:oleObj name="Equation" r:id="rId25" imgW="215640" imgH="164880" progId="Equation.DSMT4">
                    <p:embed/>
                    <p:pic>
                      <p:nvPicPr>
                        <p:cNvPr id="0" name=""/>
                        <p:cNvPicPr/>
                        <p:nvPr/>
                      </p:nvPicPr>
                      <p:blipFill>
                        <a:blip r:embed="rId26"/>
                        <a:stretch>
                          <a:fillRect/>
                        </a:stretch>
                      </p:blipFill>
                      <p:spPr>
                        <a:xfrm>
                          <a:off x="8673829" y="3140968"/>
                          <a:ext cx="215900" cy="165100"/>
                        </a:xfrm>
                        <a:prstGeom prst="rect">
                          <a:avLst/>
                        </a:prstGeom>
                      </p:spPr>
                    </p:pic>
                  </p:oleObj>
                </mc:Fallback>
              </mc:AlternateContent>
            </a:graphicData>
          </a:graphic>
        </p:graphicFrame>
      </p:grpSp>
      <p:grpSp>
        <p:nvGrpSpPr>
          <p:cNvPr id="151" name="组合 150"/>
          <p:cNvGrpSpPr/>
          <p:nvPr/>
        </p:nvGrpSpPr>
        <p:grpSpPr>
          <a:xfrm>
            <a:off x="4497441" y="2855228"/>
            <a:ext cx="586024" cy="276999"/>
            <a:chOff x="8303705" y="3061293"/>
            <a:chExt cx="586024" cy="276999"/>
          </a:xfrm>
        </p:grpSpPr>
        <p:sp>
          <p:nvSpPr>
            <p:cNvPr id="152" name="TextBox 4"/>
            <p:cNvSpPr txBox="1"/>
            <p:nvPr/>
          </p:nvSpPr>
          <p:spPr>
            <a:xfrm>
              <a:off x="8303705" y="3061293"/>
              <a:ext cx="571488" cy="276999"/>
            </a:xfrm>
            <a:prstGeom prst="rect">
              <a:avLst/>
            </a:prstGeom>
            <a:noFill/>
          </p:spPr>
          <p:txBody>
            <a:bodyPr wrap="square" rtlCol="0">
              <a:spAutoFit/>
            </a:bodyPr>
            <a:lstStyle/>
            <a:p>
              <a:r>
                <a:rPr lang="en-US" altLang="zh-CN" sz="1200" dirty="0" smtClean="0">
                  <a:latin typeface="宋体" pitchFamily="2" charset="-122"/>
                  <a:ea typeface="宋体" pitchFamily="2" charset="-122"/>
                </a:rPr>
                <a:t>t=30</a:t>
              </a:r>
              <a:endParaRPr lang="zh-CN" altLang="en-US" sz="1200" dirty="0">
                <a:latin typeface="宋体" pitchFamily="2" charset="-122"/>
                <a:ea typeface="宋体" pitchFamily="2" charset="-122"/>
              </a:endParaRPr>
            </a:p>
          </p:txBody>
        </p:sp>
        <p:graphicFrame>
          <p:nvGraphicFramePr>
            <p:cNvPr id="153" name="对象 152"/>
            <p:cNvGraphicFramePr>
              <a:graphicFrameLocks noChangeAspect="1"/>
            </p:cNvGraphicFramePr>
            <p:nvPr>
              <p:extLst>
                <p:ext uri="{D42A27DB-BD31-4B8C-83A1-F6EECF244321}">
                  <p14:modId xmlns:p14="http://schemas.microsoft.com/office/powerpoint/2010/main" val="1123261637"/>
                </p:ext>
              </p:extLst>
            </p:nvPr>
          </p:nvGraphicFramePr>
          <p:xfrm>
            <a:off x="8673829" y="3140968"/>
            <a:ext cx="215900" cy="165100"/>
          </p:xfrm>
          <a:graphic>
            <a:graphicData uri="http://schemas.openxmlformats.org/presentationml/2006/ole">
              <mc:AlternateContent xmlns:mc="http://schemas.openxmlformats.org/markup-compatibility/2006">
                <mc:Choice xmlns:v="urn:schemas-microsoft-com:vml" Requires="v">
                  <p:oleObj spid="_x0000_s61653" name="Equation" r:id="rId27" imgW="215640" imgH="164880" progId="Equation.DSMT4">
                    <p:embed/>
                  </p:oleObj>
                </mc:Choice>
                <mc:Fallback>
                  <p:oleObj name="Equation" r:id="rId27" imgW="215640" imgH="164880" progId="Equation.DSMT4">
                    <p:embed/>
                    <p:pic>
                      <p:nvPicPr>
                        <p:cNvPr id="0" name=""/>
                        <p:cNvPicPr/>
                        <p:nvPr/>
                      </p:nvPicPr>
                      <p:blipFill>
                        <a:blip r:embed="rId26"/>
                        <a:stretch>
                          <a:fillRect/>
                        </a:stretch>
                      </p:blipFill>
                      <p:spPr>
                        <a:xfrm>
                          <a:off x="8673829" y="3140968"/>
                          <a:ext cx="215900" cy="165100"/>
                        </a:xfrm>
                        <a:prstGeom prst="rect">
                          <a:avLst/>
                        </a:prstGeom>
                      </p:spPr>
                    </p:pic>
                  </p:oleObj>
                </mc:Fallback>
              </mc:AlternateContent>
            </a:graphicData>
          </a:graphic>
        </p:graphicFrame>
      </p:grpSp>
      <p:grpSp>
        <p:nvGrpSpPr>
          <p:cNvPr id="159" name="组合 158"/>
          <p:cNvGrpSpPr/>
          <p:nvPr/>
        </p:nvGrpSpPr>
        <p:grpSpPr>
          <a:xfrm>
            <a:off x="6369649" y="2854472"/>
            <a:ext cx="586024" cy="276999"/>
            <a:chOff x="8303705" y="3061293"/>
            <a:chExt cx="586024" cy="276999"/>
          </a:xfrm>
        </p:grpSpPr>
        <p:sp>
          <p:nvSpPr>
            <p:cNvPr id="160" name="TextBox 4"/>
            <p:cNvSpPr txBox="1"/>
            <p:nvPr/>
          </p:nvSpPr>
          <p:spPr>
            <a:xfrm>
              <a:off x="8303705" y="3061293"/>
              <a:ext cx="571488" cy="276999"/>
            </a:xfrm>
            <a:prstGeom prst="rect">
              <a:avLst/>
            </a:prstGeom>
            <a:noFill/>
          </p:spPr>
          <p:txBody>
            <a:bodyPr wrap="square" rtlCol="0">
              <a:spAutoFit/>
            </a:bodyPr>
            <a:lstStyle/>
            <a:p>
              <a:r>
                <a:rPr lang="en-US" altLang="zh-CN" sz="1200" dirty="0" smtClean="0">
                  <a:latin typeface="宋体" pitchFamily="2" charset="-122"/>
                  <a:ea typeface="宋体" pitchFamily="2" charset="-122"/>
                </a:rPr>
                <a:t>t=35</a:t>
              </a:r>
              <a:endParaRPr lang="zh-CN" altLang="en-US" sz="1200" dirty="0">
                <a:latin typeface="宋体" pitchFamily="2" charset="-122"/>
                <a:ea typeface="宋体" pitchFamily="2" charset="-122"/>
              </a:endParaRPr>
            </a:p>
          </p:txBody>
        </p:sp>
        <p:graphicFrame>
          <p:nvGraphicFramePr>
            <p:cNvPr id="180" name="对象 179"/>
            <p:cNvGraphicFramePr>
              <a:graphicFrameLocks noChangeAspect="1"/>
            </p:cNvGraphicFramePr>
            <p:nvPr>
              <p:extLst>
                <p:ext uri="{D42A27DB-BD31-4B8C-83A1-F6EECF244321}">
                  <p14:modId xmlns:p14="http://schemas.microsoft.com/office/powerpoint/2010/main" val="1123261637"/>
                </p:ext>
              </p:extLst>
            </p:nvPr>
          </p:nvGraphicFramePr>
          <p:xfrm>
            <a:off x="8673829" y="3140968"/>
            <a:ext cx="215900" cy="165100"/>
          </p:xfrm>
          <a:graphic>
            <a:graphicData uri="http://schemas.openxmlformats.org/presentationml/2006/ole">
              <mc:AlternateContent xmlns:mc="http://schemas.openxmlformats.org/markup-compatibility/2006">
                <mc:Choice xmlns:v="urn:schemas-microsoft-com:vml" Requires="v">
                  <p:oleObj spid="_x0000_s61654" name="Equation" r:id="rId28" imgW="215640" imgH="164880" progId="Equation.DSMT4">
                    <p:embed/>
                  </p:oleObj>
                </mc:Choice>
                <mc:Fallback>
                  <p:oleObj name="Equation" r:id="rId28" imgW="215640" imgH="164880" progId="Equation.DSMT4">
                    <p:embed/>
                    <p:pic>
                      <p:nvPicPr>
                        <p:cNvPr id="0" name=""/>
                        <p:cNvPicPr/>
                        <p:nvPr/>
                      </p:nvPicPr>
                      <p:blipFill>
                        <a:blip r:embed="rId26"/>
                        <a:stretch>
                          <a:fillRect/>
                        </a:stretch>
                      </p:blipFill>
                      <p:spPr>
                        <a:xfrm>
                          <a:off x="8673829" y="3140968"/>
                          <a:ext cx="215900" cy="165100"/>
                        </a:xfrm>
                        <a:prstGeom prst="rect">
                          <a:avLst/>
                        </a:prstGeom>
                      </p:spPr>
                    </p:pic>
                  </p:oleObj>
                </mc:Fallback>
              </mc:AlternateContent>
            </a:graphicData>
          </a:graphic>
        </p:graphicFrame>
      </p:grpSp>
      <p:grpSp>
        <p:nvGrpSpPr>
          <p:cNvPr id="181" name="组合 180"/>
          <p:cNvGrpSpPr/>
          <p:nvPr/>
        </p:nvGrpSpPr>
        <p:grpSpPr>
          <a:xfrm>
            <a:off x="6369449" y="982264"/>
            <a:ext cx="586024" cy="276999"/>
            <a:chOff x="8303705" y="3061293"/>
            <a:chExt cx="586024" cy="276999"/>
          </a:xfrm>
        </p:grpSpPr>
        <p:sp>
          <p:nvSpPr>
            <p:cNvPr id="182" name="TextBox 4"/>
            <p:cNvSpPr txBox="1"/>
            <p:nvPr/>
          </p:nvSpPr>
          <p:spPr>
            <a:xfrm>
              <a:off x="8303705" y="3061293"/>
              <a:ext cx="571488" cy="276999"/>
            </a:xfrm>
            <a:prstGeom prst="rect">
              <a:avLst/>
            </a:prstGeom>
            <a:noFill/>
          </p:spPr>
          <p:txBody>
            <a:bodyPr wrap="square" rtlCol="0">
              <a:spAutoFit/>
            </a:bodyPr>
            <a:lstStyle/>
            <a:p>
              <a:r>
                <a:rPr lang="en-US" altLang="zh-CN" sz="1200" dirty="0" smtClean="0">
                  <a:latin typeface="宋体" pitchFamily="2" charset="-122"/>
                  <a:ea typeface="宋体" pitchFamily="2" charset="-122"/>
                </a:rPr>
                <a:t>t=20</a:t>
              </a:r>
              <a:endParaRPr lang="zh-CN" altLang="en-US" sz="1200" dirty="0">
                <a:latin typeface="宋体" pitchFamily="2" charset="-122"/>
                <a:ea typeface="宋体" pitchFamily="2" charset="-122"/>
              </a:endParaRPr>
            </a:p>
          </p:txBody>
        </p:sp>
        <p:graphicFrame>
          <p:nvGraphicFramePr>
            <p:cNvPr id="187" name="对象 186"/>
            <p:cNvGraphicFramePr>
              <a:graphicFrameLocks noChangeAspect="1"/>
            </p:cNvGraphicFramePr>
            <p:nvPr>
              <p:extLst>
                <p:ext uri="{D42A27DB-BD31-4B8C-83A1-F6EECF244321}">
                  <p14:modId xmlns:p14="http://schemas.microsoft.com/office/powerpoint/2010/main" val="14916722"/>
                </p:ext>
              </p:extLst>
            </p:nvPr>
          </p:nvGraphicFramePr>
          <p:xfrm>
            <a:off x="8673829" y="3140968"/>
            <a:ext cx="215900" cy="165100"/>
          </p:xfrm>
          <a:graphic>
            <a:graphicData uri="http://schemas.openxmlformats.org/presentationml/2006/ole">
              <mc:AlternateContent xmlns:mc="http://schemas.openxmlformats.org/markup-compatibility/2006">
                <mc:Choice xmlns:v="urn:schemas-microsoft-com:vml" Requires="v">
                  <p:oleObj spid="_x0000_s61655" name="Equation" r:id="rId29" imgW="215640" imgH="164880" progId="Equation.DSMT4">
                    <p:embed/>
                  </p:oleObj>
                </mc:Choice>
                <mc:Fallback>
                  <p:oleObj name="Equation" r:id="rId29" imgW="215640" imgH="164880" progId="Equation.DSMT4">
                    <p:embed/>
                    <p:pic>
                      <p:nvPicPr>
                        <p:cNvPr id="0" name=""/>
                        <p:cNvPicPr/>
                        <p:nvPr/>
                      </p:nvPicPr>
                      <p:blipFill>
                        <a:blip r:embed="rId26"/>
                        <a:stretch>
                          <a:fillRect/>
                        </a:stretch>
                      </p:blipFill>
                      <p:spPr>
                        <a:xfrm>
                          <a:off x="8673829" y="3140968"/>
                          <a:ext cx="215900" cy="165100"/>
                        </a:xfrm>
                        <a:prstGeom prst="rect">
                          <a:avLst/>
                        </a:prstGeom>
                      </p:spPr>
                    </p:pic>
                  </p:oleObj>
                </mc:Fallback>
              </mc:AlternateContent>
            </a:graphicData>
          </a:graphic>
        </p:graphicFrame>
      </p:grpSp>
      <p:grpSp>
        <p:nvGrpSpPr>
          <p:cNvPr id="188" name="组合 187"/>
          <p:cNvGrpSpPr/>
          <p:nvPr/>
        </p:nvGrpSpPr>
        <p:grpSpPr>
          <a:xfrm>
            <a:off x="4497457" y="980728"/>
            <a:ext cx="586024" cy="276999"/>
            <a:chOff x="8303705" y="3061293"/>
            <a:chExt cx="586024" cy="276999"/>
          </a:xfrm>
        </p:grpSpPr>
        <p:sp>
          <p:nvSpPr>
            <p:cNvPr id="189" name="TextBox 4"/>
            <p:cNvSpPr txBox="1"/>
            <p:nvPr/>
          </p:nvSpPr>
          <p:spPr>
            <a:xfrm>
              <a:off x="8303705" y="3061293"/>
              <a:ext cx="571488" cy="276999"/>
            </a:xfrm>
            <a:prstGeom prst="rect">
              <a:avLst/>
            </a:prstGeom>
            <a:noFill/>
          </p:spPr>
          <p:txBody>
            <a:bodyPr wrap="square" rtlCol="0">
              <a:spAutoFit/>
            </a:bodyPr>
            <a:lstStyle/>
            <a:p>
              <a:r>
                <a:rPr lang="en-US" altLang="zh-CN" sz="1200" dirty="0" smtClean="0">
                  <a:latin typeface="宋体" pitchFamily="2" charset="-122"/>
                  <a:ea typeface="宋体" pitchFamily="2" charset="-122"/>
                </a:rPr>
                <a:t>t=15</a:t>
              </a:r>
              <a:endParaRPr lang="zh-CN" altLang="en-US" sz="1200" dirty="0">
                <a:latin typeface="宋体" pitchFamily="2" charset="-122"/>
                <a:ea typeface="宋体" pitchFamily="2" charset="-122"/>
              </a:endParaRPr>
            </a:p>
          </p:txBody>
        </p:sp>
        <p:graphicFrame>
          <p:nvGraphicFramePr>
            <p:cNvPr id="190" name="对象 189"/>
            <p:cNvGraphicFramePr>
              <a:graphicFrameLocks noChangeAspect="1"/>
            </p:cNvGraphicFramePr>
            <p:nvPr>
              <p:extLst>
                <p:ext uri="{D42A27DB-BD31-4B8C-83A1-F6EECF244321}">
                  <p14:modId xmlns:p14="http://schemas.microsoft.com/office/powerpoint/2010/main" val="2645878628"/>
                </p:ext>
              </p:extLst>
            </p:nvPr>
          </p:nvGraphicFramePr>
          <p:xfrm>
            <a:off x="8673829" y="3140968"/>
            <a:ext cx="215900" cy="165100"/>
          </p:xfrm>
          <a:graphic>
            <a:graphicData uri="http://schemas.openxmlformats.org/presentationml/2006/ole">
              <mc:AlternateContent xmlns:mc="http://schemas.openxmlformats.org/markup-compatibility/2006">
                <mc:Choice xmlns:v="urn:schemas-microsoft-com:vml" Requires="v">
                  <p:oleObj spid="_x0000_s61656" name="Equation" r:id="rId30" imgW="215640" imgH="164880" progId="Equation.DSMT4">
                    <p:embed/>
                  </p:oleObj>
                </mc:Choice>
                <mc:Fallback>
                  <p:oleObj name="Equation" r:id="rId30" imgW="215640" imgH="164880" progId="Equation.DSMT4">
                    <p:embed/>
                    <p:pic>
                      <p:nvPicPr>
                        <p:cNvPr id="0" name=""/>
                        <p:cNvPicPr/>
                        <p:nvPr/>
                      </p:nvPicPr>
                      <p:blipFill>
                        <a:blip r:embed="rId26"/>
                        <a:stretch>
                          <a:fillRect/>
                        </a:stretch>
                      </p:blipFill>
                      <p:spPr>
                        <a:xfrm>
                          <a:off x="8673829" y="3140968"/>
                          <a:ext cx="215900" cy="165100"/>
                        </a:xfrm>
                        <a:prstGeom prst="rect">
                          <a:avLst/>
                        </a:prstGeom>
                      </p:spPr>
                    </p:pic>
                  </p:oleObj>
                </mc:Fallback>
              </mc:AlternateContent>
            </a:graphicData>
          </a:graphic>
        </p:graphicFrame>
      </p:grpSp>
      <p:sp>
        <p:nvSpPr>
          <p:cNvPr id="192" name="矩形 191"/>
          <p:cNvSpPr/>
          <p:nvPr/>
        </p:nvSpPr>
        <p:spPr>
          <a:xfrm>
            <a:off x="4013397" y="6582751"/>
            <a:ext cx="1261884" cy="307777"/>
          </a:xfrm>
          <a:prstGeom prst="rect">
            <a:avLst/>
          </a:prstGeom>
        </p:spPr>
        <p:txBody>
          <a:bodyPr wrap="none">
            <a:spAutoFit/>
          </a:bodyPr>
          <a:lstStyle/>
          <a:p>
            <a:r>
              <a:rPr lang="zh-CN" altLang="en-US" sz="1400" dirty="0"/>
              <a:t>损伤</a:t>
            </a:r>
            <a:r>
              <a:rPr lang="zh-CN" altLang="en-US" sz="1400" dirty="0" smtClean="0"/>
              <a:t>附近交集</a:t>
            </a:r>
            <a:endParaRPr lang="zh-CN" altLang="en-US" sz="1400" dirty="0"/>
          </a:p>
        </p:txBody>
      </p:sp>
      <p:sp>
        <p:nvSpPr>
          <p:cNvPr id="193" name="矩形 192"/>
          <p:cNvSpPr/>
          <p:nvPr/>
        </p:nvSpPr>
        <p:spPr>
          <a:xfrm>
            <a:off x="6565600" y="6582752"/>
            <a:ext cx="1800493" cy="307777"/>
          </a:xfrm>
          <a:prstGeom prst="rect">
            <a:avLst/>
          </a:prstGeom>
        </p:spPr>
        <p:txBody>
          <a:bodyPr wrap="none">
            <a:spAutoFit/>
          </a:bodyPr>
          <a:lstStyle/>
          <a:p>
            <a:r>
              <a:rPr lang="zh-CN" altLang="en-US" sz="1400" dirty="0" smtClean="0"/>
              <a:t>外切圆评估损伤大小</a:t>
            </a:r>
            <a:endParaRPr lang="zh-CN" altLang="en-US" sz="1400" dirty="0"/>
          </a:p>
        </p:txBody>
      </p:sp>
    </p:spTree>
    <p:extLst>
      <p:ext uri="{BB962C8B-B14F-4D97-AF65-F5344CB8AC3E}">
        <p14:creationId xmlns:p14="http://schemas.microsoft.com/office/powerpoint/2010/main" val="6590768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图片 106"/>
          <p:cNvPicPr>
            <a:picLocks noChangeAspect="1"/>
          </p:cNvPicPr>
          <p:nvPr/>
        </p:nvPicPr>
        <p:blipFill rotWithShape="1">
          <a:blip r:embed="rId4" cstate="print">
            <a:extLst>
              <a:ext uri="{28A0092B-C50C-407E-A947-70E740481C1C}">
                <a14:useLocalDpi xmlns:a14="http://schemas.microsoft.com/office/drawing/2010/main" val="0"/>
              </a:ext>
            </a:extLst>
          </a:blip>
          <a:srcRect l="20524" r="19852"/>
          <a:stretch/>
        </p:blipFill>
        <p:spPr>
          <a:xfrm>
            <a:off x="3586844" y="4748983"/>
            <a:ext cx="2448000" cy="2061411"/>
          </a:xfrm>
          <a:prstGeom prst="rect">
            <a:avLst/>
          </a:prstGeom>
        </p:spPr>
      </p:pic>
      <p:pic>
        <p:nvPicPr>
          <p:cNvPr id="108" name="图片 107"/>
          <p:cNvPicPr>
            <a:picLocks noChangeAspect="1"/>
          </p:cNvPicPr>
          <p:nvPr/>
        </p:nvPicPr>
        <p:blipFill rotWithShape="1">
          <a:blip r:embed="rId5" cstate="print">
            <a:extLst>
              <a:ext uri="{28A0092B-C50C-407E-A947-70E740481C1C}">
                <a14:useLocalDpi xmlns:a14="http://schemas.microsoft.com/office/drawing/2010/main" val="0"/>
              </a:ext>
            </a:extLst>
          </a:blip>
          <a:srcRect l="20075" r="19288"/>
          <a:stretch/>
        </p:blipFill>
        <p:spPr>
          <a:xfrm>
            <a:off x="1138433" y="4759671"/>
            <a:ext cx="2448000" cy="2026992"/>
          </a:xfrm>
          <a:prstGeom prst="rect">
            <a:avLst/>
          </a:prstGeom>
        </p:spPr>
      </p:pic>
      <p:grpSp>
        <p:nvGrpSpPr>
          <p:cNvPr id="9" name="组合 8"/>
          <p:cNvGrpSpPr/>
          <p:nvPr/>
        </p:nvGrpSpPr>
        <p:grpSpPr>
          <a:xfrm>
            <a:off x="251520" y="1141556"/>
            <a:ext cx="2510766" cy="2462489"/>
            <a:chOff x="2461738" y="1305014"/>
            <a:chExt cx="2510766" cy="2462489"/>
          </a:xfrm>
        </p:grpSpPr>
        <p:grpSp>
          <p:nvGrpSpPr>
            <p:cNvPr id="44" name="组合 43"/>
            <p:cNvGrpSpPr/>
            <p:nvPr/>
          </p:nvGrpSpPr>
          <p:grpSpPr>
            <a:xfrm>
              <a:off x="2461738" y="1606916"/>
              <a:ext cx="2160588" cy="2160587"/>
              <a:chOff x="414150" y="1526871"/>
              <a:chExt cx="2160588" cy="2160587"/>
            </a:xfrm>
          </p:grpSpPr>
          <p:grpSp>
            <p:nvGrpSpPr>
              <p:cNvPr id="45" name="组合 64"/>
              <p:cNvGrpSpPr>
                <a:grpSpLocks/>
              </p:cNvGrpSpPr>
              <p:nvPr/>
            </p:nvGrpSpPr>
            <p:grpSpPr bwMode="auto">
              <a:xfrm>
                <a:off x="414150" y="1526871"/>
                <a:ext cx="2160588" cy="2160587"/>
                <a:chOff x="969234" y="1354474"/>
                <a:chExt cx="2880000" cy="2880000"/>
              </a:xfrm>
            </p:grpSpPr>
            <p:sp>
              <p:nvSpPr>
                <p:cNvPr id="51" name="矩形 50"/>
                <p:cNvSpPr/>
                <p:nvPr/>
              </p:nvSpPr>
              <p:spPr>
                <a:xfrm>
                  <a:off x="969234" y="1354474"/>
                  <a:ext cx="2880000" cy="2880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sp>
              <p:nvSpPr>
                <p:cNvPr id="52" name="矩形 51"/>
                <p:cNvSpPr/>
                <p:nvPr/>
              </p:nvSpPr>
              <p:spPr>
                <a:xfrm>
                  <a:off x="1813804" y="2269029"/>
                  <a:ext cx="1103699" cy="1103700"/>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3" name="椭圆 52"/>
                <p:cNvSpPr/>
                <p:nvPr/>
              </p:nvSpPr>
              <p:spPr>
                <a:xfrm>
                  <a:off x="1752438" y="2214012"/>
                  <a:ext cx="120616" cy="120618"/>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54" name="椭圆 53"/>
                <p:cNvSpPr/>
                <p:nvPr/>
              </p:nvSpPr>
              <p:spPr>
                <a:xfrm>
                  <a:off x="1752438" y="3301594"/>
                  <a:ext cx="120616" cy="118501"/>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55" name="椭圆 54"/>
                <p:cNvSpPr/>
                <p:nvPr/>
              </p:nvSpPr>
              <p:spPr>
                <a:xfrm>
                  <a:off x="2866812" y="2211966"/>
                  <a:ext cx="120618" cy="120618"/>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56" name="椭圆 55"/>
                <p:cNvSpPr/>
                <p:nvPr/>
              </p:nvSpPr>
              <p:spPr>
                <a:xfrm>
                  <a:off x="2871544" y="3301594"/>
                  <a:ext cx="120618" cy="118501"/>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57" name="椭圆 56"/>
                <p:cNvSpPr/>
                <p:nvPr/>
              </p:nvSpPr>
              <p:spPr>
                <a:xfrm>
                  <a:off x="2361872" y="2734571"/>
                  <a:ext cx="118501" cy="120618"/>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grpSp>
          <p:sp>
            <p:nvSpPr>
              <p:cNvPr id="46" name="椭圆 45"/>
              <p:cNvSpPr/>
              <p:nvPr/>
            </p:nvSpPr>
            <p:spPr>
              <a:xfrm>
                <a:off x="1703415" y="2652713"/>
                <a:ext cx="72000" cy="72000"/>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grpSp>
        <p:cxnSp>
          <p:nvCxnSpPr>
            <p:cNvPr id="3" name="直接箭头连接符 2"/>
            <p:cNvCxnSpPr>
              <a:stCxn id="57" idx="5"/>
              <a:endCxn id="56" idx="1"/>
            </p:cNvCxnSpPr>
            <p:nvPr/>
          </p:nvCxnSpPr>
          <p:spPr>
            <a:xfrm>
              <a:off x="3582382" y="2719506"/>
              <a:ext cx="319729" cy="361166"/>
            </a:xfrm>
            <a:prstGeom prst="straightConnector1">
              <a:avLst/>
            </a:prstGeom>
            <a:ln>
              <a:solidFill>
                <a:srgbClr val="FF0000"/>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3770688" y="2802662"/>
              <a:ext cx="131423" cy="264991"/>
            </a:xfrm>
            <a:prstGeom prst="straightConnector1">
              <a:avLst/>
            </a:prstGeom>
            <a:ln>
              <a:solidFill>
                <a:srgbClr val="FF0000"/>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3580132" y="2714466"/>
              <a:ext cx="199780" cy="90292"/>
            </a:xfrm>
            <a:prstGeom prst="straightConnector1">
              <a:avLst/>
            </a:prstGeom>
            <a:ln w="6350">
              <a:solidFill>
                <a:srgbClr val="FF0000"/>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60" name="TextBox 4"/>
            <p:cNvSpPr txBox="1"/>
            <p:nvPr/>
          </p:nvSpPr>
          <p:spPr>
            <a:xfrm>
              <a:off x="3534800" y="2616447"/>
              <a:ext cx="302242"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d</a:t>
              </a:r>
              <a:r>
                <a:rPr lang="en-US" altLang="zh-CN" sz="800" baseline="-25000" dirty="0" smtClean="0">
                  <a:latin typeface="宋体" pitchFamily="2" charset="-122"/>
                  <a:ea typeface="宋体" pitchFamily="2" charset="-122"/>
                </a:rPr>
                <a:t>1</a:t>
              </a:r>
              <a:endParaRPr lang="zh-CN" altLang="en-US" sz="800" baseline="-25000" dirty="0">
                <a:latin typeface="宋体" pitchFamily="2" charset="-122"/>
                <a:ea typeface="宋体" pitchFamily="2" charset="-122"/>
              </a:endParaRPr>
            </a:p>
          </p:txBody>
        </p:sp>
        <p:sp>
          <p:nvSpPr>
            <p:cNvPr id="61" name="TextBox 4"/>
            <p:cNvSpPr txBox="1"/>
            <p:nvPr/>
          </p:nvSpPr>
          <p:spPr>
            <a:xfrm>
              <a:off x="3712642" y="2773972"/>
              <a:ext cx="352433"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d</a:t>
              </a:r>
              <a:r>
                <a:rPr lang="en-US" altLang="zh-CN" sz="800" baseline="-25000" dirty="0" smtClean="0">
                  <a:latin typeface="宋体" pitchFamily="2" charset="-122"/>
                  <a:ea typeface="宋体" pitchFamily="2" charset="-122"/>
                </a:rPr>
                <a:t>2</a:t>
              </a:r>
              <a:endParaRPr lang="zh-CN" altLang="en-US" sz="800" baseline="-25000" dirty="0">
                <a:latin typeface="宋体" pitchFamily="2" charset="-122"/>
                <a:ea typeface="宋体" pitchFamily="2" charset="-122"/>
              </a:endParaRPr>
            </a:p>
          </p:txBody>
        </p:sp>
        <p:sp>
          <p:nvSpPr>
            <p:cNvPr id="62" name="TextBox 4"/>
            <p:cNvSpPr txBox="1"/>
            <p:nvPr/>
          </p:nvSpPr>
          <p:spPr>
            <a:xfrm>
              <a:off x="3551350" y="2783153"/>
              <a:ext cx="271654"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d</a:t>
              </a:r>
              <a:r>
                <a:rPr lang="en-US" altLang="zh-CN" sz="800" baseline="-25000" dirty="0">
                  <a:latin typeface="宋体" pitchFamily="2" charset="-122"/>
                  <a:ea typeface="宋体" pitchFamily="2" charset="-122"/>
                </a:rPr>
                <a:t>0</a:t>
              </a:r>
              <a:endParaRPr lang="zh-CN" altLang="en-US" sz="800" baseline="-25000" dirty="0">
                <a:latin typeface="宋体" pitchFamily="2" charset="-122"/>
                <a:ea typeface="宋体" pitchFamily="2" charset="-122"/>
              </a:endParaRPr>
            </a:p>
          </p:txBody>
        </p:sp>
        <p:sp>
          <p:nvSpPr>
            <p:cNvPr id="63" name="TextBox 4"/>
            <p:cNvSpPr txBox="1"/>
            <p:nvPr/>
          </p:nvSpPr>
          <p:spPr>
            <a:xfrm>
              <a:off x="3626851" y="2072912"/>
              <a:ext cx="718892"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PZT1(x</a:t>
              </a:r>
              <a:r>
                <a:rPr lang="en-US" altLang="zh-CN" sz="800" baseline="-25000" dirty="0">
                  <a:latin typeface="宋体" pitchFamily="2" charset="-122"/>
                  <a:ea typeface="宋体" pitchFamily="2" charset="-122"/>
                </a:rPr>
                <a:t>1</a:t>
              </a:r>
              <a:r>
                <a:rPr lang="en-US" altLang="zh-CN" sz="800" dirty="0" smtClean="0">
                  <a:latin typeface="宋体" pitchFamily="2" charset="-122"/>
                  <a:ea typeface="宋体" pitchFamily="2" charset="-122"/>
                </a:rPr>
                <a:t>,y</a:t>
              </a:r>
              <a:r>
                <a:rPr lang="en-US" altLang="zh-CN" sz="800" baseline="-25000" dirty="0">
                  <a:latin typeface="宋体" pitchFamily="2" charset="-122"/>
                  <a:ea typeface="宋体" pitchFamily="2" charset="-122"/>
                </a:rPr>
                <a:t>1</a:t>
              </a:r>
              <a:r>
                <a:rPr lang="en-US" altLang="zh-CN" sz="800" dirty="0" smtClean="0">
                  <a:latin typeface="宋体" pitchFamily="2" charset="-122"/>
                  <a:ea typeface="宋体" pitchFamily="2" charset="-122"/>
                </a:rPr>
                <a:t>)</a:t>
              </a:r>
              <a:endParaRPr lang="zh-CN" altLang="en-US" sz="800" dirty="0">
                <a:latin typeface="宋体" pitchFamily="2" charset="-122"/>
                <a:ea typeface="宋体" pitchFamily="2" charset="-122"/>
              </a:endParaRPr>
            </a:p>
          </p:txBody>
        </p:sp>
        <p:sp>
          <p:nvSpPr>
            <p:cNvPr id="64" name="TextBox 4"/>
            <p:cNvSpPr txBox="1"/>
            <p:nvPr/>
          </p:nvSpPr>
          <p:spPr>
            <a:xfrm>
              <a:off x="2753942" y="2080010"/>
              <a:ext cx="718892"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PZT2(x</a:t>
              </a:r>
              <a:r>
                <a:rPr lang="en-US" altLang="zh-CN" sz="800" baseline="-25000" dirty="0" smtClean="0">
                  <a:latin typeface="宋体" pitchFamily="2" charset="-122"/>
                  <a:ea typeface="宋体" pitchFamily="2" charset="-122"/>
                </a:rPr>
                <a:t>2</a:t>
              </a:r>
              <a:r>
                <a:rPr lang="en-US" altLang="zh-CN" sz="800" dirty="0" smtClean="0">
                  <a:latin typeface="宋体" pitchFamily="2" charset="-122"/>
                  <a:ea typeface="宋体" pitchFamily="2" charset="-122"/>
                </a:rPr>
                <a:t>,y</a:t>
              </a:r>
              <a:r>
                <a:rPr lang="en-US" altLang="zh-CN" sz="800" baseline="-25000" dirty="0">
                  <a:latin typeface="宋体" pitchFamily="2" charset="-122"/>
                  <a:ea typeface="宋体" pitchFamily="2" charset="-122"/>
                </a:rPr>
                <a:t>2</a:t>
              </a:r>
              <a:r>
                <a:rPr lang="en-US" altLang="zh-CN" sz="800" dirty="0" smtClean="0">
                  <a:latin typeface="宋体" pitchFamily="2" charset="-122"/>
                  <a:ea typeface="宋体" pitchFamily="2" charset="-122"/>
                </a:rPr>
                <a:t>)</a:t>
              </a:r>
              <a:endParaRPr lang="zh-CN" altLang="en-US" sz="800" dirty="0">
                <a:latin typeface="宋体" pitchFamily="2" charset="-122"/>
                <a:ea typeface="宋体" pitchFamily="2" charset="-122"/>
              </a:endParaRPr>
            </a:p>
          </p:txBody>
        </p:sp>
        <p:sp>
          <p:nvSpPr>
            <p:cNvPr id="65" name="TextBox 4"/>
            <p:cNvSpPr txBox="1"/>
            <p:nvPr/>
          </p:nvSpPr>
          <p:spPr>
            <a:xfrm>
              <a:off x="3573285" y="3088158"/>
              <a:ext cx="718892"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PZT4(x</a:t>
              </a:r>
              <a:r>
                <a:rPr lang="en-US" altLang="zh-CN" sz="800" baseline="-25000" dirty="0" smtClean="0">
                  <a:latin typeface="宋体" pitchFamily="2" charset="-122"/>
                  <a:ea typeface="宋体" pitchFamily="2" charset="-122"/>
                </a:rPr>
                <a:t>4</a:t>
              </a:r>
              <a:r>
                <a:rPr lang="en-US" altLang="zh-CN" sz="800" dirty="0" smtClean="0">
                  <a:latin typeface="宋体" pitchFamily="2" charset="-122"/>
                  <a:ea typeface="宋体" pitchFamily="2" charset="-122"/>
                </a:rPr>
                <a:t>,y</a:t>
              </a:r>
              <a:r>
                <a:rPr lang="en-US" altLang="zh-CN" sz="800" baseline="-25000" dirty="0" smtClean="0">
                  <a:latin typeface="宋体" pitchFamily="2" charset="-122"/>
                  <a:ea typeface="宋体" pitchFamily="2" charset="-122"/>
                </a:rPr>
                <a:t>4</a:t>
              </a:r>
              <a:r>
                <a:rPr lang="en-US" altLang="zh-CN" sz="800" dirty="0" smtClean="0">
                  <a:latin typeface="宋体" pitchFamily="2" charset="-122"/>
                  <a:ea typeface="宋体" pitchFamily="2" charset="-122"/>
                </a:rPr>
                <a:t>)</a:t>
              </a:r>
              <a:endParaRPr lang="zh-CN" altLang="en-US" sz="800" dirty="0">
                <a:latin typeface="宋体" pitchFamily="2" charset="-122"/>
                <a:ea typeface="宋体" pitchFamily="2" charset="-122"/>
              </a:endParaRPr>
            </a:p>
          </p:txBody>
        </p:sp>
        <p:cxnSp>
          <p:nvCxnSpPr>
            <p:cNvPr id="67" name="直接箭头连接符 66"/>
            <p:cNvCxnSpPr/>
            <p:nvPr/>
          </p:nvCxnSpPr>
          <p:spPr>
            <a:xfrm>
              <a:off x="3549263" y="2695348"/>
              <a:ext cx="1228565"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68" name="直接箭头连接符 67"/>
            <p:cNvCxnSpPr/>
            <p:nvPr/>
          </p:nvCxnSpPr>
          <p:spPr>
            <a:xfrm flipH="1" flipV="1">
              <a:off x="3549263" y="1461433"/>
              <a:ext cx="6350" cy="123715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69" name="矩形 68"/>
            <p:cNvSpPr/>
            <p:nvPr/>
          </p:nvSpPr>
          <p:spPr>
            <a:xfrm>
              <a:off x="4729640" y="2537699"/>
              <a:ext cx="242864" cy="246221"/>
            </a:xfrm>
            <a:prstGeom prst="rect">
              <a:avLst/>
            </a:prstGeom>
          </p:spPr>
          <p:txBody>
            <a:bodyPr wrap="square">
              <a:spAutoFit/>
            </a:bodyPr>
            <a:lstStyle/>
            <a:p>
              <a:r>
                <a:rPr lang="en-US" altLang="zh-CN" sz="1000" dirty="0" smtClean="0">
                  <a:latin typeface="Times New Roman" panose="02020603050405020304" pitchFamily="18" charset="0"/>
                  <a:cs typeface="Times New Roman" panose="02020603050405020304" pitchFamily="18" charset="0"/>
                </a:rPr>
                <a:t>x</a:t>
              </a:r>
              <a:endParaRPr lang="zh-CN" altLang="en-US" sz="1000" dirty="0">
                <a:latin typeface="Times New Roman" panose="02020603050405020304" pitchFamily="18" charset="0"/>
                <a:cs typeface="Times New Roman" panose="02020603050405020304" pitchFamily="18" charset="0"/>
              </a:endParaRPr>
            </a:p>
          </p:txBody>
        </p:sp>
        <p:sp>
          <p:nvSpPr>
            <p:cNvPr id="70" name="矩形 69"/>
            <p:cNvSpPr/>
            <p:nvPr/>
          </p:nvSpPr>
          <p:spPr>
            <a:xfrm>
              <a:off x="3518871" y="1305014"/>
              <a:ext cx="242864" cy="246221"/>
            </a:xfrm>
            <a:prstGeom prst="rect">
              <a:avLst/>
            </a:prstGeom>
          </p:spPr>
          <p:txBody>
            <a:bodyPr wrap="square">
              <a:spAutoFit/>
            </a:bodyPr>
            <a:lstStyle/>
            <a:p>
              <a:r>
                <a:rPr lang="en-US" altLang="zh-CN" sz="1000" dirty="0" smtClean="0">
                  <a:latin typeface="Times New Roman" panose="02020603050405020304" pitchFamily="18" charset="0"/>
                  <a:cs typeface="Times New Roman" panose="02020603050405020304" pitchFamily="18" charset="0"/>
                </a:rPr>
                <a:t>y</a:t>
              </a:r>
              <a:endParaRPr lang="zh-CN" altLang="en-US" sz="1000" dirty="0">
                <a:latin typeface="Times New Roman" panose="02020603050405020304" pitchFamily="18" charset="0"/>
                <a:cs typeface="Times New Roman" panose="02020603050405020304" pitchFamily="18" charset="0"/>
              </a:endParaRPr>
            </a:p>
          </p:txBody>
        </p:sp>
        <p:sp>
          <p:nvSpPr>
            <p:cNvPr id="71" name="TextBox 4"/>
            <p:cNvSpPr txBox="1"/>
            <p:nvPr/>
          </p:nvSpPr>
          <p:spPr>
            <a:xfrm>
              <a:off x="3742246" y="2647262"/>
              <a:ext cx="718892"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damage(x,y)</a:t>
              </a:r>
              <a:endParaRPr lang="zh-CN" altLang="en-US" sz="800" dirty="0">
                <a:latin typeface="宋体" pitchFamily="2" charset="-122"/>
                <a:ea typeface="宋体" pitchFamily="2" charset="-122"/>
              </a:endParaRPr>
            </a:p>
          </p:txBody>
        </p:sp>
        <p:sp>
          <p:nvSpPr>
            <p:cNvPr id="66" name="TextBox 4"/>
            <p:cNvSpPr txBox="1"/>
            <p:nvPr/>
          </p:nvSpPr>
          <p:spPr>
            <a:xfrm>
              <a:off x="2739378" y="3093697"/>
              <a:ext cx="718892"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PZT3(x</a:t>
              </a:r>
              <a:r>
                <a:rPr lang="en-US" altLang="zh-CN" sz="800" baseline="-25000" dirty="0" smtClean="0">
                  <a:latin typeface="宋体" pitchFamily="2" charset="-122"/>
                  <a:ea typeface="宋体" pitchFamily="2" charset="-122"/>
                </a:rPr>
                <a:t>3</a:t>
              </a:r>
              <a:r>
                <a:rPr lang="en-US" altLang="zh-CN" sz="800" dirty="0" smtClean="0">
                  <a:latin typeface="宋体" pitchFamily="2" charset="-122"/>
                  <a:ea typeface="宋体" pitchFamily="2" charset="-122"/>
                </a:rPr>
                <a:t>,y</a:t>
              </a:r>
              <a:r>
                <a:rPr lang="en-US" altLang="zh-CN" sz="800" baseline="-25000" dirty="0" smtClean="0">
                  <a:latin typeface="宋体" pitchFamily="2" charset="-122"/>
                  <a:ea typeface="宋体" pitchFamily="2" charset="-122"/>
                </a:rPr>
                <a:t>3</a:t>
              </a:r>
              <a:r>
                <a:rPr lang="en-US" altLang="zh-CN" sz="800" dirty="0" smtClean="0">
                  <a:latin typeface="宋体" pitchFamily="2" charset="-122"/>
                  <a:ea typeface="宋体" pitchFamily="2" charset="-122"/>
                </a:rPr>
                <a:t>)</a:t>
              </a:r>
              <a:endParaRPr lang="zh-CN" altLang="en-US" sz="800" dirty="0">
                <a:latin typeface="宋体" pitchFamily="2" charset="-122"/>
                <a:ea typeface="宋体" pitchFamily="2" charset="-122"/>
              </a:endParaRPr>
            </a:p>
          </p:txBody>
        </p:sp>
      </p:grpSp>
      <p:cxnSp>
        <p:nvCxnSpPr>
          <p:cNvPr id="24" name="直接连接符 23"/>
          <p:cNvCxnSpPr/>
          <p:nvPr/>
        </p:nvCxnSpPr>
        <p:spPr>
          <a:xfrm>
            <a:off x="357158" y="714356"/>
            <a:ext cx="6429420" cy="1588"/>
          </a:xfrm>
          <a:prstGeom prst="line">
            <a:avLst/>
          </a:prstGeom>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5" name="标题 2"/>
          <p:cNvSpPr txBox="1">
            <a:spLocks/>
          </p:cNvSpPr>
          <p:nvPr/>
        </p:nvSpPr>
        <p:spPr>
          <a:xfrm>
            <a:off x="357158" y="285728"/>
            <a:ext cx="7072362" cy="714380"/>
          </a:xfrm>
          <a:prstGeom prst="rect">
            <a:avLst/>
          </a:prstGeom>
        </p:spPr>
        <p:txBody>
          <a:bodyPr/>
          <a:lstStyle/>
          <a:p>
            <a:pPr lvl="0">
              <a:spcBef>
                <a:spcPct val="0"/>
              </a:spcBef>
              <a:defRPr/>
            </a:pPr>
            <a:r>
              <a:rPr lang="zh-CN" altLang="en-US" sz="2000" b="1" dirty="0" smtClean="0">
                <a:solidFill>
                  <a:srgbClr val="7030A0"/>
                </a:solidFill>
                <a:latin typeface="宋体" pitchFamily="2" charset="-122"/>
                <a:ea typeface="宋体" pitchFamily="2" charset="-122"/>
                <a:cs typeface="Times New Roman" pitchFamily="18" charset="0"/>
              </a:rPr>
              <a:t>初步成果</a:t>
            </a:r>
            <a:endParaRPr lang="zh-CN" altLang="en-US" sz="2000" b="1" dirty="0">
              <a:solidFill>
                <a:srgbClr val="7030A0"/>
              </a:solidFill>
              <a:latin typeface="宋体" pitchFamily="2" charset="-122"/>
              <a:ea typeface="宋体" pitchFamily="2" charset="-122"/>
              <a:cs typeface="Times New Roman" pitchFamily="18" charset="0"/>
            </a:endParaRPr>
          </a:p>
        </p:txBody>
      </p:sp>
      <p:sp>
        <p:nvSpPr>
          <p:cNvPr id="26" name="TextBox 4"/>
          <p:cNvSpPr txBox="1"/>
          <p:nvPr/>
        </p:nvSpPr>
        <p:spPr>
          <a:xfrm>
            <a:off x="491768" y="751190"/>
            <a:ext cx="6160199" cy="338554"/>
          </a:xfrm>
          <a:prstGeom prst="rect">
            <a:avLst/>
          </a:prstGeom>
          <a:noFill/>
        </p:spPr>
        <p:txBody>
          <a:bodyPr wrap="square" rtlCol="0">
            <a:spAutoFit/>
          </a:bodyPr>
          <a:lstStyle/>
          <a:p>
            <a:r>
              <a:rPr lang="en-US" altLang="zh-CN" sz="1600" b="1" dirty="0" smtClean="0">
                <a:latin typeface="宋体" pitchFamily="2" charset="-122"/>
                <a:ea typeface="宋体" pitchFamily="2" charset="-122"/>
              </a:rPr>
              <a:t>2.</a:t>
            </a:r>
            <a:r>
              <a:rPr lang="zh-CN" altLang="en-US" sz="1600" b="1" dirty="0" smtClean="0">
                <a:latin typeface="宋体" pitchFamily="2" charset="-122"/>
                <a:ea typeface="宋体" pitchFamily="2" charset="-122"/>
              </a:rPr>
              <a:t>损伤位置与大小的单级评估</a:t>
            </a:r>
            <a:endParaRPr lang="zh-CN" altLang="en-US" sz="1600" b="1" dirty="0">
              <a:latin typeface="宋体" pitchFamily="2" charset="-122"/>
              <a:ea typeface="宋体" pitchFamily="2" charset="-122"/>
            </a:endParaRPr>
          </a:p>
        </p:txBody>
      </p:sp>
      <p:grpSp>
        <p:nvGrpSpPr>
          <p:cNvPr id="186" name="组合 185"/>
          <p:cNvGrpSpPr/>
          <p:nvPr/>
        </p:nvGrpSpPr>
        <p:grpSpPr>
          <a:xfrm>
            <a:off x="298422" y="2131846"/>
            <a:ext cx="663646" cy="829906"/>
            <a:chOff x="298422" y="2131846"/>
            <a:chExt cx="663646" cy="829906"/>
          </a:xfrm>
        </p:grpSpPr>
        <p:cxnSp>
          <p:nvCxnSpPr>
            <p:cNvPr id="97" name="直接连接符 96"/>
            <p:cNvCxnSpPr/>
            <p:nvPr/>
          </p:nvCxnSpPr>
          <p:spPr>
            <a:xfrm flipV="1">
              <a:off x="683568" y="2961579"/>
              <a:ext cx="183857" cy="1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flipH="1">
              <a:off x="756468" y="2136004"/>
              <a:ext cx="2013" cy="81511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V="1">
              <a:off x="689784" y="2131846"/>
              <a:ext cx="183857" cy="173"/>
            </a:xfrm>
            <a:prstGeom prst="line">
              <a:avLst/>
            </a:prstGeom>
            <a:ln>
              <a:solidFill>
                <a:schemeClr val="tx1">
                  <a:alpha val="99000"/>
                </a:schemeClr>
              </a:solidFill>
            </a:ln>
          </p:spPr>
          <p:style>
            <a:lnRef idx="1">
              <a:schemeClr val="accent1"/>
            </a:lnRef>
            <a:fillRef idx="0">
              <a:schemeClr val="accent1"/>
            </a:fillRef>
            <a:effectRef idx="0">
              <a:schemeClr val="accent1"/>
            </a:effectRef>
            <a:fontRef idx="minor">
              <a:schemeClr val="tx1"/>
            </a:fontRef>
          </p:style>
        </p:cxnSp>
        <p:sp>
          <p:nvSpPr>
            <p:cNvPr id="98" name="TextBox 4"/>
            <p:cNvSpPr txBox="1"/>
            <p:nvPr/>
          </p:nvSpPr>
          <p:spPr>
            <a:xfrm>
              <a:off x="298422" y="2371595"/>
              <a:ext cx="663646" cy="246221"/>
            </a:xfrm>
            <a:prstGeom prst="rect">
              <a:avLst/>
            </a:prstGeom>
            <a:noFill/>
          </p:spPr>
          <p:txBody>
            <a:bodyPr wrap="square" rtlCol="0">
              <a:spAutoFit/>
            </a:bodyPr>
            <a:lstStyle/>
            <a:p>
              <a:r>
                <a:rPr lang="en-US" altLang="zh-CN" sz="1000" dirty="0" smtClean="0">
                  <a:latin typeface="宋体" pitchFamily="2" charset="-122"/>
                  <a:ea typeface="宋体" pitchFamily="2" charset="-122"/>
                </a:rPr>
                <a:t>d=260mm</a:t>
              </a:r>
              <a:endParaRPr lang="zh-CN" altLang="en-US" sz="1000" dirty="0">
                <a:latin typeface="宋体" pitchFamily="2" charset="-122"/>
                <a:ea typeface="宋体" pitchFamily="2" charset="-122"/>
              </a:endParaRPr>
            </a:p>
          </p:txBody>
        </p:sp>
      </p:grpSp>
      <p:grpSp>
        <p:nvGrpSpPr>
          <p:cNvPr id="6" name="组合 5"/>
          <p:cNvGrpSpPr/>
          <p:nvPr/>
        </p:nvGrpSpPr>
        <p:grpSpPr>
          <a:xfrm>
            <a:off x="2532364" y="1052736"/>
            <a:ext cx="6792164" cy="3783090"/>
            <a:chOff x="2532364" y="1158078"/>
            <a:chExt cx="6792164" cy="3783090"/>
          </a:xfrm>
        </p:grpSpPr>
        <p:grpSp>
          <p:nvGrpSpPr>
            <p:cNvPr id="2" name="组合 1"/>
            <p:cNvGrpSpPr/>
            <p:nvPr/>
          </p:nvGrpSpPr>
          <p:grpSpPr>
            <a:xfrm>
              <a:off x="2532364" y="1158078"/>
              <a:ext cx="6792164" cy="3783090"/>
              <a:chOff x="2532364" y="764704"/>
              <a:chExt cx="6792164" cy="3783090"/>
            </a:xfrm>
          </p:grpSpPr>
          <p:pic>
            <p:nvPicPr>
              <p:cNvPr id="143" name="图片 1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24528" y="2636912"/>
                <a:ext cx="3600000" cy="1807500"/>
              </a:xfrm>
              <a:prstGeom prst="rect">
                <a:avLst/>
              </a:prstGeom>
            </p:spPr>
          </p:pic>
          <p:pic>
            <p:nvPicPr>
              <p:cNvPr id="141" name="图片 14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24528" y="764704"/>
                <a:ext cx="3600000" cy="1807500"/>
              </a:xfrm>
              <a:prstGeom prst="rect">
                <a:avLst/>
              </a:prstGeom>
            </p:spPr>
          </p:pic>
          <p:pic>
            <p:nvPicPr>
              <p:cNvPr id="140" name="图片 13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32364" y="766737"/>
                <a:ext cx="3600000" cy="1807500"/>
              </a:xfrm>
              <a:prstGeom prst="rect">
                <a:avLst/>
              </a:prstGeom>
            </p:spPr>
          </p:pic>
          <p:sp>
            <p:nvSpPr>
              <p:cNvPr id="137" name="TextBox 4"/>
              <p:cNvSpPr txBox="1"/>
              <p:nvPr/>
            </p:nvSpPr>
            <p:spPr>
              <a:xfrm>
                <a:off x="7341915" y="2339490"/>
                <a:ext cx="571488" cy="276999"/>
              </a:xfrm>
              <a:prstGeom prst="rect">
                <a:avLst/>
              </a:prstGeom>
              <a:noFill/>
            </p:spPr>
            <p:txBody>
              <a:bodyPr wrap="square" rtlCol="0">
                <a:spAutoFit/>
              </a:bodyPr>
              <a:lstStyle/>
              <a:p>
                <a:r>
                  <a:rPr lang="en-US" altLang="zh-CN" sz="1200" dirty="0" smtClean="0">
                    <a:latin typeface="宋体" pitchFamily="2" charset="-122"/>
                    <a:ea typeface="宋体" pitchFamily="2" charset="-122"/>
                  </a:rPr>
                  <a:t>PZT2</a:t>
                </a:r>
                <a:endParaRPr lang="zh-CN" altLang="en-US" sz="1200" dirty="0">
                  <a:latin typeface="宋体" pitchFamily="2" charset="-122"/>
                  <a:ea typeface="宋体" pitchFamily="2" charset="-122"/>
                </a:endParaRPr>
              </a:p>
            </p:txBody>
          </p:sp>
          <p:pic>
            <p:nvPicPr>
              <p:cNvPr id="142" name="图片 14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32364" y="2657877"/>
                <a:ext cx="3600000" cy="1807500"/>
              </a:xfrm>
              <a:prstGeom prst="rect">
                <a:avLst/>
              </a:prstGeom>
            </p:spPr>
          </p:pic>
          <p:sp>
            <p:nvSpPr>
              <p:cNvPr id="138" name="TextBox 4"/>
              <p:cNvSpPr txBox="1"/>
              <p:nvPr/>
            </p:nvSpPr>
            <p:spPr>
              <a:xfrm>
                <a:off x="7353304" y="4223094"/>
                <a:ext cx="571488" cy="276999"/>
              </a:xfrm>
              <a:prstGeom prst="rect">
                <a:avLst/>
              </a:prstGeom>
              <a:noFill/>
            </p:spPr>
            <p:txBody>
              <a:bodyPr wrap="square" rtlCol="0">
                <a:spAutoFit/>
              </a:bodyPr>
              <a:lstStyle/>
              <a:p>
                <a:r>
                  <a:rPr lang="en-US" altLang="zh-CN" sz="1200" dirty="0" smtClean="0">
                    <a:latin typeface="宋体" pitchFamily="2" charset="-122"/>
                    <a:ea typeface="宋体" pitchFamily="2" charset="-122"/>
                  </a:rPr>
                  <a:t>PZT4</a:t>
                </a:r>
                <a:endParaRPr lang="zh-CN" altLang="en-US" sz="1200" dirty="0">
                  <a:latin typeface="宋体" pitchFamily="2" charset="-122"/>
                  <a:ea typeface="宋体" pitchFamily="2" charset="-122"/>
                </a:endParaRPr>
              </a:p>
            </p:txBody>
          </p:sp>
          <p:sp>
            <p:nvSpPr>
              <p:cNvPr id="136" name="TextBox 4"/>
              <p:cNvSpPr txBox="1"/>
              <p:nvPr/>
            </p:nvSpPr>
            <p:spPr>
              <a:xfrm>
                <a:off x="4155012" y="2362205"/>
                <a:ext cx="571488" cy="276999"/>
              </a:xfrm>
              <a:prstGeom prst="rect">
                <a:avLst/>
              </a:prstGeom>
              <a:noFill/>
            </p:spPr>
            <p:txBody>
              <a:bodyPr wrap="square" rtlCol="0">
                <a:spAutoFit/>
              </a:bodyPr>
              <a:lstStyle/>
              <a:p>
                <a:r>
                  <a:rPr lang="en-US" altLang="zh-CN" sz="1200" dirty="0" smtClean="0">
                    <a:latin typeface="宋体" pitchFamily="2" charset="-122"/>
                    <a:ea typeface="宋体" pitchFamily="2" charset="-122"/>
                  </a:rPr>
                  <a:t>PZT1</a:t>
                </a:r>
                <a:endParaRPr lang="zh-CN" altLang="en-US" sz="1200" dirty="0">
                  <a:latin typeface="宋体" pitchFamily="2" charset="-122"/>
                  <a:ea typeface="宋体" pitchFamily="2" charset="-122"/>
                </a:endParaRPr>
              </a:p>
            </p:txBody>
          </p:sp>
          <p:sp>
            <p:nvSpPr>
              <p:cNvPr id="139" name="TextBox 4"/>
              <p:cNvSpPr txBox="1"/>
              <p:nvPr/>
            </p:nvSpPr>
            <p:spPr>
              <a:xfrm>
                <a:off x="4142921" y="4270795"/>
                <a:ext cx="571488" cy="276999"/>
              </a:xfrm>
              <a:prstGeom prst="rect">
                <a:avLst/>
              </a:prstGeom>
              <a:noFill/>
            </p:spPr>
            <p:txBody>
              <a:bodyPr wrap="square" rtlCol="0">
                <a:spAutoFit/>
              </a:bodyPr>
              <a:lstStyle/>
              <a:p>
                <a:r>
                  <a:rPr lang="en-US" altLang="zh-CN" sz="1200" dirty="0" smtClean="0">
                    <a:latin typeface="宋体" pitchFamily="2" charset="-122"/>
                    <a:ea typeface="宋体" pitchFamily="2" charset="-122"/>
                  </a:rPr>
                  <a:t>PZT3</a:t>
                </a:r>
                <a:endParaRPr lang="zh-CN" altLang="en-US" sz="1200" dirty="0">
                  <a:latin typeface="宋体" pitchFamily="2" charset="-122"/>
                  <a:ea typeface="宋体" pitchFamily="2" charset="-122"/>
                </a:endParaRPr>
              </a:p>
            </p:txBody>
          </p:sp>
          <p:sp>
            <p:nvSpPr>
              <p:cNvPr id="146" name="椭圆 145"/>
              <p:cNvSpPr/>
              <p:nvPr/>
            </p:nvSpPr>
            <p:spPr>
              <a:xfrm>
                <a:off x="4984908" y="1141381"/>
                <a:ext cx="144016" cy="125668"/>
              </a:xfrm>
              <a:prstGeom prst="ellipse">
                <a:avLst/>
              </a:prstGeom>
              <a:noFill/>
              <a:ln w="9525" cmpd="sng">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a:off x="8343139" y="1143092"/>
                <a:ext cx="144016" cy="125668"/>
              </a:xfrm>
              <a:prstGeom prst="ellipse">
                <a:avLst/>
              </a:prstGeom>
              <a:noFill/>
              <a:ln w="9525" cmpd="sng">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5112260" y="3032422"/>
                <a:ext cx="144016" cy="125668"/>
              </a:xfrm>
              <a:prstGeom prst="ellipse">
                <a:avLst/>
              </a:prstGeom>
              <a:noFill/>
              <a:ln w="9525" cmpd="sng">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a:off x="8146015" y="3004984"/>
                <a:ext cx="144016" cy="125668"/>
              </a:xfrm>
              <a:prstGeom prst="ellipse">
                <a:avLst/>
              </a:prstGeom>
              <a:noFill/>
              <a:ln w="9525" cmpd="sng">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61" name="对象 160"/>
              <p:cNvGraphicFramePr>
                <a:graphicFrameLocks noChangeAspect="1"/>
              </p:cNvGraphicFramePr>
              <p:nvPr>
                <p:extLst/>
              </p:nvPr>
            </p:nvGraphicFramePr>
            <p:xfrm>
              <a:off x="4582244" y="3503274"/>
              <a:ext cx="228600" cy="228600"/>
            </p:xfrm>
            <a:graphic>
              <a:graphicData uri="http://schemas.openxmlformats.org/presentationml/2006/ole">
                <mc:AlternateContent xmlns:mc="http://schemas.openxmlformats.org/markup-compatibility/2006">
                  <mc:Choice xmlns:v="urn:schemas-microsoft-com:vml" Requires="v">
                    <p:oleObj spid="_x0000_s57175" name="Equation" r:id="rId10" imgW="228600" imgH="228600" progId="Equation.DSMT4">
                      <p:embed/>
                    </p:oleObj>
                  </mc:Choice>
                  <mc:Fallback>
                    <p:oleObj name="Equation" r:id="rId10" imgW="228600" imgH="228600" progId="Equation.DSMT4">
                      <p:embed/>
                      <p:pic>
                        <p:nvPicPr>
                          <p:cNvPr id="0" name=""/>
                          <p:cNvPicPr/>
                          <p:nvPr/>
                        </p:nvPicPr>
                        <p:blipFill>
                          <a:blip r:embed="rId11"/>
                          <a:stretch>
                            <a:fillRect/>
                          </a:stretch>
                        </p:blipFill>
                        <p:spPr>
                          <a:xfrm>
                            <a:off x="4582244" y="3503274"/>
                            <a:ext cx="228600" cy="228600"/>
                          </a:xfrm>
                          <a:prstGeom prst="rect">
                            <a:avLst/>
                          </a:prstGeom>
                        </p:spPr>
                      </p:pic>
                    </p:oleObj>
                  </mc:Fallback>
                </mc:AlternateContent>
              </a:graphicData>
            </a:graphic>
          </p:graphicFrame>
          <p:grpSp>
            <p:nvGrpSpPr>
              <p:cNvPr id="165" name="组合 164"/>
              <p:cNvGrpSpPr/>
              <p:nvPr/>
            </p:nvGrpSpPr>
            <p:grpSpPr>
              <a:xfrm>
                <a:off x="4586400" y="3681028"/>
                <a:ext cx="230400" cy="76671"/>
                <a:chOff x="4586400" y="3681028"/>
                <a:chExt cx="230400" cy="76671"/>
              </a:xfrm>
            </p:grpSpPr>
            <p:cxnSp>
              <p:nvCxnSpPr>
                <p:cNvPr id="145" name="直接箭头连接符 144"/>
                <p:cNvCxnSpPr/>
                <p:nvPr/>
              </p:nvCxnSpPr>
              <p:spPr>
                <a:xfrm>
                  <a:off x="4586400" y="3717032"/>
                  <a:ext cx="230400" cy="0"/>
                </a:xfrm>
                <a:prstGeom prst="straightConnector1">
                  <a:avLst/>
                </a:prstGeom>
                <a:ln>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4816800" y="3681028"/>
                  <a:ext cx="0"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4586400" y="3685691"/>
                  <a:ext cx="0"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162" name="对象 161"/>
              <p:cNvGraphicFramePr>
                <a:graphicFrameLocks noChangeAspect="1"/>
              </p:cNvGraphicFramePr>
              <p:nvPr>
                <p:extLst/>
              </p:nvPr>
            </p:nvGraphicFramePr>
            <p:xfrm>
              <a:off x="7813419" y="1615221"/>
              <a:ext cx="228600" cy="228600"/>
            </p:xfrm>
            <a:graphic>
              <a:graphicData uri="http://schemas.openxmlformats.org/presentationml/2006/ole">
                <mc:AlternateContent xmlns:mc="http://schemas.openxmlformats.org/markup-compatibility/2006">
                  <mc:Choice xmlns:v="urn:schemas-microsoft-com:vml" Requires="v">
                    <p:oleObj spid="_x0000_s57176" name="Equation" r:id="rId12" imgW="228600" imgH="228600" progId="Equation.DSMT4">
                      <p:embed/>
                    </p:oleObj>
                  </mc:Choice>
                  <mc:Fallback>
                    <p:oleObj name="Equation" r:id="rId12" imgW="228600" imgH="228600" progId="Equation.DSMT4">
                      <p:embed/>
                      <p:pic>
                        <p:nvPicPr>
                          <p:cNvPr id="0" name=""/>
                          <p:cNvPicPr/>
                          <p:nvPr/>
                        </p:nvPicPr>
                        <p:blipFill>
                          <a:blip r:embed="rId13"/>
                          <a:stretch>
                            <a:fillRect/>
                          </a:stretch>
                        </p:blipFill>
                        <p:spPr>
                          <a:xfrm>
                            <a:off x="7813419" y="1615221"/>
                            <a:ext cx="228600" cy="228600"/>
                          </a:xfrm>
                          <a:prstGeom prst="rect">
                            <a:avLst/>
                          </a:prstGeom>
                        </p:spPr>
                      </p:pic>
                    </p:oleObj>
                  </mc:Fallback>
                </mc:AlternateContent>
              </a:graphicData>
            </a:graphic>
          </p:graphicFrame>
          <p:graphicFrame>
            <p:nvGraphicFramePr>
              <p:cNvPr id="164" name="对象 163"/>
              <p:cNvGraphicFramePr>
                <a:graphicFrameLocks noChangeAspect="1"/>
              </p:cNvGraphicFramePr>
              <p:nvPr>
                <p:extLst/>
              </p:nvPr>
            </p:nvGraphicFramePr>
            <p:xfrm>
              <a:off x="7714840" y="3415015"/>
              <a:ext cx="228600" cy="228600"/>
            </p:xfrm>
            <a:graphic>
              <a:graphicData uri="http://schemas.openxmlformats.org/presentationml/2006/ole">
                <mc:AlternateContent xmlns:mc="http://schemas.openxmlformats.org/markup-compatibility/2006">
                  <mc:Choice xmlns:v="urn:schemas-microsoft-com:vml" Requires="v">
                    <p:oleObj spid="_x0000_s57177" name="Equation" r:id="rId14" imgW="228600" imgH="228600" progId="Equation.DSMT4">
                      <p:embed/>
                    </p:oleObj>
                  </mc:Choice>
                  <mc:Fallback>
                    <p:oleObj name="Equation" r:id="rId14" imgW="228600" imgH="228600" progId="Equation.DSMT4">
                      <p:embed/>
                      <p:pic>
                        <p:nvPicPr>
                          <p:cNvPr id="0" name=""/>
                          <p:cNvPicPr/>
                          <p:nvPr/>
                        </p:nvPicPr>
                        <p:blipFill>
                          <a:blip r:embed="rId15"/>
                          <a:stretch>
                            <a:fillRect/>
                          </a:stretch>
                        </p:blipFill>
                        <p:spPr>
                          <a:xfrm>
                            <a:off x="7714840" y="3415015"/>
                            <a:ext cx="228600" cy="228600"/>
                          </a:xfrm>
                          <a:prstGeom prst="rect">
                            <a:avLst/>
                          </a:prstGeom>
                        </p:spPr>
                      </p:pic>
                    </p:oleObj>
                  </mc:Fallback>
                </mc:AlternateContent>
              </a:graphicData>
            </a:graphic>
          </p:graphicFrame>
          <p:graphicFrame>
            <p:nvGraphicFramePr>
              <p:cNvPr id="163" name="对象 162"/>
              <p:cNvGraphicFramePr>
                <a:graphicFrameLocks noChangeAspect="1"/>
              </p:cNvGraphicFramePr>
              <p:nvPr>
                <p:extLst/>
              </p:nvPr>
            </p:nvGraphicFramePr>
            <p:xfrm>
              <a:off x="4549775" y="1749425"/>
              <a:ext cx="215900" cy="228600"/>
            </p:xfrm>
            <a:graphic>
              <a:graphicData uri="http://schemas.openxmlformats.org/presentationml/2006/ole">
                <mc:AlternateContent xmlns:mc="http://schemas.openxmlformats.org/markup-compatibility/2006">
                  <mc:Choice xmlns:v="urn:schemas-microsoft-com:vml" Requires="v">
                    <p:oleObj spid="_x0000_s57178" name="Equation" r:id="rId16" imgW="215640" imgH="228600" progId="Equation.DSMT4">
                      <p:embed/>
                    </p:oleObj>
                  </mc:Choice>
                  <mc:Fallback>
                    <p:oleObj name="Equation" r:id="rId16" imgW="215640" imgH="228600" progId="Equation.DSMT4">
                      <p:embed/>
                      <p:pic>
                        <p:nvPicPr>
                          <p:cNvPr id="0" name=""/>
                          <p:cNvPicPr/>
                          <p:nvPr/>
                        </p:nvPicPr>
                        <p:blipFill>
                          <a:blip r:embed="rId17"/>
                          <a:stretch>
                            <a:fillRect/>
                          </a:stretch>
                        </p:blipFill>
                        <p:spPr>
                          <a:xfrm>
                            <a:off x="4549775" y="1749425"/>
                            <a:ext cx="215900" cy="228600"/>
                          </a:xfrm>
                          <a:prstGeom prst="rect">
                            <a:avLst/>
                          </a:prstGeom>
                        </p:spPr>
                      </p:pic>
                    </p:oleObj>
                  </mc:Fallback>
                </mc:AlternateContent>
              </a:graphicData>
            </a:graphic>
          </p:graphicFrame>
          <p:grpSp>
            <p:nvGrpSpPr>
              <p:cNvPr id="166" name="组合 165"/>
              <p:cNvGrpSpPr/>
              <p:nvPr/>
            </p:nvGrpSpPr>
            <p:grpSpPr>
              <a:xfrm>
                <a:off x="7783421" y="3561627"/>
                <a:ext cx="45719" cy="76671"/>
                <a:chOff x="4586400" y="3681028"/>
                <a:chExt cx="230400" cy="76671"/>
              </a:xfrm>
            </p:grpSpPr>
            <p:cxnSp>
              <p:nvCxnSpPr>
                <p:cNvPr id="167" name="直接箭头连接符 166"/>
                <p:cNvCxnSpPr/>
                <p:nvPr/>
              </p:nvCxnSpPr>
              <p:spPr>
                <a:xfrm>
                  <a:off x="4586400" y="3717032"/>
                  <a:ext cx="230400" cy="0"/>
                </a:xfrm>
                <a:prstGeom prst="straightConnector1">
                  <a:avLst/>
                </a:prstGeom>
                <a:ln>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a:xfrm>
                  <a:off x="4816800" y="3681028"/>
                  <a:ext cx="0"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a:off x="4586400" y="3685691"/>
                  <a:ext cx="0"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0" name="组合 169"/>
              <p:cNvGrpSpPr/>
              <p:nvPr/>
            </p:nvGrpSpPr>
            <p:grpSpPr>
              <a:xfrm>
                <a:off x="4582244" y="1917345"/>
                <a:ext cx="108000" cy="76671"/>
                <a:chOff x="4586400" y="3681028"/>
                <a:chExt cx="230400" cy="76671"/>
              </a:xfrm>
            </p:grpSpPr>
            <p:cxnSp>
              <p:nvCxnSpPr>
                <p:cNvPr id="171" name="直接箭头连接符 170"/>
                <p:cNvCxnSpPr/>
                <p:nvPr/>
              </p:nvCxnSpPr>
              <p:spPr>
                <a:xfrm>
                  <a:off x="4586400" y="3717032"/>
                  <a:ext cx="230400" cy="0"/>
                </a:xfrm>
                <a:prstGeom prst="straightConnector1">
                  <a:avLst/>
                </a:prstGeom>
                <a:ln>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a:off x="4816800" y="3681028"/>
                  <a:ext cx="0"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a:off x="4586400" y="3685691"/>
                  <a:ext cx="0"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4" name="组合 173"/>
              <p:cNvGrpSpPr/>
              <p:nvPr/>
            </p:nvGrpSpPr>
            <p:grpSpPr>
              <a:xfrm>
                <a:off x="7783049" y="1778794"/>
                <a:ext cx="280152" cy="76671"/>
                <a:chOff x="4586400" y="3681028"/>
                <a:chExt cx="230400" cy="76671"/>
              </a:xfrm>
            </p:grpSpPr>
            <p:cxnSp>
              <p:nvCxnSpPr>
                <p:cNvPr id="175" name="直接箭头连接符 174"/>
                <p:cNvCxnSpPr/>
                <p:nvPr/>
              </p:nvCxnSpPr>
              <p:spPr>
                <a:xfrm>
                  <a:off x="4586400" y="3717032"/>
                  <a:ext cx="230400" cy="0"/>
                </a:xfrm>
                <a:prstGeom prst="straightConnector1">
                  <a:avLst/>
                </a:prstGeom>
                <a:ln>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a:off x="4816800" y="3681028"/>
                  <a:ext cx="0"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4586400" y="3685691"/>
                  <a:ext cx="0"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 name="矩形 3"/>
            <p:cNvSpPr/>
            <p:nvPr/>
          </p:nvSpPr>
          <p:spPr>
            <a:xfrm>
              <a:off x="2745221" y="1158078"/>
              <a:ext cx="3140910" cy="18463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p:cNvSpPr/>
            <p:nvPr/>
          </p:nvSpPr>
          <p:spPr>
            <a:xfrm>
              <a:off x="5967594" y="1159200"/>
              <a:ext cx="3140910" cy="18463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2745221" y="3068960"/>
              <a:ext cx="3140910" cy="18463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5967594" y="3070082"/>
              <a:ext cx="3140910" cy="18463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184" name="表格 183"/>
          <p:cNvGraphicFramePr>
            <a:graphicFrameLocks noGrp="1"/>
          </p:cNvGraphicFramePr>
          <p:nvPr>
            <p:extLst/>
          </p:nvPr>
        </p:nvGraphicFramePr>
        <p:xfrm>
          <a:off x="6374706" y="5395402"/>
          <a:ext cx="2561483" cy="1032510"/>
        </p:xfrm>
        <a:graphic>
          <a:graphicData uri="http://schemas.openxmlformats.org/drawingml/2006/table">
            <a:tbl>
              <a:tblPr>
                <a:tableStyleId>{5C22544A-7EE6-4342-B048-85BDC9FD1C3A}</a:tableStyleId>
              </a:tblPr>
              <a:tblGrid>
                <a:gridCol w="545259"/>
                <a:gridCol w="1008112"/>
                <a:gridCol w="1008112"/>
              </a:tblGrid>
              <a:tr h="47179">
                <a:tc>
                  <a:txBody>
                    <a:bodyPr/>
                    <a:lstStyle/>
                    <a:p>
                      <a:pPr algn="l" fontAlgn="b"/>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solidFill>
                      <a:schemeClr val="bg1">
                        <a:lumMod val="75000"/>
                      </a:schemeClr>
                    </a:solidFill>
                  </a:tcPr>
                </a:tc>
                <a:tc>
                  <a:txBody>
                    <a:bodyPr/>
                    <a:lstStyle/>
                    <a:p>
                      <a:pPr algn="ctr" rtl="0" fontAlgn="ctr"/>
                      <a:r>
                        <a:rPr lang="zh-CN" altLang="en-US" sz="1200" u="none" strike="noStrike" dirty="0">
                          <a:effectLst/>
                          <a:latin typeface="宋体" panose="02010600030101010101" pitchFamily="2" charset="-122"/>
                          <a:ea typeface="宋体" panose="02010600030101010101" pitchFamily="2" charset="-122"/>
                        </a:rPr>
                        <a:t>损伤</a:t>
                      </a:r>
                      <a:r>
                        <a:rPr lang="zh-CN" altLang="en-US" sz="1200" u="none" strike="noStrike" dirty="0" smtClean="0">
                          <a:effectLst/>
                          <a:latin typeface="宋体" panose="02010600030101010101" pitchFamily="2" charset="-122"/>
                          <a:ea typeface="宋体" panose="02010600030101010101" pitchFamily="2" charset="-122"/>
                        </a:rPr>
                        <a:t>位置</a:t>
                      </a:r>
                      <a:r>
                        <a:rPr lang="en-US" altLang="zh-CN" sz="1200" u="none" strike="noStrike" dirty="0" smtClean="0">
                          <a:effectLst/>
                          <a:latin typeface="Times New Roman" panose="02020603050405020304" pitchFamily="18" charset="0"/>
                          <a:cs typeface="Times New Roman" panose="02020603050405020304" pitchFamily="18" charset="0"/>
                        </a:rPr>
                        <a:t>(</a:t>
                      </a:r>
                      <a:r>
                        <a:rPr lang="en-US" sz="1200" u="none" strike="noStrike" dirty="0">
                          <a:effectLst/>
                          <a:latin typeface="Times New Roman" panose="02020603050405020304" pitchFamily="18" charset="0"/>
                          <a:cs typeface="Times New Roman" panose="02020603050405020304" pitchFamily="18" charset="0"/>
                        </a:rPr>
                        <a:t>x,y</a:t>
                      </a:r>
                      <a:r>
                        <a:rPr lang="en-US" sz="1200" u="none" strike="noStrike" dirty="0" smtClean="0">
                          <a:effectLst/>
                          <a:latin typeface="Times New Roman" panose="02020603050405020304" pitchFamily="18" charset="0"/>
                          <a:cs typeface="Times New Roman" panose="02020603050405020304" pitchFamily="18" charset="0"/>
                        </a:rPr>
                        <a:t>)(mm)</a:t>
                      </a:r>
                      <a:endParaRPr lang="en-US" sz="12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solidFill>
                      <a:schemeClr val="bg1">
                        <a:lumMod val="75000"/>
                      </a:schemeClr>
                    </a:solidFill>
                  </a:tcPr>
                </a:tc>
                <a:tc>
                  <a:txBody>
                    <a:bodyPr/>
                    <a:lstStyle/>
                    <a:p>
                      <a:pPr algn="ctr" rtl="0" fontAlgn="ctr"/>
                      <a:r>
                        <a:rPr lang="zh-CN" altLang="en-US" sz="1200" u="none" strike="noStrike" dirty="0" smtClean="0">
                          <a:effectLst/>
                          <a:latin typeface="宋体" panose="02010600030101010101" pitchFamily="2" charset="-122"/>
                          <a:ea typeface="宋体" panose="02010600030101010101" pitchFamily="2" charset="-122"/>
                        </a:rPr>
                        <a:t>损伤直径</a:t>
                      </a:r>
                      <a:r>
                        <a:rPr lang="en-US" altLang="zh-CN" sz="1200" u="none" strike="noStrike" dirty="0" smtClean="0">
                          <a:effectLst/>
                          <a:latin typeface="Times New Roman" panose="02020603050405020304" pitchFamily="18" charset="0"/>
                          <a:cs typeface="Times New Roman" panose="02020603050405020304" pitchFamily="18" charset="0"/>
                        </a:rPr>
                        <a:t>(</a:t>
                      </a:r>
                      <a:r>
                        <a:rPr lang="en-US" altLang="zh-CN" sz="1200" u="none" strike="noStrike" dirty="0">
                          <a:effectLst/>
                          <a:latin typeface="Times New Roman" panose="02020603050405020304" pitchFamily="18" charset="0"/>
                          <a:cs typeface="Times New Roman" panose="02020603050405020304" pitchFamily="18" charset="0"/>
                        </a:rPr>
                        <a:t>mm)</a:t>
                      </a:r>
                      <a:endParaRPr lang="en-US" altLang="zh-CN" sz="12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solidFill>
                      <a:schemeClr val="bg1">
                        <a:lumMod val="75000"/>
                      </a:schemeClr>
                    </a:solidFill>
                  </a:tcPr>
                </a:tc>
              </a:tr>
              <a:tr h="219075">
                <a:tc>
                  <a:txBody>
                    <a:bodyPr/>
                    <a:lstStyle/>
                    <a:p>
                      <a:pPr algn="l" rtl="0" fontAlgn="ctr"/>
                      <a:r>
                        <a:rPr lang="zh-CN" altLang="en-US" sz="1200" u="none" strike="noStrike" dirty="0">
                          <a:effectLst/>
                          <a:latin typeface="宋体" panose="02010600030101010101" pitchFamily="2" charset="-122"/>
                          <a:ea typeface="宋体" panose="02010600030101010101" pitchFamily="2" charset="-122"/>
                        </a:rPr>
                        <a:t>模拟值</a:t>
                      </a:r>
                      <a:endParaRPr lang="zh-CN" altLang="en-US" sz="1200" b="1" i="0" u="none" strike="noStrike" dirty="0">
                        <a:solidFill>
                          <a:srgbClr val="FFFFFF"/>
                        </a:solidFill>
                        <a:effectLst/>
                        <a:latin typeface="宋体" panose="02010600030101010101" pitchFamily="2" charset="-122"/>
                        <a:ea typeface="宋体" panose="02010600030101010101" pitchFamily="2" charset="-122"/>
                      </a:endParaRPr>
                    </a:p>
                  </a:txBody>
                  <a:tcPr marL="9525" marR="9525" marT="9525" marB="0" anchor="ctr">
                    <a:noFill/>
                  </a:tcPr>
                </a:tc>
                <a:tc>
                  <a:txBody>
                    <a:bodyPr/>
                    <a:lstStyle/>
                    <a:p>
                      <a:pPr algn="ctr" rtl="0" fontAlgn="ctr"/>
                      <a:r>
                        <a:rPr lang="en-US" altLang="zh-CN" sz="1200" u="none" strike="noStrike" dirty="0">
                          <a:effectLst/>
                          <a:latin typeface="Times New Roman" panose="02020603050405020304" pitchFamily="18" charset="0"/>
                          <a:cs typeface="Times New Roman" panose="02020603050405020304" pitchFamily="18" charset="0"/>
                        </a:rPr>
                        <a:t>(105, -31.5)</a:t>
                      </a:r>
                      <a:endParaRPr lang="en-US" altLang="zh-CN" sz="12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noFill/>
                  </a:tcPr>
                </a:tc>
                <a:tc>
                  <a:txBody>
                    <a:bodyPr/>
                    <a:lstStyle/>
                    <a:p>
                      <a:pPr algn="ctr" rtl="0" fontAlgn="ctr"/>
                      <a:r>
                        <a:rPr lang="en-US" altLang="zh-CN" sz="1100" u="none" strike="noStrike" dirty="0">
                          <a:effectLst/>
                          <a:latin typeface="Times New Roman" panose="02020603050405020304" pitchFamily="18" charset="0"/>
                          <a:cs typeface="Times New Roman" panose="02020603050405020304" pitchFamily="18" charset="0"/>
                        </a:rPr>
                        <a:t>28.16</a:t>
                      </a:r>
                      <a:endParaRPr lang="en-US" altLang="zh-CN" sz="11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noFill/>
                  </a:tcPr>
                </a:tc>
              </a:tr>
              <a:tr h="219075">
                <a:tc>
                  <a:txBody>
                    <a:bodyPr/>
                    <a:lstStyle/>
                    <a:p>
                      <a:pPr algn="l" rtl="0" fontAlgn="ctr"/>
                      <a:r>
                        <a:rPr lang="zh-CN" altLang="en-US" sz="1200" u="none" strike="noStrike">
                          <a:effectLst/>
                          <a:latin typeface="宋体" panose="02010600030101010101" pitchFamily="2" charset="-122"/>
                          <a:ea typeface="宋体" panose="02010600030101010101" pitchFamily="2" charset="-122"/>
                        </a:rPr>
                        <a:t>真实值</a:t>
                      </a:r>
                      <a:endParaRPr lang="zh-CN" altLang="en-US" sz="1200" b="1" i="0" u="none" strike="noStrike">
                        <a:solidFill>
                          <a:srgbClr val="FFFFFF"/>
                        </a:solidFill>
                        <a:effectLst/>
                        <a:latin typeface="宋体" panose="02010600030101010101" pitchFamily="2" charset="-122"/>
                        <a:ea typeface="宋体" panose="02010600030101010101" pitchFamily="2" charset="-122"/>
                      </a:endParaRPr>
                    </a:p>
                  </a:txBody>
                  <a:tcPr marL="9525" marR="9525" marT="9525" marB="0" anchor="ctr">
                    <a:solidFill>
                      <a:schemeClr val="bg1">
                        <a:lumMod val="75000"/>
                      </a:schemeClr>
                    </a:solidFill>
                  </a:tcPr>
                </a:tc>
                <a:tc>
                  <a:txBody>
                    <a:bodyPr/>
                    <a:lstStyle/>
                    <a:p>
                      <a:pPr algn="ctr" rtl="0" fontAlgn="ctr"/>
                      <a:r>
                        <a:rPr lang="en-US" altLang="zh-CN" sz="1200" u="none" strike="noStrike" dirty="0">
                          <a:effectLst/>
                          <a:latin typeface="Times New Roman" panose="02020603050405020304" pitchFamily="18" charset="0"/>
                          <a:cs typeface="Times New Roman" panose="02020603050405020304" pitchFamily="18" charset="0"/>
                        </a:rPr>
                        <a:t>(90,-30)</a:t>
                      </a:r>
                      <a:endParaRPr lang="en-US" altLang="zh-CN" sz="12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solidFill>
                      <a:schemeClr val="bg1">
                        <a:lumMod val="75000"/>
                      </a:schemeClr>
                    </a:solidFill>
                  </a:tcPr>
                </a:tc>
                <a:tc>
                  <a:txBody>
                    <a:bodyPr/>
                    <a:lstStyle/>
                    <a:p>
                      <a:pPr algn="ctr" rtl="0" fontAlgn="ctr"/>
                      <a:r>
                        <a:rPr lang="en-US" altLang="zh-CN" sz="1100" u="none" strike="noStrike" dirty="0">
                          <a:effectLst/>
                          <a:latin typeface="Times New Roman" panose="02020603050405020304" pitchFamily="18" charset="0"/>
                          <a:cs typeface="Times New Roman" panose="02020603050405020304" pitchFamily="18" charset="0"/>
                        </a:rPr>
                        <a:t>7</a:t>
                      </a:r>
                      <a:endParaRPr lang="en-US" altLang="zh-CN" sz="11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solidFill>
                      <a:schemeClr val="bg1">
                        <a:lumMod val="75000"/>
                      </a:schemeClr>
                    </a:solidFill>
                  </a:tcPr>
                </a:tc>
              </a:tr>
              <a:tr h="219075">
                <a:tc>
                  <a:txBody>
                    <a:bodyPr/>
                    <a:lstStyle/>
                    <a:p>
                      <a:pPr algn="l" rtl="0" fontAlgn="ctr"/>
                      <a:r>
                        <a:rPr lang="zh-CN" altLang="en-US" sz="1200" u="none" strike="noStrike" dirty="0">
                          <a:effectLst/>
                          <a:latin typeface="宋体" panose="02010600030101010101" pitchFamily="2" charset="-122"/>
                          <a:ea typeface="宋体" panose="02010600030101010101" pitchFamily="2" charset="-122"/>
                        </a:rPr>
                        <a:t>误差</a:t>
                      </a:r>
                      <a:endParaRPr lang="zh-CN" altLang="en-US" sz="1200" b="1" i="0" u="none" strike="noStrike" dirty="0">
                        <a:solidFill>
                          <a:srgbClr val="FFFFFF"/>
                        </a:solidFill>
                        <a:effectLst/>
                        <a:latin typeface="宋体" panose="02010600030101010101" pitchFamily="2" charset="-122"/>
                        <a:ea typeface="宋体" panose="02010600030101010101" pitchFamily="2" charset="-122"/>
                      </a:endParaRPr>
                    </a:p>
                  </a:txBody>
                  <a:tcPr marL="9525" marR="9525" marT="9525" marB="0" anchor="ctr">
                    <a:noFill/>
                  </a:tcPr>
                </a:tc>
                <a:tc>
                  <a:txBody>
                    <a:bodyPr/>
                    <a:lstStyle/>
                    <a:p>
                      <a:pPr algn="ctr" rtl="0" fontAlgn="ctr"/>
                      <a:r>
                        <a:rPr lang="en-US" altLang="zh-CN" sz="1100" u="none" strike="noStrike" dirty="0">
                          <a:effectLst/>
                          <a:latin typeface="Times New Roman" panose="02020603050405020304" pitchFamily="18" charset="0"/>
                          <a:cs typeface="Times New Roman" panose="02020603050405020304" pitchFamily="18" charset="0"/>
                        </a:rPr>
                        <a:t>15.89%</a:t>
                      </a:r>
                      <a:endParaRPr lang="en-US" altLang="zh-CN" sz="11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noFill/>
                  </a:tcPr>
                </a:tc>
                <a:tc>
                  <a:txBody>
                    <a:bodyPr/>
                    <a:lstStyle/>
                    <a:p>
                      <a:pPr algn="ctr" rtl="0" fontAlgn="ctr"/>
                      <a:r>
                        <a:rPr lang="en-US" altLang="zh-CN" sz="1100" u="none" strike="noStrike" dirty="0">
                          <a:effectLst/>
                          <a:latin typeface="Times New Roman" panose="02020603050405020304" pitchFamily="18" charset="0"/>
                          <a:cs typeface="Times New Roman" panose="02020603050405020304" pitchFamily="18" charset="0"/>
                        </a:rPr>
                        <a:t>302.29%</a:t>
                      </a:r>
                      <a:endParaRPr lang="en-US" altLang="zh-CN" sz="11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noFill/>
                  </a:tcPr>
                </a:tc>
              </a:tr>
            </a:tbl>
          </a:graphicData>
        </a:graphic>
      </p:graphicFrame>
      <p:sp>
        <p:nvSpPr>
          <p:cNvPr id="185" name="右箭头 184"/>
          <p:cNvSpPr/>
          <p:nvPr/>
        </p:nvSpPr>
        <p:spPr>
          <a:xfrm>
            <a:off x="6146768" y="5716071"/>
            <a:ext cx="144016" cy="195059"/>
          </a:xfrm>
          <a:prstGeom prst="rightArrow">
            <a:avLst/>
          </a:prstGeom>
          <a:solidFill>
            <a:schemeClr val="tx1"/>
          </a:solidFill>
          <a:ln w="508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0" name="组合 89"/>
          <p:cNvGrpSpPr/>
          <p:nvPr/>
        </p:nvGrpSpPr>
        <p:grpSpPr>
          <a:xfrm>
            <a:off x="1205810" y="2383354"/>
            <a:ext cx="271974" cy="280102"/>
            <a:chOff x="1205810" y="2383354"/>
            <a:chExt cx="271974" cy="280102"/>
          </a:xfrm>
        </p:grpSpPr>
        <p:cxnSp>
          <p:nvCxnSpPr>
            <p:cNvPr id="92" name="直接箭头连接符 91"/>
            <p:cNvCxnSpPr/>
            <p:nvPr/>
          </p:nvCxnSpPr>
          <p:spPr>
            <a:xfrm flipH="1" flipV="1">
              <a:off x="1345395" y="2383354"/>
              <a:ext cx="2" cy="93128"/>
            </a:xfrm>
            <a:prstGeom prst="straightConnector1">
              <a:avLst/>
            </a:prstGeom>
            <a:ln>
              <a:solidFill>
                <a:schemeClr val="tx1"/>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rot="2700000" flipH="1" flipV="1">
              <a:off x="1405782" y="2411610"/>
              <a:ext cx="2" cy="93128"/>
            </a:xfrm>
            <a:prstGeom prst="straightConnector1">
              <a:avLst/>
            </a:prstGeom>
            <a:ln>
              <a:solidFill>
                <a:schemeClr val="tx1"/>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rot="5400000" flipH="1" flipV="1">
              <a:off x="1431219" y="2486292"/>
              <a:ext cx="2" cy="93128"/>
            </a:xfrm>
            <a:prstGeom prst="straightConnector1">
              <a:avLst/>
            </a:prstGeom>
            <a:ln>
              <a:solidFill>
                <a:schemeClr val="tx1"/>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rot="8100000" flipH="1" flipV="1">
              <a:off x="1402838" y="2541915"/>
              <a:ext cx="2" cy="93128"/>
            </a:xfrm>
            <a:prstGeom prst="straightConnector1">
              <a:avLst/>
            </a:prstGeom>
            <a:ln>
              <a:solidFill>
                <a:schemeClr val="tx1"/>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rot="10800000" flipH="1" flipV="1">
              <a:off x="1346891" y="2570328"/>
              <a:ext cx="2" cy="93128"/>
            </a:xfrm>
            <a:prstGeom prst="straightConnector1">
              <a:avLst/>
            </a:prstGeom>
            <a:ln>
              <a:solidFill>
                <a:schemeClr val="tx1"/>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rot="16200000" flipH="1" flipV="1">
              <a:off x="1252373" y="2484551"/>
              <a:ext cx="2" cy="93128"/>
            </a:xfrm>
            <a:prstGeom prst="straightConnector1">
              <a:avLst/>
            </a:prstGeom>
            <a:ln>
              <a:solidFill>
                <a:schemeClr val="tx1"/>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rot="13500000" flipH="1" flipV="1">
              <a:off x="1278633" y="2541915"/>
              <a:ext cx="2" cy="93128"/>
            </a:xfrm>
            <a:prstGeom prst="straightConnector1">
              <a:avLst/>
            </a:prstGeom>
            <a:ln>
              <a:solidFill>
                <a:schemeClr val="tx1"/>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flipH="1" flipV="1">
              <a:off x="1246444" y="2428287"/>
              <a:ext cx="62240" cy="59776"/>
            </a:xfrm>
            <a:prstGeom prst="straightConnector1">
              <a:avLst/>
            </a:prstGeom>
            <a:ln>
              <a:solidFill>
                <a:schemeClr val="tx1"/>
              </a:solidFill>
              <a:headEnd w="sm" len="sm"/>
              <a:tailEnd type="triangle" w="sm" len="sm"/>
            </a:ln>
          </p:spPr>
          <p:style>
            <a:lnRef idx="1">
              <a:schemeClr val="accent1"/>
            </a:lnRef>
            <a:fillRef idx="0">
              <a:schemeClr val="accent1"/>
            </a:fillRef>
            <a:effectRef idx="0">
              <a:schemeClr val="accent1"/>
            </a:effectRef>
            <a:fontRef idx="minor">
              <a:schemeClr val="tx1"/>
            </a:fontRef>
          </p:style>
        </p:cxnSp>
      </p:grpSp>
      <p:sp>
        <p:nvSpPr>
          <p:cNvPr id="109" name="矩形 108"/>
          <p:cNvSpPr/>
          <p:nvPr/>
        </p:nvSpPr>
        <p:spPr>
          <a:xfrm>
            <a:off x="1821259" y="6621060"/>
            <a:ext cx="1082348" cy="307777"/>
          </a:xfrm>
          <a:prstGeom prst="rect">
            <a:avLst/>
          </a:prstGeom>
        </p:spPr>
        <p:txBody>
          <a:bodyPr wrap="none">
            <a:spAutoFit/>
          </a:bodyPr>
          <a:lstStyle/>
          <a:p>
            <a:r>
              <a:rPr lang="zh-CN" altLang="en-US" sz="1400" dirty="0"/>
              <a:t>椭圆</a:t>
            </a:r>
            <a:r>
              <a:rPr lang="zh-CN" altLang="en-US" sz="1400" dirty="0" smtClean="0"/>
              <a:t>定位法</a:t>
            </a:r>
            <a:endParaRPr lang="zh-CN" altLang="en-US" sz="1400" dirty="0"/>
          </a:p>
        </p:txBody>
      </p:sp>
      <p:sp>
        <p:nvSpPr>
          <p:cNvPr id="110" name="矩形 109"/>
          <p:cNvSpPr/>
          <p:nvPr/>
        </p:nvSpPr>
        <p:spPr>
          <a:xfrm>
            <a:off x="3893339" y="6595609"/>
            <a:ext cx="1800493" cy="307777"/>
          </a:xfrm>
          <a:prstGeom prst="rect">
            <a:avLst/>
          </a:prstGeom>
        </p:spPr>
        <p:txBody>
          <a:bodyPr wrap="none">
            <a:spAutoFit/>
          </a:bodyPr>
          <a:lstStyle/>
          <a:p>
            <a:r>
              <a:rPr lang="zh-CN" altLang="en-US" sz="1400" dirty="0" smtClean="0"/>
              <a:t>外切圆评估损伤大小</a:t>
            </a:r>
            <a:endParaRPr lang="zh-CN" altLang="en-US" sz="1400" dirty="0"/>
          </a:p>
        </p:txBody>
      </p:sp>
      <p:grpSp>
        <p:nvGrpSpPr>
          <p:cNvPr id="183" name="组合 182"/>
          <p:cNvGrpSpPr/>
          <p:nvPr/>
        </p:nvGrpSpPr>
        <p:grpSpPr>
          <a:xfrm>
            <a:off x="164792" y="3619386"/>
            <a:ext cx="2417476" cy="1321782"/>
            <a:chOff x="1547664" y="4956755"/>
            <a:chExt cx="3008733" cy="1440159"/>
          </a:xfrm>
        </p:grpSpPr>
        <p:grpSp>
          <p:nvGrpSpPr>
            <p:cNvPr id="99" name="组合 98"/>
            <p:cNvGrpSpPr/>
            <p:nvPr/>
          </p:nvGrpSpPr>
          <p:grpSpPr>
            <a:xfrm>
              <a:off x="1547664" y="4956755"/>
              <a:ext cx="3008733" cy="1440159"/>
              <a:chOff x="3175000" y="1408113"/>
              <a:chExt cx="3746987" cy="1662112"/>
            </a:xfrm>
          </p:grpSpPr>
          <p:graphicFrame>
            <p:nvGraphicFramePr>
              <p:cNvPr id="80" name="对象 79"/>
              <p:cNvGraphicFramePr>
                <a:graphicFrameLocks noChangeAspect="1"/>
              </p:cNvGraphicFramePr>
              <p:nvPr>
                <p:extLst/>
              </p:nvPr>
            </p:nvGraphicFramePr>
            <p:xfrm>
              <a:off x="3175000" y="1820863"/>
              <a:ext cx="3746500" cy="431800"/>
            </p:xfrm>
            <a:graphic>
              <a:graphicData uri="http://schemas.openxmlformats.org/presentationml/2006/ole">
                <mc:AlternateContent xmlns:mc="http://schemas.openxmlformats.org/markup-compatibility/2006">
                  <mc:Choice xmlns:v="urn:schemas-microsoft-com:vml" Requires="v">
                    <p:oleObj spid="_x0000_s57179" name="Equation" r:id="rId18" imgW="3746160" imgH="431640" progId="Equation.DSMT4">
                      <p:embed/>
                    </p:oleObj>
                  </mc:Choice>
                  <mc:Fallback>
                    <p:oleObj name="Equation" r:id="rId18" imgW="3746160" imgH="431640" progId="Equation.DSMT4">
                      <p:embed/>
                      <p:pic>
                        <p:nvPicPr>
                          <p:cNvPr id="0" name=""/>
                          <p:cNvPicPr/>
                          <p:nvPr/>
                        </p:nvPicPr>
                        <p:blipFill>
                          <a:blip r:embed="rId19"/>
                          <a:stretch>
                            <a:fillRect/>
                          </a:stretch>
                        </p:blipFill>
                        <p:spPr>
                          <a:xfrm>
                            <a:off x="3175000" y="1820863"/>
                            <a:ext cx="3746500" cy="431800"/>
                          </a:xfrm>
                          <a:prstGeom prst="rect">
                            <a:avLst/>
                          </a:prstGeom>
                        </p:spPr>
                      </p:pic>
                    </p:oleObj>
                  </mc:Fallback>
                </mc:AlternateContent>
              </a:graphicData>
            </a:graphic>
          </p:graphicFrame>
          <p:graphicFrame>
            <p:nvGraphicFramePr>
              <p:cNvPr id="83" name="对象 82"/>
              <p:cNvGraphicFramePr>
                <a:graphicFrameLocks noChangeAspect="1"/>
              </p:cNvGraphicFramePr>
              <p:nvPr>
                <p:extLst/>
              </p:nvPr>
            </p:nvGraphicFramePr>
            <p:xfrm>
              <a:off x="3188187" y="2231416"/>
              <a:ext cx="3733800" cy="431800"/>
            </p:xfrm>
            <a:graphic>
              <a:graphicData uri="http://schemas.openxmlformats.org/presentationml/2006/ole">
                <mc:AlternateContent xmlns:mc="http://schemas.openxmlformats.org/markup-compatibility/2006">
                  <mc:Choice xmlns:v="urn:schemas-microsoft-com:vml" Requires="v">
                    <p:oleObj spid="_x0000_s57180" name="Equation" r:id="rId20" imgW="3733560" imgH="431640" progId="Equation.DSMT4">
                      <p:embed/>
                    </p:oleObj>
                  </mc:Choice>
                  <mc:Fallback>
                    <p:oleObj name="Equation" r:id="rId20" imgW="3733560" imgH="431640" progId="Equation.DSMT4">
                      <p:embed/>
                      <p:pic>
                        <p:nvPicPr>
                          <p:cNvPr id="0" name=""/>
                          <p:cNvPicPr/>
                          <p:nvPr/>
                        </p:nvPicPr>
                        <p:blipFill>
                          <a:blip r:embed="rId21"/>
                          <a:stretch>
                            <a:fillRect/>
                          </a:stretch>
                        </p:blipFill>
                        <p:spPr>
                          <a:xfrm>
                            <a:off x="3188187" y="2231416"/>
                            <a:ext cx="3733800" cy="431800"/>
                          </a:xfrm>
                          <a:prstGeom prst="rect">
                            <a:avLst/>
                          </a:prstGeom>
                        </p:spPr>
                      </p:pic>
                    </p:oleObj>
                  </mc:Fallback>
                </mc:AlternateContent>
              </a:graphicData>
            </a:graphic>
          </p:graphicFrame>
          <p:graphicFrame>
            <p:nvGraphicFramePr>
              <p:cNvPr id="84" name="对象 83"/>
              <p:cNvGraphicFramePr>
                <a:graphicFrameLocks noChangeAspect="1"/>
              </p:cNvGraphicFramePr>
              <p:nvPr>
                <p:extLst/>
              </p:nvPr>
            </p:nvGraphicFramePr>
            <p:xfrm>
              <a:off x="3175000" y="2638425"/>
              <a:ext cx="3746500" cy="431800"/>
            </p:xfrm>
            <a:graphic>
              <a:graphicData uri="http://schemas.openxmlformats.org/presentationml/2006/ole">
                <mc:AlternateContent xmlns:mc="http://schemas.openxmlformats.org/markup-compatibility/2006">
                  <mc:Choice xmlns:v="urn:schemas-microsoft-com:vml" Requires="v">
                    <p:oleObj spid="_x0000_s57181" name="Equation" r:id="rId22" imgW="3746160" imgH="431640" progId="Equation.DSMT4">
                      <p:embed/>
                    </p:oleObj>
                  </mc:Choice>
                  <mc:Fallback>
                    <p:oleObj name="Equation" r:id="rId22" imgW="3746160" imgH="431640" progId="Equation.DSMT4">
                      <p:embed/>
                      <p:pic>
                        <p:nvPicPr>
                          <p:cNvPr id="0" name=""/>
                          <p:cNvPicPr/>
                          <p:nvPr/>
                        </p:nvPicPr>
                        <p:blipFill>
                          <a:blip r:embed="rId23"/>
                          <a:stretch>
                            <a:fillRect/>
                          </a:stretch>
                        </p:blipFill>
                        <p:spPr>
                          <a:xfrm>
                            <a:off x="3175000" y="2638425"/>
                            <a:ext cx="3746500" cy="431800"/>
                          </a:xfrm>
                          <a:prstGeom prst="rect">
                            <a:avLst/>
                          </a:prstGeom>
                        </p:spPr>
                      </p:pic>
                    </p:oleObj>
                  </mc:Fallback>
                </mc:AlternateContent>
              </a:graphicData>
            </a:graphic>
          </p:graphicFrame>
          <p:graphicFrame>
            <p:nvGraphicFramePr>
              <p:cNvPr id="85" name="对象 84"/>
              <p:cNvGraphicFramePr>
                <a:graphicFrameLocks noChangeAspect="1"/>
              </p:cNvGraphicFramePr>
              <p:nvPr>
                <p:extLst/>
              </p:nvPr>
            </p:nvGraphicFramePr>
            <p:xfrm>
              <a:off x="3214688" y="1408113"/>
              <a:ext cx="3695700" cy="431800"/>
            </p:xfrm>
            <a:graphic>
              <a:graphicData uri="http://schemas.openxmlformats.org/presentationml/2006/ole">
                <mc:AlternateContent xmlns:mc="http://schemas.openxmlformats.org/markup-compatibility/2006">
                  <mc:Choice xmlns:v="urn:schemas-microsoft-com:vml" Requires="v">
                    <p:oleObj spid="_x0000_s57182" name="Equation" r:id="rId24" imgW="3695400" imgH="431640" progId="Equation.DSMT4">
                      <p:embed/>
                    </p:oleObj>
                  </mc:Choice>
                  <mc:Fallback>
                    <p:oleObj name="Equation" r:id="rId24" imgW="3695400" imgH="431640" progId="Equation.DSMT4">
                      <p:embed/>
                      <p:pic>
                        <p:nvPicPr>
                          <p:cNvPr id="0" name=""/>
                          <p:cNvPicPr/>
                          <p:nvPr/>
                        </p:nvPicPr>
                        <p:blipFill>
                          <a:blip r:embed="rId25"/>
                          <a:stretch>
                            <a:fillRect/>
                          </a:stretch>
                        </p:blipFill>
                        <p:spPr>
                          <a:xfrm>
                            <a:off x="3214688" y="1408113"/>
                            <a:ext cx="3695700" cy="431800"/>
                          </a:xfrm>
                          <a:prstGeom prst="rect">
                            <a:avLst/>
                          </a:prstGeom>
                        </p:spPr>
                      </p:pic>
                    </p:oleObj>
                  </mc:Fallback>
                </mc:AlternateContent>
              </a:graphicData>
            </a:graphic>
          </p:graphicFrame>
        </p:grpSp>
        <p:sp>
          <p:nvSpPr>
            <p:cNvPr id="179" name="矩形 178"/>
            <p:cNvSpPr/>
            <p:nvPr/>
          </p:nvSpPr>
          <p:spPr>
            <a:xfrm>
              <a:off x="4392331" y="4956755"/>
              <a:ext cx="163676" cy="1440159"/>
            </a:xfrm>
            <a:prstGeom prst="rect">
              <a:avLst/>
            </a:prstGeom>
            <a:noFill/>
            <a:ln w="12700" cmpd="sng">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0893379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4" cstate="print">
            <a:extLst>
              <a:ext uri="{28A0092B-C50C-407E-A947-70E740481C1C}">
                <a14:useLocalDpi xmlns:a14="http://schemas.microsoft.com/office/drawing/2010/main" val="0"/>
              </a:ext>
            </a:extLst>
          </a:blip>
          <a:srcRect l="21652" r="18500"/>
          <a:stretch/>
        </p:blipFill>
        <p:spPr>
          <a:xfrm>
            <a:off x="113432" y="4302464"/>
            <a:ext cx="2785200" cy="2336545"/>
          </a:xfrm>
          <a:prstGeom prst="rect">
            <a:avLst/>
          </a:prstGeom>
        </p:spPr>
      </p:pic>
      <p:cxnSp>
        <p:nvCxnSpPr>
          <p:cNvPr id="24" name="直接连接符 23"/>
          <p:cNvCxnSpPr/>
          <p:nvPr/>
        </p:nvCxnSpPr>
        <p:spPr>
          <a:xfrm>
            <a:off x="357158" y="714356"/>
            <a:ext cx="6429420" cy="1588"/>
          </a:xfrm>
          <a:prstGeom prst="line">
            <a:avLst/>
          </a:prstGeom>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5" name="标题 2"/>
          <p:cNvSpPr txBox="1">
            <a:spLocks/>
          </p:cNvSpPr>
          <p:nvPr/>
        </p:nvSpPr>
        <p:spPr>
          <a:xfrm>
            <a:off x="357158" y="285728"/>
            <a:ext cx="7072362" cy="714380"/>
          </a:xfrm>
          <a:prstGeom prst="rect">
            <a:avLst/>
          </a:prstGeom>
        </p:spPr>
        <p:txBody>
          <a:bodyPr/>
          <a:lstStyle/>
          <a:p>
            <a:pPr lvl="0">
              <a:spcBef>
                <a:spcPct val="0"/>
              </a:spcBef>
              <a:defRPr/>
            </a:pPr>
            <a:r>
              <a:rPr lang="zh-CN" altLang="en-US" sz="2000" b="1" dirty="0" smtClean="0">
                <a:solidFill>
                  <a:srgbClr val="7030A0"/>
                </a:solidFill>
                <a:latin typeface="宋体" pitchFamily="2" charset="-122"/>
                <a:ea typeface="宋体" pitchFamily="2" charset="-122"/>
                <a:cs typeface="Times New Roman" pitchFamily="18" charset="0"/>
              </a:rPr>
              <a:t>初步成果</a:t>
            </a:r>
            <a:endParaRPr lang="zh-CN" altLang="en-US" sz="2000" b="1" dirty="0">
              <a:solidFill>
                <a:srgbClr val="7030A0"/>
              </a:solidFill>
              <a:latin typeface="宋体" pitchFamily="2" charset="-122"/>
              <a:ea typeface="宋体" pitchFamily="2" charset="-122"/>
              <a:cs typeface="Times New Roman" pitchFamily="18" charset="0"/>
            </a:endParaRPr>
          </a:p>
        </p:txBody>
      </p:sp>
      <p:sp>
        <p:nvSpPr>
          <p:cNvPr id="26" name="TextBox 4"/>
          <p:cNvSpPr txBox="1"/>
          <p:nvPr/>
        </p:nvSpPr>
        <p:spPr>
          <a:xfrm>
            <a:off x="500033" y="928670"/>
            <a:ext cx="6160199" cy="338554"/>
          </a:xfrm>
          <a:prstGeom prst="rect">
            <a:avLst/>
          </a:prstGeom>
          <a:noFill/>
        </p:spPr>
        <p:txBody>
          <a:bodyPr wrap="square" rtlCol="0">
            <a:spAutoFit/>
          </a:bodyPr>
          <a:lstStyle/>
          <a:p>
            <a:r>
              <a:rPr lang="en-US" altLang="zh-CN" sz="1600" b="1" dirty="0">
                <a:latin typeface="宋体" pitchFamily="2" charset="-122"/>
                <a:ea typeface="宋体" pitchFamily="2" charset="-122"/>
              </a:rPr>
              <a:t>3</a:t>
            </a:r>
            <a:r>
              <a:rPr lang="en-US" altLang="zh-CN" sz="1600" b="1" dirty="0" smtClean="0">
                <a:latin typeface="宋体" pitchFamily="2" charset="-122"/>
                <a:ea typeface="宋体" pitchFamily="2" charset="-122"/>
              </a:rPr>
              <a:t>.</a:t>
            </a:r>
            <a:r>
              <a:rPr lang="zh-CN" altLang="en-US" sz="1600" b="1" dirty="0">
                <a:latin typeface="宋体" pitchFamily="2" charset="-122"/>
                <a:ea typeface="宋体" pitchFamily="2" charset="-122"/>
              </a:rPr>
              <a:t>损伤位置与大小</a:t>
            </a:r>
            <a:r>
              <a:rPr lang="zh-CN" altLang="en-US" sz="1600" b="1" dirty="0" smtClean="0">
                <a:latin typeface="宋体" pitchFamily="2" charset="-122"/>
                <a:ea typeface="宋体" pitchFamily="2" charset="-122"/>
              </a:rPr>
              <a:t>的多级评估</a:t>
            </a:r>
            <a:endParaRPr lang="zh-CN" altLang="en-US" sz="1600" b="1" dirty="0">
              <a:latin typeface="宋体" pitchFamily="2" charset="-122"/>
              <a:ea typeface="宋体" pitchFamily="2" charset="-122"/>
            </a:endParaRPr>
          </a:p>
        </p:txBody>
      </p:sp>
      <p:grpSp>
        <p:nvGrpSpPr>
          <p:cNvPr id="143" name="组合 142"/>
          <p:cNvGrpSpPr/>
          <p:nvPr/>
        </p:nvGrpSpPr>
        <p:grpSpPr>
          <a:xfrm>
            <a:off x="323528" y="1469839"/>
            <a:ext cx="2510766" cy="2462489"/>
            <a:chOff x="638817" y="1109136"/>
            <a:chExt cx="2510766" cy="2462489"/>
          </a:xfrm>
        </p:grpSpPr>
        <p:grpSp>
          <p:nvGrpSpPr>
            <p:cNvPr id="98" name="组合 97"/>
            <p:cNvGrpSpPr/>
            <p:nvPr/>
          </p:nvGrpSpPr>
          <p:grpSpPr>
            <a:xfrm>
              <a:off x="638817" y="1109136"/>
              <a:ext cx="2510766" cy="2462489"/>
              <a:chOff x="5179194" y="3758218"/>
              <a:chExt cx="2510766" cy="2462489"/>
            </a:xfrm>
          </p:grpSpPr>
          <p:grpSp>
            <p:nvGrpSpPr>
              <p:cNvPr id="64" name="组合 63"/>
              <p:cNvGrpSpPr/>
              <p:nvPr/>
            </p:nvGrpSpPr>
            <p:grpSpPr>
              <a:xfrm>
                <a:off x="5179194" y="3758218"/>
                <a:ext cx="2510766" cy="2462489"/>
                <a:chOff x="6918541" y="1127570"/>
                <a:chExt cx="2510766" cy="2462489"/>
              </a:xfrm>
            </p:grpSpPr>
            <p:grpSp>
              <p:nvGrpSpPr>
                <p:cNvPr id="65" name="组合 64"/>
                <p:cNvGrpSpPr/>
                <p:nvPr/>
              </p:nvGrpSpPr>
              <p:grpSpPr>
                <a:xfrm>
                  <a:off x="6918541" y="1127570"/>
                  <a:ext cx="2510766" cy="2462489"/>
                  <a:chOff x="2461738" y="1305014"/>
                  <a:chExt cx="2510766" cy="2462489"/>
                </a:xfrm>
              </p:grpSpPr>
              <p:grpSp>
                <p:nvGrpSpPr>
                  <p:cNvPr id="70" name="组合 69"/>
                  <p:cNvGrpSpPr/>
                  <p:nvPr/>
                </p:nvGrpSpPr>
                <p:grpSpPr>
                  <a:xfrm>
                    <a:off x="2461738" y="1606916"/>
                    <a:ext cx="2160588" cy="2160587"/>
                    <a:chOff x="414150" y="1526871"/>
                    <a:chExt cx="2160588" cy="2160587"/>
                  </a:xfrm>
                </p:grpSpPr>
                <p:grpSp>
                  <p:nvGrpSpPr>
                    <p:cNvPr id="75" name="组合 64"/>
                    <p:cNvGrpSpPr>
                      <a:grpSpLocks/>
                    </p:cNvGrpSpPr>
                    <p:nvPr/>
                  </p:nvGrpSpPr>
                  <p:grpSpPr bwMode="auto">
                    <a:xfrm>
                      <a:off x="414150" y="1526871"/>
                      <a:ext cx="2160588" cy="2160587"/>
                      <a:chOff x="969234" y="1354474"/>
                      <a:chExt cx="2880000" cy="2880000"/>
                    </a:xfrm>
                  </p:grpSpPr>
                  <p:sp>
                    <p:nvSpPr>
                      <p:cNvPr id="77" name="矩形 76"/>
                      <p:cNvSpPr/>
                      <p:nvPr/>
                    </p:nvSpPr>
                    <p:spPr>
                      <a:xfrm>
                        <a:off x="969234" y="1354474"/>
                        <a:ext cx="2880000" cy="2880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sp>
                    <p:nvSpPr>
                      <p:cNvPr id="78" name="矩形 77"/>
                      <p:cNvSpPr/>
                      <p:nvPr/>
                    </p:nvSpPr>
                    <p:spPr>
                      <a:xfrm>
                        <a:off x="1813804" y="2269029"/>
                        <a:ext cx="1103699" cy="1103700"/>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9" name="椭圆 78"/>
                      <p:cNvSpPr/>
                      <p:nvPr/>
                    </p:nvSpPr>
                    <p:spPr>
                      <a:xfrm>
                        <a:off x="1752438" y="2214012"/>
                        <a:ext cx="120616" cy="120618"/>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80" name="椭圆 79"/>
                      <p:cNvSpPr/>
                      <p:nvPr/>
                    </p:nvSpPr>
                    <p:spPr>
                      <a:xfrm>
                        <a:off x="1752438" y="3301594"/>
                        <a:ext cx="120616" cy="118501"/>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81" name="椭圆 80"/>
                      <p:cNvSpPr/>
                      <p:nvPr/>
                    </p:nvSpPr>
                    <p:spPr>
                      <a:xfrm>
                        <a:off x="2866812" y="2211966"/>
                        <a:ext cx="120618" cy="120618"/>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82" name="椭圆 81"/>
                      <p:cNvSpPr/>
                      <p:nvPr/>
                    </p:nvSpPr>
                    <p:spPr>
                      <a:xfrm>
                        <a:off x="2871544" y="3301594"/>
                        <a:ext cx="120618" cy="118501"/>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83" name="椭圆 82"/>
                      <p:cNvSpPr/>
                      <p:nvPr/>
                    </p:nvSpPr>
                    <p:spPr>
                      <a:xfrm>
                        <a:off x="2361872" y="2734571"/>
                        <a:ext cx="118501" cy="120618"/>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grpSp>
                <p:sp>
                  <p:nvSpPr>
                    <p:cNvPr id="76" name="椭圆 75"/>
                    <p:cNvSpPr/>
                    <p:nvPr/>
                  </p:nvSpPr>
                  <p:spPr>
                    <a:xfrm>
                      <a:off x="1703415" y="2652713"/>
                      <a:ext cx="72000" cy="72000"/>
                    </a:xfrm>
                    <a:prstGeom prst="ellipse">
                      <a:avLst/>
                    </a:prstGeom>
                    <a:solidFill>
                      <a:schemeClr val="bg1"/>
                    </a:solidFill>
                    <a:ln w="12700" cmpd="sng">
                      <a:solidFill>
                        <a:schemeClr val="tx1"/>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grpSp>
              <p:cxnSp>
                <p:nvCxnSpPr>
                  <p:cNvPr id="71" name="直接箭头连接符 70"/>
                  <p:cNvCxnSpPr/>
                  <p:nvPr/>
                </p:nvCxnSpPr>
                <p:spPr>
                  <a:xfrm>
                    <a:off x="3549263" y="2695348"/>
                    <a:ext cx="1228565"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72" name="直接箭头连接符 71"/>
                  <p:cNvCxnSpPr/>
                  <p:nvPr/>
                </p:nvCxnSpPr>
                <p:spPr>
                  <a:xfrm flipH="1" flipV="1">
                    <a:off x="3549263" y="1461433"/>
                    <a:ext cx="6350" cy="123715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73" name="矩形 72"/>
                  <p:cNvSpPr/>
                  <p:nvPr/>
                </p:nvSpPr>
                <p:spPr>
                  <a:xfrm>
                    <a:off x="4729640" y="2537699"/>
                    <a:ext cx="242864" cy="246221"/>
                  </a:xfrm>
                  <a:prstGeom prst="rect">
                    <a:avLst/>
                  </a:prstGeom>
                </p:spPr>
                <p:txBody>
                  <a:bodyPr wrap="square">
                    <a:spAutoFit/>
                  </a:bodyPr>
                  <a:lstStyle/>
                  <a:p>
                    <a:r>
                      <a:rPr lang="en-US" altLang="zh-CN" sz="1000" dirty="0" smtClean="0">
                        <a:latin typeface="Times New Roman" panose="02020603050405020304" pitchFamily="18" charset="0"/>
                        <a:cs typeface="Times New Roman" panose="02020603050405020304" pitchFamily="18" charset="0"/>
                      </a:rPr>
                      <a:t>x</a:t>
                    </a:r>
                    <a:endParaRPr lang="zh-CN" altLang="en-US" sz="1000" dirty="0">
                      <a:latin typeface="Times New Roman" panose="02020603050405020304" pitchFamily="18" charset="0"/>
                      <a:cs typeface="Times New Roman" panose="02020603050405020304" pitchFamily="18" charset="0"/>
                    </a:endParaRPr>
                  </a:p>
                </p:txBody>
              </p:sp>
              <p:sp>
                <p:nvSpPr>
                  <p:cNvPr id="74" name="矩形 73"/>
                  <p:cNvSpPr/>
                  <p:nvPr/>
                </p:nvSpPr>
                <p:spPr>
                  <a:xfrm>
                    <a:off x="3518871" y="1305014"/>
                    <a:ext cx="242864" cy="246221"/>
                  </a:xfrm>
                  <a:prstGeom prst="rect">
                    <a:avLst/>
                  </a:prstGeom>
                </p:spPr>
                <p:txBody>
                  <a:bodyPr wrap="square">
                    <a:spAutoFit/>
                  </a:bodyPr>
                  <a:lstStyle/>
                  <a:p>
                    <a:r>
                      <a:rPr lang="en-US" altLang="zh-CN" sz="1000" dirty="0" smtClean="0">
                        <a:latin typeface="Times New Roman" panose="02020603050405020304" pitchFamily="18" charset="0"/>
                        <a:cs typeface="Times New Roman" panose="02020603050405020304" pitchFamily="18" charset="0"/>
                      </a:rPr>
                      <a:t>y</a:t>
                    </a:r>
                    <a:endParaRPr lang="zh-CN" altLang="en-US" sz="1000" dirty="0">
                      <a:latin typeface="Times New Roman" panose="02020603050405020304" pitchFamily="18" charset="0"/>
                      <a:cs typeface="Times New Roman" panose="02020603050405020304" pitchFamily="18" charset="0"/>
                    </a:endParaRPr>
                  </a:p>
                </p:txBody>
              </p:sp>
            </p:grpSp>
            <p:sp>
              <p:nvSpPr>
                <p:cNvPr id="66" name="椭圆 65"/>
                <p:cNvSpPr/>
                <p:nvPr/>
              </p:nvSpPr>
              <p:spPr>
                <a:xfrm rot="19054551">
                  <a:off x="8119870" y="2310254"/>
                  <a:ext cx="160971" cy="823482"/>
                </a:xfrm>
                <a:prstGeom prst="ellipse">
                  <a:avLst/>
                </a:prstGeom>
                <a:noFill/>
                <a:ln w="95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rot="13414819">
                  <a:off x="7996238" y="1893855"/>
                  <a:ext cx="417906" cy="823482"/>
                </a:xfrm>
                <a:prstGeom prst="ellipse">
                  <a:avLst/>
                </a:prstGeom>
                <a:noFill/>
                <a:ln w="95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rot="13494602">
                  <a:off x="7433846" y="2229196"/>
                  <a:ext cx="702595" cy="969366"/>
                </a:xfrm>
                <a:prstGeom prst="ellipse">
                  <a:avLst/>
                </a:prstGeom>
                <a:noFill/>
                <a:ln w="95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rot="18689309">
                  <a:off x="7464332" y="1749516"/>
                  <a:ext cx="605444" cy="1096776"/>
                </a:xfrm>
                <a:prstGeom prst="ellipse">
                  <a:avLst/>
                </a:prstGeom>
                <a:noFill/>
                <a:ln w="95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 name="直接连接符 3"/>
              <p:cNvCxnSpPr>
                <a:stCxn id="79" idx="5"/>
                <a:endCxn id="83" idx="1"/>
              </p:cNvCxnSpPr>
              <p:nvPr/>
            </p:nvCxnSpPr>
            <p:spPr>
              <a:xfrm>
                <a:off x="5843992" y="4782185"/>
                <a:ext cx="392984" cy="32654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81" idx="3"/>
                <a:endCxn id="83" idx="7"/>
              </p:cNvCxnSpPr>
              <p:nvPr/>
            </p:nvCxnSpPr>
            <p:spPr>
              <a:xfrm flipH="1">
                <a:off x="6299838" y="4780650"/>
                <a:ext cx="316179" cy="328076"/>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83" idx="5"/>
                <a:endCxn id="82" idx="1"/>
              </p:cNvCxnSpPr>
              <p:nvPr/>
            </p:nvCxnSpPr>
            <p:spPr>
              <a:xfrm>
                <a:off x="6299838" y="5172710"/>
                <a:ext cx="319729" cy="3611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3" idx="3"/>
                <a:endCxn id="80" idx="7"/>
              </p:cNvCxnSpPr>
              <p:nvPr/>
            </p:nvCxnSpPr>
            <p:spPr>
              <a:xfrm flipH="1">
                <a:off x="5843992" y="5172710"/>
                <a:ext cx="392984" cy="3611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131" name="TextBox 4"/>
            <p:cNvSpPr txBox="1"/>
            <p:nvPr/>
          </p:nvSpPr>
          <p:spPr>
            <a:xfrm>
              <a:off x="1047433" y="1877312"/>
              <a:ext cx="718892"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PZT2</a:t>
              </a:r>
              <a:endParaRPr lang="zh-CN" altLang="en-US" sz="800" dirty="0">
                <a:latin typeface="宋体" pitchFamily="2" charset="-122"/>
                <a:ea typeface="宋体" pitchFamily="2" charset="-122"/>
              </a:endParaRPr>
            </a:p>
          </p:txBody>
        </p:sp>
        <p:sp>
          <p:nvSpPr>
            <p:cNvPr id="132" name="TextBox 4"/>
            <p:cNvSpPr txBox="1"/>
            <p:nvPr/>
          </p:nvSpPr>
          <p:spPr>
            <a:xfrm>
              <a:off x="1858231" y="1872149"/>
              <a:ext cx="399579"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PZT1</a:t>
              </a:r>
              <a:endParaRPr lang="zh-CN" altLang="en-US" sz="800" dirty="0">
                <a:latin typeface="宋体" pitchFamily="2" charset="-122"/>
                <a:ea typeface="宋体" pitchFamily="2" charset="-122"/>
              </a:endParaRPr>
            </a:p>
          </p:txBody>
        </p:sp>
        <p:sp>
          <p:nvSpPr>
            <p:cNvPr id="133" name="TextBox 4"/>
            <p:cNvSpPr txBox="1"/>
            <p:nvPr/>
          </p:nvSpPr>
          <p:spPr>
            <a:xfrm>
              <a:off x="1063893" y="2915593"/>
              <a:ext cx="414301"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PZT3</a:t>
              </a:r>
              <a:endParaRPr lang="zh-CN" altLang="en-US" sz="800" dirty="0">
                <a:latin typeface="宋体" pitchFamily="2" charset="-122"/>
                <a:ea typeface="宋体" pitchFamily="2" charset="-122"/>
              </a:endParaRPr>
            </a:p>
          </p:txBody>
        </p:sp>
        <p:sp>
          <p:nvSpPr>
            <p:cNvPr id="134" name="TextBox 4"/>
            <p:cNvSpPr txBox="1"/>
            <p:nvPr/>
          </p:nvSpPr>
          <p:spPr>
            <a:xfrm>
              <a:off x="1931089" y="2915593"/>
              <a:ext cx="414301"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PZT4</a:t>
              </a:r>
              <a:endParaRPr lang="zh-CN" altLang="en-US" sz="800" dirty="0">
                <a:latin typeface="宋体" pitchFamily="2" charset="-122"/>
                <a:ea typeface="宋体" pitchFamily="2" charset="-122"/>
              </a:endParaRPr>
            </a:p>
          </p:txBody>
        </p:sp>
      </p:grpSp>
      <p:grpSp>
        <p:nvGrpSpPr>
          <p:cNvPr id="141" name="组合 140"/>
          <p:cNvGrpSpPr/>
          <p:nvPr/>
        </p:nvGrpSpPr>
        <p:grpSpPr>
          <a:xfrm>
            <a:off x="6508689" y="2367277"/>
            <a:ext cx="3281451" cy="632649"/>
            <a:chOff x="36513" y="4013573"/>
            <a:chExt cx="3281451" cy="632649"/>
          </a:xfrm>
        </p:grpSpPr>
        <p:sp>
          <p:nvSpPr>
            <p:cNvPr id="129" name="矩形 128"/>
            <p:cNvSpPr/>
            <p:nvPr/>
          </p:nvSpPr>
          <p:spPr>
            <a:xfrm>
              <a:off x="36513" y="4013573"/>
              <a:ext cx="3281451" cy="632649"/>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defRPr/>
              </a:pPr>
              <a:r>
                <a:rPr lang="zh-CN" altLang="en-US" sz="1200" dirty="0">
                  <a:solidFill>
                    <a:schemeClr val="tx1"/>
                  </a:solidFill>
                  <a:latin typeface="宋体" panose="02010600030101010101" pitchFamily="2" charset="-122"/>
                  <a:ea typeface="宋体" panose="02010600030101010101" pitchFamily="2" charset="-122"/>
                </a:rPr>
                <a:t>选椭圆标准</a:t>
              </a:r>
              <a:r>
                <a:rPr lang="zh-CN" altLang="en-US" sz="1200" dirty="0" smtClean="0">
                  <a:solidFill>
                    <a:schemeClr val="tx1"/>
                  </a:solidFill>
                  <a:latin typeface="宋体" panose="02010600030101010101" pitchFamily="2" charset="-122"/>
                  <a:ea typeface="宋体" panose="02010600030101010101" pitchFamily="2" charset="-122"/>
                </a:rPr>
                <a:t>：</a:t>
              </a:r>
              <a:endParaRPr lang="en-US" altLang="zh-CN" sz="1200" dirty="0" smtClean="0">
                <a:solidFill>
                  <a:schemeClr val="tx1"/>
                </a:solidFill>
                <a:latin typeface="宋体" panose="02010600030101010101" pitchFamily="2" charset="-122"/>
                <a:ea typeface="宋体" panose="02010600030101010101" pitchFamily="2" charset="-122"/>
              </a:endParaRPr>
            </a:p>
            <a:p>
              <a:pPr>
                <a:defRPr/>
              </a:pPr>
              <a:r>
                <a:rPr lang="en-US" altLang="zh-CN" sz="1200" dirty="0" smtClean="0">
                  <a:solidFill>
                    <a:schemeClr val="tx1"/>
                  </a:solidFill>
                  <a:latin typeface="宋体" panose="02010600030101010101" pitchFamily="2" charset="-122"/>
                  <a:ea typeface="宋体" panose="02010600030101010101" pitchFamily="2" charset="-122"/>
                </a:rPr>
                <a:t>1</a:t>
              </a:r>
              <a:r>
                <a:rPr lang="en-US" altLang="zh-CN" sz="1200" dirty="0">
                  <a:solidFill>
                    <a:schemeClr val="tx1"/>
                  </a:solidFill>
                  <a:latin typeface="宋体" panose="02010600030101010101" pitchFamily="2" charset="-122"/>
                  <a:ea typeface="宋体" panose="02010600030101010101" pitchFamily="2" charset="-122"/>
                </a:rPr>
                <a:t>. </a:t>
              </a:r>
              <a:r>
                <a:rPr lang="en-US" altLang="zh-CN" sz="1200" dirty="0" smtClean="0">
                  <a:solidFill>
                    <a:schemeClr val="tx1"/>
                  </a:solidFill>
                  <a:latin typeface="宋体" panose="02010600030101010101" pitchFamily="2" charset="-122"/>
                  <a:ea typeface="宋体" panose="02010600030101010101" pitchFamily="2" charset="-122"/>
                </a:rPr>
                <a:t>  </a:t>
              </a:r>
              <a:r>
                <a:rPr lang="zh-CN" altLang="en-US" sz="1200" dirty="0" smtClean="0">
                  <a:solidFill>
                    <a:schemeClr val="tx1"/>
                  </a:solidFill>
                  <a:latin typeface="宋体" panose="02010600030101010101" pitchFamily="2" charset="-122"/>
                  <a:ea typeface="宋体" panose="02010600030101010101" pitchFamily="2" charset="-122"/>
                </a:rPr>
                <a:t>尽量</a:t>
              </a:r>
              <a:r>
                <a:rPr lang="zh-CN" altLang="en-US" sz="1200" dirty="0">
                  <a:solidFill>
                    <a:schemeClr val="tx1"/>
                  </a:solidFill>
                  <a:latin typeface="宋体" panose="02010600030101010101" pitchFamily="2" charset="-122"/>
                  <a:ea typeface="宋体" panose="02010600030101010101" pitchFamily="2" charset="-122"/>
                </a:rPr>
                <a:t>小，</a:t>
              </a:r>
              <a:r>
                <a:rPr lang="zh-CN" altLang="en-US" sz="1200" dirty="0" smtClean="0">
                  <a:solidFill>
                    <a:schemeClr val="tx1"/>
                  </a:solidFill>
                  <a:latin typeface="宋体" panose="02010600030101010101" pitchFamily="2" charset="-122"/>
                  <a:ea typeface="宋体" panose="02010600030101010101" pitchFamily="2" charset="-122"/>
                </a:rPr>
                <a:t>减小弥散带来</a:t>
              </a:r>
              <a:r>
                <a:rPr lang="zh-CN" altLang="en-US" sz="1200" dirty="0">
                  <a:solidFill>
                    <a:schemeClr val="tx1"/>
                  </a:solidFill>
                  <a:latin typeface="宋体" panose="02010600030101010101" pitchFamily="2" charset="-122"/>
                  <a:ea typeface="宋体" panose="02010600030101010101" pitchFamily="2" charset="-122"/>
                </a:rPr>
                <a:t>的误差     </a:t>
              </a:r>
              <a:endParaRPr lang="en-US" altLang="zh-CN" sz="1200" dirty="0">
                <a:solidFill>
                  <a:schemeClr val="tx1"/>
                </a:solidFill>
                <a:latin typeface="宋体" panose="02010600030101010101" pitchFamily="2" charset="-122"/>
                <a:ea typeface="宋体" panose="02010600030101010101" pitchFamily="2" charset="-122"/>
              </a:endParaRPr>
            </a:p>
            <a:p>
              <a:pPr>
                <a:defRPr/>
              </a:pPr>
              <a:r>
                <a:rPr lang="en-US" altLang="zh-CN" sz="1200" dirty="0" smtClean="0">
                  <a:solidFill>
                    <a:schemeClr val="tx1"/>
                  </a:solidFill>
                  <a:latin typeface="宋体" panose="02010600030101010101" pitchFamily="2" charset="-122"/>
                  <a:ea typeface="宋体" panose="02010600030101010101" pitchFamily="2" charset="-122"/>
                </a:rPr>
                <a:t>2.</a:t>
              </a:r>
              <a:r>
                <a:rPr lang="zh-CN" altLang="en-US" sz="1200" dirty="0">
                  <a:solidFill>
                    <a:schemeClr val="tx1"/>
                  </a:solidFill>
                  <a:latin typeface="宋体" panose="02010600030101010101" pitchFamily="2" charset="-122"/>
                  <a:ea typeface="宋体" panose="02010600030101010101" pitchFamily="2" charset="-122"/>
                </a:rPr>
                <a:t>尽量与孔相切在不同的</a:t>
              </a:r>
              <a:r>
                <a:rPr lang="zh-CN" altLang="en-US" sz="1200" dirty="0" smtClean="0">
                  <a:solidFill>
                    <a:schemeClr val="tx1"/>
                  </a:solidFill>
                  <a:latin typeface="宋体" panose="02010600030101010101" pitchFamily="2" charset="-122"/>
                  <a:ea typeface="宋体" panose="02010600030101010101" pitchFamily="2" charset="-122"/>
                </a:rPr>
                <a:t>方向</a:t>
              </a:r>
              <a:endParaRPr lang="en-US" altLang="zh-CN" sz="1200" dirty="0">
                <a:solidFill>
                  <a:schemeClr val="tx1"/>
                </a:solidFill>
                <a:latin typeface="宋体" panose="02010600030101010101" pitchFamily="2" charset="-122"/>
                <a:ea typeface="宋体" panose="02010600030101010101" pitchFamily="2" charset="-122"/>
              </a:endParaRPr>
            </a:p>
          </p:txBody>
        </p:sp>
        <p:graphicFrame>
          <p:nvGraphicFramePr>
            <p:cNvPr id="140" name="对象 86"/>
            <p:cNvGraphicFramePr>
              <a:graphicFrameLocks noChangeAspect="1"/>
            </p:cNvGraphicFramePr>
            <p:nvPr>
              <p:extLst/>
            </p:nvPr>
          </p:nvGraphicFramePr>
          <p:xfrm>
            <a:off x="291111" y="4235257"/>
            <a:ext cx="190500" cy="177800"/>
          </p:xfrm>
          <a:graphic>
            <a:graphicData uri="http://schemas.openxmlformats.org/presentationml/2006/ole">
              <mc:AlternateContent xmlns:mc="http://schemas.openxmlformats.org/markup-compatibility/2006">
                <mc:Choice xmlns:v="urn:schemas-microsoft-com:vml" Requires="v">
                  <p:oleObj spid="_x0000_s60583" name="Equation" r:id="rId5" imgW="190440" imgH="177480" progId="Equation.DSMT4">
                    <p:embed/>
                  </p:oleObj>
                </mc:Choice>
                <mc:Fallback>
                  <p:oleObj name="Equation" r:id="rId5" imgW="190440" imgH="177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111" y="4235257"/>
                          <a:ext cx="1905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57" name="组合 156"/>
          <p:cNvGrpSpPr/>
          <p:nvPr/>
        </p:nvGrpSpPr>
        <p:grpSpPr>
          <a:xfrm>
            <a:off x="6588185" y="1771373"/>
            <a:ext cx="2497137" cy="634333"/>
            <a:chOff x="97528" y="1806848"/>
            <a:chExt cx="2497137" cy="634333"/>
          </a:xfrm>
        </p:grpSpPr>
        <p:graphicFrame>
          <p:nvGraphicFramePr>
            <p:cNvPr id="2" name="对象 1"/>
            <p:cNvGraphicFramePr>
              <a:graphicFrameLocks noChangeAspect="1"/>
            </p:cNvGraphicFramePr>
            <p:nvPr>
              <p:extLst/>
            </p:nvPr>
          </p:nvGraphicFramePr>
          <p:xfrm>
            <a:off x="97528" y="1806848"/>
            <a:ext cx="2222500" cy="254000"/>
          </p:xfrm>
          <a:graphic>
            <a:graphicData uri="http://schemas.openxmlformats.org/presentationml/2006/ole">
              <mc:AlternateContent xmlns:mc="http://schemas.openxmlformats.org/markup-compatibility/2006">
                <mc:Choice xmlns:v="urn:schemas-microsoft-com:vml" Requires="v">
                  <p:oleObj spid="_x0000_s60584" name="Equation" r:id="rId7" imgW="2222280" imgH="253800" progId="Equation.DSMT4">
                    <p:embed/>
                  </p:oleObj>
                </mc:Choice>
                <mc:Fallback>
                  <p:oleObj name="Equation" r:id="rId7" imgW="2222280" imgH="253800" progId="Equation.DSMT4">
                    <p:embed/>
                    <p:pic>
                      <p:nvPicPr>
                        <p:cNvPr id="0" name=""/>
                        <p:cNvPicPr/>
                        <p:nvPr/>
                      </p:nvPicPr>
                      <p:blipFill>
                        <a:blip r:embed="rId8"/>
                        <a:stretch>
                          <a:fillRect/>
                        </a:stretch>
                      </p:blipFill>
                      <p:spPr>
                        <a:xfrm>
                          <a:off x="97528" y="1806848"/>
                          <a:ext cx="2222500" cy="254000"/>
                        </a:xfrm>
                        <a:prstGeom prst="rect">
                          <a:avLst/>
                        </a:prstGeom>
                      </p:spPr>
                    </p:pic>
                  </p:oleObj>
                </mc:Fallback>
              </mc:AlternateContent>
            </a:graphicData>
          </a:graphic>
        </p:graphicFrame>
        <p:cxnSp>
          <p:nvCxnSpPr>
            <p:cNvPr id="148" name="直接连接符 147"/>
            <p:cNvCxnSpPr/>
            <p:nvPr/>
          </p:nvCxnSpPr>
          <p:spPr>
            <a:xfrm flipH="1">
              <a:off x="1971371" y="2018363"/>
              <a:ext cx="360040" cy="191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p:nvPr/>
          </p:nvCxnSpPr>
          <p:spPr>
            <a:xfrm>
              <a:off x="2148959" y="2024891"/>
              <a:ext cx="2432" cy="1799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6" name="TextBox 4"/>
            <p:cNvSpPr txBox="1"/>
            <p:nvPr/>
          </p:nvSpPr>
          <p:spPr>
            <a:xfrm>
              <a:off x="1595190" y="2164182"/>
              <a:ext cx="999475" cy="276999"/>
            </a:xfrm>
            <a:prstGeom prst="rect">
              <a:avLst/>
            </a:prstGeom>
            <a:noFill/>
          </p:spPr>
          <p:txBody>
            <a:bodyPr wrap="square" rtlCol="0">
              <a:spAutoFit/>
            </a:bodyPr>
            <a:lstStyle/>
            <a:p>
              <a:r>
                <a:rPr lang="zh-CN" altLang="en-US" sz="1200" dirty="0" smtClean="0">
                  <a:latin typeface="宋体" pitchFamily="2" charset="-122"/>
                  <a:ea typeface="宋体" pitchFamily="2" charset="-122"/>
                </a:rPr>
                <a:t>误差引入项</a:t>
              </a:r>
              <a:endParaRPr lang="zh-CN" altLang="en-US" sz="1200" dirty="0">
                <a:latin typeface="宋体" pitchFamily="2" charset="-122"/>
                <a:ea typeface="宋体" pitchFamily="2" charset="-122"/>
              </a:endParaRPr>
            </a:p>
          </p:txBody>
        </p:sp>
      </p:grpSp>
      <p:sp>
        <p:nvSpPr>
          <p:cNvPr id="8" name="加号 7"/>
          <p:cNvSpPr/>
          <p:nvPr/>
        </p:nvSpPr>
        <p:spPr>
          <a:xfrm>
            <a:off x="2987824" y="2680566"/>
            <a:ext cx="288032" cy="280183"/>
          </a:xfrm>
          <a:prstGeom prst="mathPlus">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96" name="表格 195"/>
          <p:cNvGraphicFramePr>
            <a:graphicFrameLocks noGrp="1"/>
          </p:cNvGraphicFramePr>
          <p:nvPr>
            <p:extLst/>
          </p:nvPr>
        </p:nvGraphicFramePr>
        <p:xfrm>
          <a:off x="2771800" y="4612416"/>
          <a:ext cx="3624933" cy="1556385"/>
        </p:xfrm>
        <a:graphic>
          <a:graphicData uri="http://schemas.openxmlformats.org/drawingml/2006/table">
            <a:tbl>
              <a:tblPr>
                <a:tableStyleId>{5C22544A-7EE6-4342-B048-85BDC9FD1C3A}</a:tableStyleId>
              </a:tblPr>
              <a:tblGrid>
                <a:gridCol w="479144"/>
                <a:gridCol w="500468"/>
                <a:gridCol w="857944"/>
                <a:gridCol w="585229"/>
                <a:gridCol w="630189"/>
                <a:gridCol w="571959"/>
              </a:tblGrid>
              <a:tr h="47179">
                <a:tc>
                  <a:txBody>
                    <a:bodyPr/>
                    <a:lstStyle/>
                    <a:p>
                      <a:pPr marL="0" algn="ctr" rtl="0" eaLnBrk="1" fontAlgn="b" latinLnBrk="0" hangingPunct="1"/>
                      <a:r>
                        <a:rPr kumimoji="0" lang="zh-CN" altLang="en-US" sz="1200" b="0" i="0" u="none" strike="noStrike" kern="1200" dirty="0" smtClean="0">
                          <a:solidFill>
                            <a:srgbClr val="000000"/>
                          </a:solidFill>
                          <a:effectLst/>
                          <a:latin typeface="宋体" panose="02010600030101010101" pitchFamily="2" charset="-122"/>
                          <a:ea typeface="宋体" panose="02010600030101010101" pitchFamily="2" charset="-122"/>
                          <a:cs typeface="+mn-cs"/>
                        </a:rPr>
                        <a:t>激励点</a:t>
                      </a:r>
                      <a:endParaRPr kumimoji="0" lang="zh-CN" altLang="en-US" sz="12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9525" marR="9525" marT="9525" marB="0" anchor="ctr" anchorCtr="1">
                    <a:solidFill>
                      <a:schemeClr val="bg1">
                        <a:lumMod val="75000"/>
                      </a:schemeClr>
                    </a:solidFill>
                  </a:tcPr>
                </a:tc>
                <a:tc>
                  <a:txBody>
                    <a:bodyPr/>
                    <a:lstStyle/>
                    <a:p>
                      <a:pPr algn="ctr"/>
                      <a:r>
                        <a:rPr kumimoji="0" lang="zh-CN" altLang="en-US" sz="1200" b="0" i="0" u="none" strike="noStrike" kern="1200" dirty="0" smtClean="0">
                          <a:solidFill>
                            <a:srgbClr val="000000"/>
                          </a:solidFill>
                          <a:effectLst/>
                          <a:latin typeface="宋体" panose="02010600030101010101" pitchFamily="2" charset="-122"/>
                          <a:ea typeface="宋体" panose="02010600030101010101" pitchFamily="2" charset="-122"/>
                          <a:cs typeface="+mn-cs"/>
                        </a:rPr>
                        <a:t>接收点</a:t>
                      </a:r>
                      <a:endParaRPr kumimoji="0" lang="zh-CN" altLang="en-US" sz="12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9525" marR="9525" marT="9525" marB="0" anchor="ctr">
                    <a:solidFill>
                      <a:schemeClr val="bg1">
                        <a:lumMod val="75000"/>
                      </a:schemeClr>
                    </a:solidFill>
                  </a:tcPr>
                </a:tc>
                <a:tc>
                  <a:txBody>
                    <a:bodyPr/>
                    <a:lstStyle/>
                    <a:p>
                      <a:pPr algn="ctr" rtl="0" fontAlgn="ctr"/>
                      <a:r>
                        <a:rPr lang="zh-CN" altLang="en-US" sz="1200" u="none" strike="noStrike" dirty="0">
                          <a:effectLst/>
                          <a:latin typeface="宋体" panose="02010600030101010101" pitchFamily="2" charset="-122"/>
                          <a:ea typeface="宋体" panose="02010600030101010101" pitchFamily="2" charset="-122"/>
                        </a:rPr>
                        <a:t>损伤</a:t>
                      </a:r>
                      <a:r>
                        <a:rPr lang="zh-CN" altLang="en-US" sz="1200" u="none" strike="noStrike" dirty="0" smtClean="0">
                          <a:effectLst/>
                          <a:latin typeface="宋体" panose="02010600030101010101" pitchFamily="2" charset="-122"/>
                          <a:ea typeface="宋体" panose="02010600030101010101" pitchFamily="2" charset="-122"/>
                        </a:rPr>
                        <a:t>位置</a:t>
                      </a:r>
                      <a:r>
                        <a:rPr lang="en-US" altLang="zh-CN" sz="1200" u="none" strike="noStrike" dirty="0" smtClean="0">
                          <a:effectLst/>
                          <a:latin typeface="Times New Roman" panose="02020603050405020304" pitchFamily="18" charset="0"/>
                          <a:cs typeface="Times New Roman" panose="02020603050405020304" pitchFamily="18" charset="0"/>
                        </a:rPr>
                        <a:t>(</a:t>
                      </a:r>
                      <a:r>
                        <a:rPr lang="en-US" sz="1200" u="none" strike="noStrike" dirty="0">
                          <a:effectLst/>
                          <a:latin typeface="Times New Roman" panose="02020603050405020304" pitchFamily="18" charset="0"/>
                          <a:cs typeface="Times New Roman" panose="02020603050405020304" pitchFamily="18" charset="0"/>
                        </a:rPr>
                        <a:t>x,y</a:t>
                      </a:r>
                      <a:r>
                        <a:rPr lang="en-US" sz="1200" u="none" strike="noStrike" dirty="0" smtClean="0">
                          <a:effectLst/>
                          <a:latin typeface="Times New Roman" panose="02020603050405020304" pitchFamily="18" charset="0"/>
                          <a:cs typeface="Times New Roman" panose="02020603050405020304" pitchFamily="18" charset="0"/>
                        </a:rPr>
                        <a:t>)(mm)</a:t>
                      </a:r>
                      <a:endParaRPr lang="en-US" sz="12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solidFill>
                      <a:schemeClr val="bg1">
                        <a:lumMod val="75000"/>
                      </a:schemeClr>
                    </a:solidFill>
                  </a:tcPr>
                </a:tc>
                <a:tc>
                  <a:txBody>
                    <a:bodyPr/>
                    <a:lstStyle/>
                    <a:p>
                      <a:pPr algn="ctr" rtl="0" fontAlgn="ctr"/>
                      <a:r>
                        <a:rPr lang="zh-CN" altLang="en-US" sz="1200" b="0" i="0"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误差</a:t>
                      </a:r>
                      <a:endParaRPr lang="en-US" sz="12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solidFill>
                      <a:schemeClr val="bg1">
                        <a:lumMod val="7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u="none" strike="noStrike" dirty="0" smtClean="0">
                          <a:effectLst/>
                          <a:latin typeface="宋体" panose="02010600030101010101" pitchFamily="2" charset="-122"/>
                          <a:ea typeface="宋体" panose="02010600030101010101" pitchFamily="2" charset="-122"/>
                        </a:rPr>
                        <a:t>损伤直径</a:t>
                      </a:r>
                      <a:r>
                        <a:rPr lang="en-US" altLang="zh-CN" sz="1200" u="none" strike="noStrike" dirty="0" smtClean="0">
                          <a:effectLst/>
                          <a:latin typeface="Times New Roman" panose="02020603050405020304" pitchFamily="18" charset="0"/>
                          <a:cs typeface="Times New Roman" panose="02020603050405020304" pitchFamily="18" charset="0"/>
                        </a:rPr>
                        <a:t>(mm)</a:t>
                      </a:r>
                      <a:endParaRPr lang="en-US" altLang="zh-CN" sz="1200" b="0" i="0"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solidFill>
                      <a:schemeClr val="bg1">
                        <a:lumMod val="75000"/>
                      </a:schemeClr>
                    </a:solidFill>
                  </a:tcPr>
                </a:tc>
                <a:tc>
                  <a:txBody>
                    <a:bodyPr/>
                    <a:lstStyle/>
                    <a:p>
                      <a:pPr algn="ctr" rtl="0" fontAlgn="ctr"/>
                      <a:r>
                        <a:rPr lang="zh-CN" altLang="en-US" sz="1200" b="0" i="0"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误差</a:t>
                      </a:r>
                      <a:endParaRPr lang="en-US" altLang="zh-CN" sz="12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solidFill>
                      <a:schemeClr val="bg1">
                        <a:lumMod val="75000"/>
                      </a:schemeClr>
                    </a:solidFill>
                  </a:tcPr>
                </a:tc>
              </a:tr>
              <a:tr h="219075">
                <a:tc>
                  <a:txBody>
                    <a:bodyPr/>
                    <a:lstStyle/>
                    <a:p>
                      <a:pPr algn="ctr" rtl="0" fontAlgn="ctr"/>
                      <a:r>
                        <a:rPr lang="en-US" altLang="zh-CN" sz="1200" b="0" i="0" u="none" strike="noStrike"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PZT1</a:t>
                      </a:r>
                      <a:endParaRPr lang="zh-CN" altLang="en-US" sz="1200" b="0" i="0" u="none" strike="noStrike"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noFill/>
                  </a:tcPr>
                </a:tc>
                <a:tc>
                  <a:txBody>
                    <a:bodyPr/>
                    <a:lstStyle/>
                    <a:p>
                      <a:pPr algn="ctr" rtl="0" fontAlgn="ctr"/>
                      <a:r>
                        <a:rPr lang="en-US" altLang="zh-CN" sz="1200" b="0" i="0" u="none" strike="noStrike"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PZT2</a:t>
                      </a:r>
                      <a:endParaRPr lang="zh-CN" altLang="en-US" sz="1200" b="0" i="0" u="none" strike="noStrike"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noFill/>
                  </a:tcPr>
                </a:tc>
                <a:tc>
                  <a:txBody>
                    <a:bodyPr/>
                    <a:lstStyle/>
                    <a:p>
                      <a:pPr algn="ctr" fontAlgn="ctr"/>
                      <a:r>
                        <a:rPr lang="en-US" altLang="zh-CN" sz="1200" b="0" i="0"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(96.5,-32.5)</a:t>
                      </a:r>
                      <a:endParaRPr lang="en-US" altLang="zh-CN" sz="12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noFill/>
                  </a:tcPr>
                </a:tc>
                <a:tc>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7.34%</a:t>
                      </a:r>
                    </a:p>
                  </a:txBody>
                  <a:tcPr marL="9525" marR="9525" marT="9525" marB="0" anchor="ctr">
                    <a:noFill/>
                  </a:tcPr>
                </a:tc>
                <a:tc>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13.06 </a:t>
                      </a:r>
                    </a:p>
                  </a:txBody>
                  <a:tcPr marL="9525" marR="9525" marT="9525" marB="0" anchor="ctr">
                    <a:noFill/>
                  </a:tcPr>
                </a:tc>
                <a:tc>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86.51%</a:t>
                      </a:r>
                    </a:p>
                  </a:txBody>
                  <a:tcPr marL="9525" marR="9525" marT="9525" marB="0" anchor="ctr">
                    <a:noFill/>
                  </a:tcPr>
                </a:tc>
              </a:tr>
              <a:tr h="54769">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PZT1</a:t>
                      </a:r>
                      <a:endParaRPr lang="zh-CN" altLang="en-US" sz="1200" b="0" i="0" u="none" strike="noStrike"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solidFill>
                      <a:schemeClr val="bg1">
                        <a:lumMod val="7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PZT3</a:t>
                      </a:r>
                      <a:endParaRPr lang="zh-CN" altLang="en-US" sz="1200" b="0" i="0" u="none" strike="noStrike"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solidFill>
                      <a:schemeClr val="bg1">
                        <a:lumMod val="7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(105,-30)</a:t>
                      </a:r>
                    </a:p>
                  </a:txBody>
                  <a:tcPr marL="9525" marR="9525" marT="9525" marB="0" anchor="ctr">
                    <a:solidFill>
                      <a:schemeClr val="bg1">
                        <a:lumMod val="75000"/>
                      </a:schemeClr>
                    </a:solidFill>
                  </a:tcPr>
                </a:tc>
                <a:tc>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15.81%</a:t>
                      </a:r>
                    </a:p>
                  </a:txBody>
                  <a:tcPr marL="9525" marR="9525" marT="9525" marB="0" anchor="ctr">
                    <a:solidFill>
                      <a:schemeClr val="bg1">
                        <a:lumMod val="75000"/>
                      </a:schemeClr>
                    </a:solidFill>
                  </a:tcPr>
                </a:tc>
                <a:tc>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25.94 </a:t>
                      </a:r>
                    </a:p>
                  </a:txBody>
                  <a:tcPr marL="9525" marR="9525" marT="9525" marB="0" anchor="ctr">
                    <a:solidFill>
                      <a:schemeClr val="bg1">
                        <a:lumMod val="75000"/>
                      </a:schemeClr>
                    </a:solidFill>
                  </a:tcPr>
                </a:tc>
                <a:tc>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270.50%</a:t>
                      </a:r>
                    </a:p>
                  </a:txBody>
                  <a:tcPr marL="9525" marR="9525" marT="9525" marB="0" anchor="ctr">
                    <a:solidFill>
                      <a:schemeClr val="bg1">
                        <a:lumMod val="75000"/>
                      </a:schemeClr>
                    </a:solidFill>
                  </a:tcPr>
                </a:tc>
              </a:tr>
              <a:tr h="137636">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PZT1</a:t>
                      </a:r>
                      <a:endParaRPr lang="zh-CN" altLang="en-US" sz="1200" b="0" i="0" u="none" strike="noStrike"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PZT4</a:t>
                      </a:r>
                      <a:endParaRPr lang="zh-CN" altLang="en-US" sz="1200" b="0" i="0" u="none" strike="noStrike"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(91,-30)</a:t>
                      </a:r>
                    </a:p>
                  </a:txBody>
                  <a:tcPr marL="9525" marR="9525" marT="9525" marB="0" anchor="ctr">
                    <a:no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1.05%</a:t>
                      </a:r>
                    </a:p>
                  </a:txBody>
                  <a:tcPr marL="9525" marR="9525" marT="9525" marB="0" anchor="ctr">
                    <a:no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3.99 </a:t>
                      </a:r>
                    </a:p>
                  </a:txBody>
                  <a:tcPr marL="9525" marR="9525" marT="9525" marB="0" anchor="ctr">
                    <a:no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-43.02%</a:t>
                      </a:r>
                    </a:p>
                  </a:txBody>
                  <a:tcPr marL="9525" marR="9525" marT="9525" marB="0" anchor="ctr">
                    <a:noFill/>
                  </a:tcPr>
                </a:tc>
              </a:tr>
              <a:tr h="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PZT2</a:t>
                      </a:r>
                      <a:endParaRPr lang="zh-CN" altLang="en-US" sz="1200" b="0" i="0" u="none" strike="noStrike"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solidFill>
                      <a:schemeClr val="bg1">
                        <a:lumMod val="7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PZT3</a:t>
                      </a:r>
                      <a:endParaRPr lang="zh-CN" altLang="en-US" sz="1200" b="0" i="0" u="none" strike="noStrike"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solidFill>
                      <a:schemeClr val="bg1">
                        <a:lumMod val="7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(105,-31.5)</a:t>
                      </a:r>
                    </a:p>
                  </a:txBody>
                  <a:tcPr marL="9525" marR="9525" marT="9525" marB="0" anchor="ctr">
                    <a:solidFill>
                      <a:schemeClr val="bg1">
                        <a:lumMod val="75000"/>
                      </a:schemeClr>
                    </a:solidFill>
                  </a:tcPr>
                </a:tc>
                <a:tc>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15.89%</a:t>
                      </a:r>
                    </a:p>
                  </a:txBody>
                  <a:tcPr marL="9525" marR="9525" marT="9525" marB="0" anchor="ctr">
                    <a:solidFill>
                      <a:schemeClr val="bg1">
                        <a:lumMod val="75000"/>
                      </a:schemeClr>
                    </a:solidFill>
                  </a:tcPr>
                </a:tc>
                <a:tc>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25.49 </a:t>
                      </a:r>
                    </a:p>
                  </a:txBody>
                  <a:tcPr marL="9525" marR="9525" marT="9525" marB="0" anchor="ctr">
                    <a:solidFill>
                      <a:schemeClr val="bg1">
                        <a:lumMod val="75000"/>
                      </a:schemeClr>
                    </a:solidFill>
                  </a:tcPr>
                </a:tc>
                <a:tc>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264.09%</a:t>
                      </a:r>
                    </a:p>
                  </a:txBody>
                  <a:tcPr marL="9525" marR="9525" marT="9525" marB="0" anchor="ctr">
                    <a:solidFill>
                      <a:schemeClr val="bg1">
                        <a:lumMod val="75000"/>
                      </a:schemeClr>
                    </a:solidFill>
                  </a:tcPr>
                </a:tc>
              </a:tr>
              <a:tr h="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PZT2</a:t>
                      </a:r>
                      <a:endParaRPr lang="zh-CN" altLang="en-US" sz="1200" b="0" i="0" u="none" strike="noStrike"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PZT4</a:t>
                      </a:r>
                      <a:endParaRPr lang="zh-CN" altLang="en-US" sz="1200" b="0" i="0" u="none" strike="noStrike"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(105,-32)</a:t>
                      </a:r>
                    </a:p>
                  </a:txBody>
                  <a:tcPr marL="9525" marR="9525" marT="9525" marB="0" anchor="ctr">
                    <a:no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15.95%</a:t>
                      </a:r>
                    </a:p>
                  </a:txBody>
                  <a:tcPr marL="9525" marR="9525" marT="9525" marB="0" anchor="ctr">
                    <a:no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25.30 </a:t>
                      </a:r>
                    </a:p>
                  </a:txBody>
                  <a:tcPr marL="9525" marR="9525" marT="9525" marB="0" anchor="ctr">
                    <a:no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261.36%</a:t>
                      </a:r>
                    </a:p>
                  </a:txBody>
                  <a:tcPr marL="9525" marR="9525" marT="9525" marB="0" anchor="ctr">
                    <a:noFill/>
                  </a:tcPr>
                </a:tc>
              </a:tr>
              <a:tr h="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PZT3</a:t>
                      </a:r>
                      <a:endParaRPr lang="zh-CN" altLang="en-US" sz="1200" b="0" i="0" u="none" strike="noStrike"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solidFill>
                      <a:schemeClr val="bg1">
                        <a:lumMod val="7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PZT4</a:t>
                      </a:r>
                      <a:endParaRPr lang="zh-CN" altLang="en-US" sz="1200" b="0" i="0" u="none" strike="noStrike"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solidFill>
                      <a:schemeClr val="bg1">
                        <a:lumMod val="7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(100,-29.5)</a:t>
                      </a:r>
                    </a:p>
                  </a:txBody>
                  <a:tcPr marL="9525" marR="9525" marT="9525" marB="0" anchor="ctr">
                    <a:solidFill>
                      <a:schemeClr val="bg1">
                        <a:lumMod val="75000"/>
                      </a:schemeClr>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10.55%</a:t>
                      </a:r>
                    </a:p>
                  </a:txBody>
                  <a:tcPr marL="9525" marR="9525" marT="9525" marB="0" anchor="ctr">
                    <a:solidFill>
                      <a:schemeClr val="bg1">
                        <a:lumMod val="75000"/>
                      </a:schemeClr>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18.95 </a:t>
                      </a:r>
                    </a:p>
                  </a:txBody>
                  <a:tcPr marL="9525" marR="9525" marT="9525" marB="0" anchor="ctr">
                    <a:solidFill>
                      <a:schemeClr val="bg1">
                        <a:lumMod val="75000"/>
                      </a:schemeClr>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170.66%</a:t>
                      </a:r>
                    </a:p>
                  </a:txBody>
                  <a:tcPr marL="9525" marR="9525" marT="9525" marB="0" anchor="ctr">
                    <a:solidFill>
                      <a:schemeClr val="bg1">
                        <a:lumMod val="75000"/>
                      </a:schemeClr>
                    </a:solidFill>
                  </a:tcPr>
                </a:tc>
              </a:tr>
            </a:tbl>
          </a:graphicData>
        </a:graphic>
      </p:graphicFrame>
      <p:sp>
        <p:nvSpPr>
          <p:cNvPr id="10" name="矩形 9"/>
          <p:cNvSpPr/>
          <p:nvPr/>
        </p:nvSpPr>
        <p:spPr>
          <a:xfrm>
            <a:off x="2777706" y="5390736"/>
            <a:ext cx="3598570" cy="179525"/>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矩形 197"/>
          <p:cNvSpPr/>
          <p:nvPr/>
        </p:nvSpPr>
        <p:spPr>
          <a:xfrm>
            <a:off x="107504" y="1543786"/>
            <a:ext cx="6319354" cy="51975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a:off x="3138682" y="4141159"/>
            <a:ext cx="252389" cy="216024"/>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矩形 198"/>
          <p:cNvSpPr/>
          <p:nvPr/>
        </p:nvSpPr>
        <p:spPr>
          <a:xfrm>
            <a:off x="107504" y="4044940"/>
            <a:ext cx="6319006" cy="2696428"/>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矩形 199"/>
          <p:cNvSpPr/>
          <p:nvPr/>
        </p:nvSpPr>
        <p:spPr>
          <a:xfrm>
            <a:off x="2846382" y="6135687"/>
            <a:ext cx="3597826" cy="461665"/>
          </a:xfrm>
          <a:prstGeom prst="rect">
            <a:avLst/>
          </a:prstGeom>
        </p:spPr>
        <p:txBody>
          <a:bodyPr wrap="square">
            <a:spAutoFit/>
          </a:bodyPr>
          <a:lstStyle/>
          <a:p>
            <a:r>
              <a:rPr lang="zh-CN" altLang="en-US" sz="1200" b="1" dirty="0" smtClean="0">
                <a:latin typeface="宋体" panose="02010600030101010101" pitchFamily="2" charset="-122"/>
                <a:ea typeface="宋体" panose="02010600030101010101" pitchFamily="2" charset="-122"/>
                <a:cs typeface="Times New Roman" panose="02020603050405020304" pitchFamily="18" charset="0"/>
              </a:rPr>
              <a:t>加入   最小的</a:t>
            </a:r>
            <a:r>
              <a:rPr lang="en-US" altLang="zh-CN" sz="1200" b="1" dirty="0" smtClean="0">
                <a:latin typeface="宋体" panose="02010600030101010101" pitchFamily="2" charset="-122"/>
                <a:ea typeface="宋体" panose="02010600030101010101" pitchFamily="2" charset="-122"/>
                <a:cs typeface="Times New Roman" panose="02020603050405020304" pitchFamily="18" charset="0"/>
              </a:rPr>
              <a:t>PZT1-PZT4</a:t>
            </a:r>
            <a:r>
              <a:rPr lang="zh-CN" altLang="en-US" sz="1200" b="1" dirty="0" smtClean="0">
                <a:latin typeface="宋体" panose="02010600030101010101" pitchFamily="2" charset="-122"/>
                <a:ea typeface="宋体" panose="02010600030101010101" pitchFamily="2" charset="-122"/>
                <a:cs typeface="Times New Roman" panose="02020603050405020304" pitchFamily="18" charset="0"/>
              </a:rPr>
              <a:t>椭圆时对损伤位置与大小的评估最为准确！</a:t>
            </a:r>
            <a:endParaRPr lang="zh-CN" altLang="en-US" sz="1200" b="1"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12" name="对象 11"/>
          <p:cNvGraphicFramePr>
            <a:graphicFrameLocks noChangeAspect="1"/>
          </p:cNvGraphicFramePr>
          <p:nvPr/>
        </p:nvGraphicFramePr>
        <p:xfrm>
          <a:off x="3257940" y="6199649"/>
          <a:ext cx="190500" cy="177800"/>
        </p:xfrm>
        <a:graphic>
          <a:graphicData uri="http://schemas.openxmlformats.org/presentationml/2006/ole">
            <mc:AlternateContent xmlns:mc="http://schemas.openxmlformats.org/markup-compatibility/2006">
              <mc:Choice xmlns:v="urn:schemas-microsoft-com:vml" Requires="v">
                <p:oleObj spid="_x0000_s60585" name="Equation" r:id="rId9" imgW="190440" imgH="177480" progId="Equation.DSMT4">
                  <p:embed/>
                </p:oleObj>
              </mc:Choice>
              <mc:Fallback>
                <p:oleObj name="Equation" r:id="rId9" imgW="190440" imgH="177480" progId="Equation.DSMT4">
                  <p:embed/>
                  <p:pic>
                    <p:nvPicPr>
                      <p:cNvPr id="0" name=""/>
                      <p:cNvPicPr/>
                      <p:nvPr/>
                    </p:nvPicPr>
                    <p:blipFill>
                      <a:blip r:embed="rId10"/>
                      <a:stretch>
                        <a:fillRect/>
                      </a:stretch>
                    </p:blipFill>
                    <p:spPr>
                      <a:xfrm>
                        <a:off x="3257940" y="6199649"/>
                        <a:ext cx="190500" cy="177800"/>
                      </a:xfrm>
                      <a:prstGeom prst="rect">
                        <a:avLst/>
                      </a:prstGeom>
                    </p:spPr>
                  </p:pic>
                </p:oleObj>
              </mc:Fallback>
            </mc:AlternateContent>
          </a:graphicData>
        </a:graphic>
      </p:graphicFrame>
      <p:grpSp>
        <p:nvGrpSpPr>
          <p:cNvPr id="3" name="组合 2"/>
          <p:cNvGrpSpPr/>
          <p:nvPr/>
        </p:nvGrpSpPr>
        <p:grpSpPr>
          <a:xfrm>
            <a:off x="6691249" y="3429000"/>
            <a:ext cx="2510766" cy="2462489"/>
            <a:chOff x="6682223" y="3735910"/>
            <a:chExt cx="2510766" cy="2462489"/>
          </a:xfrm>
        </p:grpSpPr>
        <p:grpSp>
          <p:nvGrpSpPr>
            <p:cNvPr id="201" name="组合 200"/>
            <p:cNvGrpSpPr/>
            <p:nvPr/>
          </p:nvGrpSpPr>
          <p:grpSpPr>
            <a:xfrm>
              <a:off x="6682223" y="3735910"/>
              <a:ext cx="2510766" cy="2462489"/>
              <a:chOff x="638817" y="1109136"/>
              <a:chExt cx="2510766" cy="2462489"/>
            </a:xfrm>
          </p:grpSpPr>
          <p:grpSp>
            <p:nvGrpSpPr>
              <p:cNvPr id="202" name="组合 201"/>
              <p:cNvGrpSpPr/>
              <p:nvPr/>
            </p:nvGrpSpPr>
            <p:grpSpPr>
              <a:xfrm>
                <a:off x="638817" y="1109136"/>
                <a:ext cx="2510766" cy="2462489"/>
                <a:chOff x="5179194" y="3758218"/>
                <a:chExt cx="2510766" cy="2462489"/>
              </a:xfrm>
            </p:grpSpPr>
            <p:grpSp>
              <p:nvGrpSpPr>
                <p:cNvPr id="207" name="组合 206"/>
                <p:cNvGrpSpPr/>
                <p:nvPr/>
              </p:nvGrpSpPr>
              <p:grpSpPr>
                <a:xfrm>
                  <a:off x="5179194" y="3758218"/>
                  <a:ext cx="2510766" cy="2462489"/>
                  <a:chOff x="6918541" y="1127570"/>
                  <a:chExt cx="2510766" cy="2462489"/>
                </a:xfrm>
              </p:grpSpPr>
              <p:grpSp>
                <p:nvGrpSpPr>
                  <p:cNvPr id="212" name="组合 211"/>
                  <p:cNvGrpSpPr/>
                  <p:nvPr/>
                </p:nvGrpSpPr>
                <p:grpSpPr>
                  <a:xfrm>
                    <a:off x="6918541" y="1127570"/>
                    <a:ext cx="2510766" cy="2462489"/>
                    <a:chOff x="2461738" y="1305014"/>
                    <a:chExt cx="2510766" cy="2462489"/>
                  </a:xfrm>
                </p:grpSpPr>
                <p:grpSp>
                  <p:nvGrpSpPr>
                    <p:cNvPr id="217" name="组合 216"/>
                    <p:cNvGrpSpPr/>
                    <p:nvPr/>
                  </p:nvGrpSpPr>
                  <p:grpSpPr>
                    <a:xfrm>
                      <a:off x="2461738" y="1606916"/>
                      <a:ext cx="2160588" cy="2160587"/>
                      <a:chOff x="414150" y="1526871"/>
                      <a:chExt cx="2160588" cy="2160587"/>
                    </a:xfrm>
                  </p:grpSpPr>
                  <p:grpSp>
                    <p:nvGrpSpPr>
                      <p:cNvPr id="222" name="组合 64"/>
                      <p:cNvGrpSpPr>
                        <a:grpSpLocks/>
                      </p:cNvGrpSpPr>
                      <p:nvPr/>
                    </p:nvGrpSpPr>
                    <p:grpSpPr bwMode="auto">
                      <a:xfrm>
                        <a:off x="414150" y="1526871"/>
                        <a:ext cx="2160588" cy="2160587"/>
                        <a:chOff x="969234" y="1354474"/>
                        <a:chExt cx="2880000" cy="2880000"/>
                      </a:xfrm>
                    </p:grpSpPr>
                    <p:sp>
                      <p:nvSpPr>
                        <p:cNvPr id="224" name="矩形 223"/>
                        <p:cNvSpPr/>
                        <p:nvPr/>
                      </p:nvSpPr>
                      <p:spPr>
                        <a:xfrm>
                          <a:off x="969234" y="1354474"/>
                          <a:ext cx="2880000" cy="2880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sp>
                      <p:nvSpPr>
                        <p:cNvPr id="225" name="矩形 224"/>
                        <p:cNvSpPr/>
                        <p:nvPr/>
                      </p:nvSpPr>
                      <p:spPr>
                        <a:xfrm>
                          <a:off x="1813804" y="2269029"/>
                          <a:ext cx="1103699" cy="1103700"/>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26" name="椭圆 225"/>
                        <p:cNvSpPr/>
                        <p:nvPr/>
                      </p:nvSpPr>
                      <p:spPr>
                        <a:xfrm>
                          <a:off x="1752438" y="2214012"/>
                          <a:ext cx="120616" cy="120618"/>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227" name="椭圆 226"/>
                        <p:cNvSpPr/>
                        <p:nvPr/>
                      </p:nvSpPr>
                      <p:spPr>
                        <a:xfrm>
                          <a:off x="1752438" y="3301594"/>
                          <a:ext cx="120616" cy="118501"/>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228" name="椭圆 227"/>
                        <p:cNvSpPr/>
                        <p:nvPr/>
                      </p:nvSpPr>
                      <p:spPr>
                        <a:xfrm>
                          <a:off x="2866812" y="2211966"/>
                          <a:ext cx="120618" cy="120618"/>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229" name="椭圆 228"/>
                        <p:cNvSpPr/>
                        <p:nvPr/>
                      </p:nvSpPr>
                      <p:spPr>
                        <a:xfrm>
                          <a:off x="2871544" y="3301594"/>
                          <a:ext cx="120618" cy="118501"/>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230" name="椭圆 229"/>
                        <p:cNvSpPr/>
                        <p:nvPr/>
                      </p:nvSpPr>
                      <p:spPr>
                        <a:xfrm>
                          <a:off x="2361872" y="2734571"/>
                          <a:ext cx="118501" cy="120618"/>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grpSp>
                  <p:sp>
                    <p:nvSpPr>
                      <p:cNvPr id="223" name="椭圆 222"/>
                      <p:cNvSpPr/>
                      <p:nvPr/>
                    </p:nvSpPr>
                    <p:spPr>
                      <a:xfrm>
                        <a:off x="1703415" y="2652713"/>
                        <a:ext cx="72000" cy="72000"/>
                      </a:xfrm>
                      <a:prstGeom prst="ellipse">
                        <a:avLst/>
                      </a:prstGeom>
                      <a:solidFill>
                        <a:schemeClr val="bg1"/>
                      </a:solidFill>
                      <a:ln w="12700" cmpd="sng">
                        <a:solidFill>
                          <a:schemeClr val="tx1"/>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grpSp>
                <p:cxnSp>
                  <p:nvCxnSpPr>
                    <p:cNvPr id="218" name="直接箭头连接符 217"/>
                    <p:cNvCxnSpPr/>
                    <p:nvPr/>
                  </p:nvCxnSpPr>
                  <p:spPr>
                    <a:xfrm>
                      <a:off x="3549263" y="2695348"/>
                      <a:ext cx="1228565"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19" name="直接箭头连接符 218"/>
                    <p:cNvCxnSpPr/>
                    <p:nvPr/>
                  </p:nvCxnSpPr>
                  <p:spPr>
                    <a:xfrm flipH="1" flipV="1">
                      <a:off x="3549263" y="1461433"/>
                      <a:ext cx="6350" cy="123715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20" name="矩形 219"/>
                    <p:cNvSpPr/>
                    <p:nvPr/>
                  </p:nvSpPr>
                  <p:spPr>
                    <a:xfrm>
                      <a:off x="4729640" y="2537699"/>
                      <a:ext cx="242864" cy="246221"/>
                    </a:xfrm>
                    <a:prstGeom prst="rect">
                      <a:avLst/>
                    </a:prstGeom>
                  </p:spPr>
                  <p:txBody>
                    <a:bodyPr wrap="square">
                      <a:spAutoFit/>
                    </a:bodyPr>
                    <a:lstStyle/>
                    <a:p>
                      <a:r>
                        <a:rPr lang="en-US" altLang="zh-CN" sz="1000" dirty="0" smtClean="0">
                          <a:latin typeface="Times New Roman" panose="02020603050405020304" pitchFamily="18" charset="0"/>
                          <a:cs typeface="Times New Roman" panose="02020603050405020304" pitchFamily="18" charset="0"/>
                        </a:rPr>
                        <a:t>x</a:t>
                      </a:r>
                      <a:endParaRPr lang="zh-CN" altLang="en-US" sz="1000" dirty="0">
                        <a:latin typeface="Times New Roman" panose="02020603050405020304" pitchFamily="18" charset="0"/>
                        <a:cs typeface="Times New Roman" panose="02020603050405020304" pitchFamily="18" charset="0"/>
                      </a:endParaRPr>
                    </a:p>
                  </p:txBody>
                </p:sp>
                <p:sp>
                  <p:nvSpPr>
                    <p:cNvPr id="221" name="矩形 220"/>
                    <p:cNvSpPr/>
                    <p:nvPr/>
                  </p:nvSpPr>
                  <p:spPr>
                    <a:xfrm>
                      <a:off x="3518871" y="1305014"/>
                      <a:ext cx="242864" cy="246221"/>
                    </a:xfrm>
                    <a:prstGeom prst="rect">
                      <a:avLst/>
                    </a:prstGeom>
                  </p:spPr>
                  <p:txBody>
                    <a:bodyPr wrap="square">
                      <a:spAutoFit/>
                    </a:bodyPr>
                    <a:lstStyle/>
                    <a:p>
                      <a:r>
                        <a:rPr lang="en-US" altLang="zh-CN" sz="1000" dirty="0" smtClean="0">
                          <a:latin typeface="Times New Roman" panose="02020603050405020304" pitchFamily="18" charset="0"/>
                          <a:cs typeface="Times New Roman" panose="02020603050405020304" pitchFamily="18" charset="0"/>
                        </a:rPr>
                        <a:t>y</a:t>
                      </a:r>
                      <a:endParaRPr lang="zh-CN" altLang="en-US" sz="1000" dirty="0">
                        <a:latin typeface="Times New Roman" panose="02020603050405020304" pitchFamily="18" charset="0"/>
                        <a:cs typeface="Times New Roman" panose="02020603050405020304" pitchFamily="18" charset="0"/>
                      </a:endParaRPr>
                    </a:p>
                  </p:txBody>
                </p:sp>
              </p:grpSp>
              <p:sp>
                <p:nvSpPr>
                  <p:cNvPr id="213" name="椭圆 212"/>
                  <p:cNvSpPr/>
                  <p:nvPr/>
                </p:nvSpPr>
                <p:spPr>
                  <a:xfrm rot="19054551">
                    <a:off x="8119870" y="2310254"/>
                    <a:ext cx="160971" cy="823482"/>
                  </a:xfrm>
                  <a:prstGeom prst="ellipse">
                    <a:avLst/>
                  </a:prstGeom>
                  <a:noFill/>
                  <a:ln w="95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rot="13414819">
                    <a:off x="7996238" y="1893855"/>
                    <a:ext cx="417906" cy="823482"/>
                  </a:xfrm>
                  <a:prstGeom prst="ellipse">
                    <a:avLst/>
                  </a:prstGeom>
                  <a:noFill/>
                  <a:ln w="95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8" name="直接连接符 207"/>
                <p:cNvCxnSpPr>
                  <a:stCxn id="226" idx="5"/>
                  <a:endCxn id="230" idx="1"/>
                </p:cNvCxnSpPr>
                <p:nvPr/>
              </p:nvCxnSpPr>
              <p:spPr>
                <a:xfrm>
                  <a:off x="5843992" y="4782185"/>
                  <a:ext cx="392984" cy="32654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9" name="直接连接符 208"/>
                <p:cNvCxnSpPr>
                  <a:stCxn id="228" idx="3"/>
                  <a:endCxn id="230" idx="7"/>
                </p:cNvCxnSpPr>
                <p:nvPr/>
              </p:nvCxnSpPr>
              <p:spPr>
                <a:xfrm flipH="1">
                  <a:off x="6299838" y="4780650"/>
                  <a:ext cx="316179" cy="328076"/>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0" name="直接连接符 209"/>
                <p:cNvCxnSpPr>
                  <a:stCxn id="230" idx="5"/>
                  <a:endCxn id="229" idx="1"/>
                </p:cNvCxnSpPr>
                <p:nvPr/>
              </p:nvCxnSpPr>
              <p:spPr>
                <a:xfrm>
                  <a:off x="6299838" y="5172710"/>
                  <a:ext cx="319729" cy="3611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1" name="直接连接符 210"/>
                <p:cNvCxnSpPr>
                  <a:stCxn id="230" idx="3"/>
                  <a:endCxn id="227" idx="7"/>
                </p:cNvCxnSpPr>
                <p:nvPr/>
              </p:nvCxnSpPr>
              <p:spPr>
                <a:xfrm flipH="1">
                  <a:off x="5843992" y="5172710"/>
                  <a:ext cx="392984" cy="3611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203" name="TextBox 4"/>
              <p:cNvSpPr txBox="1"/>
              <p:nvPr/>
            </p:nvSpPr>
            <p:spPr>
              <a:xfrm>
                <a:off x="1047433" y="1877312"/>
                <a:ext cx="718892"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PZT2</a:t>
                </a:r>
                <a:endParaRPr lang="zh-CN" altLang="en-US" sz="800" dirty="0">
                  <a:latin typeface="宋体" pitchFamily="2" charset="-122"/>
                  <a:ea typeface="宋体" pitchFamily="2" charset="-122"/>
                </a:endParaRPr>
              </a:p>
            </p:txBody>
          </p:sp>
          <p:sp>
            <p:nvSpPr>
              <p:cNvPr id="204" name="TextBox 4"/>
              <p:cNvSpPr txBox="1"/>
              <p:nvPr/>
            </p:nvSpPr>
            <p:spPr>
              <a:xfrm>
                <a:off x="1858231" y="1872149"/>
                <a:ext cx="399579"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PZT1</a:t>
                </a:r>
                <a:endParaRPr lang="zh-CN" altLang="en-US" sz="800" dirty="0">
                  <a:latin typeface="宋体" pitchFamily="2" charset="-122"/>
                  <a:ea typeface="宋体" pitchFamily="2" charset="-122"/>
                </a:endParaRPr>
              </a:p>
            </p:txBody>
          </p:sp>
          <p:sp>
            <p:nvSpPr>
              <p:cNvPr id="205" name="TextBox 4"/>
              <p:cNvSpPr txBox="1"/>
              <p:nvPr/>
            </p:nvSpPr>
            <p:spPr>
              <a:xfrm>
                <a:off x="1063893" y="2915593"/>
                <a:ext cx="414301"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PZT3</a:t>
                </a:r>
                <a:endParaRPr lang="zh-CN" altLang="en-US" sz="800" dirty="0">
                  <a:latin typeface="宋体" pitchFamily="2" charset="-122"/>
                  <a:ea typeface="宋体" pitchFamily="2" charset="-122"/>
                </a:endParaRPr>
              </a:p>
            </p:txBody>
          </p:sp>
          <p:sp>
            <p:nvSpPr>
              <p:cNvPr id="206" name="TextBox 4"/>
              <p:cNvSpPr txBox="1"/>
              <p:nvPr/>
            </p:nvSpPr>
            <p:spPr>
              <a:xfrm>
                <a:off x="1931089" y="2915593"/>
                <a:ext cx="414301"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PZT4</a:t>
                </a:r>
                <a:endParaRPr lang="zh-CN" altLang="en-US" sz="800" dirty="0">
                  <a:latin typeface="宋体" pitchFamily="2" charset="-122"/>
                  <a:ea typeface="宋体" pitchFamily="2" charset="-122"/>
                </a:endParaRPr>
              </a:p>
            </p:txBody>
          </p:sp>
        </p:grpSp>
        <p:sp>
          <p:nvSpPr>
            <p:cNvPr id="109" name="椭圆 108"/>
            <p:cNvSpPr/>
            <p:nvPr/>
          </p:nvSpPr>
          <p:spPr>
            <a:xfrm>
              <a:off x="8055936" y="4633193"/>
              <a:ext cx="181542" cy="1042703"/>
            </a:xfrm>
            <a:prstGeom prst="ellipse">
              <a:avLst/>
            </a:prstGeom>
            <a:noFill/>
            <a:ln w="952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2" name="TextBox 4"/>
          <p:cNvSpPr txBox="1"/>
          <p:nvPr/>
        </p:nvSpPr>
        <p:spPr>
          <a:xfrm>
            <a:off x="7591350" y="4826305"/>
            <a:ext cx="718892"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PZT0</a:t>
            </a:r>
            <a:endParaRPr lang="zh-CN" altLang="en-US" sz="800" dirty="0">
              <a:latin typeface="宋体" pitchFamily="2" charset="-122"/>
              <a:ea typeface="宋体" pitchFamily="2" charset="-122"/>
            </a:endParaRPr>
          </a:p>
        </p:txBody>
      </p:sp>
      <p:sp>
        <p:nvSpPr>
          <p:cNvPr id="113" name="TextBox 4"/>
          <p:cNvSpPr txBox="1"/>
          <p:nvPr/>
        </p:nvSpPr>
        <p:spPr>
          <a:xfrm>
            <a:off x="1215601" y="2846626"/>
            <a:ext cx="718892"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PZT0</a:t>
            </a:r>
            <a:endParaRPr lang="zh-CN" altLang="en-US" sz="800" dirty="0">
              <a:latin typeface="宋体" pitchFamily="2" charset="-122"/>
              <a:ea typeface="宋体" pitchFamily="2" charset="-122"/>
            </a:endParaRPr>
          </a:p>
        </p:txBody>
      </p:sp>
      <p:sp>
        <p:nvSpPr>
          <p:cNvPr id="115" name="椭圆 114"/>
          <p:cNvSpPr/>
          <p:nvPr/>
        </p:nvSpPr>
        <p:spPr>
          <a:xfrm rot="13494602">
            <a:off x="7190595" y="4532875"/>
            <a:ext cx="702595" cy="969366"/>
          </a:xfrm>
          <a:prstGeom prst="ellipse">
            <a:avLst/>
          </a:prstGeom>
          <a:noFill/>
          <a:ln w="95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rot="18689309">
            <a:off x="7221081" y="4053195"/>
            <a:ext cx="605444" cy="1096776"/>
          </a:xfrm>
          <a:prstGeom prst="ellipse">
            <a:avLst/>
          </a:prstGeom>
          <a:noFill/>
          <a:ln w="95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TextBox 4"/>
          <p:cNvSpPr txBox="1"/>
          <p:nvPr/>
        </p:nvSpPr>
        <p:spPr>
          <a:xfrm>
            <a:off x="43803" y="1276670"/>
            <a:ext cx="3358093" cy="276999"/>
          </a:xfrm>
          <a:prstGeom prst="rect">
            <a:avLst/>
          </a:prstGeom>
          <a:noFill/>
        </p:spPr>
        <p:txBody>
          <a:bodyPr wrap="square" rtlCol="0">
            <a:spAutoFit/>
          </a:bodyPr>
          <a:lstStyle/>
          <a:p>
            <a:r>
              <a:rPr lang="zh-CN" altLang="en-US" sz="1200" b="1" dirty="0" smtClean="0">
                <a:latin typeface="宋体" pitchFamily="2" charset="-122"/>
                <a:ea typeface="宋体" pitchFamily="2" charset="-122"/>
              </a:rPr>
              <a:t>在原方法基础上补充一个新椭圆重新评估损伤</a:t>
            </a:r>
            <a:endParaRPr lang="zh-CN" altLang="en-US" sz="1200" b="1" dirty="0">
              <a:latin typeface="宋体" pitchFamily="2" charset="-122"/>
              <a:ea typeface="宋体" pitchFamily="2" charset="-122"/>
            </a:endParaRPr>
          </a:p>
        </p:txBody>
      </p:sp>
      <p:grpSp>
        <p:nvGrpSpPr>
          <p:cNvPr id="5" name="组合 4"/>
          <p:cNvGrpSpPr/>
          <p:nvPr/>
        </p:nvGrpSpPr>
        <p:grpSpPr>
          <a:xfrm>
            <a:off x="3635896" y="1448450"/>
            <a:ext cx="2510766" cy="2462489"/>
            <a:chOff x="3635896" y="1448450"/>
            <a:chExt cx="2510766" cy="2462489"/>
          </a:xfrm>
        </p:grpSpPr>
        <p:grpSp>
          <p:nvGrpSpPr>
            <p:cNvPr id="6" name="组合 5"/>
            <p:cNvGrpSpPr/>
            <p:nvPr/>
          </p:nvGrpSpPr>
          <p:grpSpPr>
            <a:xfrm>
              <a:off x="3635896" y="1448450"/>
              <a:ext cx="2510766" cy="2462489"/>
              <a:chOff x="4256043" y="3997342"/>
              <a:chExt cx="2510766" cy="2462489"/>
            </a:xfrm>
          </p:grpSpPr>
          <p:grpSp>
            <p:nvGrpSpPr>
              <p:cNvPr id="170" name="组合 169"/>
              <p:cNvGrpSpPr/>
              <p:nvPr/>
            </p:nvGrpSpPr>
            <p:grpSpPr>
              <a:xfrm>
                <a:off x="4256043" y="3997342"/>
                <a:ext cx="2510766" cy="2462489"/>
                <a:chOff x="2461738" y="1305014"/>
                <a:chExt cx="2510766" cy="2462489"/>
              </a:xfrm>
            </p:grpSpPr>
            <p:grpSp>
              <p:nvGrpSpPr>
                <p:cNvPr id="176" name="组合 175"/>
                <p:cNvGrpSpPr/>
                <p:nvPr/>
              </p:nvGrpSpPr>
              <p:grpSpPr>
                <a:xfrm>
                  <a:off x="2461738" y="1606916"/>
                  <a:ext cx="2160588" cy="2160587"/>
                  <a:chOff x="414150" y="1526871"/>
                  <a:chExt cx="2160588" cy="2160587"/>
                </a:xfrm>
              </p:grpSpPr>
              <p:grpSp>
                <p:nvGrpSpPr>
                  <p:cNvPr id="181" name="组合 64"/>
                  <p:cNvGrpSpPr>
                    <a:grpSpLocks/>
                  </p:cNvGrpSpPr>
                  <p:nvPr/>
                </p:nvGrpSpPr>
                <p:grpSpPr bwMode="auto">
                  <a:xfrm>
                    <a:off x="414150" y="1526871"/>
                    <a:ext cx="2160588" cy="2160587"/>
                    <a:chOff x="969234" y="1354474"/>
                    <a:chExt cx="2880000" cy="2880000"/>
                  </a:xfrm>
                </p:grpSpPr>
                <p:sp>
                  <p:nvSpPr>
                    <p:cNvPr id="183" name="矩形 182"/>
                    <p:cNvSpPr/>
                    <p:nvPr/>
                  </p:nvSpPr>
                  <p:spPr>
                    <a:xfrm>
                      <a:off x="969234" y="1354474"/>
                      <a:ext cx="2880000" cy="2880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sp>
                  <p:nvSpPr>
                    <p:cNvPr id="184" name="矩形 183"/>
                    <p:cNvSpPr/>
                    <p:nvPr/>
                  </p:nvSpPr>
                  <p:spPr>
                    <a:xfrm>
                      <a:off x="1813804" y="2269029"/>
                      <a:ext cx="1103699" cy="1103700"/>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85" name="椭圆 184"/>
                    <p:cNvSpPr/>
                    <p:nvPr/>
                  </p:nvSpPr>
                  <p:spPr>
                    <a:xfrm>
                      <a:off x="1752438" y="2214012"/>
                      <a:ext cx="120616" cy="120618"/>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186" name="椭圆 185"/>
                    <p:cNvSpPr/>
                    <p:nvPr/>
                  </p:nvSpPr>
                  <p:spPr>
                    <a:xfrm>
                      <a:off x="1752438" y="3301594"/>
                      <a:ext cx="120616" cy="118501"/>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187" name="椭圆 186"/>
                    <p:cNvSpPr/>
                    <p:nvPr/>
                  </p:nvSpPr>
                  <p:spPr>
                    <a:xfrm>
                      <a:off x="2866812" y="2211966"/>
                      <a:ext cx="120618" cy="120618"/>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188" name="椭圆 187"/>
                    <p:cNvSpPr/>
                    <p:nvPr/>
                  </p:nvSpPr>
                  <p:spPr>
                    <a:xfrm>
                      <a:off x="2871544" y="3301594"/>
                      <a:ext cx="120618" cy="118501"/>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189" name="椭圆 188"/>
                    <p:cNvSpPr/>
                    <p:nvPr/>
                  </p:nvSpPr>
                  <p:spPr>
                    <a:xfrm>
                      <a:off x="2361872" y="2734571"/>
                      <a:ext cx="118501" cy="120618"/>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grpSp>
              <p:sp>
                <p:nvSpPr>
                  <p:cNvPr id="182" name="椭圆 181"/>
                  <p:cNvSpPr/>
                  <p:nvPr/>
                </p:nvSpPr>
                <p:spPr>
                  <a:xfrm>
                    <a:off x="1703415" y="2652713"/>
                    <a:ext cx="72000" cy="72000"/>
                  </a:xfrm>
                  <a:prstGeom prst="ellipse">
                    <a:avLst/>
                  </a:prstGeom>
                  <a:solidFill>
                    <a:schemeClr val="bg1"/>
                  </a:solidFill>
                  <a:ln w="12700" cmpd="sng">
                    <a:solidFill>
                      <a:schemeClr val="tx1"/>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grpSp>
            <p:cxnSp>
              <p:nvCxnSpPr>
                <p:cNvPr id="177" name="直接箭头连接符 176"/>
                <p:cNvCxnSpPr/>
                <p:nvPr/>
              </p:nvCxnSpPr>
              <p:spPr>
                <a:xfrm>
                  <a:off x="3549263" y="2695348"/>
                  <a:ext cx="1228565"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78" name="直接箭头连接符 177"/>
                <p:cNvCxnSpPr/>
                <p:nvPr/>
              </p:nvCxnSpPr>
              <p:spPr>
                <a:xfrm flipH="1" flipV="1">
                  <a:off x="3549263" y="1461433"/>
                  <a:ext cx="6350" cy="123715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79" name="矩形 178"/>
                <p:cNvSpPr/>
                <p:nvPr/>
              </p:nvSpPr>
              <p:spPr>
                <a:xfrm>
                  <a:off x="4729640" y="2537699"/>
                  <a:ext cx="242864" cy="246221"/>
                </a:xfrm>
                <a:prstGeom prst="rect">
                  <a:avLst/>
                </a:prstGeom>
              </p:spPr>
              <p:txBody>
                <a:bodyPr wrap="square">
                  <a:spAutoFit/>
                </a:bodyPr>
                <a:lstStyle/>
                <a:p>
                  <a:r>
                    <a:rPr lang="en-US" altLang="zh-CN" sz="1000" dirty="0" smtClean="0">
                      <a:latin typeface="Times New Roman" panose="02020603050405020304" pitchFamily="18" charset="0"/>
                      <a:cs typeface="Times New Roman" panose="02020603050405020304" pitchFamily="18" charset="0"/>
                    </a:rPr>
                    <a:t>x</a:t>
                  </a:r>
                  <a:endParaRPr lang="zh-CN" altLang="en-US" sz="1000" dirty="0">
                    <a:latin typeface="Times New Roman" panose="02020603050405020304" pitchFamily="18" charset="0"/>
                    <a:cs typeface="Times New Roman" panose="02020603050405020304" pitchFamily="18" charset="0"/>
                  </a:endParaRPr>
                </a:p>
              </p:txBody>
            </p:sp>
            <p:sp>
              <p:nvSpPr>
                <p:cNvPr id="180" name="矩形 179"/>
                <p:cNvSpPr/>
                <p:nvPr/>
              </p:nvSpPr>
              <p:spPr>
                <a:xfrm>
                  <a:off x="3518871" y="1305014"/>
                  <a:ext cx="242864" cy="246221"/>
                </a:xfrm>
                <a:prstGeom prst="rect">
                  <a:avLst/>
                </a:prstGeom>
              </p:spPr>
              <p:txBody>
                <a:bodyPr wrap="square">
                  <a:spAutoFit/>
                </a:bodyPr>
                <a:lstStyle/>
                <a:p>
                  <a:r>
                    <a:rPr lang="en-US" altLang="zh-CN" sz="1000" dirty="0" smtClean="0">
                      <a:latin typeface="Times New Roman" panose="02020603050405020304" pitchFamily="18" charset="0"/>
                      <a:cs typeface="Times New Roman" panose="02020603050405020304" pitchFamily="18" charset="0"/>
                    </a:rPr>
                    <a:t>y</a:t>
                  </a:r>
                  <a:endParaRPr lang="zh-CN" altLang="en-US" sz="1000" dirty="0">
                    <a:latin typeface="Times New Roman" panose="02020603050405020304" pitchFamily="18" charset="0"/>
                    <a:cs typeface="Times New Roman" panose="02020603050405020304" pitchFamily="18" charset="0"/>
                  </a:endParaRPr>
                </a:p>
              </p:txBody>
            </p:sp>
          </p:grpSp>
          <p:cxnSp>
            <p:nvCxnSpPr>
              <p:cNvPr id="152" name="直接连接符 151"/>
              <p:cNvCxnSpPr>
                <a:stCxn id="185" idx="5"/>
                <a:endCxn id="189" idx="1"/>
              </p:cNvCxnSpPr>
              <p:nvPr/>
            </p:nvCxnSpPr>
            <p:spPr>
              <a:xfrm>
                <a:off x="4920841" y="5021309"/>
                <a:ext cx="392984" cy="32654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4" name="直接连接符 153"/>
              <p:cNvCxnSpPr>
                <a:stCxn id="187" idx="3"/>
                <a:endCxn id="189" idx="7"/>
              </p:cNvCxnSpPr>
              <p:nvPr/>
            </p:nvCxnSpPr>
            <p:spPr>
              <a:xfrm flipH="1">
                <a:off x="5376687" y="5019774"/>
                <a:ext cx="316179" cy="328076"/>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5" name="直接连接符 154"/>
              <p:cNvCxnSpPr>
                <a:stCxn id="189" idx="5"/>
                <a:endCxn id="188" idx="1"/>
              </p:cNvCxnSpPr>
              <p:nvPr/>
            </p:nvCxnSpPr>
            <p:spPr>
              <a:xfrm>
                <a:off x="5376687" y="5411834"/>
                <a:ext cx="319729" cy="3611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1" name="直接连接符 160"/>
              <p:cNvCxnSpPr>
                <a:stCxn id="189" idx="3"/>
                <a:endCxn id="186" idx="7"/>
              </p:cNvCxnSpPr>
              <p:nvPr/>
            </p:nvCxnSpPr>
            <p:spPr>
              <a:xfrm flipH="1">
                <a:off x="4920841" y="5411834"/>
                <a:ext cx="392984" cy="3611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0" name="椭圆 189"/>
              <p:cNvSpPr/>
              <p:nvPr/>
            </p:nvSpPr>
            <p:spPr>
              <a:xfrm>
                <a:off x="5624195" y="4869160"/>
                <a:ext cx="181542" cy="1042703"/>
              </a:xfrm>
              <a:prstGeom prst="ellipse">
                <a:avLst/>
              </a:prstGeom>
              <a:noFill/>
              <a:ln w="952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p:cNvSpPr/>
              <p:nvPr/>
            </p:nvSpPr>
            <p:spPr>
              <a:xfrm rot="2748301">
                <a:off x="5108796" y="4652875"/>
                <a:ext cx="434144" cy="1414074"/>
              </a:xfrm>
              <a:prstGeom prst="ellipse">
                <a:avLst/>
              </a:prstGeom>
              <a:noFill/>
              <a:ln w="9525" cmpd="sng">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rot="18826226">
                <a:off x="5204643" y="4734799"/>
                <a:ext cx="236227" cy="1365901"/>
              </a:xfrm>
              <a:prstGeom prst="ellipse">
                <a:avLst/>
              </a:prstGeom>
              <a:noFill/>
              <a:ln w="952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a:off x="4287150" y="4484723"/>
                <a:ext cx="1258158" cy="1795088"/>
              </a:xfrm>
              <a:prstGeom prst="ellipse">
                <a:avLst/>
              </a:prstGeom>
              <a:noFill/>
              <a:ln w="9525" cmpd="sng">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rot="5400000">
                <a:off x="5024489" y="5177635"/>
                <a:ext cx="617049" cy="1214275"/>
              </a:xfrm>
              <a:prstGeom prst="ellipse">
                <a:avLst/>
              </a:prstGeom>
              <a:noFill/>
              <a:ln w="9525" cmpd="sng">
                <a:solidFill>
                  <a:schemeClr val="accent3">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椭圆 194"/>
              <p:cNvSpPr/>
              <p:nvPr/>
            </p:nvSpPr>
            <p:spPr>
              <a:xfrm rot="5400000">
                <a:off x="4807086" y="4271176"/>
                <a:ext cx="991525" cy="1418621"/>
              </a:xfrm>
              <a:prstGeom prst="ellipse">
                <a:avLst/>
              </a:prstGeom>
              <a:noFill/>
              <a:ln w="9525" cmpd="sng">
                <a:solidFill>
                  <a:srgbClr val="FFFF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8" name="TextBox 4"/>
            <p:cNvSpPr txBox="1"/>
            <p:nvPr/>
          </p:nvSpPr>
          <p:spPr>
            <a:xfrm>
              <a:off x="4066131" y="2236867"/>
              <a:ext cx="718892"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PZT2</a:t>
              </a:r>
              <a:endParaRPr lang="zh-CN" altLang="en-US" sz="800" dirty="0">
                <a:latin typeface="宋体" pitchFamily="2" charset="-122"/>
                <a:ea typeface="宋体" pitchFamily="2" charset="-122"/>
              </a:endParaRPr>
            </a:p>
          </p:txBody>
        </p:sp>
        <p:sp>
          <p:nvSpPr>
            <p:cNvPr id="119" name="TextBox 4"/>
            <p:cNvSpPr txBox="1"/>
            <p:nvPr/>
          </p:nvSpPr>
          <p:spPr>
            <a:xfrm>
              <a:off x="4876929" y="2231704"/>
              <a:ext cx="399579"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PZT1</a:t>
              </a:r>
              <a:endParaRPr lang="zh-CN" altLang="en-US" sz="800" dirty="0">
                <a:latin typeface="宋体" pitchFamily="2" charset="-122"/>
                <a:ea typeface="宋体" pitchFamily="2" charset="-122"/>
              </a:endParaRPr>
            </a:p>
          </p:txBody>
        </p:sp>
        <p:sp>
          <p:nvSpPr>
            <p:cNvPr id="120" name="TextBox 4"/>
            <p:cNvSpPr txBox="1"/>
            <p:nvPr/>
          </p:nvSpPr>
          <p:spPr>
            <a:xfrm>
              <a:off x="4082591" y="3275148"/>
              <a:ext cx="414301"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PZT3</a:t>
              </a:r>
              <a:endParaRPr lang="zh-CN" altLang="en-US" sz="800" dirty="0">
                <a:latin typeface="宋体" pitchFamily="2" charset="-122"/>
                <a:ea typeface="宋体" pitchFamily="2" charset="-122"/>
              </a:endParaRPr>
            </a:p>
          </p:txBody>
        </p:sp>
        <p:sp>
          <p:nvSpPr>
            <p:cNvPr id="121" name="TextBox 4"/>
            <p:cNvSpPr txBox="1"/>
            <p:nvPr/>
          </p:nvSpPr>
          <p:spPr>
            <a:xfrm>
              <a:off x="4949787" y="3275148"/>
              <a:ext cx="414301"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PZT4</a:t>
              </a:r>
              <a:endParaRPr lang="zh-CN" altLang="en-US" sz="800" dirty="0">
                <a:latin typeface="宋体" pitchFamily="2" charset="-122"/>
                <a:ea typeface="宋体" pitchFamily="2" charset="-122"/>
              </a:endParaRPr>
            </a:p>
          </p:txBody>
        </p:sp>
        <p:sp>
          <p:nvSpPr>
            <p:cNvPr id="122" name="TextBox 4"/>
            <p:cNvSpPr txBox="1"/>
            <p:nvPr/>
          </p:nvSpPr>
          <p:spPr>
            <a:xfrm>
              <a:off x="4529932" y="2853027"/>
              <a:ext cx="718892"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PZT0</a:t>
              </a:r>
              <a:endParaRPr lang="zh-CN" altLang="en-US" sz="800" dirty="0">
                <a:latin typeface="宋体" pitchFamily="2" charset="-122"/>
                <a:ea typeface="宋体" pitchFamily="2" charset="-122"/>
              </a:endParaRPr>
            </a:p>
          </p:txBody>
        </p:sp>
      </p:grpSp>
      <p:grpSp>
        <p:nvGrpSpPr>
          <p:cNvPr id="123" name="组合 122"/>
          <p:cNvGrpSpPr/>
          <p:nvPr/>
        </p:nvGrpSpPr>
        <p:grpSpPr>
          <a:xfrm>
            <a:off x="237348" y="4324786"/>
            <a:ext cx="1679172" cy="632649"/>
            <a:chOff x="1185396" y="4852295"/>
            <a:chExt cx="1679172" cy="632649"/>
          </a:xfrm>
        </p:grpSpPr>
        <p:sp>
          <p:nvSpPr>
            <p:cNvPr id="124" name="矩形 123"/>
            <p:cNvSpPr/>
            <p:nvPr/>
          </p:nvSpPr>
          <p:spPr>
            <a:xfrm>
              <a:off x="1185396" y="4852295"/>
              <a:ext cx="1679172" cy="632649"/>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defRPr/>
              </a:pPr>
              <a:endParaRPr lang="en-US" altLang="zh-CN" sz="1000" dirty="0" smtClean="0">
                <a:solidFill>
                  <a:schemeClr val="tx1"/>
                </a:solidFill>
                <a:latin typeface="宋体" panose="02010600030101010101" pitchFamily="2" charset="-122"/>
                <a:ea typeface="宋体" panose="02010600030101010101" pitchFamily="2" charset="-122"/>
              </a:endParaRPr>
            </a:p>
            <a:p>
              <a:pPr>
                <a:defRPr/>
              </a:pPr>
              <a:r>
                <a:rPr lang="en-US" altLang="zh-CN" sz="1000" dirty="0">
                  <a:solidFill>
                    <a:schemeClr val="tx1"/>
                  </a:solidFill>
                  <a:latin typeface="宋体" panose="02010600030101010101" pitchFamily="2" charset="-122"/>
                  <a:ea typeface="宋体" panose="02010600030101010101" pitchFamily="2" charset="-122"/>
                </a:rPr>
                <a:t> </a:t>
              </a:r>
              <a:r>
                <a:rPr lang="en-US" altLang="zh-CN" sz="1000" dirty="0" smtClean="0">
                  <a:solidFill>
                    <a:schemeClr val="tx1"/>
                  </a:solidFill>
                  <a:latin typeface="宋体" panose="02010600030101010101" pitchFamily="2" charset="-122"/>
                  <a:ea typeface="宋体" panose="02010600030101010101" pitchFamily="2" charset="-122"/>
                </a:rPr>
                <a:t>   </a:t>
              </a:r>
              <a:r>
                <a:rPr lang="zh-CN" altLang="en-US" sz="900" dirty="0" smtClean="0">
                  <a:solidFill>
                    <a:schemeClr val="tx1"/>
                  </a:solidFill>
                  <a:latin typeface="宋体" panose="02010600030101010101" pitchFamily="2" charset="-122"/>
                  <a:ea typeface="宋体" panose="02010600030101010101" pitchFamily="2" charset="-122"/>
                </a:rPr>
                <a:t>真实损伤</a:t>
              </a:r>
              <a:endParaRPr lang="en-US" altLang="zh-CN" sz="900" dirty="0" smtClean="0">
                <a:solidFill>
                  <a:schemeClr val="tx1"/>
                </a:solidFill>
                <a:latin typeface="宋体" panose="02010600030101010101" pitchFamily="2" charset="-122"/>
                <a:ea typeface="宋体" panose="02010600030101010101" pitchFamily="2" charset="-122"/>
              </a:endParaRPr>
            </a:p>
            <a:p>
              <a:pPr>
                <a:defRPr/>
              </a:pPr>
              <a:r>
                <a:rPr lang="zh-CN" altLang="en-US" sz="1000" dirty="0" smtClean="0">
                  <a:solidFill>
                    <a:schemeClr val="tx1"/>
                  </a:solidFill>
                  <a:latin typeface="宋体" panose="02010600030101010101" pitchFamily="2" charset="-122"/>
                  <a:ea typeface="宋体" panose="02010600030101010101" pitchFamily="2" charset="-122"/>
                </a:rPr>
                <a:t>    </a:t>
              </a:r>
              <a:r>
                <a:rPr lang="zh-CN" altLang="en-US" sz="900" dirty="0">
                  <a:solidFill>
                    <a:schemeClr val="tx1"/>
                  </a:solidFill>
                  <a:latin typeface="宋体" panose="02010600030101010101" pitchFamily="2" charset="-122"/>
                  <a:ea typeface="宋体" panose="02010600030101010101" pitchFamily="2" charset="-122"/>
                </a:rPr>
                <a:t>一级检测</a:t>
              </a:r>
              <a:r>
                <a:rPr lang="zh-CN" altLang="en-US" sz="900" dirty="0" smtClean="0">
                  <a:solidFill>
                    <a:schemeClr val="tx1"/>
                  </a:solidFill>
                  <a:latin typeface="宋体" panose="02010600030101010101" pitchFamily="2" charset="-122"/>
                  <a:ea typeface="宋体" panose="02010600030101010101" pitchFamily="2" charset="-122"/>
                </a:rPr>
                <a:t>结果</a:t>
              </a:r>
              <a:endParaRPr lang="en-US" altLang="zh-CN" sz="900" dirty="0" smtClean="0">
                <a:solidFill>
                  <a:schemeClr val="tx1"/>
                </a:solidFill>
                <a:latin typeface="宋体" panose="02010600030101010101" pitchFamily="2" charset="-122"/>
                <a:ea typeface="宋体" panose="02010600030101010101" pitchFamily="2" charset="-122"/>
              </a:endParaRPr>
            </a:p>
            <a:p>
              <a:pPr>
                <a:defRPr/>
              </a:pPr>
              <a:r>
                <a:rPr lang="zh-CN" altLang="en-US" sz="1000" dirty="0" smtClean="0">
                  <a:solidFill>
                    <a:schemeClr val="tx1"/>
                  </a:solidFill>
                  <a:latin typeface="宋体" panose="02010600030101010101" pitchFamily="2" charset="-122"/>
                  <a:ea typeface="宋体" panose="02010600030101010101" pitchFamily="2" charset="-122"/>
                </a:rPr>
                <a:t>    </a:t>
              </a:r>
              <a:r>
                <a:rPr lang="en-US" altLang="zh-CN" sz="900" dirty="0" smtClean="0">
                  <a:solidFill>
                    <a:schemeClr val="tx1"/>
                  </a:solidFill>
                  <a:latin typeface="宋体" panose="02010600030101010101" pitchFamily="2" charset="-122"/>
                  <a:ea typeface="宋体" panose="02010600030101010101" pitchFamily="2" charset="-122"/>
                </a:rPr>
                <a:t>5</a:t>
              </a:r>
              <a:r>
                <a:rPr lang="zh-CN" altLang="en-US" sz="900" dirty="0" smtClean="0">
                  <a:solidFill>
                    <a:schemeClr val="tx1"/>
                  </a:solidFill>
                  <a:latin typeface="宋体" panose="02010600030101010101" pitchFamily="2" charset="-122"/>
                  <a:ea typeface="宋体" panose="02010600030101010101" pitchFamily="2" charset="-122"/>
                </a:rPr>
                <a:t>椭圆检测结果</a:t>
              </a:r>
              <a:endParaRPr lang="en-US" altLang="zh-CN" sz="900" dirty="0">
                <a:solidFill>
                  <a:schemeClr val="tx1"/>
                </a:solidFill>
                <a:latin typeface="宋体" panose="02010600030101010101" pitchFamily="2" charset="-122"/>
                <a:ea typeface="宋体" panose="02010600030101010101" pitchFamily="2" charset="-122"/>
              </a:endParaRPr>
            </a:p>
          </p:txBody>
        </p:sp>
        <p:cxnSp>
          <p:nvCxnSpPr>
            <p:cNvPr id="125" name="直接连接符 124"/>
            <p:cNvCxnSpPr/>
            <p:nvPr/>
          </p:nvCxnSpPr>
          <p:spPr>
            <a:xfrm>
              <a:off x="1266568" y="5396215"/>
              <a:ext cx="204461"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1266242" y="5108183"/>
              <a:ext cx="20446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1266241" y="5261055"/>
              <a:ext cx="204461" cy="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29344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4" cstate="print">
            <a:extLst>
              <a:ext uri="{28A0092B-C50C-407E-A947-70E740481C1C}">
                <a14:useLocalDpi xmlns:a14="http://schemas.microsoft.com/office/drawing/2010/main" val="0"/>
              </a:ext>
            </a:extLst>
          </a:blip>
          <a:srcRect l="21652" r="18500"/>
          <a:stretch/>
        </p:blipFill>
        <p:spPr>
          <a:xfrm>
            <a:off x="113432" y="4302464"/>
            <a:ext cx="2785200" cy="2336545"/>
          </a:xfrm>
          <a:prstGeom prst="rect">
            <a:avLst/>
          </a:prstGeom>
        </p:spPr>
      </p:pic>
      <p:cxnSp>
        <p:nvCxnSpPr>
          <p:cNvPr id="24" name="直接连接符 23"/>
          <p:cNvCxnSpPr/>
          <p:nvPr/>
        </p:nvCxnSpPr>
        <p:spPr>
          <a:xfrm>
            <a:off x="357158" y="714356"/>
            <a:ext cx="6429420" cy="1588"/>
          </a:xfrm>
          <a:prstGeom prst="line">
            <a:avLst/>
          </a:prstGeom>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5" name="标题 2"/>
          <p:cNvSpPr txBox="1">
            <a:spLocks/>
          </p:cNvSpPr>
          <p:nvPr/>
        </p:nvSpPr>
        <p:spPr>
          <a:xfrm>
            <a:off x="357158" y="285728"/>
            <a:ext cx="7072362" cy="714380"/>
          </a:xfrm>
          <a:prstGeom prst="rect">
            <a:avLst/>
          </a:prstGeom>
        </p:spPr>
        <p:txBody>
          <a:bodyPr/>
          <a:lstStyle/>
          <a:p>
            <a:pPr lvl="0">
              <a:spcBef>
                <a:spcPct val="0"/>
              </a:spcBef>
              <a:defRPr/>
            </a:pPr>
            <a:r>
              <a:rPr lang="zh-CN" altLang="en-US" sz="2000" b="1" dirty="0" smtClean="0">
                <a:solidFill>
                  <a:srgbClr val="7030A0"/>
                </a:solidFill>
                <a:latin typeface="宋体" pitchFamily="2" charset="-122"/>
                <a:ea typeface="宋体" pitchFamily="2" charset="-122"/>
                <a:cs typeface="Times New Roman" pitchFamily="18" charset="0"/>
              </a:rPr>
              <a:t>初步成果</a:t>
            </a:r>
            <a:endParaRPr lang="zh-CN" altLang="en-US" sz="2000" b="1" dirty="0">
              <a:solidFill>
                <a:srgbClr val="7030A0"/>
              </a:solidFill>
              <a:latin typeface="宋体" pitchFamily="2" charset="-122"/>
              <a:ea typeface="宋体" pitchFamily="2" charset="-122"/>
              <a:cs typeface="Times New Roman" pitchFamily="18" charset="0"/>
            </a:endParaRPr>
          </a:p>
        </p:txBody>
      </p:sp>
      <p:sp>
        <p:nvSpPr>
          <p:cNvPr id="26" name="TextBox 4"/>
          <p:cNvSpPr txBox="1"/>
          <p:nvPr/>
        </p:nvSpPr>
        <p:spPr>
          <a:xfrm>
            <a:off x="500033" y="928670"/>
            <a:ext cx="6160199" cy="338554"/>
          </a:xfrm>
          <a:prstGeom prst="rect">
            <a:avLst/>
          </a:prstGeom>
          <a:noFill/>
        </p:spPr>
        <p:txBody>
          <a:bodyPr wrap="square" rtlCol="0">
            <a:spAutoFit/>
          </a:bodyPr>
          <a:lstStyle/>
          <a:p>
            <a:r>
              <a:rPr lang="en-US" altLang="zh-CN" sz="1600" b="1" dirty="0">
                <a:latin typeface="宋体" pitchFamily="2" charset="-122"/>
                <a:ea typeface="宋体" pitchFamily="2" charset="-122"/>
              </a:rPr>
              <a:t>3</a:t>
            </a:r>
            <a:r>
              <a:rPr lang="en-US" altLang="zh-CN" sz="1600" b="1" dirty="0" smtClean="0">
                <a:latin typeface="宋体" pitchFamily="2" charset="-122"/>
                <a:ea typeface="宋体" pitchFamily="2" charset="-122"/>
              </a:rPr>
              <a:t>.</a:t>
            </a:r>
            <a:r>
              <a:rPr lang="zh-CN" altLang="en-US" sz="1600" b="1" dirty="0">
                <a:latin typeface="宋体" pitchFamily="2" charset="-122"/>
                <a:ea typeface="宋体" pitchFamily="2" charset="-122"/>
              </a:rPr>
              <a:t>损伤位置与大小</a:t>
            </a:r>
            <a:r>
              <a:rPr lang="zh-CN" altLang="en-US" sz="1600" b="1" dirty="0" smtClean="0">
                <a:latin typeface="宋体" pitchFamily="2" charset="-122"/>
                <a:ea typeface="宋体" pitchFamily="2" charset="-122"/>
              </a:rPr>
              <a:t>的多级评估</a:t>
            </a:r>
            <a:endParaRPr lang="zh-CN" altLang="en-US" sz="1600" b="1" dirty="0">
              <a:latin typeface="宋体" pitchFamily="2" charset="-122"/>
              <a:ea typeface="宋体" pitchFamily="2" charset="-122"/>
            </a:endParaRPr>
          </a:p>
        </p:txBody>
      </p:sp>
      <p:grpSp>
        <p:nvGrpSpPr>
          <p:cNvPr id="143" name="组合 142"/>
          <p:cNvGrpSpPr/>
          <p:nvPr/>
        </p:nvGrpSpPr>
        <p:grpSpPr>
          <a:xfrm>
            <a:off x="323528" y="1469839"/>
            <a:ext cx="2510766" cy="2462489"/>
            <a:chOff x="638817" y="1109136"/>
            <a:chExt cx="2510766" cy="2462489"/>
          </a:xfrm>
        </p:grpSpPr>
        <p:grpSp>
          <p:nvGrpSpPr>
            <p:cNvPr id="98" name="组合 97"/>
            <p:cNvGrpSpPr/>
            <p:nvPr/>
          </p:nvGrpSpPr>
          <p:grpSpPr>
            <a:xfrm>
              <a:off x="638817" y="1109136"/>
              <a:ext cx="2510766" cy="2462489"/>
              <a:chOff x="5179194" y="3758218"/>
              <a:chExt cx="2510766" cy="2462489"/>
            </a:xfrm>
          </p:grpSpPr>
          <p:grpSp>
            <p:nvGrpSpPr>
              <p:cNvPr id="64" name="组合 63"/>
              <p:cNvGrpSpPr/>
              <p:nvPr/>
            </p:nvGrpSpPr>
            <p:grpSpPr>
              <a:xfrm>
                <a:off x="5179194" y="3758218"/>
                <a:ext cx="2510766" cy="2462489"/>
                <a:chOff x="6918541" y="1127570"/>
                <a:chExt cx="2510766" cy="2462489"/>
              </a:xfrm>
            </p:grpSpPr>
            <p:grpSp>
              <p:nvGrpSpPr>
                <p:cNvPr id="65" name="组合 64"/>
                <p:cNvGrpSpPr/>
                <p:nvPr/>
              </p:nvGrpSpPr>
              <p:grpSpPr>
                <a:xfrm>
                  <a:off x="6918541" y="1127570"/>
                  <a:ext cx="2510766" cy="2462489"/>
                  <a:chOff x="2461738" y="1305014"/>
                  <a:chExt cx="2510766" cy="2462489"/>
                </a:xfrm>
              </p:grpSpPr>
              <p:grpSp>
                <p:nvGrpSpPr>
                  <p:cNvPr id="70" name="组合 69"/>
                  <p:cNvGrpSpPr/>
                  <p:nvPr/>
                </p:nvGrpSpPr>
                <p:grpSpPr>
                  <a:xfrm>
                    <a:off x="2461738" y="1606916"/>
                    <a:ext cx="2160588" cy="2160587"/>
                    <a:chOff x="414150" y="1526871"/>
                    <a:chExt cx="2160588" cy="2160587"/>
                  </a:xfrm>
                </p:grpSpPr>
                <p:grpSp>
                  <p:nvGrpSpPr>
                    <p:cNvPr id="75" name="组合 64"/>
                    <p:cNvGrpSpPr>
                      <a:grpSpLocks/>
                    </p:cNvGrpSpPr>
                    <p:nvPr/>
                  </p:nvGrpSpPr>
                  <p:grpSpPr bwMode="auto">
                    <a:xfrm>
                      <a:off x="414150" y="1526871"/>
                      <a:ext cx="2160588" cy="2160587"/>
                      <a:chOff x="969234" y="1354474"/>
                      <a:chExt cx="2880000" cy="2880000"/>
                    </a:xfrm>
                  </p:grpSpPr>
                  <p:sp>
                    <p:nvSpPr>
                      <p:cNvPr id="77" name="矩形 76"/>
                      <p:cNvSpPr/>
                      <p:nvPr/>
                    </p:nvSpPr>
                    <p:spPr>
                      <a:xfrm>
                        <a:off x="969234" y="1354474"/>
                        <a:ext cx="2880000" cy="2880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sp>
                    <p:nvSpPr>
                      <p:cNvPr id="78" name="矩形 77"/>
                      <p:cNvSpPr/>
                      <p:nvPr/>
                    </p:nvSpPr>
                    <p:spPr>
                      <a:xfrm>
                        <a:off x="1813804" y="2269029"/>
                        <a:ext cx="1103699" cy="1103700"/>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9" name="椭圆 78"/>
                      <p:cNvSpPr/>
                      <p:nvPr/>
                    </p:nvSpPr>
                    <p:spPr>
                      <a:xfrm>
                        <a:off x="1752438" y="2214012"/>
                        <a:ext cx="120616" cy="120618"/>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80" name="椭圆 79"/>
                      <p:cNvSpPr/>
                      <p:nvPr/>
                    </p:nvSpPr>
                    <p:spPr>
                      <a:xfrm>
                        <a:off x="1752438" y="3301594"/>
                        <a:ext cx="120616" cy="118501"/>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81" name="椭圆 80"/>
                      <p:cNvSpPr/>
                      <p:nvPr/>
                    </p:nvSpPr>
                    <p:spPr>
                      <a:xfrm>
                        <a:off x="2866812" y="2211966"/>
                        <a:ext cx="120618" cy="120618"/>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82" name="椭圆 81"/>
                      <p:cNvSpPr/>
                      <p:nvPr/>
                    </p:nvSpPr>
                    <p:spPr>
                      <a:xfrm>
                        <a:off x="2871544" y="3301594"/>
                        <a:ext cx="120618" cy="118501"/>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83" name="椭圆 82"/>
                      <p:cNvSpPr/>
                      <p:nvPr/>
                    </p:nvSpPr>
                    <p:spPr>
                      <a:xfrm>
                        <a:off x="2361872" y="2734571"/>
                        <a:ext cx="118501" cy="120618"/>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grpSp>
                <p:sp>
                  <p:nvSpPr>
                    <p:cNvPr id="76" name="椭圆 75"/>
                    <p:cNvSpPr/>
                    <p:nvPr/>
                  </p:nvSpPr>
                  <p:spPr>
                    <a:xfrm>
                      <a:off x="1703415" y="2652713"/>
                      <a:ext cx="72000" cy="72000"/>
                    </a:xfrm>
                    <a:prstGeom prst="ellipse">
                      <a:avLst/>
                    </a:prstGeom>
                    <a:solidFill>
                      <a:schemeClr val="bg1"/>
                    </a:solidFill>
                    <a:ln w="12700" cmpd="sng">
                      <a:solidFill>
                        <a:schemeClr val="tx1"/>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grpSp>
              <p:cxnSp>
                <p:nvCxnSpPr>
                  <p:cNvPr id="71" name="直接箭头连接符 70"/>
                  <p:cNvCxnSpPr/>
                  <p:nvPr/>
                </p:nvCxnSpPr>
                <p:spPr>
                  <a:xfrm>
                    <a:off x="3549263" y="2695348"/>
                    <a:ext cx="1228565"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72" name="直接箭头连接符 71"/>
                  <p:cNvCxnSpPr/>
                  <p:nvPr/>
                </p:nvCxnSpPr>
                <p:spPr>
                  <a:xfrm flipH="1" flipV="1">
                    <a:off x="3549263" y="1461433"/>
                    <a:ext cx="6350" cy="123715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73" name="矩形 72"/>
                  <p:cNvSpPr/>
                  <p:nvPr/>
                </p:nvSpPr>
                <p:spPr>
                  <a:xfrm>
                    <a:off x="4729640" y="2537699"/>
                    <a:ext cx="242864" cy="246221"/>
                  </a:xfrm>
                  <a:prstGeom prst="rect">
                    <a:avLst/>
                  </a:prstGeom>
                </p:spPr>
                <p:txBody>
                  <a:bodyPr wrap="square">
                    <a:spAutoFit/>
                  </a:bodyPr>
                  <a:lstStyle/>
                  <a:p>
                    <a:r>
                      <a:rPr lang="en-US" altLang="zh-CN" sz="1000" dirty="0" smtClean="0">
                        <a:latin typeface="Times New Roman" panose="02020603050405020304" pitchFamily="18" charset="0"/>
                        <a:cs typeface="Times New Roman" panose="02020603050405020304" pitchFamily="18" charset="0"/>
                      </a:rPr>
                      <a:t>x</a:t>
                    </a:r>
                    <a:endParaRPr lang="zh-CN" altLang="en-US" sz="1000" dirty="0">
                      <a:latin typeface="Times New Roman" panose="02020603050405020304" pitchFamily="18" charset="0"/>
                      <a:cs typeface="Times New Roman" panose="02020603050405020304" pitchFamily="18" charset="0"/>
                    </a:endParaRPr>
                  </a:p>
                </p:txBody>
              </p:sp>
              <p:sp>
                <p:nvSpPr>
                  <p:cNvPr id="74" name="矩形 73"/>
                  <p:cNvSpPr/>
                  <p:nvPr/>
                </p:nvSpPr>
                <p:spPr>
                  <a:xfrm>
                    <a:off x="3518871" y="1305014"/>
                    <a:ext cx="242864" cy="246221"/>
                  </a:xfrm>
                  <a:prstGeom prst="rect">
                    <a:avLst/>
                  </a:prstGeom>
                </p:spPr>
                <p:txBody>
                  <a:bodyPr wrap="square">
                    <a:spAutoFit/>
                  </a:bodyPr>
                  <a:lstStyle/>
                  <a:p>
                    <a:r>
                      <a:rPr lang="en-US" altLang="zh-CN" sz="1000" dirty="0" smtClean="0">
                        <a:latin typeface="Times New Roman" panose="02020603050405020304" pitchFamily="18" charset="0"/>
                        <a:cs typeface="Times New Roman" panose="02020603050405020304" pitchFamily="18" charset="0"/>
                      </a:rPr>
                      <a:t>y</a:t>
                    </a:r>
                    <a:endParaRPr lang="zh-CN" altLang="en-US" sz="1000" dirty="0">
                      <a:latin typeface="Times New Roman" panose="02020603050405020304" pitchFamily="18" charset="0"/>
                      <a:cs typeface="Times New Roman" panose="02020603050405020304" pitchFamily="18" charset="0"/>
                    </a:endParaRPr>
                  </a:p>
                </p:txBody>
              </p:sp>
            </p:grpSp>
            <p:sp>
              <p:nvSpPr>
                <p:cNvPr id="66" name="椭圆 65"/>
                <p:cNvSpPr/>
                <p:nvPr/>
              </p:nvSpPr>
              <p:spPr>
                <a:xfrm rot="19054551">
                  <a:off x="8119870" y="2310254"/>
                  <a:ext cx="160971" cy="823482"/>
                </a:xfrm>
                <a:prstGeom prst="ellipse">
                  <a:avLst/>
                </a:prstGeom>
                <a:noFill/>
                <a:ln w="95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rot="13414819">
                  <a:off x="7996238" y="1893855"/>
                  <a:ext cx="417906" cy="823482"/>
                </a:xfrm>
                <a:prstGeom prst="ellipse">
                  <a:avLst/>
                </a:prstGeom>
                <a:noFill/>
                <a:ln w="95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rot="13494602">
                  <a:off x="7433846" y="2229196"/>
                  <a:ext cx="702595" cy="969366"/>
                </a:xfrm>
                <a:prstGeom prst="ellipse">
                  <a:avLst/>
                </a:prstGeom>
                <a:noFill/>
                <a:ln w="95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rot="18689309">
                  <a:off x="7464332" y="1749516"/>
                  <a:ext cx="605444" cy="1096776"/>
                </a:xfrm>
                <a:prstGeom prst="ellipse">
                  <a:avLst/>
                </a:prstGeom>
                <a:noFill/>
                <a:ln w="95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 name="直接连接符 3"/>
              <p:cNvCxnSpPr>
                <a:stCxn id="79" idx="5"/>
                <a:endCxn id="83" idx="1"/>
              </p:cNvCxnSpPr>
              <p:nvPr/>
            </p:nvCxnSpPr>
            <p:spPr>
              <a:xfrm>
                <a:off x="5843992" y="4782185"/>
                <a:ext cx="392984" cy="32654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81" idx="3"/>
                <a:endCxn id="83" idx="7"/>
              </p:cNvCxnSpPr>
              <p:nvPr/>
            </p:nvCxnSpPr>
            <p:spPr>
              <a:xfrm flipH="1">
                <a:off x="6299838" y="4780650"/>
                <a:ext cx="316179" cy="328076"/>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83" idx="5"/>
                <a:endCxn id="82" idx="1"/>
              </p:cNvCxnSpPr>
              <p:nvPr/>
            </p:nvCxnSpPr>
            <p:spPr>
              <a:xfrm>
                <a:off x="6299838" y="5172710"/>
                <a:ext cx="319729" cy="3611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3" idx="3"/>
                <a:endCxn id="80" idx="7"/>
              </p:cNvCxnSpPr>
              <p:nvPr/>
            </p:nvCxnSpPr>
            <p:spPr>
              <a:xfrm flipH="1">
                <a:off x="5843992" y="5172710"/>
                <a:ext cx="392984" cy="3611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131" name="TextBox 4"/>
            <p:cNvSpPr txBox="1"/>
            <p:nvPr/>
          </p:nvSpPr>
          <p:spPr>
            <a:xfrm>
              <a:off x="1047433" y="1877312"/>
              <a:ext cx="718892"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PZT2</a:t>
              </a:r>
              <a:endParaRPr lang="zh-CN" altLang="en-US" sz="800" dirty="0">
                <a:latin typeface="宋体" pitchFamily="2" charset="-122"/>
                <a:ea typeface="宋体" pitchFamily="2" charset="-122"/>
              </a:endParaRPr>
            </a:p>
          </p:txBody>
        </p:sp>
        <p:sp>
          <p:nvSpPr>
            <p:cNvPr id="132" name="TextBox 4"/>
            <p:cNvSpPr txBox="1"/>
            <p:nvPr/>
          </p:nvSpPr>
          <p:spPr>
            <a:xfrm>
              <a:off x="1858231" y="1872149"/>
              <a:ext cx="399579"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PZT1</a:t>
              </a:r>
              <a:endParaRPr lang="zh-CN" altLang="en-US" sz="800" dirty="0">
                <a:latin typeface="宋体" pitchFamily="2" charset="-122"/>
                <a:ea typeface="宋体" pitchFamily="2" charset="-122"/>
              </a:endParaRPr>
            </a:p>
          </p:txBody>
        </p:sp>
        <p:sp>
          <p:nvSpPr>
            <p:cNvPr id="133" name="TextBox 4"/>
            <p:cNvSpPr txBox="1"/>
            <p:nvPr/>
          </p:nvSpPr>
          <p:spPr>
            <a:xfrm>
              <a:off x="1063893" y="2915593"/>
              <a:ext cx="414301"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PZT3</a:t>
              </a:r>
              <a:endParaRPr lang="zh-CN" altLang="en-US" sz="800" dirty="0">
                <a:latin typeface="宋体" pitchFamily="2" charset="-122"/>
                <a:ea typeface="宋体" pitchFamily="2" charset="-122"/>
              </a:endParaRPr>
            </a:p>
          </p:txBody>
        </p:sp>
        <p:sp>
          <p:nvSpPr>
            <p:cNvPr id="134" name="TextBox 4"/>
            <p:cNvSpPr txBox="1"/>
            <p:nvPr/>
          </p:nvSpPr>
          <p:spPr>
            <a:xfrm>
              <a:off x="1931089" y="2915593"/>
              <a:ext cx="414301"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PZT4</a:t>
              </a:r>
              <a:endParaRPr lang="zh-CN" altLang="en-US" sz="800" dirty="0">
                <a:latin typeface="宋体" pitchFamily="2" charset="-122"/>
                <a:ea typeface="宋体" pitchFamily="2" charset="-122"/>
              </a:endParaRPr>
            </a:p>
          </p:txBody>
        </p:sp>
      </p:grpSp>
      <p:grpSp>
        <p:nvGrpSpPr>
          <p:cNvPr id="141" name="组合 140"/>
          <p:cNvGrpSpPr/>
          <p:nvPr/>
        </p:nvGrpSpPr>
        <p:grpSpPr>
          <a:xfrm>
            <a:off x="6508689" y="2367277"/>
            <a:ext cx="3281451" cy="632649"/>
            <a:chOff x="36513" y="4013573"/>
            <a:chExt cx="3281451" cy="632649"/>
          </a:xfrm>
        </p:grpSpPr>
        <p:sp>
          <p:nvSpPr>
            <p:cNvPr id="129" name="矩形 128"/>
            <p:cNvSpPr/>
            <p:nvPr/>
          </p:nvSpPr>
          <p:spPr>
            <a:xfrm>
              <a:off x="36513" y="4013573"/>
              <a:ext cx="3281451" cy="632649"/>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defRPr/>
              </a:pPr>
              <a:r>
                <a:rPr lang="zh-CN" altLang="en-US" sz="1200" dirty="0">
                  <a:solidFill>
                    <a:schemeClr val="tx1"/>
                  </a:solidFill>
                  <a:latin typeface="宋体" panose="02010600030101010101" pitchFamily="2" charset="-122"/>
                  <a:ea typeface="宋体" panose="02010600030101010101" pitchFamily="2" charset="-122"/>
                </a:rPr>
                <a:t>选椭圆标准</a:t>
              </a:r>
              <a:r>
                <a:rPr lang="zh-CN" altLang="en-US" sz="1200" dirty="0" smtClean="0">
                  <a:solidFill>
                    <a:schemeClr val="tx1"/>
                  </a:solidFill>
                  <a:latin typeface="宋体" panose="02010600030101010101" pitchFamily="2" charset="-122"/>
                  <a:ea typeface="宋体" panose="02010600030101010101" pitchFamily="2" charset="-122"/>
                </a:rPr>
                <a:t>：</a:t>
              </a:r>
              <a:endParaRPr lang="en-US" altLang="zh-CN" sz="1200" dirty="0" smtClean="0">
                <a:solidFill>
                  <a:schemeClr val="tx1"/>
                </a:solidFill>
                <a:latin typeface="宋体" panose="02010600030101010101" pitchFamily="2" charset="-122"/>
                <a:ea typeface="宋体" panose="02010600030101010101" pitchFamily="2" charset="-122"/>
              </a:endParaRPr>
            </a:p>
            <a:p>
              <a:pPr>
                <a:defRPr/>
              </a:pPr>
              <a:r>
                <a:rPr lang="en-US" altLang="zh-CN" sz="1200" dirty="0" smtClean="0">
                  <a:solidFill>
                    <a:schemeClr val="tx1"/>
                  </a:solidFill>
                  <a:latin typeface="宋体" panose="02010600030101010101" pitchFamily="2" charset="-122"/>
                  <a:ea typeface="宋体" panose="02010600030101010101" pitchFamily="2" charset="-122"/>
                </a:rPr>
                <a:t>1</a:t>
              </a:r>
              <a:r>
                <a:rPr lang="en-US" altLang="zh-CN" sz="1200" dirty="0">
                  <a:solidFill>
                    <a:schemeClr val="tx1"/>
                  </a:solidFill>
                  <a:latin typeface="宋体" panose="02010600030101010101" pitchFamily="2" charset="-122"/>
                  <a:ea typeface="宋体" panose="02010600030101010101" pitchFamily="2" charset="-122"/>
                </a:rPr>
                <a:t>. </a:t>
              </a:r>
              <a:r>
                <a:rPr lang="en-US" altLang="zh-CN" sz="1200" dirty="0" smtClean="0">
                  <a:solidFill>
                    <a:schemeClr val="tx1"/>
                  </a:solidFill>
                  <a:latin typeface="宋体" panose="02010600030101010101" pitchFamily="2" charset="-122"/>
                  <a:ea typeface="宋体" panose="02010600030101010101" pitchFamily="2" charset="-122"/>
                </a:rPr>
                <a:t>  </a:t>
              </a:r>
              <a:r>
                <a:rPr lang="zh-CN" altLang="en-US" sz="1200" dirty="0" smtClean="0">
                  <a:solidFill>
                    <a:schemeClr val="tx1"/>
                  </a:solidFill>
                  <a:latin typeface="宋体" panose="02010600030101010101" pitchFamily="2" charset="-122"/>
                  <a:ea typeface="宋体" panose="02010600030101010101" pitchFamily="2" charset="-122"/>
                </a:rPr>
                <a:t>尽量</a:t>
              </a:r>
              <a:r>
                <a:rPr lang="zh-CN" altLang="en-US" sz="1200" dirty="0">
                  <a:solidFill>
                    <a:schemeClr val="tx1"/>
                  </a:solidFill>
                  <a:latin typeface="宋体" panose="02010600030101010101" pitchFamily="2" charset="-122"/>
                  <a:ea typeface="宋体" panose="02010600030101010101" pitchFamily="2" charset="-122"/>
                </a:rPr>
                <a:t>小，</a:t>
              </a:r>
              <a:r>
                <a:rPr lang="zh-CN" altLang="en-US" sz="1200" dirty="0" smtClean="0">
                  <a:solidFill>
                    <a:schemeClr val="tx1"/>
                  </a:solidFill>
                  <a:latin typeface="宋体" panose="02010600030101010101" pitchFamily="2" charset="-122"/>
                  <a:ea typeface="宋体" panose="02010600030101010101" pitchFamily="2" charset="-122"/>
                </a:rPr>
                <a:t>减小弥散带来</a:t>
              </a:r>
              <a:r>
                <a:rPr lang="zh-CN" altLang="en-US" sz="1200" dirty="0">
                  <a:solidFill>
                    <a:schemeClr val="tx1"/>
                  </a:solidFill>
                  <a:latin typeface="宋体" panose="02010600030101010101" pitchFamily="2" charset="-122"/>
                  <a:ea typeface="宋体" panose="02010600030101010101" pitchFamily="2" charset="-122"/>
                </a:rPr>
                <a:t>的误差     </a:t>
              </a:r>
              <a:endParaRPr lang="en-US" altLang="zh-CN" sz="1200" dirty="0">
                <a:solidFill>
                  <a:schemeClr val="tx1"/>
                </a:solidFill>
                <a:latin typeface="宋体" panose="02010600030101010101" pitchFamily="2" charset="-122"/>
                <a:ea typeface="宋体" panose="02010600030101010101" pitchFamily="2" charset="-122"/>
              </a:endParaRPr>
            </a:p>
            <a:p>
              <a:pPr>
                <a:defRPr/>
              </a:pPr>
              <a:r>
                <a:rPr lang="en-US" altLang="zh-CN" sz="1200" dirty="0" smtClean="0">
                  <a:solidFill>
                    <a:schemeClr val="tx1"/>
                  </a:solidFill>
                  <a:latin typeface="宋体" panose="02010600030101010101" pitchFamily="2" charset="-122"/>
                  <a:ea typeface="宋体" panose="02010600030101010101" pitchFamily="2" charset="-122"/>
                </a:rPr>
                <a:t>2.</a:t>
              </a:r>
              <a:r>
                <a:rPr lang="zh-CN" altLang="en-US" sz="1200" dirty="0">
                  <a:solidFill>
                    <a:schemeClr val="tx1"/>
                  </a:solidFill>
                  <a:latin typeface="宋体" panose="02010600030101010101" pitchFamily="2" charset="-122"/>
                  <a:ea typeface="宋体" panose="02010600030101010101" pitchFamily="2" charset="-122"/>
                </a:rPr>
                <a:t>尽量与孔相切在不同的</a:t>
              </a:r>
              <a:r>
                <a:rPr lang="zh-CN" altLang="en-US" sz="1200" dirty="0" smtClean="0">
                  <a:solidFill>
                    <a:schemeClr val="tx1"/>
                  </a:solidFill>
                  <a:latin typeface="宋体" panose="02010600030101010101" pitchFamily="2" charset="-122"/>
                  <a:ea typeface="宋体" panose="02010600030101010101" pitchFamily="2" charset="-122"/>
                </a:rPr>
                <a:t>方向</a:t>
              </a:r>
              <a:endParaRPr lang="en-US" altLang="zh-CN" sz="1200" dirty="0">
                <a:solidFill>
                  <a:schemeClr val="tx1"/>
                </a:solidFill>
                <a:latin typeface="宋体" panose="02010600030101010101" pitchFamily="2" charset="-122"/>
                <a:ea typeface="宋体" panose="02010600030101010101" pitchFamily="2" charset="-122"/>
              </a:endParaRPr>
            </a:p>
          </p:txBody>
        </p:sp>
        <p:graphicFrame>
          <p:nvGraphicFramePr>
            <p:cNvPr id="140" name="对象 86"/>
            <p:cNvGraphicFramePr>
              <a:graphicFrameLocks noChangeAspect="1"/>
            </p:cNvGraphicFramePr>
            <p:nvPr>
              <p:extLst/>
            </p:nvPr>
          </p:nvGraphicFramePr>
          <p:xfrm>
            <a:off x="291111" y="4235257"/>
            <a:ext cx="190500" cy="177800"/>
          </p:xfrm>
          <a:graphic>
            <a:graphicData uri="http://schemas.openxmlformats.org/presentationml/2006/ole">
              <mc:AlternateContent xmlns:mc="http://schemas.openxmlformats.org/markup-compatibility/2006">
                <mc:Choice xmlns:v="urn:schemas-microsoft-com:vml" Requires="v">
                  <p:oleObj spid="_x0000_s58608" name="Equation" r:id="rId5" imgW="190440" imgH="177480" progId="Equation.DSMT4">
                    <p:embed/>
                  </p:oleObj>
                </mc:Choice>
                <mc:Fallback>
                  <p:oleObj name="Equation" r:id="rId5" imgW="190440" imgH="177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111" y="4235257"/>
                          <a:ext cx="1905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46" name="TextBox 4"/>
          <p:cNvSpPr txBox="1"/>
          <p:nvPr/>
        </p:nvSpPr>
        <p:spPr>
          <a:xfrm>
            <a:off x="43803" y="1276670"/>
            <a:ext cx="3358093" cy="276999"/>
          </a:xfrm>
          <a:prstGeom prst="rect">
            <a:avLst/>
          </a:prstGeom>
          <a:noFill/>
        </p:spPr>
        <p:txBody>
          <a:bodyPr wrap="square" rtlCol="0">
            <a:spAutoFit/>
          </a:bodyPr>
          <a:lstStyle/>
          <a:p>
            <a:r>
              <a:rPr lang="zh-CN" altLang="en-US" sz="1200" b="1" dirty="0" smtClean="0">
                <a:latin typeface="宋体" pitchFamily="2" charset="-122"/>
                <a:ea typeface="宋体" pitchFamily="2" charset="-122"/>
              </a:rPr>
              <a:t>在原方法基础上补充一个新椭圆重新评估损伤</a:t>
            </a:r>
            <a:endParaRPr lang="zh-CN" altLang="en-US" sz="1200" b="1" dirty="0">
              <a:latin typeface="宋体" pitchFamily="2" charset="-122"/>
              <a:ea typeface="宋体" pitchFamily="2" charset="-122"/>
            </a:endParaRPr>
          </a:p>
        </p:txBody>
      </p:sp>
      <p:grpSp>
        <p:nvGrpSpPr>
          <p:cNvPr id="157" name="组合 156"/>
          <p:cNvGrpSpPr/>
          <p:nvPr/>
        </p:nvGrpSpPr>
        <p:grpSpPr>
          <a:xfrm>
            <a:off x="6588185" y="1771373"/>
            <a:ext cx="2497137" cy="634333"/>
            <a:chOff x="97528" y="1806848"/>
            <a:chExt cx="2497137" cy="634333"/>
          </a:xfrm>
        </p:grpSpPr>
        <p:graphicFrame>
          <p:nvGraphicFramePr>
            <p:cNvPr id="2" name="对象 1"/>
            <p:cNvGraphicFramePr>
              <a:graphicFrameLocks noChangeAspect="1"/>
            </p:cNvGraphicFramePr>
            <p:nvPr>
              <p:extLst/>
            </p:nvPr>
          </p:nvGraphicFramePr>
          <p:xfrm>
            <a:off x="97528" y="1806848"/>
            <a:ext cx="2222500" cy="254000"/>
          </p:xfrm>
          <a:graphic>
            <a:graphicData uri="http://schemas.openxmlformats.org/presentationml/2006/ole">
              <mc:AlternateContent xmlns:mc="http://schemas.openxmlformats.org/markup-compatibility/2006">
                <mc:Choice xmlns:v="urn:schemas-microsoft-com:vml" Requires="v">
                  <p:oleObj spid="_x0000_s58609" name="Equation" r:id="rId7" imgW="2222280" imgH="253800" progId="Equation.DSMT4">
                    <p:embed/>
                  </p:oleObj>
                </mc:Choice>
                <mc:Fallback>
                  <p:oleObj name="Equation" r:id="rId7" imgW="2222280" imgH="253800" progId="Equation.DSMT4">
                    <p:embed/>
                    <p:pic>
                      <p:nvPicPr>
                        <p:cNvPr id="0" name=""/>
                        <p:cNvPicPr/>
                        <p:nvPr/>
                      </p:nvPicPr>
                      <p:blipFill>
                        <a:blip r:embed="rId8"/>
                        <a:stretch>
                          <a:fillRect/>
                        </a:stretch>
                      </p:blipFill>
                      <p:spPr>
                        <a:xfrm>
                          <a:off x="97528" y="1806848"/>
                          <a:ext cx="2222500" cy="254000"/>
                        </a:xfrm>
                        <a:prstGeom prst="rect">
                          <a:avLst/>
                        </a:prstGeom>
                      </p:spPr>
                    </p:pic>
                  </p:oleObj>
                </mc:Fallback>
              </mc:AlternateContent>
            </a:graphicData>
          </a:graphic>
        </p:graphicFrame>
        <p:cxnSp>
          <p:nvCxnSpPr>
            <p:cNvPr id="148" name="直接连接符 147"/>
            <p:cNvCxnSpPr/>
            <p:nvPr/>
          </p:nvCxnSpPr>
          <p:spPr>
            <a:xfrm flipH="1">
              <a:off x="1971371" y="2018363"/>
              <a:ext cx="360040" cy="191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p:nvPr/>
          </p:nvCxnSpPr>
          <p:spPr>
            <a:xfrm>
              <a:off x="2148959" y="2024891"/>
              <a:ext cx="2432" cy="1799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6" name="TextBox 4"/>
            <p:cNvSpPr txBox="1"/>
            <p:nvPr/>
          </p:nvSpPr>
          <p:spPr>
            <a:xfrm>
              <a:off x="1595190" y="2164182"/>
              <a:ext cx="999475" cy="276999"/>
            </a:xfrm>
            <a:prstGeom prst="rect">
              <a:avLst/>
            </a:prstGeom>
            <a:noFill/>
          </p:spPr>
          <p:txBody>
            <a:bodyPr wrap="square" rtlCol="0">
              <a:spAutoFit/>
            </a:bodyPr>
            <a:lstStyle/>
            <a:p>
              <a:r>
                <a:rPr lang="zh-CN" altLang="en-US" sz="1200" dirty="0" smtClean="0">
                  <a:latin typeface="宋体" pitchFamily="2" charset="-122"/>
                  <a:ea typeface="宋体" pitchFamily="2" charset="-122"/>
                </a:rPr>
                <a:t>误差引入项</a:t>
              </a:r>
              <a:endParaRPr lang="zh-CN" altLang="en-US" sz="1200" dirty="0">
                <a:latin typeface="宋体" pitchFamily="2" charset="-122"/>
                <a:ea typeface="宋体" pitchFamily="2" charset="-122"/>
              </a:endParaRPr>
            </a:p>
          </p:txBody>
        </p:sp>
      </p:grpSp>
      <p:sp>
        <p:nvSpPr>
          <p:cNvPr id="8" name="加号 7"/>
          <p:cNvSpPr/>
          <p:nvPr/>
        </p:nvSpPr>
        <p:spPr>
          <a:xfrm>
            <a:off x="2987824" y="2680566"/>
            <a:ext cx="288032" cy="280183"/>
          </a:xfrm>
          <a:prstGeom prst="mathPlus">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96" name="表格 195"/>
          <p:cNvGraphicFramePr>
            <a:graphicFrameLocks noGrp="1"/>
          </p:cNvGraphicFramePr>
          <p:nvPr>
            <p:extLst>
              <p:ext uri="{D42A27DB-BD31-4B8C-83A1-F6EECF244321}">
                <p14:modId xmlns:p14="http://schemas.microsoft.com/office/powerpoint/2010/main" val="2721040554"/>
              </p:ext>
            </p:extLst>
          </p:nvPr>
        </p:nvGraphicFramePr>
        <p:xfrm>
          <a:off x="2771800" y="4612416"/>
          <a:ext cx="3624933" cy="1556385"/>
        </p:xfrm>
        <a:graphic>
          <a:graphicData uri="http://schemas.openxmlformats.org/drawingml/2006/table">
            <a:tbl>
              <a:tblPr>
                <a:tableStyleId>{5C22544A-7EE6-4342-B048-85BDC9FD1C3A}</a:tableStyleId>
              </a:tblPr>
              <a:tblGrid>
                <a:gridCol w="479144"/>
                <a:gridCol w="500468"/>
                <a:gridCol w="857944"/>
                <a:gridCol w="585229"/>
                <a:gridCol w="630189"/>
                <a:gridCol w="571959"/>
              </a:tblGrid>
              <a:tr h="47179">
                <a:tc>
                  <a:txBody>
                    <a:bodyPr/>
                    <a:lstStyle/>
                    <a:p>
                      <a:pPr marL="0" algn="ctr" rtl="0" eaLnBrk="1" fontAlgn="b" latinLnBrk="0" hangingPunct="1"/>
                      <a:r>
                        <a:rPr kumimoji="0" lang="zh-CN" altLang="en-US" sz="1200" b="0" i="0" u="none" strike="noStrike" kern="1200" dirty="0" smtClean="0">
                          <a:solidFill>
                            <a:srgbClr val="000000"/>
                          </a:solidFill>
                          <a:effectLst/>
                          <a:latin typeface="宋体" panose="02010600030101010101" pitchFamily="2" charset="-122"/>
                          <a:ea typeface="宋体" panose="02010600030101010101" pitchFamily="2" charset="-122"/>
                          <a:cs typeface="+mn-cs"/>
                        </a:rPr>
                        <a:t>激励点</a:t>
                      </a:r>
                      <a:endParaRPr kumimoji="0" lang="zh-CN" altLang="en-US" sz="12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9525" marR="9525" marT="9525" marB="0" anchor="ctr" anchorCtr="1">
                    <a:solidFill>
                      <a:schemeClr val="bg1">
                        <a:lumMod val="75000"/>
                      </a:schemeClr>
                    </a:solidFill>
                  </a:tcPr>
                </a:tc>
                <a:tc>
                  <a:txBody>
                    <a:bodyPr/>
                    <a:lstStyle/>
                    <a:p>
                      <a:pPr algn="ctr"/>
                      <a:r>
                        <a:rPr kumimoji="0" lang="zh-CN" altLang="en-US" sz="1200" b="0" i="0" u="none" strike="noStrike" kern="1200" dirty="0" smtClean="0">
                          <a:solidFill>
                            <a:srgbClr val="000000"/>
                          </a:solidFill>
                          <a:effectLst/>
                          <a:latin typeface="宋体" panose="02010600030101010101" pitchFamily="2" charset="-122"/>
                          <a:ea typeface="宋体" panose="02010600030101010101" pitchFamily="2" charset="-122"/>
                          <a:cs typeface="+mn-cs"/>
                        </a:rPr>
                        <a:t>接收点</a:t>
                      </a:r>
                      <a:endParaRPr kumimoji="0" lang="zh-CN" altLang="en-US" sz="12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9525" marR="9525" marT="9525" marB="0" anchor="ctr">
                    <a:solidFill>
                      <a:schemeClr val="bg1">
                        <a:lumMod val="75000"/>
                      </a:schemeClr>
                    </a:solidFill>
                  </a:tcPr>
                </a:tc>
                <a:tc>
                  <a:txBody>
                    <a:bodyPr/>
                    <a:lstStyle/>
                    <a:p>
                      <a:pPr algn="ctr" rtl="0" fontAlgn="ctr"/>
                      <a:r>
                        <a:rPr lang="zh-CN" altLang="en-US" sz="1200" u="none" strike="noStrike" dirty="0">
                          <a:effectLst/>
                          <a:latin typeface="宋体" panose="02010600030101010101" pitchFamily="2" charset="-122"/>
                          <a:ea typeface="宋体" panose="02010600030101010101" pitchFamily="2" charset="-122"/>
                        </a:rPr>
                        <a:t>损伤</a:t>
                      </a:r>
                      <a:r>
                        <a:rPr lang="zh-CN" altLang="en-US" sz="1200" u="none" strike="noStrike" dirty="0" smtClean="0">
                          <a:effectLst/>
                          <a:latin typeface="宋体" panose="02010600030101010101" pitchFamily="2" charset="-122"/>
                          <a:ea typeface="宋体" panose="02010600030101010101" pitchFamily="2" charset="-122"/>
                        </a:rPr>
                        <a:t>位置</a:t>
                      </a:r>
                      <a:r>
                        <a:rPr lang="en-US" altLang="zh-CN" sz="1200" u="none" strike="noStrike" dirty="0" smtClean="0">
                          <a:effectLst/>
                          <a:latin typeface="Times New Roman" panose="02020603050405020304" pitchFamily="18" charset="0"/>
                          <a:cs typeface="Times New Roman" panose="02020603050405020304" pitchFamily="18" charset="0"/>
                        </a:rPr>
                        <a:t>(</a:t>
                      </a:r>
                      <a:r>
                        <a:rPr lang="en-US" sz="1200" u="none" strike="noStrike" dirty="0">
                          <a:effectLst/>
                          <a:latin typeface="Times New Roman" panose="02020603050405020304" pitchFamily="18" charset="0"/>
                          <a:cs typeface="Times New Roman" panose="02020603050405020304" pitchFamily="18" charset="0"/>
                        </a:rPr>
                        <a:t>x,y</a:t>
                      </a:r>
                      <a:r>
                        <a:rPr lang="en-US" sz="1200" u="none" strike="noStrike" dirty="0" smtClean="0">
                          <a:effectLst/>
                          <a:latin typeface="Times New Roman" panose="02020603050405020304" pitchFamily="18" charset="0"/>
                          <a:cs typeface="Times New Roman" panose="02020603050405020304" pitchFamily="18" charset="0"/>
                        </a:rPr>
                        <a:t>)(mm)</a:t>
                      </a:r>
                      <a:endParaRPr lang="en-US" sz="12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solidFill>
                      <a:schemeClr val="bg1">
                        <a:lumMod val="75000"/>
                      </a:schemeClr>
                    </a:solidFill>
                  </a:tcPr>
                </a:tc>
                <a:tc>
                  <a:txBody>
                    <a:bodyPr/>
                    <a:lstStyle/>
                    <a:p>
                      <a:pPr algn="ctr" rtl="0" fontAlgn="ctr"/>
                      <a:r>
                        <a:rPr lang="zh-CN" altLang="en-US" sz="1200" b="0" i="0"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误差</a:t>
                      </a:r>
                      <a:endParaRPr lang="en-US" sz="12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solidFill>
                      <a:schemeClr val="bg1">
                        <a:lumMod val="7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u="none" strike="noStrike" dirty="0" smtClean="0">
                          <a:effectLst/>
                          <a:latin typeface="宋体" panose="02010600030101010101" pitchFamily="2" charset="-122"/>
                          <a:ea typeface="宋体" panose="02010600030101010101" pitchFamily="2" charset="-122"/>
                        </a:rPr>
                        <a:t>损伤直径</a:t>
                      </a:r>
                      <a:r>
                        <a:rPr lang="en-US" altLang="zh-CN" sz="1200" u="none" strike="noStrike" dirty="0" smtClean="0">
                          <a:effectLst/>
                          <a:latin typeface="Times New Roman" panose="02020603050405020304" pitchFamily="18" charset="0"/>
                          <a:cs typeface="Times New Roman" panose="02020603050405020304" pitchFamily="18" charset="0"/>
                        </a:rPr>
                        <a:t>(mm)</a:t>
                      </a:r>
                      <a:endParaRPr lang="en-US" altLang="zh-CN" sz="1200" b="0" i="0"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solidFill>
                      <a:schemeClr val="bg1">
                        <a:lumMod val="75000"/>
                      </a:schemeClr>
                    </a:solidFill>
                  </a:tcPr>
                </a:tc>
                <a:tc>
                  <a:txBody>
                    <a:bodyPr/>
                    <a:lstStyle/>
                    <a:p>
                      <a:pPr algn="ctr" rtl="0" fontAlgn="ctr"/>
                      <a:r>
                        <a:rPr lang="zh-CN" altLang="en-US" sz="1200" b="0" i="0"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误差</a:t>
                      </a:r>
                      <a:endParaRPr lang="en-US" altLang="zh-CN" sz="12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solidFill>
                      <a:schemeClr val="bg1">
                        <a:lumMod val="75000"/>
                      </a:schemeClr>
                    </a:solidFill>
                  </a:tcPr>
                </a:tc>
              </a:tr>
              <a:tr h="219075">
                <a:tc>
                  <a:txBody>
                    <a:bodyPr/>
                    <a:lstStyle/>
                    <a:p>
                      <a:pPr algn="ctr" rtl="0" fontAlgn="ctr"/>
                      <a:r>
                        <a:rPr lang="en-US" altLang="zh-CN" sz="1200" b="0" i="0" u="none" strike="noStrike"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PZT1</a:t>
                      </a:r>
                      <a:endParaRPr lang="zh-CN" altLang="en-US" sz="1200" b="0" i="0" u="none" strike="noStrike"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noFill/>
                  </a:tcPr>
                </a:tc>
                <a:tc>
                  <a:txBody>
                    <a:bodyPr/>
                    <a:lstStyle/>
                    <a:p>
                      <a:pPr algn="ctr" rtl="0" fontAlgn="ctr"/>
                      <a:r>
                        <a:rPr lang="en-US" altLang="zh-CN" sz="1200" b="0" i="0" u="none" strike="noStrike"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PZT2</a:t>
                      </a:r>
                      <a:endParaRPr lang="zh-CN" altLang="en-US" sz="1200" b="0" i="0" u="none" strike="noStrike"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noFill/>
                  </a:tcPr>
                </a:tc>
                <a:tc>
                  <a:txBody>
                    <a:bodyPr/>
                    <a:lstStyle/>
                    <a:p>
                      <a:pPr algn="ctr" fontAlgn="ctr"/>
                      <a:r>
                        <a:rPr lang="en-US" altLang="zh-CN" sz="1200" b="0" i="0"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(96.5,-32.5)</a:t>
                      </a:r>
                      <a:endParaRPr lang="en-US" altLang="zh-CN" sz="12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noFill/>
                  </a:tcPr>
                </a:tc>
                <a:tc>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7.34%</a:t>
                      </a:r>
                    </a:p>
                  </a:txBody>
                  <a:tcPr marL="9525" marR="9525" marT="9525" marB="0" anchor="ctr">
                    <a:noFill/>
                  </a:tcPr>
                </a:tc>
                <a:tc>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13.06 </a:t>
                      </a:r>
                    </a:p>
                  </a:txBody>
                  <a:tcPr marL="9525" marR="9525" marT="9525" marB="0" anchor="ctr">
                    <a:noFill/>
                  </a:tcPr>
                </a:tc>
                <a:tc>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86.51%</a:t>
                      </a:r>
                    </a:p>
                  </a:txBody>
                  <a:tcPr marL="9525" marR="9525" marT="9525" marB="0" anchor="ctr">
                    <a:noFill/>
                  </a:tcPr>
                </a:tc>
              </a:tr>
              <a:tr h="54769">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PZT1</a:t>
                      </a:r>
                      <a:endParaRPr lang="zh-CN" altLang="en-US" sz="1200" b="0" i="0" u="none" strike="noStrike"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solidFill>
                      <a:schemeClr val="bg1">
                        <a:lumMod val="7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PZT3</a:t>
                      </a:r>
                      <a:endParaRPr lang="zh-CN" altLang="en-US" sz="1200" b="0" i="0" u="none" strike="noStrike"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solidFill>
                      <a:schemeClr val="bg1">
                        <a:lumMod val="7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(105,-30)</a:t>
                      </a:r>
                    </a:p>
                  </a:txBody>
                  <a:tcPr marL="9525" marR="9525" marT="9525" marB="0" anchor="ctr">
                    <a:solidFill>
                      <a:schemeClr val="bg1">
                        <a:lumMod val="75000"/>
                      </a:schemeClr>
                    </a:solidFill>
                  </a:tcPr>
                </a:tc>
                <a:tc>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15.81%</a:t>
                      </a:r>
                    </a:p>
                  </a:txBody>
                  <a:tcPr marL="9525" marR="9525" marT="9525" marB="0" anchor="ctr">
                    <a:solidFill>
                      <a:schemeClr val="bg1">
                        <a:lumMod val="75000"/>
                      </a:schemeClr>
                    </a:solidFill>
                  </a:tcPr>
                </a:tc>
                <a:tc>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25.94 </a:t>
                      </a:r>
                    </a:p>
                  </a:txBody>
                  <a:tcPr marL="9525" marR="9525" marT="9525" marB="0" anchor="ctr">
                    <a:solidFill>
                      <a:schemeClr val="bg1">
                        <a:lumMod val="75000"/>
                      </a:schemeClr>
                    </a:solidFill>
                  </a:tcPr>
                </a:tc>
                <a:tc>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270.50%</a:t>
                      </a:r>
                    </a:p>
                  </a:txBody>
                  <a:tcPr marL="9525" marR="9525" marT="9525" marB="0" anchor="ctr">
                    <a:solidFill>
                      <a:schemeClr val="bg1">
                        <a:lumMod val="75000"/>
                      </a:schemeClr>
                    </a:solidFill>
                  </a:tcPr>
                </a:tc>
              </a:tr>
              <a:tr h="137636">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PZT1</a:t>
                      </a:r>
                      <a:endParaRPr lang="zh-CN" altLang="en-US" sz="1200" b="0" i="0" u="none" strike="noStrike"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PZT4</a:t>
                      </a:r>
                      <a:endParaRPr lang="zh-CN" altLang="en-US" sz="1200" b="0" i="0" u="none" strike="noStrike"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(91,-30)</a:t>
                      </a:r>
                    </a:p>
                  </a:txBody>
                  <a:tcPr marL="9525" marR="9525" marT="9525" marB="0" anchor="ctr">
                    <a:noFill/>
                  </a:tcPr>
                </a:tc>
                <a:tc>
                  <a:txBody>
                    <a:bodyPr/>
                    <a:lstStyle/>
                    <a:p>
                      <a:pPr algn="ctr" fontAlgn="ctr"/>
                      <a:r>
                        <a:rPr lang="en-US" altLang="zh-CN" sz="1200" b="0" i="0"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1.05</a:t>
                      </a:r>
                      <a:r>
                        <a:rPr lang="en-US" altLang="zh-CN" sz="12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9525" marR="9525" marT="9525" marB="0" anchor="ctr">
                    <a:no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3.99 </a:t>
                      </a:r>
                    </a:p>
                  </a:txBody>
                  <a:tcPr marL="9525" marR="9525" marT="9525" marB="0" anchor="ctr">
                    <a:no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-43.02%</a:t>
                      </a:r>
                    </a:p>
                  </a:txBody>
                  <a:tcPr marL="9525" marR="9525" marT="9525" marB="0" anchor="ctr">
                    <a:noFill/>
                  </a:tcPr>
                </a:tc>
              </a:tr>
              <a:tr h="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PZT2</a:t>
                      </a:r>
                      <a:endParaRPr lang="zh-CN" altLang="en-US" sz="1200" b="0" i="0" u="none" strike="noStrike"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solidFill>
                      <a:schemeClr val="bg1">
                        <a:lumMod val="7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PZT3</a:t>
                      </a:r>
                      <a:endParaRPr lang="zh-CN" altLang="en-US" sz="1200" b="0" i="0" u="none" strike="noStrike"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solidFill>
                      <a:schemeClr val="bg1">
                        <a:lumMod val="7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(105,-31.5)</a:t>
                      </a:r>
                    </a:p>
                  </a:txBody>
                  <a:tcPr marL="9525" marR="9525" marT="9525" marB="0" anchor="ctr">
                    <a:solidFill>
                      <a:schemeClr val="bg1">
                        <a:lumMod val="75000"/>
                      </a:schemeClr>
                    </a:solidFill>
                  </a:tcPr>
                </a:tc>
                <a:tc>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15.89%</a:t>
                      </a:r>
                    </a:p>
                  </a:txBody>
                  <a:tcPr marL="9525" marR="9525" marT="9525" marB="0" anchor="ctr">
                    <a:solidFill>
                      <a:schemeClr val="bg1">
                        <a:lumMod val="75000"/>
                      </a:schemeClr>
                    </a:solidFill>
                  </a:tcPr>
                </a:tc>
                <a:tc>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25.49 </a:t>
                      </a:r>
                    </a:p>
                  </a:txBody>
                  <a:tcPr marL="9525" marR="9525" marT="9525" marB="0" anchor="ctr">
                    <a:solidFill>
                      <a:schemeClr val="bg1">
                        <a:lumMod val="75000"/>
                      </a:schemeClr>
                    </a:solidFill>
                  </a:tcPr>
                </a:tc>
                <a:tc>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264.09%</a:t>
                      </a:r>
                    </a:p>
                  </a:txBody>
                  <a:tcPr marL="9525" marR="9525" marT="9525" marB="0" anchor="ctr">
                    <a:solidFill>
                      <a:schemeClr val="bg1">
                        <a:lumMod val="75000"/>
                      </a:schemeClr>
                    </a:solidFill>
                  </a:tcPr>
                </a:tc>
              </a:tr>
              <a:tr h="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PZT2</a:t>
                      </a:r>
                      <a:endParaRPr lang="zh-CN" altLang="en-US" sz="1200" b="0" i="0" u="none" strike="noStrike"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PZT4</a:t>
                      </a:r>
                      <a:endParaRPr lang="zh-CN" altLang="en-US" sz="1200" b="0" i="0" u="none" strike="noStrike"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(105,-32)</a:t>
                      </a:r>
                    </a:p>
                  </a:txBody>
                  <a:tcPr marL="9525" marR="9525" marT="9525" marB="0" anchor="ctr">
                    <a:no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15.95%</a:t>
                      </a:r>
                    </a:p>
                  </a:txBody>
                  <a:tcPr marL="9525" marR="9525" marT="9525" marB="0" anchor="ctr">
                    <a:no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25.30 </a:t>
                      </a:r>
                    </a:p>
                  </a:txBody>
                  <a:tcPr marL="9525" marR="9525" marT="9525" marB="0" anchor="ctr">
                    <a:no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261.36%</a:t>
                      </a:r>
                    </a:p>
                  </a:txBody>
                  <a:tcPr marL="9525" marR="9525" marT="9525" marB="0" anchor="ctr">
                    <a:noFill/>
                  </a:tcPr>
                </a:tc>
              </a:tr>
              <a:tr h="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PZT3</a:t>
                      </a:r>
                      <a:endParaRPr lang="zh-CN" altLang="en-US" sz="1200" b="0" i="0" u="none" strike="noStrike"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solidFill>
                      <a:schemeClr val="bg1">
                        <a:lumMod val="7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PZT4</a:t>
                      </a:r>
                      <a:endParaRPr lang="zh-CN" altLang="en-US" sz="1200" b="0" i="0" u="none" strike="noStrike"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solidFill>
                      <a:schemeClr val="bg1">
                        <a:lumMod val="7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(100,-29.5)</a:t>
                      </a:r>
                    </a:p>
                  </a:txBody>
                  <a:tcPr marL="9525" marR="9525" marT="9525" marB="0" anchor="ctr">
                    <a:solidFill>
                      <a:schemeClr val="bg1">
                        <a:lumMod val="75000"/>
                      </a:schemeClr>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10.55%</a:t>
                      </a:r>
                    </a:p>
                  </a:txBody>
                  <a:tcPr marL="9525" marR="9525" marT="9525" marB="0" anchor="ctr">
                    <a:solidFill>
                      <a:schemeClr val="bg1">
                        <a:lumMod val="75000"/>
                      </a:schemeClr>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18.95 </a:t>
                      </a:r>
                    </a:p>
                  </a:txBody>
                  <a:tcPr marL="9525" marR="9525" marT="9525" marB="0" anchor="ctr">
                    <a:solidFill>
                      <a:schemeClr val="bg1">
                        <a:lumMod val="75000"/>
                      </a:schemeClr>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170.66%</a:t>
                      </a:r>
                    </a:p>
                  </a:txBody>
                  <a:tcPr marL="9525" marR="9525" marT="9525" marB="0" anchor="ctr">
                    <a:solidFill>
                      <a:schemeClr val="bg1">
                        <a:lumMod val="75000"/>
                      </a:schemeClr>
                    </a:solidFill>
                  </a:tcPr>
                </a:tc>
              </a:tr>
            </a:tbl>
          </a:graphicData>
        </a:graphic>
      </p:graphicFrame>
      <p:sp>
        <p:nvSpPr>
          <p:cNvPr id="10" name="矩形 9"/>
          <p:cNvSpPr/>
          <p:nvPr/>
        </p:nvSpPr>
        <p:spPr>
          <a:xfrm>
            <a:off x="2777706" y="5390736"/>
            <a:ext cx="3598570" cy="179525"/>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矩形 197"/>
          <p:cNvSpPr/>
          <p:nvPr/>
        </p:nvSpPr>
        <p:spPr>
          <a:xfrm>
            <a:off x="107504" y="1543786"/>
            <a:ext cx="6319354" cy="51975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a:off x="3138682" y="4141159"/>
            <a:ext cx="252389" cy="216024"/>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矩形 198"/>
          <p:cNvSpPr/>
          <p:nvPr/>
        </p:nvSpPr>
        <p:spPr>
          <a:xfrm>
            <a:off x="107504" y="4044940"/>
            <a:ext cx="6319006" cy="2696428"/>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矩形 199"/>
          <p:cNvSpPr/>
          <p:nvPr/>
        </p:nvSpPr>
        <p:spPr>
          <a:xfrm>
            <a:off x="2846382" y="6135687"/>
            <a:ext cx="3597826" cy="461665"/>
          </a:xfrm>
          <a:prstGeom prst="rect">
            <a:avLst/>
          </a:prstGeom>
        </p:spPr>
        <p:txBody>
          <a:bodyPr wrap="square">
            <a:spAutoFit/>
          </a:bodyPr>
          <a:lstStyle/>
          <a:p>
            <a:r>
              <a:rPr lang="zh-CN" altLang="en-US" sz="1200" b="1" dirty="0" smtClean="0">
                <a:latin typeface="宋体" panose="02010600030101010101" pitchFamily="2" charset="-122"/>
                <a:ea typeface="宋体" panose="02010600030101010101" pitchFamily="2" charset="-122"/>
                <a:cs typeface="Times New Roman" panose="02020603050405020304" pitchFamily="18" charset="0"/>
              </a:rPr>
              <a:t>加入   最小的</a:t>
            </a:r>
            <a:r>
              <a:rPr lang="en-US" altLang="zh-CN" sz="1200" b="1" dirty="0" smtClean="0">
                <a:latin typeface="宋体" panose="02010600030101010101" pitchFamily="2" charset="-122"/>
                <a:ea typeface="宋体" panose="02010600030101010101" pitchFamily="2" charset="-122"/>
                <a:cs typeface="Times New Roman" panose="02020603050405020304" pitchFamily="18" charset="0"/>
              </a:rPr>
              <a:t>PZT1-PZT4</a:t>
            </a:r>
            <a:r>
              <a:rPr lang="zh-CN" altLang="en-US" sz="1200" b="1" dirty="0" smtClean="0">
                <a:latin typeface="宋体" panose="02010600030101010101" pitchFamily="2" charset="-122"/>
                <a:ea typeface="宋体" panose="02010600030101010101" pitchFamily="2" charset="-122"/>
                <a:cs typeface="Times New Roman" panose="02020603050405020304" pitchFamily="18" charset="0"/>
              </a:rPr>
              <a:t>椭圆时对损伤位置与大小的评估最为准确！</a:t>
            </a:r>
            <a:endParaRPr lang="zh-CN" altLang="en-US" sz="1200" b="1"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1462758108"/>
              </p:ext>
            </p:extLst>
          </p:nvPr>
        </p:nvGraphicFramePr>
        <p:xfrm>
          <a:off x="3257940" y="6199649"/>
          <a:ext cx="190500" cy="177800"/>
        </p:xfrm>
        <a:graphic>
          <a:graphicData uri="http://schemas.openxmlformats.org/presentationml/2006/ole">
            <mc:AlternateContent xmlns:mc="http://schemas.openxmlformats.org/markup-compatibility/2006">
              <mc:Choice xmlns:v="urn:schemas-microsoft-com:vml" Requires="v">
                <p:oleObj spid="_x0000_s58610" name="Equation" r:id="rId9" imgW="190440" imgH="177480" progId="Equation.DSMT4">
                  <p:embed/>
                </p:oleObj>
              </mc:Choice>
              <mc:Fallback>
                <p:oleObj name="Equation" r:id="rId9" imgW="190440" imgH="177480" progId="Equation.DSMT4">
                  <p:embed/>
                  <p:pic>
                    <p:nvPicPr>
                      <p:cNvPr id="0" name=""/>
                      <p:cNvPicPr/>
                      <p:nvPr/>
                    </p:nvPicPr>
                    <p:blipFill>
                      <a:blip r:embed="rId10"/>
                      <a:stretch>
                        <a:fillRect/>
                      </a:stretch>
                    </p:blipFill>
                    <p:spPr>
                      <a:xfrm>
                        <a:off x="3257940" y="6199649"/>
                        <a:ext cx="190500" cy="177800"/>
                      </a:xfrm>
                      <a:prstGeom prst="rect">
                        <a:avLst/>
                      </a:prstGeom>
                    </p:spPr>
                  </p:pic>
                </p:oleObj>
              </mc:Fallback>
            </mc:AlternateContent>
          </a:graphicData>
        </a:graphic>
      </p:graphicFrame>
      <p:grpSp>
        <p:nvGrpSpPr>
          <p:cNvPr id="3" name="组合 2"/>
          <p:cNvGrpSpPr/>
          <p:nvPr/>
        </p:nvGrpSpPr>
        <p:grpSpPr>
          <a:xfrm>
            <a:off x="6691249" y="3429000"/>
            <a:ext cx="2510766" cy="2462489"/>
            <a:chOff x="6682223" y="3735910"/>
            <a:chExt cx="2510766" cy="2462489"/>
          </a:xfrm>
        </p:grpSpPr>
        <p:grpSp>
          <p:nvGrpSpPr>
            <p:cNvPr id="201" name="组合 200"/>
            <p:cNvGrpSpPr/>
            <p:nvPr/>
          </p:nvGrpSpPr>
          <p:grpSpPr>
            <a:xfrm>
              <a:off x="6682223" y="3735910"/>
              <a:ext cx="2510766" cy="2462489"/>
              <a:chOff x="638817" y="1109136"/>
              <a:chExt cx="2510766" cy="2462489"/>
            </a:xfrm>
          </p:grpSpPr>
          <p:grpSp>
            <p:nvGrpSpPr>
              <p:cNvPr id="202" name="组合 201"/>
              <p:cNvGrpSpPr/>
              <p:nvPr/>
            </p:nvGrpSpPr>
            <p:grpSpPr>
              <a:xfrm>
                <a:off x="638817" y="1109136"/>
                <a:ext cx="2510766" cy="2462489"/>
                <a:chOff x="5179194" y="3758218"/>
                <a:chExt cx="2510766" cy="2462489"/>
              </a:xfrm>
            </p:grpSpPr>
            <p:grpSp>
              <p:nvGrpSpPr>
                <p:cNvPr id="207" name="组合 206"/>
                <p:cNvGrpSpPr/>
                <p:nvPr/>
              </p:nvGrpSpPr>
              <p:grpSpPr>
                <a:xfrm>
                  <a:off x="5179194" y="3758218"/>
                  <a:ext cx="2510766" cy="2462489"/>
                  <a:chOff x="6918541" y="1127570"/>
                  <a:chExt cx="2510766" cy="2462489"/>
                </a:xfrm>
              </p:grpSpPr>
              <p:grpSp>
                <p:nvGrpSpPr>
                  <p:cNvPr id="212" name="组合 211"/>
                  <p:cNvGrpSpPr/>
                  <p:nvPr/>
                </p:nvGrpSpPr>
                <p:grpSpPr>
                  <a:xfrm>
                    <a:off x="6918541" y="1127570"/>
                    <a:ext cx="2510766" cy="2462489"/>
                    <a:chOff x="2461738" y="1305014"/>
                    <a:chExt cx="2510766" cy="2462489"/>
                  </a:xfrm>
                </p:grpSpPr>
                <p:grpSp>
                  <p:nvGrpSpPr>
                    <p:cNvPr id="217" name="组合 216"/>
                    <p:cNvGrpSpPr/>
                    <p:nvPr/>
                  </p:nvGrpSpPr>
                  <p:grpSpPr>
                    <a:xfrm>
                      <a:off x="2461738" y="1606916"/>
                      <a:ext cx="2160588" cy="2160587"/>
                      <a:chOff x="414150" y="1526871"/>
                      <a:chExt cx="2160588" cy="2160587"/>
                    </a:xfrm>
                  </p:grpSpPr>
                  <p:grpSp>
                    <p:nvGrpSpPr>
                      <p:cNvPr id="222" name="组合 64"/>
                      <p:cNvGrpSpPr>
                        <a:grpSpLocks/>
                      </p:cNvGrpSpPr>
                      <p:nvPr/>
                    </p:nvGrpSpPr>
                    <p:grpSpPr bwMode="auto">
                      <a:xfrm>
                        <a:off x="414150" y="1526871"/>
                        <a:ext cx="2160588" cy="2160587"/>
                        <a:chOff x="969234" y="1354474"/>
                        <a:chExt cx="2880000" cy="2880000"/>
                      </a:xfrm>
                    </p:grpSpPr>
                    <p:sp>
                      <p:nvSpPr>
                        <p:cNvPr id="224" name="矩形 223"/>
                        <p:cNvSpPr/>
                        <p:nvPr/>
                      </p:nvSpPr>
                      <p:spPr>
                        <a:xfrm>
                          <a:off x="969234" y="1354474"/>
                          <a:ext cx="2880000" cy="2880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sp>
                      <p:nvSpPr>
                        <p:cNvPr id="225" name="矩形 224"/>
                        <p:cNvSpPr/>
                        <p:nvPr/>
                      </p:nvSpPr>
                      <p:spPr>
                        <a:xfrm>
                          <a:off x="1813804" y="2269029"/>
                          <a:ext cx="1103699" cy="1103700"/>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26" name="椭圆 225"/>
                        <p:cNvSpPr/>
                        <p:nvPr/>
                      </p:nvSpPr>
                      <p:spPr>
                        <a:xfrm>
                          <a:off x="1752438" y="2214012"/>
                          <a:ext cx="120616" cy="120618"/>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227" name="椭圆 226"/>
                        <p:cNvSpPr/>
                        <p:nvPr/>
                      </p:nvSpPr>
                      <p:spPr>
                        <a:xfrm>
                          <a:off x="1752438" y="3301594"/>
                          <a:ext cx="120616" cy="118501"/>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228" name="椭圆 227"/>
                        <p:cNvSpPr/>
                        <p:nvPr/>
                      </p:nvSpPr>
                      <p:spPr>
                        <a:xfrm>
                          <a:off x="2866812" y="2211966"/>
                          <a:ext cx="120618" cy="120618"/>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229" name="椭圆 228"/>
                        <p:cNvSpPr/>
                        <p:nvPr/>
                      </p:nvSpPr>
                      <p:spPr>
                        <a:xfrm>
                          <a:off x="2871544" y="3301594"/>
                          <a:ext cx="120618" cy="118501"/>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230" name="椭圆 229"/>
                        <p:cNvSpPr/>
                        <p:nvPr/>
                      </p:nvSpPr>
                      <p:spPr>
                        <a:xfrm>
                          <a:off x="2361872" y="2734571"/>
                          <a:ext cx="118501" cy="120618"/>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grpSp>
                  <p:sp>
                    <p:nvSpPr>
                      <p:cNvPr id="223" name="椭圆 222"/>
                      <p:cNvSpPr/>
                      <p:nvPr/>
                    </p:nvSpPr>
                    <p:spPr>
                      <a:xfrm>
                        <a:off x="1703415" y="2652713"/>
                        <a:ext cx="72000" cy="72000"/>
                      </a:xfrm>
                      <a:prstGeom prst="ellipse">
                        <a:avLst/>
                      </a:prstGeom>
                      <a:solidFill>
                        <a:schemeClr val="bg1"/>
                      </a:solidFill>
                      <a:ln w="12700" cmpd="sng">
                        <a:solidFill>
                          <a:schemeClr val="tx1"/>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grpSp>
                <p:cxnSp>
                  <p:nvCxnSpPr>
                    <p:cNvPr id="218" name="直接箭头连接符 217"/>
                    <p:cNvCxnSpPr/>
                    <p:nvPr/>
                  </p:nvCxnSpPr>
                  <p:spPr>
                    <a:xfrm>
                      <a:off x="3549263" y="2695348"/>
                      <a:ext cx="1228565"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19" name="直接箭头连接符 218"/>
                    <p:cNvCxnSpPr/>
                    <p:nvPr/>
                  </p:nvCxnSpPr>
                  <p:spPr>
                    <a:xfrm flipH="1" flipV="1">
                      <a:off x="3549263" y="1461433"/>
                      <a:ext cx="6350" cy="123715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20" name="矩形 219"/>
                    <p:cNvSpPr/>
                    <p:nvPr/>
                  </p:nvSpPr>
                  <p:spPr>
                    <a:xfrm>
                      <a:off x="4729640" y="2537699"/>
                      <a:ext cx="242864" cy="246221"/>
                    </a:xfrm>
                    <a:prstGeom prst="rect">
                      <a:avLst/>
                    </a:prstGeom>
                  </p:spPr>
                  <p:txBody>
                    <a:bodyPr wrap="square">
                      <a:spAutoFit/>
                    </a:bodyPr>
                    <a:lstStyle/>
                    <a:p>
                      <a:r>
                        <a:rPr lang="en-US" altLang="zh-CN" sz="1000" dirty="0" smtClean="0">
                          <a:latin typeface="Times New Roman" panose="02020603050405020304" pitchFamily="18" charset="0"/>
                          <a:cs typeface="Times New Roman" panose="02020603050405020304" pitchFamily="18" charset="0"/>
                        </a:rPr>
                        <a:t>x</a:t>
                      </a:r>
                      <a:endParaRPr lang="zh-CN" altLang="en-US" sz="1000" dirty="0">
                        <a:latin typeface="Times New Roman" panose="02020603050405020304" pitchFamily="18" charset="0"/>
                        <a:cs typeface="Times New Roman" panose="02020603050405020304" pitchFamily="18" charset="0"/>
                      </a:endParaRPr>
                    </a:p>
                  </p:txBody>
                </p:sp>
                <p:sp>
                  <p:nvSpPr>
                    <p:cNvPr id="221" name="矩形 220"/>
                    <p:cNvSpPr/>
                    <p:nvPr/>
                  </p:nvSpPr>
                  <p:spPr>
                    <a:xfrm>
                      <a:off x="3518871" y="1305014"/>
                      <a:ext cx="242864" cy="246221"/>
                    </a:xfrm>
                    <a:prstGeom prst="rect">
                      <a:avLst/>
                    </a:prstGeom>
                  </p:spPr>
                  <p:txBody>
                    <a:bodyPr wrap="square">
                      <a:spAutoFit/>
                    </a:bodyPr>
                    <a:lstStyle/>
                    <a:p>
                      <a:r>
                        <a:rPr lang="en-US" altLang="zh-CN" sz="1000" dirty="0" smtClean="0">
                          <a:latin typeface="Times New Roman" panose="02020603050405020304" pitchFamily="18" charset="0"/>
                          <a:cs typeface="Times New Roman" panose="02020603050405020304" pitchFamily="18" charset="0"/>
                        </a:rPr>
                        <a:t>y</a:t>
                      </a:r>
                      <a:endParaRPr lang="zh-CN" altLang="en-US" sz="1000" dirty="0">
                        <a:latin typeface="Times New Roman" panose="02020603050405020304" pitchFamily="18" charset="0"/>
                        <a:cs typeface="Times New Roman" panose="02020603050405020304" pitchFamily="18" charset="0"/>
                      </a:endParaRPr>
                    </a:p>
                  </p:txBody>
                </p:sp>
              </p:grpSp>
              <p:sp>
                <p:nvSpPr>
                  <p:cNvPr id="213" name="椭圆 212"/>
                  <p:cNvSpPr/>
                  <p:nvPr/>
                </p:nvSpPr>
                <p:spPr>
                  <a:xfrm rot="19054551">
                    <a:off x="8119870" y="2310254"/>
                    <a:ext cx="160971" cy="823482"/>
                  </a:xfrm>
                  <a:prstGeom prst="ellipse">
                    <a:avLst/>
                  </a:prstGeom>
                  <a:noFill/>
                  <a:ln w="95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rot="13414819">
                    <a:off x="7996238" y="1893855"/>
                    <a:ext cx="417906" cy="823482"/>
                  </a:xfrm>
                  <a:prstGeom prst="ellipse">
                    <a:avLst/>
                  </a:prstGeom>
                  <a:noFill/>
                  <a:ln w="95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8" name="直接连接符 207"/>
                <p:cNvCxnSpPr>
                  <a:stCxn id="226" idx="5"/>
                  <a:endCxn id="230" idx="1"/>
                </p:cNvCxnSpPr>
                <p:nvPr/>
              </p:nvCxnSpPr>
              <p:spPr>
                <a:xfrm>
                  <a:off x="5843992" y="4782185"/>
                  <a:ext cx="392984" cy="32654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9" name="直接连接符 208"/>
                <p:cNvCxnSpPr>
                  <a:stCxn id="228" idx="3"/>
                  <a:endCxn id="230" idx="7"/>
                </p:cNvCxnSpPr>
                <p:nvPr/>
              </p:nvCxnSpPr>
              <p:spPr>
                <a:xfrm flipH="1">
                  <a:off x="6299838" y="4780650"/>
                  <a:ext cx="316179" cy="328076"/>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0" name="直接连接符 209"/>
                <p:cNvCxnSpPr>
                  <a:stCxn id="230" idx="5"/>
                  <a:endCxn id="229" idx="1"/>
                </p:cNvCxnSpPr>
                <p:nvPr/>
              </p:nvCxnSpPr>
              <p:spPr>
                <a:xfrm>
                  <a:off x="6299838" y="5172710"/>
                  <a:ext cx="319729" cy="3611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1" name="直接连接符 210"/>
                <p:cNvCxnSpPr>
                  <a:stCxn id="230" idx="3"/>
                  <a:endCxn id="227" idx="7"/>
                </p:cNvCxnSpPr>
                <p:nvPr/>
              </p:nvCxnSpPr>
              <p:spPr>
                <a:xfrm flipH="1">
                  <a:off x="5843992" y="5172710"/>
                  <a:ext cx="392984" cy="3611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203" name="TextBox 4"/>
              <p:cNvSpPr txBox="1"/>
              <p:nvPr/>
            </p:nvSpPr>
            <p:spPr>
              <a:xfrm>
                <a:off x="1047433" y="1877312"/>
                <a:ext cx="718892"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PZT2</a:t>
                </a:r>
                <a:endParaRPr lang="zh-CN" altLang="en-US" sz="800" dirty="0">
                  <a:latin typeface="宋体" pitchFamily="2" charset="-122"/>
                  <a:ea typeface="宋体" pitchFamily="2" charset="-122"/>
                </a:endParaRPr>
              </a:p>
            </p:txBody>
          </p:sp>
          <p:sp>
            <p:nvSpPr>
              <p:cNvPr id="204" name="TextBox 4"/>
              <p:cNvSpPr txBox="1"/>
              <p:nvPr/>
            </p:nvSpPr>
            <p:spPr>
              <a:xfrm>
                <a:off x="1858231" y="1872149"/>
                <a:ext cx="399579"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PZT1</a:t>
                </a:r>
                <a:endParaRPr lang="zh-CN" altLang="en-US" sz="800" dirty="0">
                  <a:latin typeface="宋体" pitchFamily="2" charset="-122"/>
                  <a:ea typeface="宋体" pitchFamily="2" charset="-122"/>
                </a:endParaRPr>
              </a:p>
            </p:txBody>
          </p:sp>
          <p:sp>
            <p:nvSpPr>
              <p:cNvPr id="205" name="TextBox 4"/>
              <p:cNvSpPr txBox="1"/>
              <p:nvPr/>
            </p:nvSpPr>
            <p:spPr>
              <a:xfrm>
                <a:off x="1063893" y="2915593"/>
                <a:ext cx="414301"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PZT3</a:t>
                </a:r>
                <a:endParaRPr lang="zh-CN" altLang="en-US" sz="800" dirty="0">
                  <a:latin typeface="宋体" pitchFamily="2" charset="-122"/>
                  <a:ea typeface="宋体" pitchFamily="2" charset="-122"/>
                </a:endParaRPr>
              </a:p>
            </p:txBody>
          </p:sp>
          <p:sp>
            <p:nvSpPr>
              <p:cNvPr id="206" name="TextBox 4"/>
              <p:cNvSpPr txBox="1"/>
              <p:nvPr/>
            </p:nvSpPr>
            <p:spPr>
              <a:xfrm>
                <a:off x="1931089" y="2915593"/>
                <a:ext cx="414301"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PZT4</a:t>
                </a:r>
                <a:endParaRPr lang="zh-CN" altLang="en-US" sz="800" dirty="0">
                  <a:latin typeface="宋体" pitchFamily="2" charset="-122"/>
                  <a:ea typeface="宋体" pitchFamily="2" charset="-122"/>
                </a:endParaRPr>
              </a:p>
            </p:txBody>
          </p:sp>
        </p:grpSp>
        <p:sp>
          <p:nvSpPr>
            <p:cNvPr id="109" name="椭圆 108"/>
            <p:cNvSpPr/>
            <p:nvPr/>
          </p:nvSpPr>
          <p:spPr>
            <a:xfrm>
              <a:off x="8055936" y="4633193"/>
              <a:ext cx="181542" cy="1042703"/>
            </a:xfrm>
            <a:prstGeom prst="ellipse">
              <a:avLst/>
            </a:prstGeom>
            <a:noFill/>
            <a:ln w="952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1" name="矩形 110"/>
          <p:cNvSpPr/>
          <p:nvPr/>
        </p:nvSpPr>
        <p:spPr>
          <a:xfrm>
            <a:off x="6540849" y="5941992"/>
            <a:ext cx="2555815" cy="830997"/>
          </a:xfrm>
          <a:prstGeom prst="rect">
            <a:avLst/>
          </a:prstGeom>
        </p:spPr>
        <p:txBody>
          <a:bodyPr wrap="square">
            <a:spAutoFit/>
          </a:bodyPr>
          <a:lstStyle/>
          <a:p>
            <a:r>
              <a:rPr lang="zh-CN" altLang="en-US" sz="1200" b="1" dirty="0" smtClean="0">
                <a:latin typeface="宋体" panose="02010600030101010101" pitchFamily="2" charset="-122"/>
                <a:ea typeface="宋体" panose="02010600030101010101" pitchFamily="2" charset="-122"/>
                <a:cs typeface="Times New Roman" panose="02020603050405020304" pitchFamily="18" charset="0"/>
              </a:rPr>
              <a:t>在补充</a:t>
            </a:r>
            <a:r>
              <a:rPr lang="en-US" altLang="zh-CN" sz="1200" b="1" dirty="0" smtClean="0">
                <a:latin typeface="宋体" panose="02010600030101010101" pitchFamily="2" charset="-122"/>
                <a:ea typeface="宋体" panose="02010600030101010101" pitchFamily="2" charset="-122"/>
                <a:cs typeface="Times New Roman" panose="02020603050405020304" pitchFamily="18" charset="0"/>
              </a:rPr>
              <a:t>PZT1-PZT4</a:t>
            </a:r>
            <a:r>
              <a:rPr lang="zh-CN" altLang="en-US" sz="1200" b="1" dirty="0" smtClean="0">
                <a:latin typeface="宋体" panose="02010600030101010101" pitchFamily="2" charset="-122"/>
                <a:ea typeface="宋体" panose="02010600030101010101" pitchFamily="2" charset="-122"/>
                <a:cs typeface="Times New Roman" panose="02020603050405020304" pitchFamily="18" charset="0"/>
              </a:rPr>
              <a:t>椭圆基础上，舍掉原有椭圆中   较大的两个（</a:t>
            </a:r>
            <a:r>
              <a:rPr lang="en-US" altLang="zh-CN" sz="1200" b="1" dirty="0" smtClean="0">
                <a:latin typeface="宋体" panose="02010600030101010101" pitchFamily="2" charset="-122"/>
                <a:ea typeface="宋体" panose="02010600030101010101" pitchFamily="2" charset="-122"/>
                <a:cs typeface="Times New Roman" panose="02020603050405020304" pitchFamily="18" charset="0"/>
              </a:rPr>
              <a:t>PZT0-PZT2</a:t>
            </a:r>
            <a:r>
              <a:rPr lang="zh-CN" altLang="en-US" sz="1200" b="1" dirty="0">
                <a:latin typeface="宋体" panose="02010600030101010101" pitchFamily="2" charset="-122"/>
                <a:ea typeface="宋体" panose="02010600030101010101" pitchFamily="2" charset="-122"/>
                <a:cs typeface="Times New Roman" panose="02020603050405020304" pitchFamily="18" charset="0"/>
              </a:rPr>
              <a:t>、</a:t>
            </a:r>
            <a:r>
              <a:rPr lang="en-US" altLang="zh-CN" sz="1200" b="1" dirty="0" smtClean="0">
                <a:latin typeface="宋体" panose="02010600030101010101" pitchFamily="2" charset="-122"/>
                <a:ea typeface="宋体" panose="02010600030101010101" pitchFamily="2" charset="-122"/>
                <a:cs typeface="Times New Roman" panose="02020603050405020304" pitchFamily="18" charset="0"/>
              </a:rPr>
              <a:t>PZT0-PZT3</a:t>
            </a:r>
            <a:r>
              <a:rPr lang="zh-CN" altLang="en-US" sz="1200" b="1" dirty="0" smtClean="0">
                <a:latin typeface="宋体" panose="02010600030101010101" pitchFamily="2" charset="-122"/>
                <a:ea typeface="宋体" panose="02010600030101010101" pitchFamily="2" charset="-122"/>
                <a:cs typeface="Times New Roman" panose="02020603050405020304" pitchFamily="18" charset="0"/>
              </a:rPr>
              <a:t>），有望进一步提升精度！</a:t>
            </a:r>
            <a:endParaRPr lang="zh-CN" altLang="en-US" sz="12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112" name="TextBox 4"/>
          <p:cNvSpPr txBox="1"/>
          <p:nvPr/>
        </p:nvSpPr>
        <p:spPr>
          <a:xfrm>
            <a:off x="7591350" y="4826305"/>
            <a:ext cx="718892"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PZT0</a:t>
            </a:r>
            <a:endParaRPr lang="zh-CN" altLang="en-US" sz="800" dirty="0">
              <a:latin typeface="宋体" pitchFamily="2" charset="-122"/>
              <a:ea typeface="宋体" pitchFamily="2" charset="-122"/>
            </a:endParaRPr>
          </a:p>
        </p:txBody>
      </p:sp>
      <p:sp>
        <p:nvSpPr>
          <p:cNvPr id="113" name="TextBox 4"/>
          <p:cNvSpPr txBox="1"/>
          <p:nvPr/>
        </p:nvSpPr>
        <p:spPr>
          <a:xfrm>
            <a:off x="1215601" y="2846626"/>
            <a:ext cx="718892"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PZT0</a:t>
            </a:r>
            <a:endParaRPr lang="zh-CN" altLang="en-US" sz="800" dirty="0">
              <a:latin typeface="宋体" pitchFamily="2" charset="-122"/>
              <a:ea typeface="宋体" pitchFamily="2" charset="-122"/>
            </a:endParaRPr>
          </a:p>
        </p:txBody>
      </p:sp>
      <p:graphicFrame>
        <p:nvGraphicFramePr>
          <p:cNvPr id="114" name="对象 113"/>
          <p:cNvGraphicFramePr>
            <a:graphicFrameLocks noChangeAspect="1"/>
          </p:cNvGraphicFramePr>
          <p:nvPr>
            <p:extLst>
              <p:ext uri="{D42A27DB-BD31-4B8C-83A1-F6EECF244321}">
                <p14:modId xmlns:p14="http://schemas.microsoft.com/office/powerpoint/2010/main" val="4144994641"/>
              </p:ext>
            </p:extLst>
          </p:nvPr>
        </p:nvGraphicFramePr>
        <p:xfrm>
          <a:off x="7400850" y="6181806"/>
          <a:ext cx="190500" cy="177800"/>
        </p:xfrm>
        <a:graphic>
          <a:graphicData uri="http://schemas.openxmlformats.org/presentationml/2006/ole">
            <mc:AlternateContent xmlns:mc="http://schemas.openxmlformats.org/markup-compatibility/2006">
              <mc:Choice xmlns:v="urn:schemas-microsoft-com:vml" Requires="v">
                <p:oleObj spid="_x0000_s58611" name="Equation" r:id="rId11" imgW="190440" imgH="177480" progId="Equation.DSMT4">
                  <p:embed/>
                </p:oleObj>
              </mc:Choice>
              <mc:Fallback>
                <p:oleObj name="Equation" r:id="rId11" imgW="190440" imgH="177480" progId="Equation.DSMT4">
                  <p:embed/>
                  <p:pic>
                    <p:nvPicPr>
                      <p:cNvPr id="0" name=""/>
                      <p:cNvPicPr/>
                      <p:nvPr/>
                    </p:nvPicPr>
                    <p:blipFill>
                      <a:blip r:embed="rId10"/>
                      <a:stretch>
                        <a:fillRect/>
                      </a:stretch>
                    </p:blipFill>
                    <p:spPr>
                      <a:xfrm>
                        <a:off x="7400850" y="6181806"/>
                        <a:ext cx="190500" cy="177800"/>
                      </a:xfrm>
                      <a:prstGeom prst="rect">
                        <a:avLst/>
                      </a:prstGeom>
                    </p:spPr>
                  </p:pic>
                </p:oleObj>
              </mc:Fallback>
            </mc:AlternateContent>
          </a:graphicData>
        </a:graphic>
      </p:graphicFrame>
      <p:grpSp>
        <p:nvGrpSpPr>
          <p:cNvPr id="118" name="组合 117"/>
          <p:cNvGrpSpPr/>
          <p:nvPr/>
        </p:nvGrpSpPr>
        <p:grpSpPr>
          <a:xfrm>
            <a:off x="237348" y="4324786"/>
            <a:ext cx="1679172" cy="632649"/>
            <a:chOff x="1185396" y="4852295"/>
            <a:chExt cx="1679172" cy="632649"/>
          </a:xfrm>
        </p:grpSpPr>
        <p:sp>
          <p:nvSpPr>
            <p:cNvPr id="119" name="矩形 118"/>
            <p:cNvSpPr/>
            <p:nvPr/>
          </p:nvSpPr>
          <p:spPr>
            <a:xfrm>
              <a:off x="1185396" y="4852295"/>
              <a:ext cx="1679172" cy="632649"/>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defRPr/>
              </a:pPr>
              <a:endParaRPr lang="en-US" altLang="zh-CN" sz="1000" dirty="0" smtClean="0">
                <a:solidFill>
                  <a:schemeClr val="tx1"/>
                </a:solidFill>
                <a:latin typeface="宋体" panose="02010600030101010101" pitchFamily="2" charset="-122"/>
                <a:ea typeface="宋体" panose="02010600030101010101" pitchFamily="2" charset="-122"/>
              </a:endParaRPr>
            </a:p>
            <a:p>
              <a:pPr>
                <a:defRPr/>
              </a:pPr>
              <a:r>
                <a:rPr lang="en-US" altLang="zh-CN" sz="1000" dirty="0">
                  <a:solidFill>
                    <a:schemeClr val="tx1"/>
                  </a:solidFill>
                  <a:latin typeface="宋体" panose="02010600030101010101" pitchFamily="2" charset="-122"/>
                  <a:ea typeface="宋体" panose="02010600030101010101" pitchFamily="2" charset="-122"/>
                </a:rPr>
                <a:t> </a:t>
              </a:r>
              <a:r>
                <a:rPr lang="en-US" altLang="zh-CN" sz="1000" dirty="0" smtClean="0">
                  <a:solidFill>
                    <a:schemeClr val="tx1"/>
                  </a:solidFill>
                  <a:latin typeface="宋体" panose="02010600030101010101" pitchFamily="2" charset="-122"/>
                  <a:ea typeface="宋体" panose="02010600030101010101" pitchFamily="2" charset="-122"/>
                </a:rPr>
                <a:t>   </a:t>
              </a:r>
              <a:r>
                <a:rPr lang="zh-CN" altLang="en-US" sz="900" dirty="0" smtClean="0">
                  <a:solidFill>
                    <a:schemeClr val="tx1"/>
                  </a:solidFill>
                  <a:latin typeface="宋体" panose="02010600030101010101" pitchFamily="2" charset="-122"/>
                  <a:ea typeface="宋体" panose="02010600030101010101" pitchFamily="2" charset="-122"/>
                </a:rPr>
                <a:t>真实损伤</a:t>
              </a:r>
              <a:endParaRPr lang="en-US" altLang="zh-CN" sz="900" dirty="0" smtClean="0">
                <a:solidFill>
                  <a:schemeClr val="tx1"/>
                </a:solidFill>
                <a:latin typeface="宋体" panose="02010600030101010101" pitchFamily="2" charset="-122"/>
                <a:ea typeface="宋体" panose="02010600030101010101" pitchFamily="2" charset="-122"/>
              </a:endParaRPr>
            </a:p>
            <a:p>
              <a:pPr>
                <a:defRPr/>
              </a:pPr>
              <a:r>
                <a:rPr lang="zh-CN" altLang="en-US" sz="1000" dirty="0" smtClean="0">
                  <a:solidFill>
                    <a:schemeClr val="tx1"/>
                  </a:solidFill>
                  <a:latin typeface="宋体" panose="02010600030101010101" pitchFamily="2" charset="-122"/>
                  <a:ea typeface="宋体" panose="02010600030101010101" pitchFamily="2" charset="-122"/>
                </a:rPr>
                <a:t>    </a:t>
              </a:r>
              <a:r>
                <a:rPr lang="zh-CN" altLang="en-US" sz="900" dirty="0">
                  <a:solidFill>
                    <a:schemeClr val="tx1"/>
                  </a:solidFill>
                  <a:latin typeface="宋体" panose="02010600030101010101" pitchFamily="2" charset="-122"/>
                  <a:ea typeface="宋体" panose="02010600030101010101" pitchFamily="2" charset="-122"/>
                </a:rPr>
                <a:t>一级检测</a:t>
              </a:r>
              <a:r>
                <a:rPr lang="zh-CN" altLang="en-US" sz="900" dirty="0" smtClean="0">
                  <a:solidFill>
                    <a:schemeClr val="tx1"/>
                  </a:solidFill>
                  <a:latin typeface="宋体" panose="02010600030101010101" pitchFamily="2" charset="-122"/>
                  <a:ea typeface="宋体" panose="02010600030101010101" pitchFamily="2" charset="-122"/>
                </a:rPr>
                <a:t>结果</a:t>
              </a:r>
              <a:endParaRPr lang="en-US" altLang="zh-CN" sz="900" dirty="0" smtClean="0">
                <a:solidFill>
                  <a:schemeClr val="tx1"/>
                </a:solidFill>
                <a:latin typeface="宋体" panose="02010600030101010101" pitchFamily="2" charset="-122"/>
                <a:ea typeface="宋体" panose="02010600030101010101" pitchFamily="2" charset="-122"/>
              </a:endParaRPr>
            </a:p>
            <a:p>
              <a:pPr>
                <a:defRPr/>
              </a:pPr>
              <a:r>
                <a:rPr lang="zh-CN" altLang="en-US" sz="1000" dirty="0" smtClean="0">
                  <a:solidFill>
                    <a:schemeClr val="tx1"/>
                  </a:solidFill>
                  <a:latin typeface="宋体" panose="02010600030101010101" pitchFamily="2" charset="-122"/>
                  <a:ea typeface="宋体" panose="02010600030101010101" pitchFamily="2" charset="-122"/>
                </a:rPr>
                <a:t>    </a:t>
              </a:r>
              <a:r>
                <a:rPr lang="en-US" altLang="zh-CN" sz="900" dirty="0" smtClean="0">
                  <a:solidFill>
                    <a:schemeClr val="tx1"/>
                  </a:solidFill>
                  <a:latin typeface="宋体" panose="02010600030101010101" pitchFamily="2" charset="-122"/>
                  <a:ea typeface="宋体" panose="02010600030101010101" pitchFamily="2" charset="-122"/>
                </a:rPr>
                <a:t>5</a:t>
              </a:r>
              <a:r>
                <a:rPr lang="zh-CN" altLang="en-US" sz="900" dirty="0" smtClean="0">
                  <a:solidFill>
                    <a:schemeClr val="tx1"/>
                  </a:solidFill>
                  <a:latin typeface="宋体" panose="02010600030101010101" pitchFamily="2" charset="-122"/>
                  <a:ea typeface="宋体" panose="02010600030101010101" pitchFamily="2" charset="-122"/>
                </a:rPr>
                <a:t>椭圆检测结果</a:t>
              </a:r>
              <a:endParaRPr lang="en-US" altLang="zh-CN" sz="900" dirty="0">
                <a:solidFill>
                  <a:schemeClr val="tx1"/>
                </a:solidFill>
                <a:latin typeface="宋体" panose="02010600030101010101" pitchFamily="2" charset="-122"/>
                <a:ea typeface="宋体" panose="02010600030101010101" pitchFamily="2" charset="-122"/>
              </a:endParaRPr>
            </a:p>
          </p:txBody>
        </p:sp>
        <p:cxnSp>
          <p:nvCxnSpPr>
            <p:cNvPr id="120" name="直接连接符 119"/>
            <p:cNvCxnSpPr/>
            <p:nvPr/>
          </p:nvCxnSpPr>
          <p:spPr>
            <a:xfrm>
              <a:off x="1266568" y="5396215"/>
              <a:ext cx="204461"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1266242" y="5108183"/>
              <a:ext cx="20446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1266241" y="5261055"/>
              <a:ext cx="204461" cy="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3635896" y="1448450"/>
            <a:ext cx="2510766" cy="2462489"/>
            <a:chOff x="3635896" y="1448450"/>
            <a:chExt cx="2510766" cy="2462489"/>
          </a:xfrm>
        </p:grpSpPr>
        <p:grpSp>
          <p:nvGrpSpPr>
            <p:cNvPr id="123" name="组合 122"/>
            <p:cNvGrpSpPr/>
            <p:nvPr/>
          </p:nvGrpSpPr>
          <p:grpSpPr>
            <a:xfrm>
              <a:off x="3635896" y="1448450"/>
              <a:ext cx="2510766" cy="2462489"/>
              <a:chOff x="4256043" y="3997342"/>
              <a:chExt cx="2510766" cy="2462489"/>
            </a:xfrm>
          </p:grpSpPr>
          <p:grpSp>
            <p:nvGrpSpPr>
              <p:cNvPr id="124" name="组合 123"/>
              <p:cNvGrpSpPr/>
              <p:nvPr/>
            </p:nvGrpSpPr>
            <p:grpSpPr>
              <a:xfrm>
                <a:off x="4256043" y="3997342"/>
                <a:ext cx="2510766" cy="2462489"/>
                <a:chOff x="2461738" y="1305014"/>
                <a:chExt cx="2510766" cy="2462489"/>
              </a:xfrm>
            </p:grpSpPr>
            <p:grpSp>
              <p:nvGrpSpPr>
                <p:cNvPr id="142" name="组合 141"/>
                <p:cNvGrpSpPr/>
                <p:nvPr/>
              </p:nvGrpSpPr>
              <p:grpSpPr>
                <a:xfrm>
                  <a:off x="2461738" y="1606916"/>
                  <a:ext cx="2160588" cy="2160587"/>
                  <a:chOff x="414150" y="1526871"/>
                  <a:chExt cx="2160588" cy="2160587"/>
                </a:xfrm>
              </p:grpSpPr>
              <p:grpSp>
                <p:nvGrpSpPr>
                  <p:cNvPr id="150" name="组合 64"/>
                  <p:cNvGrpSpPr>
                    <a:grpSpLocks/>
                  </p:cNvGrpSpPr>
                  <p:nvPr/>
                </p:nvGrpSpPr>
                <p:grpSpPr bwMode="auto">
                  <a:xfrm>
                    <a:off x="414150" y="1526871"/>
                    <a:ext cx="2160588" cy="2160587"/>
                    <a:chOff x="969234" y="1354474"/>
                    <a:chExt cx="2880000" cy="2880000"/>
                  </a:xfrm>
                </p:grpSpPr>
                <p:sp>
                  <p:nvSpPr>
                    <p:cNvPr id="158" name="矩形 157"/>
                    <p:cNvSpPr/>
                    <p:nvPr/>
                  </p:nvSpPr>
                  <p:spPr>
                    <a:xfrm>
                      <a:off x="969234" y="1354474"/>
                      <a:ext cx="2880000" cy="2880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sp>
                  <p:nvSpPr>
                    <p:cNvPr id="159" name="矩形 158"/>
                    <p:cNvSpPr/>
                    <p:nvPr/>
                  </p:nvSpPr>
                  <p:spPr>
                    <a:xfrm>
                      <a:off x="1813804" y="2269029"/>
                      <a:ext cx="1103699" cy="1103700"/>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60" name="椭圆 159"/>
                    <p:cNvSpPr/>
                    <p:nvPr/>
                  </p:nvSpPr>
                  <p:spPr>
                    <a:xfrm>
                      <a:off x="1752438" y="2214012"/>
                      <a:ext cx="120616" cy="120618"/>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162" name="椭圆 161"/>
                    <p:cNvSpPr/>
                    <p:nvPr/>
                  </p:nvSpPr>
                  <p:spPr>
                    <a:xfrm>
                      <a:off x="1752438" y="3301594"/>
                      <a:ext cx="120616" cy="118501"/>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163" name="椭圆 162"/>
                    <p:cNvSpPr/>
                    <p:nvPr/>
                  </p:nvSpPr>
                  <p:spPr>
                    <a:xfrm>
                      <a:off x="2866812" y="2211966"/>
                      <a:ext cx="120618" cy="120618"/>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164" name="椭圆 163"/>
                    <p:cNvSpPr/>
                    <p:nvPr/>
                  </p:nvSpPr>
                  <p:spPr>
                    <a:xfrm>
                      <a:off x="2871544" y="3301594"/>
                      <a:ext cx="120618" cy="118501"/>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165" name="椭圆 164"/>
                    <p:cNvSpPr/>
                    <p:nvPr/>
                  </p:nvSpPr>
                  <p:spPr>
                    <a:xfrm>
                      <a:off x="2361872" y="2734571"/>
                      <a:ext cx="118501" cy="120618"/>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grpSp>
              <p:sp>
                <p:nvSpPr>
                  <p:cNvPr id="151" name="椭圆 150"/>
                  <p:cNvSpPr/>
                  <p:nvPr/>
                </p:nvSpPr>
                <p:spPr>
                  <a:xfrm>
                    <a:off x="1703415" y="2652713"/>
                    <a:ext cx="72000" cy="72000"/>
                  </a:xfrm>
                  <a:prstGeom prst="ellipse">
                    <a:avLst/>
                  </a:prstGeom>
                  <a:solidFill>
                    <a:schemeClr val="bg1"/>
                  </a:solidFill>
                  <a:ln w="12700" cmpd="sng">
                    <a:solidFill>
                      <a:schemeClr val="tx1"/>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grpSp>
            <p:cxnSp>
              <p:nvCxnSpPr>
                <p:cNvPr id="144" name="直接箭头连接符 143"/>
                <p:cNvCxnSpPr/>
                <p:nvPr/>
              </p:nvCxnSpPr>
              <p:spPr>
                <a:xfrm>
                  <a:off x="3549263" y="2695348"/>
                  <a:ext cx="1228565"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45" name="直接箭头连接符 144"/>
                <p:cNvCxnSpPr/>
                <p:nvPr/>
              </p:nvCxnSpPr>
              <p:spPr>
                <a:xfrm flipH="1" flipV="1">
                  <a:off x="3549263" y="1461433"/>
                  <a:ext cx="6350" cy="123715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47" name="矩形 146"/>
                <p:cNvSpPr/>
                <p:nvPr/>
              </p:nvSpPr>
              <p:spPr>
                <a:xfrm>
                  <a:off x="4729640" y="2537699"/>
                  <a:ext cx="242864" cy="246221"/>
                </a:xfrm>
                <a:prstGeom prst="rect">
                  <a:avLst/>
                </a:prstGeom>
              </p:spPr>
              <p:txBody>
                <a:bodyPr wrap="square">
                  <a:spAutoFit/>
                </a:bodyPr>
                <a:lstStyle/>
                <a:p>
                  <a:r>
                    <a:rPr lang="en-US" altLang="zh-CN" sz="1000" dirty="0" smtClean="0">
                      <a:latin typeface="Times New Roman" panose="02020603050405020304" pitchFamily="18" charset="0"/>
                      <a:cs typeface="Times New Roman" panose="02020603050405020304" pitchFamily="18" charset="0"/>
                    </a:rPr>
                    <a:t>x</a:t>
                  </a:r>
                  <a:endParaRPr lang="zh-CN" altLang="en-US" sz="1000" dirty="0">
                    <a:latin typeface="Times New Roman" panose="02020603050405020304" pitchFamily="18" charset="0"/>
                    <a:cs typeface="Times New Roman" panose="02020603050405020304" pitchFamily="18" charset="0"/>
                  </a:endParaRPr>
                </a:p>
              </p:txBody>
            </p:sp>
            <p:sp>
              <p:nvSpPr>
                <p:cNvPr id="149" name="矩形 148"/>
                <p:cNvSpPr/>
                <p:nvPr/>
              </p:nvSpPr>
              <p:spPr>
                <a:xfrm>
                  <a:off x="3518871" y="1305014"/>
                  <a:ext cx="242864" cy="246221"/>
                </a:xfrm>
                <a:prstGeom prst="rect">
                  <a:avLst/>
                </a:prstGeom>
              </p:spPr>
              <p:txBody>
                <a:bodyPr wrap="square">
                  <a:spAutoFit/>
                </a:bodyPr>
                <a:lstStyle/>
                <a:p>
                  <a:r>
                    <a:rPr lang="en-US" altLang="zh-CN" sz="1000" dirty="0" smtClean="0">
                      <a:latin typeface="Times New Roman" panose="02020603050405020304" pitchFamily="18" charset="0"/>
                      <a:cs typeface="Times New Roman" panose="02020603050405020304" pitchFamily="18" charset="0"/>
                    </a:rPr>
                    <a:t>y</a:t>
                  </a:r>
                  <a:endParaRPr lang="zh-CN" altLang="en-US" sz="1000" dirty="0">
                    <a:latin typeface="Times New Roman" panose="02020603050405020304" pitchFamily="18" charset="0"/>
                    <a:cs typeface="Times New Roman" panose="02020603050405020304" pitchFamily="18" charset="0"/>
                  </a:endParaRPr>
                </a:p>
              </p:txBody>
            </p:sp>
          </p:grpSp>
          <p:cxnSp>
            <p:nvCxnSpPr>
              <p:cNvPr id="125" name="直接连接符 124"/>
              <p:cNvCxnSpPr>
                <a:stCxn id="160" idx="5"/>
                <a:endCxn id="165" idx="1"/>
              </p:cNvCxnSpPr>
              <p:nvPr/>
            </p:nvCxnSpPr>
            <p:spPr>
              <a:xfrm>
                <a:off x="4920841" y="5021309"/>
                <a:ext cx="392984" cy="32654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163" idx="3"/>
                <a:endCxn id="165" idx="7"/>
              </p:cNvCxnSpPr>
              <p:nvPr/>
            </p:nvCxnSpPr>
            <p:spPr>
              <a:xfrm flipH="1">
                <a:off x="5376687" y="5019774"/>
                <a:ext cx="316179" cy="328076"/>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65" idx="5"/>
                <a:endCxn id="164" idx="1"/>
              </p:cNvCxnSpPr>
              <p:nvPr/>
            </p:nvCxnSpPr>
            <p:spPr>
              <a:xfrm>
                <a:off x="5376687" y="5411834"/>
                <a:ext cx="319729" cy="3611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165" idx="3"/>
                <a:endCxn id="162" idx="7"/>
              </p:cNvCxnSpPr>
              <p:nvPr/>
            </p:nvCxnSpPr>
            <p:spPr>
              <a:xfrm flipH="1">
                <a:off x="4920841" y="5411834"/>
                <a:ext cx="392984" cy="3611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0" name="椭圆 129"/>
              <p:cNvSpPr/>
              <p:nvPr/>
            </p:nvSpPr>
            <p:spPr>
              <a:xfrm>
                <a:off x="5624195" y="4869160"/>
                <a:ext cx="181542" cy="1042703"/>
              </a:xfrm>
              <a:prstGeom prst="ellipse">
                <a:avLst/>
              </a:prstGeom>
              <a:noFill/>
              <a:ln w="952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p:nvPr/>
            </p:nvSpPr>
            <p:spPr>
              <a:xfrm rot="2748301">
                <a:off x="5108796" y="4652875"/>
                <a:ext cx="434144" cy="1414074"/>
              </a:xfrm>
              <a:prstGeom prst="ellipse">
                <a:avLst/>
              </a:prstGeom>
              <a:noFill/>
              <a:ln w="9525" cmpd="sng">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rot="18826226">
                <a:off x="5204643" y="4734799"/>
                <a:ext cx="236227" cy="1365901"/>
              </a:xfrm>
              <a:prstGeom prst="ellipse">
                <a:avLst/>
              </a:prstGeom>
              <a:noFill/>
              <a:ln w="952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a:off x="4287150" y="4484723"/>
                <a:ext cx="1258158" cy="1795088"/>
              </a:xfrm>
              <a:prstGeom prst="ellipse">
                <a:avLst/>
              </a:prstGeom>
              <a:noFill/>
              <a:ln w="9525" cmpd="sng">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rot="5400000">
                <a:off x="5024489" y="5177635"/>
                <a:ext cx="617049" cy="1214275"/>
              </a:xfrm>
              <a:prstGeom prst="ellipse">
                <a:avLst/>
              </a:prstGeom>
              <a:noFill/>
              <a:ln w="9525" cmpd="sng">
                <a:solidFill>
                  <a:schemeClr val="accent3">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p:cNvSpPr/>
              <p:nvPr/>
            </p:nvSpPr>
            <p:spPr>
              <a:xfrm rot="5400000">
                <a:off x="4807086" y="4271176"/>
                <a:ext cx="991525" cy="1418621"/>
              </a:xfrm>
              <a:prstGeom prst="ellipse">
                <a:avLst/>
              </a:prstGeom>
              <a:noFill/>
              <a:ln w="9525" cmpd="sng">
                <a:solidFill>
                  <a:srgbClr val="FFFF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6" name="TextBox 4"/>
            <p:cNvSpPr txBox="1"/>
            <p:nvPr/>
          </p:nvSpPr>
          <p:spPr>
            <a:xfrm>
              <a:off x="4066131" y="2236867"/>
              <a:ext cx="718892"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PZT2</a:t>
              </a:r>
              <a:endParaRPr lang="zh-CN" altLang="en-US" sz="800" dirty="0">
                <a:latin typeface="宋体" pitchFamily="2" charset="-122"/>
                <a:ea typeface="宋体" pitchFamily="2" charset="-122"/>
              </a:endParaRPr>
            </a:p>
          </p:txBody>
        </p:sp>
        <p:sp>
          <p:nvSpPr>
            <p:cNvPr id="167" name="TextBox 4"/>
            <p:cNvSpPr txBox="1"/>
            <p:nvPr/>
          </p:nvSpPr>
          <p:spPr>
            <a:xfrm>
              <a:off x="4876929" y="2231704"/>
              <a:ext cx="399579"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PZT1</a:t>
              </a:r>
              <a:endParaRPr lang="zh-CN" altLang="en-US" sz="800" dirty="0">
                <a:latin typeface="宋体" pitchFamily="2" charset="-122"/>
                <a:ea typeface="宋体" pitchFamily="2" charset="-122"/>
              </a:endParaRPr>
            </a:p>
          </p:txBody>
        </p:sp>
        <p:sp>
          <p:nvSpPr>
            <p:cNvPr id="168" name="TextBox 4"/>
            <p:cNvSpPr txBox="1"/>
            <p:nvPr/>
          </p:nvSpPr>
          <p:spPr>
            <a:xfrm>
              <a:off x="4082591" y="3275148"/>
              <a:ext cx="414301"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PZT3</a:t>
              </a:r>
              <a:endParaRPr lang="zh-CN" altLang="en-US" sz="800" dirty="0">
                <a:latin typeface="宋体" pitchFamily="2" charset="-122"/>
                <a:ea typeface="宋体" pitchFamily="2" charset="-122"/>
              </a:endParaRPr>
            </a:p>
          </p:txBody>
        </p:sp>
        <p:sp>
          <p:nvSpPr>
            <p:cNvPr id="169" name="TextBox 4"/>
            <p:cNvSpPr txBox="1"/>
            <p:nvPr/>
          </p:nvSpPr>
          <p:spPr>
            <a:xfrm>
              <a:off x="4949787" y="3275148"/>
              <a:ext cx="414301"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PZT4</a:t>
              </a:r>
              <a:endParaRPr lang="zh-CN" altLang="en-US" sz="800" dirty="0">
                <a:latin typeface="宋体" pitchFamily="2" charset="-122"/>
                <a:ea typeface="宋体" pitchFamily="2" charset="-122"/>
              </a:endParaRPr>
            </a:p>
          </p:txBody>
        </p:sp>
        <p:sp>
          <p:nvSpPr>
            <p:cNvPr id="171" name="TextBox 4"/>
            <p:cNvSpPr txBox="1"/>
            <p:nvPr/>
          </p:nvSpPr>
          <p:spPr>
            <a:xfrm>
              <a:off x="4529932" y="2853027"/>
              <a:ext cx="718892"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PZT0</a:t>
              </a:r>
              <a:endParaRPr lang="zh-CN" altLang="en-US" sz="800" dirty="0">
                <a:latin typeface="宋体" pitchFamily="2" charset="-122"/>
                <a:ea typeface="宋体" pitchFamily="2" charset="-122"/>
              </a:endParaRPr>
            </a:p>
          </p:txBody>
        </p:sp>
      </p:grpSp>
    </p:spTree>
    <p:extLst>
      <p:ext uri="{BB962C8B-B14F-4D97-AF65-F5344CB8AC3E}">
        <p14:creationId xmlns:p14="http://schemas.microsoft.com/office/powerpoint/2010/main" val="13612201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4" name="组合 143"/>
          <p:cNvGrpSpPr/>
          <p:nvPr/>
        </p:nvGrpSpPr>
        <p:grpSpPr>
          <a:xfrm>
            <a:off x="5157578" y="1470567"/>
            <a:ext cx="2510766" cy="2462489"/>
            <a:chOff x="5716789" y="1083901"/>
            <a:chExt cx="2510766" cy="2462489"/>
          </a:xfrm>
        </p:grpSpPr>
        <p:grpSp>
          <p:nvGrpSpPr>
            <p:cNvPr id="100" name="组合 99"/>
            <p:cNvGrpSpPr/>
            <p:nvPr/>
          </p:nvGrpSpPr>
          <p:grpSpPr>
            <a:xfrm>
              <a:off x="5716789" y="1083901"/>
              <a:ext cx="2510766" cy="2462489"/>
              <a:chOff x="5179194" y="3758218"/>
              <a:chExt cx="2510766" cy="2462489"/>
            </a:xfrm>
          </p:grpSpPr>
          <p:grpSp>
            <p:nvGrpSpPr>
              <p:cNvPr id="101" name="组合 100"/>
              <p:cNvGrpSpPr/>
              <p:nvPr/>
            </p:nvGrpSpPr>
            <p:grpSpPr>
              <a:xfrm>
                <a:off x="5179194" y="3758218"/>
                <a:ext cx="2510766" cy="2462489"/>
                <a:chOff x="6918541" y="1127570"/>
                <a:chExt cx="2510766" cy="2462489"/>
              </a:xfrm>
            </p:grpSpPr>
            <p:grpSp>
              <p:nvGrpSpPr>
                <p:cNvPr id="110" name="组合 109"/>
                <p:cNvGrpSpPr/>
                <p:nvPr/>
              </p:nvGrpSpPr>
              <p:grpSpPr>
                <a:xfrm>
                  <a:off x="6918541" y="1127570"/>
                  <a:ext cx="2510766" cy="2462489"/>
                  <a:chOff x="2461738" y="1305014"/>
                  <a:chExt cx="2510766" cy="2462489"/>
                </a:xfrm>
              </p:grpSpPr>
              <p:grpSp>
                <p:nvGrpSpPr>
                  <p:cNvPr id="115" name="组合 114"/>
                  <p:cNvGrpSpPr/>
                  <p:nvPr/>
                </p:nvGrpSpPr>
                <p:grpSpPr>
                  <a:xfrm>
                    <a:off x="2461738" y="1606916"/>
                    <a:ext cx="2160588" cy="2160587"/>
                    <a:chOff x="414150" y="1526871"/>
                    <a:chExt cx="2160588" cy="2160587"/>
                  </a:xfrm>
                </p:grpSpPr>
                <p:grpSp>
                  <p:nvGrpSpPr>
                    <p:cNvPr id="120" name="组合 64"/>
                    <p:cNvGrpSpPr>
                      <a:grpSpLocks/>
                    </p:cNvGrpSpPr>
                    <p:nvPr/>
                  </p:nvGrpSpPr>
                  <p:grpSpPr bwMode="auto">
                    <a:xfrm>
                      <a:off x="414150" y="1526871"/>
                      <a:ext cx="2160588" cy="2160587"/>
                      <a:chOff x="969240" y="1354474"/>
                      <a:chExt cx="2879998" cy="2880000"/>
                    </a:xfrm>
                  </p:grpSpPr>
                  <p:sp>
                    <p:nvSpPr>
                      <p:cNvPr id="122" name="矩形 121"/>
                      <p:cNvSpPr/>
                      <p:nvPr/>
                    </p:nvSpPr>
                    <p:spPr>
                      <a:xfrm>
                        <a:off x="969240" y="1354474"/>
                        <a:ext cx="2879998" cy="2880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sp>
                    <p:nvSpPr>
                      <p:cNvPr id="123" name="矩形 122"/>
                      <p:cNvSpPr/>
                      <p:nvPr/>
                    </p:nvSpPr>
                    <p:spPr>
                      <a:xfrm>
                        <a:off x="1813804" y="2269029"/>
                        <a:ext cx="1103699" cy="1103700"/>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4" name="椭圆 123"/>
                      <p:cNvSpPr/>
                      <p:nvPr/>
                    </p:nvSpPr>
                    <p:spPr>
                      <a:xfrm>
                        <a:off x="1752438" y="2214012"/>
                        <a:ext cx="120616" cy="120618"/>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125" name="椭圆 124"/>
                      <p:cNvSpPr/>
                      <p:nvPr/>
                    </p:nvSpPr>
                    <p:spPr>
                      <a:xfrm>
                        <a:off x="1752438" y="3301594"/>
                        <a:ext cx="120616" cy="118501"/>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126" name="椭圆 125"/>
                      <p:cNvSpPr/>
                      <p:nvPr/>
                    </p:nvSpPr>
                    <p:spPr>
                      <a:xfrm>
                        <a:off x="2866812" y="2211966"/>
                        <a:ext cx="120618" cy="120618"/>
                      </a:xfrm>
                      <a:prstGeom prst="ellipse">
                        <a:avLst/>
                      </a:prstGeom>
                      <a:solidFill>
                        <a:schemeClr val="tx1">
                          <a:lumMod val="65000"/>
                          <a:lumOff val="35000"/>
                        </a:schemeClr>
                      </a:solidFill>
                      <a:ln w="25400" cmpd="sng">
                        <a:solidFill>
                          <a:srgbClr val="FF0000"/>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127" name="椭圆 126"/>
                      <p:cNvSpPr/>
                      <p:nvPr/>
                    </p:nvSpPr>
                    <p:spPr>
                      <a:xfrm>
                        <a:off x="2871544" y="3301594"/>
                        <a:ext cx="120618" cy="118501"/>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128" name="椭圆 127"/>
                      <p:cNvSpPr/>
                      <p:nvPr/>
                    </p:nvSpPr>
                    <p:spPr>
                      <a:xfrm>
                        <a:off x="2361872" y="2734571"/>
                        <a:ext cx="118501" cy="120618"/>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grpSp>
                <p:sp>
                  <p:nvSpPr>
                    <p:cNvPr id="121" name="椭圆 120"/>
                    <p:cNvSpPr/>
                    <p:nvPr/>
                  </p:nvSpPr>
                  <p:spPr>
                    <a:xfrm>
                      <a:off x="1703415" y="2652713"/>
                      <a:ext cx="72000" cy="72000"/>
                    </a:xfrm>
                    <a:prstGeom prst="ellipse">
                      <a:avLst/>
                    </a:prstGeom>
                    <a:solidFill>
                      <a:schemeClr val="bg1"/>
                    </a:solidFill>
                    <a:ln w="12700" cmpd="sng">
                      <a:solidFill>
                        <a:schemeClr val="tx1"/>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grpSp>
              <p:cxnSp>
                <p:nvCxnSpPr>
                  <p:cNvPr id="116" name="直接箭头连接符 115"/>
                  <p:cNvCxnSpPr/>
                  <p:nvPr/>
                </p:nvCxnSpPr>
                <p:spPr>
                  <a:xfrm>
                    <a:off x="3549263" y="2695348"/>
                    <a:ext cx="1228565"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17" name="直接箭头连接符 116"/>
                  <p:cNvCxnSpPr/>
                  <p:nvPr/>
                </p:nvCxnSpPr>
                <p:spPr>
                  <a:xfrm flipH="1" flipV="1">
                    <a:off x="3549263" y="1461433"/>
                    <a:ext cx="6350" cy="123715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18" name="矩形 117"/>
                  <p:cNvSpPr/>
                  <p:nvPr/>
                </p:nvSpPr>
                <p:spPr>
                  <a:xfrm>
                    <a:off x="4729640" y="2537699"/>
                    <a:ext cx="242864" cy="246221"/>
                  </a:xfrm>
                  <a:prstGeom prst="rect">
                    <a:avLst/>
                  </a:prstGeom>
                </p:spPr>
                <p:txBody>
                  <a:bodyPr wrap="square">
                    <a:spAutoFit/>
                  </a:bodyPr>
                  <a:lstStyle/>
                  <a:p>
                    <a:r>
                      <a:rPr lang="en-US" altLang="zh-CN" sz="1000" dirty="0" smtClean="0">
                        <a:latin typeface="Times New Roman" panose="02020603050405020304" pitchFamily="18" charset="0"/>
                        <a:cs typeface="Times New Roman" panose="02020603050405020304" pitchFamily="18" charset="0"/>
                      </a:rPr>
                      <a:t>x</a:t>
                    </a:r>
                    <a:endParaRPr lang="zh-CN" altLang="en-US" sz="1000" dirty="0">
                      <a:latin typeface="Times New Roman" panose="02020603050405020304" pitchFamily="18" charset="0"/>
                      <a:cs typeface="Times New Roman" panose="02020603050405020304" pitchFamily="18" charset="0"/>
                    </a:endParaRPr>
                  </a:p>
                </p:txBody>
              </p:sp>
              <p:sp>
                <p:nvSpPr>
                  <p:cNvPr id="119" name="矩形 118"/>
                  <p:cNvSpPr/>
                  <p:nvPr/>
                </p:nvSpPr>
                <p:spPr>
                  <a:xfrm>
                    <a:off x="3518871" y="1305014"/>
                    <a:ext cx="242864" cy="246221"/>
                  </a:xfrm>
                  <a:prstGeom prst="rect">
                    <a:avLst/>
                  </a:prstGeom>
                </p:spPr>
                <p:txBody>
                  <a:bodyPr wrap="square">
                    <a:spAutoFit/>
                  </a:bodyPr>
                  <a:lstStyle/>
                  <a:p>
                    <a:r>
                      <a:rPr lang="en-US" altLang="zh-CN" sz="1000" dirty="0" smtClean="0">
                        <a:latin typeface="Times New Roman" panose="02020603050405020304" pitchFamily="18" charset="0"/>
                        <a:cs typeface="Times New Roman" panose="02020603050405020304" pitchFamily="18" charset="0"/>
                      </a:rPr>
                      <a:t>y</a:t>
                    </a:r>
                    <a:endParaRPr lang="zh-CN" altLang="en-US" sz="1000" dirty="0">
                      <a:latin typeface="Times New Roman" panose="02020603050405020304" pitchFamily="18" charset="0"/>
                      <a:cs typeface="Times New Roman" panose="02020603050405020304" pitchFamily="18" charset="0"/>
                    </a:endParaRPr>
                  </a:p>
                </p:txBody>
              </p:sp>
            </p:grpSp>
            <p:sp>
              <p:nvSpPr>
                <p:cNvPr id="111" name="椭圆 110"/>
                <p:cNvSpPr/>
                <p:nvPr/>
              </p:nvSpPr>
              <p:spPr>
                <a:xfrm rot="19054551">
                  <a:off x="8119870" y="2310254"/>
                  <a:ext cx="160971" cy="823482"/>
                </a:xfrm>
                <a:prstGeom prst="ellipse">
                  <a:avLst/>
                </a:prstGeom>
                <a:noFill/>
                <a:ln w="95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rot="13414819">
                  <a:off x="7996238" y="1893855"/>
                  <a:ext cx="417906" cy="823482"/>
                </a:xfrm>
                <a:prstGeom prst="ellipse">
                  <a:avLst/>
                </a:prstGeom>
                <a:noFill/>
                <a:ln w="95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8277731" y="2044892"/>
                  <a:ext cx="219351" cy="969366"/>
                </a:xfrm>
                <a:prstGeom prst="ellipse">
                  <a:avLst/>
                </a:prstGeom>
                <a:noFill/>
                <a:ln w="95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2" name="直接连接符 101"/>
              <p:cNvCxnSpPr>
                <a:stCxn id="124" idx="5"/>
                <a:endCxn id="128" idx="1"/>
              </p:cNvCxnSpPr>
              <p:nvPr/>
            </p:nvCxnSpPr>
            <p:spPr>
              <a:xfrm>
                <a:off x="5843992" y="4782185"/>
                <a:ext cx="392984" cy="32654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26" idx="3"/>
                <a:endCxn id="128" idx="7"/>
              </p:cNvCxnSpPr>
              <p:nvPr/>
            </p:nvCxnSpPr>
            <p:spPr>
              <a:xfrm flipH="1">
                <a:off x="6299838" y="4780650"/>
                <a:ext cx="316179" cy="328076"/>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28" idx="5"/>
                <a:endCxn id="127" idx="1"/>
              </p:cNvCxnSpPr>
              <p:nvPr/>
            </p:nvCxnSpPr>
            <p:spPr>
              <a:xfrm>
                <a:off x="6299838" y="5172710"/>
                <a:ext cx="319729" cy="3611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28" idx="3"/>
                <a:endCxn id="125" idx="7"/>
              </p:cNvCxnSpPr>
              <p:nvPr/>
            </p:nvCxnSpPr>
            <p:spPr>
              <a:xfrm flipH="1">
                <a:off x="5843992" y="5172710"/>
                <a:ext cx="392984" cy="3611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6" name="TextBox 4"/>
              <p:cNvSpPr txBox="1"/>
              <p:nvPr/>
            </p:nvSpPr>
            <p:spPr>
              <a:xfrm>
                <a:off x="6090600" y="4729255"/>
                <a:ext cx="288853" cy="276999"/>
              </a:xfrm>
              <a:prstGeom prst="rect">
                <a:avLst/>
              </a:prstGeom>
              <a:noFill/>
            </p:spPr>
            <p:txBody>
              <a:bodyPr wrap="square" rtlCol="0">
                <a:spAutoFit/>
              </a:bodyPr>
              <a:lstStyle/>
              <a:p>
                <a:r>
                  <a:rPr lang="zh-CN" altLang="en-US" sz="1200" b="1" dirty="0">
                    <a:latin typeface="宋体" pitchFamily="2" charset="-122"/>
                    <a:ea typeface="宋体" pitchFamily="2" charset="-122"/>
                  </a:rPr>
                  <a:t>一</a:t>
                </a:r>
              </a:p>
            </p:txBody>
          </p:sp>
          <p:sp>
            <p:nvSpPr>
              <p:cNvPr id="107" name="TextBox 4"/>
              <p:cNvSpPr txBox="1"/>
              <p:nvPr/>
            </p:nvSpPr>
            <p:spPr>
              <a:xfrm>
                <a:off x="5813358" y="4979212"/>
                <a:ext cx="360040" cy="276999"/>
              </a:xfrm>
              <a:prstGeom prst="rect">
                <a:avLst/>
              </a:prstGeom>
              <a:noFill/>
            </p:spPr>
            <p:txBody>
              <a:bodyPr wrap="square" rtlCol="0">
                <a:spAutoFit/>
              </a:bodyPr>
              <a:lstStyle/>
              <a:p>
                <a:r>
                  <a:rPr lang="zh-CN" altLang="en-US" sz="1200" b="1" dirty="0" smtClean="0">
                    <a:latin typeface="宋体" pitchFamily="2" charset="-122"/>
                    <a:ea typeface="宋体" pitchFamily="2" charset="-122"/>
                  </a:rPr>
                  <a:t>二</a:t>
                </a:r>
                <a:endParaRPr lang="zh-CN" altLang="en-US" sz="1200" b="1" dirty="0">
                  <a:latin typeface="宋体" pitchFamily="2" charset="-122"/>
                  <a:ea typeface="宋体" pitchFamily="2" charset="-122"/>
                </a:endParaRPr>
              </a:p>
            </p:txBody>
          </p:sp>
          <p:sp>
            <p:nvSpPr>
              <p:cNvPr id="108" name="TextBox 4"/>
              <p:cNvSpPr txBox="1"/>
              <p:nvPr/>
            </p:nvSpPr>
            <p:spPr>
              <a:xfrm>
                <a:off x="6071030" y="5287676"/>
                <a:ext cx="360040" cy="276999"/>
              </a:xfrm>
              <a:prstGeom prst="rect">
                <a:avLst/>
              </a:prstGeom>
              <a:noFill/>
            </p:spPr>
            <p:txBody>
              <a:bodyPr wrap="square" rtlCol="0">
                <a:spAutoFit/>
              </a:bodyPr>
              <a:lstStyle/>
              <a:p>
                <a:r>
                  <a:rPr lang="zh-CN" altLang="en-US" sz="1200" b="1" dirty="0" smtClean="0">
                    <a:latin typeface="宋体" pitchFamily="2" charset="-122"/>
                    <a:ea typeface="宋体" pitchFamily="2" charset="-122"/>
                  </a:rPr>
                  <a:t>三</a:t>
                </a:r>
                <a:endParaRPr lang="zh-CN" altLang="en-US" sz="1200" b="1" dirty="0">
                  <a:latin typeface="宋体" pitchFamily="2" charset="-122"/>
                  <a:ea typeface="宋体" pitchFamily="2" charset="-122"/>
                </a:endParaRPr>
              </a:p>
            </p:txBody>
          </p:sp>
          <p:sp>
            <p:nvSpPr>
              <p:cNvPr id="109" name="TextBox 4"/>
              <p:cNvSpPr txBox="1"/>
              <p:nvPr/>
            </p:nvSpPr>
            <p:spPr>
              <a:xfrm>
                <a:off x="6383815" y="4968074"/>
                <a:ext cx="360040" cy="276999"/>
              </a:xfrm>
              <a:prstGeom prst="rect">
                <a:avLst/>
              </a:prstGeom>
              <a:noFill/>
            </p:spPr>
            <p:txBody>
              <a:bodyPr wrap="square" rtlCol="0">
                <a:spAutoFit/>
              </a:bodyPr>
              <a:lstStyle/>
              <a:p>
                <a:r>
                  <a:rPr lang="zh-CN" altLang="en-US" sz="1200" b="1" dirty="0" smtClean="0">
                    <a:latin typeface="宋体" pitchFamily="2" charset="-122"/>
                    <a:ea typeface="宋体" pitchFamily="2" charset="-122"/>
                  </a:rPr>
                  <a:t>四</a:t>
                </a:r>
                <a:endParaRPr lang="zh-CN" altLang="en-US" sz="1200" b="1" dirty="0">
                  <a:latin typeface="宋体" pitchFamily="2" charset="-122"/>
                  <a:ea typeface="宋体" pitchFamily="2" charset="-122"/>
                </a:endParaRPr>
              </a:p>
            </p:txBody>
          </p:sp>
        </p:grpSp>
        <p:sp>
          <p:nvSpPr>
            <p:cNvPr id="136" name="TextBox 4"/>
            <p:cNvSpPr txBox="1"/>
            <p:nvPr/>
          </p:nvSpPr>
          <p:spPr>
            <a:xfrm>
              <a:off x="6985814" y="1817839"/>
              <a:ext cx="399579"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PZT1</a:t>
              </a:r>
              <a:endParaRPr lang="zh-CN" altLang="en-US" sz="800" dirty="0">
                <a:latin typeface="宋体" pitchFamily="2" charset="-122"/>
                <a:ea typeface="宋体" pitchFamily="2" charset="-122"/>
              </a:endParaRPr>
            </a:p>
          </p:txBody>
        </p:sp>
        <p:sp>
          <p:nvSpPr>
            <p:cNvPr id="137" name="TextBox 4"/>
            <p:cNvSpPr txBox="1"/>
            <p:nvPr/>
          </p:nvSpPr>
          <p:spPr>
            <a:xfrm>
              <a:off x="6143468" y="1853732"/>
              <a:ext cx="718892"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PZT2</a:t>
              </a:r>
              <a:endParaRPr lang="zh-CN" altLang="en-US" sz="800" dirty="0">
                <a:latin typeface="宋体" pitchFamily="2" charset="-122"/>
                <a:ea typeface="宋体" pitchFamily="2" charset="-122"/>
              </a:endParaRPr>
            </a:p>
          </p:txBody>
        </p:sp>
        <p:sp>
          <p:nvSpPr>
            <p:cNvPr id="138" name="TextBox 4"/>
            <p:cNvSpPr txBox="1"/>
            <p:nvPr/>
          </p:nvSpPr>
          <p:spPr>
            <a:xfrm>
              <a:off x="6167658" y="2877480"/>
              <a:ext cx="414301"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PZT3</a:t>
              </a:r>
              <a:endParaRPr lang="zh-CN" altLang="en-US" sz="800" dirty="0">
                <a:latin typeface="宋体" pitchFamily="2" charset="-122"/>
                <a:ea typeface="宋体" pitchFamily="2" charset="-122"/>
              </a:endParaRPr>
            </a:p>
          </p:txBody>
        </p:sp>
        <p:sp>
          <p:nvSpPr>
            <p:cNvPr id="139" name="TextBox 4"/>
            <p:cNvSpPr txBox="1"/>
            <p:nvPr/>
          </p:nvSpPr>
          <p:spPr>
            <a:xfrm>
              <a:off x="7004468" y="2869374"/>
              <a:ext cx="414301"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PZT4</a:t>
              </a:r>
              <a:endParaRPr lang="zh-CN" altLang="en-US" sz="800" dirty="0">
                <a:latin typeface="宋体" pitchFamily="2" charset="-122"/>
                <a:ea typeface="宋体" pitchFamily="2" charset="-122"/>
              </a:endParaRPr>
            </a:p>
          </p:txBody>
        </p:sp>
      </p:grpSp>
      <p:cxnSp>
        <p:nvCxnSpPr>
          <p:cNvPr id="24" name="直接连接符 23"/>
          <p:cNvCxnSpPr/>
          <p:nvPr/>
        </p:nvCxnSpPr>
        <p:spPr>
          <a:xfrm>
            <a:off x="357158" y="714356"/>
            <a:ext cx="6429420" cy="1588"/>
          </a:xfrm>
          <a:prstGeom prst="line">
            <a:avLst/>
          </a:prstGeom>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5" name="标题 2"/>
          <p:cNvSpPr txBox="1">
            <a:spLocks/>
          </p:cNvSpPr>
          <p:nvPr/>
        </p:nvSpPr>
        <p:spPr>
          <a:xfrm>
            <a:off x="357158" y="285728"/>
            <a:ext cx="7072362" cy="714380"/>
          </a:xfrm>
          <a:prstGeom prst="rect">
            <a:avLst/>
          </a:prstGeom>
        </p:spPr>
        <p:txBody>
          <a:bodyPr/>
          <a:lstStyle/>
          <a:p>
            <a:pPr lvl="0">
              <a:spcBef>
                <a:spcPct val="0"/>
              </a:spcBef>
              <a:defRPr/>
            </a:pPr>
            <a:r>
              <a:rPr lang="zh-CN" altLang="en-US" sz="2000" b="1" dirty="0" smtClean="0">
                <a:solidFill>
                  <a:srgbClr val="7030A0"/>
                </a:solidFill>
                <a:latin typeface="宋体" pitchFamily="2" charset="-122"/>
                <a:ea typeface="宋体" pitchFamily="2" charset="-122"/>
                <a:cs typeface="Times New Roman" pitchFamily="18" charset="0"/>
              </a:rPr>
              <a:t>初步成果</a:t>
            </a:r>
            <a:endParaRPr lang="zh-CN" altLang="en-US" sz="2000" b="1" dirty="0">
              <a:solidFill>
                <a:srgbClr val="7030A0"/>
              </a:solidFill>
              <a:latin typeface="宋体" pitchFamily="2" charset="-122"/>
              <a:ea typeface="宋体" pitchFamily="2" charset="-122"/>
              <a:cs typeface="Times New Roman" pitchFamily="18" charset="0"/>
            </a:endParaRPr>
          </a:p>
        </p:txBody>
      </p:sp>
      <p:sp>
        <p:nvSpPr>
          <p:cNvPr id="26" name="TextBox 4"/>
          <p:cNvSpPr txBox="1"/>
          <p:nvPr/>
        </p:nvSpPr>
        <p:spPr>
          <a:xfrm>
            <a:off x="500033" y="928670"/>
            <a:ext cx="6160199" cy="338554"/>
          </a:xfrm>
          <a:prstGeom prst="rect">
            <a:avLst/>
          </a:prstGeom>
          <a:noFill/>
        </p:spPr>
        <p:txBody>
          <a:bodyPr wrap="square" rtlCol="0">
            <a:spAutoFit/>
          </a:bodyPr>
          <a:lstStyle/>
          <a:p>
            <a:r>
              <a:rPr lang="en-US" altLang="zh-CN" sz="1600" b="1" dirty="0">
                <a:latin typeface="宋体" pitchFamily="2" charset="-122"/>
                <a:ea typeface="宋体" pitchFamily="2" charset="-122"/>
              </a:rPr>
              <a:t>3</a:t>
            </a:r>
            <a:r>
              <a:rPr lang="en-US" altLang="zh-CN" sz="1600" b="1" dirty="0" smtClean="0">
                <a:latin typeface="宋体" pitchFamily="2" charset="-122"/>
                <a:ea typeface="宋体" pitchFamily="2" charset="-122"/>
              </a:rPr>
              <a:t>.</a:t>
            </a:r>
            <a:r>
              <a:rPr lang="zh-CN" altLang="en-US" sz="1600" b="1" dirty="0">
                <a:latin typeface="宋体" pitchFamily="2" charset="-122"/>
                <a:ea typeface="宋体" pitchFamily="2" charset="-122"/>
              </a:rPr>
              <a:t>损伤位置与大小</a:t>
            </a:r>
            <a:r>
              <a:rPr lang="zh-CN" altLang="en-US" sz="1600" b="1" dirty="0" smtClean="0">
                <a:latin typeface="宋体" pitchFamily="2" charset="-122"/>
                <a:ea typeface="宋体" pitchFamily="2" charset="-122"/>
              </a:rPr>
              <a:t>的多级评估</a:t>
            </a:r>
            <a:endParaRPr lang="zh-CN" altLang="en-US" sz="1600" b="1" dirty="0">
              <a:latin typeface="宋体" pitchFamily="2" charset="-122"/>
              <a:ea typeface="宋体" pitchFamily="2" charset="-122"/>
            </a:endParaRPr>
          </a:p>
        </p:txBody>
      </p:sp>
      <p:grpSp>
        <p:nvGrpSpPr>
          <p:cNvPr id="143" name="组合 142"/>
          <p:cNvGrpSpPr/>
          <p:nvPr/>
        </p:nvGrpSpPr>
        <p:grpSpPr>
          <a:xfrm>
            <a:off x="1682060" y="1478065"/>
            <a:ext cx="2510766" cy="2462489"/>
            <a:chOff x="638817" y="1109136"/>
            <a:chExt cx="2510766" cy="2462489"/>
          </a:xfrm>
        </p:grpSpPr>
        <p:grpSp>
          <p:nvGrpSpPr>
            <p:cNvPr id="98" name="组合 97"/>
            <p:cNvGrpSpPr/>
            <p:nvPr/>
          </p:nvGrpSpPr>
          <p:grpSpPr>
            <a:xfrm>
              <a:off x="638817" y="1109136"/>
              <a:ext cx="2510766" cy="2462489"/>
              <a:chOff x="5179194" y="3758218"/>
              <a:chExt cx="2510766" cy="2462489"/>
            </a:xfrm>
          </p:grpSpPr>
          <p:grpSp>
            <p:nvGrpSpPr>
              <p:cNvPr id="64" name="组合 63"/>
              <p:cNvGrpSpPr/>
              <p:nvPr/>
            </p:nvGrpSpPr>
            <p:grpSpPr>
              <a:xfrm>
                <a:off x="5179194" y="3758218"/>
                <a:ext cx="2510766" cy="2462489"/>
                <a:chOff x="6918541" y="1127570"/>
                <a:chExt cx="2510766" cy="2462489"/>
              </a:xfrm>
            </p:grpSpPr>
            <p:grpSp>
              <p:nvGrpSpPr>
                <p:cNvPr id="65" name="组合 64"/>
                <p:cNvGrpSpPr/>
                <p:nvPr/>
              </p:nvGrpSpPr>
              <p:grpSpPr>
                <a:xfrm>
                  <a:off x="6918541" y="1127570"/>
                  <a:ext cx="2510766" cy="2462489"/>
                  <a:chOff x="2461738" y="1305014"/>
                  <a:chExt cx="2510766" cy="2462489"/>
                </a:xfrm>
              </p:grpSpPr>
              <p:grpSp>
                <p:nvGrpSpPr>
                  <p:cNvPr id="70" name="组合 69"/>
                  <p:cNvGrpSpPr/>
                  <p:nvPr/>
                </p:nvGrpSpPr>
                <p:grpSpPr>
                  <a:xfrm>
                    <a:off x="2461738" y="1606916"/>
                    <a:ext cx="2160588" cy="2160587"/>
                    <a:chOff x="414150" y="1526871"/>
                    <a:chExt cx="2160588" cy="2160587"/>
                  </a:xfrm>
                </p:grpSpPr>
                <p:grpSp>
                  <p:nvGrpSpPr>
                    <p:cNvPr id="75" name="组合 64"/>
                    <p:cNvGrpSpPr>
                      <a:grpSpLocks/>
                    </p:cNvGrpSpPr>
                    <p:nvPr/>
                  </p:nvGrpSpPr>
                  <p:grpSpPr bwMode="auto">
                    <a:xfrm>
                      <a:off x="414150" y="1526871"/>
                      <a:ext cx="2160588" cy="2160587"/>
                      <a:chOff x="969234" y="1354474"/>
                      <a:chExt cx="2880000" cy="2880000"/>
                    </a:xfrm>
                  </p:grpSpPr>
                  <p:sp>
                    <p:nvSpPr>
                      <p:cNvPr id="77" name="矩形 76"/>
                      <p:cNvSpPr/>
                      <p:nvPr/>
                    </p:nvSpPr>
                    <p:spPr>
                      <a:xfrm>
                        <a:off x="969234" y="1354474"/>
                        <a:ext cx="2880000" cy="2880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sp>
                    <p:nvSpPr>
                      <p:cNvPr id="78" name="矩形 77"/>
                      <p:cNvSpPr/>
                      <p:nvPr/>
                    </p:nvSpPr>
                    <p:spPr>
                      <a:xfrm>
                        <a:off x="1813804" y="2269029"/>
                        <a:ext cx="1103699" cy="1103700"/>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9" name="椭圆 78"/>
                      <p:cNvSpPr/>
                      <p:nvPr/>
                    </p:nvSpPr>
                    <p:spPr>
                      <a:xfrm>
                        <a:off x="1752438" y="2214012"/>
                        <a:ext cx="120616" cy="120618"/>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80" name="椭圆 79"/>
                      <p:cNvSpPr/>
                      <p:nvPr/>
                    </p:nvSpPr>
                    <p:spPr>
                      <a:xfrm>
                        <a:off x="1752438" y="3301594"/>
                        <a:ext cx="120616" cy="118501"/>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81" name="椭圆 80"/>
                      <p:cNvSpPr/>
                      <p:nvPr/>
                    </p:nvSpPr>
                    <p:spPr>
                      <a:xfrm>
                        <a:off x="2866812" y="2211966"/>
                        <a:ext cx="120618" cy="120618"/>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82" name="椭圆 81"/>
                      <p:cNvSpPr/>
                      <p:nvPr/>
                    </p:nvSpPr>
                    <p:spPr>
                      <a:xfrm>
                        <a:off x="2871544" y="3301594"/>
                        <a:ext cx="120618" cy="118501"/>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83" name="椭圆 82"/>
                      <p:cNvSpPr/>
                      <p:nvPr/>
                    </p:nvSpPr>
                    <p:spPr>
                      <a:xfrm>
                        <a:off x="2361872" y="2734571"/>
                        <a:ext cx="118501" cy="120618"/>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grpSp>
                <p:sp>
                  <p:nvSpPr>
                    <p:cNvPr id="76" name="椭圆 75"/>
                    <p:cNvSpPr/>
                    <p:nvPr/>
                  </p:nvSpPr>
                  <p:spPr>
                    <a:xfrm>
                      <a:off x="1703415" y="2652713"/>
                      <a:ext cx="72000" cy="72000"/>
                    </a:xfrm>
                    <a:prstGeom prst="ellipse">
                      <a:avLst/>
                    </a:prstGeom>
                    <a:solidFill>
                      <a:schemeClr val="bg1"/>
                    </a:solidFill>
                    <a:ln w="12700" cmpd="sng">
                      <a:solidFill>
                        <a:schemeClr val="tx1"/>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grpSp>
              <p:cxnSp>
                <p:nvCxnSpPr>
                  <p:cNvPr id="71" name="直接箭头连接符 70"/>
                  <p:cNvCxnSpPr/>
                  <p:nvPr/>
                </p:nvCxnSpPr>
                <p:spPr>
                  <a:xfrm>
                    <a:off x="3549263" y="2695348"/>
                    <a:ext cx="1228565"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72" name="直接箭头连接符 71"/>
                  <p:cNvCxnSpPr/>
                  <p:nvPr/>
                </p:nvCxnSpPr>
                <p:spPr>
                  <a:xfrm flipH="1" flipV="1">
                    <a:off x="3549263" y="1461433"/>
                    <a:ext cx="6350" cy="123715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73" name="矩形 72"/>
                  <p:cNvSpPr/>
                  <p:nvPr/>
                </p:nvSpPr>
                <p:spPr>
                  <a:xfrm>
                    <a:off x="4729640" y="2537699"/>
                    <a:ext cx="242864" cy="246221"/>
                  </a:xfrm>
                  <a:prstGeom prst="rect">
                    <a:avLst/>
                  </a:prstGeom>
                </p:spPr>
                <p:txBody>
                  <a:bodyPr wrap="square">
                    <a:spAutoFit/>
                  </a:bodyPr>
                  <a:lstStyle/>
                  <a:p>
                    <a:r>
                      <a:rPr lang="en-US" altLang="zh-CN" sz="1000" dirty="0" smtClean="0">
                        <a:latin typeface="Times New Roman" panose="02020603050405020304" pitchFamily="18" charset="0"/>
                        <a:cs typeface="Times New Roman" panose="02020603050405020304" pitchFamily="18" charset="0"/>
                      </a:rPr>
                      <a:t>x</a:t>
                    </a:r>
                    <a:endParaRPr lang="zh-CN" altLang="en-US" sz="1000" dirty="0">
                      <a:latin typeface="Times New Roman" panose="02020603050405020304" pitchFamily="18" charset="0"/>
                      <a:cs typeface="Times New Roman" panose="02020603050405020304" pitchFamily="18" charset="0"/>
                    </a:endParaRPr>
                  </a:p>
                </p:txBody>
              </p:sp>
              <p:sp>
                <p:nvSpPr>
                  <p:cNvPr id="74" name="矩形 73"/>
                  <p:cNvSpPr/>
                  <p:nvPr/>
                </p:nvSpPr>
                <p:spPr>
                  <a:xfrm>
                    <a:off x="3518871" y="1305014"/>
                    <a:ext cx="242864" cy="246221"/>
                  </a:xfrm>
                  <a:prstGeom prst="rect">
                    <a:avLst/>
                  </a:prstGeom>
                </p:spPr>
                <p:txBody>
                  <a:bodyPr wrap="square">
                    <a:spAutoFit/>
                  </a:bodyPr>
                  <a:lstStyle/>
                  <a:p>
                    <a:r>
                      <a:rPr lang="en-US" altLang="zh-CN" sz="1000" dirty="0" smtClean="0">
                        <a:latin typeface="Times New Roman" panose="02020603050405020304" pitchFamily="18" charset="0"/>
                        <a:cs typeface="Times New Roman" panose="02020603050405020304" pitchFamily="18" charset="0"/>
                      </a:rPr>
                      <a:t>y</a:t>
                    </a:r>
                    <a:endParaRPr lang="zh-CN" altLang="en-US" sz="1000" dirty="0">
                      <a:latin typeface="Times New Roman" panose="02020603050405020304" pitchFamily="18" charset="0"/>
                      <a:cs typeface="Times New Roman" panose="02020603050405020304" pitchFamily="18" charset="0"/>
                    </a:endParaRPr>
                  </a:p>
                </p:txBody>
              </p:sp>
            </p:grpSp>
            <p:sp>
              <p:nvSpPr>
                <p:cNvPr id="66" name="椭圆 65"/>
                <p:cNvSpPr/>
                <p:nvPr/>
              </p:nvSpPr>
              <p:spPr>
                <a:xfrm rot="19054551">
                  <a:off x="8119870" y="2310254"/>
                  <a:ext cx="160971" cy="823482"/>
                </a:xfrm>
                <a:prstGeom prst="ellipse">
                  <a:avLst/>
                </a:prstGeom>
                <a:noFill/>
                <a:ln w="95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rot="13414819">
                  <a:off x="7996238" y="1893855"/>
                  <a:ext cx="417906" cy="823482"/>
                </a:xfrm>
                <a:prstGeom prst="ellipse">
                  <a:avLst/>
                </a:prstGeom>
                <a:noFill/>
                <a:ln w="95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rot="13494602">
                  <a:off x="7433846" y="2229196"/>
                  <a:ext cx="702595" cy="969366"/>
                </a:xfrm>
                <a:prstGeom prst="ellipse">
                  <a:avLst/>
                </a:prstGeom>
                <a:noFill/>
                <a:ln w="95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rot="18689309">
                  <a:off x="7464332" y="1749516"/>
                  <a:ext cx="605444" cy="1096776"/>
                </a:xfrm>
                <a:prstGeom prst="ellipse">
                  <a:avLst/>
                </a:prstGeom>
                <a:noFill/>
                <a:ln w="95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 name="直接连接符 3"/>
              <p:cNvCxnSpPr>
                <a:stCxn id="79" idx="5"/>
                <a:endCxn id="83" idx="1"/>
              </p:cNvCxnSpPr>
              <p:nvPr/>
            </p:nvCxnSpPr>
            <p:spPr>
              <a:xfrm>
                <a:off x="5843992" y="4782185"/>
                <a:ext cx="392984" cy="32654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81" idx="3"/>
                <a:endCxn id="83" idx="7"/>
              </p:cNvCxnSpPr>
              <p:nvPr/>
            </p:nvCxnSpPr>
            <p:spPr>
              <a:xfrm flipH="1">
                <a:off x="6299838" y="4780650"/>
                <a:ext cx="316179" cy="328076"/>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83" idx="5"/>
                <a:endCxn id="82" idx="1"/>
              </p:cNvCxnSpPr>
              <p:nvPr/>
            </p:nvCxnSpPr>
            <p:spPr>
              <a:xfrm>
                <a:off x="6299838" y="5172710"/>
                <a:ext cx="319729" cy="3611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3" idx="3"/>
                <a:endCxn id="80" idx="7"/>
              </p:cNvCxnSpPr>
              <p:nvPr/>
            </p:nvCxnSpPr>
            <p:spPr>
              <a:xfrm flipH="1">
                <a:off x="5843992" y="5172710"/>
                <a:ext cx="392984" cy="3611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4" name="TextBox 4"/>
              <p:cNvSpPr txBox="1"/>
              <p:nvPr/>
            </p:nvSpPr>
            <p:spPr>
              <a:xfrm>
                <a:off x="6090600" y="4729255"/>
                <a:ext cx="288853" cy="276999"/>
              </a:xfrm>
              <a:prstGeom prst="rect">
                <a:avLst/>
              </a:prstGeom>
              <a:noFill/>
            </p:spPr>
            <p:txBody>
              <a:bodyPr wrap="square" rtlCol="0">
                <a:spAutoFit/>
              </a:bodyPr>
              <a:lstStyle/>
              <a:p>
                <a:r>
                  <a:rPr lang="zh-CN" altLang="en-US" sz="1200" b="1" dirty="0">
                    <a:latin typeface="宋体" pitchFamily="2" charset="-122"/>
                    <a:ea typeface="宋体" pitchFamily="2" charset="-122"/>
                  </a:rPr>
                  <a:t>一</a:t>
                </a:r>
              </a:p>
            </p:txBody>
          </p:sp>
          <p:sp>
            <p:nvSpPr>
              <p:cNvPr id="95" name="TextBox 4"/>
              <p:cNvSpPr txBox="1"/>
              <p:nvPr/>
            </p:nvSpPr>
            <p:spPr>
              <a:xfrm>
                <a:off x="5813358" y="4979212"/>
                <a:ext cx="360040" cy="276999"/>
              </a:xfrm>
              <a:prstGeom prst="rect">
                <a:avLst/>
              </a:prstGeom>
              <a:noFill/>
            </p:spPr>
            <p:txBody>
              <a:bodyPr wrap="square" rtlCol="0">
                <a:spAutoFit/>
              </a:bodyPr>
              <a:lstStyle/>
              <a:p>
                <a:r>
                  <a:rPr lang="zh-CN" altLang="en-US" sz="1200" b="1" dirty="0" smtClean="0">
                    <a:latin typeface="宋体" pitchFamily="2" charset="-122"/>
                    <a:ea typeface="宋体" pitchFamily="2" charset="-122"/>
                  </a:rPr>
                  <a:t>二</a:t>
                </a:r>
                <a:endParaRPr lang="zh-CN" altLang="en-US" sz="1200" b="1" dirty="0">
                  <a:latin typeface="宋体" pitchFamily="2" charset="-122"/>
                  <a:ea typeface="宋体" pitchFamily="2" charset="-122"/>
                </a:endParaRPr>
              </a:p>
            </p:txBody>
          </p:sp>
          <p:sp>
            <p:nvSpPr>
              <p:cNvPr id="96" name="TextBox 4"/>
              <p:cNvSpPr txBox="1"/>
              <p:nvPr/>
            </p:nvSpPr>
            <p:spPr>
              <a:xfrm>
                <a:off x="6071030" y="5287676"/>
                <a:ext cx="360040" cy="276999"/>
              </a:xfrm>
              <a:prstGeom prst="rect">
                <a:avLst/>
              </a:prstGeom>
              <a:noFill/>
            </p:spPr>
            <p:txBody>
              <a:bodyPr wrap="square" rtlCol="0">
                <a:spAutoFit/>
              </a:bodyPr>
              <a:lstStyle/>
              <a:p>
                <a:r>
                  <a:rPr lang="zh-CN" altLang="en-US" sz="1200" b="1" dirty="0" smtClean="0">
                    <a:latin typeface="宋体" pitchFamily="2" charset="-122"/>
                    <a:ea typeface="宋体" pitchFamily="2" charset="-122"/>
                  </a:rPr>
                  <a:t>三</a:t>
                </a:r>
                <a:endParaRPr lang="zh-CN" altLang="en-US" sz="1200" b="1" dirty="0">
                  <a:latin typeface="宋体" pitchFamily="2" charset="-122"/>
                  <a:ea typeface="宋体" pitchFamily="2" charset="-122"/>
                </a:endParaRPr>
              </a:p>
            </p:txBody>
          </p:sp>
          <p:sp>
            <p:nvSpPr>
              <p:cNvPr id="97" name="TextBox 4"/>
              <p:cNvSpPr txBox="1"/>
              <p:nvPr/>
            </p:nvSpPr>
            <p:spPr>
              <a:xfrm>
                <a:off x="6383815" y="4968074"/>
                <a:ext cx="360040" cy="276999"/>
              </a:xfrm>
              <a:prstGeom prst="rect">
                <a:avLst/>
              </a:prstGeom>
              <a:noFill/>
            </p:spPr>
            <p:txBody>
              <a:bodyPr wrap="square" rtlCol="0">
                <a:spAutoFit/>
              </a:bodyPr>
              <a:lstStyle/>
              <a:p>
                <a:r>
                  <a:rPr lang="zh-CN" altLang="en-US" sz="1200" b="1" dirty="0" smtClean="0">
                    <a:latin typeface="宋体" pitchFamily="2" charset="-122"/>
                    <a:ea typeface="宋体" pitchFamily="2" charset="-122"/>
                  </a:rPr>
                  <a:t>四</a:t>
                </a:r>
                <a:endParaRPr lang="zh-CN" altLang="en-US" sz="1200" b="1" dirty="0">
                  <a:latin typeface="宋体" pitchFamily="2" charset="-122"/>
                  <a:ea typeface="宋体" pitchFamily="2" charset="-122"/>
                </a:endParaRPr>
              </a:p>
            </p:txBody>
          </p:sp>
        </p:grpSp>
        <p:sp>
          <p:nvSpPr>
            <p:cNvPr id="131" name="TextBox 4"/>
            <p:cNvSpPr txBox="1"/>
            <p:nvPr/>
          </p:nvSpPr>
          <p:spPr>
            <a:xfrm>
              <a:off x="1047433" y="1877312"/>
              <a:ext cx="718892"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PZT2</a:t>
              </a:r>
              <a:endParaRPr lang="zh-CN" altLang="en-US" sz="800" dirty="0">
                <a:latin typeface="宋体" pitchFamily="2" charset="-122"/>
                <a:ea typeface="宋体" pitchFamily="2" charset="-122"/>
              </a:endParaRPr>
            </a:p>
          </p:txBody>
        </p:sp>
        <p:sp>
          <p:nvSpPr>
            <p:cNvPr id="132" name="TextBox 4"/>
            <p:cNvSpPr txBox="1"/>
            <p:nvPr/>
          </p:nvSpPr>
          <p:spPr>
            <a:xfrm>
              <a:off x="1858231" y="1872149"/>
              <a:ext cx="399579"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PZT1</a:t>
              </a:r>
              <a:endParaRPr lang="zh-CN" altLang="en-US" sz="800" dirty="0">
                <a:latin typeface="宋体" pitchFamily="2" charset="-122"/>
                <a:ea typeface="宋体" pitchFamily="2" charset="-122"/>
              </a:endParaRPr>
            </a:p>
          </p:txBody>
        </p:sp>
        <p:sp>
          <p:nvSpPr>
            <p:cNvPr id="133" name="TextBox 4"/>
            <p:cNvSpPr txBox="1"/>
            <p:nvPr/>
          </p:nvSpPr>
          <p:spPr>
            <a:xfrm>
              <a:off x="1063893" y="2915593"/>
              <a:ext cx="414301"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PZT3</a:t>
              </a:r>
              <a:endParaRPr lang="zh-CN" altLang="en-US" sz="800" dirty="0">
                <a:latin typeface="宋体" pitchFamily="2" charset="-122"/>
                <a:ea typeface="宋体" pitchFamily="2" charset="-122"/>
              </a:endParaRPr>
            </a:p>
          </p:txBody>
        </p:sp>
        <p:sp>
          <p:nvSpPr>
            <p:cNvPr id="134" name="TextBox 4"/>
            <p:cNvSpPr txBox="1"/>
            <p:nvPr/>
          </p:nvSpPr>
          <p:spPr>
            <a:xfrm>
              <a:off x="1931089" y="2915593"/>
              <a:ext cx="414301"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PZT4</a:t>
              </a:r>
              <a:endParaRPr lang="zh-CN" altLang="en-US" sz="800" dirty="0">
                <a:latin typeface="宋体" pitchFamily="2" charset="-122"/>
                <a:ea typeface="宋体" pitchFamily="2" charset="-122"/>
              </a:endParaRPr>
            </a:p>
          </p:txBody>
        </p:sp>
      </p:grpSp>
      <p:pic>
        <p:nvPicPr>
          <p:cNvPr id="135" name="图片 5"/>
          <p:cNvPicPr>
            <a:picLocks noChangeAspect="1"/>
          </p:cNvPicPr>
          <p:nvPr/>
        </p:nvPicPr>
        <p:blipFill>
          <a:blip r:embed="rId3">
            <a:extLst>
              <a:ext uri="{28A0092B-C50C-407E-A947-70E740481C1C}">
                <a14:useLocalDpi xmlns:a14="http://schemas.microsoft.com/office/drawing/2010/main" val="0"/>
              </a:ext>
            </a:extLst>
          </a:blip>
          <a:srcRect l="22438" r="18500"/>
          <a:stretch>
            <a:fillRect/>
          </a:stretch>
        </p:blipFill>
        <p:spPr bwMode="auto">
          <a:xfrm>
            <a:off x="1582449" y="4037159"/>
            <a:ext cx="2520950" cy="214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 name="TextBox 4"/>
          <p:cNvSpPr txBox="1"/>
          <p:nvPr/>
        </p:nvSpPr>
        <p:spPr>
          <a:xfrm>
            <a:off x="1043608" y="1268760"/>
            <a:ext cx="2304703" cy="276999"/>
          </a:xfrm>
          <a:prstGeom prst="rect">
            <a:avLst/>
          </a:prstGeom>
          <a:noFill/>
        </p:spPr>
        <p:txBody>
          <a:bodyPr wrap="square" rtlCol="0">
            <a:spAutoFit/>
          </a:bodyPr>
          <a:lstStyle/>
          <a:p>
            <a:r>
              <a:rPr lang="zh-CN" altLang="en-US" sz="1200" b="1" dirty="0" smtClean="0">
                <a:latin typeface="宋体" pitchFamily="2" charset="-122"/>
                <a:ea typeface="宋体" pitchFamily="2" charset="-122"/>
              </a:rPr>
              <a:t>（</a:t>
            </a:r>
            <a:r>
              <a:rPr lang="en-US" altLang="zh-CN" sz="1200" b="1" dirty="0" smtClean="0">
                <a:latin typeface="宋体" pitchFamily="2" charset="-122"/>
                <a:ea typeface="宋体" pitchFamily="2" charset="-122"/>
              </a:rPr>
              <a:t>1</a:t>
            </a:r>
            <a:r>
              <a:rPr lang="zh-CN" altLang="en-US" sz="1200" b="1" dirty="0" smtClean="0">
                <a:latin typeface="宋体" pitchFamily="2" charset="-122"/>
                <a:ea typeface="宋体" pitchFamily="2" charset="-122"/>
              </a:rPr>
              <a:t>）确定损伤所在子区域</a:t>
            </a:r>
            <a:endParaRPr lang="zh-CN" altLang="en-US" sz="1200" b="1" dirty="0">
              <a:latin typeface="宋体" pitchFamily="2" charset="-122"/>
              <a:ea typeface="宋体" pitchFamily="2" charset="-122"/>
            </a:endParaRPr>
          </a:p>
        </p:txBody>
      </p:sp>
      <p:sp>
        <p:nvSpPr>
          <p:cNvPr id="158" name="右箭头 157"/>
          <p:cNvSpPr/>
          <p:nvPr/>
        </p:nvSpPr>
        <p:spPr>
          <a:xfrm>
            <a:off x="4427984" y="2792955"/>
            <a:ext cx="144016" cy="195059"/>
          </a:xfrm>
          <a:prstGeom prst="rightArrow">
            <a:avLst/>
          </a:prstGeom>
          <a:solidFill>
            <a:schemeClr val="tx1"/>
          </a:solidFill>
          <a:ln w="508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59" name="表格 158"/>
          <p:cNvGraphicFramePr>
            <a:graphicFrameLocks noGrp="1"/>
          </p:cNvGraphicFramePr>
          <p:nvPr>
            <p:extLst>
              <p:ext uri="{D42A27DB-BD31-4B8C-83A1-F6EECF244321}">
                <p14:modId xmlns:p14="http://schemas.microsoft.com/office/powerpoint/2010/main" val="747658051"/>
              </p:ext>
            </p:extLst>
          </p:nvPr>
        </p:nvGraphicFramePr>
        <p:xfrm>
          <a:off x="4574242" y="4147812"/>
          <a:ext cx="3766665" cy="1796402"/>
        </p:xfrm>
        <a:graphic>
          <a:graphicData uri="http://schemas.openxmlformats.org/drawingml/2006/table">
            <a:tbl>
              <a:tblPr>
                <a:tableStyleId>{5C22544A-7EE6-4342-B048-85BDC9FD1C3A}</a:tableStyleId>
              </a:tblPr>
              <a:tblGrid>
                <a:gridCol w="777717"/>
                <a:gridCol w="765303"/>
                <a:gridCol w="741215"/>
                <a:gridCol w="741215"/>
                <a:gridCol w="741215"/>
              </a:tblGrid>
              <a:tr h="588645">
                <a:tc>
                  <a:txBody>
                    <a:bodyPr/>
                    <a:lstStyle/>
                    <a:p>
                      <a:pPr algn="l" fontAlgn="b"/>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solidFill>
                      <a:schemeClr val="bg1">
                        <a:lumMod val="75000"/>
                      </a:schemeClr>
                    </a:solidFill>
                  </a:tcPr>
                </a:tc>
                <a:tc>
                  <a:txBody>
                    <a:bodyPr/>
                    <a:lstStyle/>
                    <a:p>
                      <a:pPr algn="ctr" rtl="0" fontAlgn="ctr"/>
                      <a:r>
                        <a:rPr lang="zh-CN" altLang="en-US" sz="1200" u="none" strike="noStrike" dirty="0">
                          <a:effectLst/>
                          <a:latin typeface="宋体" panose="02010600030101010101" pitchFamily="2" charset="-122"/>
                          <a:ea typeface="宋体" panose="02010600030101010101" pitchFamily="2" charset="-122"/>
                        </a:rPr>
                        <a:t>损伤</a:t>
                      </a:r>
                      <a:r>
                        <a:rPr lang="zh-CN" altLang="en-US" sz="1200" u="none" strike="noStrike" dirty="0" smtClean="0">
                          <a:effectLst/>
                          <a:latin typeface="宋体" panose="02010600030101010101" pitchFamily="2" charset="-122"/>
                          <a:ea typeface="宋体" panose="02010600030101010101" pitchFamily="2" charset="-122"/>
                        </a:rPr>
                        <a:t>位置</a:t>
                      </a:r>
                      <a:r>
                        <a:rPr lang="en-US" altLang="zh-CN" sz="1200" u="none" strike="noStrike" dirty="0" smtClean="0">
                          <a:effectLst/>
                        </a:rPr>
                        <a:t>(</a:t>
                      </a:r>
                      <a:r>
                        <a:rPr lang="en-US" sz="1200" u="none" strike="noStrike" dirty="0">
                          <a:effectLst/>
                        </a:rPr>
                        <a:t>x,y</a:t>
                      </a:r>
                      <a:r>
                        <a:rPr lang="en-US" sz="1200" u="none" strike="noStrike" dirty="0" smtClean="0">
                          <a:effectLst/>
                        </a:rPr>
                        <a:t>)(mm)</a:t>
                      </a:r>
                      <a:endParaRPr lang="en-US" sz="1200" b="0" i="0" u="none" strike="noStrike" dirty="0">
                        <a:solidFill>
                          <a:srgbClr val="000000"/>
                        </a:solidFill>
                        <a:effectLst/>
                        <a:latin typeface="Times New Roman" panose="02020603050405020304" pitchFamily="18" charset="0"/>
                        <a:ea typeface="宋体" panose="02010600030101010101" pitchFamily="2" charset="-122"/>
                      </a:endParaRPr>
                    </a:p>
                  </a:txBody>
                  <a:tcPr marL="9525" marR="9525" marT="9525" marB="0" anchor="ctr">
                    <a:solidFill>
                      <a:schemeClr val="bg1">
                        <a:lumMod val="75000"/>
                      </a:schemeClr>
                    </a:solidFill>
                  </a:tcPr>
                </a:tc>
                <a:tc>
                  <a:txBody>
                    <a:bodyPr/>
                    <a:lstStyle/>
                    <a:p>
                      <a:pPr algn="ctr" rtl="0" fontAlgn="ctr"/>
                      <a:r>
                        <a:rPr lang="zh-CN" altLang="en-US" sz="1200" b="0" i="0" u="none" strike="noStrike" dirty="0" smtClean="0">
                          <a:solidFill>
                            <a:srgbClr val="000000"/>
                          </a:solidFill>
                          <a:effectLst/>
                          <a:latin typeface="Times New Roman" panose="02020603050405020304" pitchFamily="18" charset="0"/>
                          <a:ea typeface="宋体" panose="02010600030101010101" pitchFamily="2" charset="-122"/>
                        </a:rPr>
                        <a:t>定位误差（</a:t>
                      </a:r>
                      <a:r>
                        <a:rPr lang="en-US" altLang="zh-CN" sz="1200" b="0" i="0" u="none" strike="noStrike" dirty="0" smtClean="0">
                          <a:solidFill>
                            <a:srgbClr val="000000"/>
                          </a:solidFill>
                          <a:effectLst/>
                          <a:latin typeface="Times New Roman" panose="02020603050405020304" pitchFamily="18" charset="0"/>
                          <a:ea typeface="宋体" panose="02010600030101010101" pitchFamily="2" charset="-122"/>
                        </a:rPr>
                        <a:t>%</a:t>
                      </a:r>
                      <a:r>
                        <a:rPr lang="zh-CN" altLang="en-US" sz="1200" b="0" i="0" u="none" strike="noStrike" dirty="0" smtClean="0">
                          <a:solidFill>
                            <a:srgbClr val="000000"/>
                          </a:solidFill>
                          <a:effectLst/>
                          <a:latin typeface="Times New Roman" panose="02020603050405020304" pitchFamily="18" charset="0"/>
                          <a:ea typeface="宋体" panose="02010600030101010101" pitchFamily="2" charset="-122"/>
                        </a:rPr>
                        <a:t>）</a:t>
                      </a:r>
                      <a:endParaRPr lang="en-US" sz="1200" b="0" i="0" u="none" strike="noStrike" dirty="0">
                        <a:solidFill>
                          <a:srgbClr val="000000"/>
                        </a:solidFill>
                        <a:effectLst/>
                        <a:latin typeface="Times New Roman" panose="02020603050405020304" pitchFamily="18" charset="0"/>
                        <a:ea typeface="宋体" panose="02010600030101010101" pitchFamily="2" charset="-122"/>
                      </a:endParaRPr>
                    </a:p>
                  </a:txBody>
                  <a:tcPr marL="9525" marR="9525" marT="9525" marB="0" anchor="ctr">
                    <a:solidFill>
                      <a:schemeClr val="bg1">
                        <a:lumMod val="75000"/>
                      </a:schemeClr>
                    </a:solidFill>
                  </a:tcPr>
                </a:tc>
                <a:tc>
                  <a:txBody>
                    <a:bodyPr/>
                    <a:lstStyle/>
                    <a:p>
                      <a:pPr algn="ctr" rtl="0" fontAlgn="ctr"/>
                      <a:r>
                        <a:rPr lang="zh-CN" altLang="en-US" sz="1200" u="none" strike="noStrike" dirty="0" smtClean="0">
                          <a:effectLst/>
                          <a:latin typeface="宋体" panose="02010600030101010101" pitchFamily="2" charset="-122"/>
                          <a:ea typeface="宋体" panose="02010600030101010101" pitchFamily="2" charset="-122"/>
                        </a:rPr>
                        <a:t>损伤直径 </a:t>
                      </a:r>
                      <a:r>
                        <a:rPr lang="en-US" altLang="zh-CN" sz="1200" u="none" strike="noStrike" dirty="0" smtClean="0">
                          <a:effectLst/>
                        </a:rPr>
                        <a:t>(</a:t>
                      </a:r>
                      <a:r>
                        <a:rPr lang="en-US" altLang="zh-CN" sz="1200" u="none" strike="noStrike" dirty="0">
                          <a:effectLst/>
                        </a:rPr>
                        <a:t>mm)</a:t>
                      </a:r>
                      <a:endParaRPr lang="en-US" altLang="zh-CN" sz="1200" b="0" i="0" u="none" strike="noStrike" dirty="0">
                        <a:solidFill>
                          <a:srgbClr val="000000"/>
                        </a:solidFill>
                        <a:effectLst/>
                        <a:latin typeface="Times New Roman" panose="02020603050405020304" pitchFamily="18" charset="0"/>
                        <a:ea typeface="宋体" panose="02010600030101010101" pitchFamily="2" charset="-122"/>
                      </a:endParaRPr>
                    </a:p>
                  </a:txBody>
                  <a:tcPr marL="9525" marR="9525" marT="9525" marB="0" anchor="ctr">
                    <a:solidFill>
                      <a:schemeClr val="bg1">
                        <a:lumMod val="75000"/>
                      </a:schemeClr>
                    </a:solidFill>
                  </a:tcPr>
                </a:tc>
                <a:tc>
                  <a:txBody>
                    <a:bodyPr/>
                    <a:lstStyle/>
                    <a:p>
                      <a:pPr algn="ctr" rtl="0" fontAlgn="ctr"/>
                      <a:r>
                        <a:rPr lang="zh-CN" altLang="en-US" sz="1200" b="0" i="0" u="none" strike="noStrike" dirty="0" smtClean="0">
                          <a:solidFill>
                            <a:srgbClr val="000000"/>
                          </a:solidFill>
                          <a:effectLst/>
                          <a:latin typeface="Times New Roman" panose="02020603050405020304" pitchFamily="18" charset="0"/>
                          <a:ea typeface="宋体" panose="02010600030101010101" pitchFamily="2" charset="-122"/>
                        </a:rPr>
                        <a:t>大小误差</a:t>
                      </a:r>
                      <a:endParaRPr lang="en-US" altLang="zh-CN" sz="1200" b="0" i="0" u="none" strike="noStrike" dirty="0">
                        <a:solidFill>
                          <a:srgbClr val="000000"/>
                        </a:solidFill>
                        <a:effectLst/>
                        <a:latin typeface="Times New Roman" panose="02020603050405020304" pitchFamily="18" charset="0"/>
                        <a:ea typeface="宋体" panose="02010600030101010101" pitchFamily="2" charset="-122"/>
                      </a:endParaRPr>
                    </a:p>
                  </a:txBody>
                  <a:tcPr marL="9525" marR="9525" marT="9525" marB="0" anchor="ctr">
                    <a:solidFill>
                      <a:schemeClr val="bg1">
                        <a:lumMod val="75000"/>
                      </a:schemeClr>
                    </a:solidFill>
                  </a:tcPr>
                </a:tc>
              </a:tr>
              <a:tr h="271653">
                <a:tc>
                  <a:txBody>
                    <a:bodyPr/>
                    <a:lstStyle/>
                    <a:p>
                      <a:pPr algn="ctr" rtl="0" fontAlgn="ctr"/>
                      <a:r>
                        <a:rPr lang="zh-CN" altLang="en-US" sz="1200" b="0" i="0" u="none" strike="noStrike" dirty="0" smtClean="0">
                          <a:solidFill>
                            <a:schemeClr val="tx1"/>
                          </a:solidFill>
                          <a:effectLst/>
                          <a:latin typeface="宋体" panose="02010600030101010101" pitchFamily="2" charset="-122"/>
                          <a:ea typeface="宋体" panose="02010600030101010101" pitchFamily="2" charset="-122"/>
                        </a:rPr>
                        <a:t>真实值</a:t>
                      </a:r>
                      <a:endParaRPr lang="zh-CN" altLang="en-US" sz="1200" b="0" i="0" u="none" strike="noStrike" dirty="0">
                        <a:solidFill>
                          <a:schemeClr val="tx1"/>
                        </a:solidFill>
                        <a:effectLst/>
                        <a:latin typeface="宋体" panose="02010600030101010101" pitchFamily="2" charset="-122"/>
                        <a:ea typeface="宋体" panose="02010600030101010101" pitchFamily="2" charset="-122"/>
                      </a:endParaRPr>
                    </a:p>
                  </a:txBody>
                  <a:tcPr marL="9525" marR="9525" marT="9525" marB="0" anchor="ctr">
                    <a:noFill/>
                  </a:tcPr>
                </a:tc>
                <a:tc>
                  <a:txBody>
                    <a:bodyPr/>
                    <a:lstStyle/>
                    <a:p>
                      <a:pPr algn="ctr" rtl="0" fontAlgn="ctr"/>
                      <a:r>
                        <a:rPr lang="en-US" altLang="zh-CN" sz="1200" u="none" strike="noStrike" dirty="0" smtClean="0">
                          <a:effectLst/>
                          <a:latin typeface="Times New Roman" panose="02020603050405020304" pitchFamily="18" charset="0"/>
                          <a:ea typeface="宋体" panose="02010600030101010101" pitchFamily="2" charset="-122"/>
                          <a:cs typeface="Times New Roman" panose="02020603050405020304" pitchFamily="18" charset="0"/>
                        </a:rPr>
                        <a:t>(90,-30)</a:t>
                      </a:r>
                      <a:endParaRPr lang="en-US" altLang="zh-CN" sz="12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9525" marR="9525" marT="9525" marB="0" anchor="c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u="none" strike="noStrike" dirty="0" smtClean="0">
                          <a:effectLst/>
                          <a:latin typeface="Times New Roman" panose="02020603050405020304" pitchFamily="18" charset="0"/>
                          <a:ea typeface="宋体" panose="02010600030101010101" pitchFamily="2" charset="-122"/>
                          <a:cs typeface="Times New Roman" panose="02020603050405020304" pitchFamily="18" charset="0"/>
                        </a:rPr>
                        <a:t>7</a:t>
                      </a:r>
                      <a:endParaRPr lang="en-US" altLang="zh-CN" sz="1200" b="0" i="0"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noFill/>
                  </a:tcPr>
                </a:tc>
                <a:tc>
                  <a:txBody>
                    <a:bodyPr/>
                    <a:lstStyle/>
                    <a:p>
                      <a:pPr algn="ctr" rtl="0" fontAlgn="ctr"/>
                      <a:r>
                        <a:rPr lang="en-US" altLang="zh-CN" sz="1200" b="0" i="0"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2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noFill/>
                  </a:tcPr>
                </a:tc>
              </a:tr>
              <a:tr h="324789">
                <a:tc>
                  <a:txBody>
                    <a:bodyPr/>
                    <a:lstStyle/>
                    <a:p>
                      <a:pPr algn="ctr" rtl="0" fontAlgn="ctr"/>
                      <a:r>
                        <a:rPr lang="zh-CN" altLang="en-US" sz="1200" b="0" i="0" u="none" strike="noStrike" dirty="0" smtClean="0">
                          <a:solidFill>
                            <a:schemeClr val="dk1"/>
                          </a:solidFill>
                          <a:effectLst/>
                          <a:latin typeface="宋体" panose="02010600030101010101" pitchFamily="2" charset="-122"/>
                          <a:ea typeface="宋体" panose="02010600030101010101" pitchFamily="2" charset="-122"/>
                        </a:rPr>
                        <a:t>一级检测</a:t>
                      </a:r>
                      <a:endParaRPr lang="zh-CN" altLang="en-US" sz="1200" b="1" i="0" u="none" strike="noStrike" dirty="0">
                        <a:solidFill>
                          <a:srgbClr val="FFFFFF"/>
                        </a:solidFill>
                        <a:effectLst/>
                        <a:latin typeface="宋体" panose="02010600030101010101" pitchFamily="2" charset="-122"/>
                        <a:ea typeface="宋体" panose="02010600030101010101" pitchFamily="2" charset="-122"/>
                      </a:endParaRPr>
                    </a:p>
                  </a:txBody>
                  <a:tcPr marL="9525" marR="9525" marT="9525" marB="0" anchor="ctr">
                    <a:solidFill>
                      <a:schemeClr val="bg1">
                        <a:lumMod val="75000"/>
                      </a:schemeClr>
                    </a:solidFill>
                  </a:tcPr>
                </a:tc>
                <a:tc>
                  <a:txBody>
                    <a:bodyPr/>
                    <a:lstStyle/>
                    <a:p>
                      <a:pPr algn="ctr" rtl="0" fontAlgn="ctr"/>
                      <a:r>
                        <a:rPr lang="en-US" altLang="zh-CN" sz="1200" u="none" strike="noStrike" dirty="0" smtClean="0">
                          <a:effectLst/>
                          <a:latin typeface="Times New Roman" panose="02020603050405020304" pitchFamily="18" charset="0"/>
                          <a:ea typeface="宋体" panose="02010600030101010101" pitchFamily="2" charset="-122"/>
                          <a:cs typeface="Times New Roman" panose="02020603050405020304" pitchFamily="18" charset="0"/>
                        </a:rPr>
                        <a:t>(105, -31.5)</a:t>
                      </a:r>
                      <a:endParaRPr lang="en-US" altLang="zh-CN" sz="12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solidFill>
                      <a:schemeClr val="bg1">
                        <a:lumMod val="7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u="none" strike="noStrike" dirty="0" smtClean="0">
                          <a:effectLst/>
                          <a:latin typeface="Times New Roman" panose="02020603050405020304" pitchFamily="18" charset="0"/>
                          <a:ea typeface="宋体" panose="02010600030101010101" pitchFamily="2" charset="-122"/>
                          <a:cs typeface="Times New Roman" panose="02020603050405020304" pitchFamily="18" charset="0"/>
                        </a:rPr>
                        <a:t>15.89%</a:t>
                      </a:r>
                      <a:endParaRPr lang="en-US" altLang="zh-CN" sz="1200" b="0" i="0"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solidFill>
                      <a:schemeClr val="bg1">
                        <a:lumMod val="7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u="none" strike="noStrike" dirty="0" smtClean="0">
                          <a:effectLst/>
                          <a:latin typeface="Times New Roman" panose="02020603050405020304" pitchFamily="18" charset="0"/>
                          <a:ea typeface="宋体" panose="02010600030101010101" pitchFamily="2" charset="-122"/>
                          <a:cs typeface="Times New Roman" panose="02020603050405020304" pitchFamily="18" charset="0"/>
                        </a:rPr>
                        <a:t>28.16</a:t>
                      </a:r>
                      <a:endParaRPr lang="en-US" altLang="zh-CN" sz="1200" b="0" i="0"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solidFill>
                      <a:schemeClr val="bg1">
                        <a:lumMod val="75000"/>
                      </a:schemeClr>
                    </a:solidFill>
                  </a:tcPr>
                </a:tc>
                <a:tc>
                  <a:txBody>
                    <a:bodyPr/>
                    <a:lstStyle/>
                    <a:p>
                      <a:pPr algn="ctr" rtl="0" fontAlgn="ctr"/>
                      <a:r>
                        <a:rPr lang="en-US" altLang="zh-CN" sz="1200" u="none" strike="noStrike" dirty="0" smtClean="0">
                          <a:effectLst/>
                          <a:latin typeface="Times New Roman" panose="02020603050405020304" pitchFamily="18" charset="0"/>
                          <a:ea typeface="宋体" panose="02010600030101010101" pitchFamily="2" charset="-122"/>
                          <a:cs typeface="Times New Roman" panose="02020603050405020304" pitchFamily="18" charset="0"/>
                        </a:rPr>
                        <a:t>302.29%</a:t>
                      </a:r>
                      <a:endParaRPr lang="en-US" altLang="zh-CN" sz="12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solidFill>
                      <a:schemeClr val="bg1">
                        <a:lumMod val="75000"/>
                      </a:schemeClr>
                    </a:solidFill>
                  </a:tcPr>
                </a:tc>
              </a:tr>
              <a:tr h="323283">
                <a:tc>
                  <a:txBody>
                    <a:bodyPr/>
                    <a:lstStyle/>
                    <a:p>
                      <a:pPr algn="ctr" rtl="0" fontAlgn="ctr"/>
                      <a:r>
                        <a:rPr lang="en-US" altLang="zh-CN" sz="1200" b="0" i="0" u="none" strike="noStrike" dirty="0" smtClean="0">
                          <a:solidFill>
                            <a:schemeClr val="dk1"/>
                          </a:solidFill>
                          <a:effectLst/>
                          <a:latin typeface="宋体" panose="02010600030101010101" pitchFamily="2" charset="-122"/>
                          <a:ea typeface="宋体" panose="02010600030101010101" pitchFamily="2" charset="-122"/>
                        </a:rPr>
                        <a:t>5</a:t>
                      </a:r>
                      <a:r>
                        <a:rPr lang="zh-CN" altLang="en-US" sz="1200" b="0" i="0" u="none" strike="noStrike" dirty="0" smtClean="0">
                          <a:solidFill>
                            <a:schemeClr val="dk1"/>
                          </a:solidFill>
                          <a:effectLst/>
                          <a:latin typeface="宋体" panose="02010600030101010101" pitchFamily="2" charset="-122"/>
                          <a:ea typeface="宋体" panose="02010600030101010101" pitchFamily="2" charset="-122"/>
                        </a:rPr>
                        <a:t>椭圆检测</a:t>
                      </a:r>
                      <a:endParaRPr lang="zh-CN" altLang="en-US" sz="1200" b="1" i="0" u="none" strike="noStrike" dirty="0">
                        <a:solidFill>
                          <a:srgbClr val="FFFFFF"/>
                        </a:solidFill>
                        <a:effectLst/>
                        <a:latin typeface="宋体" panose="02010600030101010101" pitchFamily="2" charset="-122"/>
                        <a:ea typeface="宋体" panose="02010600030101010101" pitchFamily="2" charset="-122"/>
                      </a:endParaRPr>
                    </a:p>
                  </a:txBody>
                  <a:tcPr marL="9525" marR="9525" marT="9525" marB="0" anchor="c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(91,-30)</a:t>
                      </a:r>
                    </a:p>
                  </a:txBody>
                  <a:tcPr marL="9525" marR="9525" marT="9525" marB="0" anchor="ctr">
                    <a:no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1.05%</a:t>
                      </a:r>
                    </a:p>
                  </a:txBody>
                  <a:tcPr marL="9525" marR="9525" marT="9525" marB="0" anchor="ctr">
                    <a:no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3.99 </a:t>
                      </a:r>
                    </a:p>
                  </a:txBody>
                  <a:tcPr marL="9525" marR="9525" marT="9525" marB="0" anchor="ctr">
                    <a:no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-43.02%</a:t>
                      </a:r>
                    </a:p>
                  </a:txBody>
                  <a:tcPr marL="9525" marR="9525" marT="9525" marB="0" anchor="ctr">
                    <a:noFill/>
                  </a:tcPr>
                </a:tc>
              </a:tr>
              <a:tr h="288032">
                <a:tc>
                  <a:txBody>
                    <a:bodyPr/>
                    <a:lstStyle/>
                    <a:p>
                      <a:pPr algn="ctr" rtl="0" fontAlgn="ctr"/>
                      <a:r>
                        <a:rPr lang="zh-CN" altLang="en-US" sz="1200" b="0" i="0" u="none" strike="noStrike" dirty="0" smtClean="0">
                          <a:solidFill>
                            <a:schemeClr val="dk1"/>
                          </a:solidFill>
                          <a:effectLst/>
                          <a:latin typeface="宋体" panose="02010600030101010101" pitchFamily="2" charset="-122"/>
                          <a:ea typeface="宋体" panose="02010600030101010101" pitchFamily="2" charset="-122"/>
                        </a:rPr>
                        <a:t>二级检测</a:t>
                      </a:r>
                      <a:endParaRPr lang="zh-CN" altLang="en-US" sz="1200" b="1" i="0" u="none" strike="noStrike" dirty="0">
                        <a:solidFill>
                          <a:srgbClr val="FFFFFF"/>
                        </a:solidFill>
                        <a:effectLst/>
                        <a:latin typeface="宋体" panose="02010600030101010101" pitchFamily="2" charset="-122"/>
                        <a:ea typeface="宋体" panose="02010600030101010101" pitchFamily="2" charset="-122"/>
                      </a:endParaRPr>
                    </a:p>
                  </a:txBody>
                  <a:tcPr marL="9525" marR="9525" marT="9525" marB="0" anchor="ctr">
                    <a:solidFill>
                      <a:schemeClr val="bg1">
                        <a:lumMod val="7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u="none" strike="noStrike" dirty="0" smtClean="0">
                          <a:effectLst/>
                          <a:latin typeface="Times New Roman" panose="02020603050405020304" pitchFamily="18" charset="0"/>
                          <a:ea typeface="宋体" panose="02010600030101010101" pitchFamily="2" charset="-122"/>
                          <a:cs typeface="Times New Roman" panose="02020603050405020304" pitchFamily="18" charset="0"/>
                        </a:rPr>
                        <a:t>(88.5, -29)</a:t>
                      </a:r>
                      <a:endParaRPr lang="en-US" altLang="zh-CN" sz="1200" b="0" i="0"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solidFill>
                      <a:schemeClr val="bg1">
                        <a:lumMod val="75000"/>
                      </a:schemeClr>
                    </a:solidFill>
                  </a:tcPr>
                </a:tc>
                <a:tc>
                  <a:txBody>
                    <a:bodyPr/>
                    <a:lstStyle/>
                    <a:p>
                      <a:pPr algn="ctr" rtl="0" fontAlgn="ctr"/>
                      <a:r>
                        <a:rPr lang="en-US" altLang="zh-CN" sz="1200" b="0" i="0"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1.90%</a:t>
                      </a:r>
                      <a:endParaRPr lang="en-US" altLang="zh-CN" sz="12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solidFill>
                      <a:schemeClr val="bg1">
                        <a:lumMod val="75000"/>
                      </a:schemeClr>
                    </a:solidFill>
                  </a:tcPr>
                </a:tc>
                <a:tc>
                  <a:txBody>
                    <a:bodyPr/>
                    <a:lstStyle/>
                    <a:p>
                      <a:pPr algn="ctr" fontAlgn="ctr"/>
                      <a:r>
                        <a:rPr lang="en-US" altLang="zh-CN" sz="1200" b="0" i="0"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8.067</a:t>
                      </a:r>
                      <a:endParaRPr lang="en-US" altLang="zh-CN" sz="12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solidFill>
                      <a:schemeClr val="bg1">
                        <a:lumMod val="75000"/>
                      </a:schemeClr>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15.23%</a:t>
                      </a:r>
                    </a:p>
                  </a:txBody>
                  <a:tcPr marL="9525" marR="9525" marT="9525" marB="0" anchor="ctr">
                    <a:solidFill>
                      <a:schemeClr val="bg1">
                        <a:lumMod val="75000"/>
                      </a:schemeClr>
                    </a:solidFill>
                  </a:tcPr>
                </a:tc>
              </a:tr>
            </a:tbl>
          </a:graphicData>
        </a:graphic>
      </p:graphicFrame>
      <p:sp>
        <p:nvSpPr>
          <p:cNvPr id="160" name="矩形 159"/>
          <p:cNvSpPr/>
          <p:nvPr/>
        </p:nvSpPr>
        <p:spPr>
          <a:xfrm>
            <a:off x="2990366" y="6144731"/>
            <a:ext cx="6015368" cy="369332"/>
          </a:xfrm>
          <a:prstGeom prst="rect">
            <a:avLst/>
          </a:prstGeom>
        </p:spPr>
        <p:txBody>
          <a:bodyPr wrap="square">
            <a:spAutoFit/>
          </a:bodyPr>
          <a:lstStyle/>
          <a:p>
            <a:r>
              <a:rPr lang="zh-CN" altLang="en-US" b="1" dirty="0" smtClean="0">
                <a:latin typeface="Times New Roman" panose="02020603050405020304" pitchFamily="18" charset="0"/>
                <a:cs typeface="Times New Roman" panose="02020603050405020304" pitchFamily="18" charset="0"/>
              </a:rPr>
              <a:t>采用多级方法后，损伤定位及大小评估准确性大幅提高</a:t>
            </a:r>
            <a:endParaRPr lang="zh-CN" altLang="en-US" b="1" dirty="0">
              <a:latin typeface="Times New Roman" panose="02020603050405020304" pitchFamily="18" charset="0"/>
              <a:cs typeface="Times New Roman" panose="02020603050405020304" pitchFamily="18" charset="0"/>
            </a:endParaRPr>
          </a:p>
        </p:txBody>
      </p:sp>
      <p:grpSp>
        <p:nvGrpSpPr>
          <p:cNvPr id="172" name="组合 171"/>
          <p:cNvGrpSpPr/>
          <p:nvPr/>
        </p:nvGrpSpPr>
        <p:grpSpPr>
          <a:xfrm>
            <a:off x="2883051" y="4036076"/>
            <a:ext cx="1679172" cy="632649"/>
            <a:chOff x="1185396" y="4852295"/>
            <a:chExt cx="1679172" cy="632649"/>
          </a:xfrm>
        </p:grpSpPr>
        <p:sp>
          <p:nvSpPr>
            <p:cNvPr id="163" name="矩形 162"/>
            <p:cNvSpPr/>
            <p:nvPr/>
          </p:nvSpPr>
          <p:spPr>
            <a:xfrm>
              <a:off x="1185396" y="4852295"/>
              <a:ext cx="1679172" cy="632649"/>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defRPr/>
              </a:pPr>
              <a:endParaRPr lang="en-US" altLang="zh-CN" sz="1000" dirty="0" smtClean="0">
                <a:solidFill>
                  <a:schemeClr val="tx1"/>
                </a:solidFill>
                <a:latin typeface="宋体" panose="02010600030101010101" pitchFamily="2" charset="-122"/>
                <a:ea typeface="宋体" panose="02010600030101010101" pitchFamily="2" charset="-122"/>
              </a:endParaRPr>
            </a:p>
            <a:p>
              <a:pPr>
                <a:defRPr/>
              </a:pPr>
              <a:r>
                <a:rPr lang="en-US" altLang="zh-CN" sz="1000" dirty="0">
                  <a:solidFill>
                    <a:schemeClr val="tx1"/>
                  </a:solidFill>
                  <a:latin typeface="宋体" panose="02010600030101010101" pitchFamily="2" charset="-122"/>
                  <a:ea typeface="宋体" panose="02010600030101010101" pitchFamily="2" charset="-122"/>
                </a:rPr>
                <a:t> </a:t>
              </a:r>
              <a:r>
                <a:rPr lang="en-US" altLang="zh-CN" sz="1000" dirty="0" smtClean="0">
                  <a:solidFill>
                    <a:schemeClr val="tx1"/>
                  </a:solidFill>
                  <a:latin typeface="宋体" panose="02010600030101010101" pitchFamily="2" charset="-122"/>
                  <a:ea typeface="宋体" panose="02010600030101010101" pitchFamily="2" charset="-122"/>
                </a:rPr>
                <a:t>   </a:t>
              </a:r>
              <a:r>
                <a:rPr lang="zh-CN" altLang="en-US" sz="900" dirty="0" smtClean="0">
                  <a:solidFill>
                    <a:schemeClr val="tx1"/>
                  </a:solidFill>
                  <a:latin typeface="宋体" panose="02010600030101010101" pitchFamily="2" charset="-122"/>
                  <a:ea typeface="宋体" panose="02010600030101010101" pitchFamily="2" charset="-122"/>
                </a:rPr>
                <a:t>真实损伤</a:t>
              </a:r>
              <a:endParaRPr lang="en-US" altLang="zh-CN" sz="900" dirty="0" smtClean="0">
                <a:solidFill>
                  <a:schemeClr val="tx1"/>
                </a:solidFill>
                <a:latin typeface="宋体" panose="02010600030101010101" pitchFamily="2" charset="-122"/>
                <a:ea typeface="宋体" panose="02010600030101010101" pitchFamily="2" charset="-122"/>
              </a:endParaRPr>
            </a:p>
            <a:p>
              <a:pPr>
                <a:defRPr/>
              </a:pPr>
              <a:r>
                <a:rPr lang="zh-CN" altLang="en-US" sz="1000" dirty="0" smtClean="0">
                  <a:solidFill>
                    <a:schemeClr val="tx1"/>
                  </a:solidFill>
                  <a:latin typeface="宋体" panose="02010600030101010101" pitchFamily="2" charset="-122"/>
                  <a:ea typeface="宋体" panose="02010600030101010101" pitchFamily="2" charset="-122"/>
                </a:rPr>
                <a:t>    </a:t>
              </a:r>
              <a:r>
                <a:rPr lang="zh-CN" altLang="en-US" sz="900" dirty="0">
                  <a:solidFill>
                    <a:schemeClr val="tx1"/>
                  </a:solidFill>
                  <a:latin typeface="宋体" panose="02010600030101010101" pitchFamily="2" charset="-122"/>
                  <a:ea typeface="宋体" panose="02010600030101010101" pitchFamily="2" charset="-122"/>
                </a:rPr>
                <a:t>一级检测</a:t>
              </a:r>
              <a:r>
                <a:rPr lang="zh-CN" altLang="en-US" sz="900" dirty="0" smtClean="0">
                  <a:solidFill>
                    <a:schemeClr val="tx1"/>
                  </a:solidFill>
                  <a:latin typeface="宋体" panose="02010600030101010101" pitchFamily="2" charset="-122"/>
                  <a:ea typeface="宋体" panose="02010600030101010101" pitchFamily="2" charset="-122"/>
                </a:rPr>
                <a:t>结果</a:t>
              </a:r>
              <a:endParaRPr lang="en-US" altLang="zh-CN" sz="900" dirty="0" smtClean="0">
                <a:solidFill>
                  <a:schemeClr val="tx1"/>
                </a:solidFill>
                <a:latin typeface="宋体" panose="02010600030101010101" pitchFamily="2" charset="-122"/>
                <a:ea typeface="宋体" panose="02010600030101010101" pitchFamily="2" charset="-122"/>
              </a:endParaRPr>
            </a:p>
            <a:p>
              <a:pPr>
                <a:defRPr/>
              </a:pPr>
              <a:r>
                <a:rPr lang="zh-CN" altLang="en-US" sz="1000" dirty="0" smtClean="0">
                  <a:solidFill>
                    <a:schemeClr val="tx1"/>
                  </a:solidFill>
                  <a:latin typeface="宋体" panose="02010600030101010101" pitchFamily="2" charset="-122"/>
                  <a:ea typeface="宋体" panose="02010600030101010101" pitchFamily="2" charset="-122"/>
                </a:rPr>
                <a:t>    </a:t>
              </a:r>
              <a:r>
                <a:rPr lang="zh-CN" altLang="en-US" sz="900" dirty="0">
                  <a:solidFill>
                    <a:schemeClr val="tx1"/>
                  </a:solidFill>
                  <a:latin typeface="宋体" panose="02010600030101010101" pitchFamily="2" charset="-122"/>
                  <a:ea typeface="宋体" panose="02010600030101010101" pitchFamily="2" charset="-122"/>
                </a:rPr>
                <a:t>二级检测</a:t>
              </a:r>
              <a:r>
                <a:rPr lang="zh-CN" altLang="en-US" sz="900" dirty="0" smtClean="0">
                  <a:solidFill>
                    <a:schemeClr val="tx1"/>
                  </a:solidFill>
                  <a:latin typeface="宋体" panose="02010600030101010101" pitchFamily="2" charset="-122"/>
                  <a:ea typeface="宋体" panose="02010600030101010101" pitchFamily="2" charset="-122"/>
                </a:rPr>
                <a:t>结果</a:t>
              </a:r>
              <a:endParaRPr lang="en-US" altLang="zh-CN" sz="900" dirty="0">
                <a:solidFill>
                  <a:schemeClr val="tx1"/>
                </a:solidFill>
                <a:latin typeface="宋体" panose="02010600030101010101" pitchFamily="2" charset="-122"/>
                <a:ea typeface="宋体" panose="02010600030101010101" pitchFamily="2" charset="-122"/>
              </a:endParaRPr>
            </a:p>
          </p:txBody>
        </p:sp>
        <p:cxnSp>
          <p:nvCxnSpPr>
            <p:cNvPr id="166" name="直接连接符 165"/>
            <p:cNvCxnSpPr/>
            <p:nvPr/>
          </p:nvCxnSpPr>
          <p:spPr>
            <a:xfrm>
              <a:off x="1266568" y="5396215"/>
              <a:ext cx="204461"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a:off x="1266242" y="5108183"/>
              <a:ext cx="20446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a:xfrm>
              <a:off x="1266241" y="5261055"/>
              <a:ext cx="204461" cy="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92" name="矩形 91"/>
          <p:cNvSpPr/>
          <p:nvPr/>
        </p:nvSpPr>
        <p:spPr>
          <a:xfrm>
            <a:off x="7575199" y="5013176"/>
            <a:ext cx="756700" cy="87577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3" name="矩形 92"/>
          <p:cNvSpPr/>
          <p:nvPr/>
        </p:nvSpPr>
        <p:spPr>
          <a:xfrm>
            <a:off x="6098971" y="5021125"/>
            <a:ext cx="756700" cy="87577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TextBox 4"/>
          <p:cNvSpPr txBox="1"/>
          <p:nvPr/>
        </p:nvSpPr>
        <p:spPr>
          <a:xfrm>
            <a:off x="4716016" y="1269036"/>
            <a:ext cx="2952775" cy="276999"/>
          </a:xfrm>
          <a:prstGeom prst="rect">
            <a:avLst/>
          </a:prstGeom>
          <a:noFill/>
        </p:spPr>
        <p:txBody>
          <a:bodyPr wrap="square" rtlCol="0">
            <a:spAutoFit/>
          </a:bodyPr>
          <a:lstStyle/>
          <a:p>
            <a:r>
              <a:rPr lang="zh-CN" altLang="en-US" sz="1200" b="1" dirty="0" smtClean="0">
                <a:latin typeface="宋体" pitchFamily="2" charset="-122"/>
                <a:ea typeface="宋体" pitchFamily="2" charset="-122"/>
              </a:rPr>
              <a:t>（</a:t>
            </a:r>
            <a:r>
              <a:rPr lang="en-US" altLang="zh-CN" sz="1200" b="1" dirty="0" smtClean="0">
                <a:latin typeface="宋体" pitchFamily="2" charset="-122"/>
                <a:ea typeface="宋体" pitchFamily="2" charset="-122"/>
              </a:rPr>
              <a:t>2</a:t>
            </a:r>
            <a:r>
              <a:rPr lang="zh-CN" altLang="en-US" sz="1200" b="1" dirty="0" smtClean="0">
                <a:latin typeface="宋体" pitchFamily="2" charset="-122"/>
                <a:ea typeface="宋体" pitchFamily="2" charset="-122"/>
              </a:rPr>
              <a:t>）选择适当椭圆评估损伤位置及大小</a:t>
            </a:r>
            <a:endParaRPr lang="zh-CN" altLang="en-US" sz="1200" b="1" dirty="0">
              <a:latin typeface="宋体" pitchFamily="2" charset="-122"/>
              <a:ea typeface="宋体" pitchFamily="2" charset="-122"/>
            </a:endParaRPr>
          </a:p>
        </p:txBody>
      </p:sp>
    </p:spTree>
    <p:extLst>
      <p:ext uri="{BB962C8B-B14F-4D97-AF65-F5344CB8AC3E}">
        <p14:creationId xmlns:p14="http://schemas.microsoft.com/office/powerpoint/2010/main" val="40899789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357158" y="714356"/>
            <a:ext cx="6429420" cy="1588"/>
          </a:xfrm>
          <a:prstGeom prst="line">
            <a:avLst/>
          </a:prstGeom>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5" name="标题 2"/>
          <p:cNvSpPr txBox="1">
            <a:spLocks/>
          </p:cNvSpPr>
          <p:nvPr/>
        </p:nvSpPr>
        <p:spPr>
          <a:xfrm>
            <a:off x="357158" y="285728"/>
            <a:ext cx="7072362" cy="714380"/>
          </a:xfrm>
          <a:prstGeom prst="rect">
            <a:avLst/>
          </a:prstGeom>
        </p:spPr>
        <p:txBody>
          <a:bodyPr/>
          <a:lstStyle/>
          <a:p>
            <a:pPr lvl="0">
              <a:spcBef>
                <a:spcPct val="0"/>
              </a:spcBef>
              <a:defRPr/>
            </a:pPr>
            <a:r>
              <a:rPr lang="zh-CN" altLang="en-US" sz="2000" b="1" dirty="0" smtClean="0">
                <a:solidFill>
                  <a:srgbClr val="7030A0"/>
                </a:solidFill>
                <a:latin typeface="宋体" pitchFamily="2" charset="-122"/>
                <a:ea typeface="宋体" pitchFamily="2" charset="-122"/>
                <a:cs typeface="Times New Roman" pitchFamily="18" charset="0"/>
              </a:rPr>
              <a:t>初步成果</a:t>
            </a:r>
            <a:endParaRPr lang="zh-CN" altLang="en-US" sz="2000" b="1" dirty="0">
              <a:solidFill>
                <a:srgbClr val="7030A0"/>
              </a:solidFill>
              <a:latin typeface="宋体" pitchFamily="2" charset="-122"/>
              <a:ea typeface="宋体" pitchFamily="2" charset="-122"/>
              <a:cs typeface="Times New Roman" pitchFamily="18" charset="0"/>
            </a:endParaRPr>
          </a:p>
        </p:txBody>
      </p:sp>
      <p:sp>
        <p:nvSpPr>
          <p:cNvPr id="26" name="TextBox 4"/>
          <p:cNvSpPr txBox="1"/>
          <p:nvPr/>
        </p:nvSpPr>
        <p:spPr>
          <a:xfrm>
            <a:off x="500033" y="928670"/>
            <a:ext cx="6160199" cy="338554"/>
          </a:xfrm>
          <a:prstGeom prst="rect">
            <a:avLst/>
          </a:prstGeom>
          <a:noFill/>
        </p:spPr>
        <p:txBody>
          <a:bodyPr wrap="square" rtlCol="0">
            <a:spAutoFit/>
          </a:bodyPr>
          <a:lstStyle/>
          <a:p>
            <a:r>
              <a:rPr lang="en-US" altLang="zh-CN" sz="1600" b="1" dirty="0" smtClean="0">
                <a:latin typeface="宋体" pitchFamily="2" charset="-122"/>
                <a:ea typeface="宋体" pitchFamily="2" charset="-122"/>
              </a:rPr>
              <a:t>4.</a:t>
            </a:r>
            <a:r>
              <a:rPr lang="zh-CN" altLang="en-US" sz="1600" b="1" dirty="0">
                <a:latin typeface="宋体" pitchFamily="2" charset="-122"/>
                <a:ea typeface="宋体" pitchFamily="2" charset="-122"/>
              </a:rPr>
              <a:t>单</a:t>
            </a:r>
            <a:r>
              <a:rPr lang="zh-CN" altLang="en-US" sz="1600" b="1" dirty="0" smtClean="0">
                <a:latin typeface="宋体" pitchFamily="2" charset="-122"/>
                <a:ea typeface="宋体" pitchFamily="2" charset="-122"/>
              </a:rPr>
              <a:t>级检测与多级</a:t>
            </a:r>
            <a:r>
              <a:rPr lang="zh-CN" altLang="en-US" sz="1600" b="1" dirty="0">
                <a:latin typeface="宋体" pitchFamily="2" charset="-122"/>
                <a:ea typeface="宋体" pitchFamily="2" charset="-122"/>
              </a:rPr>
              <a:t>检测</a:t>
            </a:r>
            <a:r>
              <a:rPr lang="zh-CN" altLang="en-US" sz="1600" b="1" dirty="0" smtClean="0">
                <a:latin typeface="宋体" pitchFamily="2" charset="-122"/>
                <a:ea typeface="宋体" pitchFamily="2" charset="-122"/>
              </a:rPr>
              <a:t>结果</a:t>
            </a:r>
            <a:r>
              <a:rPr lang="zh-CN" altLang="en-US" sz="1600" b="1" dirty="0">
                <a:latin typeface="宋体" pitchFamily="2" charset="-122"/>
                <a:ea typeface="宋体" pitchFamily="2" charset="-122"/>
              </a:rPr>
              <a:t>比较</a:t>
            </a:r>
          </a:p>
        </p:txBody>
      </p:sp>
      <p:pic>
        <p:nvPicPr>
          <p:cNvPr id="61" name="图片 1"/>
          <p:cNvPicPr>
            <a:picLocks noChangeAspect="1"/>
          </p:cNvPicPr>
          <p:nvPr/>
        </p:nvPicPr>
        <p:blipFill>
          <a:blip r:embed="rId3">
            <a:extLst>
              <a:ext uri="{28A0092B-C50C-407E-A947-70E740481C1C}">
                <a14:useLocalDpi xmlns:a14="http://schemas.microsoft.com/office/drawing/2010/main" val="0"/>
              </a:ext>
            </a:extLst>
          </a:blip>
          <a:srcRect l="22438" r="19289"/>
          <a:stretch>
            <a:fillRect/>
          </a:stretch>
        </p:blipFill>
        <p:spPr bwMode="auto">
          <a:xfrm>
            <a:off x="2515465" y="1644868"/>
            <a:ext cx="2438400"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图片 3"/>
          <p:cNvPicPr>
            <a:picLocks noChangeAspect="1"/>
          </p:cNvPicPr>
          <p:nvPr/>
        </p:nvPicPr>
        <p:blipFill>
          <a:blip r:embed="rId4">
            <a:extLst>
              <a:ext uri="{28A0092B-C50C-407E-A947-70E740481C1C}">
                <a14:useLocalDpi xmlns:a14="http://schemas.microsoft.com/office/drawing/2010/main" val="0"/>
              </a:ext>
            </a:extLst>
          </a:blip>
          <a:srcRect l="22438" r="18500"/>
          <a:stretch>
            <a:fillRect/>
          </a:stretch>
        </p:blipFill>
        <p:spPr bwMode="auto">
          <a:xfrm>
            <a:off x="4890365" y="1644868"/>
            <a:ext cx="24987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图片 5"/>
          <p:cNvPicPr>
            <a:picLocks noChangeAspect="1"/>
          </p:cNvPicPr>
          <p:nvPr/>
        </p:nvPicPr>
        <p:blipFill>
          <a:blip r:embed="rId5">
            <a:extLst>
              <a:ext uri="{28A0092B-C50C-407E-A947-70E740481C1C}">
                <a14:useLocalDpi xmlns:a14="http://schemas.microsoft.com/office/drawing/2010/main" val="0"/>
              </a:ext>
            </a:extLst>
          </a:blip>
          <a:srcRect l="22438" r="18500"/>
          <a:stretch>
            <a:fillRect/>
          </a:stretch>
        </p:blipFill>
        <p:spPr bwMode="auto">
          <a:xfrm>
            <a:off x="7244628" y="1638518"/>
            <a:ext cx="2520950" cy="214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图片 6"/>
          <p:cNvPicPr>
            <a:picLocks noChangeAspect="1"/>
          </p:cNvPicPr>
          <p:nvPr/>
        </p:nvPicPr>
        <p:blipFill>
          <a:blip r:embed="rId6">
            <a:extLst>
              <a:ext uri="{28A0092B-C50C-407E-A947-70E740481C1C}">
                <a14:useLocalDpi xmlns:a14="http://schemas.microsoft.com/office/drawing/2010/main" val="0"/>
              </a:ext>
            </a:extLst>
          </a:blip>
          <a:srcRect l="22527" r="18973"/>
          <a:stretch>
            <a:fillRect/>
          </a:stretch>
        </p:blipFill>
        <p:spPr bwMode="auto">
          <a:xfrm>
            <a:off x="2486096" y="3892244"/>
            <a:ext cx="2497137" cy="215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矩形 64"/>
          <p:cNvSpPr/>
          <p:nvPr/>
        </p:nvSpPr>
        <p:spPr>
          <a:xfrm>
            <a:off x="2616727" y="3514403"/>
            <a:ext cx="2079625" cy="358775"/>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US" altLang="zh-CN" sz="1400" dirty="0">
                <a:solidFill>
                  <a:schemeClr val="tx1"/>
                </a:solidFill>
                <a:latin typeface="Times New Roman" panose="02020603050405020304" pitchFamily="18" charset="0"/>
                <a:cs typeface="Times New Roman" panose="02020603050405020304" pitchFamily="18" charset="0"/>
              </a:rPr>
              <a:t>d</a:t>
            </a:r>
            <a:r>
              <a:rPr lang="en-US" altLang="zh-CN" sz="1400" dirty="0" smtClean="0">
                <a:solidFill>
                  <a:schemeClr val="tx1"/>
                </a:solidFill>
                <a:latin typeface="Times New Roman" panose="02020603050405020304" pitchFamily="18" charset="0"/>
                <a:cs typeface="Times New Roman" panose="02020603050405020304" pitchFamily="18" charset="0"/>
              </a:rPr>
              <a:t>=220mm</a:t>
            </a:r>
            <a:endParaRPr lang="zh-CN" altLang="en-US" sz="1400" dirty="0">
              <a:solidFill>
                <a:schemeClr val="tx1"/>
              </a:solidFill>
              <a:latin typeface="Times New Roman" panose="02020603050405020304" pitchFamily="18" charset="0"/>
              <a:cs typeface="Times New Roman" panose="02020603050405020304" pitchFamily="18" charset="0"/>
            </a:endParaRPr>
          </a:p>
        </p:txBody>
      </p:sp>
      <p:sp>
        <p:nvSpPr>
          <p:cNvPr id="73" name="矩形 72"/>
          <p:cNvSpPr/>
          <p:nvPr/>
        </p:nvSpPr>
        <p:spPr>
          <a:xfrm>
            <a:off x="2540319" y="5806529"/>
            <a:ext cx="2079625" cy="358775"/>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US" altLang="zh-CN" sz="1400" dirty="0" smtClean="0">
                <a:solidFill>
                  <a:schemeClr val="tx1"/>
                </a:solidFill>
                <a:latin typeface="Times New Roman" panose="02020603050405020304" pitchFamily="18" charset="0"/>
                <a:cs typeface="Times New Roman" panose="02020603050405020304" pitchFamily="18" charset="0"/>
              </a:rPr>
              <a:t>d=280mm</a:t>
            </a:r>
            <a:endParaRPr lang="zh-CN" altLang="en-US" sz="1400" dirty="0">
              <a:solidFill>
                <a:schemeClr val="tx1"/>
              </a:solidFill>
              <a:latin typeface="Times New Roman" panose="02020603050405020304" pitchFamily="18" charset="0"/>
              <a:cs typeface="Times New Roman" panose="02020603050405020304" pitchFamily="18" charset="0"/>
            </a:endParaRPr>
          </a:p>
        </p:txBody>
      </p:sp>
      <p:sp>
        <p:nvSpPr>
          <p:cNvPr id="74" name="矩形 73"/>
          <p:cNvSpPr/>
          <p:nvPr/>
        </p:nvSpPr>
        <p:spPr>
          <a:xfrm>
            <a:off x="7344997" y="3519966"/>
            <a:ext cx="2079625" cy="358775"/>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US" altLang="zh-CN" sz="1400" dirty="0" smtClean="0">
                <a:solidFill>
                  <a:schemeClr val="tx1"/>
                </a:solidFill>
                <a:latin typeface="Times New Roman" panose="02020603050405020304" pitchFamily="18" charset="0"/>
                <a:cs typeface="Times New Roman" panose="02020603050405020304" pitchFamily="18" charset="0"/>
              </a:rPr>
              <a:t>d=260mm</a:t>
            </a:r>
            <a:endParaRPr lang="zh-CN" altLang="en-US" sz="1400" dirty="0">
              <a:solidFill>
                <a:schemeClr val="tx1"/>
              </a:solidFill>
              <a:latin typeface="Times New Roman" panose="02020603050405020304" pitchFamily="18" charset="0"/>
              <a:cs typeface="Times New Roman" panose="02020603050405020304" pitchFamily="18" charset="0"/>
            </a:endParaRPr>
          </a:p>
        </p:txBody>
      </p:sp>
      <p:sp>
        <p:nvSpPr>
          <p:cNvPr id="75" name="矩形 74"/>
          <p:cNvSpPr/>
          <p:nvPr/>
        </p:nvSpPr>
        <p:spPr>
          <a:xfrm>
            <a:off x="5093737" y="3519966"/>
            <a:ext cx="2079625" cy="358775"/>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US" altLang="zh-CN" sz="1400" dirty="0" smtClean="0">
                <a:solidFill>
                  <a:schemeClr val="tx1"/>
                </a:solidFill>
                <a:latin typeface="Times New Roman" panose="02020603050405020304" pitchFamily="18" charset="0"/>
                <a:cs typeface="Times New Roman" panose="02020603050405020304" pitchFamily="18" charset="0"/>
              </a:rPr>
              <a:t>d=240mm</a:t>
            </a:r>
            <a:endParaRPr lang="zh-CN" altLang="en-US" sz="1400" dirty="0">
              <a:solidFill>
                <a:schemeClr val="tx1"/>
              </a:solidFill>
              <a:latin typeface="Times New Roman" panose="02020603050405020304" pitchFamily="18" charset="0"/>
              <a:cs typeface="Times New Roman" panose="02020603050405020304" pitchFamily="18" charset="0"/>
            </a:endParaRPr>
          </a:p>
        </p:txBody>
      </p:sp>
      <p:pic>
        <p:nvPicPr>
          <p:cNvPr id="76" name="图片 7"/>
          <p:cNvPicPr>
            <a:picLocks noChangeAspect="1"/>
          </p:cNvPicPr>
          <p:nvPr/>
        </p:nvPicPr>
        <p:blipFill>
          <a:blip r:embed="rId7">
            <a:extLst>
              <a:ext uri="{28A0092B-C50C-407E-A947-70E740481C1C}">
                <a14:useLocalDpi xmlns:a14="http://schemas.microsoft.com/office/drawing/2010/main" val="0"/>
              </a:ext>
            </a:extLst>
          </a:blip>
          <a:srcRect l="22438" r="18500"/>
          <a:stretch>
            <a:fillRect/>
          </a:stretch>
        </p:blipFill>
        <p:spPr bwMode="auto">
          <a:xfrm>
            <a:off x="4867986" y="3892090"/>
            <a:ext cx="2530067" cy="215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矩形 76"/>
          <p:cNvSpPr/>
          <p:nvPr/>
        </p:nvSpPr>
        <p:spPr>
          <a:xfrm>
            <a:off x="5031536" y="5806529"/>
            <a:ext cx="2079625" cy="358775"/>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US" altLang="zh-CN" sz="1400" dirty="0" smtClean="0">
                <a:solidFill>
                  <a:schemeClr val="tx1"/>
                </a:solidFill>
                <a:latin typeface="Times New Roman" panose="02020603050405020304" pitchFamily="18" charset="0"/>
                <a:cs typeface="Times New Roman" panose="02020603050405020304" pitchFamily="18" charset="0"/>
              </a:rPr>
              <a:t>d=300mm</a:t>
            </a:r>
            <a:endParaRPr lang="zh-CN" altLang="en-US" sz="1400" dirty="0">
              <a:solidFill>
                <a:schemeClr val="tx1"/>
              </a:solidFill>
              <a:latin typeface="Times New Roman" panose="02020603050405020304" pitchFamily="18" charset="0"/>
              <a:cs typeface="Times New Roman" panose="02020603050405020304" pitchFamily="18" charset="0"/>
            </a:endParaRPr>
          </a:p>
        </p:txBody>
      </p:sp>
      <p:grpSp>
        <p:nvGrpSpPr>
          <p:cNvPr id="78" name="组合 77"/>
          <p:cNvGrpSpPr/>
          <p:nvPr/>
        </p:nvGrpSpPr>
        <p:grpSpPr>
          <a:xfrm>
            <a:off x="152610" y="1144572"/>
            <a:ext cx="2510766" cy="2462489"/>
            <a:chOff x="638817" y="1109136"/>
            <a:chExt cx="2510766" cy="2462489"/>
          </a:xfrm>
        </p:grpSpPr>
        <p:grpSp>
          <p:nvGrpSpPr>
            <p:cNvPr id="79" name="组合 78"/>
            <p:cNvGrpSpPr/>
            <p:nvPr/>
          </p:nvGrpSpPr>
          <p:grpSpPr>
            <a:xfrm>
              <a:off x="638817" y="1109136"/>
              <a:ext cx="2510766" cy="2462489"/>
              <a:chOff x="5179194" y="3758218"/>
              <a:chExt cx="2510766" cy="2462489"/>
            </a:xfrm>
          </p:grpSpPr>
          <p:grpSp>
            <p:nvGrpSpPr>
              <p:cNvPr id="84" name="组合 83"/>
              <p:cNvGrpSpPr/>
              <p:nvPr/>
            </p:nvGrpSpPr>
            <p:grpSpPr>
              <a:xfrm>
                <a:off x="5179194" y="3758218"/>
                <a:ext cx="2510766" cy="2462489"/>
                <a:chOff x="6918541" y="1127570"/>
                <a:chExt cx="2510766" cy="2462489"/>
              </a:xfrm>
            </p:grpSpPr>
            <p:grpSp>
              <p:nvGrpSpPr>
                <p:cNvPr id="93" name="组合 92"/>
                <p:cNvGrpSpPr/>
                <p:nvPr/>
              </p:nvGrpSpPr>
              <p:grpSpPr>
                <a:xfrm>
                  <a:off x="6918541" y="1127570"/>
                  <a:ext cx="2510766" cy="2462489"/>
                  <a:chOff x="2461738" y="1305014"/>
                  <a:chExt cx="2510766" cy="2462489"/>
                </a:xfrm>
              </p:grpSpPr>
              <p:grpSp>
                <p:nvGrpSpPr>
                  <p:cNvPr id="98" name="组合 97"/>
                  <p:cNvGrpSpPr/>
                  <p:nvPr/>
                </p:nvGrpSpPr>
                <p:grpSpPr>
                  <a:xfrm>
                    <a:off x="2461738" y="1606916"/>
                    <a:ext cx="2160588" cy="2160587"/>
                    <a:chOff x="414150" y="1526871"/>
                    <a:chExt cx="2160588" cy="2160587"/>
                  </a:xfrm>
                </p:grpSpPr>
                <p:grpSp>
                  <p:nvGrpSpPr>
                    <p:cNvPr id="103" name="组合 64"/>
                    <p:cNvGrpSpPr>
                      <a:grpSpLocks/>
                    </p:cNvGrpSpPr>
                    <p:nvPr/>
                  </p:nvGrpSpPr>
                  <p:grpSpPr bwMode="auto">
                    <a:xfrm>
                      <a:off x="414150" y="1526871"/>
                      <a:ext cx="2160588" cy="2160587"/>
                      <a:chOff x="969234" y="1354474"/>
                      <a:chExt cx="2880000" cy="2880000"/>
                    </a:xfrm>
                  </p:grpSpPr>
                  <p:sp>
                    <p:nvSpPr>
                      <p:cNvPr id="105" name="矩形 104"/>
                      <p:cNvSpPr/>
                      <p:nvPr/>
                    </p:nvSpPr>
                    <p:spPr>
                      <a:xfrm>
                        <a:off x="969234" y="1354474"/>
                        <a:ext cx="2880000" cy="2880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sp>
                    <p:nvSpPr>
                      <p:cNvPr id="106" name="矩形 105"/>
                      <p:cNvSpPr/>
                      <p:nvPr/>
                    </p:nvSpPr>
                    <p:spPr>
                      <a:xfrm>
                        <a:off x="1813804" y="2269029"/>
                        <a:ext cx="1103699" cy="1103700"/>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7" name="椭圆 106"/>
                      <p:cNvSpPr/>
                      <p:nvPr/>
                    </p:nvSpPr>
                    <p:spPr>
                      <a:xfrm>
                        <a:off x="1752438" y="2214012"/>
                        <a:ext cx="120616" cy="120618"/>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108" name="椭圆 107"/>
                      <p:cNvSpPr/>
                      <p:nvPr/>
                    </p:nvSpPr>
                    <p:spPr>
                      <a:xfrm>
                        <a:off x="1752438" y="3301594"/>
                        <a:ext cx="120616" cy="118501"/>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109" name="椭圆 108"/>
                      <p:cNvSpPr/>
                      <p:nvPr/>
                    </p:nvSpPr>
                    <p:spPr>
                      <a:xfrm>
                        <a:off x="2866812" y="2211966"/>
                        <a:ext cx="120618" cy="120618"/>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110" name="椭圆 109"/>
                      <p:cNvSpPr/>
                      <p:nvPr/>
                    </p:nvSpPr>
                    <p:spPr>
                      <a:xfrm>
                        <a:off x="2871544" y="3301594"/>
                        <a:ext cx="120618" cy="118501"/>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111" name="椭圆 110"/>
                      <p:cNvSpPr/>
                      <p:nvPr/>
                    </p:nvSpPr>
                    <p:spPr>
                      <a:xfrm>
                        <a:off x="2361872" y="2734571"/>
                        <a:ext cx="118501" cy="120618"/>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grpSp>
                <p:sp>
                  <p:nvSpPr>
                    <p:cNvPr id="104" name="椭圆 103"/>
                    <p:cNvSpPr/>
                    <p:nvPr/>
                  </p:nvSpPr>
                  <p:spPr>
                    <a:xfrm>
                      <a:off x="1703415" y="2652713"/>
                      <a:ext cx="72000" cy="72000"/>
                    </a:xfrm>
                    <a:prstGeom prst="ellipse">
                      <a:avLst/>
                    </a:prstGeom>
                    <a:solidFill>
                      <a:schemeClr val="bg1"/>
                    </a:solidFill>
                    <a:ln w="12700" cmpd="sng">
                      <a:solidFill>
                        <a:schemeClr val="tx1"/>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grpSp>
              <p:cxnSp>
                <p:nvCxnSpPr>
                  <p:cNvPr id="99" name="直接箭头连接符 98"/>
                  <p:cNvCxnSpPr/>
                  <p:nvPr/>
                </p:nvCxnSpPr>
                <p:spPr>
                  <a:xfrm>
                    <a:off x="3549263" y="2695348"/>
                    <a:ext cx="1228565"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00" name="直接箭头连接符 99"/>
                  <p:cNvCxnSpPr/>
                  <p:nvPr/>
                </p:nvCxnSpPr>
                <p:spPr>
                  <a:xfrm flipH="1" flipV="1">
                    <a:off x="3549263" y="1461433"/>
                    <a:ext cx="6350" cy="123715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01" name="矩形 100"/>
                  <p:cNvSpPr/>
                  <p:nvPr/>
                </p:nvSpPr>
                <p:spPr>
                  <a:xfrm>
                    <a:off x="4729640" y="2537699"/>
                    <a:ext cx="242864" cy="246221"/>
                  </a:xfrm>
                  <a:prstGeom prst="rect">
                    <a:avLst/>
                  </a:prstGeom>
                </p:spPr>
                <p:txBody>
                  <a:bodyPr wrap="square">
                    <a:spAutoFit/>
                  </a:bodyPr>
                  <a:lstStyle/>
                  <a:p>
                    <a:r>
                      <a:rPr lang="en-US" altLang="zh-CN" sz="1000" dirty="0" smtClean="0">
                        <a:latin typeface="Times New Roman" panose="02020603050405020304" pitchFamily="18" charset="0"/>
                        <a:cs typeface="Times New Roman" panose="02020603050405020304" pitchFamily="18" charset="0"/>
                      </a:rPr>
                      <a:t>x</a:t>
                    </a:r>
                    <a:endParaRPr lang="zh-CN" altLang="en-US" sz="1000" dirty="0">
                      <a:latin typeface="Times New Roman" panose="02020603050405020304" pitchFamily="18" charset="0"/>
                      <a:cs typeface="Times New Roman" panose="02020603050405020304" pitchFamily="18" charset="0"/>
                    </a:endParaRPr>
                  </a:p>
                </p:txBody>
              </p:sp>
              <p:sp>
                <p:nvSpPr>
                  <p:cNvPr id="102" name="矩形 101"/>
                  <p:cNvSpPr/>
                  <p:nvPr/>
                </p:nvSpPr>
                <p:spPr>
                  <a:xfrm>
                    <a:off x="3518871" y="1305014"/>
                    <a:ext cx="242864" cy="246221"/>
                  </a:xfrm>
                  <a:prstGeom prst="rect">
                    <a:avLst/>
                  </a:prstGeom>
                </p:spPr>
                <p:txBody>
                  <a:bodyPr wrap="square">
                    <a:spAutoFit/>
                  </a:bodyPr>
                  <a:lstStyle/>
                  <a:p>
                    <a:r>
                      <a:rPr lang="en-US" altLang="zh-CN" sz="1000" dirty="0" smtClean="0">
                        <a:latin typeface="Times New Roman" panose="02020603050405020304" pitchFamily="18" charset="0"/>
                        <a:cs typeface="Times New Roman" panose="02020603050405020304" pitchFamily="18" charset="0"/>
                      </a:rPr>
                      <a:t>y</a:t>
                    </a:r>
                    <a:endParaRPr lang="zh-CN" altLang="en-US" sz="1000" dirty="0">
                      <a:latin typeface="Times New Roman" panose="02020603050405020304" pitchFamily="18" charset="0"/>
                      <a:cs typeface="Times New Roman" panose="02020603050405020304" pitchFamily="18" charset="0"/>
                    </a:endParaRPr>
                  </a:p>
                </p:txBody>
              </p:sp>
            </p:grpSp>
            <p:sp>
              <p:nvSpPr>
                <p:cNvPr id="94" name="椭圆 93"/>
                <p:cNvSpPr/>
                <p:nvPr/>
              </p:nvSpPr>
              <p:spPr>
                <a:xfrm rot="19054551">
                  <a:off x="8119870" y="2310254"/>
                  <a:ext cx="160971" cy="823482"/>
                </a:xfrm>
                <a:prstGeom prst="ellipse">
                  <a:avLst/>
                </a:prstGeom>
                <a:noFill/>
                <a:ln w="95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rot="13414819">
                  <a:off x="7996238" y="1893855"/>
                  <a:ext cx="417906" cy="823482"/>
                </a:xfrm>
                <a:prstGeom prst="ellipse">
                  <a:avLst/>
                </a:prstGeom>
                <a:noFill/>
                <a:ln w="95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3494602">
                  <a:off x="7433846" y="2229196"/>
                  <a:ext cx="702595" cy="969366"/>
                </a:xfrm>
                <a:prstGeom prst="ellipse">
                  <a:avLst/>
                </a:prstGeom>
                <a:noFill/>
                <a:ln w="95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rot="18689309">
                  <a:off x="7464332" y="1749516"/>
                  <a:ext cx="605444" cy="1096776"/>
                </a:xfrm>
                <a:prstGeom prst="ellipse">
                  <a:avLst/>
                </a:prstGeom>
                <a:noFill/>
                <a:ln w="95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5" name="直接连接符 84"/>
              <p:cNvCxnSpPr>
                <a:stCxn id="107" idx="5"/>
                <a:endCxn id="111" idx="1"/>
              </p:cNvCxnSpPr>
              <p:nvPr/>
            </p:nvCxnSpPr>
            <p:spPr>
              <a:xfrm>
                <a:off x="5843992" y="4782185"/>
                <a:ext cx="392984" cy="32654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09" idx="3"/>
                <a:endCxn id="111" idx="7"/>
              </p:cNvCxnSpPr>
              <p:nvPr/>
            </p:nvCxnSpPr>
            <p:spPr>
              <a:xfrm flipH="1">
                <a:off x="6299838" y="4780650"/>
                <a:ext cx="316179" cy="328076"/>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111" idx="5"/>
                <a:endCxn id="110" idx="1"/>
              </p:cNvCxnSpPr>
              <p:nvPr/>
            </p:nvCxnSpPr>
            <p:spPr>
              <a:xfrm>
                <a:off x="6299838" y="5172710"/>
                <a:ext cx="319729" cy="3611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1" idx="3"/>
                <a:endCxn id="108" idx="7"/>
              </p:cNvCxnSpPr>
              <p:nvPr/>
            </p:nvCxnSpPr>
            <p:spPr>
              <a:xfrm flipH="1">
                <a:off x="5843992" y="5172710"/>
                <a:ext cx="392984" cy="3611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9" name="TextBox 4"/>
              <p:cNvSpPr txBox="1"/>
              <p:nvPr/>
            </p:nvSpPr>
            <p:spPr>
              <a:xfrm>
                <a:off x="6090600" y="4729255"/>
                <a:ext cx="288853" cy="276999"/>
              </a:xfrm>
              <a:prstGeom prst="rect">
                <a:avLst/>
              </a:prstGeom>
              <a:noFill/>
            </p:spPr>
            <p:txBody>
              <a:bodyPr wrap="square" rtlCol="0">
                <a:spAutoFit/>
              </a:bodyPr>
              <a:lstStyle/>
              <a:p>
                <a:r>
                  <a:rPr lang="zh-CN" altLang="en-US" sz="1200" b="1" dirty="0">
                    <a:latin typeface="宋体" pitchFamily="2" charset="-122"/>
                    <a:ea typeface="宋体" pitchFamily="2" charset="-122"/>
                  </a:rPr>
                  <a:t>一</a:t>
                </a:r>
              </a:p>
            </p:txBody>
          </p:sp>
          <p:sp>
            <p:nvSpPr>
              <p:cNvPr id="90" name="TextBox 4"/>
              <p:cNvSpPr txBox="1"/>
              <p:nvPr/>
            </p:nvSpPr>
            <p:spPr>
              <a:xfrm>
                <a:off x="5813358" y="4979212"/>
                <a:ext cx="360040" cy="276999"/>
              </a:xfrm>
              <a:prstGeom prst="rect">
                <a:avLst/>
              </a:prstGeom>
              <a:noFill/>
            </p:spPr>
            <p:txBody>
              <a:bodyPr wrap="square" rtlCol="0">
                <a:spAutoFit/>
              </a:bodyPr>
              <a:lstStyle/>
              <a:p>
                <a:r>
                  <a:rPr lang="zh-CN" altLang="en-US" sz="1200" b="1" dirty="0" smtClean="0">
                    <a:latin typeface="宋体" pitchFamily="2" charset="-122"/>
                    <a:ea typeface="宋体" pitchFamily="2" charset="-122"/>
                  </a:rPr>
                  <a:t>二</a:t>
                </a:r>
                <a:endParaRPr lang="zh-CN" altLang="en-US" sz="1200" b="1" dirty="0">
                  <a:latin typeface="宋体" pitchFamily="2" charset="-122"/>
                  <a:ea typeface="宋体" pitchFamily="2" charset="-122"/>
                </a:endParaRPr>
              </a:p>
            </p:txBody>
          </p:sp>
          <p:sp>
            <p:nvSpPr>
              <p:cNvPr id="91" name="TextBox 4"/>
              <p:cNvSpPr txBox="1"/>
              <p:nvPr/>
            </p:nvSpPr>
            <p:spPr>
              <a:xfrm>
                <a:off x="6071030" y="5287676"/>
                <a:ext cx="360040" cy="276999"/>
              </a:xfrm>
              <a:prstGeom prst="rect">
                <a:avLst/>
              </a:prstGeom>
              <a:noFill/>
            </p:spPr>
            <p:txBody>
              <a:bodyPr wrap="square" rtlCol="0">
                <a:spAutoFit/>
              </a:bodyPr>
              <a:lstStyle/>
              <a:p>
                <a:r>
                  <a:rPr lang="zh-CN" altLang="en-US" sz="1200" b="1" dirty="0" smtClean="0">
                    <a:latin typeface="宋体" pitchFamily="2" charset="-122"/>
                    <a:ea typeface="宋体" pitchFamily="2" charset="-122"/>
                  </a:rPr>
                  <a:t>三</a:t>
                </a:r>
                <a:endParaRPr lang="zh-CN" altLang="en-US" sz="1200" b="1" dirty="0">
                  <a:latin typeface="宋体" pitchFamily="2" charset="-122"/>
                  <a:ea typeface="宋体" pitchFamily="2" charset="-122"/>
                </a:endParaRPr>
              </a:p>
            </p:txBody>
          </p:sp>
          <p:sp>
            <p:nvSpPr>
              <p:cNvPr id="92" name="TextBox 4"/>
              <p:cNvSpPr txBox="1"/>
              <p:nvPr/>
            </p:nvSpPr>
            <p:spPr>
              <a:xfrm>
                <a:off x="6383815" y="4968074"/>
                <a:ext cx="360040" cy="276999"/>
              </a:xfrm>
              <a:prstGeom prst="rect">
                <a:avLst/>
              </a:prstGeom>
              <a:noFill/>
            </p:spPr>
            <p:txBody>
              <a:bodyPr wrap="square" rtlCol="0">
                <a:spAutoFit/>
              </a:bodyPr>
              <a:lstStyle/>
              <a:p>
                <a:r>
                  <a:rPr lang="zh-CN" altLang="en-US" sz="1200" b="1" dirty="0" smtClean="0">
                    <a:latin typeface="宋体" pitchFamily="2" charset="-122"/>
                    <a:ea typeface="宋体" pitchFamily="2" charset="-122"/>
                  </a:rPr>
                  <a:t>四</a:t>
                </a:r>
                <a:endParaRPr lang="zh-CN" altLang="en-US" sz="1200" b="1" dirty="0">
                  <a:latin typeface="宋体" pitchFamily="2" charset="-122"/>
                  <a:ea typeface="宋体" pitchFamily="2" charset="-122"/>
                </a:endParaRPr>
              </a:p>
            </p:txBody>
          </p:sp>
        </p:grpSp>
        <p:sp>
          <p:nvSpPr>
            <p:cNvPr id="80" name="TextBox 4"/>
            <p:cNvSpPr txBox="1"/>
            <p:nvPr/>
          </p:nvSpPr>
          <p:spPr>
            <a:xfrm>
              <a:off x="1047433" y="1877312"/>
              <a:ext cx="718892"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PZT2</a:t>
              </a:r>
              <a:endParaRPr lang="zh-CN" altLang="en-US" sz="800" dirty="0">
                <a:latin typeface="宋体" pitchFamily="2" charset="-122"/>
                <a:ea typeface="宋体" pitchFamily="2" charset="-122"/>
              </a:endParaRPr>
            </a:p>
          </p:txBody>
        </p:sp>
        <p:sp>
          <p:nvSpPr>
            <p:cNvPr id="81" name="TextBox 4"/>
            <p:cNvSpPr txBox="1"/>
            <p:nvPr/>
          </p:nvSpPr>
          <p:spPr>
            <a:xfrm>
              <a:off x="1858231" y="1872149"/>
              <a:ext cx="399579"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PZT1</a:t>
              </a:r>
              <a:endParaRPr lang="zh-CN" altLang="en-US" sz="800" dirty="0">
                <a:latin typeface="宋体" pitchFamily="2" charset="-122"/>
                <a:ea typeface="宋体" pitchFamily="2" charset="-122"/>
              </a:endParaRPr>
            </a:p>
          </p:txBody>
        </p:sp>
        <p:sp>
          <p:nvSpPr>
            <p:cNvPr id="82" name="TextBox 4"/>
            <p:cNvSpPr txBox="1"/>
            <p:nvPr/>
          </p:nvSpPr>
          <p:spPr>
            <a:xfrm>
              <a:off x="1063893" y="2915593"/>
              <a:ext cx="414301"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PZT3</a:t>
              </a:r>
              <a:endParaRPr lang="zh-CN" altLang="en-US" sz="800" dirty="0">
                <a:latin typeface="宋体" pitchFamily="2" charset="-122"/>
                <a:ea typeface="宋体" pitchFamily="2" charset="-122"/>
              </a:endParaRPr>
            </a:p>
          </p:txBody>
        </p:sp>
        <p:sp>
          <p:nvSpPr>
            <p:cNvPr id="83" name="TextBox 4"/>
            <p:cNvSpPr txBox="1"/>
            <p:nvPr/>
          </p:nvSpPr>
          <p:spPr>
            <a:xfrm>
              <a:off x="1931089" y="2915593"/>
              <a:ext cx="414301"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PZT4</a:t>
              </a:r>
              <a:endParaRPr lang="zh-CN" altLang="en-US" sz="800" dirty="0">
                <a:latin typeface="宋体" pitchFamily="2" charset="-122"/>
                <a:ea typeface="宋体" pitchFamily="2" charset="-122"/>
              </a:endParaRPr>
            </a:p>
          </p:txBody>
        </p:sp>
      </p:grpSp>
      <p:grpSp>
        <p:nvGrpSpPr>
          <p:cNvPr id="112" name="组合 111"/>
          <p:cNvGrpSpPr/>
          <p:nvPr/>
        </p:nvGrpSpPr>
        <p:grpSpPr>
          <a:xfrm>
            <a:off x="141765" y="3829293"/>
            <a:ext cx="2510766" cy="2462489"/>
            <a:chOff x="5716789" y="1083901"/>
            <a:chExt cx="2510766" cy="2462489"/>
          </a:xfrm>
        </p:grpSpPr>
        <p:grpSp>
          <p:nvGrpSpPr>
            <p:cNvPr id="113" name="组合 112"/>
            <p:cNvGrpSpPr/>
            <p:nvPr/>
          </p:nvGrpSpPr>
          <p:grpSpPr>
            <a:xfrm>
              <a:off x="5716789" y="1083901"/>
              <a:ext cx="2510766" cy="2462489"/>
              <a:chOff x="5179194" y="3758218"/>
              <a:chExt cx="2510766" cy="2462489"/>
            </a:xfrm>
          </p:grpSpPr>
          <p:grpSp>
            <p:nvGrpSpPr>
              <p:cNvPr id="118" name="组合 117"/>
              <p:cNvGrpSpPr/>
              <p:nvPr/>
            </p:nvGrpSpPr>
            <p:grpSpPr>
              <a:xfrm>
                <a:off x="5179194" y="3758218"/>
                <a:ext cx="2510766" cy="2462489"/>
                <a:chOff x="6918541" y="1127570"/>
                <a:chExt cx="2510766" cy="2462489"/>
              </a:xfrm>
            </p:grpSpPr>
            <p:grpSp>
              <p:nvGrpSpPr>
                <p:cNvPr id="127" name="组合 126"/>
                <p:cNvGrpSpPr/>
                <p:nvPr/>
              </p:nvGrpSpPr>
              <p:grpSpPr>
                <a:xfrm>
                  <a:off x="6918541" y="1127570"/>
                  <a:ext cx="2510766" cy="2462489"/>
                  <a:chOff x="2461738" y="1305014"/>
                  <a:chExt cx="2510766" cy="2462489"/>
                </a:xfrm>
              </p:grpSpPr>
              <p:grpSp>
                <p:nvGrpSpPr>
                  <p:cNvPr id="131" name="组合 130"/>
                  <p:cNvGrpSpPr/>
                  <p:nvPr/>
                </p:nvGrpSpPr>
                <p:grpSpPr>
                  <a:xfrm>
                    <a:off x="2461738" y="1606916"/>
                    <a:ext cx="2160588" cy="2160587"/>
                    <a:chOff x="414150" y="1526871"/>
                    <a:chExt cx="2160588" cy="2160587"/>
                  </a:xfrm>
                </p:grpSpPr>
                <p:grpSp>
                  <p:nvGrpSpPr>
                    <p:cNvPr id="136" name="组合 64"/>
                    <p:cNvGrpSpPr>
                      <a:grpSpLocks/>
                    </p:cNvGrpSpPr>
                    <p:nvPr/>
                  </p:nvGrpSpPr>
                  <p:grpSpPr bwMode="auto">
                    <a:xfrm>
                      <a:off x="414150" y="1526871"/>
                      <a:ext cx="2160588" cy="2160587"/>
                      <a:chOff x="969234" y="1354474"/>
                      <a:chExt cx="2880000" cy="2880000"/>
                    </a:xfrm>
                  </p:grpSpPr>
                  <p:sp>
                    <p:nvSpPr>
                      <p:cNvPr id="138" name="矩形 137"/>
                      <p:cNvSpPr/>
                      <p:nvPr/>
                    </p:nvSpPr>
                    <p:spPr>
                      <a:xfrm>
                        <a:off x="969234" y="1354474"/>
                        <a:ext cx="2880000" cy="2880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sp>
                    <p:nvSpPr>
                      <p:cNvPr id="139" name="矩形 138"/>
                      <p:cNvSpPr/>
                      <p:nvPr/>
                    </p:nvSpPr>
                    <p:spPr>
                      <a:xfrm>
                        <a:off x="1813804" y="2269029"/>
                        <a:ext cx="1103699" cy="1103700"/>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0" name="椭圆 139"/>
                      <p:cNvSpPr/>
                      <p:nvPr/>
                    </p:nvSpPr>
                    <p:spPr>
                      <a:xfrm>
                        <a:off x="1752438" y="2214012"/>
                        <a:ext cx="120616" cy="120618"/>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141" name="椭圆 140"/>
                      <p:cNvSpPr/>
                      <p:nvPr/>
                    </p:nvSpPr>
                    <p:spPr>
                      <a:xfrm>
                        <a:off x="1752438" y="3301594"/>
                        <a:ext cx="120616" cy="118501"/>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142" name="椭圆 141"/>
                      <p:cNvSpPr/>
                      <p:nvPr/>
                    </p:nvSpPr>
                    <p:spPr>
                      <a:xfrm>
                        <a:off x="2866812" y="2211966"/>
                        <a:ext cx="120618" cy="120618"/>
                      </a:xfrm>
                      <a:prstGeom prst="ellipse">
                        <a:avLst/>
                      </a:prstGeom>
                      <a:solidFill>
                        <a:schemeClr val="tx1">
                          <a:lumMod val="65000"/>
                          <a:lumOff val="35000"/>
                        </a:schemeClr>
                      </a:solidFill>
                      <a:ln w="25400" cmpd="sng">
                        <a:solidFill>
                          <a:srgbClr val="FF0000"/>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143" name="椭圆 142"/>
                      <p:cNvSpPr/>
                      <p:nvPr/>
                    </p:nvSpPr>
                    <p:spPr>
                      <a:xfrm>
                        <a:off x="2871544" y="3301594"/>
                        <a:ext cx="120618" cy="118501"/>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144" name="椭圆 143"/>
                      <p:cNvSpPr/>
                      <p:nvPr/>
                    </p:nvSpPr>
                    <p:spPr>
                      <a:xfrm>
                        <a:off x="2361872" y="2734571"/>
                        <a:ext cx="118501" cy="120618"/>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grpSp>
                <p:sp>
                  <p:nvSpPr>
                    <p:cNvPr id="137" name="椭圆 136"/>
                    <p:cNvSpPr/>
                    <p:nvPr/>
                  </p:nvSpPr>
                  <p:spPr>
                    <a:xfrm>
                      <a:off x="1703415" y="2652713"/>
                      <a:ext cx="72000" cy="72000"/>
                    </a:xfrm>
                    <a:prstGeom prst="ellipse">
                      <a:avLst/>
                    </a:prstGeom>
                    <a:solidFill>
                      <a:schemeClr val="bg1"/>
                    </a:solidFill>
                    <a:ln w="12700" cmpd="sng">
                      <a:solidFill>
                        <a:schemeClr val="tx1"/>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grpSp>
              <p:cxnSp>
                <p:nvCxnSpPr>
                  <p:cNvPr id="132" name="直接箭头连接符 131"/>
                  <p:cNvCxnSpPr/>
                  <p:nvPr/>
                </p:nvCxnSpPr>
                <p:spPr>
                  <a:xfrm>
                    <a:off x="3549263" y="2695348"/>
                    <a:ext cx="1228565"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3" name="直接箭头连接符 132"/>
                  <p:cNvCxnSpPr/>
                  <p:nvPr/>
                </p:nvCxnSpPr>
                <p:spPr>
                  <a:xfrm flipH="1" flipV="1">
                    <a:off x="3549263" y="1461433"/>
                    <a:ext cx="6350" cy="123715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34" name="矩形 133"/>
                  <p:cNvSpPr/>
                  <p:nvPr/>
                </p:nvSpPr>
                <p:spPr>
                  <a:xfrm>
                    <a:off x="4729640" y="2537699"/>
                    <a:ext cx="242864" cy="246221"/>
                  </a:xfrm>
                  <a:prstGeom prst="rect">
                    <a:avLst/>
                  </a:prstGeom>
                </p:spPr>
                <p:txBody>
                  <a:bodyPr wrap="square">
                    <a:spAutoFit/>
                  </a:bodyPr>
                  <a:lstStyle/>
                  <a:p>
                    <a:r>
                      <a:rPr lang="en-US" altLang="zh-CN" sz="1000" dirty="0" smtClean="0">
                        <a:latin typeface="Times New Roman" panose="02020603050405020304" pitchFamily="18" charset="0"/>
                        <a:cs typeface="Times New Roman" panose="02020603050405020304" pitchFamily="18" charset="0"/>
                      </a:rPr>
                      <a:t>x</a:t>
                    </a:r>
                    <a:endParaRPr lang="zh-CN" altLang="en-US" sz="1000" dirty="0">
                      <a:latin typeface="Times New Roman" panose="02020603050405020304" pitchFamily="18" charset="0"/>
                      <a:cs typeface="Times New Roman" panose="02020603050405020304" pitchFamily="18" charset="0"/>
                    </a:endParaRPr>
                  </a:p>
                </p:txBody>
              </p:sp>
              <p:sp>
                <p:nvSpPr>
                  <p:cNvPr id="135" name="矩形 134"/>
                  <p:cNvSpPr/>
                  <p:nvPr/>
                </p:nvSpPr>
                <p:spPr>
                  <a:xfrm>
                    <a:off x="3518871" y="1305014"/>
                    <a:ext cx="242864" cy="246221"/>
                  </a:xfrm>
                  <a:prstGeom prst="rect">
                    <a:avLst/>
                  </a:prstGeom>
                </p:spPr>
                <p:txBody>
                  <a:bodyPr wrap="square">
                    <a:spAutoFit/>
                  </a:bodyPr>
                  <a:lstStyle/>
                  <a:p>
                    <a:r>
                      <a:rPr lang="en-US" altLang="zh-CN" sz="1000" dirty="0" smtClean="0">
                        <a:latin typeface="Times New Roman" panose="02020603050405020304" pitchFamily="18" charset="0"/>
                        <a:cs typeface="Times New Roman" panose="02020603050405020304" pitchFamily="18" charset="0"/>
                      </a:rPr>
                      <a:t>y</a:t>
                    </a:r>
                    <a:endParaRPr lang="zh-CN" altLang="en-US" sz="1000" dirty="0">
                      <a:latin typeface="Times New Roman" panose="02020603050405020304" pitchFamily="18" charset="0"/>
                      <a:cs typeface="Times New Roman" panose="02020603050405020304" pitchFamily="18" charset="0"/>
                    </a:endParaRPr>
                  </a:p>
                </p:txBody>
              </p:sp>
            </p:grpSp>
            <p:sp>
              <p:nvSpPr>
                <p:cNvPr id="128" name="椭圆 127"/>
                <p:cNvSpPr/>
                <p:nvPr/>
              </p:nvSpPr>
              <p:spPr>
                <a:xfrm rot="19054551">
                  <a:off x="8119870" y="2310254"/>
                  <a:ext cx="160971" cy="823482"/>
                </a:xfrm>
                <a:prstGeom prst="ellipse">
                  <a:avLst/>
                </a:prstGeom>
                <a:noFill/>
                <a:ln w="95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rot="13414819">
                  <a:off x="7996238" y="1893855"/>
                  <a:ext cx="417906" cy="823482"/>
                </a:xfrm>
                <a:prstGeom prst="ellipse">
                  <a:avLst/>
                </a:prstGeom>
                <a:noFill/>
                <a:ln w="95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8277731" y="2044892"/>
                  <a:ext cx="219351" cy="969366"/>
                </a:xfrm>
                <a:prstGeom prst="ellipse">
                  <a:avLst/>
                </a:prstGeom>
                <a:noFill/>
                <a:ln w="95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9" name="直接连接符 118"/>
              <p:cNvCxnSpPr>
                <a:stCxn id="140" idx="5"/>
                <a:endCxn id="144" idx="1"/>
              </p:cNvCxnSpPr>
              <p:nvPr/>
            </p:nvCxnSpPr>
            <p:spPr>
              <a:xfrm>
                <a:off x="5843992" y="4782185"/>
                <a:ext cx="392984" cy="32654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142" idx="3"/>
                <a:endCxn id="144" idx="7"/>
              </p:cNvCxnSpPr>
              <p:nvPr/>
            </p:nvCxnSpPr>
            <p:spPr>
              <a:xfrm flipH="1">
                <a:off x="6299838" y="4780650"/>
                <a:ext cx="316179" cy="328076"/>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144" idx="5"/>
                <a:endCxn id="143" idx="1"/>
              </p:cNvCxnSpPr>
              <p:nvPr/>
            </p:nvCxnSpPr>
            <p:spPr>
              <a:xfrm>
                <a:off x="6299838" y="5172710"/>
                <a:ext cx="319729" cy="3611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144" idx="3"/>
                <a:endCxn id="141" idx="7"/>
              </p:cNvCxnSpPr>
              <p:nvPr/>
            </p:nvCxnSpPr>
            <p:spPr>
              <a:xfrm flipH="1">
                <a:off x="5843992" y="5172710"/>
                <a:ext cx="392984" cy="3611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3" name="TextBox 4"/>
              <p:cNvSpPr txBox="1"/>
              <p:nvPr/>
            </p:nvSpPr>
            <p:spPr>
              <a:xfrm>
                <a:off x="6090600" y="4729255"/>
                <a:ext cx="288853" cy="276999"/>
              </a:xfrm>
              <a:prstGeom prst="rect">
                <a:avLst/>
              </a:prstGeom>
              <a:noFill/>
            </p:spPr>
            <p:txBody>
              <a:bodyPr wrap="square" rtlCol="0">
                <a:spAutoFit/>
              </a:bodyPr>
              <a:lstStyle/>
              <a:p>
                <a:r>
                  <a:rPr lang="zh-CN" altLang="en-US" sz="1200" b="1" dirty="0">
                    <a:latin typeface="宋体" pitchFamily="2" charset="-122"/>
                    <a:ea typeface="宋体" pitchFamily="2" charset="-122"/>
                  </a:rPr>
                  <a:t>一</a:t>
                </a:r>
              </a:p>
            </p:txBody>
          </p:sp>
          <p:sp>
            <p:nvSpPr>
              <p:cNvPr id="124" name="TextBox 4"/>
              <p:cNvSpPr txBox="1"/>
              <p:nvPr/>
            </p:nvSpPr>
            <p:spPr>
              <a:xfrm>
                <a:off x="5813358" y="4979212"/>
                <a:ext cx="360040" cy="276999"/>
              </a:xfrm>
              <a:prstGeom prst="rect">
                <a:avLst/>
              </a:prstGeom>
              <a:noFill/>
            </p:spPr>
            <p:txBody>
              <a:bodyPr wrap="square" rtlCol="0">
                <a:spAutoFit/>
              </a:bodyPr>
              <a:lstStyle/>
              <a:p>
                <a:r>
                  <a:rPr lang="zh-CN" altLang="en-US" sz="1200" b="1" dirty="0" smtClean="0">
                    <a:latin typeface="宋体" pitchFamily="2" charset="-122"/>
                    <a:ea typeface="宋体" pitchFamily="2" charset="-122"/>
                  </a:rPr>
                  <a:t>二</a:t>
                </a:r>
                <a:endParaRPr lang="zh-CN" altLang="en-US" sz="1200" b="1" dirty="0">
                  <a:latin typeface="宋体" pitchFamily="2" charset="-122"/>
                  <a:ea typeface="宋体" pitchFamily="2" charset="-122"/>
                </a:endParaRPr>
              </a:p>
            </p:txBody>
          </p:sp>
          <p:sp>
            <p:nvSpPr>
              <p:cNvPr id="125" name="TextBox 4"/>
              <p:cNvSpPr txBox="1"/>
              <p:nvPr/>
            </p:nvSpPr>
            <p:spPr>
              <a:xfrm>
                <a:off x="6071030" y="5287676"/>
                <a:ext cx="360040" cy="276999"/>
              </a:xfrm>
              <a:prstGeom prst="rect">
                <a:avLst/>
              </a:prstGeom>
              <a:noFill/>
            </p:spPr>
            <p:txBody>
              <a:bodyPr wrap="square" rtlCol="0">
                <a:spAutoFit/>
              </a:bodyPr>
              <a:lstStyle/>
              <a:p>
                <a:r>
                  <a:rPr lang="zh-CN" altLang="en-US" sz="1200" b="1" dirty="0" smtClean="0">
                    <a:latin typeface="宋体" pitchFamily="2" charset="-122"/>
                    <a:ea typeface="宋体" pitchFamily="2" charset="-122"/>
                  </a:rPr>
                  <a:t>三</a:t>
                </a:r>
                <a:endParaRPr lang="zh-CN" altLang="en-US" sz="1200" b="1" dirty="0">
                  <a:latin typeface="宋体" pitchFamily="2" charset="-122"/>
                  <a:ea typeface="宋体" pitchFamily="2" charset="-122"/>
                </a:endParaRPr>
              </a:p>
            </p:txBody>
          </p:sp>
          <p:sp>
            <p:nvSpPr>
              <p:cNvPr id="126" name="TextBox 4"/>
              <p:cNvSpPr txBox="1"/>
              <p:nvPr/>
            </p:nvSpPr>
            <p:spPr>
              <a:xfrm>
                <a:off x="6383815" y="4968074"/>
                <a:ext cx="360040" cy="276999"/>
              </a:xfrm>
              <a:prstGeom prst="rect">
                <a:avLst/>
              </a:prstGeom>
              <a:noFill/>
            </p:spPr>
            <p:txBody>
              <a:bodyPr wrap="square" rtlCol="0">
                <a:spAutoFit/>
              </a:bodyPr>
              <a:lstStyle/>
              <a:p>
                <a:r>
                  <a:rPr lang="zh-CN" altLang="en-US" sz="1200" b="1" dirty="0" smtClean="0">
                    <a:latin typeface="宋体" pitchFamily="2" charset="-122"/>
                    <a:ea typeface="宋体" pitchFamily="2" charset="-122"/>
                  </a:rPr>
                  <a:t>四</a:t>
                </a:r>
                <a:endParaRPr lang="zh-CN" altLang="en-US" sz="1200" b="1" dirty="0">
                  <a:latin typeface="宋体" pitchFamily="2" charset="-122"/>
                  <a:ea typeface="宋体" pitchFamily="2" charset="-122"/>
                </a:endParaRPr>
              </a:p>
            </p:txBody>
          </p:sp>
        </p:grpSp>
        <p:sp>
          <p:nvSpPr>
            <p:cNvPr id="114" name="TextBox 4"/>
            <p:cNvSpPr txBox="1"/>
            <p:nvPr/>
          </p:nvSpPr>
          <p:spPr>
            <a:xfrm>
              <a:off x="6985814" y="1817839"/>
              <a:ext cx="399579"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PZT1</a:t>
              </a:r>
              <a:endParaRPr lang="zh-CN" altLang="en-US" sz="800" dirty="0">
                <a:latin typeface="宋体" pitchFamily="2" charset="-122"/>
                <a:ea typeface="宋体" pitchFamily="2" charset="-122"/>
              </a:endParaRPr>
            </a:p>
          </p:txBody>
        </p:sp>
        <p:sp>
          <p:nvSpPr>
            <p:cNvPr id="115" name="TextBox 4"/>
            <p:cNvSpPr txBox="1"/>
            <p:nvPr/>
          </p:nvSpPr>
          <p:spPr>
            <a:xfrm>
              <a:off x="6143468" y="1853732"/>
              <a:ext cx="718892"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PZT2</a:t>
              </a:r>
              <a:endParaRPr lang="zh-CN" altLang="en-US" sz="800" dirty="0">
                <a:latin typeface="宋体" pitchFamily="2" charset="-122"/>
                <a:ea typeface="宋体" pitchFamily="2" charset="-122"/>
              </a:endParaRPr>
            </a:p>
          </p:txBody>
        </p:sp>
        <p:sp>
          <p:nvSpPr>
            <p:cNvPr id="116" name="TextBox 4"/>
            <p:cNvSpPr txBox="1"/>
            <p:nvPr/>
          </p:nvSpPr>
          <p:spPr>
            <a:xfrm>
              <a:off x="6167658" y="2877480"/>
              <a:ext cx="414301"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PZT3</a:t>
              </a:r>
              <a:endParaRPr lang="zh-CN" altLang="en-US" sz="800" dirty="0">
                <a:latin typeface="宋体" pitchFamily="2" charset="-122"/>
                <a:ea typeface="宋体" pitchFamily="2" charset="-122"/>
              </a:endParaRPr>
            </a:p>
          </p:txBody>
        </p:sp>
        <p:sp>
          <p:nvSpPr>
            <p:cNvPr id="117" name="TextBox 4"/>
            <p:cNvSpPr txBox="1"/>
            <p:nvPr/>
          </p:nvSpPr>
          <p:spPr>
            <a:xfrm>
              <a:off x="7004468" y="2869374"/>
              <a:ext cx="414301"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PZT4</a:t>
              </a:r>
              <a:endParaRPr lang="zh-CN" altLang="en-US" sz="800" dirty="0">
                <a:latin typeface="宋体" pitchFamily="2" charset="-122"/>
                <a:ea typeface="宋体" pitchFamily="2" charset="-122"/>
              </a:endParaRPr>
            </a:p>
          </p:txBody>
        </p:sp>
      </p:grpSp>
      <p:sp>
        <p:nvSpPr>
          <p:cNvPr id="2" name="下箭头 1"/>
          <p:cNvSpPr/>
          <p:nvPr/>
        </p:nvSpPr>
        <p:spPr>
          <a:xfrm>
            <a:off x="1097246" y="3672206"/>
            <a:ext cx="242916" cy="216024"/>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6" name="组合 145"/>
          <p:cNvGrpSpPr/>
          <p:nvPr/>
        </p:nvGrpSpPr>
        <p:grpSpPr>
          <a:xfrm>
            <a:off x="494367" y="2140585"/>
            <a:ext cx="404420" cy="829906"/>
            <a:chOff x="557648" y="2131846"/>
            <a:chExt cx="404420" cy="829906"/>
          </a:xfrm>
        </p:grpSpPr>
        <p:cxnSp>
          <p:nvCxnSpPr>
            <p:cNvPr id="147" name="直接连接符 146"/>
            <p:cNvCxnSpPr/>
            <p:nvPr/>
          </p:nvCxnSpPr>
          <p:spPr>
            <a:xfrm flipV="1">
              <a:off x="683568" y="2961579"/>
              <a:ext cx="183857" cy="1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直接箭头连接符 147"/>
            <p:cNvCxnSpPr/>
            <p:nvPr/>
          </p:nvCxnSpPr>
          <p:spPr>
            <a:xfrm flipH="1">
              <a:off x="756468" y="2136004"/>
              <a:ext cx="2013" cy="81511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V="1">
              <a:off x="689784" y="2131846"/>
              <a:ext cx="183857" cy="173"/>
            </a:xfrm>
            <a:prstGeom prst="line">
              <a:avLst/>
            </a:prstGeom>
            <a:ln>
              <a:solidFill>
                <a:schemeClr val="tx1">
                  <a:alpha val="99000"/>
                </a:schemeClr>
              </a:solidFill>
            </a:ln>
          </p:spPr>
          <p:style>
            <a:lnRef idx="1">
              <a:schemeClr val="accent1"/>
            </a:lnRef>
            <a:fillRef idx="0">
              <a:schemeClr val="accent1"/>
            </a:fillRef>
            <a:effectRef idx="0">
              <a:schemeClr val="accent1"/>
            </a:effectRef>
            <a:fontRef idx="minor">
              <a:schemeClr val="tx1"/>
            </a:fontRef>
          </p:style>
        </p:cxnSp>
        <p:sp>
          <p:nvSpPr>
            <p:cNvPr id="150" name="TextBox 4"/>
            <p:cNvSpPr txBox="1"/>
            <p:nvPr/>
          </p:nvSpPr>
          <p:spPr>
            <a:xfrm>
              <a:off x="557648" y="2371595"/>
              <a:ext cx="404420" cy="246221"/>
            </a:xfrm>
            <a:prstGeom prst="rect">
              <a:avLst/>
            </a:prstGeom>
            <a:noFill/>
          </p:spPr>
          <p:txBody>
            <a:bodyPr wrap="square" rtlCol="0">
              <a:spAutoFit/>
            </a:bodyPr>
            <a:lstStyle/>
            <a:p>
              <a:r>
                <a:rPr lang="en-US" altLang="zh-CN" sz="1000" dirty="0" smtClean="0">
                  <a:latin typeface="宋体" pitchFamily="2" charset="-122"/>
                  <a:ea typeface="宋体" pitchFamily="2" charset="-122"/>
                </a:rPr>
                <a:t>d</a:t>
              </a:r>
              <a:endParaRPr lang="zh-CN" altLang="en-US" sz="1000" dirty="0">
                <a:latin typeface="宋体" pitchFamily="2" charset="-122"/>
                <a:ea typeface="宋体" pitchFamily="2" charset="-122"/>
              </a:endParaRPr>
            </a:p>
          </p:txBody>
        </p:sp>
      </p:grpSp>
      <p:grpSp>
        <p:nvGrpSpPr>
          <p:cNvPr id="151" name="组合 150"/>
          <p:cNvGrpSpPr/>
          <p:nvPr/>
        </p:nvGrpSpPr>
        <p:grpSpPr>
          <a:xfrm>
            <a:off x="478020" y="4821268"/>
            <a:ext cx="404420" cy="829906"/>
            <a:chOff x="557648" y="2131846"/>
            <a:chExt cx="404420" cy="829906"/>
          </a:xfrm>
        </p:grpSpPr>
        <p:cxnSp>
          <p:nvCxnSpPr>
            <p:cNvPr id="152" name="直接连接符 151"/>
            <p:cNvCxnSpPr/>
            <p:nvPr/>
          </p:nvCxnSpPr>
          <p:spPr>
            <a:xfrm flipV="1">
              <a:off x="683568" y="2961579"/>
              <a:ext cx="183857" cy="1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p:nvPr/>
          </p:nvCxnSpPr>
          <p:spPr>
            <a:xfrm flipH="1">
              <a:off x="756468" y="2136004"/>
              <a:ext cx="2013" cy="81511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flipV="1">
              <a:off x="689784" y="2131846"/>
              <a:ext cx="183857" cy="173"/>
            </a:xfrm>
            <a:prstGeom prst="line">
              <a:avLst/>
            </a:prstGeom>
            <a:ln>
              <a:solidFill>
                <a:schemeClr val="tx1">
                  <a:alpha val="99000"/>
                </a:schemeClr>
              </a:solidFill>
            </a:ln>
          </p:spPr>
          <p:style>
            <a:lnRef idx="1">
              <a:schemeClr val="accent1"/>
            </a:lnRef>
            <a:fillRef idx="0">
              <a:schemeClr val="accent1"/>
            </a:fillRef>
            <a:effectRef idx="0">
              <a:schemeClr val="accent1"/>
            </a:effectRef>
            <a:fontRef idx="minor">
              <a:schemeClr val="tx1"/>
            </a:fontRef>
          </p:style>
        </p:cxnSp>
        <p:sp>
          <p:nvSpPr>
            <p:cNvPr id="155" name="TextBox 4"/>
            <p:cNvSpPr txBox="1"/>
            <p:nvPr/>
          </p:nvSpPr>
          <p:spPr>
            <a:xfrm>
              <a:off x="557648" y="2371595"/>
              <a:ext cx="404420" cy="246221"/>
            </a:xfrm>
            <a:prstGeom prst="rect">
              <a:avLst/>
            </a:prstGeom>
            <a:noFill/>
          </p:spPr>
          <p:txBody>
            <a:bodyPr wrap="square" rtlCol="0">
              <a:spAutoFit/>
            </a:bodyPr>
            <a:lstStyle/>
            <a:p>
              <a:r>
                <a:rPr lang="en-US" altLang="zh-CN" sz="1000" dirty="0" smtClean="0">
                  <a:latin typeface="宋体" pitchFamily="2" charset="-122"/>
                  <a:ea typeface="宋体" pitchFamily="2" charset="-122"/>
                </a:rPr>
                <a:t>d</a:t>
              </a:r>
              <a:endParaRPr lang="zh-CN" altLang="en-US" sz="1000" dirty="0">
                <a:latin typeface="宋体" pitchFamily="2" charset="-122"/>
                <a:ea typeface="宋体" pitchFamily="2" charset="-122"/>
              </a:endParaRPr>
            </a:p>
          </p:txBody>
        </p:sp>
      </p:grpSp>
      <p:grpSp>
        <p:nvGrpSpPr>
          <p:cNvPr id="175" name="组合 174"/>
          <p:cNvGrpSpPr/>
          <p:nvPr/>
        </p:nvGrpSpPr>
        <p:grpSpPr>
          <a:xfrm>
            <a:off x="5000630" y="1613773"/>
            <a:ext cx="1679172" cy="632649"/>
            <a:chOff x="1185396" y="4852295"/>
            <a:chExt cx="1679172" cy="632649"/>
          </a:xfrm>
        </p:grpSpPr>
        <p:sp>
          <p:nvSpPr>
            <p:cNvPr id="176" name="矩形 175"/>
            <p:cNvSpPr/>
            <p:nvPr/>
          </p:nvSpPr>
          <p:spPr>
            <a:xfrm>
              <a:off x="1185396" y="4852295"/>
              <a:ext cx="1679172" cy="632649"/>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defRPr/>
              </a:pPr>
              <a:endParaRPr lang="en-US" altLang="zh-CN" sz="1000" dirty="0" smtClean="0">
                <a:solidFill>
                  <a:schemeClr val="tx1"/>
                </a:solidFill>
                <a:latin typeface="宋体" panose="02010600030101010101" pitchFamily="2" charset="-122"/>
                <a:ea typeface="宋体" panose="02010600030101010101" pitchFamily="2" charset="-122"/>
              </a:endParaRPr>
            </a:p>
            <a:p>
              <a:pPr>
                <a:defRPr/>
              </a:pPr>
              <a:r>
                <a:rPr lang="en-US" altLang="zh-CN" sz="1000" dirty="0">
                  <a:solidFill>
                    <a:schemeClr val="tx1"/>
                  </a:solidFill>
                  <a:latin typeface="宋体" panose="02010600030101010101" pitchFamily="2" charset="-122"/>
                  <a:ea typeface="宋体" panose="02010600030101010101" pitchFamily="2" charset="-122"/>
                </a:rPr>
                <a:t> </a:t>
              </a:r>
              <a:r>
                <a:rPr lang="en-US" altLang="zh-CN" sz="1000" dirty="0" smtClean="0">
                  <a:solidFill>
                    <a:schemeClr val="tx1"/>
                  </a:solidFill>
                  <a:latin typeface="宋体" panose="02010600030101010101" pitchFamily="2" charset="-122"/>
                  <a:ea typeface="宋体" panose="02010600030101010101" pitchFamily="2" charset="-122"/>
                </a:rPr>
                <a:t>   </a:t>
              </a:r>
              <a:r>
                <a:rPr lang="zh-CN" altLang="en-US" sz="900" dirty="0" smtClean="0">
                  <a:solidFill>
                    <a:schemeClr val="tx1"/>
                  </a:solidFill>
                  <a:latin typeface="宋体" panose="02010600030101010101" pitchFamily="2" charset="-122"/>
                  <a:ea typeface="宋体" panose="02010600030101010101" pitchFamily="2" charset="-122"/>
                </a:rPr>
                <a:t>真实损伤</a:t>
              </a:r>
              <a:endParaRPr lang="en-US" altLang="zh-CN" sz="900" dirty="0" smtClean="0">
                <a:solidFill>
                  <a:schemeClr val="tx1"/>
                </a:solidFill>
                <a:latin typeface="宋体" panose="02010600030101010101" pitchFamily="2" charset="-122"/>
                <a:ea typeface="宋体" panose="02010600030101010101" pitchFamily="2" charset="-122"/>
              </a:endParaRPr>
            </a:p>
            <a:p>
              <a:pPr>
                <a:defRPr/>
              </a:pPr>
              <a:r>
                <a:rPr lang="zh-CN" altLang="en-US" sz="1000" dirty="0" smtClean="0">
                  <a:solidFill>
                    <a:schemeClr val="tx1"/>
                  </a:solidFill>
                  <a:latin typeface="宋体" panose="02010600030101010101" pitchFamily="2" charset="-122"/>
                  <a:ea typeface="宋体" panose="02010600030101010101" pitchFamily="2" charset="-122"/>
                </a:rPr>
                <a:t>    </a:t>
              </a:r>
              <a:r>
                <a:rPr lang="zh-CN" altLang="en-US" sz="900" dirty="0">
                  <a:solidFill>
                    <a:schemeClr val="tx1"/>
                  </a:solidFill>
                  <a:latin typeface="宋体" panose="02010600030101010101" pitchFamily="2" charset="-122"/>
                  <a:ea typeface="宋体" panose="02010600030101010101" pitchFamily="2" charset="-122"/>
                </a:rPr>
                <a:t>一级</a:t>
              </a:r>
              <a:r>
                <a:rPr lang="zh-CN" altLang="en-US" sz="900" dirty="0" smtClean="0">
                  <a:solidFill>
                    <a:schemeClr val="tx1"/>
                  </a:solidFill>
                  <a:latin typeface="宋体" panose="02010600030101010101" pitchFamily="2" charset="-122"/>
                  <a:ea typeface="宋体" panose="02010600030101010101" pitchFamily="2" charset="-122"/>
                </a:rPr>
                <a:t>检测</a:t>
              </a:r>
              <a:endParaRPr lang="en-US" altLang="zh-CN" sz="900" dirty="0" smtClean="0">
                <a:solidFill>
                  <a:schemeClr val="tx1"/>
                </a:solidFill>
                <a:latin typeface="宋体" panose="02010600030101010101" pitchFamily="2" charset="-122"/>
                <a:ea typeface="宋体" panose="02010600030101010101" pitchFamily="2" charset="-122"/>
              </a:endParaRPr>
            </a:p>
            <a:p>
              <a:pPr>
                <a:defRPr/>
              </a:pPr>
              <a:r>
                <a:rPr lang="zh-CN" altLang="en-US" sz="1000" dirty="0" smtClean="0">
                  <a:solidFill>
                    <a:schemeClr val="tx1"/>
                  </a:solidFill>
                  <a:latin typeface="宋体" panose="02010600030101010101" pitchFamily="2" charset="-122"/>
                  <a:ea typeface="宋体" panose="02010600030101010101" pitchFamily="2" charset="-122"/>
                </a:rPr>
                <a:t>    </a:t>
              </a:r>
              <a:r>
                <a:rPr lang="zh-CN" altLang="en-US" sz="900" dirty="0">
                  <a:solidFill>
                    <a:schemeClr val="tx1"/>
                  </a:solidFill>
                  <a:latin typeface="宋体" panose="02010600030101010101" pitchFamily="2" charset="-122"/>
                  <a:ea typeface="宋体" panose="02010600030101010101" pitchFamily="2" charset="-122"/>
                </a:rPr>
                <a:t>多级</a:t>
              </a:r>
              <a:r>
                <a:rPr lang="zh-CN" altLang="en-US" sz="900" dirty="0" smtClean="0">
                  <a:solidFill>
                    <a:schemeClr val="tx1"/>
                  </a:solidFill>
                  <a:latin typeface="宋体" panose="02010600030101010101" pitchFamily="2" charset="-122"/>
                  <a:ea typeface="宋体" panose="02010600030101010101" pitchFamily="2" charset="-122"/>
                </a:rPr>
                <a:t>检测</a:t>
              </a:r>
              <a:endParaRPr lang="en-US" altLang="zh-CN" sz="900" dirty="0">
                <a:solidFill>
                  <a:schemeClr val="tx1"/>
                </a:solidFill>
                <a:latin typeface="宋体" panose="02010600030101010101" pitchFamily="2" charset="-122"/>
                <a:ea typeface="宋体" panose="02010600030101010101" pitchFamily="2" charset="-122"/>
              </a:endParaRPr>
            </a:p>
          </p:txBody>
        </p:sp>
        <p:cxnSp>
          <p:nvCxnSpPr>
            <p:cNvPr id="177" name="直接连接符 176"/>
            <p:cNvCxnSpPr/>
            <p:nvPr/>
          </p:nvCxnSpPr>
          <p:spPr>
            <a:xfrm>
              <a:off x="1266568" y="5396215"/>
              <a:ext cx="204461"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a:off x="1266242" y="5108183"/>
              <a:ext cx="20446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1266241" y="5261055"/>
              <a:ext cx="204461" cy="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185" name="组合 184"/>
          <p:cNvGrpSpPr/>
          <p:nvPr/>
        </p:nvGrpSpPr>
        <p:grpSpPr>
          <a:xfrm>
            <a:off x="2633888" y="1614075"/>
            <a:ext cx="1679172" cy="632649"/>
            <a:chOff x="1185396" y="4852295"/>
            <a:chExt cx="1679172" cy="632649"/>
          </a:xfrm>
        </p:grpSpPr>
        <p:sp>
          <p:nvSpPr>
            <p:cNvPr id="186" name="矩形 185"/>
            <p:cNvSpPr/>
            <p:nvPr/>
          </p:nvSpPr>
          <p:spPr>
            <a:xfrm>
              <a:off x="1185396" y="4852295"/>
              <a:ext cx="1679172" cy="632649"/>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defRPr/>
              </a:pPr>
              <a:endParaRPr lang="en-US" altLang="zh-CN" sz="1000" dirty="0" smtClean="0">
                <a:solidFill>
                  <a:schemeClr val="tx1"/>
                </a:solidFill>
                <a:latin typeface="宋体" panose="02010600030101010101" pitchFamily="2" charset="-122"/>
                <a:ea typeface="宋体" panose="02010600030101010101" pitchFamily="2" charset="-122"/>
              </a:endParaRPr>
            </a:p>
            <a:p>
              <a:pPr>
                <a:defRPr/>
              </a:pPr>
              <a:r>
                <a:rPr lang="en-US" altLang="zh-CN" sz="1000" dirty="0">
                  <a:solidFill>
                    <a:schemeClr val="tx1"/>
                  </a:solidFill>
                  <a:latin typeface="宋体" panose="02010600030101010101" pitchFamily="2" charset="-122"/>
                  <a:ea typeface="宋体" panose="02010600030101010101" pitchFamily="2" charset="-122"/>
                </a:rPr>
                <a:t> </a:t>
              </a:r>
              <a:r>
                <a:rPr lang="en-US" altLang="zh-CN" sz="1000" dirty="0" smtClean="0">
                  <a:solidFill>
                    <a:schemeClr val="tx1"/>
                  </a:solidFill>
                  <a:latin typeface="宋体" panose="02010600030101010101" pitchFamily="2" charset="-122"/>
                  <a:ea typeface="宋体" panose="02010600030101010101" pitchFamily="2" charset="-122"/>
                </a:rPr>
                <a:t>   </a:t>
              </a:r>
              <a:r>
                <a:rPr lang="zh-CN" altLang="en-US" sz="900" dirty="0" smtClean="0">
                  <a:solidFill>
                    <a:schemeClr val="tx1"/>
                  </a:solidFill>
                  <a:latin typeface="宋体" panose="02010600030101010101" pitchFamily="2" charset="-122"/>
                  <a:ea typeface="宋体" panose="02010600030101010101" pitchFamily="2" charset="-122"/>
                </a:rPr>
                <a:t>真实损伤</a:t>
              </a:r>
              <a:endParaRPr lang="en-US" altLang="zh-CN" sz="900" dirty="0" smtClean="0">
                <a:solidFill>
                  <a:schemeClr val="tx1"/>
                </a:solidFill>
                <a:latin typeface="宋体" panose="02010600030101010101" pitchFamily="2" charset="-122"/>
                <a:ea typeface="宋体" panose="02010600030101010101" pitchFamily="2" charset="-122"/>
              </a:endParaRPr>
            </a:p>
            <a:p>
              <a:pPr>
                <a:defRPr/>
              </a:pPr>
              <a:r>
                <a:rPr lang="zh-CN" altLang="en-US" sz="1000" dirty="0" smtClean="0">
                  <a:solidFill>
                    <a:schemeClr val="tx1"/>
                  </a:solidFill>
                  <a:latin typeface="宋体" panose="02010600030101010101" pitchFamily="2" charset="-122"/>
                  <a:ea typeface="宋体" panose="02010600030101010101" pitchFamily="2" charset="-122"/>
                </a:rPr>
                <a:t>    </a:t>
              </a:r>
              <a:r>
                <a:rPr lang="zh-CN" altLang="en-US" sz="900" dirty="0">
                  <a:solidFill>
                    <a:schemeClr val="tx1"/>
                  </a:solidFill>
                  <a:latin typeface="宋体" panose="02010600030101010101" pitchFamily="2" charset="-122"/>
                  <a:ea typeface="宋体" panose="02010600030101010101" pitchFamily="2" charset="-122"/>
                </a:rPr>
                <a:t>一级</a:t>
              </a:r>
              <a:r>
                <a:rPr lang="zh-CN" altLang="en-US" sz="900" dirty="0" smtClean="0">
                  <a:solidFill>
                    <a:schemeClr val="tx1"/>
                  </a:solidFill>
                  <a:latin typeface="宋体" panose="02010600030101010101" pitchFamily="2" charset="-122"/>
                  <a:ea typeface="宋体" panose="02010600030101010101" pitchFamily="2" charset="-122"/>
                </a:rPr>
                <a:t>检测</a:t>
              </a:r>
              <a:endParaRPr lang="en-US" altLang="zh-CN" sz="900" dirty="0" smtClean="0">
                <a:solidFill>
                  <a:schemeClr val="tx1"/>
                </a:solidFill>
                <a:latin typeface="宋体" panose="02010600030101010101" pitchFamily="2" charset="-122"/>
                <a:ea typeface="宋体" panose="02010600030101010101" pitchFamily="2" charset="-122"/>
              </a:endParaRPr>
            </a:p>
            <a:p>
              <a:pPr>
                <a:defRPr/>
              </a:pPr>
              <a:r>
                <a:rPr lang="zh-CN" altLang="en-US" sz="1000" dirty="0" smtClean="0">
                  <a:solidFill>
                    <a:schemeClr val="tx1"/>
                  </a:solidFill>
                  <a:latin typeface="宋体" panose="02010600030101010101" pitchFamily="2" charset="-122"/>
                  <a:ea typeface="宋体" panose="02010600030101010101" pitchFamily="2" charset="-122"/>
                </a:rPr>
                <a:t>    </a:t>
              </a:r>
              <a:r>
                <a:rPr lang="zh-CN" altLang="en-US" sz="900" dirty="0">
                  <a:solidFill>
                    <a:schemeClr val="tx1"/>
                  </a:solidFill>
                  <a:latin typeface="宋体" panose="02010600030101010101" pitchFamily="2" charset="-122"/>
                  <a:ea typeface="宋体" panose="02010600030101010101" pitchFamily="2" charset="-122"/>
                </a:rPr>
                <a:t>多级</a:t>
              </a:r>
              <a:r>
                <a:rPr lang="zh-CN" altLang="en-US" sz="900" dirty="0" smtClean="0">
                  <a:solidFill>
                    <a:schemeClr val="tx1"/>
                  </a:solidFill>
                  <a:latin typeface="宋体" panose="02010600030101010101" pitchFamily="2" charset="-122"/>
                  <a:ea typeface="宋体" panose="02010600030101010101" pitchFamily="2" charset="-122"/>
                </a:rPr>
                <a:t>检测</a:t>
              </a:r>
              <a:endParaRPr lang="en-US" altLang="zh-CN" sz="900" dirty="0">
                <a:solidFill>
                  <a:schemeClr val="tx1"/>
                </a:solidFill>
                <a:latin typeface="宋体" panose="02010600030101010101" pitchFamily="2" charset="-122"/>
                <a:ea typeface="宋体" panose="02010600030101010101" pitchFamily="2" charset="-122"/>
              </a:endParaRPr>
            </a:p>
          </p:txBody>
        </p:sp>
        <p:cxnSp>
          <p:nvCxnSpPr>
            <p:cNvPr id="187" name="直接连接符 186"/>
            <p:cNvCxnSpPr/>
            <p:nvPr/>
          </p:nvCxnSpPr>
          <p:spPr>
            <a:xfrm>
              <a:off x="1266568" y="5396215"/>
              <a:ext cx="204461"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a:off x="1266242" y="5108183"/>
              <a:ext cx="20446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a:off x="1266241" y="5261055"/>
              <a:ext cx="204461" cy="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190" name="组合 189"/>
          <p:cNvGrpSpPr/>
          <p:nvPr/>
        </p:nvGrpSpPr>
        <p:grpSpPr>
          <a:xfrm>
            <a:off x="2563586" y="3897197"/>
            <a:ext cx="1679172" cy="632649"/>
            <a:chOff x="1185396" y="4852295"/>
            <a:chExt cx="1679172" cy="632649"/>
          </a:xfrm>
        </p:grpSpPr>
        <p:sp>
          <p:nvSpPr>
            <p:cNvPr id="191" name="矩形 190"/>
            <p:cNvSpPr/>
            <p:nvPr/>
          </p:nvSpPr>
          <p:spPr>
            <a:xfrm>
              <a:off x="1185396" y="4852295"/>
              <a:ext cx="1679172" cy="632649"/>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defRPr/>
              </a:pPr>
              <a:endParaRPr lang="en-US" altLang="zh-CN" sz="1000" dirty="0" smtClean="0">
                <a:solidFill>
                  <a:schemeClr val="tx1"/>
                </a:solidFill>
                <a:latin typeface="宋体" panose="02010600030101010101" pitchFamily="2" charset="-122"/>
                <a:ea typeface="宋体" panose="02010600030101010101" pitchFamily="2" charset="-122"/>
              </a:endParaRPr>
            </a:p>
            <a:p>
              <a:pPr>
                <a:defRPr/>
              </a:pPr>
              <a:r>
                <a:rPr lang="en-US" altLang="zh-CN" sz="1000" dirty="0">
                  <a:solidFill>
                    <a:schemeClr val="tx1"/>
                  </a:solidFill>
                  <a:latin typeface="宋体" panose="02010600030101010101" pitchFamily="2" charset="-122"/>
                  <a:ea typeface="宋体" panose="02010600030101010101" pitchFamily="2" charset="-122"/>
                </a:rPr>
                <a:t> </a:t>
              </a:r>
              <a:r>
                <a:rPr lang="en-US" altLang="zh-CN" sz="1000" dirty="0" smtClean="0">
                  <a:solidFill>
                    <a:schemeClr val="tx1"/>
                  </a:solidFill>
                  <a:latin typeface="宋体" panose="02010600030101010101" pitchFamily="2" charset="-122"/>
                  <a:ea typeface="宋体" panose="02010600030101010101" pitchFamily="2" charset="-122"/>
                </a:rPr>
                <a:t>   </a:t>
              </a:r>
              <a:r>
                <a:rPr lang="zh-CN" altLang="en-US" sz="900" dirty="0" smtClean="0">
                  <a:solidFill>
                    <a:schemeClr val="tx1"/>
                  </a:solidFill>
                  <a:latin typeface="宋体" panose="02010600030101010101" pitchFamily="2" charset="-122"/>
                  <a:ea typeface="宋体" panose="02010600030101010101" pitchFamily="2" charset="-122"/>
                </a:rPr>
                <a:t>真实损伤</a:t>
              </a:r>
              <a:endParaRPr lang="en-US" altLang="zh-CN" sz="900" dirty="0" smtClean="0">
                <a:solidFill>
                  <a:schemeClr val="tx1"/>
                </a:solidFill>
                <a:latin typeface="宋体" panose="02010600030101010101" pitchFamily="2" charset="-122"/>
                <a:ea typeface="宋体" panose="02010600030101010101" pitchFamily="2" charset="-122"/>
              </a:endParaRPr>
            </a:p>
            <a:p>
              <a:pPr>
                <a:defRPr/>
              </a:pPr>
              <a:r>
                <a:rPr lang="zh-CN" altLang="en-US" sz="1000" dirty="0" smtClean="0">
                  <a:solidFill>
                    <a:schemeClr val="tx1"/>
                  </a:solidFill>
                  <a:latin typeface="宋体" panose="02010600030101010101" pitchFamily="2" charset="-122"/>
                  <a:ea typeface="宋体" panose="02010600030101010101" pitchFamily="2" charset="-122"/>
                </a:rPr>
                <a:t>    </a:t>
              </a:r>
              <a:r>
                <a:rPr lang="zh-CN" altLang="en-US" sz="900" dirty="0">
                  <a:solidFill>
                    <a:schemeClr val="tx1"/>
                  </a:solidFill>
                  <a:latin typeface="宋体" panose="02010600030101010101" pitchFamily="2" charset="-122"/>
                  <a:ea typeface="宋体" panose="02010600030101010101" pitchFamily="2" charset="-122"/>
                </a:rPr>
                <a:t>一级</a:t>
              </a:r>
              <a:r>
                <a:rPr lang="zh-CN" altLang="en-US" sz="900" dirty="0" smtClean="0">
                  <a:solidFill>
                    <a:schemeClr val="tx1"/>
                  </a:solidFill>
                  <a:latin typeface="宋体" panose="02010600030101010101" pitchFamily="2" charset="-122"/>
                  <a:ea typeface="宋体" panose="02010600030101010101" pitchFamily="2" charset="-122"/>
                </a:rPr>
                <a:t>检测</a:t>
              </a:r>
              <a:endParaRPr lang="en-US" altLang="zh-CN" sz="900" dirty="0" smtClean="0">
                <a:solidFill>
                  <a:schemeClr val="tx1"/>
                </a:solidFill>
                <a:latin typeface="宋体" panose="02010600030101010101" pitchFamily="2" charset="-122"/>
                <a:ea typeface="宋体" panose="02010600030101010101" pitchFamily="2" charset="-122"/>
              </a:endParaRPr>
            </a:p>
            <a:p>
              <a:pPr>
                <a:defRPr/>
              </a:pPr>
              <a:r>
                <a:rPr lang="zh-CN" altLang="en-US" sz="1000" dirty="0" smtClean="0">
                  <a:solidFill>
                    <a:schemeClr val="tx1"/>
                  </a:solidFill>
                  <a:latin typeface="宋体" panose="02010600030101010101" pitchFamily="2" charset="-122"/>
                  <a:ea typeface="宋体" panose="02010600030101010101" pitchFamily="2" charset="-122"/>
                </a:rPr>
                <a:t>    </a:t>
              </a:r>
              <a:r>
                <a:rPr lang="zh-CN" altLang="en-US" sz="900" dirty="0">
                  <a:solidFill>
                    <a:schemeClr val="tx1"/>
                  </a:solidFill>
                  <a:latin typeface="宋体" panose="02010600030101010101" pitchFamily="2" charset="-122"/>
                  <a:ea typeface="宋体" panose="02010600030101010101" pitchFamily="2" charset="-122"/>
                </a:rPr>
                <a:t>多级</a:t>
              </a:r>
              <a:r>
                <a:rPr lang="zh-CN" altLang="en-US" sz="900" dirty="0" smtClean="0">
                  <a:solidFill>
                    <a:schemeClr val="tx1"/>
                  </a:solidFill>
                  <a:latin typeface="宋体" panose="02010600030101010101" pitchFamily="2" charset="-122"/>
                  <a:ea typeface="宋体" panose="02010600030101010101" pitchFamily="2" charset="-122"/>
                </a:rPr>
                <a:t>检测</a:t>
              </a:r>
              <a:endParaRPr lang="en-US" altLang="zh-CN" sz="900" dirty="0">
                <a:solidFill>
                  <a:schemeClr val="tx1"/>
                </a:solidFill>
                <a:latin typeface="宋体" panose="02010600030101010101" pitchFamily="2" charset="-122"/>
                <a:ea typeface="宋体" panose="02010600030101010101" pitchFamily="2" charset="-122"/>
              </a:endParaRPr>
            </a:p>
          </p:txBody>
        </p:sp>
        <p:cxnSp>
          <p:nvCxnSpPr>
            <p:cNvPr id="192" name="直接连接符 191"/>
            <p:cNvCxnSpPr/>
            <p:nvPr/>
          </p:nvCxnSpPr>
          <p:spPr>
            <a:xfrm>
              <a:off x="1266568" y="5396215"/>
              <a:ext cx="204461"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a:off x="1266242" y="5108183"/>
              <a:ext cx="20446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a:off x="1266241" y="5261055"/>
              <a:ext cx="204461" cy="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195" name="组合 194"/>
          <p:cNvGrpSpPr/>
          <p:nvPr/>
        </p:nvGrpSpPr>
        <p:grpSpPr>
          <a:xfrm>
            <a:off x="7344997" y="1617127"/>
            <a:ext cx="1679172" cy="632649"/>
            <a:chOff x="1185396" y="4852295"/>
            <a:chExt cx="1679172" cy="632649"/>
          </a:xfrm>
        </p:grpSpPr>
        <p:sp>
          <p:nvSpPr>
            <p:cNvPr id="196" name="矩形 195"/>
            <p:cNvSpPr/>
            <p:nvPr/>
          </p:nvSpPr>
          <p:spPr>
            <a:xfrm>
              <a:off x="1185396" y="4852295"/>
              <a:ext cx="1679172" cy="632649"/>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defRPr/>
              </a:pPr>
              <a:endParaRPr lang="en-US" altLang="zh-CN" sz="1000" dirty="0" smtClean="0">
                <a:solidFill>
                  <a:schemeClr val="tx1"/>
                </a:solidFill>
                <a:latin typeface="宋体" panose="02010600030101010101" pitchFamily="2" charset="-122"/>
                <a:ea typeface="宋体" panose="02010600030101010101" pitchFamily="2" charset="-122"/>
              </a:endParaRPr>
            </a:p>
            <a:p>
              <a:pPr>
                <a:defRPr/>
              </a:pPr>
              <a:r>
                <a:rPr lang="en-US" altLang="zh-CN" sz="1000" dirty="0">
                  <a:solidFill>
                    <a:schemeClr val="tx1"/>
                  </a:solidFill>
                  <a:latin typeface="宋体" panose="02010600030101010101" pitchFamily="2" charset="-122"/>
                  <a:ea typeface="宋体" panose="02010600030101010101" pitchFamily="2" charset="-122"/>
                </a:rPr>
                <a:t> </a:t>
              </a:r>
              <a:r>
                <a:rPr lang="en-US" altLang="zh-CN" sz="1000" dirty="0" smtClean="0">
                  <a:solidFill>
                    <a:schemeClr val="tx1"/>
                  </a:solidFill>
                  <a:latin typeface="宋体" panose="02010600030101010101" pitchFamily="2" charset="-122"/>
                  <a:ea typeface="宋体" panose="02010600030101010101" pitchFamily="2" charset="-122"/>
                </a:rPr>
                <a:t>   </a:t>
              </a:r>
              <a:r>
                <a:rPr lang="zh-CN" altLang="en-US" sz="900" dirty="0" smtClean="0">
                  <a:solidFill>
                    <a:schemeClr val="tx1"/>
                  </a:solidFill>
                  <a:latin typeface="宋体" panose="02010600030101010101" pitchFamily="2" charset="-122"/>
                  <a:ea typeface="宋体" panose="02010600030101010101" pitchFamily="2" charset="-122"/>
                </a:rPr>
                <a:t>真实损伤</a:t>
              </a:r>
              <a:endParaRPr lang="en-US" altLang="zh-CN" sz="900" dirty="0" smtClean="0">
                <a:solidFill>
                  <a:schemeClr val="tx1"/>
                </a:solidFill>
                <a:latin typeface="宋体" panose="02010600030101010101" pitchFamily="2" charset="-122"/>
                <a:ea typeface="宋体" panose="02010600030101010101" pitchFamily="2" charset="-122"/>
              </a:endParaRPr>
            </a:p>
            <a:p>
              <a:pPr>
                <a:defRPr/>
              </a:pPr>
              <a:r>
                <a:rPr lang="zh-CN" altLang="en-US" sz="1000" dirty="0" smtClean="0">
                  <a:solidFill>
                    <a:schemeClr val="tx1"/>
                  </a:solidFill>
                  <a:latin typeface="宋体" panose="02010600030101010101" pitchFamily="2" charset="-122"/>
                  <a:ea typeface="宋体" panose="02010600030101010101" pitchFamily="2" charset="-122"/>
                </a:rPr>
                <a:t>    </a:t>
              </a:r>
              <a:r>
                <a:rPr lang="zh-CN" altLang="en-US" sz="900" dirty="0">
                  <a:solidFill>
                    <a:schemeClr val="tx1"/>
                  </a:solidFill>
                  <a:latin typeface="宋体" panose="02010600030101010101" pitchFamily="2" charset="-122"/>
                  <a:ea typeface="宋体" panose="02010600030101010101" pitchFamily="2" charset="-122"/>
                </a:rPr>
                <a:t>一级</a:t>
              </a:r>
              <a:r>
                <a:rPr lang="zh-CN" altLang="en-US" sz="900" dirty="0" smtClean="0">
                  <a:solidFill>
                    <a:schemeClr val="tx1"/>
                  </a:solidFill>
                  <a:latin typeface="宋体" panose="02010600030101010101" pitchFamily="2" charset="-122"/>
                  <a:ea typeface="宋体" panose="02010600030101010101" pitchFamily="2" charset="-122"/>
                </a:rPr>
                <a:t>检测</a:t>
              </a:r>
              <a:endParaRPr lang="en-US" altLang="zh-CN" sz="900" dirty="0" smtClean="0">
                <a:solidFill>
                  <a:schemeClr val="tx1"/>
                </a:solidFill>
                <a:latin typeface="宋体" panose="02010600030101010101" pitchFamily="2" charset="-122"/>
                <a:ea typeface="宋体" panose="02010600030101010101" pitchFamily="2" charset="-122"/>
              </a:endParaRPr>
            </a:p>
            <a:p>
              <a:pPr>
                <a:defRPr/>
              </a:pPr>
              <a:r>
                <a:rPr lang="zh-CN" altLang="en-US" sz="1000" dirty="0" smtClean="0">
                  <a:solidFill>
                    <a:schemeClr val="tx1"/>
                  </a:solidFill>
                  <a:latin typeface="宋体" panose="02010600030101010101" pitchFamily="2" charset="-122"/>
                  <a:ea typeface="宋体" panose="02010600030101010101" pitchFamily="2" charset="-122"/>
                </a:rPr>
                <a:t>    </a:t>
              </a:r>
              <a:r>
                <a:rPr lang="zh-CN" altLang="en-US" sz="900" dirty="0">
                  <a:solidFill>
                    <a:schemeClr val="tx1"/>
                  </a:solidFill>
                  <a:latin typeface="宋体" panose="02010600030101010101" pitchFamily="2" charset="-122"/>
                  <a:ea typeface="宋体" panose="02010600030101010101" pitchFamily="2" charset="-122"/>
                </a:rPr>
                <a:t>多级</a:t>
              </a:r>
              <a:r>
                <a:rPr lang="zh-CN" altLang="en-US" sz="900" dirty="0" smtClean="0">
                  <a:solidFill>
                    <a:schemeClr val="tx1"/>
                  </a:solidFill>
                  <a:latin typeface="宋体" panose="02010600030101010101" pitchFamily="2" charset="-122"/>
                  <a:ea typeface="宋体" panose="02010600030101010101" pitchFamily="2" charset="-122"/>
                </a:rPr>
                <a:t>检测</a:t>
              </a:r>
              <a:endParaRPr lang="en-US" altLang="zh-CN" sz="900" dirty="0">
                <a:solidFill>
                  <a:schemeClr val="tx1"/>
                </a:solidFill>
                <a:latin typeface="宋体" panose="02010600030101010101" pitchFamily="2" charset="-122"/>
                <a:ea typeface="宋体" panose="02010600030101010101" pitchFamily="2" charset="-122"/>
              </a:endParaRPr>
            </a:p>
          </p:txBody>
        </p:sp>
        <p:cxnSp>
          <p:nvCxnSpPr>
            <p:cNvPr id="197" name="直接连接符 196"/>
            <p:cNvCxnSpPr/>
            <p:nvPr/>
          </p:nvCxnSpPr>
          <p:spPr>
            <a:xfrm>
              <a:off x="1266568" y="5396215"/>
              <a:ext cx="204461"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a:xfrm>
              <a:off x="1266242" y="5108183"/>
              <a:ext cx="20446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a:off x="1266241" y="5261055"/>
              <a:ext cx="204461" cy="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200" name="组合 199"/>
          <p:cNvGrpSpPr/>
          <p:nvPr/>
        </p:nvGrpSpPr>
        <p:grpSpPr>
          <a:xfrm>
            <a:off x="4953865" y="3873813"/>
            <a:ext cx="1679172" cy="632649"/>
            <a:chOff x="1185396" y="4852295"/>
            <a:chExt cx="1679172" cy="632649"/>
          </a:xfrm>
        </p:grpSpPr>
        <p:sp>
          <p:nvSpPr>
            <p:cNvPr id="201" name="矩形 200"/>
            <p:cNvSpPr/>
            <p:nvPr/>
          </p:nvSpPr>
          <p:spPr>
            <a:xfrm>
              <a:off x="1185396" y="4852295"/>
              <a:ext cx="1679172" cy="632649"/>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defRPr/>
              </a:pPr>
              <a:endParaRPr lang="en-US" altLang="zh-CN" sz="1000" dirty="0" smtClean="0">
                <a:solidFill>
                  <a:schemeClr val="tx1"/>
                </a:solidFill>
                <a:latin typeface="宋体" panose="02010600030101010101" pitchFamily="2" charset="-122"/>
                <a:ea typeface="宋体" panose="02010600030101010101" pitchFamily="2" charset="-122"/>
              </a:endParaRPr>
            </a:p>
            <a:p>
              <a:pPr>
                <a:defRPr/>
              </a:pPr>
              <a:r>
                <a:rPr lang="en-US" altLang="zh-CN" sz="1000" dirty="0">
                  <a:solidFill>
                    <a:schemeClr val="tx1"/>
                  </a:solidFill>
                  <a:latin typeface="宋体" panose="02010600030101010101" pitchFamily="2" charset="-122"/>
                  <a:ea typeface="宋体" panose="02010600030101010101" pitchFamily="2" charset="-122"/>
                </a:rPr>
                <a:t> </a:t>
              </a:r>
              <a:r>
                <a:rPr lang="en-US" altLang="zh-CN" sz="1000" dirty="0" smtClean="0">
                  <a:solidFill>
                    <a:schemeClr val="tx1"/>
                  </a:solidFill>
                  <a:latin typeface="宋体" panose="02010600030101010101" pitchFamily="2" charset="-122"/>
                  <a:ea typeface="宋体" panose="02010600030101010101" pitchFamily="2" charset="-122"/>
                </a:rPr>
                <a:t>   </a:t>
              </a:r>
              <a:r>
                <a:rPr lang="zh-CN" altLang="en-US" sz="900" dirty="0" smtClean="0">
                  <a:solidFill>
                    <a:schemeClr val="tx1"/>
                  </a:solidFill>
                  <a:latin typeface="宋体" panose="02010600030101010101" pitchFamily="2" charset="-122"/>
                  <a:ea typeface="宋体" panose="02010600030101010101" pitchFamily="2" charset="-122"/>
                </a:rPr>
                <a:t>真实损伤</a:t>
              </a:r>
              <a:endParaRPr lang="en-US" altLang="zh-CN" sz="900" dirty="0" smtClean="0">
                <a:solidFill>
                  <a:schemeClr val="tx1"/>
                </a:solidFill>
                <a:latin typeface="宋体" panose="02010600030101010101" pitchFamily="2" charset="-122"/>
                <a:ea typeface="宋体" panose="02010600030101010101" pitchFamily="2" charset="-122"/>
              </a:endParaRPr>
            </a:p>
            <a:p>
              <a:pPr>
                <a:defRPr/>
              </a:pPr>
              <a:r>
                <a:rPr lang="zh-CN" altLang="en-US" sz="1000" dirty="0" smtClean="0">
                  <a:solidFill>
                    <a:schemeClr val="tx1"/>
                  </a:solidFill>
                  <a:latin typeface="宋体" panose="02010600030101010101" pitchFamily="2" charset="-122"/>
                  <a:ea typeface="宋体" panose="02010600030101010101" pitchFamily="2" charset="-122"/>
                </a:rPr>
                <a:t>    </a:t>
              </a:r>
              <a:r>
                <a:rPr lang="zh-CN" altLang="en-US" sz="900" dirty="0">
                  <a:solidFill>
                    <a:schemeClr val="tx1"/>
                  </a:solidFill>
                  <a:latin typeface="宋体" panose="02010600030101010101" pitchFamily="2" charset="-122"/>
                  <a:ea typeface="宋体" panose="02010600030101010101" pitchFamily="2" charset="-122"/>
                </a:rPr>
                <a:t>一级</a:t>
              </a:r>
              <a:r>
                <a:rPr lang="zh-CN" altLang="en-US" sz="900" dirty="0" smtClean="0">
                  <a:solidFill>
                    <a:schemeClr val="tx1"/>
                  </a:solidFill>
                  <a:latin typeface="宋体" panose="02010600030101010101" pitchFamily="2" charset="-122"/>
                  <a:ea typeface="宋体" panose="02010600030101010101" pitchFamily="2" charset="-122"/>
                </a:rPr>
                <a:t>检测</a:t>
              </a:r>
              <a:endParaRPr lang="en-US" altLang="zh-CN" sz="900" dirty="0" smtClean="0">
                <a:solidFill>
                  <a:schemeClr val="tx1"/>
                </a:solidFill>
                <a:latin typeface="宋体" panose="02010600030101010101" pitchFamily="2" charset="-122"/>
                <a:ea typeface="宋体" panose="02010600030101010101" pitchFamily="2" charset="-122"/>
              </a:endParaRPr>
            </a:p>
            <a:p>
              <a:pPr>
                <a:defRPr/>
              </a:pPr>
              <a:r>
                <a:rPr lang="zh-CN" altLang="en-US" sz="1000" dirty="0" smtClean="0">
                  <a:solidFill>
                    <a:schemeClr val="tx1"/>
                  </a:solidFill>
                  <a:latin typeface="宋体" panose="02010600030101010101" pitchFamily="2" charset="-122"/>
                  <a:ea typeface="宋体" panose="02010600030101010101" pitchFamily="2" charset="-122"/>
                </a:rPr>
                <a:t>    </a:t>
              </a:r>
              <a:r>
                <a:rPr lang="zh-CN" altLang="en-US" sz="900" dirty="0">
                  <a:solidFill>
                    <a:schemeClr val="tx1"/>
                  </a:solidFill>
                  <a:latin typeface="宋体" panose="02010600030101010101" pitchFamily="2" charset="-122"/>
                  <a:ea typeface="宋体" panose="02010600030101010101" pitchFamily="2" charset="-122"/>
                </a:rPr>
                <a:t>多级</a:t>
              </a:r>
              <a:r>
                <a:rPr lang="zh-CN" altLang="en-US" sz="900" dirty="0" smtClean="0">
                  <a:solidFill>
                    <a:schemeClr val="tx1"/>
                  </a:solidFill>
                  <a:latin typeface="宋体" panose="02010600030101010101" pitchFamily="2" charset="-122"/>
                  <a:ea typeface="宋体" panose="02010600030101010101" pitchFamily="2" charset="-122"/>
                </a:rPr>
                <a:t>检测</a:t>
              </a:r>
              <a:endParaRPr lang="en-US" altLang="zh-CN" sz="900" dirty="0">
                <a:solidFill>
                  <a:schemeClr val="tx1"/>
                </a:solidFill>
                <a:latin typeface="宋体" panose="02010600030101010101" pitchFamily="2" charset="-122"/>
                <a:ea typeface="宋体" panose="02010600030101010101" pitchFamily="2" charset="-122"/>
              </a:endParaRPr>
            </a:p>
          </p:txBody>
        </p:sp>
        <p:cxnSp>
          <p:nvCxnSpPr>
            <p:cNvPr id="202" name="直接连接符 201"/>
            <p:cNvCxnSpPr/>
            <p:nvPr/>
          </p:nvCxnSpPr>
          <p:spPr>
            <a:xfrm>
              <a:off x="1266568" y="5396215"/>
              <a:ext cx="204461"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a:xfrm>
              <a:off x="1266242" y="5108183"/>
              <a:ext cx="20446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a:xfrm>
              <a:off x="1266241" y="5261055"/>
              <a:ext cx="204461" cy="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325861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357158" y="714356"/>
            <a:ext cx="6429420" cy="1588"/>
          </a:xfrm>
          <a:prstGeom prst="line">
            <a:avLst/>
          </a:prstGeom>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5" name="标题 2"/>
          <p:cNvSpPr txBox="1">
            <a:spLocks/>
          </p:cNvSpPr>
          <p:nvPr/>
        </p:nvSpPr>
        <p:spPr>
          <a:xfrm>
            <a:off x="357158" y="285728"/>
            <a:ext cx="7072362" cy="714380"/>
          </a:xfrm>
          <a:prstGeom prst="rect">
            <a:avLst/>
          </a:prstGeom>
        </p:spPr>
        <p:txBody>
          <a:bodyPr/>
          <a:lstStyle/>
          <a:p>
            <a:pPr lvl="0">
              <a:spcBef>
                <a:spcPct val="0"/>
              </a:spcBef>
              <a:defRPr/>
            </a:pPr>
            <a:r>
              <a:rPr lang="zh-CN" altLang="en-US" sz="2000" b="1" dirty="0" smtClean="0">
                <a:solidFill>
                  <a:srgbClr val="7030A0"/>
                </a:solidFill>
                <a:latin typeface="宋体" pitchFamily="2" charset="-122"/>
                <a:ea typeface="宋体" pitchFamily="2" charset="-122"/>
                <a:cs typeface="Times New Roman" pitchFamily="18" charset="0"/>
              </a:rPr>
              <a:t>初步成果</a:t>
            </a:r>
            <a:endParaRPr lang="zh-CN" altLang="en-US" sz="2000" b="1" dirty="0">
              <a:solidFill>
                <a:srgbClr val="7030A0"/>
              </a:solidFill>
              <a:latin typeface="宋体" pitchFamily="2" charset="-122"/>
              <a:ea typeface="宋体" pitchFamily="2" charset="-122"/>
              <a:cs typeface="Times New Roman" pitchFamily="18" charset="0"/>
            </a:endParaRPr>
          </a:p>
        </p:txBody>
      </p:sp>
      <p:sp>
        <p:nvSpPr>
          <p:cNvPr id="26" name="TextBox 4"/>
          <p:cNvSpPr txBox="1"/>
          <p:nvPr/>
        </p:nvSpPr>
        <p:spPr>
          <a:xfrm>
            <a:off x="500033" y="928670"/>
            <a:ext cx="6160199" cy="338554"/>
          </a:xfrm>
          <a:prstGeom prst="rect">
            <a:avLst/>
          </a:prstGeom>
          <a:noFill/>
        </p:spPr>
        <p:txBody>
          <a:bodyPr wrap="square" rtlCol="0">
            <a:spAutoFit/>
          </a:bodyPr>
          <a:lstStyle/>
          <a:p>
            <a:r>
              <a:rPr lang="en-US" altLang="zh-CN" sz="1600" b="1" dirty="0" smtClean="0">
                <a:latin typeface="宋体" pitchFamily="2" charset="-122"/>
                <a:ea typeface="宋体" pitchFamily="2" charset="-122"/>
              </a:rPr>
              <a:t>4.</a:t>
            </a:r>
            <a:r>
              <a:rPr lang="zh-CN" altLang="en-US" sz="1600" b="1" dirty="0">
                <a:latin typeface="宋体" pitchFamily="2" charset="-122"/>
                <a:ea typeface="宋体" pitchFamily="2" charset="-122"/>
              </a:rPr>
              <a:t>单级</a:t>
            </a:r>
            <a:r>
              <a:rPr lang="zh-CN" altLang="en-US" sz="1600" b="1" dirty="0" smtClean="0">
                <a:latin typeface="宋体" pitchFamily="2" charset="-122"/>
                <a:ea typeface="宋体" pitchFamily="2" charset="-122"/>
              </a:rPr>
              <a:t>检测与多级检测结果比较</a:t>
            </a:r>
            <a:endParaRPr lang="zh-CN" altLang="en-US" sz="1600" b="1" dirty="0">
              <a:latin typeface="宋体" pitchFamily="2" charset="-122"/>
              <a:ea typeface="宋体" pitchFamily="2" charset="-122"/>
            </a:endParaRPr>
          </a:p>
        </p:txBody>
      </p:sp>
      <p:grpSp>
        <p:nvGrpSpPr>
          <p:cNvPr id="78" name="组合 77"/>
          <p:cNvGrpSpPr/>
          <p:nvPr/>
        </p:nvGrpSpPr>
        <p:grpSpPr>
          <a:xfrm>
            <a:off x="152610" y="1144572"/>
            <a:ext cx="2510766" cy="2462489"/>
            <a:chOff x="638817" y="1109136"/>
            <a:chExt cx="2510766" cy="2462489"/>
          </a:xfrm>
        </p:grpSpPr>
        <p:grpSp>
          <p:nvGrpSpPr>
            <p:cNvPr id="79" name="组合 78"/>
            <p:cNvGrpSpPr/>
            <p:nvPr/>
          </p:nvGrpSpPr>
          <p:grpSpPr>
            <a:xfrm>
              <a:off x="638817" y="1109136"/>
              <a:ext cx="2510766" cy="2462489"/>
              <a:chOff x="5179194" y="3758218"/>
              <a:chExt cx="2510766" cy="2462489"/>
            </a:xfrm>
          </p:grpSpPr>
          <p:grpSp>
            <p:nvGrpSpPr>
              <p:cNvPr id="84" name="组合 83"/>
              <p:cNvGrpSpPr/>
              <p:nvPr/>
            </p:nvGrpSpPr>
            <p:grpSpPr>
              <a:xfrm>
                <a:off x="5179194" y="3758218"/>
                <a:ext cx="2510766" cy="2462489"/>
                <a:chOff x="6918541" y="1127570"/>
                <a:chExt cx="2510766" cy="2462489"/>
              </a:xfrm>
            </p:grpSpPr>
            <p:grpSp>
              <p:nvGrpSpPr>
                <p:cNvPr id="93" name="组合 92"/>
                <p:cNvGrpSpPr/>
                <p:nvPr/>
              </p:nvGrpSpPr>
              <p:grpSpPr>
                <a:xfrm>
                  <a:off x="6918541" y="1127570"/>
                  <a:ext cx="2510766" cy="2462489"/>
                  <a:chOff x="2461738" y="1305014"/>
                  <a:chExt cx="2510766" cy="2462489"/>
                </a:xfrm>
              </p:grpSpPr>
              <p:grpSp>
                <p:nvGrpSpPr>
                  <p:cNvPr id="98" name="组合 97"/>
                  <p:cNvGrpSpPr/>
                  <p:nvPr/>
                </p:nvGrpSpPr>
                <p:grpSpPr>
                  <a:xfrm>
                    <a:off x="2461738" y="1606916"/>
                    <a:ext cx="2160588" cy="2160587"/>
                    <a:chOff x="414150" y="1526871"/>
                    <a:chExt cx="2160588" cy="2160587"/>
                  </a:xfrm>
                </p:grpSpPr>
                <p:grpSp>
                  <p:nvGrpSpPr>
                    <p:cNvPr id="103" name="组合 64"/>
                    <p:cNvGrpSpPr>
                      <a:grpSpLocks/>
                    </p:cNvGrpSpPr>
                    <p:nvPr/>
                  </p:nvGrpSpPr>
                  <p:grpSpPr bwMode="auto">
                    <a:xfrm>
                      <a:off x="414150" y="1526871"/>
                      <a:ext cx="2160588" cy="2160587"/>
                      <a:chOff x="969234" y="1354474"/>
                      <a:chExt cx="2880000" cy="2880000"/>
                    </a:xfrm>
                  </p:grpSpPr>
                  <p:sp>
                    <p:nvSpPr>
                      <p:cNvPr id="105" name="矩形 104"/>
                      <p:cNvSpPr/>
                      <p:nvPr/>
                    </p:nvSpPr>
                    <p:spPr>
                      <a:xfrm>
                        <a:off x="969234" y="1354474"/>
                        <a:ext cx="2880000" cy="2880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sp>
                    <p:nvSpPr>
                      <p:cNvPr id="106" name="矩形 105"/>
                      <p:cNvSpPr/>
                      <p:nvPr/>
                    </p:nvSpPr>
                    <p:spPr>
                      <a:xfrm>
                        <a:off x="1813804" y="2269029"/>
                        <a:ext cx="1103699" cy="1103700"/>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7" name="椭圆 106"/>
                      <p:cNvSpPr/>
                      <p:nvPr/>
                    </p:nvSpPr>
                    <p:spPr>
                      <a:xfrm>
                        <a:off x="1752438" y="2214012"/>
                        <a:ext cx="120616" cy="120618"/>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108" name="椭圆 107"/>
                      <p:cNvSpPr/>
                      <p:nvPr/>
                    </p:nvSpPr>
                    <p:spPr>
                      <a:xfrm>
                        <a:off x="1752438" y="3301594"/>
                        <a:ext cx="120616" cy="118501"/>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109" name="椭圆 108"/>
                      <p:cNvSpPr/>
                      <p:nvPr/>
                    </p:nvSpPr>
                    <p:spPr>
                      <a:xfrm>
                        <a:off x="2866812" y="2211966"/>
                        <a:ext cx="120618" cy="120618"/>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110" name="椭圆 109"/>
                      <p:cNvSpPr/>
                      <p:nvPr/>
                    </p:nvSpPr>
                    <p:spPr>
                      <a:xfrm>
                        <a:off x="2871544" y="3301594"/>
                        <a:ext cx="120618" cy="118501"/>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111" name="椭圆 110"/>
                      <p:cNvSpPr/>
                      <p:nvPr/>
                    </p:nvSpPr>
                    <p:spPr>
                      <a:xfrm>
                        <a:off x="2361872" y="2734571"/>
                        <a:ext cx="118501" cy="120618"/>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grpSp>
                <p:sp>
                  <p:nvSpPr>
                    <p:cNvPr id="104" name="椭圆 103"/>
                    <p:cNvSpPr/>
                    <p:nvPr/>
                  </p:nvSpPr>
                  <p:spPr>
                    <a:xfrm>
                      <a:off x="1703415" y="2652713"/>
                      <a:ext cx="72000" cy="72000"/>
                    </a:xfrm>
                    <a:prstGeom prst="ellipse">
                      <a:avLst/>
                    </a:prstGeom>
                    <a:solidFill>
                      <a:schemeClr val="bg1"/>
                    </a:solidFill>
                    <a:ln w="12700" cmpd="sng">
                      <a:solidFill>
                        <a:schemeClr val="tx1"/>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grpSp>
              <p:cxnSp>
                <p:nvCxnSpPr>
                  <p:cNvPr id="99" name="直接箭头连接符 98"/>
                  <p:cNvCxnSpPr/>
                  <p:nvPr/>
                </p:nvCxnSpPr>
                <p:spPr>
                  <a:xfrm>
                    <a:off x="3549263" y="2695348"/>
                    <a:ext cx="1228565"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00" name="直接箭头连接符 99"/>
                  <p:cNvCxnSpPr/>
                  <p:nvPr/>
                </p:nvCxnSpPr>
                <p:spPr>
                  <a:xfrm flipH="1" flipV="1">
                    <a:off x="3549263" y="1461433"/>
                    <a:ext cx="6350" cy="123715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01" name="矩形 100"/>
                  <p:cNvSpPr/>
                  <p:nvPr/>
                </p:nvSpPr>
                <p:spPr>
                  <a:xfrm>
                    <a:off x="4729640" y="2537699"/>
                    <a:ext cx="242864" cy="246221"/>
                  </a:xfrm>
                  <a:prstGeom prst="rect">
                    <a:avLst/>
                  </a:prstGeom>
                </p:spPr>
                <p:txBody>
                  <a:bodyPr wrap="square">
                    <a:spAutoFit/>
                  </a:bodyPr>
                  <a:lstStyle/>
                  <a:p>
                    <a:r>
                      <a:rPr lang="en-US" altLang="zh-CN" sz="1000" dirty="0" smtClean="0">
                        <a:latin typeface="Times New Roman" panose="02020603050405020304" pitchFamily="18" charset="0"/>
                        <a:cs typeface="Times New Roman" panose="02020603050405020304" pitchFamily="18" charset="0"/>
                      </a:rPr>
                      <a:t>x</a:t>
                    </a:r>
                    <a:endParaRPr lang="zh-CN" altLang="en-US" sz="1000" dirty="0">
                      <a:latin typeface="Times New Roman" panose="02020603050405020304" pitchFamily="18" charset="0"/>
                      <a:cs typeface="Times New Roman" panose="02020603050405020304" pitchFamily="18" charset="0"/>
                    </a:endParaRPr>
                  </a:p>
                </p:txBody>
              </p:sp>
              <p:sp>
                <p:nvSpPr>
                  <p:cNvPr id="102" name="矩形 101"/>
                  <p:cNvSpPr/>
                  <p:nvPr/>
                </p:nvSpPr>
                <p:spPr>
                  <a:xfrm>
                    <a:off x="3518871" y="1305014"/>
                    <a:ext cx="242864" cy="246221"/>
                  </a:xfrm>
                  <a:prstGeom prst="rect">
                    <a:avLst/>
                  </a:prstGeom>
                </p:spPr>
                <p:txBody>
                  <a:bodyPr wrap="square">
                    <a:spAutoFit/>
                  </a:bodyPr>
                  <a:lstStyle/>
                  <a:p>
                    <a:r>
                      <a:rPr lang="en-US" altLang="zh-CN" sz="1000" dirty="0" smtClean="0">
                        <a:latin typeface="Times New Roman" panose="02020603050405020304" pitchFamily="18" charset="0"/>
                        <a:cs typeface="Times New Roman" panose="02020603050405020304" pitchFamily="18" charset="0"/>
                      </a:rPr>
                      <a:t>y</a:t>
                    </a:r>
                    <a:endParaRPr lang="zh-CN" altLang="en-US" sz="1000" dirty="0">
                      <a:latin typeface="Times New Roman" panose="02020603050405020304" pitchFamily="18" charset="0"/>
                      <a:cs typeface="Times New Roman" panose="02020603050405020304" pitchFamily="18" charset="0"/>
                    </a:endParaRPr>
                  </a:p>
                </p:txBody>
              </p:sp>
            </p:grpSp>
            <p:sp>
              <p:nvSpPr>
                <p:cNvPr id="94" name="椭圆 93"/>
                <p:cNvSpPr/>
                <p:nvPr/>
              </p:nvSpPr>
              <p:spPr>
                <a:xfrm rot="19054551">
                  <a:off x="8119870" y="2310254"/>
                  <a:ext cx="160971" cy="823482"/>
                </a:xfrm>
                <a:prstGeom prst="ellipse">
                  <a:avLst/>
                </a:prstGeom>
                <a:noFill/>
                <a:ln w="95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rot="13414819">
                  <a:off x="7996238" y="1893855"/>
                  <a:ext cx="417906" cy="823482"/>
                </a:xfrm>
                <a:prstGeom prst="ellipse">
                  <a:avLst/>
                </a:prstGeom>
                <a:noFill/>
                <a:ln w="95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3494602">
                  <a:off x="7433846" y="2229196"/>
                  <a:ext cx="702595" cy="969366"/>
                </a:xfrm>
                <a:prstGeom prst="ellipse">
                  <a:avLst/>
                </a:prstGeom>
                <a:noFill/>
                <a:ln w="95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rot="18689309">
                  <a:off x="7464332" y="1749516"/>
                  <a:ext cx="605444" cy="1096776"/>
                </a:xfrm>
                <a:prstGeom prst="ellipse">
                  <a:avLst/>
                </a:prstGeom>
                <a:noFill/>
                <a:ln w="95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5" name="直接连接符 84"/>
              <p:cNvCxnSpPr>
                <a:stCxn id="107" idx="5"/>
                <a:endCxn id="111" idx="1"/>
              </p:cNvCxnSpPr>
              <p:nvPr/>
            </p:nvCxnSpPr>
            <p:spPr>
              <a:xfrm>
                <a:off x="5843992" y="4782185"/>
                <a:ext cx="392984" cy="32654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09" idx="3"/>
                <a:endCxn id="111" idx="7"/>
              </p:cNvCxnSpPr>
              <p:nvPr/>
            </p:nvCxnSpPr>
            <p:spPr>
              <a:xfrm flipH="1">
                <a:off x="6299838" y="4780650"/>
                <a:ext cx="316179" cy="328076"/>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111" idx="5"/>
                <a:endCxn id="110" idx="1"/>
              </p:cNvCxnSpPr>
              <p:nvPr/>
            </p:nvCxnSpPr>
            <p:spPr>
              <a:xfrm>
                <a:off x="6299838" y="5172710"/>
                <a:ext cx="319729" cy="3611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1" idx="3"/>
                <a:endCxn id="108" idx="7"/>
              </p:cNvCxnSpPr>
              <p:nvPr/>
            </p:nvCxnSpPr>
            <p:spPr>
              <a:xfrm flipH="1">
                <a:off x="5843992" y="5172710"/>
                <a:ext cx="392984" cy="3611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9" name="TextBox 4"/>
              <p:cNvSpPr txBox="1"/>
              <p:nvPr/>
            </p:nvSpPr>
            <p:spPr>
              <a:xfrm>
                <a:off x="6090600" y="4729255"/>
                <a:ext cx="288853" cy="276999"/>
              </a:xfrm>
              <a:prstGeom prst="rect">
                <a:avLst/>
              </a:prstGeom>
              <a:noFill/>
            </p:spPr>
            <p:txBody>
              <a:bodyPr wrap="square" rtlCol="0">
                <a:spAutoFit/>
              </a:bodyPr>
              <a:lstStyle/>
              <a:p>
                <a:r>
                  <a:rPr lang="zh-CN" altLang="en-US" sz="1200" b="1" dirty="0">
                    <a:latin typeface="宋体" pitchFamily="2" charset="-122"/>
                    <a:ea typeface="宋体" pitchFamily="2" charset="-122"/>
                  </a:rPr>
                  <a:t>一</a:t>
                </a:r>
              </a:p>
            </p:txBody>
          </p:sp>
          <p:sp>
            <p:nvSpPr>
              <p:cNvPr id="90" name="TextBox 4"/>
              <p:cNvSpPr txBox="1"/>
              <p:nvPr/>
            </p:nvSpPr>
            <p:spPr>
              <a:xfrm>
                <a:off x="5813358" y="4979212"/>
                <a:ext cx="360040" cy="276999"/>
              </a:xfrm>
              <a:prstGeom prst="rect">
                <a:avLst/>
              </a:prstGeom>
              <a:noFill/>
            </p:spPr>
            <p:txBody>
              <a:bodyPr wrap="square" rtlCol="0">
                <a:spAutoFit/>
              </a:bodyPr>
              <a:lstStyle/>
              <a:p>
                <a:r>
                  <a:rPr lang="zh-CN" altLang="en-US" sz="1200" b="1" dirty="0" smtClean="0">
                    <a:latin typeface="宋体" pitchFamily="2" charset="-122"/>
                    <a:ea typeface="宋体" pitchFamily="2" charset="-122"/>
                  </a:rPr>
                  <a:t>二</a:t>
                </a:r>
                <a:endParaRPr lang="zh-CN" altLang="en-US" sz="1200" b="1" dirty="0">
                  <a:latin typeface="宋体" pitchFamily="2" charset="-122"/>
                  <a:ea typeface="宋体" pitchFamily="2" charset="-122"/>
                </a:endParaRPr>
              </a:p>
            </p:txBody>
          </p:sp>
          <p:sp>
            <p:nvSpPr>
              <p:cNvPr id="91" name="TextBox 4"/>
              <p:cNvSpPr txBox="1"/>
              <p:nvPr/>
            </p:nvSpPr>
            <p:spPr>
              <a:xfrm>
                <a:off x="6071030" y="5287676"/>
                <a:ext cx="360040" cy="276999"/>
              </a:xfrm>
              <a:prstGeom prst="rect">
                <a:avLst/>
              </a:prstGeom>
              <a:noFill/>
            </p:spPr>
            <p:txBody>
              <a:bodyPr wrap="square" rtlCol="0">
                <a:spAutoFit/>
              </a:bodyPr>
              <a:lstStyle/>
              <a:p>
                <a:r>
                  <a:rPr lang="zh-CN" altLang="en-US" sz="1200" b="1" dirty="0" smtClean="0">
                    <a:latin typeface="宋体" pitchFamily="2" charset="-122"/>
                    <a:ea typeface="宋体" pitchFamily="2" charset="-122"/>
                  </a:rPr>
                  <a:t>三</a:t>
                </a:r>
                <a:endParaRPr lang="zh-CN" altLang="en-US" sz="1200" b="1" dirty="0">
                  <a:latin typeface="宋体" pitchFamily="2" charset="-122"/>
                  <a:ea typeface="宋体" pitchFamily="2" charset="-122"/>
                </a:endParaRPr>
              </a:p>
            </p:txBody>
          </p:sp>
          <p:sp>
            <p:nvSpPr>
              <p:cNvPr id="92" name="TextBox 4"/>
              <p:cNvSpPr txBox="1"/>
              <p:nvPr/>
            </p:nvSpPr>
            <p:spPr>
              <a:xfrm>
                <a:off x="6383815" y="4968074"/>
                <a:ext cx="360040" cy="276999"/>
              </a:xfrm>
              <a:prstGeom prst="rect">
                <a:avLst/>
              </a:prstGeom>
              <a:noFill/>
            </p:spPr>
            <p:txBody>
              <a:bodyPr wrap="square" rtlCol="0">
                <a:spAutoFit/>
              </a:bodyPr>
              <a:lstStyle/>
              <a:p>
                <a:r>
                  <a:rPr lang="zh-CN" altLang="en-US" sz="1200" b="1" dirty="0" smtClean="0">
                    <a:latin typeface="宋体" pitchFamily="2" charset="-122"/>
                    <a:ea typeface="宋体" pitchFamily="2" charset="-122"/>
                  </a:rPr>
                  <a:t>四</a:t>
                </a:r>
                <a:endParaRPr lang="zh-CN" altLang="en-US" sz="1200" b="1" dirty="0">
                  <a:latin typeface="宋体" pitchFamily="2" charset="-122"/>
                  <a:ea typeface="宋体" pitchFamily="2" charset="-122"/>
                </a:endParaRPr>
              </a:p>
            </p:txBody>
          </p:sp>
        </p:grpSp>
        <p:sp>
          <p:nvSpPr>
            <p:cNvPr id="80" name="TextBox 4"/>
            <p:cNvSpPr txBox="1"/>
            <p:nvPr/>
          </p:nvSpPr>
          <p:spPr>
            <a:xfrm>
              <a:off x="1047433" y="1877312"/>
              <a:ext cx="718892"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PZT2</a:t>
              </a:r>
              <a:endParaRPr lang="zh-CN" altLang="en-US" sz="800" dirty="0">
                <a:latin typeface="宋体" pitchFamily="2" charset="-122"/>
                <a:ea typeface="宋体" pitchFamily="2" charset="-122"/>
              </a:endParaRPr>
            </a:p>
          </p:txBody>
        </p:sp>
        <p:sp>
          <p:nvSpPr>
            <p:cNvPr id="81" name="TextBox 4"/>
            <p:cNvSpPr txBox="1"/>
            <p:nvPr/>
          </p:nvSpPr>
          <p:spPr>
            <a:xfrm>
              <a:off x="1858231" y="1872149"/>
              <a:ext cx="399579"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PZT1</a:t>
              </a:r>
              <a:endParaRPr lang="zh-CN" altLang="en-US" sz="800" dirty="0">
                <a:latin typeface="宋体" pitchFamily="2" charset="-122"/>
                <a:ea typeface="宋体" pitchFamily="2" charset="-122"/>
              </a:endParaRPr>
            </a:p>
          </p:txBody>
        </p:sp>
        <p:sp>
          <p:nvSpPr>
            <p:cNvPr id="82" name="TextBox 4"/>
            <p:cNvSpPr txBox="1"/>
            <p:nvPr/>
          </p:nvSpPr>
          <p:spPr>
            <a:xfrm>
              <a:off x="1063893" y="2915593"/>
              <a:ext cx="414301"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PZT3</a:t>
              </a:r>
              <a:endParaRPr lang="zh-CN" altLang="en-US" sz="800" dirty="0">
                <a:latin typeface="宋体" pitchFamily="2" charset="-122"/>
                <a:ea typeface="宋体" pitchFamily="2" charset="-122"/>
              </a:endParaRPr>
            </a:p>
          </p:txBody>
        </p:sp>
        <p:sp>
          <p:nvSpPr>
            <p:cNvPr id="83" name="TextBox 4"/>
            <p:cNvSpPr txBox="1"/>
            <p:nvPr/>
          </p:nvSpPr>
          <p:spPr>
            <a:xfrm>
              <a:off x="1931089" y="2915593"/>
              <a:ext cx="414301"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PZT4</a:t>
              </a:r>
              <a:endParaRPr lang="zh-CN" altLang="en-US" sz="800" dirty="0">
                <a:latin typeface="宋体" pitchFamily="2" charset="-122"/>
                <a:ea typeface="宋体" pitchFamily="2" charset="-122"/>
              </a:endParaRPr>
            </a:p>
          </p:txBody>
        </p:sp>
      </p:grpSp>
      <p:grpSp>
        <p:nvGrpSpPr>
          <p:cNvPr id="112" name="组合 111"/>
          <p:cNvGrpSpPr/>
          <p:nvPr/>
        </p:nvGrpSpPr>
        <p:grpSpPr>
          <a:xfrm>
            <a:off x="141765" y="3829293"/>
            <a:ext cx="2510766" cy="2462489"/>
            <a:chOff x="5716789" y="1083901"/>
            <a:chExt cx="2510766" cy="2462489"/>
          </a:xfrm>
        </p:grpSpPr>
        <p:grpSp>
          <p:nvGrpSpPr>
            <p:cNvPr id="113" name="组合 112"/>
            <p:cNvGrpSpPr/>
            <p:nvPr/>
          </p:nvGrpSpPr>
          <p:grpSpPr>
            <a:xfrm>
              <a:off x="5716789" y="1083901"/>
              <a:ext cx="2510766" cy="2462489"/>
              <a:chOff x="5179194" y="3758218"/>
              <a:chExt cx="2510766" cy="2462489"/>
            </a:xfrm>
          </p:grpSpPr>
          <p:grpSp>
            <p:nvGrpSpPr>
              <p:cNvPr id="118" name="组合 117"/>
              <p:cNvGrpSpPr/>
              <p:nvPr/>
            </p:nvGrpSpPr>
            <p:grpSpPr>
              <a:xfrm>
                <a:off x="5179194" y="3758218"/>
                <a:ext cx="2510766" cy="2462489"/>
                <a:chOff x="6918541" y="1127570"/>
                <a:chExt cx="2510766" cy="2462489"/>
              </a:xfrm>
            </p:grpSpPr>
            <p:grpSp>
              <p:nvGrpSpPr>
                <p:cNvPr id="127" name="组合 126"/>
                <p:cNvGrpSpPr/>
                <p:nvPr/>
              </p:nvGrpSpPr>
              <p:grpSpPr>
                <a:xfrm>
                  <a:off x="6918541" y="1127570"/>
                  <a:ext cx="2510766" cy="2462489"/>
                  <a:chOff x="2461738" y="1305014"/>
                  <a:chExt cx="2510766" cy="2462489"/>
                </a:xfrm>
              </p:grpSpPr>
              <p:grpSp>
                <p:nvGrpSpPr>
                  <p:cNvPr id="131" name="组合 130"/>
                  <p:cNvGrpSpPr/>
                  <p:nvPr/>
                </p:nvGrpSpPr>
                <p:grpSpPr>
                  <a:xfrm>
                    <a:off x="2461738" y="1606916"/>
                    <a:ext cx="2160588" cy="2160587"/>
                    <a:chOff x="414150" y="1526871"/>
                    <a:chExt cx="2160588" cy="2160587"/>
                  </a:xfrm>
                </p:grpSpPr>
                <p:grpSp>
                  <p:nvGrpSpPr>
                    <p:cNvPr id="136" name="组合 64"/>
                    <p:cNvGrpSpPr>
                      <a:grpSpLocks/>
                    </p:cNvGrpSpPr>
                    <p:nvPr/>
                  </p:nvGrpSpPr>
                  <p:grpSpPr bwMode="auto">
                    <a:xfrm>
                      <a:off x="414150" y="1526871"/>
                      <a:ext cx="2160588" cy="2160587"/>
                      <a:chOff x="969234" y="1354474"/>
                      <a:chExt cx="2880000" cy="2880000"/>
                    </a:xfrm>
                  </p:grpSpPr>
                  <p:sp>
                    <p:nvSpPr>
                      <p:cNvPr id="138" name="矩形 137"/>
                      <p:cNvSpPr/>
                      <p:nvPr/>
                    </p:nvSpPr>
                    <p:spPr>
                      <a:xfrm>
                        <a:off x="969234" y="1354474"/>
                        <a:ext cx="2880000" cy="2880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sp>
                    <p:nvSpPr>
                      <p:cNvPr id="139" name="矩形 138"/>
                      <p:cNvSpPr/>
                      <p:nvPr/>
                    </p:nvSpPr>
                    <p:spPr>
                      <a:xfrm>
                        <a:off x="1813804" y="2269029"/>
                        <a:ext cx="1103699" cy="1103700"/>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0" name="椭圆 139"/>
                      <p:cNvSpPr/>
                      <p:nvPr/>
                    </p:nvSpPr>
                    <p:spPr>
                      <a:xfrm>
                        <a:off x="1752438" y="2214012"/>
                        <a:ext cx="120616" cy="120618"/>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141" name="椭圆 140"/>
                      <p:cNvSpPr/>
                      <p:nvPr/>
                    </p:nvSpPr>
                    <p:spPr>
                      <a:xfrm>
                        <a:off x="1752438" y="3301594"/>
                        <a:ext cx="120616" cy="118501"/>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142" name="椭圆 141"/>
                      <p:cNvSpPr/>
                      <p:nvPr/>
                    </p:nvSpPr>
                    <p:spPr>
                      <a:xfrm>
                        <a:off x="2866812" y="2211966"/>
                        <a:ext cx="120618" cy="120618"/>
                      </a:xfrm>
                      <a:prstGeom prst="ellipse">
                        <a:avLst/>
                      </a:prstGeom>
                      <a:solidFill>
                        <a:schemeClr val="tx1">
                          <a:lumMod val="65000"/>
                          <a:lumOff val="35000"/>
                        </a:schemeClr>
                      </a:solidFill>
                      <a:ln w="25400" cmpd="sng">
                        <a:solidFill>
                          <a:srgbClr val="FF0000"/>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143" name="椭圆 142"/>
                      <p:cNvSpPr/>
                      <p:nvPr/>
                    </p:nvSpPr>
                    <p:spPr>
                      <a:xfrm>
                        <a:off x="2871544" y="3301594"/>
                        <a:ext cx="120618" cy="118501"/>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144" name="椭圆 143"/>
                      <p:cNvSpPr/>
                      <p:nvPr/>
                    </p:nvSpPr>
                    <p:spPr>
                      <a:xfrm>
                        <a:off x="2361872" y="2734571"/>
                        <a:ext cx="118501" cy="120618"/>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grpSp>
                <p:sp>
                  <p:nvSpPr>
                    <p:cNvPr id="137" name="椭圆 136"/>
                    <p:cNvSpPr/>
                    <p:nvPr/>
                  </p:nvSpPr>
                  <p:spPr>
                    <a:xfrm>
                      <a:off x="1703415" y="2652713"/>
                      <a:ext cx="72000" cy="72000"/>
                    </a:xfrm>
                    <a:prstGeom prst="ellipse">
                      <a:avLst/>
                    </a:prstGeom>
                    <a:solidFill>
                      <a:schemeClr val="bg1"/>
                    </a:solidFill>
                    <a:ln w="12700" cmpd="sng">
                      <a:solidFill>
                        <a:schemeClr val="tx1"/>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grpSp>
              <p:cxnSp>
                <p:nvCxnSpPr>
                  <p:cNvPr id="132" name="直接箭头连接符 131"/>
                  <p:cNvCxnSpPr/>
                  <p:nvPr/>
                </p:nvCxnSpPr>
                <p:spPr>
                  <a:xfrm>
                    <a:off x="3549263" y="2695348"/>
                    <a:ext cx="1228565"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3" name="直接箭头连接符 132"/>
                  <p:cNvCxnSpPr/>
                  <p:nvPr/>
                </p:nvCxnSpPr>
                <p:spPr>
                  <a:xfrm flipH="1" flipV="1">
                    <a:off x="3549263" y="1461433"/>
                    <a:ext cx="6350" cy="123715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34" name="矩形 133"/>
                  <p:cNvSpPr/>
                  <p:nvPr/>
                </p:nvSpPr>
                <p:spPr>
                  <a:xfrm>
                    <a:off x="4729640" y="2537699"/>
                    <a:ext cx="242864" cy="246221"/>
                  </a:xfrm>
                  <a:prstGeom prst="rect">
                    <a:avLst/>
                  </a:prstGeom>
                </p:spPr>
                <p:txBody>
                  <a:bodyPr wrap="square">
                    <a:spAutoFit/>
                  </a:bodyPr>
                  <a:lstStyle/>
                  <a:p>
                    <a:r>
                      <a:rPr lang="en-US" altLang="zh-CN" sz="1000" dirty="0" smtClean="0">
                        <a:latin typeface="Times New Roman" panose="02020603050405020304" pitchFamily="18" charset="0"/>
                        <a:cs typeface="Times New Roman" panose="02020603050405020304" pitchFamily="18" charset="0"/>
                      </a:rPr>
                      <a:t>x</a:t>
                    </a:r>
                    <a:endParaRPr lang="zh-CN" altLang="en-US" sz="1000" dirty="0">
                      <a:latin typeface="Times New Roman" panose="02020603050405020304" pitchFamily="18" charset="0"/>
                      <a:cs typeface="Times New Roman" panose="02020603050405020304" pitchFamily="18" charset="0"/>
                    </a:endParaRPr>
                  </a:p>
                </p:txBody>
              </p:sp>
              <p:sp>
                <p:nvSpPr>
                  <p:cNvPr id="135" name="矩形 134"/>
                  <p:cNvSpPr/>
                  <p:nvPr/>
                </p:nvSpPr>
                <p:spPr>
                  <a:xfrm>
                    <a:off x="3518871" y="1305014"/>
                    <a:ext cx="242864" cy="246221"/>
                  </a:xfrm>
                  <a:prstGeom prst="rect">
                    <a:avLst/>
                  </a:prstGeom>
                </p:spPr>
                <p:txBody>
                  <a:bodyPr wrap="square">
                    <a:spAutoFit/>
                  </a:bodyPr>
                  <a:lstStyle/>
                  <a:p>
                    <a:r>
                      <a:rPr lang="en-US" altLang="zh-CN" sz="1000" dirty="0" smtClean="0">
                        <a:latin typeface="Times New Roman" panose="02020603050405020304" pitchFamily="18" charset="0"/>
                        <a:cs typeface="Times New Roman" panose="02020603050405020304" pitchFamily="18" charset="0"/>
                      </a:rPr>
                      <a:t>y</a:t>
                    </a:r>
                    <a:endParaRPr lang="zh-CN" altLang="en-US" sz="1000" dirty="0">
                      <a:latin typeface="Times New Roman" panose="02020603050405020304" pitchFamily="18" charset="0"/>
                      <a:cs typeface="Times New Roman" panose="02020603050405020304" pitchFamily="18" charset="0"/>
                    </a:endParaRPr>
                  </a:p>
                </p:txBody>
              </p:sp>
            </p:grpSp>
            <p:sp>
              <p:nvSpPr>
                <p:cNvPr id="128" name="椭圆 127"/>
                <p:cNvSpPr/>
                <p:nvPr/>
              </p:nvSpPr>
              <p:spPr>
                <a:xfrm rot="19054551">
                  <a:off x="8119870" y="2310254"/>
                  <a:ext cx="160971" cy="823482"/>
                </a:xfrm>
                <a:prstGeom prst="ellipse">
                  <a:avLst/>
                </a:prstGeom>
                <a:noFill/>
                <a:ln w="95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rot="13414819">
                  <a:off x="7996238" y="1893855"/>
                  <a:ext cx="417906" cy="823482"/>
                </a:xfrm>
                <a:prstGeom prst="ellipse">
                  <a:avLst/>
                </a:prstGeom>
                <a:noFill/>
                <a:ln w="95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8277731" y="2044892"/>
                  <a:ext cx="219351" cy="969366"/>
                </a:xfrm>
                <a:prstGeom prst="ellipse">
                  <a:avLst/>
                </a:prstGeom>
                <a:noFill/>
                <a:ln w="95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9" name="直接连接符 118"/>
              <p:cNvCxnSpPr>
                <a:stCxn id="140" idx="5"/>
                <a:endCxn id="144" idx="1"/>
              </p:cNvCxnSpPr>
              <p:nvPr/>
            </p:nvCxnSpPr>
            <p:spPr>
              <a:xfrm>
                <a:off x="5843992" y="4782185"/>
                <a:ext cx="392984" cy="32654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142" idx="3"/>
                <a:endCxn id="144" idx="7"/>
              </p:cNvCxnSpPr>
              <p:nvPr/>
            </p:nvCxnSpPr>
            <p:spPr>
              <a:xfrm flipH="1">
                <a:off x="6299838" y="4780650"/>
                <a:ext cx="316179" cy="328076"/>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144" idx="5"/>
                <a:endCxn id="143" idx="1"/>
              </p:cNvCxnSpPr>
              <p:nvPr/>
            </p:nvCxnSpPr>
            <p:spPr>
              <a:xfrm>
                <a:off x="6299838" y="5172710"/>
                <a:ext cx="319729" cy="3611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144" idx="3"/>
                <a:endCxn id="141" idx="7"/>
              </p:cNvCxnSpPr>
              <p:nvPr/>
            </p:nvCxnSpPr>
            <p:spPr>
              <a:xfrm flipH="1">
                <a:off x="5843992" y="5172710"/>
                <a:ext cx="392984" cy="3611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3" name="TextBox 4"/>
              <p:cNvSpPr txBox="1"/>
              <p:nvPr/>
            </p:nvSpPr>
            <p:spPr>
              <a:xfrm>
                <a:off x="6090600" y="4729255"/>
                <a:ext cx="288853" cy="276999"/>
              </a:xfrm>
              <a:prstGeom prst="rect">
                <a:avLst/>
              </a:prstGeom>
              <a:noFill/>
            </p:spPr>
            <p:txBody>
              <a:bodyPr wrap="square" rtlCol="0">
                <a:spAutoFit/>
              </a:bodyPr>
              <a:lstStyle/>
              <a:p>
                <a:r>
                  <a:rPr lang="zh-CN" altLang="en-US" sz="1200" b="1" dirty="0">
                    <a:latin typeface="宋体" pitchFamily="2" charset="-122"/>
                    <a:ea typeface="宋体" pitchFamily="2" charset="-122"/>
                  </a:rPr>
                  <a:t>一</a:t>
                </a:r>
              </a:p>
            </p:txBody>
          </p:sp>
          <p:sp>
            <p:nvSpPr>
              <p:cNvPr id="124" name="TextBox 4"/>
              <p:cNvSpPr txBox="1"/>
              <p:nvPr/>
            </p:nvSpPr>
            <p:spPr>
              <a:xfrm>
                <a:off x="5813358" y="4979212"/>
                <a:ext cx="360040" cy="276999"/>
              </a:xfrm>
              <a:prstGeom prst="rect">
                <a:avLst/>
              </a:prstGeom>
              <a:noFill/>
            </p:spPr>
            <p:txBody>
              <a:bodyPr wrap="square" rtlCol="0">
                <a:spAutoFit/>
              </a:bodyPr>
              <a:lstStyle/>
              <a:p>
                <a:r>
                  <a:rPr lang="zh-CN" altLang="en-US" sz="1200" b="1" dirty="0" smtClean="0">
                    <a:latin typeface="宋体" pitchFamily="2" charset="-122"/>
                    <a:ea typeface="宋体" pitchFamily="2" charset="-122"/>
                  </a:rPr>
                  <a:t>二</a:t>
                </a:r>
                <a:endParaRPr lang="zh-CN" altLang="en-US" sz="1200" b="1" dirty="0">
                  <a:latin typeface="宋体" pitchFamily="2" charset="-122"/>
                  <a:ea typeface="宋体" pitchFamily="2" charset="-122"/>
                </a:endParaRPr>
              </a:p>
            </p:txBody>
          </p:sp>
          <p:sp>
            <p:nvSpPr>
              <p:cNvPr id="125" name="TextBox 4"/>
              <p:cNvSpPr txBox="1"/>
              <p:nvPr/>
            </p:nvSpPr>
            <p:spPr>
              <a:xfrm>
                <a:off x="6071030" y="5287676"/>
                <a:ext cx="360040" cy="276999"/>
              </a:xfrm>
              <a:prstGeom prst="rect">
                <a:avLst/>
              </a:prstGeom>
              <a:noFill/>
            </p:spPr>
            <p:txBody>
              <a:bodyPr wrap="square" rtlCol="0">
                <a:spAutoFit/>
              </a:bodyPr>
              <a:lstStyle/>
              <a:p>
                <a:r>
                  <a:rPr lang="zh-CN" altLang="en-US" sz="1200" b="1" dirty="0" smtClean="0">
                    <a:latin typeface="宋体" pitchFamily="2" charset="-122"/>
                    <a:ea typeface="宋体" pitchFamily="2" charset="-122"/>
                  </a:rPr>
                  <a:t>三</a:t>
                </a:r>
                <a:endParaRPr lang="zh-CN" altLang="en-US" sz="1200" b="1" dirty="0">
                  <a:latin typeface="宋体" pitchFamily="2" charset="-122"/>
                  <a:ea typeface="宋体" pitchFamily="2" charset="-122"/>
                </a:endParaRPr>
              </a:p>
            </p:txBody>
          </p:sp>
          <p:sp>
            <p:nvSpPr>
              <p:cNvPr id="126" name="TextBox 4"/>
              <p:cNvSpPr txBox="1"/>
              <p:nvPr/>
            </p:nvSpPr>
            <p:spPr>
              <a:xfrm>
                <a:off x="6383815" y="4968074"/>
                <a:ext cx="360040" cy="276999"/>
              </a:xfrm>
              <a:prstGeom prst="rect">
                <a:avLst/>
              </a:prstGeom>
              <a:noFill/>
            </p:spPr>
            <p:txBody>
              <a:bodyPr wrap="square" rtlCol="0">
                <a:spAutoFit/>
              </a:bodyPr>
              <a:lstStyle/>
              <a:p>
                <a:r>
                  <a:rPr lang="zh-CN" altLang="en-US" sz="1200" b="1" dirty="0" smtClean="0">
                    <a:latin typeface="宋体" pitchFamily="2" charset="-122"/>
                    <a:ea typeface="宋体" pitchFamily="2" charset="-122"/>
                  </a:rPr>
                  <a:t>四</a:t>
                </a:r>
                <a:endParaRPr lang="zh-CN" altLang="en-US" sz="1200" b="1" dirty="0">
                  <a:latin typeface="宋体" pitchFamily="2" charset="-122"/>
                  <a:ea typeface="宋体" pitchFamily="2" charset="-122"/>
                </a:endParaRPr>
              </a:p>
            </p:txBody>
          </p:sp>
        </p:grpSp>
        <p:sp>
          <p:nvSpPr>
            <p:cNvPr id="114" name="TextBox 4"/>
            <p:cNvSpPr txBox="1"/>
            <p:nvPr/>
          </p:nvSpPr>
          <p:spPr>
            <a:xfrm>
              <a:off x="6985814" y="1817839"/>
              <a:ext cx="399579"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PZT1</a:t>
              </a:r>
              <a:endParaRPr lang="zh-CN" altLang="en-US" sz="800" dirty="0">
                <a:latin typeface="宋体" pitchFamily="2" charset="-122"/>
                <a:ea typeface="宋体" pitchFamily="2" charset="-122"/>
              </a:endParaRPr>
            </a:p>
          </p:txBody>
        </p:sp>
        <p:sp>
          <p:nvSpPr>
            <p:cNvPr id="115" name="TextBox 4"/>
            <p:cNvSpPr txBox="1"/>
            <p:nvPr/>
          </p:nvSpPr>
          <p:spPr>
            <a:xfrm>
              <a:off x="6143468" y="1853732"/>
              <a:ext cx="718892"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PZT2</a:t>
              </a:r>
              <a:endParaRPr lang="zh-CN" altLang="en-US" sz="800" dirty="0">
                <a:latin typeface="宋体" pitchFamily="2" charset="-122"/>
                <a:ea typeface="宋体" pitchFamily="2" charset="-122"/>
              </a:endParaRPr>
            </a:p>
          </p:txBody>
        </p:sp>
        <p:sp>
          <p:nvSpPr>
            <p:cNvPr id="116" name="TextBox 4"/>
            <p:cNvSpPr txBox="1"/>
            <p:nvPr/>
          </p:nvSpPr>
          <p:spPr>
            <a:xfrm>
              <a:off x="6167658" y="2877480"/>
              <a:ext cx="414301"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PZT3</a:t>
              </a:r>
              <a:endParaRPr lang="zh-CN" altLang="en-US" sz="800" dirty="0">
                <a:latin typeface="宋体" pitchFamily="2" charset="-122"/>
                <a:ea typeface="宋体" pitchFamily="2" charset="-122"/>
              </a:endParaRPr>
            </a:p>
          </p:txBody>
        </p:sp>
        <p:sp>
          <p:nvSpPr>
            <p:cNvPr id="117" name="TextBox 4"/>
            <p:cNvSpPr txBox="1"/>
            <p:nvPr/>
          </p:nvSpPr>
          <p:spPr>
            <a:xfrm>
              <a:off x="7004468" y="2869374"/>
              <a:ext cx="414301" cy="215444"/>
            </a:xfrm>
            <a:prstGeom prst="rect">
              <a:avLst/>
            </a:prstGeom>
            <a:noFill/>
          </p:spPr>
          <p:txBody>
            <a:bodyPr wrap="square" rtlCol="0">
              <a:spAutoFit/>
            </a:bodyPr>
            <a:lstStyle/>
            <a:p>
              <a:r>
                <a:rPr lang="en-US" altLang="zh-CN" sz="800" dirty="0" smtClean="0">
                  <a:latin typeface="宋体" pitchFamily="2" charset="-122"/>
                  <a:ea typeface="宋体" pitchFamily="2" charset="-122"/>
                </a:rPr>
                <a:t>PZT4</a:t>
              </a:r>
              <a:endParaRPr lang="zh-CN" altLang="en-US" sz="800" dirty="0">
                <a:latin typeface="宋体" pitchFamily="2" charset="-122"/>
                <a:ea typeface="宋体" pitchFamily="2" charset="-122"/>
              </a:endParaRPr>
            </a:p>
          </p:txBody>
        </p:sp>
      </p:grpSp>
      <p:sp>
        <p:nvSpPr>
          <p:cNvPr id="2" name="下箭头 1"/>
          <p:cNvSpPr/>
          <p:nvPr/>
        </p:nvSpPr>
        <p:spPr>
          <a:xfrm>
            <a:off x="1097246" y="3672206"/>
            <a:ext cx="242916" cy="216024"/>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145"/>
          <p:cNvSpPr/>
          <p:nvPr/>
        </p:nvSpPr>
        <p:spPr>
          <a:xfrm>
            <a:off x="2985676" y="4938829"/>
            <a:ext cx="6015368" cy="646331"/>
          </a:xfrm>
          <a:prstGeom prst="rect">
            <a:avLst/>
          </a:prstGeom>
        </p:spPr>
        <p:txBody>
          <a:bodyPr wrap="square">
            <a:spAutoFit/>
          </a:bodyPr>
          <a:lstStyle/>
          <a:p>
            <a:r>
              <a:rPr lang="zh-CN" altLang="en-US" b="1" dirty="0" smtClean="0">
                <a:latin typeface="Times New Roman" panose="02020603050405020304" pitchFamily="18" charset="0"/>
                <a:cs typeface="Times New Roman" panose="02020603050405020304" pitchFamily="18" charset="0"/>
              </a:rPr>
              <a:t>当</a:t>
            </a:r>
            <a:r>
              <a:rPr lang="en-US" altLang="zh-CN" b="1" dirty="0" smtClean="0">
                <a:latin typeface="Times New Roman" panose="02020603050405020304" pitchFamily="18" charset="0"/>
                <a:cs typeface="Times New Roman" panose="02020603050405020304" pitchFamily="18" charset="0"/>
              </a:rPr>
              <a:t>d</a:t>
            </a:r>
            <a:r>
              <a:rPr lang="zh-CN" altLang="en-US" b="1" dirty="0" smtClean="0">
                <a:latin typeface="Times New Roman" panose="02020603050405020304" pitchFamily="18" charset="0"/>
                <a:cs typeface="Times New Roman" panose="02020603050405020304" pitchFamily="18" charset="0"/>
              </a:rPr>
              <a:t>取不同值时多级测量方法均使损伤定位、大小评估准确性得到提高</a:t>
            </a:r>
            <a:endParaRPr lang="en-US" altLang="zh-CN" b="1" dirty="0" smtClean="0">
              <a:latin typeface="Times New Roman" panose="02020603050405020304" pitchFamily="18" charset="0"/>
              <a:cs typeface="Times New Roman" panose="02020603050405020304" pitchFamily="18" charset="0"/>
            </a:endParaRPr>
          </a:p>
        </p:txBody>
      </p:sp>
      <p:grpSp>
        <p:nvGrpSpPr>
          <p:cNvPr id="147" name="组合 146"/>
          <p:cNvGrpSpPr/>
          <p:nvPr/>
        </p:nvGrpSpPr>
        <p:grpSpPr>
          <a:xfrm>
            <a:off x="494367" y="2140585"/>
            <a:ext cx="404420" cy="829906"/>
            <a:chOff x="557648" y="2131846"/>
            <a:chExt cx="404420" cy="829906"/>
          </a:xfrm>
        </p:grpSpPr>
        <p:cxnSp>
          <p:nvCxnSpPr>
            <p:cNvPr id="148" name="直接连接符 147"/>
            <p:cNvCxnSpPr/>
            <p:nvPr/>
          </p:nvCxnSpPr>
          <p:spPr>
            <a:xfrm flipV="1">
              <a:off x="683568" y="2961579"/>
              <a:ext cx="183857" cy="1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p:nvPr/>
          </p:nvCxnSpPr>
          <p:spPr>
            <a:xfrm flipH="1">
              <a:off x="756468" y="2136004"/>
              <a:ext cx="2013" cy="81511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flipV="1">
              <a:off x="689784" y="2131846"/>
              <a:ext cx="183857" cy="173"/>
            </a:xfrm>
            <a:prstGeom prst="line">
              <a:avLst/>
            </a:prstGeom>
            <a:ln>
              <a:solidFill>
                <a:schemeClr val="tx1">
                  <a:alpha val="99000"/>
                </a:schemeClr>
              </a:solidFill>
            </a:ln>
          </p:spPr>
          <p:style>
            <a:lnRef idx="1">
              <a:schemeClr val="accent1"/>
            </a:lnRef>
            <a:fillRef idx="0">
              <a:schemeClr val="accent1"/>
            </a:fillRef>
            <a:effectRef idx="0">
              <a:schemeClr val="accent1"/>
            </a:effectRef>
            <a:fontRef idx="minor">
              <a:schemeClr val="tx1"/>
            </a:fontRef>
          </p:style>
        </p:cxnSp>
        <p:sp>
          <p:nvSpPr>
            <p:cNvPr id="151" name="TextBox 4"/>
            <p:cNvSpPr txBox="1"/>
            <p:nvPr/>
          </p:nvSpPr>
          <p:spPr>
            <a:xfrm>
              <a:off x="557648" y="2371595"/>
              <a:ext cx="404420" cy="246221"/>
            </a:xfrm>
            <a:prstGeom prst="rect">
              <a:avLst/>
            </a:prstGeom>
            <a:noFill/>
          </p:spPr>
          <p:txBody>
            <a:bodyPr wrap="square" rtlCol="0">
              <a:spAutoFit/>
            </a:bodyPr>
            <a:lstStyle/>
            <a:p>
              <a:r>
                <a:rPr lang="en-US" altLang="zh-CN" sz="1000" dirty="0" smtClean="0">
                  <a:latin typeface="宋体" pitchFamily="2" charset="-122"/>
                  <a:ea typeface="宋体" pitchFamily="2" charset="-122"/>
                </a:rPr>
                <a:t>d</a:t>
              </a:r>
              <a:endParaRPr lang="zh-CN" altLang="en-US" sz="1000" dirty="0">
                <a:latin typeface="宋体" pitchFamily="2" charset="-122"/>
                <a:ea typeface="宋体" pitchFamily="2" charset="-122"/>
              </a:endParaRPr>
            </a:p>
          </p:txBody>
        </p:sp>
      </p:grpSp>
      <p:grpSp>
        <p:nvGrpSpPr>
          <p:cNvPr id="152" name="组合 151"/>
          <p:cNvGrpSpPr/>
          <p:nvPr/>
        </p:nvGrpSpPr>
        <p:grpSpPr>
          <a:xfrm>
            <a:off x="485685" y="4821268"/>
            <a:ext cx="404420" cy="829906"/>
            <a:chOff x="557648" y="2131846"/>
            <a:chExt cx="404420" cy="829906"/>
          </a:xfrm>
        </p:grpSpPr>
        <p:cxnSp>
          <p:nvCxnSpPr>
            <p:cNvPr id="153" name="直接连接符 152"/>
            <p:cNvCxnSpPr/>
            <p:nvPr/>
          </p:nvCxnSpPr>
          <p:spPr>
            <a:xfrm flipV="1">
              <a:off x="683568" y="2961579"/>
              <a:ext cx="183857" cy="1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直接箭头连接符 153"/>
            <p:cNvCxnSpPr/>
            <p:nvPr/>
          </p:nvCxnSpPr>
          <p:spPr>
            <a:xfrm flipH="1">
              <a:off x="756468" y="2136004"/>
              <a:ext cx="2013" cy="81511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flipV="1">
              <a:off x="689784" y="2131846"/>
              <a:ext cx="183857" cy="173"/>
            </a:xfrm>
            <a:prstGeom prst="line">
              <a:avLst/>
            </a:prstGeom>
            <a:ln>
              <a:solidFill>
                <a:schemeClr val="tx1">
                  <a:alpha val="99000"/>
                </a:schemeClr>
              </a:solidFill>
            </a:ln>
          </p:spPr>
          <p:style>
            <a:lnRef idx="1">
              <a:schemeClr val="accent1"/>
            </a:lnRef>
            <a:fillRef idx="0">
              <a:schemeClr val="accent1"/>
            </a:fillRef>
            <a:effectRef idx="0">
              <a:schemeClr val="accent1"/>
            </a:effectRef>
            <a:fontRef idx="minor">
              <a:schemeClr val="tx1"/>
            </a:fontRef>
          </p:style>
        </p:cxnSp>
        <p:sp>
          <p:nvSpPr>
            <p:cNvPr id="156" name="TextBox 4"/>
            <p:cNvSpPr txBox="1"/>
            <p:nvPr/>
          </p:nvSpPr>
          <p:spPr>
            <a:xfrm>
              <a:off x="557648" y="2371595"/>
              <a:ext cx="404420" cy="246221"/>
            </a:xfrm>
            <a:prstGeom prst="rect">
              <a:avLst/>
            </a:prstGeom>
            <a:noFill/>
          </p:spPr>
          <p:txBody>
            <a:bodyPr wrap="square" rtlCol="0">
              <a:spAutoFit/>
            </a:bodyPr>
            <a:lstStyle/>
            <a:p>
              <a:r>
                <a:rPr lang="en-US" altLang="zh-CN" sz="1000" dirty="0" smtClean="0">
                  <a:latin typeface="宋体" pitchFamily="2" charset="-122"/>
                  <a:ea typeface="宋体" pitchFamily="2" charset="-122"/>
                </a:rPr>
                <a:t>d</a:t>
              </a:r>
              <a:endParaRPr lang="zh-CN" altLang="en-US" sz="1000" dirty="0">
                <a:latin typeface="宋体" pitchFamily="2" charset="-122"/>
                <a:ea typeface="宋体" pitchFamily="2" charset="-122"/>
              </a:endParaRPr>
            </a:p>
          </p:txBody>
        </p:sp>
      </p:gr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4858" y="1841523"/>
            <a:ext cx="3240000" cy="2430000"/>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8540" y="1841523"/>
            <a:ext cx="3240000" cy="2430000"/>
          </a:xfrm>
          <a:prstGeom prst="rect">
            <a:avLst/>
          </a:prstGeom>
        </p:spPr>
      </p:pic>
    </p:spTree>
    <p:extLst>
      <p:ext uri="{BB962C8B-B14F-4D97-AF65-F5344CB8AC3E}">
        <p14:creationId xmlns:p14="http://schemas.microsoft.com/office/powerpoint/2010/main" val="40499773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357158" y="714356"/>
            <a:ext cx="6429420" cy="1588"/>
          </a:xfrm>
          <a:prstGeom prst="line">
            <a:avLst/>
          </a:prstGeom>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5" name="标题 2"/>
          <p:cNvSpPr txBox="1">
            <a:spLocks/>
          </p:cNvSpPr>
          <p:nvPr/>
        </p:nvSpPr>
        <p:spPr>
          <a:xfrm>
            <a:off x="357158" y="285728"/>
            <a:ext cx="7072362" cy="714380"/>
          </a:xfrm>
          <a:prstGeom prst="rect">
            <a:avLst/>
          </a:prstGeom>
        </p:spPr>
        <p:txBody>
          <a:bodyPr/>
          <a:lstStyle/>
          <a:p>
            <a:pPr lvl="0">
              <a:spcBef>
                <a:spcPct val="0"/>
              </a:spcBef>
              <a:defRPr/>
            </a:pPr>
            <a:r>
              <a:rPr lang="zh-CN" altLang="en-US" sz="2000" b="1" dirty="0" smtClean="0">
                <a:solidFill>
                  <a:srgbClr val="7030A0"/>
                </a:solidFill>
                <a:latin typeface="宋体" pitchFamily="2" charset="-122"/>
                <a:ea typeface="宋体" pitchFamily="2" charset="-122"/>
                <a:cs typeface="Times New Roman" pitchFamily="18" charset="0"/>
              </a:rPr>
              <a:t>初步成果</a:t>
            </a:r>
            <a:endParaRPr lang="zh-CN" altLang="en-US" sz="2000" b="1" dirty="0">
              <a:solidFill>
                <a:srgbClr val="7030A0"/>
              </a:solidFill>
              <a:latin typeface="宋体" pitchFamily="2" charset="-122"/>
              <a:ea typeface="宋体" pitchFamily="2" charset="-122"/>
              <a:cs typeface="Times New Roman" pitchFamily="18" charset="0"/>
            </a:endParaRPr>
          </a:p>
        </p:txBody>
      </p:sp>
      <p:sp>
        <p:nvSpPr>
          <p:cNvPr id="26" name="TextBox 4"/>
          <p:cNvSpPr txBox="1"/>
          <p:nvPr/>
        </p:nvSpPr>
        <p:spPr>
          <a:xfrm>
            <a:off x="500033" y="928670"/>
            <a:ext cx="6160199" cy="338554"/>
          </a:xfrm>
          <a:prstGeom prst="rect">
            <a:avLst/>
          </a:prstGeom>
          <a:noFill/>
        </p:spPr>
        <p:txBody>
          <a:bodyPr wrap="square" rtlCol="0">
            <a:spAutoFit/>
          </a:bodyPr>
          <a:lstStyle/>
          <a:p>
            <a:r>
              <a:rPr lang="en-US" altLang="zh-CN" sz="1600" b="1" dirty="0" smtClean="0">
                <a:latin typeface="宋体" pitchFamily="2" charset="-122"/>
                <a:ea typeface="宋体" pitchFamily="2" charset="-122"/>
              </a:rPr>
              <a:t>5.</a:t>
            </a:r>
            <a:r>
              <a:rPr lang="zh-CN" altLang="en-US" sz="1600" b="1" dirty="0" smtClean="0">
                <a:latin typeface="宋体" pitchFamily="2" charset="-122"/>
                <a:ea typeface="宋体" pitchFamily="2" charset="-122"/>
              </a:rPr>
              <a:t>二维结构损伤定位及大小评估多级方法的实验验证</a:t>
            </a:r>
            <a:endParaRPr lang="zh-CN" altLang="en-US" sz="1600" b="1" dirty="0">
              <a:latin typeface="宋体" pitchFamily="2" charset="-122"/>
              <a:ea typeface="宋体" pitchFamily="2" charset="-122"/>
            </a:endParaRPr>
          </a:p>
        </p:txBody>
      </p:sp>
      <p:sp>
        <p:nvSpPr>
          <p:cNvPr id="4" name="矩形 3"/>
          <p:cNvSpPr/>
          <p:nvPr/>
        </p:nvSpPr>
        <p:spPr>
          <a:xfrm>
            <a:off x="7884368" y="3351949"/>
            <a:ext cx="271868" cy="1346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p:nvSpPr>
        <p:spPr>
          <a:xfrm>
            <a:off x="7586482" y="4313566"/>
            <a:ext cx="288032" cy="957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p:nvSpPr>
        <p:spPr>
          <a:xfrm>
            <a:off x="7906270" y="3985195"/>
            <a:ext cx="271868" cy="1346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8692620" y="4462487"/>
            <a:ext cx="271868" cy="1346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8341568" y="3360762"/>
            <a:ext cx="271868" cy="1346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7906270" y="4073401"/>
            <a:ext cx="271868" cy="1780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8126209" y="4489383"/>
            <a:ext cx="271868" cy="1346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7828997" y="3700913"/>
            <a:ext cx="271868" cy="1346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8126209" y="3700914"/>
            <a:ext cx="271868" cy="1346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4" name="组合 143"/>
          <p:cNvGrpSpPr/>
          <p:nvPr/>
        </p:nvGrpSpPr>
        <p:grpSpPr>
          <a:xfrm>
            <a:off x="189060" y="1446466"/>
            <a:ext cx="5102439" cy="3125217"/>
            <a:chOff x="467544" y="1554435"/>
            <a:chExt cx="5102439" cy="3125217"/>
          </a:xfrm>
        </p:grpSpPr>
        <p:cxnSp>
          <p:nvCxnSpPr>
            <p:cNvPr id="141" name="直接连接符 140"/>
            <p:cNvCxnSpPr>
              <a:stCxn id="95" idx="1"/>
              <a:endCxn id="139" idx="3"/>
            </p:cNvCxnSpPr>
            <p:nvPr/>
          </p:nvCxnSpPr>
          <p:spPr>
            <a:xfrm flipH="1" flipV="1">
              <a:off x="1888972" y="1849508"/>
              <a:ext cx="2259583" cy="1"/>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540588" y="2313012"/>
              <a:ext cx="2447925" cy="2205528"/>
              <a:chOff x="683568" y="1479950"/>
              <a:chExt cx="2447925" cy="2205528"/>
            </a:xfrm>
          </p:grpSpPr>
          <p:grpSp>
            <p:nvGrpSpPr>
              <p:cNvPr id="27" name="组合 26"/>
              <p:cNvGrpSpPr/>
              <p:nvPr/>
            </p:nvGrpSpPr>
            <p:grpSpPr>
              <a:xfrm>
                <a:off x="683568" y="1479950"/>
                <a:ext cx="2447925" cy="2205528"/>
                <a:chOff x="1692275" y="1247775"/>
                <a:chExt cx="4895850" cy="4411056"/>
              </a:xfrm>
            </p:grpSpPr>
            <p:sp>
              <p:nvSpPr>
                <p:cNvPr id="28" name="矩形 27"/>
                <p:cNvSpPr/>
                <p:nvPr/>
              </p:nvSpPr>
              <p:spPr bwMode="auto">
                <a:xfrm>
                  <a:off x="1692275" y="1247775"/>
                  <a:ext cx="4319588" cy="431958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grpSp>
              <p:nvGrpSpPr>
                <p:cNvPr id="29" name="组合 85"/>
                <p:cNvGrpSpPr>
                  <a:grpSpLocks/>
                </p:cNvGrpSpPr>
                <p:nvPr/>
              </p:nvGrpSpPr>
              <p:grpSpPr bwMode="auto">
                <a:xfrm>
                  <a:off x="5980113" y="1247775"/>
                  <a:ext cx="608012" cy="4319588"/>
                  <a:chOff x="6411817" y="764704"/>
                  <a:chExt cx="608456" cy="4392168"/>
                </a:xfrm>
              </p:grpSpPr>
              <p:cxnSp>
                <p:nvCxnSpPr>
                  <p:cNvPr id="72" name="直接连接符 71"/>
                  <p:cNvCxnSpPr/>
                  <p:nvPr/>
                </p:nvCxnSpPr>
                <p:spPr>
                  <a:xfrm>
                    <a:off x="6411817" y="764704"/>
                    <a:ext cx="365392" cy="0"/>
                  </a:xfrm>
                  <a:prstGeom prst="line">
                    <a:avLst/>
                  </a:prstGeom>
                </p:spPr>
                <p:style>
                  <a:lnRef idx="1">
                    <a:schemeClr val="dk1"/>
                  </a:lnRef>
                  <a:fillRef idx="0">
                    <a:schemeClr val="dk1"/>
                  </a:fillRef>
                  <a:effectRef idx="0">
                    <a:schemeClr val="dk1"/>
                  </a:effectRef>
                  <a:fontRef idx="minor">
                    <a:schemeClr val="tx1"/>
                  </a:fontRef>
                </p:style>
              </p:cxnSp>
              <p:cxnSp>
                <p:nvCxnSpPr>
                  <p:cNvPr id="73" name="直接连接符 72"/>
                  <p:cNvCxnSpPr/>
                  <p:nvPr/>
                </p:nvCxnSpPr>
                <p:spPr>
                  <a:xfrm>
                    <a:off x="6411817" y="5135887"/>
                    <a:ext cx="365392" cy="0"/>
                  </a:xfrm>
                  <a:prstGeom prst="line">
                    <a:avLst/>
                  </a:prstGeom>
                </p:spPr>
                <p:style>
                  <a:lnRef idx="1">
                    <a:schemeClr val="dk1"/>
                  </a:lnRef>
                  <a:fillRef idx="0">
                    <a:schemeClr val="dk1"/>
                  </a:fillRef>
                  <a:effectRef idx="0">
                    <a:schemeClr val="dk1"/>
                  </a:effectRef>
                  <a:fontRef idx="minor">
                    <a:schemeClr val="tx1"/>
                  </a:fontRef>
                </p:style>
              </p:cxnSp>
              <p:cxnSp>
                <p:nvCxnSpPr>
                  <p:cNvPr id="74" name="直接箭头连接符 73"/>
                  <p:cNvCxnSpPr/>
                  <p:nvPr/>
                </p:nvCxnSpPr>
                <p:spPr>
                  <a:xfrm>
                    <a:off x="6567506" y="764704"/>
                    <a:ext cx="11120" cy="439216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75" name="矩形 74"/>
                  <p:cNvSpPr/>
                  <p:nvPr/>
                </p:nvSpPr>
                <p:spPr>
                  <a:xfrm rot="5400000">
                    <a:off x="6225241" y="2762192"/>
                    <a:ext cx="1194489" cy="3955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1000" dirty="0">
                        <a:solidFill>
                          <a:schemeClr val="tx1"/>
                        </a:solidFill>
                      </a:rPr>
                      <a:t>800</a:t>
                    </a:r>
                  </a:p>
                </p:txBody>
              </p:sp>
            </p:grpSp>
            <p:sp>
              <p:nvSpPr>
                <p:cNvPr id="30" name="矩形 29"/>
                <p:cNvSpPr/>
                <p:nvPr/>
              </p:nvSpPr>
              <p:spPr bwMode="auto">
                <a:xfrm>
                  <a:off x="3081338" y="2614613"/>
                  <a:ext cx="1539875" cy="1592262"/>
                </a:xfrm>
                <a:prstGeom prst="rect">
                  <a:avLst/>
                </a:prstGeom>
                <a:noFill/>
                <a:ln w="9525" cmpd="sng">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1" name="椭圆 30"/>
                <p:cNvSpPr/>
                <p:nvPr/>
              </p:nvSpPr>
              <p:spPr bwMode="auto">
                <a:xfrm>
                  <a:off x="2990850" y="2527300"/>
                  <a:ext cx="180975" cy="179388"/>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32" name="矩形 31"/>
                <p:cNvSpPr/>
                <p:nvPr/>
              </p:nvSpPr>
              <p:spPr bwMode="auto">
                <a:xfrm>
                  <a:off x="3299621" y="4133455"/>
                  <a:ext cx="1112838" cy="357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1000" dirty="0">
                      <a:solidFill>
                        <a:schemeClr val="tx1"/>
                      </a:solidFill>
                    </a:rPr>
                    <a:t>240</a:t>
                  </a:r>
                  <a:endParaRPr lang="zh-CN" altLang="en-US" sz="1000" dirty="0">
                    <a:solidFill>
                      <a:schemeClr val="tx1"/>
                    </a:solidFill>
                  </a:endParaRPr>
                </a:p>
              </p:txBody>
            </p:sp>
            <p:cxnSp>
              <p:nvCxnSpPr>
                <p:cNvPr id="33" name="直接箭头连接符 32"/>
                <p:cNvCxnSpPr/>
                <p:nvPr/>
              </p:nvCxnSpPr>
              <p:spPr bwMode="auto">
                <a:xfrm rot="16200000">
                  <a:off x="3844927" y="3656411"/>
                  <a:ext cx="11112" cy="153987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4" name="椭圆 33"/>
                <p:cNvSpPr/>
                <p:nvPr/>
              </p:nvSpPr>
              <p:spPr bwMode="auto">
                <a:xfrm>
                  <a:off x="4287838" y="3573463"/>
                  <a:ext cx="180975" cy="179387"/>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35" name="椭圆 34"/>
                <p:cNvSpPr/>
                <p:nvPr/>
              </p:nvSpPr>
              <p:spPr bwMode="auto">
                <a:xfrm>
                  <a:off x="3767138" y="3346450"/>
                  <a:ext cx="180975" cy="179388"/>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grpSp>
              <p:nvGrpSpPr>
                <p:cNvPr id="36" name="组合 96"/>
                <p:cNvGrpSpPr>
                  <a:grpSpLocks/>
                </p:cNvGrpSpPr>
                <p:nvPr/>
              </p:nvGrpSpPr>
              <p:grpSpPr bwMode="auto">
                <a:xfrm rot="16200000">
                  <a:off x="4048918" y="3018632"/>
                  <a:ext cx="138113" cy="520700"/>
                  <a:chOff x="5372152" y="2501280"/>
                  <a:chExt cx="216344" cy="2880000"/>
                </a:xfrm>
              </p:grpSpPr>
              <p:cxnSp>
                <p:nvCxnSpPr>
                  <p:cNvPr id="69" name="直接连接符 68"/>
                  <p:cNvCxnSpPr/>
                  <p:nvPr/>
                </p:nvCxnSpPr>
                <p:spPr>
                  <a:xfrm>
                    <a:off x="5372152" y="2501280"/>
                    <a:ext cx="216344" cy="0"/>
                  </a:xfrm>
                  <a:prstGeom prst="line">
                    <a:avLst/>
                  </a:prstGeom>
                </p:spPr>
                <p:style>
                  <a:lnRef idx="1">
                    <a:schemeClr val="dk1"/>
                  </a:lnRef>
                  <a:fillRef idx="0">
                    <a:schemeClr val="dk1"/>
                  </a:fillRef>
                  <a:effectRef idx="0">
                    <a:schemeClr val="dk1"/>
                  </a:effectRef>
                  <a:fontRef idx="minor">
                    <a:schemeClr val="tx1"/>
                  </a:fontRef>
                </p:style>
              </p:cxnSp>
              <p:cxnSp>
                <p:nvCxnSpPr>
                  <p:cNvPr id="70" name="直接连接符 69"/>
                  <p:cNvCxnSpPr/>
                  <p:nvPr/>
                </p:nvCxnSpPr>
                <p:spPr>
                  <a:xfrm>
                    <a:off x="5372152" y="5363719"/>
                    <a:ext cx="216344" cy="0"/>
                  </a:xfrm>
                  <a:prstGeom prst="line">
                    <a:avLst/>
                  </a:prstGeom>
                </p:spPr>
                <p:style>
                  <a:lnRef idx="1">
                    <a:schemeClr val="dk1"/>
                  </a:lnRef>
                  <a:fillRef idx="0">
                    <a:schemeClr val="dk1"/>
                  </a:fillRef>
                  <a:effectRef idx="0">
                    <a:schemeClr val="dk1"/>
                  </a:effectRef>
                  <a:fontRef idx="minor">
                    <a:schemeClr val="tx1"/>
                  </a:fontRef>
                </p:style>
              </p:cxnSp>
              <p:cxnSp>
                <p:nvCxnSpPr>
                  <p:cNvPr id="71" name="直接箭头连接符 70"/>
                  <p:cNvCxnSpPr/>
                  <p:nvPr/>
                </p:nvCxnSpPr>
                <p:spPr>
                  <a:xfrm>
                    <a:off x="5471620" y="2501280"/>
                    <a:ext cx="7461" cy="2880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37" name="组合 97"/>
                <p:cNvGrpSpPr>
                  <a:grpSpLocks/>
                </p:cNvGrpSpPr>
                <p:nvPr/>
              </p:nvGrpSpPr>
              <p:grpSpPr bwMode="auto">
                <a:xfrm>
                  <a:off x="3630613" y="3436938"/>
                  <a:ext cx="136525" cy="227012"/>
                  <a:chOff x="5372152" y="2501280"/>
                  <a:chExt cx="216344" cy="2880000"/>
                </a:xfrm>
              </p:grpSpPr>
              <p:cxnSp>
                <p:nvCxnSpPr>
                  <p:cNvPr id="66" name="直接连接符 65"/>
                  <p:cNvCxnSpPr/>
                  <p:nvPr/>
                </p:nvCxnSpPr>
                <p:spPr>
                  <a:xfrm>
                    <a:off x="5372152" y="2501280"/>
                    <a:ext cx="216344" cy="0"/>
                  </a:xfrm>
                  <a:prstGeom prst="line">
                    <a:avLst/>
                  </a:prstGeom>
                </p:spPr>
                <p:style>
                  <a:lnRef idx="1">
                    <a:schemeClr val="dk1"/>
                  </a:lnRef>
                  <a:fillRef idx="0">
                    <a:schemeClr val="dk1"/>
                  </a:fillRef>
                  <a:effectRef idx="0">
                    <a:schemeClr val="dk1"/>
                  </a:effectRef>
                  <a:fontRef idx="minor">
                    <a:schemeClr val="tx1"/>
                  </a:fontRef>
                </p:style>
              </p:cxnSp>
              <p:cxnSp>
                <p:nvCxnSpPr>
                  <p:cNvPr id="67" name="直接连接符 66"/>
                  <p:cNvCxnSpPr/>
                  <p:nvPr/>
                </p:nvCxnSpPr>
                <p:spPr>
                  <a:xfrm>
                    <a:off x="5372152" y="5361146"/>
                    <a:ext cx="216344" cy="0"/>
                  </a:xfrm>
                  <a:prstGeom prst="line">
                    <a:avLst/>
                  </a:prstGeom>
                </p:spPr>
                <p:style>
                  <a:lnRef idx="1">
                    <a:schemeClr val="dk1"/>
                  </a:lnRef>
                  <a:fillRef idx="0">
                    <a:schemeClr val="dk1"/>
                  </a:fillRef>
                  <a:effectRef idx="0">
                    <a:schemeClr val="dk1"/>
                  </a:effectRef>
                  <a:fontRef idx="minor">
                    <a:schemeClr val="tx1"/>
                  </a:fontRef>
                </p:style>
              </p:cxnSp>
              <p:cxnSp>
                <p:nvCxnSpPr>
                  <p:cNvPr id="68" name="直接箭头连接符 67"/>
                  <p:cNvCxnSpPr/>
                  <p:nvPr/>
                </p:nvCxnSpPr>
                <p:spPr>
                  <a:xfrm>
                    <a:off x="5462715" y="2501280"/>
                    <a:ext cx="7546" cy="2880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cxnSp>
              <p:nvCxnSpPr>
                <p:cNvPr id="38" name="直接连接符 37"/>
                <p:cNvCxnSpPr/>
                <p:nvPr/>
              </p:nvCxnSpPr>
              <p:spPr bwMode="auto">
                <a:xfrm flipV="1">
                  <a:off x="3767138" y="3656013"/>
                  <a:ext cx="608012" cy="6350"/>
                </a:xfrm>
                <a:prstGeom prst="line">
                  <a:avLst/>
                </a:prstGeom>
                <a:ln>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39" name="直接连接符 38"/>
                <p:cNvCxnSpPr/>
                <p:nvPr/>
              </p:nvCxnSpPr>
              <p:spPr bwMode="auto">
                <a:xfrm flipH="1">
                  <a:off x="4375150" y="3343275"/>
                  <a:ext cx="0" cy="312738"/>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40" name="矩形 39"/>
                <p:cNvSpPr/>
                <p:nvPr/>
              </p:nvSpPr>
              <p:spPr bwMode="auto">
                <a:xfrm>
                  <a:off x="3563938" y="2984500"/>
                  <a:ext cx="1112837" cy="358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1000" dirty="0">
                      <a:solidFill>
                        <a:schemeClr val="tx1"/>
                      </a:solidFill>
                    </a:rPr>
                    <a:t>90</a:t>
                  </a:r>
                  <a:endParaRPr lang="zh-CN" altLang="en-US" sz="1000" dirty="0">
                    <a:solidFill>
                      <a:schemeClr val="tx1"/>
                    </a:solidFill>
                  </a:endParaRPr>
                </a:p>
              </p:txBody>
            </p:sp>
            <p:sp>
              <p:nvSpPr>
                <p:cNvPr id="41" name="矩形 40"/>
                <p:cNvSpPr/>
                <p:nvPr/>
              </p:nvSpPr>
              <p:spPr bwMode="auto">
                <a:xfrm>
                  <a:off x="2838450" y="3351213"/>
                  <a:ext cx="1112838" cy="357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1000" dirty="0">
                      <a:solidFill>
                        <a:schemeClr val="tx1"/>
                      </a:solidFill>
                    </a:rPr>
                    <a:t>30</a:t>
                  </a:r>
                  <a:endParaRPr lang="zh-CN" altLang="en-US" sz="1000" dirty="0">
                    <a:solidFill>
                      <a:schemeClr val="tx1"/>
                    </a:solidFill>
                  </a:endParaRPr>
                </a:p>
              </p:txBody>
            </p:sp>
            <p:sp>
              <p:nvSpPr>
                <p:cNvPr id="42" name="椭圆 41"/>
                <p:cNvSpPr/>
                <p:nvPr/>
              </p:nvSpPr>
              <p:spPr bwMode="auto">
                <a:xfrm>
                  <a:off x="2633663" y="2181225"/>
                  <a:ext cx="180975" cy="179388"/>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43" name="椭圆 42"/>
                <p:cNvSpPr/>
                <p:nvPr/>
              </p:nvSpPr>
              <p:spPr bwMode="auto">
                <a:xfrm>
                  <a:off x="2279650" y="1787525"/>
                  <a:ext cx="180975" cy="179388"/>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grpSp>
              <p:nvGrpSpPr>
                <p:cNvPr id="44" name="组合 67"/>
                <p:cNvGrpSpPr>
                  <a:grpSpLocks/>
                </p:cNvGrpSpPr>
                <p:nvPr/>
              </p:nvGrpSpPr>
              <p:grpSpPr bwMode="auto">
                <a:xfrm rot="5117283">
                  <a:off x="4520406" y="1805782"/>
                  <a:ext cx="892175" cy="919162"/>
                  <a:chOff x="7435139" y="1630364"/>
                  <a:chExt cx="892346" cy="919180"/>
                </a:xfrm>
              </p:grpSpPr>
              <p:sp>
                <p:nvSpPr>
                  <p:cNvPr id="63" name="椭圆 62"/>
                  <p:cNvSpPr/>
                  <p:nvPr/>
                </p:nvSpPr>
                <p:spPr bwMode="auto">
                  <a:xfrm>
                    <a:off x="8145845" y="2370401"/>
                    <a:ext cx="181010" cy="179392"/>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64" name="椭圆 63"/>
                  <p:cNvSpPr/>
                  <p:nvPr/>
                </p:nvSpPr>
                <p:spPr bwMode="auto">
                  <a:xfrm>
                    <a:off x="7801771" y="2021870"/>
                    <a:ext cx="181010" cy="179391"/>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65" name="椭圆 64"/>
                  <p:cNvSpPr/>
                  <p:nvPr/>
                </p:nvSpPr>
                <p:spPr bwMode="auto">
                  <a:xfrm>
                    <a:off x="7434057" y="1631567"/>
                    <a:ext cx="181010" cy="179391"/>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grpSp>
            <p:grpSp>
              <p:nvGrpSpPr>
                <p:cNvPr id="45" name="组合 68"/>
                <p:cNvGrpSpPr>
                  <a:grpSpLocks/>
                </p:cNvGrpSpPr>
                <p:nvPr/>
              </p:nvGrpSpPr>
              <p:grpSpPr bwMode="auto">
                <a:xfrm rot="5117283">
                  <a:off x="2277269" y="4102894"/>
                  <a:ext cx="892175" cy="919163"/>
                  <a:chOff x="7435139" y="1630364"/>
                  <a:chExt cx="892346" cy="919180"/>
                </a:xfrm>
              </p:grpSpPr>
              <p:sp>
                <p:nvSpPr>
                  <p:cNvPr id="60" name="椭圆 59"/>
                  <p:cNvSpPr/>
                  <p:nvPr/>
                </p:nvSpPr>
                <p:spPr bwMode="auto">
                  <a:xfrm>
                    <a:off x="8145845" y="2370401"/>
                    <a:ext cx="181010" cy="179390"/>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61" name="椭圆 60"/>
                  <p:cNvSpPr/>
                  <p:nvPr/>
                </p:nvSpPr>
                <p:spPr bwMode="auto">
                  <a:xfrm>
                    <a:off x="7794625" y="1992609"/>
                    <a:ext cx="181010" cy="179391"/>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62" name="椭圆 61"/>
                  <p:cNvSpPr/>
                  <p:nvPr/>
                </p:nvSpPr>
                <p:spPr bwMode="auto">
                  <a:xfrm>
                    <a:off x="7434057" y="1631568"/>
                    <a:ext cx="181010" cy="179391"/>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grpSp>
            <p:grpSp>
              <p:nvGrpSpPr>
                <p:cNvPr id="46" name="组合 69"/>
                <p:cNvGrpSpPr>
                  <a:grpSpLocks/>
                </p:cNvGrpSpPr>
                <p:nvPr/>
              </p:nvGrpSpPr>
              <p:grpSpPr bwMode="auto">
                <a:xfrm rot="10800000">
                  <a:off x="4518025" y="4127500"/>
                  <a:ext cx="893763" cy="919163"/>
                  <a:chOff x="7435139" y="1630364"/>
                  <a:chExt cx="892346" cy="919180"/>
                </a:xfrm>
              </p:grpSpPr>
              <p:sp>
                <p:nvSpPr>
                  <p:cNvPr id="57" name="椭圆 56"/>
                  <p:cNvSpPr/>
                  <p:nvPr/>
                </p:nvSpPr>
                <p:spPr bwMode="auto">
                  <a:xfrm>
                    <a:off x="8146797" y="2370153"/>
                    <a:ext cx="180688" cy="179391"/>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58" name="椭圆 57"/>
                  <p:cNvSpPr/>
                  <p:nvPr/>
                </p:nvSpPr>
                <p:spPr bwMode="auto">
                  <a:xfrm>
                    <a:off x="7801271" y="2008196"/>
                    <a:ext cx="180688" cy="179391"/>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sp>
                <p:nvSpPr>
                  <p:cNvPr id="59" name="椭圆 58"/>
                  <p:cNvSpPr/>
                  <p:nvPr/>
                </p:nvSpPr>
                <p:spPr bwMode="auto">
                  <a:xfrm>
                    <a:off x="7435139" y="1630364"/>
                    <a:ext cx="180688" cy="179391"/>
                  </a:xfrm>
                  <a:prstGeom prst="ellipse">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grpSp>
            <p:cxnSp>
              <p:nvCxnSpPr>
                <p:cNvPr id="47" name="直接连接符 46"/>
                <p:cNvCxnSpPr/>
                <p:nvPr/>
              </p:nvCxnSpPr>
              <p:spPr bwMode="auto">
                <a:xfrm rot="16200000">
                  <a:off x="2114550" y="5300663"/>
                  <a:ext cx="533400" cy="0"/>
                </a:xfrm>
                <a:prstGeom prst="line">
                  <a:avLst/>
                </a:prstGeom>
              </p:spPr>
              <p:style>
                <a:lnRef idx="1">
                  <a:schemeClr val="dk1"/>
                </a:lnRef>
                <a:fillRef idx="0">
                  <a:schemeClr val="dk1"/>
                </a:fillRef>
                <a:effectRef idx="0">
                  <a:schemeClr val="dk1"/>
                </a:effectRef>
                <a:fontRef idx="minor">
                  <a:schemeClr val="tx1"/>
                </a:fontRef>
              </p:style>
            </p:cxnSp>
            <p:cxnSp>
              <p:nvCxnSpPr>
                <p:cNvPr id="48" name="直接连接符 47"/>
                <p:cNvCxnSpPr/>
                <p:nvPr/>
              </p:nvCxnSpPr>
              <p:spPr bwMode="auto">
                <a:xfrm rot="16200000">
                  <a:off x="5054600" y="5300663"/>
                  <a:ext cx="533400" cy="0"/>
                </a:xfrm>
                <a:prstGeom prst="line">
                  <a:avLst/>
                </a:prstGeom>
              </p:spPr>
              <p:style>
                <a:lnRef idx="1">
                  <a:schemeClr val="dk1"/>
                </a:lnRef>
                <a:fillRef idx="0">
                  <a:schemeClr val="dk1"/>
                </a:fillRef>
                <a:effectRef idx="0">
                  <a:schemeClr val="dk1"/>
                </a:effectRef>
                <a:fontRef idx="minor">
                  <a:schemeClr val="tx1"/>
                </a:fontRef>
              </p:style>
            </p:cxnSp>
            <p:cxnSp>
              <p:nvCxnSpPr>
                <p:cNvPr id="49" name="直接连接符 48"/>
                <p:cNvCxnSpPr/>
                <p:nvPr/>
              </p:nvCxnSpPr>
              <p:spPr bwMode="auto">
                <a:xfrm rot="16200000">
                  <a:off x="4453733" y="4412855"/>
                  <a:ext cx="330200" cy="0"/>
                </a:xfrm>
                <a:prstGeom prst="line">
                  <a:avLst/>
                </a:prstGeom>
              </p:spPr>
              <p:style>
                <a:lnRef idx="1">
                  <a:schemeClr val="dk1"/>
                </a:lnRef>
                <a:fillRef idx="0">
                  <a:schemeClr val="dk1"/>
                </a:fillRef>
                <a:effectRef idx="0">
                  <a:schemeClr val="dk1"/>
                </a:effectRef>
                <a:fontRef idx="minor">
                  <a:schemeClr val="tx1"/>
                </a:fontRef>
              </p:style>
            </p:cxnSp>
            <p:cxnSp>
              <p:nvCxnSpPr>
                <p:cNvPr id="50" name="直接连接符 49"/>
                <p:cNvCxnSpPr/>
                <p:nvPr/>
              </p:nvCxnSpPr>
              <p:spPr bwMode="auto">
                <a:xfrm rot="16200000">
                  <a:off x="4789488" y="4829175"/>
                  <a:ext cx="330200" cy="0"/>
                </a:xfrm>
                <a:prstGeom prst="line">
                  <a:avLst/>
                </a:prstGeom>
              </p:spPr>
              <p:style>
                <a:lnRef idx="1">
                  <a:schemeClr val="dk1"/>
                </a:lnRef>
                <a:fillRef idx="0">
                  <a:schemeClr val="dk1"/>
                </a:fillRef>
                <a:effectRef idx="0">
                  <a:schemeClr val="dk1"/>
                </a:effectRef>
                <a:fontRef idx="minor">
                  <a:schemeClr val="tx1"/>
                </a:fontRef>
              </p:style>
            </p:cxnSp>
            <p:cxnSp>
              <p:nvCxnSpPr>
                <p:cNvPr id="51" name="直接连接符 50"/>
                <p:cNvCxnSpPr/>
                <p:nvPr/>
              </p:nvCxnSpPr>
              <p:spPr bwMode="auto">
                <a:xfrm rot="16200000">
                  <a:off x="2566988" y="4811713"/>
                  <a:ext cx="330200" cy="0"/>
                </a:xfrm>
                <a:prstGeom prst="line">
                  <a:avLst/>
                </a:prstGeom>
              </p:spPr>
              <p:style>
                <a:lnRef idx="1">
                  <a:schemeClr val="dk1"/>
                </a:lnRef>
                <a:fillRef idx="0">
                  <a:schemeClr val="dk1"/>
                </a:fillRef>
                <a:effectRef idx="0">
                  <a:schemeClr val="dk1"/>
                </a:effectRef>
                <a:fontRef idx="minor">
                  <a:schemeClr val="tx1"/>
                </a:fontRef>
              </p:style>
            </p:cxnSp>
            <p:cxnSp>
              <p:nvCxnSpPr>
                <p:cNvPr id="52" name="直接连接符 51"/>
                <p:cNvCxnSpPr/>
                <p:nvPr/>
              </p:nvCxnSpPr>
              <p:spPr bwMode="auto">
                <a:xfrm rot="16200000">
                  <a:off x="2913859" y="4411269"/>
                  <a:ext cx="330200" cy="0"/>
                </a:xfrm>
                <a:prstGeom prst="line">
                  <a:avLst/>
                </a:prstGeom>
              </p:spPr>
              <p:style>
                <a:lnRef idx="1">
                  <a:schemeClr val="dk1"/>
                </a:lnRef>
                <a:fillRef idx="0">
                  <a:schemeClr val="dk1"/>
                </a:fillRef>
                <a:effectRef idx="0">
                  <a:schemeClr val="dk1"/>
                </a:effectRef>
                <a:fontRef idx="minor">
                  <a:schemeClr val="tx1"/>
                </a:fontRef>
              </p:style>
            </p:cxnSp>
            <p:sp>
              <p:nvSpPr>
                <p:cNvPr id="53" name="矩形 52"/>
                <p:cNvSpPr/>
                <p:nvPr/>
              </p:nvSpPr>
              <p:spPr bwMode="auto">
                <a:xfrm>
                  <a:off x="3295651" y="4923035"/>
                  <a:ext cx="1112838" cy="357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1000" dirty="0">
                      <a:solidFill>
                        <a:schemeClr val="tx1"/>
                      </a:solidFill>
                    </a:rPr>
                    <a:t>300</a:t>
                  </a:r>
                  <a:endParaRPr lang="zh-CN" altLang="en-US" sz="1000" dirty="0">
                    <a:solidFill>
                      <a:schemeClr val="tx1"/>
                    </a:solidFill>
                  </a:endParaRPr>
                </a:p>
              </p:txBody>
            </p:sp>
            <p:sp>
              <p:nvSpPr>
                <p:cNvPr id="54" name="矩形 53"/>
                <p:cNvSpPr/>
                <p:nvPr/>
              </p:nvSpPr>
              <p:spPr bwMode="auto">
                <a:xfrm>
                  <a:off x="3294061" y="5301643"/>
                  <a:ext cx="1112838" cy="357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1000" dirty="0">
                      <a:solidFill>
                        <a:schemeClr val="tx1"/>
                      </a:solidFill>
                    </a:rPr>
                    <a:t>360</a:t>
                  </a:r>
                  <a:endParaRPr lang="zh-CN" altLang="en-US" sz="1000" dirty="0">
                    <a:solidFill>
                      <a:schemeClr val="tx1"/>
                    </a:solidFill>
                  </a:endParaRPr>
                </a:p>
              </p:txBody>
            </p:sp>
            <p:cxnSp>
              <p:nvCxnSpPr>
                <p:cNvPr id="55" name="直接箭头连接符 54"/>
                <p:cNvCxnSpPr/>
                <p:nvPr/>
              </p:nvCxnSpPr>
              <p:spPr bwMode="auto">
                <a:xfrm rot="16200000">
                  <a:off x="3841751" y="3818649"/>
                  <a:ext cx="17462" cy="295275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6" name="直接箭头连接符 55"/>
                <p:cNvCxnSpPr/>
                <p:nvPr/>
              </p:nvCxnSpPr>
              <p:spPr bwMode="auto">
                <a:xfrm flipV="1">
                  <a:off x="2724150" y="4919663"/>
                  <a:ext cx="2217738" cy="793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sp>
            <p:nvSpPr>
              <p:cNvPr id="76" name="矩形 75"/>
              <p:cNvSpPr/>
              <p:nvPr/>
            </p:nvSpPr>
            <p:spPr bwMode="auto">
              <a:xfrm>
                <a:off x="1189615" y="1991850"/>
                <a:ext cx="1118636" cy="1161304"/>
              </a:xfrm>
              <a:prstGeom prst="rect">
                <a:avLst/>
              </a:prstGeom>
              <a:noFill/>
              <a:ln w="9525" cmpd="sng">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7" name="矩形 76"/>
              <p:cNvSpPr/>
              <p:nvPr/>
            </p:nvSpPr>
            <p:spPr bwMode="auto">
              <a:xfrm>
                <a:off x="1014166" y="1797618"/>
                <a:ext cx="1475581" cy="1549797"/>
              </a:xfrm>
              <a:prstGeom prst="rect">
                <a:avLst/>
              </a:prstGeom>
              <a:noFill/>
              <a:ln w="9525" cmpd="sng">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cxnSp>
          <p:nvCxnSpPr>
            <p:cNvPr id="6" name="直接箭头连接符 5"/>
            <p:cNvCxnSpPr>
              <a:stCxn id="35" idx="6"/>
            </p:cNvCxnSpPr>
            <p:nvPr/>
          </p:nvCxnSpPr>
          <p:spPr>
            <a:xfrm>
              <a:off x="2668508" y="3407197"/>
              <a:ext cx="2194005" cy="372"/>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94" name="直接连接符 93"/>
            <p:cNvCxnSpPr>
              <a:endCxn id="95" idx="2"/>
            </p:cNvCxnSpPr>
            <p:nvPr/>
          </p:nvCxnSpPr>
          <p:spPr>
            <a:xfrm flipV="1">
              <a:off x="4859269" y="2144581"/>
              <a:ext cx="0" cy="126618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5" name="矩形 94"/>
            <p:cNvSpPr/>
            <p:nvPr/>
          </p:nvSpPr>
          <p:spPr>
            <a:xfrm>
              <a:off x="4148555" y="1554436"/>
              <a:ext cx="1421428" cy="590145"/>
            </a:xfrm>
            <a:prstGeom prst="rect">
              <a:avLst/>
            </a:prstGeom>
            <a:solidFill>
              <a:schemeClr val="accent4">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Times New Roman" panose="02020603050405020304" pitchFamily="18" charset="0"/>
                  <a:cs typeface="Times New Roman" panose="02020603050405020304" pitchFamily="18" charset="0"/>
                </a:rPr>
                <a:t>Signal Source DG1022</a:t>
              </a:r>
              <a:endParaRPr lang="zh-CN" altLang="en-US" sz="1400" dirty="0">
                <a:solidFill>
                  <a:schemeClr val="tx1"/>
                </a:solidFill>
                <a:latin typeface="Times New Roman" panose="02020603050405020304" pitchFamily="18" charset="0"/>
                <a:cs typeface="Times New Roman" panose="02020603050405020304" pitchFamily="18" charset="0"/>
              </a:endParaRPr>
            </a:p>
          </p:txBody>
        </p:sp>
        <p:cxnSp>
          <p:nvCxnSpPr>
            <p:cNvPr id="98" name="直接连接符 97"/>
            <p:cNvCxnSpPr/>
            <p:nvPr/>
          </p:nvCxnSpPr>
          <p:spPr>
            <a:xfrm flipH="1">
              <a:off x="3354304" y="4212457"/>
              <a:ext cx="796" cy="45772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flipH="1">
              <a:off x="1043608" y="4669657"/>
              <a:ext cx="2310696" cy="999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flipH="1">
              <a:off x="1038177" y="1629878"/>
              <a:ext cx="10165" cy="304977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H="1">
              <a:off x="1300569" y="1620000"/>
              <a:ext cx="1448" cy="100773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H="1">
              <a:off x="1173746" y="4162450"/>
              <a:ext cx="66411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flipH="1">
              <a:off x="1301221" y="2627734"/>
              <a:ext cx="5783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flipH="1" flipV="1">
              <a:off x="1428218" y="2420888"/>
              <a:ext cx="1918151" cy="294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H="1">
              <a:off x="3346369" y="2423834"/>
              <a:ext cx="398" cy="161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1174542" y="1625536"/>
              <a:ext cx="863" cy="253424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427168" y="1620000"/>
              <a:ext cx="0" cy="80088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9" name="矩形 138"/>
            <p:cNvSpPr/>
            <p:nvPr/>
          </p:nvSpPr>
          <p:spPr>
            <a:xfrm>
              <a:off x="467544" y="1554435"/>
              <a:ext cx="1421428" cy="590145"/>
            </a:xfrm>
            <a:prstGeom prst="rect">
              <a:avLst/>
            </a:prstGeom>
            <a:solidFill>
              <a:schemeClr val="accent4">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Times New Roman" panose="02020603050405020304" pitchFamily="18" charset="0"/>
                  <a:cs typeface="Times New Roman" panose="02020603050405020304" pitchFamily="18" charset="0"/>
                </a:rPr>
                <a:t>Oscilloscope LC574AL</a:t>
              </a:r>
              <a:endParaRPr lang="zh-CN" altLang="en-US" sz="1400" dirty="0">
                <a:solidFill>
                  <a:schemeClr val="tx1"/>
                </a:solidFill>
                <a:latin typeface="Times New Roman" panose="02020603050405020304" pitchFamily="18" charset="0"/>
                <a:cs typeface="Times New Roman" panose="02020603050405020304" pitchFamily="18" charset="0"/>
              </a:endParaRPr>
            </a:p>
          </p:txBody>
        </p:sp>
        <p:sp>
          <p:nvSpPr>
            <p:cNvPr id="140" name="矩形 139"/>
            <p:cNvSpPr/>
            <p:nvPr/>
          </p:nvSpPr>
          <p:spPr>
            <a:xfrm>
              <a:off x="2306927" y="1554974"/>
              <a:ext cx="1421428" cy="590145"/>
            </a:xfrm>
            <a:prstGeom prst="rect">
              <a:avLst/>
            </a:prstGeom>
            <a:solidFill>
              <a:schemeClr val="accent4">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Times New Roman" panose="02020603050405020304" pitchFamily="18" charset="0"/>
                  <a:cs typeface="Times New Roman" panose="02020603050405020304" pitchFamily="18" charset="0"/>
                </a:rPr>
                <a:t>Computer</a:t>
              </a:r>
              <a:endParaRPr lang="zh-CN" altLang="en-US" sz="1400" dirty="0">
                <a:solidFill>
                  <a:schemeClr val="tx1"/>
                </a:solidFill>
                <a:latin typeface="Times New Roman" panose="02020603050405020304" pitchFamily="18" charset="0"/>
                <a:cs typeface="Times New Roman" panose="02020603050405020304" pitchFamily="18" charset="0"/>
              </a:endParaRPr>
            </a:p>
          </p:txBody>
        </p:sp>
      </p:grpSp>
      <p:pic>
        <p:nvPicPr>
          <p:cNvPr id="145" name="图片 1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8599" y="1232919"/>
            <a:ext cx="2880000" cy="2160000"/>
          </a:xfrm>
          <a:prstGeom prst="rect">
            <a:avLst/>
          </a:prstGeom>
        </p:spPr>
      </p:pic>
      <p:pic>
        <p:nvPicPr>
          <p:cNvPr id="146" name="图片 1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0800000">
            <a:off x="5638599" y="3543986"/>
            <a:ext cx="2880000" cy="2160000"/>
          </a:xfrm>
          <a:prstGeom prst="rect">
            <a:avLst/>
          </a:prstGeom>
        </p:spPr>
      </p:pic>
      <p:sp>
        <p:nvSpPr>
          <p:cNvPr id="147" name="TextBox 34"/>
          <p:cNvSpPr txBox="1"/>
          <p:nvPr/>
        </p:nvSpPr>
        <p:spPr>
          <a:xfrm>
            <a:off x="1429054" y="5386650"/>
            <a:ext cx="179683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dirty="0" smtClean="0"/>
              <a:t>结果分析整理中</a:t>
            </a:r>
            <a:endParaRPr lang="zh-CN" altLang="en-US" dirty="0"/>
          </a:p>
        </p:txBody>
      </p:sp>
    </p:spTree>
    <p:extLst>
      <p:ext uri="{BB962C8B-B14F-4D97-AF65-F5344CB8AC3E}">
        <p14:creationId xmlns:p14="http://schemas.microsoft.com/office/powerpoint/2010/main" val="36819249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928794" y="1571612"/>
            <a:ext cx="5114926" cy="457200"/>
            <a:chOff x="1296" y="1224"/>
            <a:chExt cx="3222" cy="288"/>
          </a:xfrm>
        </p:grpSpPr>
        <p:sp>
          <p:nvSpPr>
            <p:cNvPr id="84" name="Oval 5"/>
            <p:cNvSpPr>
              <a:spLocks noChangeArrowheads="1"/>
            </p:cNvSpPr>
            <p:nvPr/>
          </p:nvSpPr>
          <p:spPr bwMode="gray">
            <a:xfrm>
              <a:off x="1296" y="1290"/>
              <a:ext cx="144" cy="144"/>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chemeClr val="bg1"/>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p>
          </p:txBody>
        </p:sp>
        <p:grpSp>
          <p:nvGrpSpPr>
            <p:cNvPr id="3" name="Group 6"/>
            <p:cNvGrpSpPr>
              <a:grpSpLocks/>
            </p:cNvGrpSpPr>
            <p:nvPr/>
          </p:nvGrpSpPr>
          <p:grpSpPr bwMode="auto">
            <a:xfrm>
              <a:off x="1440" y="1224"/>
              <a:ext cx="3078" cy="288"/>
              <a:chOff x="1536" y="1470"/>
              <a:chExt cx="3078" cy="288"/>
            </a:xfrm>
          </p:grpSpPr>
          <p:sp>
            <p:nvSpPr>
              <p:cNvPr id="86" name="Line 7"/>
              <p:cNvSpPr>
                <a:spLocks noChangeShapeType="1"/>
              </p:cNvSpPr>
              <p:nvPr/>
            </p:nvSpPr>
            <p:spPr bwMode="gray">
              <a:xfrm flipV="1">
                <a:off x="1536" y="1603"/>
                <a:ext cx="218" cy="5"/>
              </a:xfrm>
              <a:prstGeom prst="line">
                <a:avLst/>
              </a:prstGeom>
              <a:noFill/>
              <a:ln w="12700" cap="rnd">
                <a:solidFill>
                  <a:schemeClr val="tx1"/>
                </a:solidFill>
                <a:prstDash val="sysDot"/>
                <a:round/>
                <a:headEnd/>
                <a:tailEnd/>
              </a:ln>
              <a:effectLst>
                <a:outerShdw dist="107763" dir="2700000" algn="ctr" rotWithShape="0">
                  <a:schemeClr val="bg2">
                    <a:alpha val="50000"/>
                  </a:schemeClr>
                </a:outerShdw>
              </a:effectLst>
            </p:spPr>
            <p:txBody>
              <a:bodyPr/>
              <a:lstStyle/>
              <a:p>
                <a:pPr>
                  <a:defRPr/>
                </a:pPr>
                <a:endParaRPr lang="zh-CN" altLang="en-US">
                  <a:ea typeface="+mn-ea"/>
                </a:endParaRPr>
              </a:p>
            </p:txBody>
          </p:sp>
          <p:sp>
            <p:nvSpPr>
              <p:cNvPr id="87" name="AutoShape 8"/>
              <p:cNvSpPr>
                <a:spLocks noChangeArrowheads="1"/>
              </p:cNvSpPr>
              <p:nvPr/>
            </p:nvSpPr>
            <p:spPr bwMode="gray">
              <a:xfrm>
                <a:off x="1686" y="1470"/>
                <a:ext cx="2928" cy="288"/>
              </a:xfrm>
              <a:prstGeom prst="roundRect">
                <a:avLst>
                  <a:gd name="adj" fmla="val 50000"/>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zh-CN" altLang="en-US" dirty="0" smtClean="0"/>
                  <a:t>研究背景与意义</a:t>
                </a:r>
                <a:endParaRPr lang="zh-CN" altLang="en-US" dirty="0"/>
              </a:p>
            </p:txBody>
          </p:sp>
        </p:grpSp>
      </p:grpSp>
      <p:grpSp>
        <p:nvGrpSpPr>
          <p:cNvPr id="4" name="Group 9"/>
          <p:cNvGrpSpPr>
            <a:grpSpLocks/>
          </p:cNvGrpSpPr>
          <p:nvPr/>
        </p:nvGrpSpPr>
        <p:grpSpPr bwMode="auto">
          <a:xfrm>
            <a:off x="1928794" y="2614610"/>
            <a:ext cx="5114925" cy="457200"/>
            <a:chOff x="1296" y="1566"/>
            <a:chExt cx="3222" cy="288"/>
          </a:xfrm>
        </p:grpSpPr>
        <p:sp>
          <p:nvSpPr>
            <p:cNvPr id="89" name="Oval 10"/>
            <p:cNvSpPr>
              <a:spLocks noChangeArrowheads="1"/>
            </p:cNvSpPr>
            <p:nvPr/>
          </p:nvSpPr>
          <p:spPr bwMode="gray">
            <a:xfrm>
              <a:off x="1296" y="1626"/>
              <a:ext cx="144" cy="144"/>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chemeClr val="bg1"/>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p>
          </p:txBody>
        </p:sp>
        <p:grpSp>
          <p:nvGrpSpPr>
            <p:cNvPr id="5" name="Group 11"/>
            <p:cNvGrpSpPr>
              <a:grpSpLocks/>
            </p:cNvGrpSpPr>
            <p:nvPr/>
          </p:nvGrpSpPr>
          <p:grpSpPr bwMode="auto">
            <a:xfrm>
              <a:off x="1440" y="1566"/>
              <a:ext cx="3078" cy="288"/>
              <a:chOff x="1536" y="1470"/>
              <a:chExt cx="3078" cy="288"/>
            </a:xfrm>
          </p:grpSpPr>
          <p:sp>
            <p:nvSpPr>
              <p:cNvPr id="91" name="Line 12"/>
              <p:cNvSpPr>
                <a:spLocks noChangeShapeType="1"/>
              </p:cNvSpPr>
              <p:nvPr/>
            </p:nvSpPr>
            <p:spPr bwMode="gray">
              <a:xfrm flipV="1">
                <a:off x="1536" y="1603"/>
                <a:ext cx="218" cy="5"/>
              </a:xfrm>
              <a:prstGeom prst="line">
                <a:avLst/>
              </a:prstGeom>
              <a:noFill/>
              <a:ln w="12700" cap="rnd">
                <a:solidFill>
                  <a:schemeClr val="tx1"/>
                </a:solidFill>
                <a:prstDash val="sysDot"/>
                <a:round/>
                <a:headEnd/>
                <a:tailEnd/>
              </a:ln>
              <a:effectLst>
                <a:outerShdw dist="107763" dir="2700000" algn="ctr" rotWithShape="0">
                  <a:schemeClr val="bg2">
                    <a:alpha val="50000"/>
                  </a:schemeClr>
                </a:outerShdw>
              </a:effectLst>
            </p:spPr>
            <p:txBody>
              <a:bodyPr/>
              <a:lstStyle/>
              <a:p>
                <a:pPr>
                  <a:defRPr/>
                </a:pPr>
                <a:endParaRPr lang="zh-CN" altLang="en-US">
                  <a:ea typeface="+mn-ea"/>
                </a:endParaRPr>
              </a:p>
            </p:txBody>
          </p:sp>
          <p:sp>
            <p:nvSpPr>
              <p:cNvPr id="92" name="AutoShape 13"/>
              <p:cNvSpPr>
                <a:spLocks noChangeArrowheads="1"/>
              </p:cNvSpPr>
              <p:nvPr/>
            </p:nvSpPr>
            <p:spPr bwMode="gray">
              <a:xfrm>
                <a:off x="1686" y="1470"/>
                <a:ext cx="2928" cy="288"/>
              </a:xfrm>
              <a:prstGeom prst="roundRect">
                <a:avLst>
                  <a:gd name="adj" fmla="val 50000"/>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zh-CN" altLang="en-US" dirty="0" smtClean="0"/>
                  <a:t>研究</a:t>
                </a:r>
                <a:r>
                  <a:rPr lang="zh-CN" altLang="en-US" dirty="0"/>
                  <a:t>现状</a:t>
                </a:r>
              </a:p>
            </p:txBody>
          </p:sp>
        </p:grpSp>
      </p:grpSp>
      <p:grpSp>
        <p:nvGrpSpPr>
          <p:cNvPr id="6" name="Group 14"/>
          <p:cNvGrpSpPr>
            <a:grpSpLocks/>
          </p:cNvGrpSpPr>
          <p:nvPr/>
        </p:nvGrpSpPr>
        <p:grpSpPr bwMode="auto">
          <a:xfrm>
            <a:off x="1928794" y="3614742"/>
            <a:ext cx="5114925" cy="457200"/>
            <a:chOff x="1296" y="1908"/>
            <a:chExt cx="3222" cy="288"/>
          </a:xfrm>
        </p:grpSpPr>
        <p:sp>
          <p:nvSpPr>
            <p:cNvPr id="94" name="Oval 15"/>
            <p:cNvSpPr>
              <a:spLocks noChangeArrowheads="1"/>
            </p:cNvSpPr>
            <p:nvPr/>
          </p:nvSpPr>
          <p:spPr bwMode="gray">
            <a:xfrm>
              <a:off x="1296" y="1974"/>
              <a:ext cx="144" cy="144"/>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chemeClr val="bg1"/>
              </a:solidFill>
              <a:round/>
              <a:headEnd/>
              <a:tailEnd/>
            </a:ln>
            <a:effectLst>
              <a:outerShdw dist="107763" dir="2700000" algn="ctr" rotWithShape="0">
                <a:schemeClr val="bg2">
                  <a:alpha val="50000"/>
                </a:schemeClr>
              </a:outerShdw>
            </a:effectLst>
          </p:spPr>
          <p:txBody>
            <a:bodyPr wrap="none" anchor="ctr"/>
            <a:lstStyle/>
            <a:p>
              <a:pPr algn="ctr">
                <a:defRPr/>
              </a:pPr>
              <a:endParaRPr lang="zh-CN" altLang="en-US"/>
            </a:p>
          </p:txBody>
        </p:sp>
        <p:grpSp>
          <p:nvGrpSpPr>
            <p:cNvPr id="7" name="Group 16"/>
            <p:cNvGrpSpPr>
              <a:grpSpLocks/>
            </p:cNvGrpSpPr>
            <p:nvPr/>
          </p:nvGrpSpPr>
          <p:grpSpPr bwMode="auto">
            <a:xfrm>
              <a:off x="1440" y="1908"/>
              <a:ext cx="3078" cy="288"/>
              <a:chOff x="1536" y="1470"/>
              <a:chExt cx="3078" cy="288"/>
            </a:xfrm>
          </p:grpSpPr>
          <p:sp>
            <p:nvSpPr>
              <p:cNvPr id="96" name="Line 17"/>
              <p:cNvSpPr>
                <a:spLocks noChangeShapeType="1"/>
              </p:cNvSpPr>
              <p:nvPr/>
            </p:nvSpPr>
            <p:spPr bwMode="gray">
              <a:xfrm flipV="1">
                <a:off x="1536" y="1603"/>
                <a:ext cx="218" cy="5"/>
              </a:xfrm>
              <a:prstGeom prst="line">
                <a:avLst/>
              </a:prstGeom>
              <a:noFill/>
              <a:ln w="12700" cap="rnd">
                <a:solidFill>
                  <a:schemeClr val="tx1"/>
                </a:solidFill>
                <a:prstDash val="sysDot"/>
                <a:round/>
                <a:headEnd/>
                <a:tailEnd/>
              </a:ln>
              <a:effectLst>
                <a:outerShdw dist="107763" dir="2700000" algn="ctr" rotWithShape="0">
                  <a:schemeClr val="bg2">
                    <a:alpha val="50000"/>
                  </a:schemeClr>
                </a:outerShdw>
              </a:effectLst>
            </p:spPr>
            <p:txBody>
              <a:bodyPr/>
              <a:lstStyle/>
              <a:p>
                <a:pPr algn="ctr">
                  <a:defRPr/>
                </a:pPr>
                <a:endParaRPr lang="zh-CN" altLang="en-US">
                  <a:ea typeface="+mn-ea"/>
                </a:endParaRPr>
              </a:p>
            </p:txBody>
          </p:sp>
          <p:sp>
            <p:nvSpPr>
              <p:cNvPr id="97" name="AutoShape 18"/>
              <p:cNvSpPr>
                <a:spLocks noChangeArrowheads="1"/>
              </p:cNvSpPr>
              <p:nvPr/>
            </p:nvSpPr>
            <p:spPr bwMode="gray">
              <a:xfrm>
                <a:off x="1686" y="1470"/>
                <a:ext cx="2928" cy="288"/>
              </a:xfrm>
              <a:prstGeom prst="roundRect">
                <a:avLst>
                  <a:gd name="adj" fmla="val 50000"/>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zh-CN" altLang="en-US" smtClean="0">
                    <a:solidFill>
                      <a:schemeClr val="tx1"/>
                    </a:solidFill>
                  </a:rPr>
                  <a:t>研究设想与初步</a:t>
                </a:r>
                <a:r>
                  <a:rPr lang="zh-CN" altLang="en-US" dirty="0" smtClean="0">
                    <a:solidFill>
                      <a:schemeClr val="tx1"/>
                    </a:solidFill>
                  </a:rPr>
                  <a:t>成果</a:t>
                </a:r>
                <a:endParaRPr lang="zh-CN" altLang="en-US" dirty="0">
                  <a:solidFill>
                    <a:schemeClr val="tx1"/>
                  </a:solidFill>
                </a:endParaRPr>
              </a:p>
            </p:txBody>
          </p:sp>
        </p:grpSp>
      </p:grpSp>
      <p:grpSp>
        <p:nvGrpSpPr>
          <p:cNvPr id="8" name="Group 19"/>
          <p:cNvGrpSpPr>
            <a:grpSpLocks/>
          </p:cNvGrpSpPr>
          <p:nvPr/>
        </p:nvGrpSpPr>
        <p:grpSpPr bwMode="auto">
          <a:xfrm>
            <a:off x="1928794" y="4614875"/>
            <a:ext cx="5114925" cy="457200"/>
            <a:chOff x="1296" y="2256"/>
            <a:chExt cx="3222" cy="288"/>
          </a:xfrm>
        </p:grpSpPr>
        <p:sp>
          <p:nvSpPr>
            <p:cNvPr id="99" name="Oval 20"/>
            <p:cNvSpPr>
              <a:spLocks noChangeArrowheads="1"/>
            </p:cNvSpPr>
            <p:nvPr/>
          </p:nvSpPr>
          <p:spPr bwMode="gray">
            <a:xfrm>
              <a:off x="1296" y="2325"/>
              <a:ext cx="144" cy="144"/>
            </a:xfrm>
            <a:prstGeom prst="ellipse">
              <a:avLst/>
            </a:prstGeom>
            <a:gradFill rotWithShape="1">
              <a:gsLst>
                <a:gs pos="0">
                  <a:schemeClr val="accent1"/>
                </a:gs>
                <a:gs pos="100000">
                  <a:schemeClr val="accent1">
                    <a:gamma/>
                    <a:shade val="66667"/>
                    <a:invGamma/>
                  </a:schemeClr>
                </a:gs>
              </a:gsLst>
              <a:path path="shape">
                <a:fillToRect l="50000" t="50000" r="50000" b="50000"/>
              </a:path>
            </a:gradFill>
            <a:ln w="19050">
              <a:solidFill>
                <a:schemeClr val="bg1"/>
              </a:solidFill>
              <a:round/>
              <a:headEnd/>
              <a:tailEnd/>
            </a:ln>
            <a:effectLst>
              <a:glow rad="101600">
                <a:srgbClr val="FFFF00">
                  <a:alpha val="60000"/>
                </a:srgbClr>
              </a:glow>
              <a:outerShdw dist="107763" dir="2700000" algn="ctr" rotWithShape="0">
                <a:schemeClr val="bg2">
                  <a:alpha val="50000"/>
                </a:schemeClr>
              </a:outerShdw>
            </a:effectLst>
          </p:spPr>
          <p:txBody>
            <a:bodyPr wrap="none" anchor="ctr"/>
            <a:lstStyle/>
            <a:p>
              <a:pPr>
                <a:defRPr/>
              </a:pPr>
              <a:endParaRPr lang="zh-CN" altLang="en-US"/>
            </a:p>
          </p:txBody>
        </p:sp>
        <p:grpSp>
          <p:nvGrpSpPr>
            <p:cNvPr id="9" name="Group 21"/>
            <p:cNvGrpSpPr>
              <a:grpSpLocks/>
            </p:cNvGrpSpPr>
            <p:nvPr/>
          </p:nvGrpSpPr>
          <p:grpSpPr bwMode="auto">
            <a:xfrm>
              <a:off x="1440" y="2256"/>
              <a:ext cx="3078" cy="288"/>
              <a:chOff x="1536" y="1470"/>
              <a:chExt cx="3078" cy="288"/>
            </a:xfrm>
          </p:grpSpPr>
          <p:sp>
            <p:nvSpPr>
              <p:cNvPr id="101" name="Line 22"/>
              <p:cNvSpPr>
                <a:spLocks noChangeShapeType="1"/>
              </p:cNvSpPr>
              <p:nvPr/>
            </p:nvSpPr>
            <p:spPr bwMode="gray">
              <a:xfrm flipV="1">
                <a:off x="1536" y="1603"/>
                <a:ext cx="218" cy="5"/>
              </a:xfrm>
              <a:prstGeom prst="line">
                <a:avLst/>
              </a:prstGeom>
              <a:noFill/>
              <a:ln w="12700" cap="rnd">
                <a:solidFill>
                  <a:schemeClr val="tx1"/>
                </a:solidFill>
                <a:prstDash val="sysDot"/>
                <a:round/>
                <a:headEnd/>
                <a:tailEnd/>
              </a:ln>
              <a:effectLst>
                <a:outerShdw dist="107763" dir="2700000" algn="ctr" rotWithShape="0">
                  <a:schemeClr val="bg2">
                    <a:alpha val="50000"/>
                  </a:schemeClr>
                </a:outerShdw>
              </a:effectLst>
            </p:spPr>
            <p:txBody>
              <a:bodyPr/>
              <a:lstStyle/>
              <a:p>
                <a:pPr>
                  <a:defRPr/>
                </a:pPr>
                <a:endParaRPr lang="zh-CN" altLang="en-US">
                  <a:ea typeface="+mn-ea"/>
                </a:endParaRPr>
              </a:p>
            </p:txBody>
          </p:sp>
          <p:sp>
            <p:nvSpPr>
              <p:cNvPr id="102" name="AutoShape 23"/>
              <p:cNvSpPr>
                <a:spLocks noChangeArrowheads="1"/>
              </p:cNvSpPr>
              <p:nvPr/>
            </p:nvSpPr>
            <p:spPr bwMode="gray">
              <a:xfrm>
                <a:off x="1686" y="1470"/>
                <a:ext cx="2928" cy="288"/>
              </a:xfrm>
              <a:prstGeom prst="roundRect">
                <a:avLst>
                  <a:gd name="adj" fmla="val 50000"/>
                </a:avLst>
              </a:prstGeom>
              <a:ln>
                <a:headEnd/>
                <a:tailEnd/>
              </a:ln>
              <a:effectLst>
                <a:glow rad="228600">
                  <a:schemeClr val="accent3">
                    <a:satMod val="175000"/>
                    <a:alpha val="40000"/>
                  </a:schemeClr>
                </a:glow>
                <a:outerShdw blurRad="50800" dist="38100" dir="5400000" rotWithShape="0">
                  <a:srgbClr val="000000">
                    <a:alpha val="35000"/>
                  </a:srgbClr>
                </a:outerShdw>
              </a:effectLst>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zh-CN" altLang="en-US" b="1" dirty="0">
                    <a:solidFill>
                      <a:srgbClr val="FFFF00"/>
                    </a:solidFill>
                  </a:rPr>
                  <a:t>创新点</a:t>
                </a:r>
                <a:r>
                  <a:rPr lang="zh-CN" altLang="en-US" b="1" dirty="0" smtClean="0">
                    <a:solidFill>
                      <a:srgbClr val="FFFF00"/>
                    </a:solidFill>
                  </a:rPr>
                  <a:t>及工作计划</a:t>
                </a:r>
                <a:endParaRPr lang="zh-CN" altLang="en-US" b="1" dirty="0">
                  <a:solidFill>
                    <a:srgbClr val="FFFF00"/>
                  </a:solidFill>
                </a:endParaRPr>
              </a:p>
            </p:txBody>
          </p:sp>
        </p:grpSp>
      </p:grpSp>
      <p:cxnSp>
        <p:nvCxnSpPr>
          <p:cNvPr id="108" name="直接连接符 107"/>
          <p:cNvCxnSpPr/>
          <p:nvPr/>
        </p:nvCxnSpPr>
        <p:spPr>
          <a:xfrm>
            <a:off x="500034" y="1071546"/>
            <a:ext cx="6286544" cy="1588"/>
          </a:xfrm>
          <a:prstGeom prst="line">
            <a:avLst/>
          </a:prstGeom>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9" name="标题 2"/>
          <p:cNvSpPr txBox="1">
            <a:spLocks/>
          </p:cNvSpPr>
          <p:nvPr/>
        </p:nvSpPr>
        <p:spPr>
          <a:xfrm>
            <a:off x="428596" y="428604"/>
            <a:ext cx="2000264" cy="71438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Times New Roman" pitchFamily="18" charset="0"/>
                <a:ea typeface="+mj-ea"/>
                <a:cs typeface="Times New Roman" pitchFamily="18" charset="0"/>
              </a:rPr>
              <a:t>content</a:t>
            </a:r>
            <a:endParaRPr kumimoji="0" lang="zh-CN" altLang="en-US"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Clr clrSpc="rgb" dir="cw">
                                      <p:cBhvr override="childStyle">
                                        <p:cTn id="6" dur="100" fill="hold"/>
                                        <p:tgtEl>
                                          <p:spTgt spid="8"/>
                                        </p:tgtEl>
                                        <p:attrNameLst>
                                          <p:attrName>style.color</p:attrName>
                                        </p:attrNameLst>
                                      </p:cBhvr>
                                      <p:to>
                                        <a:schemeClr val="accent2"/>
                                      </p:to>
                                    </p:animClr>
                                    <p:animClr clrSpc="rgb" dir="cw">
                                      <p:cBhvr>
                                        <p:cTn id="7" dur="100" fill="hold"/>
                                        <p:tgtEl>
                                          <p:spTgt spid="8"/>
                                        </p:tgtEl>
                                        <p:attrNameLst>
                                          <p:attrName>fillcolor</p:attrName>
                                        </p:attrNameLst>
                                      </p:cBhvr>
                                      <p:to>
                                        <a:schemeClr val="accent2"/>
                                      </p:to>
                                    </p:animClr>
                                    <p:set>
                                      <p:cBhvr>
                                        <p:cTn id="8" dur="100" fill="hold"/>
                                        <p:tgtEl>
                                          <p:spTgt spid="8"/>
                                        </p:tgtEl>
                                        <p:attrNameLst>
                                          <p:attrName>fill.type</p:attrName>
                                        </p:attrNameLst>
                                      </p:cBhvr>
                                      <p:to>
                                        <p:strVal val="solid"/>
                                      </p:to>
                                    </p:set>
                                    <p:set>
                                      <p:cBhvr>
                                        <p:cTn id="9" dur="100" fill="hold"/>
                                        <p:tgtEl>
                                          <p:spTgt spid="8"/>
                                        </p:tgtEl>
                                        <p:attrNameLst>
                                          <p:attrName>fill.on</p:attrName>
                                        </p:attrNameLst>
                                      </p:cBhvr>
                                      <p:to>
                                        <p:strVal val="true"/>
                                      </p:to>
                                    </p:set>
                                    <p:animRot by="120000">
                                      <p:cBhvr>
                                        <p:cTn id="10" dur="100" fill="hold">
                                          <p:stCondLst>
                                            <p:cond delay="0"/>
                                          </p:stCondLst>
                                        </p:cTn>
                                        <p:tgtEl>
                                          <p:spTgt spid="8"/>
                                        </p:tgtEl>
                                        <p:attrNameLst>
                                          <p:attrName>r</p:attrName>
                                        </p:attrNameLst>
                                      </p:cBhvr>
                                    </p:animRot>
                                    <p:animRot by="-240000">
                                      <p:cBhvr>
                                        <p:cTn id="11" dur="200" fill="hold">
                                          <p:stCondLst>
                                            <p:cond delay="200"/>
                                          </p:stCondLst>
                                        </p:cTn>
                                        <p:tgtEl>
                                          <p:spTgt spid="8"/>
                                        </p:tgtEl>
                                        <p:attrNameLst>
                                          <p:attrName>r</p:attrName>
                                        </p:attrNameLst>
                                      </p:cBhvr>
                                    </p:animRot>
                                    <p:animRot by="240000">
                                      <p:cBhvr>
                                        <p:cTn id="12" dur="200" fill="hold">
                                          <p:stCondLst>
                                            <p:cond delay="400"/>
                                          </p:stCondLst>
                                        </p:cTn>
                                        <p:tgtEl>
                                          <p:spTgt spid="8"/>
                                        </p:tgtEl>
                                        <p:attrNameLst>
                                          <p:attrName>r</p:attrName>
                                        </p:attrNameLst>
                                      </p:cBhvr>
                                    </p:animRot>
                                    <p:animRot by="-240000">
                                      <p:cBhvr>
                                        <p:cTn id="13" dur="200" fill="hold">
                                          <p:stCondLst>
                                            <p:cond delay="600"/>
                                          </p:stCondLst>
                                        </p:cTn>
                                        <p:tgtEl>
                                          <p:spTgt spid="8"/>
                                        </p:tgtEl>
                                        <p:attrNameLst>
                                          <p:attrName>r</p:attrName>
                                        </p:attrNameLst>
                                      </p:cBhvr>
                                    </p:animRot>
                                    <p:animRot by="120000">
                                      <p:cBhvr>
                                        <p:cTn id="14" dur="200" fill="hold">
                                          <p:stCondLst>
                                            <p:cond delay="80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57158" y="714356"/>
            <a:ext cx="6429420" cy="1588"/>
          </a:xfrm>
          <a:prstGeom prst="line">
            <a:avLst/>
          </a:prstGeom>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标题 2"/>
          <p:cNvSpPr txBox="1">
            <a:spLocks/>
          </p:cNvSpPr>
          <p:nvPr/>
        </p:nvSpPr>
        <p:spPr>
          <a:xfrm>
            <a:off x="357158" y="285728"/>
            <a:ext cx="7072362" cy="714380"/>
          </a:xfrm>
          <a:prstGeom prst="rect">
            <a:avLst/>
          </a:prstGeom>
        </p:spPr>
        <p:txBody>
          <a:bodyPr/>
          <a:lstStyle/>
          <a:p>
            <a:pPr lvl="0">
              <a:spcBef>
                <a:spcPct val="0"/>
              </a:spcBef>
              <a:defRPr/>
            </a:pPr>
            <a:r>
              <a:rPr kumimoji="0" lang="zh-CN" altLang="en-US" b="1" i="0" u="none" strike="noStrike" kern="1200" cap="none" spc="0" normalizeH="0" baseline="0" noProof="0" dirty="0" smtClean="0">
                <a:ln>
                  <a:noFill/>
                </a:ln>
                <a:solidFill>
                  <a:srgbClr val="7030A0"/>
                </a:solidFill>
                <a:uLnTx/>
                <a:uFillTx/>
                <a:latin typeface="宋体" pitchFamily="2" charset="-122"/>
                <a:ea typeface="宋体" pitchFamily="2" charset="-122"/>
                <a:cs typeface="Times New Roman" pitchFamily="18" charset="0"/>
              </a:rPr>
              <a:t>预期结果与创新点</a:t>
            </a:r>
            <a:endParaRPr kumimoji="0" lang="zh-CN" altLang="en-US" b="1" i="0" u="none" strike="noStrike" kern="1200" cap="none" spc="0" normalizeH="0" baseline="0" noProof="0" dirty="0">
              <a:ln>
                <a:noFill/>
              </a:ln>
              <a:solidFill>
                <a:srgbClr val="7030A0"/>
              </a:solidFill>
              <a:uLnTx/>
              <a:uFillTx/>
              <a:latin typeface="宋体" pitchFamily="2" charset="-122"/>
              <a:ea typeface="宋体" pitchFamily="2" charset="-122"/>
              <a:cs typeface="Times New Roman" pitchFamily="18" charset="0"/>
            </a:endParaRPr>
          </a:p>
        </p:txBody>
      </p:sp>
      <p:sp>
        <p:nvSpPr>
          <p:cNvPr id="39950" name="Line 3"/>
          <p:cNvSpPr>
            <a:spLocks noChangeShapeType="1"/>
          </p:cNvSpPr>
          <p:nvPr/>
        </p:nvSpPr>
        <p:spPr bwMode="gray">
          <a:xfrm>
            <a:off x="3475582" y="2292204"/>
            <a:ext cx="310600" cy="186360"/>
          </a:xfrm>
          <a:prstGeom prst="line">
            <a:avLst/>
          </a:prstGeom>
          <a:noFill/>
          <a:ln w="76200">
            <a:solidFill>
              <a:srgbClr val="C0C0C0"/>
            </a:solidFill>
            <a:round/>
            <a:headEnd/>
            <a:tailEnd type="triangle" w="med" len="med"/>
          </a:ln>
        </p:spPr>
        <p:txBody>
          <a:bodyPr vert="horz" wrap="none" lIns="91440" tIns="45720" rIns="91440" bIns="45720" numCol="1" anchor="ctr" anchorCtr="0" compatLnSpc="1">
            <a:prstTxWarp prst="textNoShape">
              <a:avLst/>
            </a:prstTxWarp>
          </a:bodyPr>
          <a:lstStyle/>
          <a:p>
            <a:endParaRPr lang="zh-CN" altLang="en-US"/>
          </a:p>
        </p:txBody>
      </p:sp>
      <p:sp>
        <p:nvSpPr>
          <p:cNvPr id="39953" name="Line 6"/>
          <p:cNvSpPr>
            <a:spLocks noChangeShapeType="1"/>
          </p:cNvSpPr>
          <p:nvPr/>
        </p:nvSpPr>
        <p:spPr bwMode="gray">
          <a:xfrm rot="2103433" flipV="1">
            <a:off x="3351221" y="3673179"/>
            <a:ext cx="117510" cy="368446"/>
          </a:xfrm>
          <a:prstGeom prst="line">
            <a:avLst/>
          </a:prstGeom>
          <a:noFill/>
          <a:ln w="76200">
            <a:solidFill>
              <a:srgbClr val="C0C0C0"/>
            </a:solidFill>
            <a:round/>
            <a:headEnd/>
            <a:tailEnd type="triangle" w="med" len="med"/>
          </a:ln>
        </p:spPr>
        <p:txBody>
          <a:bodyPr vert="horz" wrap="none" lIns="91440" tIns="45720" rIns="91440" bIns="45720" numCol="1" anchor="ctr" anchorCtr="0" compatLnSpc="1">
            <a:prstTxWarp prst="textNoShape">
              <a:avLst/>
            </a:prstTxWarp>
          </a:bodyPr>
          <a:lstStyle/>
          <a:p>
            <a:endParaRPr lang="zh-CN" altLang="en-US"/>
          </a:p>
        </p:txBody>
      </p:sp>
      <p:sp>
        <p:nvSpPr>
          <p:cNvPr id="39954" name="Line 7"/>
          <p:cNvSpPr>
            <a:spLocks noChangeShapeType="1"/>
          </p:cNvSpPr>
          <p:nvPr/>
        </p:nvSpPr>
        <p:spPr bwMode="gray">
          <a:xfrm rot="-6456755" flipH="1" flipV="1">
            <a:off x="5334772" y="2162995"/>
            <a:ext cx="298175" cy="93870"/>
          </a:xfrm>
          <a:prstGeom prst="line">
            <a:avLst/>
          </a:prstGeom>
          <a:noFill/>
          <a:ln w="76200">
            <a:solidFill>
              <a:srgbClr val="C0C0C0"/>
            </a:solidFill>
            <a:round/>
            <a:headEnd/>
            <a:tailEnd type="triangle" w="med" len="med"/>
          </a:ln>
        </p:spPr>
        <p:txBody>
          <a:bodyPr vert="horz" wrap="none" lIns="91440" tIns="45720" rIns="91440" bIns="45720" numCol="1" anchor="ctr" anchorCtr="0" compatLnSpc="1">
            <a:prstTxWarp prst="textNoShape">
              <a:avLst/>
            </a:prstTxWarp>
          </a:bodyPr>
          <a:lstStyle/>
          <a:p>
            <a:endParaRPr lang="zh-CN" altLang="en-US"/>
          </a:p>
        </p:txBody>
      </p:sp>
      <p:sp>
        <p:nvSpPr>
          <p:cNvPr id="39956" name="Line 9"/>
          <p:cNvSpPr>
            <a:spLocks noChangeShapeType="1"/>
          </p:cNvSpPr>
          <p:nvPr/>
        </p:nvSpPr>
        <p:spPr bwMode="gray">
          <a:xfrm rot="120645" flipH="1">
            <a:off x="4908571" y="2449975"/>
            <a:ext cx="336810" cy="246939"/>
          </a:xfrm>
          <a:prstGeom prst="line">
            <a:avLst/>
          </a:prstGeom>
          <a:noFill/>
          <a:ln w="76200">
            <a:solidFill>
              <a:srgbClr val="C0C0C0"/>
            </a:solidFill>
            <a:round/>
            <a:headEnd/>
            <a:tailEnd type="triangle" w="med" len="med"/>
          </a:ln>
        </p:spPr>
        <p:txBody>
          <a:bodyPr vert="horz" wrap="none" lIns="91440" tIns="45720" rIns="91440" bIns="45720" numCol="1" anchor="ctr" anchorCtr="0" compatLnSpc="1">
            <a:prstTxWarp prst="textNoShape">
              <a:avLst/>
            </a:prstTxWarp>
          </a:bodyPr>
          <a:lstStyle/>
          <a:p>
            <a:endParaRPr lang="zh-CN" altLang="en-US"/>
          </a:p>
        </p:txBody>
      </p:sp>
      <p:sp>
        <p:nvSpPr>
          <p:cNvPr id="115722" name="AutoShape 10"/>
          <p:cNvSpPr>
            <a:spLocks noChangeArrowheads="1"/>
          </p:cNvSpPr>
          <p:nvPr/>
        </p:nvSpPr>
        <p:spPr bwMode="gray">
          <a:xfrm>
            <a:off x="201491" y="1448622"/>
            <a:ext cx="4025376" cy="714380"/>
          </a:xfrm>
          <a:prstGeom prst="roundRect">
            <a:avLst>
              <a:gd name="adj" fmla="val 50000"/>
            </a:avLst>
          </a:prstGeom>
          <a:gradFill rotWithShape="1">
            <a:gsLst>
              <a:gs pos="0">
                <a:srgbClr val="4EA7EA"/>
              </a:gs>
              <a:gs pos="50000">
                <a:srgbClr val="4EA7EA">
                  <a:gamma/>
                  <a:tint val="42353"/>
                  <a:invGamma/>
                </a:srgbClr>
              </a:gs>
              <a:gs pos="100000">
                <a:srgbClr val="4EA7EA"/>
              </a:gs>
            </a:gsLst>
            <a:lin ang="5400000" scaled="1"/>
          </a:gradFill>
          <a:ln w="28575" algn="ctr">
            <a:solidFill>
              <a:schemeClr val="bg1"/>
            </a:solidFill>
            <a:round/>
            <a:headEnd/>
            <a:tailEnd/>
          </a:ln>
          <a:effectLst>
            <a:outerShdw dist="107763" dir="2700000" algn="ctr" rotWithShape="0">
              <a:schemeClr val="bg2">
                <a:alpha val="50000"/>
              </a:schemeClr>
            </a:outerShdw>
          </a:effec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39958" name="Line 11"/>
          <p:cNvSpPr>
            <a:spLocks noChangeShapeType="1"/>
          </p:cNvSpPr>
          <p:nvPr/>
        </p:nvSpPr>
        <p:spPr bwMode="gray">
          <a:xfrm rot="2147097" flipH="1">
            <a:off x="5109264" y="3807495"/>
            <a:ext cx="427970" cy="107460"/>
          </a:xfrm>
          <a:prstGeom prst="line">
            <a:avLst/>
          </a:prstGeom>
          <a:noFill/>
          <a:ln w="76200">
            <a:solidFill>
              <a:srgbClr val="C0C0C0"/>
            </a:solidFill>
            <a:round/>
            <a:headEnd/>
            <a:tailEnd type="triangle" w="med" len="med"/>
          </a:ln>
        </p:spPr>
        <p:txBody>
          <a:bodyPr vert="horz" wrap="none" lIns="91440" tIns="45720" rIns="91440" bIns="45720" numCol="1" anchor="ctr" anchorCtr="0" compatLnSpc="1">
            <a:prstTxWarp prst="textNoShape">
              <a:avLst/>
            </a:prstTxWarp>
          </a:bodyPr>
          <a:lstStyle/>
          <a:p>
            <a:endParaRPr lang="zh-CN" altLang="en-US"/>
          </a:p>
        </p:txBody>
      </p:sp>
      <p:sp>
        <p:nvSpPr>
          <p:cNvPr id="39959" name="Oval 15" descr="p3"/>
          <p:cNvSpPr>
            <a:spLocks noChangeArrowheads="1"/>
          </p:cNvSpPr>
          <p:nvPr/>
        </p:nvSpPr>
        <p:spPr bwMode="gray">
          <a:xfrm>
            <a:off x="3643306" y="2929964"/>
            <a:ext cx="1253863" cy="1213416"/>
          </a:xfrm>
          <a:prstGeom prst="ellipse">
            <a:avLst/>
          </a:prstGeom>
          <a:ln>
            <a:noFill/>
            <a:headEnd/>
            <a:tailEn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1600" b="1" dirty="0" smtClean="0">
                <a:solidFill>
                  <a:srgbClr val="7030A0"/>
                </a:solidFill>
                <a:latin typeface="Arial" pitchFamily="34" charset="0"/>
                <a:ea typeface="宋体" pitchFamily="2" charset="-122"/>
              </a:rPr>
              <a:t>预期成果与</a:t>
            </a:r>
            <a:endParaRPr lang="en-US" altLang="zh-CN" sz="1600" b="1" dirty="0" smtClean="0">
              <a:solidFill>
                <a:srgbClr val="7030A0"/>
              </a:solidFill>
              <a:latin typeface="Arial" pitchFamily="34" charset="0"/>
              <a:ea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lang="zh-CN" altLang="en-US" sz="1600" b="1" dirty="0" smtClean="0">
                <a:solidFill>
                  <a:srgbClr val="7030A0"/>
                </a:solidFill>
                <a:latin typeface="Arial" pitchFamily="34" charset="0"/>
                <a:ea typeface="宋体" pitchFamily="2" charset="-122"/>
              </a:rPr>
              <a:t>创新点</a:t>
            </a:r>
            <a:endParaRPr kumimoji="0" lang="zh-CN" altLang="zh-CN" sz="1600" b="1" i="0" u="none" strike="noStrike" cap="none" normalizeH="0" baseline="0" dirty="0" smtClean="0">
              <a:ln>
                <a:noFill/>
              </a:ln>
              <a:solidFill>
                <a:srgbClr val="7030A0"/>
              </a:solidFill>
              <a:latin typeface="Arial" pitchFamily="34" charset="0"/>
              <a:ea typeface="宋体" pitchFamily="2" charset="-122"/>
            </a:endParaRPr>
          </a:p>
        </p:txBody>
      </p:sp>
      <p:sp>
        <p:nvSpPr>
          <p:cNvPr id="39960" name="Rectangle 16"/>
          <p:cNvSpPr>
            <a:spLocks noChangeArrowheads="1"/>
          </p:cNvSpPr>
          <p:nvPr/>
        </p:nvSpPr>
        <p:spPr bwMode="gray">
          <a:xfrm>
            <a:off x="357158" y="1585756"/>
            <a:ext cx="3811062" cy="3385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fontAlgn="base">
              <a:spcBef>
                <a:spcPct val="0"/>
              </a:spcBef>
              <a:spcAft>
                <a:spcPct val="0"/>
              </a:spcAft>
            </a:pPr>
            <a:r>
              <a:rPr lang="en-US" altLang="zh-CN" sz="1600" b="1" dirty="0" smtClean="0">
                <a:solidFill>
                  <a:srgbClr val="1C1C1C"/>
                </a:solidFill>
                <a:latin typeface="宋体" pitchFamily="2" charset="-122"/>
                <a:ea typeface="宋体" pitchFamily="2" charset="-122"/>
              </a:rPr>
              <a:t>1</a:t>
            </a:r>
            <a:r>
              <a:rPr lang="en-US" altLang="zh-CN" sz="1600" b="1" dirty="0" smtClean="0">
                <a:solidFill>
                  <a:srgbClr val="1C1C1C"/>
                </a:solidFill>
                <a:latin typeface="宋体" pitchFamily="2" charset="-122"/>
                <a:ea typeface="宋体" pitchFamily="2" charset="-122"/>
              </a:rPr>
              <a:t>.</a:t>
            </a:r>
            <a:r>
              <a:rPr lang="zh-CN" altLang="en-US" sz="1600" b="1" dirty="0">
                <a:solidFill>
                  <a:srgbClr val="1C1C1C"/>
                </a:solidFill>
                <a:latin typeface="宋体" pitchFamily="2" charset="-122"/>
                <a:ea typeface="宋体" pitchFamily="2" charset="-122"/>
              </a:rPr>
              <a:t>利用</a:t>
            </a:r>
            <a:r>
              <a:rPr lang="zh-CN" altLang="en-US" sz="1600" b="1" dirty="0" smtClean="0">
                <a:solidFill>
                  <a:srgbClr val="1C1C1C"/>
                </a:solidFill>
                <a:latin typeface="宋体" pitchFamily="2" charset="-122"/>
                <a:ea typeface="宋体" pitchFamily="2" charset="-122"/>
              </a:rPr>
              <a:t>互相关方法实现</a:t>
            </a:r>
            <a:r>
              <a:rPr lang="zh-CN" altLang="en-US" sz="1600" b="1" dirty="0">
                <a:solidFill>
                  <a:srgbClr val="1C1C1C"/>
                </a:solidFill>
                <a:latin typeface="宋体" pitchFamily="2" charset="-122"/>
                <a:ea typeface="宋体" pitchFamily="2" charset="-122"/>
              </a:rPr>
              <a:t>导波的</a:t>
            </a:r>
            <a:r>
              <a:rPr lang="zh-CN" altLang="en-US" sz="1600" b="1" dirty="0" smtClean="0">
                <a:solidFill>
                  <a:srgbClr val="1C1C1C"/>
                </a:solidFill>
                <a:latin typeface="宋体" pitchFamily="2" charset="-122"/>
                <a:ea typeface="宋体" pitchFamily="2" charset="-122"/>
              </a:rPr>
              <a:t>信号</a:t>
            </a:r>
            <a:r>
              <a:rPr lang="zh-CN" altLang="en-US" sz="1600" b="1" dirty="0">
                <a:solidFill>
                  <a:srgbClr val="1C1C1C"/>
                </a:solidFill>
                <a:latin typeface="宋体" pitchFamily="2" charset="-122"/>
                <a:ea typeface="宋体" pitchFamily="2" charset="-122"/>
              </a:rPr>
              <a:t>处理</a:t>
            </a:r>
            <a:endParaRPr lang="en-US" altLang="zh-CN" sz="1600" b="1" dirty="0">
              <a:solidFill>
                <a:srgbClr val="1C1C1C"/>
              </a:solidFill>
              <a:latin typeface="宋体" pitchFamily="2" charset="-122"/>
              <a:ea typeface="宋体" pitchFamily="2" charset="-122"/>
            </a:endParaRPr>
          </a:p>
        </p:txBody>
      </p:sp>
      <p:sp>
        <p:nvSpPr>
          <p:cNvPr id="115735" name="AutoShape 23"/>
          <p:cNvSpPr>
            <a:spLocks noChangeArrowheads="1"/>
          </p:cNvSpPr>
          <p:nvPr/>
        </p:nvSpPr>
        <p:spPr bwMode="gray">
          <a:xfrm>
            <a:off x="5121574" y="1704622"/>
            <a:ext cx="3917840" cy="716266"/>
          </a:xfrm>
          <a:prstGeom prst="roundRect">
            <a:avLst>
              <a:gd name="adj" fmla="val 50000"/>
            </a:avLst>
          </a:prstGeom>
          <a:solidFill>
            <a:srgbClr val="FFC000"/>
          </a:solidFill>
          <a:ln w="28575" algn="ctr">
            <a:solidFill>
              <a:schemeClr val="bg1"/>
            </a:solidFill>
            <a:round/>
            <a:headEnd/>
            <a:tailEnd/>
          </a:ln>
          <a:effectLst>
            <a:outerShdw dist="107763" dir="2700000" algn="ctr" rotWithShape="0">
              <a:schemeClr val="bg2">
                <a:alpha val="50000"/>
              </a:schemeClr>
            </a:outerShdw>
          </a:effec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15737" name="AutoShape 25"/>
          <p:cNvSpPr>
            <a:spLocks noChangeArrowheads="1"/>
          </p:cNvSpPr>
          <p:nvPr/>
        </p:nvSpPr>
        <p:spPr bwMode="gray">
          <a:xfrm>
            <a:off x="226518" y="3994255"/>
            <a:ext cx="3125623" cy="862390"/>
          </a:xfrm>
          <a:prstGeom prst="roundRect">
            <a:avLst>
              <a:gd name="adj" fmla="val 50000"/>
            </a:avLst>
          </a:prstGeom>
          <a:ln>
            <a:headEnd/>
            <a:tailEn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39970" name="Rectangle 26"/>
          <p:cNvSpPr>
            <a:spLocks noChangeArrowheads="1"/>
          </p:cNvSpPr>
          <p:nvPr/>
        </p:nvSpPr>
        <p:spPr bwMode="auto">
          <a:xfrm>
            <a:off x="268239" y="4041953"/>
            <a:ext cx="2987824" cy="83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lgn="ctr" fontAlgn="base">
              <a:spcBef>
                <a:spcPct val="0"/>
              </a:spcBef>
              <a:spcAft>
                <a:spcPct val="0"/>
              </a:spcAft>
            </a:pPr>
            <a:r>
              <a:rPr lang="en-US" altLang="zh-CN" sz="1600" b="1" dirty="0" smtClean="0">
                <a:solidFill>
                  <a:srgbClr val="FF0000"/>
                </a:solidFill>
                <a:latin typeface="宋体" pitchFamily="2" charset="-122"/>
                <a:ea typeface="宋体" pitchFamily="2" charset="-122"/>
              </a:rPr>
              <a:t>3.</a:t>
            </a:r>
            <a:r>
              <a:rPr lang="zh-CN" altLang="en-US" sz="1600" b="1" dirty="0" smtClean="0">
                <a:solidFill>
                  <a:srgbClr val="FF0000"/>
                </a:solidFill>
                <a:latin typeface="宋体" pitchFamily="2" charset="-122"/>
                <a:ea typeface="宋体" pitchFamily="2" charset="-122"/>
              </a:rPr>
              <a:t>提出针对损伤定位与大小进行定量识别的多级检测方法（定量、不增加压电片）</a:t>
            </a:r>
            <a:endParaRPr kumimoji="0" lang="zh-CN" altLang="zh-CN" sz="1600" b="0" i="0" u="none" strike="noStrike" cap="none" normalizeH="0" baseline="0" dirty="0" smtClean="0">
              <a:ln>
                <a:noFill/>
              </a:ln>
              <a:solidFill>
                <a:srgbClr val="FF0000"/>
              </a:solidFill>
              <a:effectLst/>
              <a:latin typeface="Arial" pitchFamily="34" charset="0"/>
              <a:ea typeface="宋体" pitchFamily="2" charset="-122"/>
            </a:endParaRPr>
          </a:p>
        </p:txBody>
      </p:sp>
      <p:sp>
        <p:nvSpPr>
          <p:cNvPr id="26" name="Rectangle 16"/>
          <p:cNvSpPr>
            <a:spLocks noChangeArrowheads="1"/>
          </p:cNvSpPr>
          <p:nvPr/>
        </p:nvSpPr>
        <p:spPr bwMode="gray">
          <a:xfrm>
            <a:off x="5323472" y="1765344"/>
            <a:ext cx="3559542" cy="584775"/>
          </a:xfrm>
          <a:prstGeom prst="rect">
            <a:avLst/>
          </a:prstGeom>
          <a:solidFill>
            <a:srgbClr val="FFC000"/>
          </a:solidFill>
          <a:ln w="9525">
            <a:noFill/>
            <a:miter lim="800000"/>
            <a:headEnd/>
            <a:tailEnd/>
          </a:ln>
        </p:spPr>
        <p:txBody>
          <a:bodyPr vert="horz" wrap="square" lIns="91440" tIns="45720" rIns="91440" bIns="45720" numCol="1" anchor="t" anchorCtr="0" compatLnSpc="1">
            <a:prstTxWarp prst="textNoShape">
              <a:avLst/>
            </a:prstTxWarp>
            <a:spAutoFit/>
          </a:bodyPr>
          <a:lstStyle/>
          <a:p>
            <a:pPr fontAlgn="base">
              <a:spcBef>
                <a:spcPct val="0"/>
              </a:spcBef>
              <a:spcAft>
                <a:spcPct val="0"/>
              </a:spcAft>
            </a:pPr>
            <a:r>
              <a:rPr lang="en-US" altLang="zh-CN" sz="1600" b="1" dirty="0" smtClean="0">
                <a:solidFill>
                  <a:srgbClr val="1C1C1C"/>
                </a:solidFill>
                <a:latin typeface="宋体" pitchFamily="2" charset="-122"/>
                <a:ea typeface="宋体" pitchFamily="2" charset="-122"/>
              </a:rPr>
              <a:t>2.</a:t>
            </a:r>
            <a:r>
              <a:rPr lang="zh-CN" altLang="en-US" sz="1600" b="1" dirty="0">
                <a:solidFill>
                  <a:srgbClr val="1C1C1C"/>
                </a:solidFill>
                <a:latin typeface="宋体" pitchFamily="2" charset="-122"/>
                <a:ea typeface="宋体" pitchFamily="2" charset="-122"/>
              </a:rPr>
              <a:t>利用</a:t>
            </a:r>
            <a:r>
              <a:rPr lang="en-US" altLang="zh-CN" sz="1600" b="1" dirty="0">
                <a:solidFill>
                  <a:srgbClr val="1C1C1C"/>
                </a:solidFill>
                <a:latin typeface="宋体" pitchFamily="2" charset="-122"/>
                <a:ea typeface="宋体" pitchFamily="2" charset="-122"/>
              </a:rPr>
              <a:t>ToF</a:t>
            </a:r>
            <a:r>
              <a:rPr lang="zh-CN" altLang="en-US" sz="1600" b="1" dirty="0">
                <a:solidFill>
                  <a:srgbClr val="1C1C1C"/>
                </a:solidFill>
                <a:latin typeface="宋体" pitchFamily="2" charset="-122"/>
                <a:ea typeface="宋体" pitchFamily="2" charset="-122"/>
              </a:rPr>
              <a:t>方法，实现二维结构</a:t>
            </a:r>
            <a:r>
              <a:rPr lang="zh-CN" altLang="en-US" sz="1600" b="1" dirty="0" smtClean="0">
                <a:solidFill>
                  <a:srgbClr val="1C1C1C"/>
                </a:solidFill>
                <a:latin typeface="宋体" pitchFamily="2" charset="-122"/>
                <a:ea typeface="宋体" pitchFamily="2" charset="-122"/>
              </a:rPr>
              <a:t>的损伤定位与大小识别</a:t>
            </a:r>
            <a:endParaRPr lang="en-US" altLang="zh-CN" sz="1600" b="1" dirty="0">
              <a:solidFill>
                <a:srgbClr val="1C1C1C"/>
              </a:solidFill>
              <a:latin typeface="宋体" pitchFamily="2" charset="-122"/>
              <a:ea typeface="宋体" pitchFamily="2" charset="-122"/>
            </a:endParaRPr>
          </a:p>
        </p:txBody>
      </p:sp>
      <p:sp>
        <p:nvSpPr>
          <p:cNvPr id="28" name="AutoShape 23"/>
          <p:cNvSpPr>
            <a:spLocks noChangeArrowheads="1"/>
          </p:cNvSpPr>
          <p:nvPr/>
        </p:nvSpPr>
        <p:spPr bwMode="gray">
          <a:xfrm>
            <a:off x="5534836" y="3711666"/>
            <a:ext cx="3560650" cy="902382"/>
          </a:xfrm>
          <a:prstGeom prst="roundRect">
            <a:avLst>
              <a:gd name="adj" fmla="val 50000"/>
            </a:avLst>
          </a:prstGeom>
          <a:ln>
            <a:headEnd/>
            <a:tailEnd/>
          </a:ln>
        </p:spPr>
        <p:style>
          <a:lnRef idx="1">
            <a:schemeClr val="accent4"/>
          </a:lnRef>
          <a:fillRef idx="2">
            <a:schemeClr val="accent4"/>
          </a:fillRef>
          <a:effectRef idx="1">
            <a:schemeClr val="accent4"/>
          </a:effectRef>
          <a:fontRef idx="minor">
            <a:schemeClr val="dk1"/>
          </a:fontRef>
        </p:style>
        <p:txBody>
          <a:bodyPr vert="horz" wrap="none" lIns="91440" tIns="45720" rIns="91440" bIns="45720" numCol="1" anchor="ctr" anchorCtr="0" compatLnSpc="1">
            <a:prstTxWarp prst="textNoShape">
              <a:avLst/>
            </a:prstTxWarp>
          </a:bodyPr>
          <a:lstStyle/>
          <a:p>
            <a:pPr lvl="0" algn="ctr" fontAlgn="base">
              <a:spcBef>
                <a:spcPct val="0"/>
              </a:spcBef>
              <a:spcAft>
                <a:spcPct val="0"/>
              </a:spcAft>
            </a:pP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27" name="Rectangle 16"/>
          <p:cNvSpPr>
            <a:spLocks noChangeArrowheads="1"/>
          </p:cNvSpPr>
          <p:nvPr/>
        </p:nvSpPr>
        <p:spPr bwMode="gray">
          <a:xfrm>
            <a:off x="5770133" y="3861048"/>
            <a:ext cx="3318774" cy="584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fontAlgn="base">
              <a:spcBef>
                <a:spcPct val="0"/>
              </a:spcBef>
              <a:spcAft>
                <a:spcPct val="0"/>
              </a:spcAft>
            </a:pPr>
            <a:r>
              <a:rPr lang="en-US" altLang="zh-CN" sz="1600" b="1" dirty="0" smtClean="0">
                <a:solidFill>
                  <a:srgbClr val="1C1C1C"/>
                </a:solidFill>
                <a:latin typeface="宋体" pitchFamily="2" charset="-122"/>
                <a:ea typeface="宋体" pitchFamily="2" charset="-122"/>
              </a:rPr>
              <a:t>4.</a:t>
            </a:r>
            <a:r>
              <a:rPr lang="zh-CN" altLang="zh-CN" sz="1600" b="1" dirty="0" smtClean="0">
                <a:solidFill>
                  <a:srgbClr val="1C1C1C"/>
                </a:solidFill>
                <a:latin typeface="宋体" pitchFamily="2" charset="-122"/>
                <a:ea typeface="宋体" pitchFamily="2" charset="-122"/>
              </a:rPr>
              <a:t>定量</a:t>
            </a:r>
            <a:r>
              <a:rPr lang="zh-CN" altLang="zh-CN" sz="1600" b="1" dirty="0">
                <a:solidFill>
                  <a:srgbClr val="1C1C1C"/>
                </a:solidFill>
                <a:latin typeface="宋体" pitchFamily="2" charset="-122"/>
                <a:ea typeface="宋体" pitchFamily="2" charset="-122"/>
              </a:rPr>
              <a:t>探讨不同检测区域</a:t>
            </a:r>
            <a:r>
              <a:rPr lang="zh-CN" altLang="zh-CN" sz="1600" b="1" dirty="0" smtClean="0">
                <a:solidFill>
                  <a:srgbClr val="1C1C1C"/>
                </a:solidFill>
                <a:latin typeface="宋体" pitchFamily="2" charset="-122"/>
                <a:ea typeface="宋体" pitchFamily="2" charset="-122"/>
              </a:rPr>
              <a:t>下</a:t>
            </a:r>
            <a:r>
              <a:rPr lang="zh-CN" altLang="en-US" sz="1600" b="1" dirty="0" smtClean="0">
                <a:solidFill>
                  <a:srgbClr val="1C1C1C"/>
                </a:solidFill>
                <a:latin typeface="宋体" pitchFamily="2" charset="-122"/>
                <a:ea typeface="宋体" pitchFamily="2" charset="-122"/>
              </a:rPr>
              <a:t>多级检测</a:t>
            </a:r>
            <a:r>
              <a:rPr lang="zh-CN" altLang="zh-CN" sz="1600" b="1" dirty="0" smtClean="0">
                <a:solidFill>
                  <a:srgbClr val="1C1C1C"/>
                </a:solidFill>
                <a:latin typeface="宋体" pitchFamily="2" charset="-122"/>
                <a:ea typeface="宋体" pitchFamily="2" charset="-122"/>
              </a:rPr>
              <a:t>方法</a:t>
            </a:r>
            <a:r>
              <a:rPr lang="zh-CN" altLang="zh-CN" sz="1600" b="1" dirty="0">
                <a:solidFill>
                  <a:srgbClr val="1C1C1C"/>
                </a:solidFill>
                <a:latin typeface="宋体" pitchFamily="2" charset="-122"/>
                <a:ea typeface="宋体" pitchFamily="2" charset="-122"/>
              </a:rPr>
              <a:t>对检测精度的提升效果</a:t>
            </a:r>
            <a:endParaRPr lang="en-US" altLang="zh-CN" sz="1600" b="1" dirty="0">
              <a:solidFill>
                <a:srgbClr val="1C1C1C"/>
              </a:solidFill>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Group 4"/>
          <p:cNvGrpSpPr>
            <a:grpSpLocks/>
          </p:cNvGrpSpPr>
          <p:nvPr/>
        </p:nvGrpSpPr>
        <p:grpSpPr bwMode="auto">
          <a:xfrm>
            <a:off x="1928794" y="1571612"/>
            <a:ext cx="5114926" cy="457200"/>
            <a:chOff x="1296" y="1224"/>
            <a:chExt cx="3222" cy="288"/>
          </a:xfrm>
        </p:grpSpPr>
        <p:sp>
          <p:nvSpPr>
            <p:cNvPr id="84" name="Oval 5"/>
            <p:cNvSpPr>
              <a:spLocks noChangeArrowheads="1"/>
            </p:cNvSpPr>
            <p:nvPr/>
          </p:nvSpPr>
          <p:spPr bwMode="gray">
            <a:xfrm>
              <a:off x="1296" y="1290"/>
              <a:ext cx="144" cy="144"/>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chemeClr val="bg1"/>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p>
          </p:txBody>
        </p:sp>
        <p:grpSp>
          <p:nvGrpSpPr>
            <p:cNvPr id="85" name="Group 6"/>
            <p:cNvGrpSpPr>
              <a:grpSpLocks/>
            </p:cNvGrpSpPr>
            <p:nvPr/>
          </p:nvGrpSpPr>
          <p:grpSpPr bwMode="auto">
            <a:xfrm>
              <a:off x="1440" y="1224"/>
              <a:ext cx="3078" cy="288"/>
              <a:chOff x="1536" y="1470"/>
              <a:chExt cx="3078" cy="288"/>
            </a:xfrm>
          </p:grpSpPr>
          <p:sp>
            <p:nvSpPr>
              <p:cNvPr id="86" name="Line 7"/>
              <p:cNvSpPr>
                <a:spLocks noChangeShapeType="1"/>
              </p:cNvSpPr>
              <p:nvPr/>
            </p:nvSpPr>
            <p:spPr bwMode="gray">
              <a:xfrm flipV="1">
                <a:off x="1536" y="1603"/>
                <a:ext cx="218" cy="5"/>
              </a:xfrm>
              <a:prstGeom prst="line">
                <a:avLst/>
              </a:prstGeom>
              <a:noFill/>
              <a:ln w="12700" cap="rnd">
                <a:solidFill>
                  <a:schemeClr val="tx1"/>
                </a:solidFill>
                <a:prstDash val="sysDot"/>
                <a:round/>
                <a:headEnd/>
                <a:tailEnd/>
              </a:ln>
              <a:effectLst>
                <a:outerShdw dist="107763" dir="2700000" algn="ctr" rotWithShape="0">
                  <a:schemeClr val="bg2">
                    <a:alpha val="50000"/>
                  </a:schemeClr>
                </a:outerShdw>
              </a:effectLst>
            </p:spPr>
            <p:txBody>
              <a:bodyPr/>
              <a:lstStyle/>
              <a:p>
                <a:pPr>
                  <a:defRPr/>
                </a:pPr>
                <a:endParaRPr lang="zh-CN" altLang="en-US">
                  <a:ea typeface="+mn-ea"/>
                </a:endParaRPr>
              </a:p>
            </p:txBody>
          </p:sp>
          <p:sp>
            <p:nvSpPr>
              <p:cNvPr id="87" name="AutoShape 8"/>
              <p:cNvSpPr>
                <a:spLocks noChangeArrowheads="1"/>
              </p:cNvSpPr>
              <p:nvPr/>
            </p:nvSpPr>
            <p:spPr bwMode="gray">
              <a:xfrm>
                <a:off x="1686" y="1470"/>
                <a:ext cx="2928" cy="288"/>
              </a:xfrm>
              <a:prstGeom prst="roundRect">
                <a:avLst>
                  <a:gd name="adj" fmla="val 50000"/>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zh-CN" altLang="en-US" dirty="0" smtClean="0"/>
                  <a:t>研究背景与意义</a:t>
                </a:r>
                <a:endParaRPr lang="zh-CN" altLang="en-US" dirty="0"/>
              </a:p>
            </p:txBody>
          </p:sp>
        </p:grpSp>
      </p:grpSp>
      <p:grpSp>
        <p:nvGrpSpPr>
          <p:cNvPr id="88" name="Group 9"/>
          <p:cNvGrpSpPr>
            <a:grpSpLocks/>
          </p:cNvGrpSpPr>
          <p:nvPr/>
        </p:nvGrpSpPr>
        <p:grpSpPr bwMode="auto">
          <a:xfrm>
            <a:off x="1928794" y="2614610"/>
            <a:ext cx="5114925" cy="457200"/>
            <a:chOff x="1296" y="1566"/>
            <a:chExt cx="3222" cy="288"/>
          </a:xfrm>
        </p:grpSpPr>
        <p:sp>
          <p:nvSpPr>
            <p:cNvPr id="89" name="Oval 10"/>
            <p:cNvSpPr>
              <a:spLocks noChangeArrowheads="1"/>
            </p:cNvSpPr>
            <p:nvPr/>
          </p:nvSpPr>
          <p:spPr bwMode="gray">
            <a:xfrm>
              <a:off x="1296" y="1626"/>
              <a:ext cx="144" cy="144"/>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chemeClr val="bg1"/>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p>
          </p:txBody>
        </p:sp>
        <p:grpSp>
          <p:nvGrpSpPr>
            <p:cNvPr id="90" name="Group 11"/>
            <p:cNvGrpSpPr>
              <a:grpSpLocks/>
            </p:cNvGrpSpPr>
            <p:nvPr/>
          </p:nvGrpSpPr>
          <p:grpSpPr bwMode="auto">
            <a:xfrm>
              <a:off x="1440" y="1566"/>
              <a:ext cx="3078" cy="288"/>
              <a:chOff x="1536" y="1470"/>
              <a:chExt cx="3078" cy="288"/>
            </a:xfrm>
          </p:grpSpPr>
          <p:sp>
            <p:nvSpPr>
              <p:cNvPr id="91" name="Line 12"/>
              <p:cNvSpPr>
                <a:spLocks noChangeShapeType="1"/>
              </p:cNvSpPr>
              <p:nvPr/>
            </p:nvSpPr>
            <p:spPr bwMode="gray">
              <a:xfrm flipV="1">
                <a:off x="1536" y="1603"/>
                <a:ext cx="218" cy="5"/>
              </a:xfrm>
              <a:prstGeom prst="line">
                <a:avLst/>
              </a:prstGeom>
              <a:noFill/>
              <a:ln w="12700" cap="rnd">
                <a:solidFill>
                  <a:schemeClr val="tx1"/>
                </a:solidFill>
                <a:prstDash val="sysDot"/>
                <a:round/>
                <a:headEnd/>
                <a:tailEnd/>
              </a:ln>
              <a:effectLst>
                <a:outerShdw dist="107763" dir="2700000" algn="ctr" rotWithShape="0">
                  <a:schemeClr val="bg2">
                    <a:alpha val="50000"/>
                  </a:schemeClr>
                </a:outerShdw>
              </a:effectLst>
            </p:spPr>
            <p:txBody>
              <a:bodyPr/>
              <a:lstStyle/>
              <a:p>
                <a:pPr>
                  <a:defRPr/>
                </a:pPr>
                <a:endParaRPr lang="zh-CN" altLang="en-US">
                  <a:ea typeface="+mn-ea"/>
                </a:endParaRPr>
              </a:p>
            </p:txBody>
          </p:sp>
          <p:sp>
            <p:nvSpPr>
              <p:cNvPr id="92" name="AutoShape 13"/>
              <p:cNvSpPr>
                <a:spLocks noChangeArrowheads="1"/>
              </p:cNvSpPr>
              <p:nvPr/>
            </p:nvSpPr>
            <p:spPr bwMode="gray">
              <a:xfrm>
                <a:off x="1686" y="1470"/>
                <a:ext cx="2928" cy="288"/>
              </a:xfrm>
              <a:prstGeom prst="roundRect">
                <a:avLst>
                  <a:gd name="adj" fmla="val 50000"/>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zh-CN" altLang="en-US" dirty="0" smtClean="0"/>
                  <a:t>研究</a:t>
                </a:r>
                <a:r>
                  <a:rPr lang="zh-CN" altLang="en-US" dirty="0"/>
                  <a:t>现状</a:t>
                </a:r>
              </a:p>
            </p:txBody>
          </p:sp>
        </p:grpSp>
      </p:grpSp>
      <p:grpSp>
        <p:nvGrpSpPr>
          <p:cNvPr id="93" name="Group 14"/>
          <p:cNvGrpSpPr>
            <a:grpSpLocks/>
          </p:cNvGrpSpPr>
          <p:nvPr/>
        </p:nvGrpSpPr>
        <p:grpSpPr bwMode="auto">
          <a:xfrm>
            <a:off x="1928794" y="3614742"/>
            <a:ext cx="5114925" cy="457200"/>
            <a:chOff x="1296" y="1908"/>
            <a:chExt cx="3222" cy="288"/>
          </a:xfrm>
        </p:grpSpPr>
        <p:sp>
          <p:nvSpPr>
            <p:cNvPr id="94" name="Oval 15"/>
            <p:cNvSpPr>
              <a:spLocks noChangeArrowheads="1"/>
            </p:cNvSpPr>
            <p:nvPr/>
          </p:nvSpPr>
          <p:spPr bwMode="gray">
            <a:xfrm>
              <a:off x="1296" y="1974"/>
              <a:ext cx="144" cy="144"/>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chemeClr val="bg1"/>
              </a:solidFill>
              <a:round/>
              <a:headEnd/>
              <a:tailEnd/>
            </a:ln>
            <a:effectLst>
              <a:outerShdw dist="107763" dir="2700000" algn="ctr" rotWithShape="0">
                <a:schemeClr val="bg2">
                  <a:alpha val="50000"/>
                </a:schemeClr>
              </a:outerShdw>
            </a:effectLst>
          </p:spPr>
          <p:txBody>
            <a:bodyPr wrap="none" anchor="ctr"/>
            <a:lstStyle/>
            <a:p>
              <a:pPr algn="ctr">
                <a:defRPr/>
              </a:pPr>
              <a:endParaRPr lang="zh-CN" altLang="en-US"/>
            </a:p>
          </p:txBody>
        </p:sp>
        <p:grpSp>
          <p:nvGrpSpPr>
            <p:cNvPr id="95" name="Group 16"/>
            <p:cNvGrpSpPr>
              <a:grpSpLocks/>
            </p:cNvGrpSpPr>
            <p:nvPr/>
          </p:nvGrpSpPr>
          <p:grpSpPr bwMode="auto">
            <a:xfrm>
              <a:off x="1440" y="1908"/>
              <a:ext cx="3078" cy="288"/>
              <a:chOff x="1536" y="1470"/>
              <a:chExt cx="3078" cy="288"/>
            </a:xfrm>
          </p:grpSpPr>
          <p:sp>
            <p:nvSpPr>
              <p:cNvPr id="96" name="Line 17"/>
              <p:cNvSpPr>
                <a:spLocks noChangeShapeType="1"/>
              </p:cNvSpPr>
              <p:nvPr/>
            </p:nvSpPr>
            <p:spPr bwMode="gray">
              <a:xfrm flipV="1">
                <a:off x="1536" y="1603"/>
                <a:ext cx="218" cy="5"/>
              </a:xfrm>
              <a:prstGeom prst="line">
                <a:avLst/>
              </a:prstGeom>
              <a:noFill/>
              <a:ln w="12700" cap="rnd">
                <a:solidFill>
                  <a:schemeClr val="tx1"/>
                </a:solidFill>
                <a:prstDash val="sysDot"/>
                <a:round/>
                <a:headEnd/>
                <a:tailEnd/>
              </a:ln>
              <a:effectLst>
                <a:outerShdw dist="107763" dir="2700000" algn="ctr" rotWithShape="0">
                  <a:schemeClr val="bg2">
                    <a:alpha val="50000"/>
                  </a:schemeClr>
                </a:outerShdw>
              </a:effectLst>
            </p:spPr>
            <p:txBody>
              <a:bodyPr/>
              <a:lstStyle/>
              <a:p>
                <a:pPr algn="ctr">
                  <a:defRPr/>
                </a:pPr>
                <a:endParaRPr lang="zh-CN" altLang="en-US">
                  <a:ea typeface="+mn-ea"/>
                </a:endParaRPr>
              </a:p>
            </p:txBody>
          </p:sp>
          <p:sp>
            <p:nvSpPr>
              <p:cNvPr id="97" name="AutoShape 18"/>
              <p:cNvSpPr>
                <a:spLocks noChangeArrowheads="1"/>
              </p:cNvSpPr>
              <p:nvPr/>
            </p:nvSpPr>
            <p:spPr bwMode="gray">
              <a:xfrm>
                <a:off x="1686" y="1470"/>
                <a:ext cx="2928" cy="288"/>
              </a:xfrm>
              <a:prstGeom prst="roundRect">
                <a:avLst>
                  <a:gd name="adj" fmla="val 50000"/>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zh-CN" altLang="en-US" dirty="0" smtClean="0"/>
                  <a:t>研究设想与初步成果</a:t>
                </a:r>
                <a:endParaRPr lang="zh-CN" altLang="en-US" dirty="0"/>
              </a:p>
            </p:txBody>
          </p:sp>
        </p:grpSp>
      </p:grpSp>
      <p:grpSp>
        <p:nvGrpSpPr>
          <p:cNvPr id="98" name="Group 19"/>
          <p:cNvGrpSpPr>
            <a:grpSpLocks/>
          </p:cNvGrpSpPr>
          <p:nvPr/>
        </p:nvGrpSpPr>
        <p:grpSpPr bwMode="auto">
          <a:xfrm>
            <a:off x="1928794" y="4614874"/>
            <a:ext cx="5114925" cy="457200"/>
            <a:chOff x="1296" y="2256"/>
            <a:chExt cx="3222" cy="288"/>
          </a:xfrm>
        </p:grpSpPr>
        <p:sp>
          <p:nvSpPr>
            <p:cNvPr id="99" name="Oval 20"/>
            <p:cNvSpPr>
              <a:spLocks noChangeArrowheads="1"/>
            </p:cNvSpPr>
            <p:nvPr/>
          </p:nvSpPr>
          <p:spPr bwMode="gray">
            <a:xfrm>
              <a:off x="1296" y="2325"/>
              <a:ext cx="144" cy="144"/>
            </a:xfrm>
            <a:prstGeom prst="ellipse">
              <a:avLst/>
            </a:prstGeom>
            <a:gradFill rotWithShape="1">
              <a:gsLst>
                <a:gs pos="0">
                  <a:schemeClr val="accent1"/>
                </a:gs>
                <a:gs pos="100000">
                  <a:schemeClr val="accent1">
                    <a:gamma/>
                    <a:shade val="66667"/>
                    <a:invGamma/>
                  </a:schemeClr>
                </a:gs>
              </a:gsLst>
              <a:path path="shape">
                <a:fillToRect l="50000" t="50000" r="50000" b="50000"/>
              </a:path>
            </a:gradFill>
            <a:ln w="19050">
              <a:solidFill>
                <a:schemeClr val="bg1"/>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p>
          </p:txBody>
        </p:sp>
        <p:grpSp>
          <p:nvGrpSpPr>
            <p:cNvPr id="100" name="Group 21"/>
            <p:cNvGrpSpPr>
              <a:grpSpLocks/>
            </p:cNvGrpSpPr>
            <p:nvPr/>
          </p:nvGrpSpPr>
          <p:grpSpPr bwMode="auto">
            <a:xfrm>
              <a:off x="1440" y="2256"/>
              <a:ext cx="3078" cy="288"/>
              <a:chOff x="1536" y="1470"/>
              <a:chExt cx="3078" cy="288"/>
            </a:xfrm>
          </p:grpSpPr>
          <p:sp>
            <p:nvSpPr>
              <p:cNvPr id="101" name="Line 22"/>
              <p:cNvSpPr>
                <a:spLocks noChangeShapeType="1"/>
              </p:cNvSpPr>
              <p:nvPr/>
            </p:nvSpPr>
            <p:spPr bwMode="gray">
              <a:xfrm flipV="1">
                <a:off x="1536" y="1603"/>
                <a:ext cx="218" cy="5"/>
              </a:xfrm>
              <a:prstGeom prst="line">
                <a:avLst/>
              </a:prstGeom>
              <a:noFill/>
              <a:ln w="12700" cap="rnd">
                <a:solidFill>
                  <a:schemeClr val="tx1"/>
                </a:solidFill>
                <a:prstDash val="sysDot"/>
                <a:round/>
                <a:headEnd/>
                <a:tailEnd/>
              </a:ln>
              <a:effectLst>
                <a:outerShdw dist="107763" dir="2700000" algn="ctr" rotWithShape="0">
                  <a:schemeClr val="bg2">
                    <a:alpha val="50000"/>
                  </a:schemeClr>
                </a:outerShdw>
              </a:effectLst>
            </p:spPr>
            <p:txBody>
              <a:bodyPr/>
              <a:lstStyle/>
              <a:p>
                <a:pPr>
                  <a:defRPr/>
                </a:pPr>
                <a:endParaRPr lang="zh-CN" altLang="en-US">
                  <a:ea typeface="+mn-ea"/>
                </a:endParaRPr>
              </a:p>
            </p:txBody>
          </p:sp>
          <p:sp>
            <p:nvSpPr>
              <p:cNvPr id="102" name="AutoShape 23"/>
              <p:cNvSpPr>
                <a:spLocks noChangeArrowheads="1"/>
              </p:cNvSpPr>
              <p:nvPr/>
            </p:nvSpPr>
            <p:spPr bwMode="gray">
              <a:xfrm>
                <a:off x="1686" y="1470"/>
                <a:ext cx="2928" cy="288"/>
              </a:xfrm>
              <a:prstGeom prst="roundRect">
                <a:avLst>
                  <a:gd name="adj" fmla="val 50000"/>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zh-CN" altLang="en-US" dirty="0"/>
                  <a:t>创新点</a:t>
                </a:r>
                <a:r>
                  <a:rPr lang="zh-CN" altLang="en-US" dirty="0" smtClean="0"/>
                  <a:t>及工作计划</a:t>
                </a:r>
                <a:endParaRPr lang="zh-CN" altLang="en-US" dirty="0"/>
              </a:p>
            </p:txBody>
          </p:sp>
        </p:grpSp>
      </p:grpSp>
      <p:cxnSp>
        <p:nvCxnSpPr>
          <p:cNvPr id="108" name="直接连接符 107"/>
          <p:cNvCxnSpPr/>
          <p:nvPr/>
        </p:nvCxnSpPr>
        <p:spPr>
          <a:xfrm>
            <a:off x="500034" y="1071546"/>
            <a:ext cx="6286544" cy="1588"/>
          </a:xfrm>
          <a:prstGeom prst="line">
            <a:avLst/>
          </a:prstGeom>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9" name="标题 2"/>
          <p:cNvSpPr txBox="1">
            <a:spLocks/>
          </p:cNvSpPr>
          <p:nvPr/>
        </p:nvSpPr>
        <p:spPr>
          <a:xfrm>
            <a:off x="428596" y="428604"/>
            <a:ext cx="2000264" cy="71438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Times New Roman" pitchFamily="18" charset="0"/>
                <a:ea typeface="+mj-ea"/>
                <a:cs typeface="Times New Roman" pitchFamily="18" charset="0"/>
              </a:rPr>
              <a:t>content</a:t>
            </a:r>
            <a:endParaRPr kumimoji="0" lang="zh-CN" altLang="en-US"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Times New Roman" pitchFamily="18" charset="0"/>
              <a:ea typeface="+mj-ea"/>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639"/>
    </mc:Choice>
    <mc:Fallback xmlns="">
      <p:transition spd="slow" advTm="3639"/>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57158" y="714356"/>
            <a:ext cx="6429420" cy="1588"/>
          </a:xfrm>
          <a:prstGeom prst="line">
            <a:avLst/>
          </a:prstGeom>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标题 2"/>
          <p:cNvSpPr txBox="1">
            <a:spLocks/>
          </p:cNvSpPr>
          <p:nvPr/>
        </p:nvSpPr>
        <p:spPr>
          <a:xfrm>
            <a:off x="357158" y="285728"/>
            <a:ext cx="7072362" cy="714380"/>
          </a:xfrm>
          <a:prstGeom prst="rect">
            <a:avLst/>
          </a:prstGeom>
        </p:spPr>
        <p:txBody>
          <a:bodyPr/>
          <a:lstStyle/>
          <a:p>
            <a:pPr lvl="0">
              <a:spcBef>
                <a:spcPct val="0"/>
              </a:spcBef>
              <a:defRPr/>
            </a:pPr>
            <a:r>
              <a:rPr lang="zh-CN" altLang="en-US" sz="2000" b="1" dirty="0" smtClean="0">
                <a:solidFill>
                  <a:srgbClr val="7030A0"/>
                </a:solidFill>
                <a:effectLst>
                  <a:outerShdw blurRad="38100" dist="38100" dir="2700000" algn="tl">
                    <a:srgbClr val="000000">
                      <a:alpha val="43137"/>
                    </a:srgbClr>
                  </a:outerShdw>
                </a:effectLst>
                <a:latin typeface="宋体" pitchFamily="2" charset="-122"/>
                <a:ea typeface="宋体" pitchFamily="2" charset="-122"/>
                <a:cs typeface="Times New Roman" pitchFamily="18" charset="0"/>
              </a:rPr>
              <a:t>工作计划</a:t>
            </a:r>
            <a:endParaRPr kumimoji="0" lang="zh-CN" altLang="en-US" b="1" i="0" u="none" strike="noStrike" kern="1200" cap="none" spc="0" normalizeH="0" baseline="0" noProof="0" dirty="0">
              <a:ln>
                <a:noFill/>
              </a:ln>
              <a:solidFill>
                <a:srgbClr val="7030A0"/>
              </a:solidFill>
              <a:uLnTx/>
              <a:uFillTx/>
              <a:latin typeface="宋体" pitchFamily="2" charset="-122"/>
              <a:ea typeface="宋体" pitchFamily="2" charset="-122"/>
              <a:cs typeface="Times New Roman" pitchFamily="18" charset="0"/>
            </a:endParaRPr>
          </a:p>
        </p:txBody>
      </p:sp>
      <p:grpSp>
        <p:nvGrpSpPr>
          <p:cNvPr id="9" name="组合 8"/>
          <p:cNvGrpSpPr/>
          <p:nvPr/>
        </p:nvGrpSpPr>
        <p:grpSpPr>
          <a:xfrm>
            <a:off x="107504" y="1300150"/>
            <a:ext cx="8250710" cy="3786216"/>
            <a:chOff x="107504" y="1000108"/>
            <a:chExt cx="8250710" cy="3786216"/>
          </a:xfrm>
        </p:grpSpPr>
        <p:grpSp>
          <p:nvGrpSpPr>
            <p:cNvPr id="39960" name="Group 3"/>
            <p:cNvGrpSpPr>
              <a:grpSpLocks/>
            </p:cNvGrpSpPr>
            <p:nvPr/>
          </p:nvGrpSpPr>
          <p:grpSpPr bwMode="auto">
            <a:xfrm>
              <a:off x="1285900" y="1357298"/>
              <a:ext cx="1724025" cy="482600"/>
              <a:chOff x="816" y="2304"/>
              <a:chExt cx="1440" cy="448"/>
            </a:xfrm>
          </p:grpSpPr>
          <p:sp>
            <p:nvSpPr>
              <p:cNvPr id="39961" name="Freeform 4"/>
              <p:cNvSpPr>
                <a:spLocks/>
              </p:cNvSpPr>
              <p:nvPr/>
            </p:nvSpPr>
            <p:spPr bwMode="gray">
              <a:xfrm>
                <a:off x="901" y="2562"/>
                <a:ext cx="1270" cy="190"/>
              </a:xfrm>
              <a:custGeom>
                <a:avLst/>
                <a:gdLst>
                  <a:gd name="T0" fmla="*/ 1440 w 1120"/>
                  <a:gd name="T1" fmla="*/ 143 h 252"/>
                  <a:gd name="T2" fmla="*/ 1434 w 1120"/>
                  <a:gd name="T3" fmla="*/ 142 h 252"/>
                  <a:gd name="T4" fmla="*/ 1414 w 1120"/>
                  <a:gd name="T5" fmla="*/ 139 h 252"/>
                  <a:gd name="T6" fmla="*/ 1381 w 1120"/>
                  <a:gd name="T7" fmla="*/ 136 h 252"/>
                  <a:gd name="T8" fmla="*/ 1335 w 1120"/>
                  <a:gd name="T9" fmla="*/ 132 h 252"/>
                  <a:gd name="T10" fmla="*/ 1276 w 1120"/>
                  <a:gd name="T11" fmla="*/ 126 h 252"/>
                  <a:gd name="T12" fmla="*/ 1207 w 1120"/>
                  <a:gd name="T13" fmla="*/ 121 h 252"/>
                  <a:gd name="T14" fmla="*/ 1126 w 1120"/>
                  <a:gd name="T15" fmla="*/ 116 h 252"/>
                  <a:gd name="T16" fmla="*/ 1036 w 1120"/>
                  <a:gd name="T17" fmla="*/ 112 h 252"/>
                  <a:gd name="T18" fmla="*/ 939 w 1120"/>
                  <a:gd name="T19" fmla="*/ 108 h 252"/>
                  <a:gd name="T20" fmla="*/ 831 w 1120"/>
                  <a:gd name="T21" fmla="*/ 105 h 252"/>
                  <a:gd name="T22" fmla="*/ 714 w 1120"/>
                  <a:gd name="T23" fmla="*/ 105 h 252"/>
                  <a:gd name="T24" fmla="*/ 599 w 1120"/>
                  <a:gd name="T25" fmla="*/ 105 h 252"/>
                  <a:gd name="T26" fmla="*/ 493 w 1120"/>
                  <a:gd name="T27" fmla="*/ 108 h 252"/>
                  <a:gd name="T28" fmla="*/ 396 w 1120"/>
                  <a:gd name="T29" fmla="*/ 112 h 252"/>
                  <a:gd name="T30" fmla="*/ 306 w 1120"/>
                  <a:gd name="T31" fmla="*/ 116 h 252"/>
                  <a:gd name="T32" fmla="*/ 229 w 1120"/>
                  <a:gd name="T33" fmla="*/ 121 h 252"/>
                  <a:gd name="T34" fmla="*/ 162 w 1120"/>
                  <a:gd name="T35" fmla="*/ 126 h 252"/>
                  <a:gd name="T36" fmla="*/ 105 w 1120"/>
                  <a:gd name="T37" fmla="*/ 132 h 252"/>
                  <a:gd name="T38" fmla="*/ 59 w 1120"/>
                  <a:gd name="T39" fmla="*/ 136 h 252"/>
                  <a:gd name="T40" fmla="*/ 26 w 1120"/>
                  <a:gd name="T41" fmla="*/ 139 h 252"/>
                  <a:gd name="T42" fmla="*/ 8 w 1120"/>
                  <a:gd name="T43" fmla="*/ 142 h 252"/>
                  <a:gd name="T44" fmla="*/ 0 w 1120"/>
                  <a:gd name="T45" fmla="*/ 143 h 252"/>
                  <a:gd name="T46" fmla="*/ 0 w 1120"/>
                  <a:gd name="T47" fmla="*/ 35 h 252"/>
                  <a:gd name="T48" fmla="*/ 720 w 1120"/>
                  <a:gd name="T49" fmla="*/ 0 h 252"/>
                  <a:gd name="T50" fmla="*/ 1440 w 1120"/>
                  <a:gd name="T51" fmla="*/ 35 h 252"/>
                  <a:gd name="T52" fmla="*/ 1440 w 1120"/>
                  <a:gd name="T53" fmla="*/ 143 h 252"/>
                  <a:gd name="T54" fmla="*/ 1440 w 1120"/>
                  <a:gd name="T55" fmla="*/ 143 h 25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20"/>
                  <a:gd name="T85" fmla="*/ 0 h 252"/>
                  <a:gd name="T86" fmla="*/ 1120 w 1120"/>
                  <a:gd name="T87" fmla="*/ 252 h 25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C0C0C0"/>
              </a:solidFill>
              <a:ln w="0">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 name="Rectangle 5"/>
              <p:cNvSpPr>
                <a:spLocks noChangeArrowheads="1"/>
              </p:cNvSpPr>
              <p:nvPr/>
            </p:nvSpPr>
            <p:spPr bwMode="gray">
              <a:xfrm>
                <a:off x="816" y="2304"/>
                <a:ext cx="1440" cy="39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outerShdw blurRad="38100" dist="38100" dir="2700000" algn="tl">
                        <a:srgbClr val="FFFFFF"/>
                      </a:outerShdw>
                    </a:effectLst>
                    <a:latin typeface="Arial" pitchFamily="34" charset="0"/>
                    <a:ea typeface="宋体" pitchFamily="2" charset="-122"/>
                  </a:rPr>
                  <a:t>2000</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endParaRPr>
              </a:p>
            </p:txBody>
          </p:sp>
        </p:grpSp>
        <p:grpSp>
          <p:nvGrpSpPr>
            <p:cNvPr id="39963" name="Group 6"/>
            <p:cNvGrpSpPr>
              <a:grpSpLocks/>
            </p:cNvGrpSpPr>
            <p:nvPr/>
          </p:nvGrpSpPr>
          <p:grpSpPr bwMode="auto">
            <a:xfrm>
              <a:off x="107504" y="2697149"/>
              <a:ext cx="2902421" cy="482600"/>
              <a:chOff x="816" y="2304"/>
              <a:chExt cx="1440" cy="448"/>
            </a:xfrm>
          </p:grpSpPr>
          <p:sp>
            <p:nvSpPr>
              <p:cNvPr id="39964" name="Freeform 7"/>
              <p:cNvSpPr>
                <a:spLocks/>
              </p:cNvSpPr>
              <p:nvPr/>
            </p:nvSpPr>
            <p:spPr bwMode="gray">
              <a:xfrm>
                <a:off x="901" y="2562"/>
                <a:ext cx="1270" cy="190"/>
              </a:xfrm>
              <a:custGeom>
                <a:avLst/>
                <a:gdLst>
                  <a:gd name="T0" fmla="*/ 1440 w 1120"/>
                  <a:gd name="T1" fmla="*/ 143 h 252"/>
                  <a:gd name="T2" fmla="*/ 1434 w 1120"/>
                  <a:gd name="T3" fmla="*/ 142 h 252"/>
                  <a:gd name="T4" fmla="*/ 1414 w 1120"/>
                  <a:gd name="T5" fmla="*/ 139 h 252"/>
                  <a:gd name="T6" fmla="*/ 1381 w 1120"/>
                  <a:gd name="T7" fmla="*/ 136 h 252"/>
                  <a:gd name="T8" fmla="*/ 1335 w 1120"/>
                  <a:gd name="T9" fmla="*/ 132 h 252"/>
                  <a:gd name="T10" fmla="*/ 1276 w 1120"/>
                  <a:gd name="T11" fmla="*/ 126 h 252"/>
                  <a:gd name="T12" fmla="*/ 1207 w 1120"/>
                  <a:gd name="T13" fmla="*/ 121 h 252"/>
                  <a:gd name="T14" fmla="*/ 1126 w 1120"/>
                  <a:gd name="T15" fmla="*/ 116 h 252"/>
                  <a:gd name="T16" fmla="*/ 1036 w 1120"/>
                  <a:gd name="T17" fmla="*/ 112 h 252"/>
                  <a:gd name="T18" fmla="*/ 939 w 1120"/>
                  <a:gd name="T19" fmla="*/ 108 h 252"/>
                  <a:gd name="T20" fmla="*/ 831 w 1120"/>
                  <a:gd name="T21" fmla="*/ 105 h 252"/>
                  <a:gd name="T22" fmla="*/ 714 w 1120"/>
                  <a:gd name="T23" fmla="*/ 105 h 252"/>
                  <a:gd name="T24" fmla="*/ 599 w 1120"/>
                  <a:gd name="T25" fmla="*/ 105 h 252"/>
                  <a:gd name="T26" fmla="*/ 493 w 1120"/>
                  <a:gd name="T27" fmla="*/ 108 h 252"/>
                  <a:gd name="T28" fmla="*/ 396 w 1120"/>
                  <a:gd name="T29" fmla="*/ 112 h 252"/>
                  <a:gd name="T30" fmla="*/ 306 w 1120"/>
                  <a:gd name="T31" fmla="*/ 116 h 252"/>
                  <a:gd name="T32" fmla="*/ 229 w 1120"/>
                  <a:gd name="T33" fmla="*/ 121 h 252"/>
                  <a:gd name="T34" fmla="*/ 162 w 1120"/>
                  <a:gd name="T35" fmla="*/ 126 h 252"/>
                  <a:gd name="T36" fmla="*/ 105 w 1120"/>
                  <a:gd name="T37" fmla="*/ 132 h 252"/>
                  <a:gd name="T38" fmla="*/ 59 w 1120"/>
                  <a:gd name="T39" fmla="*/ 136 h 252"/>
                  <a:gd name="T40" fmla="*/ 26 w 1120"/>
                  <a:gd name="T41" fmla="*/ 139 h 252"/>
                  <a:gd name="T42" fmla="*/ 8 w 1120"/>
                  <a:gd name="T43" fmla="*/ 142 h 252"/>
                  <a:gd name="T44" fmla="*/ 0 w 1120"/>
                  <a:gd name="T45" fmla="*/ 143 h 252"/>
                  <a:gd name="T46" fmla="*/ 0 w 1120"/>
                  <a:gd name="T47" fmla="*/ 35 h 252"/>
                  <a:gd name="T48" fmla="*/ 720 w 1120"/>
                  <a:gd name="T49" fmla="*/ 0 h 252"/>
                  <a:gd name="T50" fmla="*/ 1440 w 1120"/>
                  <a:gd name="T51" fmla="*/ 35 h 252"/>
                  <a:gd name="T52" fmla="*/ 1440 w 1120"/>
                  <a:gd name="T53" fmla="*/ 143 h 252"/>
                  <a:gd name="T54" fmla="*/ 1440 w 1120"/>
                  <a:gd name="T55" fmla="*/ 143 h 25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20"/>
                  <a:gd name="T85" fmla="*/ 0 h 252"/>
                  <a:gd name="T86" fmla="*/ 1120 w 1120"/>
                  <a:gd name="T87" fmla="*/ 252 h 25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C0C0C0"/>
              </a:solidFill>
              <a:ln w="0">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 name="Rectangle 8"/>
              <p:cNvSpPr>
                <a:spLocks noChangeArrowheads="1"/>
              </p:cNvSpPr>
              <p:nvPr/>
            </p:nvSpPr>
            <p:spPr bwMode="gray">
              <a:xfrm>
                <a:off x="816" y="2304"/>
                <a:ext cx="1440" cy="393"/>
              </a:xfrm>
              <a:prstGeom prst="rect">
                <a:avLst/>
              </a:prstGeom>
              <a:gradFill rotWithShape="1">
                <a:gsLst>
                  <a:gs pos="0">
                    <a:srgbClr val="D8755A">
                      <a:gamma/>
                      <a:tint val="51373"/>
                      <a:invGamma/>
                    </a:srgbClr>
                  </a:gs>
                  <a:gs pos="100000">
                    <a:srgbClr val="D8755A"/>
                  </a:gs>
                </a:gsLst>
                <a:lin ang="2700000" scaled="1"/>
              </a:gradFill>
              <a:ln w="9525" algn="ctr">
                <a:noFill/>
                <a:miter lim="800000"/>
                <a:headEnd/>
                <a:tailEnd/>
              </a:ln>
              <a:effec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outerShdw blurRad="38100" dist="38100" dir="2700000" algn="tl">
                        <a:srgbClr val="FFFFFF"/>
                      </a:outerShdw>
                    </a:effectLst>
                    <a:latin typeface="Arial" pitchFamily="34" charset="0"/>
                    <a:ea typeface="宋体" pitchFamily="2" charset="-122"/>
                  </a:rPr>
                  <a:t>2016.04.15~2016.04.29</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endParaRPr>
              </a:p>
            </p:txBody>
          </p:sp>
        </p:grpSp>
        <p:grpSp>
          <p:nvGrpSpPr>
            <p:cNvPr id="39966" name="Group 9"/>
            <p:cNvGrpSpPr>
              <a:grpSpLocks/>
            </p:cNvGrpSpPr>
            <p:nvPr/>
          </p:nvGrpSpPr>
          <p:grpSpPr bwMode="auto">
            <a:xfrm>
              <a:off x="107504" y="3840149"/>
              <a:ext cx="2902421" cy="482600"/>
              <a:chOff x="816" y="2304"/>
              <a:chExt cx="1440" cy="448"/>
            </a:xfrm>
          </p:grpSpPr>
          <p:sp>
            <p:nvSpPr>
              <p:cNvPr id="39967" name="Freeform 10"/>
              <p:cNvSpPr>
                <a:spLocks/>
              </p:cNvSpPr>
              <p:nvPr/>
            </p:nvSpPr>
            <p:spPr bwMode="gray">
              <a:xfrm>
                <a:off x="901" y="2562"/>
                <a:ext cx="1270" cy="190"/>
              </a:xfrm>
              <a:custGeom>
                <a:avLst/>
                <a:gdLst>
                  <a:gd name="T0" fmla="*/ 1440 w 1120"/>
                  <a:gd name="T1" fmla="*/ 143 h 252"/>
                  <a:gd name="T2" fmla="*/ 1434 w 1120"/>
                  <a:gd name="T3" fmla="*/ 142 h 252"/>
                  <a:gd name="T4" fmla="*/ 1414 w 1120"/>
                  <a:gd name="T5" fmla="*/ 139 h 252"/>
                  <a:gd name="T6" fmla="*/ 1381 w 1120"/>
                  <a:gd name="T7" fmla="*/ 136 h 252"/>
                  <a:gd name="T8" fmla="*/ 1335 w 1120"/>
                  <a:gd name="T9" fmla="*/ 132 h 252"/>
                  <a:gd name="T10" fmla="*/ 1276 w 1120"/>
                  <a:gd name="T11" fmla="*/ 126 h 252"/>
                  <a:gd name="T12" fmla="*/ 1207 w 1120"/>
                  <a:gd name="T13" fmla="*/ 121 h 252"/>
                  <a:gd name="T14" fmla="*/ 1126 w 1120"/>
                  <a:gd name="T15" fmla="*/ 116 h 252"/>
                  <a:gd name="T16" fmla="*/ 1036 w 1120"/>
                  <a:gd name="T17" fmla="*/ 112 h 252"/>
                  <a:gd name="T18" fmla="*/ 939 w 1120"/>
                  <a:gd name="T19" fmla="*/ 108 h 252"/>
                  <a:gd name="T20" fmla="*/ 831 w 1120"/>
                  <a:gd name="T21" fmla="*/ 105 h 252"/>
                  <a:gd name="T22" fmla="*/ 714 w 1120"/>
                  <a:gd name="T23" fmla="*/ 105 h 252"/>
                  <a:gd name="T24" fmla="*/ 599 w 1120"/>
                  <a:gd name="T25" fmla="*/ 105 h 252"/>
                  <a:gd name="T26" fmla="*/ 493 w 1120"/>
                  <a:gd name="T27" fmla="*/ 108 h 252"/>
                  <a:gd name="T28" fmla="*/ 396 w 1120"/>
                  <a:gd name="T29" fmla="*/ 112 h 252"/>
                  <a:gd name="T30" fmla="*/ 306 w 1120"/>
                  <a:gd name="T31" fmla="*/ 116 h 252"/>
                  <a:gd name="T32" fmla="*/ 229 w 1120"/>
                  <a:gd name="T33" fmla="*/ 121 h 252"/>
                  <a:gd name="T34" fmla="*/ 162 w 1120"/>
                  <a:gd name="T35" fmla="*/ 126 h 252"/>
                  <a:gd name="T36" fmla="*/ 105 w 1120"/>
                  <a:gd name="T37" fmla="*/ 132 h 252"/>
                  <a:gd name="T38" fmla="*/ 59 w 1120"/>
                  <a:gd name="T39" fmla="*/ 136 h 252"/>
                  <a:gd name="T40" fmla="*/ 26 w 1120"/>
                  <a:gd name="T41" fmla="*/ 139 h 252"/>
                  <a:gd name="T42" fmla="*/ 8 w 1120"/>
                  <a:gd name="T43" fmla="*/ 142 h 252"/>
                  <a:gd name="T44" fmla="*/ 0 w 1120"/>
                  <a:gd name="T45" fmla="*/ 143 h 252"/>
                  <a:gd name="T46" fmla="*/ 0 w 1120"/>
                  <a:gd name="T47" fmla="*/ 35 h 252"/>
                  <a:gd name="T48" fmla="*/ 720 w 1120"/>
                  <a:gd name="T49" fmla="*/ 0 h 252"/>
                  <a:gd name="T50" fmla="*/ 1440 w 1120"/>
                  <a:gd name="T51" fmla="*/ 35 h 252"/>
                  <a:gd name="T52" fmla="*/ 1440 w 1120"/>
                  <a:gd name="T53" fmla="*/ 143 h 252"/>
                  <a:gd name="T54" fmla="*/ 1440 w 1120"/>
                  <a:gd name="T55" fmla="*/ 143 h 25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20"/>
                  <a:gd name="T85" fmla="*/ 0 h 252"/>
                  <a:gd name="T86" fmla="*/ 1120 w 1120"/>
                  <a:gd name="T87" fmla="*/ 252 h 25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C0C0C0"/>
              </a:solidFill>
              <a:ln w="0">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Rectangle 11"/>
              <p:cNvSpPr>
                <a:spLocks noChangeArrowheads="1"/>
              </p:cNvSpPr>
              <p:nvPr/>
            </p:nvSpPr>
            <p:spPr bwMode="gray">
              <a:xfrm>
                <a:off x="816" y="2304"/>
                <a:ext cx="1440" cy="393"/>
              </a:xfrm>
              <a:prstGeom prst="rect">
                <a:avLst/>
              </a:prstGeom>
              <a:gradFill rotWithShape="1">
                <a:gsLst>
                  <a:gs pos="0">
                    <a:srgbClr val="0099CC">
                      <a:gamma/>
                      <a:tint val="36471"/>
                      <a:invGamma/>
                    </a:srgbClr>
                  </a:gs>
                  <a:gs pos="100000">
                    <a:srgbClr val="0099CC"/>
                  </a:gs>
                </a:gsLst>
                <a:lin ang="2700000" scaled="1"/>
              </a:gradFill>
              <a:ln w="9525" algn="ctr">
                <a:noFill/>
                <a:miter lim="800000"/>
                <a:headEnd/>
                <a:tailEnd/>
              </a:ln>
              <a:effec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b="1" dirty="0" smtClean="0">
                    <a:solidFill>
                      <a:srgbClr val="000000"/>
                    </a:solidFill>
                    <a:effectLst>
                      <a:outerShdw blurRad="38100" dist="38100" dir="2700000" algn="tl">
                        <a:srgbClr val="FFFFFF"/>
                      </a:outerShdw>
                    </a:effectLst>
                    <a:latin typeface="Arial" pitchFamily="34" charset="0"/>
                    <a:ea typeface="宋体" pitchFamily="2" charset="-122"/>
                  </a:rPr>
                  <a:t>2016.05.1~2016.06</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endParaRPr>
              </a:p>
            </p:txBody>
          </p:sp>
        </p:grpSp>
        <p:cxnSp>
          <p:nvCxnSpPr>
            <p:cNvPr id="39972" name="AutoShape 15"/>
            <p:cNvCxnSpPr>
              <a:cxnSpLocks noChangeShapeType="1"/>
            </p:cNvCxnSpPr>
            <p:nvPr/>
          </p:nvCxnSpPr>
          <p:spPr bwMode="gray">
            <a:xfrm rot="5400000">
              <a:off x="1689664" y="2238899"/>
              <a:ext cx="916499" cy="1588"/>
            </a:xfrm>
            <a:prstGeom prst="straightConnector1">
              <a:avLst/>
            </a:prstGeom>
            <a:noFill/>
            <a:ln w="9525">
              <a:solidFill>
                <a:srgbClr val="808080"/>
              </a:solidFill>
              <a:round/>
              <a:headEnd/>
              <a:tailEnd/>
            </a:ln>
          </p:spPr>
        </p:cxnSp>
        <p:cxnSp>
          <p:nvCxnSpPr>
            <p:cNvPr id="39973" name="AutoShape 16"/>
            <p:cNvCxnSpPr>
              <a:cxnSpLocks noChangeShapeType="1"/>
            </p:cNvCxnSpPr>
            <p:nvPr/>
          </p:nvCxnSpPr>
          <p:spPr bwMode="gray">
            <a:xfrm>
              <a:off x="2143150" y="3124186"/>
              <a:ext cx="4763" cy="715963"/>
            </a:xfrm>
            <a:prstGeom prst="straightConnector1">
              <a:avLst/>
            </a:prstGeom>
            <a:noFill/>
            <a:ln w="9525">
              <a:solidFill>
                <a:srgbClr val="808080"/>
              </a:solidFill>
              <a:round/>
              <a:headEnd/>
              <a:tailEnd/>
            </a:ln>
          </p:spPr>
        </p:cxnSp>
        <p:cxnSp>
          <p:nvCxnSpPr>
            <p:cNvPr id="39974" name="AutoShape 17"/>
            <p:cNvCxnSpPr>
              <a:cxnSpLocks noChangeShapeType="1"/>
            </p:cNvCxnSpPr>
            <p:nvPr/>
          </p:nvCxnSpPr>
          <p:spPr bwMode="gray">
            <a:xfrm>
              <a:off x="2143149" y="4267186"/>
              <a:ext cx="2" cy="519138"/>
            </a:xfrm>
            <a:prstGeom prst="straightConnector1">
              <a:avLst/>
            </a:prstGeom>
            <a:noFill/>
            <a:ln w="9525">
              <a:solidFill>
                <a:srgbClr val="808080"/>
              </a:solidFill>
              <a:round/>
              <a:headEnd/>
              <a:tailEnd/>
            </a:ln>
          </p:spPr>
        </p:cxnSp>
        <p:sp>
          <p:nvSpPr>
            <p:cNvPr id="39975" name="Line 18"/>
            <p:cNvSpPr>
              <a:spLocks noChangeShapeType="1"/>
            </p:cNvSpPr>
            <p:nvPr/>
          </p:nvSpPr>
          <p:spPr bwMode="auto">
            <a:xfrm>
              <a:off x="2200300" y="2428868"/>
              <a:ext cx="5943600" cy="0"/>
            </a:xfrm>
            <a:prstGeom prst="line">
              <a:avLst/>
            </a:prstGeom>
            <a:noFill/>
            <a:ln w="38100" cap="rnd">
              <a:solidFill>
                <a:srgbClr val="5F5F5F"/>
              </a:solidFill>
              <a:prstDash val="sysDot"/>
              <a:round/>
              <a:headEnd/>
              <a:tailEnd type="oval" w="med" len="med"/>
            </a:ln>
          </p:spPr>
          <p:txBody>
            <a:bodyPr vert="horz" wrap="square" lIns="91440" tIns="45720" rIns="91440" bIns="45720" numCol="1" anchor="t" anchorCtr="0" compatLnSpc="1">
              <a:prstTxWarp prst="textNoShape">
                <a:avLst/>
              </a:prstTxWarp>
            </a:bodyPr>
            <a:lstStyle/>
            <a:p>
              <a:endParaRPr lang="zh-CN" altLang="en-US"/>
            </a:p>
          </p:txBody>
        </p:sp>
        <p:sp>
          <p:nvSpPr>
            <p:cNvPr id="39976" name="Line 19"/>
            <p:cNvSpPr>
              <a:spLocks noChangeShapeType="1"/>
            </p:cNvSpPr>
            <p:nvPr/>
          </p:nvSpPr>
          <p:spPr bwMode="auto">
            <a:xfrm>
              <a:off x="2200300" y="3511536"/>
              <a:ext cx="5943600" cy="0"/>
            </a:xfrm>
            <a:prstGeom prst="line">
              <a:avLst/>
            </a:prstGeom>
            <a:noFill/>
            <a:ln w="38100" cap="rnd">
              <a:solidFill>
                <a:srgbClr val="5F5F5F"/>
              </a:solidFill>
              <a:prstDash val="sysDot"/>
              <a:round/>
              <a:headEnd/>
              <a:tailEnd type="oval" w="med" len="med"/>
            </a:ln>
          </p:spPr>
          <p:txBody>
            <a:bodyPr vert="horz" wrap="square" lIns="91440" tIns="45720" rIns="91440" bIns="45720" numCol="1" anchor="t" anchorCtr="0" compatLnSpc="1">
              <a:prstTxWarp prst="textNoShape">
                <a:avLst/>
              </a:prstTxWarp>
            </a:bodyPr>
            <a:lstStyle/>
            <a:p>
              <a:endParaRPr lang="zh-CN" altLang="en-US"/>
            </a:p>
          </p:txBody>
        </p:sp>
        <p:sp>
          <p:nvSpPr>
            <p:cNvPr id="39977" name="Line 20"/>
            <p:cNvSpPr>
              <a:spLocks noChangeShapeType="1"/>
            </p:cNvSpPr>
            <p:nvPr/>
          </p:nvSpPr>
          <p:spPr bwMode="auto">
            <a:xfrm>
              <a:off x="2200300" y="4786322"/>
              <a:ext cx="5943600" cy="0"/>
            </a:xfrm>
            <a:prstGeom prst="line">
              <a:avLst/>
            </a:prstGeom>
            <a:noFill/>
            <a:ln w="38100" cap="rnd">
              <a:solidFill>
                <a:srgbClr val="5F5F5F"/>
              </a:solidFill>
              <a:prstDash val="sysDot"/>
              <a:round/>
              <a:headEnd/>
              <a:tailEnd type="oval" w="med" len="med"/>
            </a:ln>
          </p:spPr>
          <p:txBody>
            <a:bodyPr vert="horz" wrap="square" lIns="91440" tIns="45720" rIns="91440" bIns="45720" numCol="1" anchor="t" anchorCtr="0" compatLnSpc="1">
              <a:prstTxWarp prst="textNoShape">
                <a:avLst/>
              </a:prstTxWarp>
            </a:bodyPr>
            <a:lstStyle/>
            <a:p>
              <a:endParaRPr lang="zh-CN" altLang="en-US"/>
            </a:p>
          </p:txBody>
        </p:sp>
        <p:sp>
          <p:nvSpPr>
            <p:cNvPr id="39978" name="Text Box 21"/>
            <p:cNvSpPr txBox="1">
              <a:spLocks noChangeArrowheads="1"/>
            </p:cNvSpPr>
            <p:nvPr/>
          </p:nvSpPr>
          <p:spPr bwMode="auto">
            <a:xfrm>
              <a:off x="3071802" y="1424218"/>
              <a:ext cx="5286412" cy="8002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fontAlgn="base">
                <a:spcBef>
                  <a:spcPct val="0"/>
                </a:spcBef>
                <a:spcAft>
                  <a:spcPct val="0"/>
                </a:spcAft>
                <a:buFont typeface="Wingdings" pitchFamily="2" charset="2"/>
                <a:buChar char="Ø"/>
              </a:pPr>
              <a:r>
                <a:rPr lang="zh-CN" altLang="en-US" sz="1400" b="1" dirty="0" smtClean="0">
                  <a:solidFill>
                    <a:srgbClr val="0070C0"/>
                  </a:solidFill>
                  <a:latin typeface="宋体" pitchFamily="2" charset="-122"/>
                  <a:ea typeface="宋体" pitchFamily="2" charset="-122"/>
                </a:rPr>
                <a:t> 补充采用多级方法进行损伤定位与大小评估的实验数据</a:t>
              </a:r>
              <a:endParaRPr lang="en-US" altLang="zh-CN" sz="1400" b="1" dirty="0" smtClean="0">
                <a:solidFill>
                  <a:srgbClr val="0070C0"/>
                </a:solidFill>
                <a:latin typeface="宋体" pitchFamily="2" charset="-122"/>
                <a:ea typeface="宋体" pitchFamily="2" charset="-122"/>
              </a:endParaRPr>
            </a:p>
            <a:p>
              <a:pPr fontAlgn="base">
                <a:spcBef>
                  <a:spcPct val="0"/>
                </a:spcBef>
                <a:spcAft>
                  <a:spcPct val="0"/>
                </a:spcAft>
              </a:pPr>
              <a:endParaRPr lang="en-US" altLang="zh-CN" sz="400" b="1" dirty="0" smtClean="0">
                <a:solidFill>
                  <a:srgbClr val="0070C0"/>
                </a:solidFill>
                <a:latin typeface="宋体" pitchFamily="2" charset="-122"/>
                <a:ea typeface="宋体" pitchFamily="2" charset="-122"/>
              </a:endParaRPr>
            </a:p>
            <a:p>
              <a:pPr fontAlgn="base">
                <a:spcBef>
                  <a:spcPct val="0"/>
                </a:spcBef>
                <a:spcAft>
                  <a:spcPct val="0"/>
                </a:spcAft>
                <a:buFont typeface="Wingdings" pitchFamily="2" charset="2"/>
                <a:buChar char="Ø"/>
              </a:pPr>
              <a:r>
                <a:rPr lang="zh-CN" altLang="en-US" sz="1400" b="1" dirty="0" smtClean="0">
                  <a:solidFill>
                    <a:srgbClr val="0070C0"/>
                  </a:solidFill>
                  <a:latin typeface="宋体" pitchFamily="2" charset="-122"/>
                  <a:ea typeface="宋体" pitchFamily="2" charset="-122"/>
                </a:rPr>
                <a:t> 丰富不同条件下的损伤定位与大小评估的算例，进一步印证多级测试方法的可靠性</a:t>
              </a:r>
              <a:endParaRPr lang="en-US" altLang="zh-CN" sz="1400" b="1" dirty="0" smtClean="0">
                <a:solidFill>
                  <a:srgbClr val="0070C0"/>
                </a:solidFill>
                <a:latin typeface="宋体" pitchFamily="2" charset="-122"/>
                <a:ea typeface="宋体" pitchFamily="2" charset="-122"/>
              </a:endParaRPr>
            </a:p>
          </p:txBody>
        </p:sp>
        <p:grpSp>
          <p:nvGrpSpPr>
            <p:cNvPr id="50" name="Group 9"/>
            <p:cNvGrpSpPr>
              <a:grpSpLocks/>
            </p:cNvGrpSpPr>
            <p:nvPr/>
          </p:nvGrpSpPr>
          <p:grpSpPr bwMode="auto">
            <a:xfrm>
              <a:off x="107504" y="1374761"/>
              <a:ext cx="2902373" cy="482600"/>
              <a:chOff x="816" y="2304"/>
              <a:chExt cx="1440" cy="448"/>
            </a:xfrm>
          </p:grpSpPr>
          <p:sp>
            <p:nvSpPr>
              <p:cNvPr id="51" name="Freeform 10"/>
              <p:cNvSpPr>
                <a:spLocks/>
              </p:cNvSpPr>
              <p:nvPr/>
            </p:nvSpPr>
            <p:spPr bwMode="gray">
              <a:xfrm>
                <a:off x="901" y="2562"/>
                <a:ext cx="1270" cy="190"/>
              </a:xfrm>
              <a:custGeom>
                <a:avLst/>
                <a:gdLst>
                  <a:gd name="T0" fmla="*/ 1440 w 1120"/>
                  <a:gd name="T1" fmla="*/ 143 h 252"/>
                  <a:gd name="T2" fmla="*/ 1434 w 1120"/>
                  <a:gd name="T3" fmla="*/ 142 h 252"/>
                  <a:gd name="T4" fmla="*/ 1414 w 1120"/>
                  <a:gd name="T5" fmla="*/ 139 h 252"/>
                  <a:gd name="T6" fmla="*/ 1381 w 1120"/>
                  <a:gd name="T7" fmla="*/ 136 h 252"/>
                  <a:gd name="T8" fmla="*/ 1335 w 1120"/>
                  <a:gd name="T9" fmla="*/ 132 h 252"/>
                  <a:gd name="T10" fmla="*/ 1276 w 1120"/>
                  <a:gd name="T11" fmla="*/ 126 h 252"/>
                  <a:gd name="T12" fmla="*/ 1207 w 1120"/>
                  <a:gd name="T13" fmla="*/ 121 h 252"/>
                  <a:gd name="T14" fmla="*/ 1126 w 1120"/>
                  <a:gd name="T15" fmla="*/ 116 h 252"/>
                  <a:gd name="T16" fmla="*/ 1036 w 1120"/>
                  <a:gd name="T17" fmla="*/ 112 h 252"/>
                  <a:gd name="T18" fmla="*/ 939 w 1120"/>
                  <a:gd name="T19" fmla="*/ 108 h 252"/>
                  <a:gd name="T20" fmla="*/ 831 w 1120"/>
                  <a:gd name="T21" fmla="*/ 105 h 252"/>
                  <a:gd name="T22" fmla="*/ 714 w 1120"/>
                  <a:gd name="T23" fmla="*/ 105 h 252"/>
                  <a:gd name="T24" fmla="*/ 599 w 1120"/>
                  <a:gd name="T25" fmla="*/ 105 h 252"/>
                  <a:gd name="T26" fmla="*/ 493 w 1120"/>
                  <a:gd name="T27" fmla="*/ 108 h 252"/>
                  <a:gd name="T28" fmla="*/ 396 w 1120"/>
                  <a:gd name="T29" fmla="*/ 112 h 252"/>
                  <a:gd name="T30" fmla="*/ 306 w 1120"/>
                  <a:gd name="T31" fmla="*/ 116 h 252"/>
                  <a:gd name="T32" fmla="*/ 229 w 1120"/>
                  <a:gd name="T33" fmla="*/ 121 h 252"/>
                  <a:gd name="T34" fmla="*/ 162 w 1120"/>
                  <a:gd name="T35" fmla="*/ 126 h 252"/>
                  <a:gd name="T36" fmla="*/ 105 w 1120"/>
                  <a:gd name="T37" fmla="*/ 132 h 252"/>
                  <a:gd name="T38" fmla="*/ 59 w 1120"/>
                  <a:gd name="T39" fmla="*/ 136 h 252"/>
                  <a:gd name="T40" fmla="*/ 26 w 1120"/>
                  <a:gd name="T41" fmla="*/ 139 h 252"/>
                  <a:gd name="T42" fmla="*/ 8 w 1120"/>
                  <a:gd name="T43" fmla="*/ 142 h 252"/>
                  <a:gd name="T44" fmla="*/ 0 w 1120"/>
                  <a:gd name="T45" fmla="*/ 143 h 252"/>
                  <a:gd name="T46" fmla="*/ 0 w 1120"/>
                  <a:gd name="T47" fmla="*/ 35 h 252"/>
                  <a:gd name="T48" fmla="*/ 720 w 1120"/>
                  <a:gd name="T49" fmla="*/ 0 h 252"/>
                  <a:gd name="T50" fmla="*/ 1440 w 1120"/>
                  <a:gd name="T51" fmla="*/ 35 h 252"/>
                  <a:gd name="T52" fmla="*/ 1440 w 1120"/>
                  <a:gd name="T53" fmla="*/ 143 h 252"/>
                  <a:gd name="T54" fmla="*/ 1440 w 1120"/>
                  <a:gd name="T55" fmla="*/ 143 h 25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20"/>
                  <a:gd name="T85" fmla="*/ 0 h 252"/>
                  <a:gd name="T86" fmla="*/ 1120 w 1120"/>
                  <a:gd name="T87" fmla="*/ 252 h 25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C0C0C0"/>
              </a:solidFill>
              <a:ln w="0">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2" name="Rectangle 11"/>
              <p:cNvSpPr>
                <a:spLocks noChangeArrowheads="1"/>
              </p:cNvSpPr>
              <p:nvPr/>
            </p:nvSpPr>
            <p:spPr bwMode="gray">
              <a:xfrm>
                <a:off x="816" y="2304"/>
                <a:ext cx="1440" cy="393"/>
              </a:xfrm>
              <a:prstGeom prst="rect">
                <a:avLst/>
              </a:prstGeom>
              <a:gradFill rotWithShape="1">
                <a:gsLst>
                  <a:gs pos="0">
                    <a:srgbClr val="0099CC">
                      <a:gamma/>
                      <a:tint val="36471"/>
                      <a:invGamma/>
                    </a:srgbClr>
                  </a:gs>
                  <a:gs pos="100000">
                    <a:srgbClr val="0099CC"/>
                  </a:gs>
                </a:gsLst>
                <a:lin ang="2700000" scaled="1"/>
              </a:gradFill>
              <a:ln w="9525" algn="ctr">
                <a:noFill/>
                <a:miter lim="800000"/>
                <a:headEnd/>
                <a:tailEnd/>
              </a:ln>
              <a:effec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b="1" dirty="0" smtClean="0">
                    <a:solidFill>
                      <a:srgbClr val="000000"/>
                    </a:solidFill>
                    <a:effectLst>
                      <a:outerShdw blurRad="38100" dist="38100" dir="2700000" algn="tl">
                        <a:srgbClr val="FFFFFF"/>
                      </a:outerShdw>
                    </a:effectLst>
                    <a:latin typeface="Arial" pitchFamily="34" charset="0"/>
                    <a:ea typeface="宋体" pitchFamily="2" charset="-122"/>
                  </a:rPr>
                  <a:t>2016</a:t>
                </a:r>
                <a:r>
                  <a:rPr kumimoji="0" lang="en-US" altLang="zh-CN" sz="1800" b="1" i="0" u="none" strike="noStrike" cap="none" normalizeH="0" baseline="0" dirty="0" smtClean="0">
                    <a:ln>
                      <a:noFill/>
                    </a:ln>
                    <a:solidFill>
                      <a:srgbClr val="000000"/>
                    </a:solidFill>
                    <a:effectLst>
                      <a:outerShdw blurRad="38100" dist="38100" dir="2700000" algn="tl">
                        <a:srgbClr val="FFFFFF"/>
                      </a:outerShdw>
                    </a:effectLst>
                    <a:latin typeface="Arial" pitchFamily="34" charset="0"/>
                    <a:ea typeface="宋体" pitchFamily="2" charset="-122"/>
                  </a:rPr>
                  <a:t>.03.23~2016.04.15</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endParaRPr>
              </a:p>
            </p:txBody>
          </p:sp>
        </p:grpSp>
        <p:sp>
          <p:nvSpPr>
            <p:cNvPr id="54" name="Text Box 21"/>
            <p:cNvSpPr txBox="1">
              <a:spLocks noChangeArrowheads="1"/>
            </p:cNvSpPr>
            <p:nvPr/>
          </p:nvSpPr>
          <p:spPr bwMode="auto">
            <a:xfrm>
              <a:off x="3076381" y="2707542"/>
              <a:ext cx="4668266"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fontAlgn="base">
                <a:spcBef>
                  <a:spcPct val="0"/>
                </a:spcBef>
                <a:spcAft>
                  <a:spcPct val="0"/>
                </a:spcAft>
                <a:buFont typeface="Wingdings" pitchFamily="2" charset="2"/>
                <a:buChar char="Ø"/>
              </a:pPr>
              <a:r>
                <a:rPr lang="zh-CN" altLang="en-US" sz="1400" b="1" dirty="0" smtClean="0">
                  <a:solidFill>
                    <a:srgbClr val="00B050"/>
                  </a:solidFill>
                  <a:latin typeface="宋体" pitchFamily="2" charset="-122"/>
                  <a:ea typeface="宋体" pitchFamily="2" charset="-122"/>
                </a:rPr>
                <a:t> 整理并补充文献；</a:t>
              </a:r>
              <a:endParaRPr lang="en-US" altLang="zh-CN" sz="1400" b="1" dirty="0" smtClean="0">
                <a:solidFill>
                  <a:srgbClr val="00B050"/>
                </a:solidFill>
                <a:latin typeface="宋体" pitchFamily="2" charset="-122"/>
                <a:ea typeface="宋体" pitchFamily="2" charset="-122"/>
              </a:endParaRPr>
            </a:p>
            <a:p>
              <a:pPr fontAlgn="base">
                <a:spcBef>
                  <a:spcPct val="0"/>
                </a:spcBef>
                <a:spcAft>
                  <a:spcPct val="0"/>
                </a:spcAft>
                <a:buFont typeface="Wingdings" pitchFamily="2" charset="2"/>
                <a:buChar char="Ø"/>
              </a:pPr>
              <a:r>
                <a:rPr lang="en-US" altLang="zh-CN" sz="1400" b="1" dirty="0">
                  <a:solidFill>
                    <a:srgbClr val="00B050"/>
                  </a:solidFill>
                  <a:latin typeface="宋体" pitchFamily="2" charset="-122"/>
                  <a:ea typeface="宋体" pitchFamily="2" charset="-122"/>
                </a:rPr>
                <a:t> </a:t>
              </a:r>
              <a:r>
                <a:rPr lang="zh-CN" altLang="en-US" sz="1400" b="1" dirty="0" smtClean="0">
                  <a:solidFill>
                    <a:srgbClr val="00B050"/>
                  </a:solidFill>
                  <a:latin typeface="宋体" pitchFamily="2" charset="-122"/>
                  <a:ea typeface="宋体" pitchFamily="2" charset="-122"/>
                </a:rPr>
                <a:t>完成硕士毕业论文初稿。</a:t>
              </a:r>
            </a:p>
          </p:txBody>
        </p:sp>
        <p:sp>
          <p:nvSpPr>
            <p:cNvPr id="55" name="Text Box 21"/>
            <p:cNvSpPr txBox="1">
              <a:spLocks noChangeArrowheads="1"/>
            </p:cNvSpPr>
            <p:nvPr/>
          </p:nvSpPr>
          <p:spPr bwMode="auto">
            <a:xfrm>
              <a:off x="3074366" y="3782610"/>
              <a:ext cx="4954018"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fontAlgn="base">
                <a:spcBef>
                  <a:spcPct val="0"/>
                </a:spcBef>
                <a:spcAft>
                  <a:spcPct val="0"/>
                </a:spcAft>
                <a:buFont typeface="Wingdings" pitchFamily="2" charset="2"/>
                <a:buChar char="Ø"/>
              </a:pPr>
              <a:r>
                <a:rPr lang="zh-CN" altLang="en-US" sz="1400" b="1" dirty="0" smtClean="0">
                  <a:solidFill>
                    <a:srgbClr val="0070C0"/>
                  </a:solidFill>
                  <a:latin typeface="宋体" pitchFamily="2" charset="-122"/>
                  <a:ea typeface="宋体" pitchFamily="2" charset="-122"/>
                </a:rPr>
                <a:t> 根据送审意见修改毕业论文</a:t>
              </a:r>
              <a:endParaRPr lang="en-US" altLang="zh-CN" sz="1400" b="1" dirty="0" smtClean="0">
                <a:solidFill>
                  <a:srgbClr val="0070C0"/>
                </a:solidFill>
                <a:latin typeface="宋体" pitchFamily="2" charset="-122"/>
                <a:ea typeface="宋体" pitchFamily="2" charset="-122"/>
              </a:endParaRPr>
            </a:p>
            <a:p>
              <a:pPr fontAlgn="base">
                <a:spcBef>
                  <a:spcPct val="0"/>
                </a:spcBef>
                <a:spcAft>
                  <a:spcPct val="0"/>
                </a:spcAft>
                <a:buFont typeface="Wingdings" pitchFamily="2" charset="2"/>
                <a:buChar char="Ø"/>
              </a:pPr>
              <a:r>
                <a:rPr lang="zh-CN" altLang="en-US" sz="1400" b="1" dirty="0" smtClean="0">
                  <a:solidFill>
                    <a:srgbClr val="0070C0"/>
                  </a:solidFill>
                  <a:latin typeface="宋体" pitchFamily="2" charset="-122"/>
                  <a:ea typeface="宋体" pitchFamily="2" charset="-122"/>
                </a:rPr>
                <a:t> 完成硕士研究生毕业答辩</a:t>
              </a:r>
            </a:p>
          </p:txBody>
        </p:sp>
        <p:pic>
          <p:nvPicPr>
            <p:cNvPr id="30" name="图片 29" descr="08ccd9ed87c66e3a79f0552a.gif"/>
            <p:cNvPicPr>
              <a:picLocks noChangeAspect="1"/>
            </p:cNvPicPr>
            <p:nvPr/>
          </p:nvPicPr>
          <p:blipFill>
            <a:blip r:embed="rId3" cstate="print"/>
            <a:stretch>
              <a:fillRect/>
            </a:stretch>
          </p:blipFill>
          <p:spPr>
            <a:xfrm>
              <a:off x="1214414" y="1000108"/>
              <a:ext cx="360000" cy="360000"/>
            </a:xfrm>
            <a:prstGeom prst="rect">
              <a:avLst/>
            </a:prstGeom>
          </p:spPr>
        </p:pic>
        <p:pic>
          <p:nvPicPr>
            <p:cNvPr id="31" name="图片 30" descr="ali_069.gif"/>
            <p:cNvPicPr>
              <a:picLocks noChangeAspect="1"/>
            </p:cNvPicPr>
            <p:nvPr/>
          </p:nvPicPr>
          <p:blipFill>
            <a:blip r:embed="rId4"/>
            <a:stretch>
              <a:fillRect/>
            </a:stretch>
          </p:blipFill>
          <p:spPr>
            <a:xfrm>
              <a:off x="1286389" y="3477853"/>
              <a:ext cx="360000" cy="360000"/>
            </a:xfrm>
            <a:prstGeom prst="rect">
              <a:avLst/>
            </a:prstGeom>
          </p:spPr>
        </p:pic>
        <p:pic>
          <p:nvPicPr>
            <p:cNvPr id="32" name="图片 31" descr="3f0f8b4433e35eebb0b7dc77.gif"/>
            <p:cNvPicPr>
              <a:picLocks noChangeAspect="1"/>
            </p:cNvPicPr>
            <p:nvPr/>
          </p:nvPicPr>
          <p:blipFill>
            <a:blip r:embed="rId5"/>
            <a:stretch>
              <a:fillRect/>
            </a:stretch>
          </p:blipFill>
          <p:spPr>
            <a:xfrm>
              <a:off x="1285852" y="2357430"/>
              <a:ext cx="360000" cy="360000"/>
            </a:xfrm>
            <a:prstGeom prst="rect">
              <a:avLst/>
            </a:prstGeom>
          </p:spPr>
        </p:pic>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14546" y="2143116"/>
            <a:ext cx="5214974" cy="1107996"/>
          </a:xfrm>
          <a:prstGeom prst="rect">
            <a:avLst/>
          </a:prstGeom>
          <a:noFill/>
          <a:scene3d>
            <a:camera prst="orthographicFront"/>
            <a:lightRig rig="threePt" dir="t"/>
          </a:scene3d>
          <a:sp3d>
            <a:bevelT prst="angle"/>
          </a:sp3d>
        </p:spPr>
        <p:txBody>
          <a:bodyPr wrap="square" lIns="91440" tIns="45720" rIns="91440" bIns="45720">
            <a:spAutoFit/>
          </a:bodyPr>
          <a:lstStyle/>
          <a:p>
            <a:pPr algn="ctr"/>
            <a:r>
              <a:rPr lang="en-US" altLang="zh-CN" sz="66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reflection blurRad="6350" stA="60000" endA="900" endPos="58000" dir="5400000" sy="-100000" algn="bl" rotWithShape="0"/>
                </a:effectLst>
              </a:rPr>
              <a:t>Thank you</a:t>
            </a:r>
            <a:r>
              <a:rPr lang="zh-CN" altLang="en-US" sz="66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reflection blurRad="6350" stA="60000" endA="900" endPos="58000" dir="5400000" sy="-100000" algn="bl" rotWithShape="0"/>
                </a:effectLst>
              </a:rPr>
              <a:t>！</a:t>
            </a:r>
            <a:endParaRPr lang="zh-CN" altLang="en-US" sz="66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reflection blurRad="6350" stA="60000" endA="900" endPos="58000" dir="5400000" sy="-100000" algn="bl" rotWithShape="0"/>
              </a:effectLst>
            </a:endParaRPr>
          </a:p>
        </p:txBody>
      </p:sp>
      <p:pic>
        <p:nvPicPr>
          <p:cNvPr id="7" name="Picture 6" descr="F:\daily life\Logo\Word14.jpg"/>
          <p:cNvPicPr>
            <a:picLocks noChangeAspect="1" noChangeArrowheads="1"/>
          </p:cNvPicPr>
          <p:nvPr/>
        </p:nvPicPr>
        <p:blipFill>
          <a:blip r:embed="rId3"/>
          <a:srcRect b="18823"/>
          <a:stretch>
            <a:fillRect/>
          </a:stretch>
        </p:blipFill>
        <p:spPr bwMode="auto">
          <a:xfrm>
            <a:off x="172707" y="285728"/>
            <a:ext cx="2286632" cy="74926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885967" y="1571612"/>
            <a:ext cx="5114925" cy="457200"/>
            <a:chOff x="1296" y="1224"/>
            <a:chExt cx="3222" cy="288"/>
          </a:xfrm>
        </p:grpSpPr>
        <p:sp>
          <p:nvSpPr>
            <p:cNvPr id="84" name="Oval 5"/>
            <p:cNvSpPr>
              <a:spLocks noChangeArrowheads="1"/>
            </p:cNvSpPr>
            <p:nvPr/>
          </p:nvSpPr>
          <p:spPr bwMode="gray">
            <a:xfrm>
              <a:off x="1296" y="1290"/>
              <a:ext cx="144" cy="144"/>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chemeClr val="bg1"/>
              </a:solidFill>
              <a:round/>
              <a:headEnd/>
              <a:tailEnd/>
            </a:ln>
            <a:effectLst>
              <a:glow rad="101600">
                <a:srgbClr val="FFFF00">
                  <a:alpha val="40000"/>
                </a:srgbClr>
              </a:glow>
              <a:outerShdw dist="107763" dir="2700000" algn="ctr" rotWithShape="0">
                <a:schemeClr val="bg2">
                  <a:alpha val="50000"/>
                </a:schemeClr>
              </a:outerShdw>
            </a:effectLst>
          </p:spPr>
          <p:txBody>
            <a:bodyPr wrap="none" anchor="ctr"/>
            <a:lstStyle/>
            <a:p>
              <a:pPr>
                <a:defRPr/>
              </a:pPr>
              <a:endParaRPr lang="zh-CN" altLang="en-US"/>
            </a:p>
          </p:txBody>
        </p:sp>
        <p:grpSp>
          <p:nvGrpSpPr>
            <p:cNvPr id="3" name="Group 6"/>
            <p:cNvGrpSpPr>
              <a:grpSpLocks/>
            </p:cNvGrpSpPr>
            <p:nvPr/>
          </p:nvGrpSpPr>
          <p:grpSpPr bwMode="auto">
            <a:xfrm>
              <a:off x="1440" y="1224"/>
              <a:ext cx="3078" cy="288"/>
              <a:chOff x="1536" y="1470"/>
              <a:chExt cx="3078" cy="288"/>
            </a:xfrm>
          </p:grpSpPr>
          <p:sp>
            <p:nvSpPr>
              <p:cNvPr id="86" name="Line 7"/>
              <p:cNvSpPr>
                <a:spLocks noChangeShapeType="1"/>
              </p:cNvSpPr>
              <p:nvPr/>
            </p:nvSpPr>
            <p:spPr bwMode="gray">
              <a:xfrm flipV="1">
                <a:off x="1536" y="1603"/>
                <a:ext cx="218" cy="5"/>
              </a:xfrm>
              <a:prstGeom prst="line">
                <a:avLst/>
              </a:prstGeom>
              <a:noFill/>
              <a:ln w="12700" cap="rnd">
                <a:solidFill>
                  <a:schemeClr val="tx1"/>
                </a:solidFill>
                <a:prstDash val="sysDot"/>
                <a:round/>
                <a:headEnd/>
                <a:tailEnd/>
              </a:ln>
              <a:effectLst>
                <a:outerShdw dist="107763" dir="2700000" algn="ctr" rotWithShape="0">
                  <a:schemeClr val="bg2">
                    <a:alpha val="50000"/>
                  </a:schemeClr>
                </a:outerShdw>
              </a:effectLst>
            </p:spPr>
            <p:txBody>
              <a:bodyPr/>
              <a:lstStyle/>
              <a:p>
                <a:pPr>
                  <a:defRPr/>
                </a:pPr>
                <a:endParaRPr lang="zh-CN" altLang="en-US">
                  <a:ea typeface="+mn-ea"/>
                </a:endParaRPr>
              </a:p>
            </p:txBody>
          </p:sp>
          <p:sp>
            <p:nvSpPr>
              <p:cNvPr id="87" name="AutoShape 8"/>
              <p:cNvSpPr>
                <a:spLocks noChangeArrowheads="1"/>
              </p:cNvSpPr>
              <p:nvPr/>
            </p:nvSpPr>
            <p:spPr bwMode="gray">
              <a:xfrm>
                <a:off x="1686" y="1470"/>
                <a:ext cx="2928" cy="288"/>
              </a:xfrm>
              <a:prstGeom prst="roundRect">
                <a:avLst>
                  <a:gd name="adj" fmla="val 50000"/>
                </a:avLst>
              </a:prstGeom>
              <a:ln>
                <a:headEnd/>
                <a:tailEnd/>
              </a:ln>
              <a:effectLst>
                <a:glow rad="139700">
                  <a:schemeClr val="accent3">
                    <a:satMod val="175000"/>
                    <a:alpha val="40000"/>
                  </a:schemeClr>
                </a:glow>
                <a:outerShdw blurRad="50800" dist="38100" dir="5400000" rotWithShape="0">
                  <a:srgbClr val="000000">
                    <a:alpha val="35000"/>
                  </a:srgbClr>
                </a:outerShdw>
              </a:effectLst>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zh-CN" altLang="en-US" b="1" dirty="0" smtClean="0">
                    <a:solidFill>
                      <a:srgbClr val="FFFF00"/>
                    </a:solidFill>
                  </a:rPr>
                  <a:t>研究背景与意义</a:t>
                </a:r>
                <a:endParaRPr lang="zh-CN" altLang="en-US" b="1" dirty="0">
                  <a:solidFill>
                    <a:srgbClr val="FFFF00"/>
                  </a:solidFill>
                </a:endParaRPr>
              </a:p>
            </p:txBody>
          </p:sp>
        </p:grpSp>
      </p:grpSp>
      <p:grpSp>
        <p:nvGrpSpPr>
          <p:cNvPr id="4" name="Group 9"/>
          <p:cNvGrpSpPr>
            <a:grpSpLocks/>
          </p:cNvGrpSpPr>
          <p:nvPr/>
        </p:nvGrpSpPr>
        <p:grpSpPr bwMode="auto">
          <a:xfrm>
            <a:off x="1928794" y="2614610"/>
            <a:ext cx="5114925" cy="457200"/>
            <a:chOff x="1296" y="1566"/>
            <a:chExt cx="3222" cy="288"/>
          </a:xfrm>
        </p:grpSpPr>
        <p:sp>
          <p:nvSpPr>
            <p:cNvPr id="89" name="Oval 10"/>
            <p:cNvSpPr>
              <a:spLocks noChangeArrowheads="1"/>
            </p:cNvSpPr>
            <p:nvPr/>
          </p:nvSpPr>
          <p:spPr bwMode="gray">
            <a:xfrm>
              <a:off x="1296" y="1626"/>
              <a:ext cx="144" cy="144"/>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chemeClr val="bg1"/>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p>
          </p:txBody>
        </p:sp>
        <p:grpSp>
          <p:nvGrpSpPr>
            <p:cNvPr id="5" name="Group 11"/>
            <p:cNvGrpSpPr>
              <a:grpSpLocks/>
            </p:cNvGrpSpPr>
            <p:nvPr/>
          </p:nvGrpSpPr>
          <p:grpSpPr bwMode="auto">
            <a:xfrm>
              <a:off x="1440" y="1566"/>
              <a:ext cx="3078" cy="288"/>
              <a:chOff x="1536" y="1470"/>
              <a:chExt cx="3078" cy="288"/>
            </a:xfrm>
          </p:grpSpPr>
          <p:sp>
            <p:nvSpPr>
              <p:cNvPr id="91" name="Line 12"/>
              <p:cNvSpPr>
                <a:spLocks noChangeShapeType="1"/>
              </p:cNvSpPr>
              <p:nvPr/>
            </p:nvSpPr>
            <p:spPr bwMode="gray">
              <a:xfrm flipV="1">
                <a:off x="1536" y="1603"/>
                <a:ext cx="218" cy="5"/>
              </a:xfrm>
              <a:prstGeom prst="line">
                <a:avLst/>
              </a:prstGeom>
              <a:noFill/>
              <a:ln w="12700" cap="rnd">
                <a:solidFill>
                  <a:schemeClr val="tx1"/>
                </a:solidFill>
                <a:prstDash val="sysDot"/>
                <a:round/>
                <a:headEnd/>
                <a:tailEnd/>
              </a:ln>
              <a:effectLst>
                <a:outerShdw dist="107763" dir="2700000" algn="ctr" rotWithShape="0">
                  <a:schemeClr val="bg2">
                    <a:alpha val="50000"/>
                  </a:schemeClr>
                </a:outerShdw>
              </a:effectLst>
            </p:spPr>
            <p:txBody>
              <a:bodyPr/>
              <a:lstStyle/>
              <a:p>
                <a:pPr>
                  <a:defRPr/>
                </a:pPr>
                <a:endParaRPr lang="zh-CN" altLang="en-US">
                  <a:ea typeface="+mn-ea"/>
                </a:endParaRPr>
              </a:p>
            </p:txBody>
          </p:sp>
          <p:sp>
            <p:nvSpPr>
              <p:cNvPr id="92" name="AutoShape 13"/>
              <p:cNvSpPr>
                <a:spLocks noChangeArrowheads="1"/>
              </p:cNvSpPr>
              <p:nvPr/>
            </p:nvSpPr>
            <p:spPr bwMode="gray">
              <a:xfrm>
                <a:off x="1686" y="1470"/>
                <a:ext cx="2928" cy="288"/>
              </a:xfrm>
              <a:prstGeom prst="roundRect">
                <a:avLst>
                  <a:gd name="adj" fmla="val 50000"/>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zh-CN" altLang="en-US" dirty="0" smtClean="0"/>
                  <a:t>研究</a:t>
                </a:r>
                <a:r>
                  <a:rPr lang="zh-CN" altLang="en-US" dirty="0"/>
                  <a:t>现状</a:t>
                </a:r>
              </a:p>
            </p:txBody>
          </p:sp>
        </p:grpSp>
      </p:grpSp>
      <p:grpSp>
        <p:nvGrpSpPr>
          <p:cNvPr id="6" name="Group 14"/>
          <p:cNvGrpSpPr>
            <a:grpSpLocks/>
          </p:cNvGrpSpPr>
          <p:nvPr/>
        </p:nvGrpSpPr>
        <p:grpSpPr bwMode="auto">
          <a:xfrm>
            <a:off x="1928794" y="3614742"/>
            <a:ext cx="5114925" cy="457200"/>
            <a:chOff x="1296" y="1908"/>
            <a:chExt cx="3222" cy="288"/>
          </a:xfrm>
        </p:grpSpPr>
        <p:sp>
          <p:nvSpPr>
            <p:cNvPr id="94" name="Oval 15"/>
            <p:cNvSpPr>
              <a:spLocks noChangeArrowheads="1"/>
            </p:cNvSpPr>
            <p:nvPr/>
          </p:nvSpPr>
          <p:spPr bwMode="gray">
            <a:xfrm>
              <a:off x="1296" y="1974"/>
              <a:ext cx="144" cy="144"/>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chemeClr val="bg1"/>
              </a:solidFill>
              <a:round/>
              <a:headEnd/>
              <a:tailEnd/>
            </a:ln>
            <a:effectLst>
              <a:outerShdw dist="107763" dir="2700000" algn="ctr" rotWithShape="0">
                <a:schemeClr val="bg2">
                  <a:alpha val="50000"/>
                </a:schemeClr>
              </a:outerShdw>
            </a:effectLst>
          </p:spPr>
          <p:txBody>
            <a:bodyPr wrap="none" anchor="ctr"/>
            <a:lstStyle/>
            <a:p>
              <a:pPr algn="ctr">
                <a:defRPr/>
              </a:pPr>
              <a:endParaRPr lang="zh-CN" altLang="en-US"/>
            </a:p>
          </p:txBody>
        </p:sp>
        <p:grpSp>
          <p:nvGrpSpPr>
            <p:cNvPr id="7" name="Group 16"/>
            <p:cNvGrpSpPr>
              <a:grpSpLocks/>
            </p:cNvGrpSpPr>
            <p:nvPr/>
          </p:nvGrpSpPr>
          <p:grpSpPr bwMode="auto">
            <a:xfrm>
              <a:off x="1440" y="1908"/>
              <a:ext cx="3078" cy="288"/>
              <a:chOff x="1536" y="1470"/>
              <a:chExt cx="3078" cy="288"/>
            </a:xfrm>
          </p:grpSpPr>
          <p:sp>
            <p:nvSpPr>
              <p:cNvPr id="96" name="Line 17"/>
              <p:cNvSpPr>
                <a:spLocks noChangeShapeType="1"/>
              </p:cNvSpPr>
              <p:nvPr/>
            </p:nvSpPr>
            <p:spPr bwMode="gray">
              <a:xfrm flipV="1">
                <a:off x="1536" y="1603"/>
                <a:ext cx="218" cy="5"/>
              </a:xfrm>
              <a:prstGeom prst="line">
                <a:avLst/>
              </a:prstGeom>
              <a:noFill/>
              <a:ln w="12700" cap="rnd">
                <a:solidFill>
                  <a:schemeClr val="tx1"/>
                </a:solidFill>
                <a:prstDash val="sysDot"/>
                <a:round/>
                <a:headEnd/>
                <a:tailEnd/>
              </a:ln>
              <a:effectLst>
                <a:outerShdw dist="107763" dir="2700000" algn="ctr" rotWithShape="0">
                  <a:schemeClr val="bg2">
                    <a:alpha val="50000"/>
                  </a:schemeClr>
                </a:outerShdw>
              </a:effectLst>
            </p:spPr>
            <p:txBody>
              <a:bodyPr/>
              <a:lstStyle/>
              <a:p>
                <a:pPr algn="ctr">
                  <a:defRPr/>
                </a:pPr>
                <a:endParaRPr lang="zh-CN" altLang="en-US">
                  <a:ea typeface="+mn-ea"/>
                </a:endParaRPr>
              </a:p>
            </p:txBody>
          </p:sp>
          <p:sp>
            <p:nvSpPr>
              <p:cNvPr id="97" name="AutoShape 18"/>
              <p:cNvSpPr>
                <a:spLocks noChangeArrowheads="1"/>
              </p:cNvSpPr>
              <p:nvPr/>
            </p:nvSpPr>
            <p:spPr bwMode="gray">
              <a:xfrm>
                <a:off x="1686" y="1470"/>
                <a:ext cx="2928" cy="288"/>
              </a:xfrm>
              <a:prstGeom prst="roundRect">
                <a:avLst>
                  <a:gd name="adj" fmla="val 50000"/>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zh-CN" altLang="en-US" dirty="0" smtClean="0"/>
                  <a:t>研究设想与初步成果</a:t>
                </a:r>
                <a:endParaRPr lang="zh-CN" altLang="en-US" dirty="0"/>
              </a:p>
            </p:txBody>
          </p:sp>
        </p:grpSp>
      </p:grpSp>
      <p:grpSp>
        <p:nvGrpSpPr>
          <p:cNvPr id="8" name="Group 19"/>
          <p:cNvGrpSpPr>
            <a:grpSpLocks/>
          </p:cNvGrpSpPr>
          <p:nvPr/>
        </p:nvGrpSpPr>
        <p:grpSpPr bwMode="auto">
          <a:xfrm>
            <a:off x="1928794" y="4614874"/>
            <a:ext cx="5114925" cy="457200"/>
            <a:chOff x="1296" y="2256"/>
            <a:chExt cx="3222" cy="288"/>
          </a:xfrm>
        </p:grpSpPr>
        <p:sp>
          <p:nvSpPr>
            <p:cNvPr id="99" name="Oval 20"/>
            <p:cNvSpPr>
              <a:spLocks noChangeArrowheads="1"/>
            </p:cNvSpPr>
            <p:nvPr/>
          </p:nvSpPr>
          <p:spPr bwMode="gray">
            <a:xfrm>
              <a:off x="1296" y="2325"/>
              <a:ext cx="144" cy="144"/>
            </a:xfrm>
            <a:prstGeom prst="ellipse">
              <a:avLst/>
            </a:prstGeom>
            <a:gradFill rotWithShape="1">
              <a:gsLst>
                <a:gs pos="0">
                  <a:schemeClr val="accent1"/>
                </a:gs>
                <a:gs pos="100000">
                  <a:schemeClr val="accent1">
                    <a:gamma/>
                    <a:shade val="66667"/>
                    <a:invGamma/>
                  </a:schemeClr>
                </a:gs>
              </a:gsLst>
              <a:path path="shape">
                <a:fillToRect l="50000" t="50000" r="50000" b="50000"/>
              </a:path>
            </a:gradFill>
            <a:ln w="19050">
              <a:solidFill>
                <a:schemeClr val="bg1"/>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p>
          </p:txBody>
        </p:sp>
        <p:grpSp>
          <p:nvGrpSpPr>
            <p:cNvPr id="9" name="Group 21"/>
            <p:cNvGrpSpPr>
              <a:grpSpLocks/>
            </p:cNvGrpSpPr>
            <p:nvPr/>
          </p:nvGrpSpPr>
          <p:grpSpPr bwMode="auto">
            <a:xfrm>
              <a:off x="1440" y="2256"/>
              <a:ext cx="3078" cy="288"/>
              <a:chOff x="1536" y="1470"/>
              <a:chExt cx="3078" cy="288"/>
            </a:xfrm>
          </p:grpSpPr>
          <p:sp>
            <p:nvSpPr>
              <p:cNvPr id="101" name="Line 22"/>
              <p:cNvSpPr>
                <a:spLocks noChangeShapeType="1"/>
              </p:cNvSpPr>
              <p:nvPr/>
            </p:nvSpPr>
            <p:spPr bwMode="gray">
              <a:xfrm flipV="1">
                <a:off x="1536" y="1603"/>
                <a:ext cx="218" cy="5"/>
              </a:xfrm>
              <a:prstGeom prst="line">
                <a:avLst/>
              </a:prstGeom>
              <a:noFill/>
              <a:ln w="12700" cap="rnd">
                <a:solidFill>
                  <a:schemeClr val="tx1"/>
                </a:solidFill>
                <a:prstDash val="sysDot"/>
                <a:round/>
                <a:headEnd/>
                <a:tailEnd/>
              </a:ln>
              <a:effectLst>
                <a:outerShdw dist="107763" dir="2700000" algn="ctr" rotWithShape="0">
                  <a:schemeClr val="bg2">
                    <a:alpha val="50000"/>
                  </a:schemeClr>
                </a:outerShdw>
              </a:effectLst>
            </p:spPr>
            <p:txBody>
              <a:bodyPr/>
              <a:lstStyle/>
              <a:p>
                <a:pPr>
                  <a:defRPr/>
                </a:pPr>
                <a:endParaRPr lang="zh-CN" altLang="en-US">
                  <a:ea typeface="+mn-ea"/>
                </a:endParaRPr>
              </a:p>
            </p:txBody>
          </p:sp>
          <p:sp>
            <p:nvSpPr>
              <p:cNvPr id="102" name="AutoShape 23"/>
              <p:cNvSpPr>
                <a:spLocks noChangeArrowheads="1"/>
              </p:cNvSpPr>
              <p:nvPr/>
            </p:nvSpPr>
            <p:spPr bwMode="gray">
              <a:xfrm>
                <a:off x="1686" y="1470"/>
                <a:ext cx="2928" cy="288"/>
              </a:xfrm>
              <a:prstGeom prst="roundRect">
                <a:avLst>
                  <a:gd name="adj" fmla="val 50000"/>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zh-CN" altLang="en-US" dirty="0"/>
                  <a:t>创新点</a:t>
                </a:r>
                <a:r>
                  <a:rPr lang="zh-CN" altLang="en-US" dirty="0" smtClean="0"/>
                  <a:t>及工作计划</a:t>
                </a:r>
                <a:endParaRPr lang="zh-CN" altLang="en-US" dirty="0"/>
              </a:p>
            </p:txBody>
          </p:sp>
        </p:grpSp>
      </p:grpSp>
      <p:cxnSp>
        <p:nvCxnSpPr>
          <p:cNvPr id="108" name="直接连接符 107"/>
          <p:cNvCxnSpPr/>
          <p:nvPr/>
        </p:nvCxnSpPr>
        <p:spPr>
          <a:xfrm>
            <a:off x="500034" y="1071546"/>
            <a:ext cx="6286544" cy="1588"/>
          </a:xfrm>
          <a:prstGeom prst="line">
            <a:avLst/>
          </a:prstGeom>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9" name="标题 2"/>
          <p:cNvSpPr txBox="1">
            <a:spLocks/>
          </p:cNvSpPr>
          <p:nvPr/>
        </p:nvSpPr>
        <p:spPr>
          <a:xfrm>
            <a:off x="428596" y="428604"/>
            <a:ext cx="2000264" cy="714380"/>
          </a:xfrm>
          <a:prstGeom prst="rect">
            <a:avLst/>
          </a:prstGeom>
        </p:spPr>
        <p:txBody>
          <a:bodyPr/>
          <a:lstStyle/>
          <a:p>
            <a:pPr lvl="0">
              <a:spcBef>
                <a:spcPct val="0"/>
              </a:spcBef>
              <a:defRPr/>
            </a:pPr>
            <a:r>
              <a:rPr lang="en-US" altLang="zh-CN" sz="3200" b="1" dirty="0" smtClean="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content</a:t>
            </a:r>
            <a:endParaRPr lang="zh-CN" altLang="en-US" sz="3200" b="1"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1538"/>
    </mc:Choice>
    <mc:Fallback xmlns="">
      <p:transition spd="slow" advTm="153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Clr clrSpc="rgb" dir="cw">
                                      <p:cBhvr override="childStyle">
                                        <p:cTn id="6" dur="100" fill="hold"/>
                                        <p:tgtEl>
                                          <p:spTgt spid="2"/>
                                        </p:tgtEl>
                                        <p:attrNameLst>
                                          <p:attrName>style.color</p:attrName>
                                        </p:attrNameLst>
                                      </p:cBhvr>
                                      <p:to>
                                        <a:schemeClr val="accent2"/>
                                      </p:to>
                                    </p:animClr>
                                    <p:animClr clrSpc="rgb" dir="cw">
                                      <p:cBhvr>
                                        <p:cTn id="7" dur="100" fill="hold"/>
                                        <p:tgtEl>
                                          <p:spTgt spid="2"/>
                                        </p:tgtEl>
                                        <p:attrNameLst>
                                          <p:attrName>fillcolor</p:attrName>
                                        </p:attrNameLst>
                                      </p:cBhvr>
                                      <p:to>
                                        <a:schemeClr val="accent2"/>
                                      </p:to>
                                    </p:animClr>
                                    <p:set>
                                      <p:cBhvr>
                                        <p:cTn id="8" dur="100" fill="hold"/>
                                        <p:tgtEl>
                                          <p:spTgt spid="2"/>
                                        </p:tgtEl>
                                        <p:attrNameLst>
                                          <p:attrName>fill.type</p:attrName>
                                        </p:attrNameLst>
                                      </p:cBhvr>
                                      <p:to>
                                        <p:strVal val="solid"/>
                                      </p:to>
                                    </p:set>
                                    <p:set>
                                      <p:cBhvr>
                                        <p:cTn id="9" dur="100" fill="hold"/>
                                        <p:tgtEl>
                                          <p:spTgt spid="2"/>
                                        </p:tgtEl>
                                        <p:attrNameLst>
                                          <p:attrName>fill.on</p:attrName>
                                        </p:attrNameLst>
                                      </p:cBhvr>
                                      <p:to>
                                        <p:strVal val="true"/>
                                      </p:to>
                                    </p:set>
                                    <p:animRot by="120000">
                                      <p:cBhvr>
                                        <p:cTn id="10" dur="100" fill="hold">
                                          <p:stCondLst>
                                            <p:cond delay="0"/>
                                          </p:stCondLst>
                                        </p:cTn>
                                        <p:tgtEl>
                                          <p:spTgt spid="2"/>
                                        </p:tgtEl>
                                        <p:attrNameLst>
                                          <p:attrName>r</p:attrName>
                                        </p:attrNameLst>
                                      </p:cBhvr>
                                    </p:animRot>
                                    <p:animRot by="-240000">
                                      <p:cBhvr>
                                        <p:cTn id="11" dur="200" fill="hold">
                                          <p:stCondLst>
                                            <p:cond delay="200"/>
                                          </p:stCondLst>
                                        </p:cTn>
                                        <p:tgtEl>
                                          <p:spTgt spid="2"/>
                                        </p:tgtEl>
                                        <p:attrNameLst>
                                          <p:attrName>r</p:attrName>
                                        </p:attrNameLst>
                                      </p:cBhvr>
                                    </p:animRot>
                                    <p:animRot by="240000">
                                      <p:cBhvr>
                                        <p:cTn id="12" dur="200" fill="hold">
                                          <p:stCondLst>
                                            <p:cond delay="400"/>
                                          </p:stCondLst>
                                        </p:cTn>
                                        <p:tgtEl>
                                          <p:spTgt spid="2"/>
                                        </p:tgtEl>
                                        <p:attrNameLst>
                                          <p:attrName>r</p:attrName>
                                        </p:attrNameLst>
                                      </p:cBhvr>
                                    </p:animRot>
                                    <p:animRot by="-240000">
                                      <p:cBhvr>
                                        <p:cTn id="13" dur="200" fill="hold">
                                          <p:stCondLst>
                                            <p:cond delay="600"/>
                                          </p:stCondLst>
                                        </p:cTn>
                                        <p:tgtEl>
                                          <p:spTgt spid="2"/>
                                        </p:tgtEl>
                                        <p:attrNameLst>
                                          <p:attrName>r</p:attrName>
                                        </p:attrNameLst>
                                      </p:cBhvr>
                                    </p:animRot>
                                    <p:animRot by="120000">
                                      <p:cBhvr>
                                        <p:cTn id="14"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形状 7"/>
          <p:cNvSpPr/>
          <p:nvPr/>
        </p:nvSpPr>
        <p:spPr>
          <a:xfrm>
            <a:off x="1711902" y="1341180"/>
            <a:ext cx="5264297" cy="3504572"/>
          </a:xfrm>
          <a:prstGeom prst="swooshArrow">
            <a:avLst>
              <a:gd name="adj1" fmla="val 25000"/>
              <a:gd name="adj2" fmla="val 25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9" name="椭圆 8"/>
          <p:cNvSpPr/>
          <p:nvPr/>
        </p:nvSpPr>
        <p:spPr>
          <a:xfrm>
            <a:off x="2380468" y="3810606"/>
            <a:ext cx="136872" cy="14579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椭圆 10"/>
          <p:cNvSpPr/>
          <p:nvPr/>
        </p:nvSpPr>
        <p:spPr>
          <a:xfrm>
            <a:off x="3588624" y="2858064"/>
            <a:ext cx="247422" cy="263544"/>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椭圆 12"/>
          <p:cNvSpPr/>
          <p:nvPr/>
        </p:nvSpPr>
        <p:spPr>
          <a:xfrm>
            <a:off x="5041570" y="2278407"/>
            <a:ext cx="342179" cy="364475"/>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cxnSp>
        <p:nvCxnSpPr>
          <p:cNvPr id="52" name="直接连接符 51"/>
          <p:cNvCxnSpPr/>
          <p:nvPr/>
        </p:nvCxnSpPr>
        <p:spPr>
          <a:xfrm>
            <a:off x="357158" y="785794"/>
            <a:ext cx="6286544" cy="1588"/>
          </a:xfrm>
          <a:prstGeom prst="line">
            <a:avLst/>
          </a:prstGeom>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3" name="标题 2"/>
          <p:cNvSpPr txBox="1">
            <a:spLocks/>
          </p:cNvSpPr>
          <p:nvPr/>
        </p:nvSpPr>
        <p:spPr>
          <a:xfrm>
            <a:off x="357158" y="285728"/>
            <a:ext cx="3857652" cy="71438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2000" b="1" dirty="0" smtClean="0">
                <a:solidFill>
                  <a:srgbClr val="7030A0"/>
                </a:solidFill>
                <a:effectLst>
                  <a:outerShdw blurRad="38100" dist="38100" dir="2700000" algn="tl">
                    <a:srgbClr val="000000">
                      <a:alpha val="43137"/>
                    </a:srgbClr>
                  </a:outerShdw>
                </a:effectLst>
                <a:latin typeface="宋体" pitchFamily="2" charset="-122"/>
                <a:ea typeface="宋体" pitchFamily="2" charset="-122"/>
                <a:cs typeface="Times New Roman" pitchFamily="18" charset="0"/>
              </a:rPr>
              <a:t>研究背景及意义</a:t>
            </a:r>
            <a:endParaRPr kumimoji="0" lang="zh-CN" altLang="en-US" sz="20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宋体" pitchFamily="2" charset="-122"/>
              <a:ea typeface="宋体" pitchFamily="2" charset="-122"/>
              <a:cs typeface="Times New Roman" pitchFamily="18" charset="0"/>
            </a:endParaRPr>
          </a:p>
        </p:txBody>
      </p:sp>
      <p:sp>
        <p:nvSpPr>
          <p:cNvPr id="21" name="上箭头 20"/>
          <p:cNvSpPr/>
          <p:nvPr/>
        </p:nvSpPr>
        <p:spPr>
          <a:xfrm>
            <a:off x="84706" y="941790"/>
            <a:ext cx="2140711" cy="1157748"/>
          </a:xfrm>
          <a:prstGeom prst="up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任意多边形 21"/>
          <p:cNvSpPr/>
          <p:nvPr/>
        </p:nvSpPr>
        <p:spPr>
          <a:xfrm>
            <a:off x="596359" y="1747187"/>
            <a:ext cx="1117407" cy="1760053"/>
          </a:xfrm>
          <a:custGeom>
            <a:avLst/>
            <a:gdLst>
              <a:gd name="connsiteX0" fmla="*/ 0 w 1117407"/>
              <a:gd name="connsiteY0" fmla="*/ 0 h 1760053"/>
              <a:gd name="connsiteX1" fmla="*/ 1117407 w 1117407"/>
              <a:gd name="connsiteY1" fmla="*/ 0 h 1760053"/>
              <a:gd name="connsiteX2" fmla="*/ 1117407 w 1117407"/>
              <a:gd name="connsiteY2" fmla="*/ 1760053 h 1760053"/>
              <a:gd name="connsiteX3" fmla="*/ 0 w 1117407"/>
              <a:gd name="connsiteY3" fmla="*/ 1760053 h 1760053"/>
              <a:gd name="connsiteX4" fmla="*/ 0 w 1117407"/>
              <a:gd name="connsiteY4" fmla="*/ 0 h 1760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407" h="1760053">
                <a:moveTo>
                  <a:pt x="0" y="0"/>
                </a:moveTo>
                <a:lnTo>
                  <a:pt x="1117407" y="0"/>
                </a:lnTo>
                <a:lnTo>
                  <a:pt x="1117407" y="1760053"/>
                </a:lnTo>
                <a:lnTo>
                  <a:pt x="0" y="17600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7800" tIns="0" rIns="177800" bIns="177800" numCol="1" spcCol="1270" anchor="ctr" anchorCtr="0">
            <a:noAutofit/>
          </a:bodyPr>
          <a:lstStyle/>
          <a:p>
            <a:pPr lvl="0" algn="l" defTabSz="1111250">
              <a:lnSpc>
                <a:spcPct val="90000"/>
              </a:lnSpc>
              <a:spcBef>
                <a:spcPct val="0"/>
              </a:spcBef>
              <a:spcAft>
                <a:spcPct val="35000"/>
              </a:spcAft>
            </a:pPr>
            <a:endParaRPr lang="zh-CN" altLang="en-US" sz="2500" kern="1200" dirty="0"/>
          </a:p>
        </p:txBody>
      </p:sp>
      <p:sp>
        <p:nvSpPr>
          <p:cNvPr id="24" name="任意多边形 23"/>
          <p:cNvSpPr/>
          <p:nvPr/>
        </p:nvSpPr>
        <p:spPr>
          <a:xfrm>
            <a:off x="793901" y="3653911"/>
            <a:ext cx="1117407" cy="1760053"/>
          </a:xfrm>
          <a:custGeom>
            <a:avLst/>
            <a:gdLst>
              <a:gd name="connsiteX0" fmla="*/ 0 w 1117407"/>
              <a:gd name="connsiteY0" fmla="*/ 0 h 1760053"/>
              <a:gd name="connsiteX1" fmla="*/ 1117407 w 1117407"/>
              <a:gd name="connsiteY1" fmla="*/ 0 h 1760053"/>
              <a:gd name="connsiteX2" fmla="*/ 1117407 w 1117407"/>
              <a:gd name="connsiteY2" fmla="*/ 1760053 h 1760053"/>
              <a:gd name="connsiteX3" fmla="*/ 0 w 1117407"/>
              <a:gd name="connsiteY3" fmla="*/ 1760053 h 1760053"/>
              <a:gd name="connsiteX4" fmla="*/ 0 w 1117407"/>
              <a:gd name="connsiteY4" fmla="*/ 0 h 1760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407" h="1760053">
                <a:moveTo>
                  <a:pt x="0" y="0"/>
                </a:moveTo>
                <a:lnTo>
                  <a:pt x="1117407" y="0"/>
                </a:lnTo>
                <a:lnTo>
                  <a:pt x="1117407" y="1760053"/>
                </a:lnTo>
                <a:lnTo>
                  <a:pt x="0" y="17600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7800" tIns="0" rIns="177800" bIns="177800" numCol="1" spcCol="1270" anchor="ctr" anchorCtr="0">
            <a:noAutofit/>
          </a:bodyPr>
          <a:lstStyle/>
          <a:p>
            <a:pPr lvl="0" algn="l" defTabSz="1111250">
              <a:lnSpc>
                <a:spcPct val="90000"/>
              </a:lnSpc>
              <a:spcBef>
                <a:spcPct val="0"/>
              </a:spcBef>
              <a:spcAft>
                <a:spcPct val="35000"/>
              </a:spcAft>
            </a:pPr>
            <a:endParaRPr lang="zh-CN" altLang="en-US" sz="2500" kern="1200"/>
          </a:p>
        </p:txBody>
      </p:sp>
      <p:sp>
        <p:nvSpPr>
          <p:cNvPr id="25" name="TextBox 24"/>
          <p:cNvSpPr txBox="1"/>
          <p:nvPr/>
        </p:nvSpPr>
        <p:spPr>
          <a:xfrm>
            <a:off x="596359" y="1341180"/>
            <a:ext cx="1117407" cy="369332"/>
          </a:xfrm>
          <a:prstGeom prst="rect">
            <a:avLst/>
          </a:prstGeom>
          <a:noFill/>
        </p:spPr>
        <p:txBody>
          <a:bodyPr wrap="square" rtlCol="0">
            <a:spAutoFit/>
          </a:bodyPr>
          <a:lstStyle/>
          <a:p>
            <a:r>
              <a:rPr lang="zh-CN" altLang="en-US" dirty="0" smtClean="0"/>
              <a:t>大量应用</a:t>
            </a:r>
            <a:endParaRPr lang="zh-CN" altLang="en-US" dirty="0"/>
          </a:p>
        </p:txBody>
      </p:sp>
      <p:sp>
        <p:nvSpPr>
          <p:cNvPr id="61" name="上箭头 60"/>
          <p:cNvSpPr/>
          <p:nvPr/>
        </p:nvSpPr>
        <p:spPr>
          <a:xfrm rot="10800000">
            <a:off x="1825147" y="4941168"/>
            <a:ext cx="2140711" cy="1157748"/>
          </a:xfrm>
          <a:prstGeom prst="up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2" name="TextBox 61"/>
          <p:cNvSpPr txBox="1"/>
          <p:nvPr/>
        </p:nvSpPr>
        <p:spPr>
          <a:xfrm>
            <a:off x="2336800" y="5340558"/>
            <a:ext cx="1117407" cy="369332"/>
          </a:xfrm>
          <a:prstGeom prst="rect">
            <a:avLst/>
          </a:prstGeom>
          <a:noFill/>
        </p:spPr>
        <p:txBody>
          <a:bodyPr wrap="square" rtlCol="0">
            <a:spAutoFit/>
          </a:bodyPr>
          <a:lstStyle/>
          <a:p>
            <a:r>
              <a:rPr lang="zh-CN" altLang="en-US" dirty="0" smtClean="0"/>
              <a:t>事故发生</a:t>
            </a:r>
            <a:endParaRPr lang="zh-CN" altLang="en-US" dirty="0"/>
          </a:p>
        </p:txBody>
      </p:sp>
      <p:pic>
        <p:nvPicPr>
          <p:cNvPr id="378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1570" y="4845752"/>
            <a:ext cx="1800000" cy="1310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5298" name="Picture 2" descr="https://timgsa.baidu.com/timg?image&amp;quality=80&amp;size=b9999_10000&amp;sec=1490125381223&amp;di=c9220d346a5bcf091925e41a7b7c89d7&amp;imgtype=0&amp;src=http%3A%2F%2Fimg.wjw.cn%2Fmbr1409%2Fmbr140901140838718050%2FPicNatural%2FIMG14091614300834196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3598846">
            <a:off x="6125433" y="2312316"/>
            <a:ext cx="1800000" cy="1214372"/>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5"/>
          <a:stretch>
            <a:fillRect/>
          </a:stretch>
        </p:blipFill>
        <p:spPr>
          <a:xfrm rot="284796">
            <a:off x="4527665" y="1024774"/>
            <a:ext cx="1800000" cy="1278764"/>
          </a:xfrm>
          <a:prstGeom prst="rect">
            <a:avLst/>
          </a:prstGeom>
        </p:spPr>
      </p:pic>
      <p:pic>
        <p:nvPicPr>
          <p:cNvPr id="6" name="图片 5"/>
          <p:cNvPicPr>
            <a:picLocks noChangeAspect="1"/>
          </p:cNvPicPr>
          <p:nvPr/>
        </p:nvPicPr>
        <p:blipFill>
          <a:blip r:embed="rId6"/>
          <a:stretch>
            <a:fillRect/>
          </a:stretch>
        </p:blipFill>
        <p:spPr>
          <a:xfrm rot="20926196">
            <a:off x="2617922" y="1426711"/>
            <a:ext cx="1800000" cy="1370122"/>
          </a:xfrm>
          <a:prstGeom prst="rect">
            <a:avLst/>
          </a:prstGeom>
        </p:spPr>
      </p:pic>
      <p:pic>
        <p:nvPicPr>
          <p:cNvPr id="10" name="图片 9"/>
          <p:cNvPicPr>
            <a:picLocks noChangeAspect="1"/>
          </p:cNvPicPr>
          <p:nvPr/>
        </p:nvPicPr>
        <p:blipFill rotWithShape="1">
          <a:blip r:embed="rId7"/>
          <a:srcRect r="14613"/>
          <a:stretch/>
        </p:blipFill>
        <p:spPr>
          <a:xfrm rot="19456737">
            <a:off x="973915" y="2638430"/>
            <a:ext cx="1800000" cy="1296780"/>
          </a:xfrm>
          <a:prstGeom prst="rect">
            <a:avLst/>
          </a:prstGeom>
        </p:spPr>
      </p:pic>
      <p:pic>
        <p:nvPicPr>
          <p:cNvPr id="12" name="图片 11"/>
          <p:cNvPicPr>
            <a:picLocks noChangeAspect="1"/>
          </p:cNvPicPr>
          <p:nvPr/>
        </p:nvPicPr>
        <p:blipFill rotWithShape="1">
          <a:blip r:embed="rId8"/>
          <a:srcRect l="10567" r="6655"/>
          <a:stretch/>
        </p:blipFill>
        <p:spPr>
          <a:xfrm>
            <a:off x="6300392" y="4845752"/>
            <a:ext cx="1800000" cy="12887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67311"/>
    </mc:Choice>
    <mc:Fallback xmlns="">
      <p:transition spd="slow" advTm="67311"/>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928794" y="1571612"/>
            <a:ext cx="5114926" cy="457200"/>
            <a:chOff x="1296" y="1224"/>
            <a:chExt cx="3222" cy="288"/>
          </a:xfrm>
        </p:grpSpPr>
        <p:sp>
          <p:nvSpPr>
            <p:cNvPr id="84" name="Oval 5"/>
            <p:cNvSpPr>
              <a:spLocks noChangeArrowheads="1"/>
            </p:cNvSpPr>
            <p:nvPr/>
          </p:nvSpPr>
          <p:spPr bwMode="gray">
            <a:xfrm>
              <a:off x="1296" y="1290"/>
              <a:ext cx="144" cy="144"/>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chemeClr val="bg1"/>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p>
          </p:txBody>
        </p:sp>
        <p:grpSp>
          <p:nvGrpSpPr>
            <p:cNvPr id="3" name="Group 6"/>
            <p:cNvGrpSpPr>
              <a:grpSpLocks/>
            </p:cNvGrpSpPr>
            <p:nvPr/>
          </p:nvGrpSpPr>
          <p:grpSpPr bwMode="auto">
            <a:xfrm>
              <a:off x="1440" y="1224"/>
              <a:ext cx="3078" cy="288"/>
              <a:chOff x="1536" y="1470"/>
              <a:chExt cx="3078" cy="288"/>
            </a:xfrm>
          </p:grpSpPr>
          <p:sp>
            <p:nvSpPr>
              <p:cNvPr id="86" name="Line 7"/>
              <p:cNvSpPr>
                <a:spLocks noChangeShapeType="1"/>
              </p:cNvSpPr>
              <p:nvPr/>
            </p:nvSpPr>
            <p:spPr bwMode="gray">
              <a:xfrm flipV="1">
                <a:off x="1536" y="1603"/>
                <a:ext cx="218" cy="5"/>
              </a:xfrm>
              <a:prstGeom prst="line">
                <a:avLst/>
              </a:prstGeom>
              <a:noFill/>
              <a:ln w="12700" cap="rnd">
                <a:solidFill>
                  <a:schemeClr val="tx1"/>
                </a:solidFill>
                <a:prstDash val="sysDot"/>
                <a:round/>
                <a:headEnd/>
                <a:tailEnd/>
              </a:ln>
              <a:effectLst>
                <a:outerShdw dist="107763" dir="2700000" algn="ctr" rotWithShape="0">
                  <a:schemeClr val="bg2">
                    <a:alpha val="50000"/>
                  </a:schemeClr>
                </a:outerShdw>
              </a:effectLst>
            </p:spPr>
            <p:txBody>
              <a:bodyPr/>
              <a:lstStyle/>
              <a:p>
                <a:pPr>
                  <a:defRPr/>
                </a:pPr>
                <a:endParaRPr lang="zh-CN" altLang="en-US">
                  <a:ea typeface="+mn-ea"/>
                </a:endParaRPr>
              </a:p>
            </p:txBody>
          </p:sp>
          <p:sp>
            <p:nvSpPr>
              <p:cNvPr id="87" name="AutoShape 8"/>
              <p:cNvSpPr>
                <a:spLocks noChangeArrowheads="1"/>
              </p:cNvSpPr>
              <p:nvPr/>
            </p:nvSpPr>
            <p:spPr bwMode="gray">
              <a:xfrm>
                <a:off x="1686" y="1470"/>
                <a:ext cx="2928" cy="288"/>
              </a:xfrm>
              <a:prstGeom prst="roundRect">
                <a:avLst>
                  <a:gd name="adj" fmla="val 50000"/>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zh-CN" altLang="en-US" dirty="0" smtClean="0"/>
                  <a:t>研究背景与意义</a:t>
                </a:r>
                <a:endParaRPr lang="zh-CN" altLang="en-US" dirty="0"/>
              </a:p>
            </p:txBody>
          </p:sp>
        </p:grpSp>
      </p:grpSp>
      <p:grpSp>
        <p:nvGrpSpPr>
          <p:cNvPr id="4" name="Group 9"/>
          <p:cNvGrpSpPr>
            <a:grpSpLocks/>
          </p:cNvGrpSpPr>
          <p:nvPr/>
        </p:nvGrpSpPr>
        <p:grpSpPr bwMode="auto">
          <a:xfrm>
            <a:off x="1928794" y="2614610"/>
            <a:ext cx="5114925" cy="457200"/>
            <a:chOff x="1296" y="1566"/>
            <a:chExt cx="3222" cy="288"/>
          </a:xfrm>
        </p:grpSpPr>
        <p:sp>
          <p:nvSpPr>
            <p:cNvPr id="89" name="Oval 10"/>
            <p:cNvSpPr>
              <a:spLocks noChangeArrowheads="1"/>
            </p:cNvSpPr>
            <p:nvPr/>
          </p:nvSpPr>
          <p:spPr bwMode="gray">
            <a:xfrm>
              <a:off x="1296" y="1626"/>
              <a:ext cx="144" cy="144"/>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chemeClr val="bg1"/>
              </a:solidFill>
              <a:round/>
              <a:headEnd/>
              <a:tailEnd/>
            </a:ln>
            <a:effectLst>
              <a:glow rad="101600">
                <a:srgbClr val="FFFF00">
                  <a:alpha val="60000"/>
                </a:srgbClr>
              </a:glow>
              <a:outerShdw dist="107763" dir="2700000" algn="ctr" rotWithShape="0">
                <a:schemeClr val="bg2">
                  <a:alpha val="50000"/>
                </a:schemeClr>
              </a:outerShdw>
            </a:effectLst>
          </p:spPr>
          <p:txBody>
            <a:bodyPr wrap="none" anchor="ctr"/>
            <a:lstStyle/>
            <a:p>
              <a:pPr>
                <a:defRPr/>
              </a:pPr>
              <a:endParaRPr lang="zh-CN" altLang="en-US"/>
            </a:p>
          </p:txBody>
        </p:sp>
        <p:grpSp>
          <p:nvGrpSpPr>
            <p:cNvPr id="5" name="Group 11"/>
            <p:cNvGrpSpPr>
              <a:grpSpLocks/>
            </p:cNvGrpSpPr>
            <p:nvPr/>
          </p:nvGrpSpPr>
          <p:grpSpPr bwMode="auto">
            <a:xfrm>
              <a:off x="1440" y="1566"/>
              <a:ext cx="3078" cy="288"/>
              <a:chOff x="1536" y="1470"/>
              <a:chExt cx="3078" cy="288"/>
            </a:xfrm>
          </p:grpSpPr>
          <p:sp>
            <p:nvSpPr>
              <p:cNvPr id="91" name="Line 12"/>
              <p:cNvSpPr>
                <a:spLocks noChangeShapeType="1"/>
              </p:cNvSpPr>
              <p:nvPr/>
            </p:nvSpPr>
            <p:spPr bwMode="gray">
              <a:xfrm flipV="1">
                <a:off x="1536" y="1603"/>
                <a:ext cx="218" cy="5"/>
              </a:xfrm>
              <a:prstGeom prst="line">
                <a:avLst/>
              </a:prstGeom>
              <a:noFill/>
              <a:ln w="12700" cap="rnd">
                <a:solidFill>
                  <a:schemeClr val="tx1"/>
                </a:solidFill>
                <a:prstDash val="sysDot"/>
                <a:round/>
                <a:headEnd/>
                <a:tailEnd/>
              </a:ln>
              <a:effectLst>
                <a:outerShdw dist="107763" dir="2700000" algn="ctr" rotWithShape="0">
                  <a:schemeClr val="bg2">
                    <a:alpha val="50000"/>
                  </a:schemeClr>
                </a:outerShdw>
              </a:effectLst>
            </p:spPr>
            <p:txBody>
              <a:bodyPr/>
              <a:lstStyle/>
              <a:p>
                <a:pPr>
                  <a:defRPr/>
                </a:pPr>
                <a:endParaRPr lang="zh-CN" altLang="en-US">
                  <a:ea typeface="+mn-ea"/>
                </a:endParaRPr>
              </a:p>
            </p:txBody>
          </p:sp>
          <p:sp>
            <p:nvSpPr>
              <p:cNvPr id="92" name="AutoShape 13"/>
              <p:cNvSpPr>
                <a:spLocks noChangeArrowheads="1"/>
              </p:cNvSpPr>
              <p:nvPr/>
            </p:nvSpPr>
            <p:spPr bwMode="gray">
              <a:xfrm>
                <a:off x="1686" y="1470"/>
                <a:ext cx="2928" cy="288"/>
              </a:xfrm>
              <a:prstGeom prst="roundRect">
                <a:avLst>
                  <a:gd name="adj" fmla="val 50000"/>
                </a:avLst>
              </a:prstGeom>
              <a:ln>
                <a:headEnd/>
                <a:tailEnd/>
              </a:ln>
              <a:effectLst>
                <a:glow rad="228600">
                  <a:schemeClr val="accent3">
                    <a:satMod val="175000"/>
                    <a:alpha val="40000"/>
                  </a:schemeClr>
                </a:glow>
                <a:outerShdw blurRad="50800" dist="38100" dir="5400000" rotWithShape="0">
                  <a:srgbClr val="000000">
                    <a:alpha val="35000"/>
                  </a:srgbClr>
                </a:outerShdw>
              </a:effectLst>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zh-CN" altLang="en-US" b="1" dirty="0" smtClean="0">
                    <a:solidFill>
                      <a:srgbClr val="FFFF00"/>
                    </a:solidFill>
                  </a:rPr>
                  <a:t>研究</a:t>
                </a:r>
                <a:r>
                  <a:rPr lang="zh-CN" altLang="en-US" b="1" dirty="0">
                    <a:solidFill>
                      <a:srgbClr val="FFFF00"/>
                    </a:solidFill>
                  </a:rPr>
                  <a:t>现状</a:t>
                </a:r>
              </a:p>
            </p:txBody>
          </p:sp>
        </p:grpSp>
      </p:grpSp>
      <p:grpSp>
        <p:nvGrpSpPr>
          <p:cNvPr id="6" name="Group 14"/>
          <p:cNvGrpSpPr>
            <a:grpSpLocks/>
          </p:cNvGrpSpPr>
          <p:nvPr/>
        </p:nvGrpSpPr>
        <p:grpSpPr bwMode="auto">
          <a:xfrm>
            <a:off x="1928794" y="3614742"/>
            <a:ext cx="5114925" cy="457200"/>
            <a:chOff x="1296" y="1908"/>
            <a:chExt cx="3222" cy="288"/>
          </a:xfrm>
        </p:grpSpPr>
        <p:sp>
          <p:nvSpPr>
            <p:cNvPr id="94" name="Oval 15"/>
            <p:cNvSpPr>
              <a:spLocks noChangeArrowheads="1"/>
            </p:cNvSpPr>
            <p:nvPr/>
          </p:nvSpPr>
          <p:spPr bwMode="gray">
            <a:xfrm>
              <a:off x="1296" y="1974"/>
              <a:ext cx="144" cy="144"/>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chemeClr val="bg1"/>
              </a:solidFill>
              <a:round/>
              <a:headEnd/>
              <a:tailEnd/>
            </a:ln>
            <a:effectLst>
              <a:outerShdw dist="107763" dir="2700000" algn="ctr" rotWithShape="0">
                <a:schemeClr val="bg2">
                  <a:alpha val="50000"/>
                </a:schemeClr>
              </a:outerShdw>
            </a:effectLst>
          </p:spPr>
          <p:txBody>
            <a:bodyPr wrap="none" anchor="ctr"/>
            <a:lstStyle/>
            <a:p>
              <a:pPr algn="ctr">
                <a:defRPr/>
              </a:pPr>
              <a:endParaRPr lang="zh-CN" altLang="en-US"/>
            </a:p>
          </p:txBody>
        </p:sp>
        <p:grpSp>
          <p:nvGrpSpPr>
            <p:cNvPr id="7" name="Group 16"/>
            <p:cNvGrpSpPr>
              <a:grpSpLocks/>
            </p:cNvGrpSpPr>
            <p:nvPr/>
          </p:nvGrpSpPr>
          <p:grpSpPr bwMode="auto">
            <a:xfrm>
              <a:off x="1440" y="1908"/>
              <a:ext cx="3078" cy="288"/>
              <a:chOff x="1536" y="1470"/>
              <a:chExt cx="3078" cy="288"/>
            </a:xfrm>
          </p:grpSpPr>
          <p:sp>
            <p:nvSpPr>
              <p:cNvPr id="96" name="Line 17"/>
              <p:cNvSpPr>
                <a:spLocks noChangeShapeType="1"/>
              </p:cNvSpPr>
              <p:nvPr/>
            </p:nvSpPr>
            <p:spPr bwMode="gray">
              <a:xfrm flipV="1">
                <a:off x="1536" y="1603"/>
                <a:ext cx="218" cy="5"/>
              </a:xfrm>
              <a:prstGeom prst="line">
                <a:avLst/>
              </a:prstGeom>
              <a:noFill/>
              <a:ln w="12700" cap="rnd">
                <a:solidFill>
                  <a:schemeClr val="tx1"/>
                </a:solidFill>
                <a:prstDash val="sysDot"/>
                <a:round/>
                <a:headEnd/>
                <a:tailEnd/>
              </a:ln>
              <a:effectLst>
                <a:outerShdw dist="107763" dir="2700000" algn="ctr" rotWithShape="0">
                  <a:schemeClr val="bg2">
                    <a:alpha val="50000"/>
                  </a:schemeClr>
                </a:outerShdw>
              </a:effectLst>
            </p:spPr>
            <p:txBody>
              <a:bodyPr/>
              <a:lstStyle/>
              <a:p>
                <a:pPr algn="ctr">
                  <a:defRPr/>
                </a:pPr>
                <a:endParaRPr lang="zh-CN" altLang="en-US">
                  <a:ea typeface="+mn-ea"/>
                </a:endParaRPr>
              </a:p>
            </p:txBody>
          </p:sp>
          <p:sp>
            <p:nvSpPr>
              <p:cNvPr id="97" name="AutoShape 18"/>
              <p:cNvSpPr>
                <a:spLocks noChangeArrowheads="1"/>
              </p:cNvSpPr>
              <p:nvPr/>
            </p:nvSpPr>
            <p:spPr bwMode="gray">
              <a:xfrm>
                <a:off x="1686" y="1470"/>
                <a:ext cx="2928" cy="288"/>
              </a:xfrm>
              <a:prstGeom prst="roundRect">
                <a:avLst>
                  <a:gd name="adj" fmla="val 50000"/>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zh-CN" altLang="en-US" dirty="0" smtClean="0"/>
                  <a:t>研究设想与初步成果</a:t>
                </a:r>
                <a:endParaRPr lang="zh-CN" altLang="en-US" dirty="0"/>
              </a:p>
            </p:txBody>
          </p:sp>
        </p:grpSp>
      </p:grpSp>
      <p:grpSp>
        <p:nvGrpSpPr>
          <p:cNvPr id="8" name="Group 19"/>
          <p:cNvGrpSpPr>
            <a:grpSpLocks/>
          </p:cNvGrpSpPr>
          <p:nvPr/>
        </p:nvGrpSpPr>
        <p:grpSpPr bwMode="auto">
          <a:xfrm>
            <a:off x="1928794" y="4614874"/>
            <a:ext cx="5114925" cy="457200"/>
            <a:chOff x="1296" y="2256"/>
            <a:chExt cx="3222" cy="288"/>
          </a:xfrm>
        </p:grpSpPr>
        <p:sp>
          <p:nvSpPr>
            <p:cNvPr id="99" name="Oval 20"/>
            <p:cNvSpPr>
              <a:spLocks noChangeArrowheads="1"/>
            </p:cNvSpPr>
            <p:nvPr/>
          </p:nvSpPr>
          <p:spPr bwMode="gray">
            <a:xfrm>
              <a:off x="1296" y="2325"/>
              <a:ext cx="144" cy="144"/>
            </a:xfrm>
            <a:prstGeom prst="ellipse">
              <a:avLst/>
            </a:prstGeom>
            <a:gradFill rotWithShape="1">
              <a:gsLst>
                <a:gs pos="0">
                  <a:schemeClr val="accent1"/>
                </a:gs>
                <a:gs pos="100000">
                  <a:schemeClr val="accent1">
                    <a:gamma/>
                    <a:shade val="66667"/>
                    <a:invGamma/>
                  </a:schemeClr>
                </a:gs>
              </a:gsLst>
              <a:path path="shape">
                <a:fillToRect l="50000" t="50000" r="50000" b="50000"/>
              </a:path>
            </a:gradFill>
            <a:ln w="19050">
              <a:solidFill>
                <a:schemeClr val="bg1"/>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p>
          </p:txBody>
        </p:sp>
        <p:grpSp>
          <p:nvGrpSpPr>
            <p:cNvPr id="9" name="Group 21"/>
            <p:cNvGrpSpPr>
              <a:grpSpLocks/>
            </p:cNvGrpSpPr>
            <p:nvPr/>
          </p:nvGrpSpPr>
          <p:grpSpPr bwMode="auto">
            <a:xfrm>
              <a:off x="1440" y="2256"/>
              <a:ext cx="3078" cy="288"/>
              <a:chOff x="1536" y="1470"/>
              <a:chExt cx="3078" cy="288"/>
            </a:xfrm>
          </p:grpSpPr>
          <p:sp>
            <p:nvSpPr>
              <p:cNvPr id="101" name="Line 22"/>
              <p:cNvSpPr>
                <a:spLocks noChangeShapeType="1"/>
              </p:cNvSpPr>
              <p:nvPr/>
            </p:nvSpPr>
            <p:spPr bwMode="gray">
              <a:xfrm flipV="1">
                <a:off x="1536" y="1603"/>
                <a:ext cx="218" cy="5"/>
              </a:xfrm>
              <a:prstGeom prst="line">
                <a:avLst/>
              </a:prstGeom>
              <a:noFill/>
              <a:ln w="12700" cap="rnd">
                <a:solidFill>
                  <a:schemeClr val="tx1"/>
                </a:solidFill>
                <a:prstDash val="sysDot"/>
                <a:round/>
                <a:headEnd/>
                <a:tailEnd/>
              </a:ln>
              <a:effectLst>
                <a:outerShdw dist="107763" dir="2700000" algn="ctr" rotWithShape="0">
                  <a:schemeClr val="bg2">
                    <a:alpha val="50000"/>
                  </a:schemeClr>
                </a:outerShdw>
              </a:effectLst>
            </p:spPr>
            <p:txBody>
              <a:bodyPr/>
              <a:lstStyle/>
              <a:p>
                <a:pPr>
                  <a:defRPr/>
                </a:pPr>
                <a:endParaRPr lang="zh-CN" altLang="en-US">
                  <a:ea typeface="+mn-ea"/>
                </a:endParaRPr>
              </a:p>
            </p:txBody>
          </p:sp>
          <p:sp>
            <p:nvSpPr>
              <p:cNvPr id="102" name="AutoShape 23"/>
              <p:cNvSpPr>
                <a:spLocks noChangeArrowheads="1"/>
              </p:cNvSpPr>
              <p:nvPr/>
            </p:nvSpPr>
            <p:spPr bwMode="gray">
              <a:xfrm>
                <a:off x="1686" y="1470"/>
                <a:ext cx="2928" cy="288"/>
              </a:xfrm>
              <a:prstGeom prst="roundRect">
                <a:avLst>
                  <a:gd name="adj" fmla="val 50000"/>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zh-CN" altLang="en-US" dirty="0"/>
                  <a:t>创新点</a:t>
                </a:r>
                <a:r>
                  <a:rPr lang="zh-CN" altLang="en-US" dirty="0" smtClean="0"/>
                  <a:t>及工作计划</a:t>
                </a:r>
                <a:endParaRPr lang="zh-CN" altLang="en-US" dirty="0"/>
              </a:p>
            </p:txBody>
          </p:sp>
        </p:grpSp>
      </p:grpSp>
      <p:cxnSp>
        <p:nvCxnSpPr>
          <p:cNvPr id="108" name="直接连接符 107"/>
          <p:cNvCxnSpPr/>
          <p:nvPr/>
        </p:nvCxnSpPr>
        <p:spPr>
          <a:xfrm>
            <a:off x="500034" y="1071546"/>
            <a:ext cx="6286544" cy="1588"/>
          </a:xfrm>
          <a:prstGeom prst="line">
            <a:avLst/>
          </a:prstGeom>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4" name="标题 2"/>
          <p:cNvSpPr txBox="1">
            <a:spLocks/>
          </p:cNvSpPr>
          <p:nvPr/>
        </p:nvSpPr>
        <p:spPr>
          <a:xfrm>
            <a:off x="428596" y="428604"/>
            <a:ext cx="2000264" cy="714380"/>
          </a:xfrm>
          <a:prstGeom prst="rect">
            <a:avLst/>
          </a:prstGeom>
        </p:spPr>
        <p:txBody>
          <a:bodyPr/>
          <a:lstStyle/>
          <a:p>
            <a:pPr lvl="0">
              <a:spcBef>
                <a:spcPct val="0"/>
              </a:spcBef>
              <a:defRPr/>
            </a:pPr>
            <a:r>
              <a:rPr lang="en-US" altLang="zh-CN" sz="3200" b="1" dirty="0" smtClean="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content</a:t>
            </a:r>
            <a:endParaRPr lang="zh-CN" altLang="en-US" sz="3200" b="1"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7037"/>
    </mc:Choice>
    <mc:Fallback xmlns="">
      <p:transition spd="slow" advTm="703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Clr clrSpc="rgb" dir="cw">
                                      <p:cBhvr override="childStyle">
                                        <p:cTn id="6" dur="100" fill="hold"/>
                                        <p:tgtEl>
                                          <p:spTgt spid="4"/>
                                        </p:tgtEl>
                                        <p:attrNameLst>
                                          <p:attrName>style.color</p:attrName>
                                        </p:attrNameLst>
                                      </p:cBhvr>
                                      <p:to>
                                        <a:schemeClr val="accent2"/>
                                      </p:to>
                                    </p:animClr>
                                    <p:animClr clrSpc="rgb" dir="cw">
                                      <p:cBhvr>
                                        <p:cTn id="7" dur="100" fill="hold"/>
                                        <p:tgtEl>
                                          <p:spTgt spid="4"/>
                                        </p:tgtEl>
                                        <p:attrNameLst>
                                          <p:attrName>fillcolor</p:attrName>
                                        </p:attrNameLst>
                                      </p:cBhvr>
                                      <p:to>
                                        <a:schemeClr val="accent2"/>
                                      </p:to>
                                    </p:animClr>
                                    <p:set>
                                      <p:cBhvr>
                                        <p:cTn id="8" dur="100" fill="hold"/>
                                        <p:tgtEl>
                                          <p:spTgt spid="4"/>
                                        </p:tgtEl>
                                        <p:attrNameLst>
                                          <p:attrName>fill.type</p:attrName>
                                        </p:attrNameLst>
                                      </p:cBhvr>
                                      <p:to>
                                        <p:strVal val="solid"/>
                                      </p:to>
                                    </p:set>
                                    <p:set>
                                      <p:cBhvr>
                                        <p:cTn id="9" dur="100" fill="hold"/>
                                        <p:tgtEl>
                                          <p:spTgt spid="4"/>
                                        </p:tgtEl>
                                        <p:attrNameLst>
                                          <p:attrName>fill.on</p:attrName>
                                        </p:attrNameLst>
                                      </p:cBhvr>
                                      <p:to>
                                        <p:strVal val="true"/>
                                      </p:to>
                                    </p:set>
                                    <p:animRot by="120000">
                                      <p:cBhvr>
                                        <p:cTn id="10" dur="100" fill="hold">
                                          <p:stCondLst>
                                            <p:cond delay="0"/>
                                          </p:stCondLst>
                                        </p:cTn>
                                        <p:tgtEl>
                                          <p:spTgt spid="4"/>
                                        </p:tgtEl>
                                        <p:attrNameLst>
                                          <p:attrName>r</p:attrName>
                                        </p:attrNameLst>
                                      </p:cBhvr>
                                    </p:animRot>
                                    <p:animRot by="-240000">
                                      <p:cBhvr>
                                        <p:cTn id="11" dur="200" fill="hold">
                                          <p:stCondLst>
                                            <p:cond delay="200"/>
                                          </p:stCondLst>
                                        </p:cTn>
                                        <p:tgtEl>
                                          <p:spTgt spid="4"/>
                                        </p:tgtEl>
                                        <p:attrNameLst>
                                          <p:attrName>r</p:attrName>
                                        </p:attrNameLst>
                                      </p:cBhvr>
                                    </p:animRot>
                                    <p:animRot by="240000">
                                      <p:cBhvr>
                                        <p:cTn id="12" dur="200" fill="hold">
                                          <p:stCondLst>
                                            <p:cond delay="400"/>
                                          </p:stCondLst>
                                        </p:cTn>
                                        <p:tgtEl>
                                          <p:spTgt spid="4"/>
                                        </p:tgtEl>
                                        <p:attrNameLst>
                                          <p:attrName>r</p:attrName>
                                        </p:attrNameLst>
                                      </p:cBhvr>
                                    </p:animRot>
                                    <p:animRot by="-240000">
                                      <p:cBhvr>
                                        <p:cTn id="13" dur="200" fill="hold">
                                          <p:stCondLst>
                                            <p:cond delay="600"/>
                                          </p:stCondLst>
                                        </p:cTn>
                                        <p:tgtEl>
                                          <p:spTgt spid="4"/>
                                        </p:tgtEl>
                                        <p:attrNameLst>
                                          <p:attrName>r</p:attrName>
                                        </p:attrNameLst>
                                      </p:cBhvr>
                                    </p:animRot>
                                    <p:animRot by="120000">
                                      <p:cBhvr>
                                        <p:cTn id="14"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57158" y="714356"/>
            <a:ext cx="6429420" cy="1588"/>
          </a:xfrm>
          <a:prstGeom prst="line">
            <a:avLst/>
          </a:prstGeom>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标题 2"/>
          <p:cNvSpPr txBox="1">
            <a:spLocks/>
          </p:cNvSpPr>
          <p:nvPr/>
        </p:nvSpPr>
        <p:spPr>
          <a:xfrm>
            <a:off x="357158" y="285728"/>
            <a:ext cx="6929486" cy="714380"/>
          </a:xfrm>
          <a:prstGeom prst="rect">
            <a:avLst/>
          </a:prstGeom>
        </p:spPr>
        <p:txBody>
          <a:bodyPr/>
          <a:lstStyle/>
          <a:p>
            <a:pPr lvl="0">
              <a:spcBef>
                <a:spcPct val="0"/>
              </a:spcBef>
              <a:defRPr/>
            </a:pPr>
            <a:r>
              <a:rPr lang="zh-CN" altLang="en-US" sz="2000" b="1" dirty="0" smtClean="0">
                <a:solidFill>
                  <a:srgbClr val="7030A0"/>
                </a:solidFill>
                <a:effectLst>
                  <a:outerShdw blurRad="38100" dist="38100" dir="2700000" algn="tl">
                    <a:srgbClr val="000000">
                      <a:alpha val="43137"/>
                    </a:srgbClr>
                  </a:outerShdw>
                </a:effectLst>
                <a:latin typeface="宋体" pitchFamily="2" charset="-122"/>
                <a:ea typeface="宋体" pitchFamily="2" charset="-122"/>
                <a:cs typeface="Times New Roman" pitchFamily="18" charset="0"/>
              </a:rPr>
              <a:t>研究进展</a:t>
            </a:r>
            <a:r>
              <a:rPr lang="en-US" altLang="zh-CN" sz="2000" b="1" dirty="0" smtClean="0">
                <a:solidFill>
                  <a:srgbClr val="7030A0"/>
                </a:solidFill>
                <a:latin typeface="宋体" pitchFamily="2" charset="-122"/>
                <a:ea typeface="宋体" pitchFamily="2" charset="-122"/>
                <a:cs typeface="Times New Roman" pitchFamily="18" charset="0"/>
              </a:rPr>
              <a:t>-</a:t>
            </a:r>
            <a:r>
              <a:rPr lang="zh-CN" altLang="en-US" sz="2000" b="1" dirty="0" smtClean="0">
                <a:solidFill>
                  <a:srgbClr val="7030A0"/>
                </a:solidFill>
                <a:latin typeface="宋体" pitchFamily="2" charset="-122"/>
                <a:ea typeface="宋体" pitchFamily="2" charset="-122"/>
                <a:cs typeface="Times New Roman" pitchFamily="18" charset="0"/>
              </a:rPr>
              <a:t>基于导波技术的无损检测方法</a:t>
            </a:r>
            <a:endParaRPr kumimoji="0" lang="zh-CN" altLang="en-US" sz="2000" b="1" i="0" u="none" strike="noStrike" kern="1200" cap="none" spc="0" normalizeH="0" baseline="0" noProof="0" dirty="0">
              <a:ln>
                <a:noFill/>
              </a:ln>
              <a:solidFill>
                <a:srgbClr val="7030A0"/>
              </a:solidFill>
              <a:uLnTx/>
              <a:uFillTx/>
              <a:latin typeface="宋体" pitchFamily="2" charset="-122"/>
              <a:ea typeface="宋体" pitchFamily="2" charset="-122"/>
              <a:cs typeface="Times New Roman" pitchFamily="18" charset="0"/>
            </a:endParaRPr>
          </a:p>
        </p:txBody>
      </p:sp>
      <p:sp>
        <p:nvSpPr>
          <p:cNvPr id="8" name="TextBox 7"/>
          <p:cNvSpPr txBox="1"/>
          <p:nvPr/>
        </p:nvSpPr>
        <p:spPr>
          <a:xfrm>
            <a:off x="640505" y="1847089"/>
            <a:ext cx="1070915" cy="3385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1600" dirty="0" smtClean="0">
                <a:latin typeface="宋体" pitchFamily="2" charset="-122"/>
                <a:ea typeface="宋体" pitchFamily="2" charset="-122"/>
              </a:rPr>
              <a:t>ToF</a:t>
            </a:r>
            <a:r>
              <a:rPr lang="zh-CN" altLang="en-US" sz="1600" dirty="0" smtClean="0">
                <a:latin typeface="宋体" pitchFamily="2" charset="-122"/>
                <a:ea typeface="宋体" pitchFamily="2" charset="-122"/>
              </a:rPr>
              <a:t>法</a:t>
            </a:r>
            <a:endParaRPr lang="zh-CN" altLang="en-US" sz="1600" dirty="0">
              <a:latin typeface="宋体" pitchFamily="2" charset="-122"/>
              <a:ea typeface="宋体" pitchFamily="2" charset="-122"/>
            </a:endParaRPr>
          </a:p>
        </p:txBody>
      </p:sp>
      <p:sp>
        <p:nvSpPr>
          <p:cNvPr id="18" name="TextBox 17"/>
          <p:cNvSpPr txBox="1"/>
          <p:nvPr/>
        </p:nvSpPr>
        <p:spPr>
          <a:xfrm>
            <a:off x="589083" y="3800264"/>
            <a:ext cx="1214446" cy="58477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zh-CN" altLang="en-US" sz="1600" dirty="0" smtClean="0">
                <a:latin typeface="宋体" pitchFamily="2" charset="-122"/>
                <a:ea typeface="宋体" pitchFamily="2" charset="-122"/>
              </a:rPr>
              <a:t>导波成像技术</a:t>
            </a:r>
            <a:endParaRPr lang="zh-CN" altLang="en-US" sz="1600" dirty="0">
              <a:latin typeface="宋体" pitchFamily="2" charset="-122"/>
              <a:ea typeface="宋体" pitchFamily="2" charset="-122"/>
            </a:endParaRPr>
          </a:p>
        </p:txBody>
      </p:sp>
      <p:sp>
        <p:nvSpPr>
          <p:cNvPr id="19" name="TextBox 18"/>
          <p:cNvSpPr txBox="1"/>
          <p:nvPr/>
        </p:nvSpPr>
        <p:spPr>
          <a:xfrm>
            <a:off x="566009" y="5347006"/>
            <a:ext cx="1219909" cy="3385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zh-CN" altLang="en-US" sz="1600" dirty="0">
                <a:latin typeface="宋体" pitchFamily="2" charset="-122"/>
                <a:ea typeface="宋体" pitchFamily="2" charset="-122"/>
              </a:rPr>
              <a:t>声发射</a:t>
            </a:r>
          </a:p>
        </p:txBody>
      </p:sp>
      <p:sp>
        <p:nvSpPr>
          <p:cNvPr id="14" name="左大括号 13"/>
          <p:cNvSpPr/>
          <p:nvPr/>
        </p:nvSpPr>
        <p:spPr>
          <a:xfrm>
            <a:off x="1791741" y="1103654"/>
            <a:ext cx="204642" cy="18577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TextBox 14"/>
          <p:cNvSpPr txBox="1"/>
          <p:nvPr/>
        </p:nvSpPr>
        <p:spPr>
          <a:xfrm>
            <a:off x="1849268" y="1114256"/>
            <a:ext cx="3000396" cy="338554"/>
          </a:xfrm>
          <a:prstGeom prst="rect">
            <a:avLst/>
          </a:prstGeom>
          <a:noFill/>
        </p:spPr>
        <p:txBody>
          <a:bodyPr wrap="square" rtlCol="0">
            <a:spAutoFit/>
          </a:bodyPr>
          <a:lstStyle/>
          <a:p>
            <a:r>
              <a:rPr lang="zh-CN" altLang="en-US" sz="1600" dirty="0" smtClean="0">
                <a:latin typeface="Times New Roman" pitchFamily="18" charset="0"/>
                <a:ea typeface="宋体" pitchFamily="2" charset="-122"/>
                <a:cs typeface="Times New Roman" pitchFamily="18" charset="0"/>
              </a:rPr>
              <a:t>椭圆定位算法（袁慎芳</a:t>
            </a:r>
            <a:r>
              <a:rPr lang="en-US" altLang="zh-CN" sz="1600" dirty="0" smtClean="0">
                <a:latin typeface="Times New Roman" pitchFamily="18" charset="0"/>
                <a:ea typeface="宋体" pitchFamily="2" charset="-122"/>
                <a:cs typeface="Times New Roman" pitchFamily="18" charset="0"/>
              </a:rPr>
              <a:t>,2007</a:t>
            </a:r>
            <a:r>
              <a:rPr lang="zh-CN" altLang="en-US" sz="1600" dirty="0" smtClean="0">
                <a:latin typeface="Times New Roman" pitchFamily="18" charset="0"/>
                <a:ea typeface="宋体" pitchFamily="2" charset="-122"/>
                <a:cs typeface="Times New Roman" pitchFamily="18" charset="0"/>
              </a:rPr>
              <a:t>）</a:t>
            </a:r>
            <a:endParaRPr lang="zh-CN" altLang="en-US" sz="1600" dirty="0">
              <a:latin typeface="Times New Roman" pitchFamily="18" charset="0"/>
              <a:ea typeface="宋体" pitchFamily="2" charset="-122"/>
              <a:cs typeface="Times New Roman" pitchFamily="18" charset="0"/>
            </a:endParaRPr>
          </a:p>
        </p:txBody>
      </p:sp>
      <p:sp>
        <p:nvSpPr>
          <p:cNvPr id="17" name="TextBox 16"/>
          <p:cNvSpPr txBox="1"/>
          <p:nvPr/>
        </p:nvSpPr>
        <p:spPr>
          <a:xfrm>
            <a:off x="1863862" y="1669586"/>
            <a:ext cx="3028651" cy="584775"/>
          </a:xfrm>
          <a:prstGeom prst="rect">
            <a:avLst/>
          </a:prstGeom>
          <a:noFill/>
        </p:spPr>
        <p:txBody>
          <a:bodyPr wrap="square" rtlCol="0">
            <a:spAutoFit/>
          </a:bodyPr>
          <a:lstStyle/>
          <a:p>
            <a:r>
              <a:rPr lang="zh-CN" altLang="en-US" sz="1600" dirty="0" smtClean="0">
                <a:latin typeface="宋体" pitchFamily="2" charset="-122"/>
                <a:ea typeface="宋体" pitchFamily="2" charset="-122"/>
              </a:rPr>
              <a:t>多传感器激励接收（</a:t>
            </a:r>
            <a:r>
              <a:rPr lang="zh-CN" altLang="en-US" sz="1600" dirty="0">
                <a:latin typeface="Times New Roman" panose="02020603050405020304" pitchFamily="18" charset="0"/>
                <a:ea typeface="宋体" pitchFamily="2" charset="-122"/>
                <a:cs typeface="Times New Roman" panose="02020603050405020304" pitchFamily="18" charset="0"/>
              </a:rPr>
              <a:t>姜</a:t>
            </a:r>
            <a:r>
              <a:rPr lang="zh-CN" altLang="en-US" sz="1600" dirty="0" smtClean="0">
                <a:latin typeface="Times New Roman" panose="02020603050405020304" pitchFamily="18" charset="0"/>
                <a:ea typeface="宋体" pitchFamily="2" charset="-122"/>
                <a:cs typeface="Times New Roman" panose="02020603050405020304" pitchFamily="18" charset="0"/>
              </a:rPr>
              <a:t>跃栋</a:t>
            </a:r>
            <a:r>
              <a:rPr lang="en-US" altLang="zh-CN" sz="1600" dirty="0">
                <a:latin typeface="Times New Roman" panose="02020603050405020304" pitchFamily="18" charset="0"/>
                <a:ea typeface="宋体" pitchFamily="2" charset="-122"/>
                <a:cs typeface="Times New Roman" panose="02020603050405020304" pitchFamily="18" charset="0"/>
              </a:rPr>
              <a:t>,</a:t>
            </a:r>
            <a:r>
              <a:rPr lang="en-US" altLang="zh-CN" sz="1600" dirty="0" smtClean="0">
                <a:latin typeface="Times New Roman" panose="02020603050405020304" pitchFamily="18" charset="0"/>
                <a:ea typeface="宋体" pitchFamily="2" charset="-122"/>
                <a:cs typeface="Times New Roman" panose="02020603050405020304" pitchFamily="18" charset="0"/>
              </a:rPr>
              <a:t>2016; Lin Ye,2002</a:t>
            </a:r>
            <a:r>
              <a:rPr lang="zh-CN" altLang="en-US" sz="1600" dirty="0" smtClean="0">
                <a:latin typeface="宋体" pitchFamily="2" charset="-122"/>
                <a:ea typeface="宋体" pitchFamily="2" charset="-122"/>
              </a:rPr>
              <a:t>）</a:t>
            </a:r>
            <a:endParaRPr lang="zh-CN" altLang="en-US" sz="1600" dirty="0">
              <a:latin typeface="宋体" pitchFamily="2" charset="-122"/>
              <a:ea typeface="宋体" pitchFamily="2" charset="-122"/>
            </a:endParaRPr>
          </a:p>
        </p:txBody>
      </p:sp>
      <p:pic>
        <p:nvPicPr>
          <p:cNvPr id="1026" name="Picture 2"/>
          <p:cNvPicPr>
            <a:picLocks noChangeAspect="1" noChangeArrowheads="1"/>
          </p:cNvPicPr>
          <p:nvPr/>
        </p:nvPicPr>
        <p:blipFill>
          <a:blip r:embed="rId3" cstate="print"/>
          <a:srcRect l="8052" r="5409"/>
          <a:stretch>
            <a:fillRect/>
          </a:stretch>
        </p:blipFill>
        <p:spPr bwMode="auto">
          <a:xfrm>
            <a:off x="6009021" y="993302"/>
            <a:ext cx="1650772" cy="1428760"/>
          </a:xfrm>
          <a:prstGeom prst="roundRect">
            <a:avLst>
              <a:gd name="adj" fmla="val 8594"/>
            </a:avLst>
          </a:prstGeom>
          <a:solidFill>
            <a:srgbClr val="FFFFFF">
              <a:shade val="85000"/>
            </a:srgbClr>
          </a:solidFill>
          <a:ln>
            <a:noFill/>
          </a:ln>
          <a:effectLst/>
        </p:spPr>
      </p:pic>
      <p:sp>
        <p:nvSpPr>
          <p:cNvPr id="24" name="左大括号 23"/>
          <p:cNvSpPr/>
          <p:nvPr/>
        </p:nvSpPr>
        <p:spPr>
          <a:xfrm>
            <a:off x="1794120" y="3163614"/>
            <a:ext cx="185592" cy="193557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TextBox 24"/>
          <p:cNvSpPr txBox="1"/>
          <p:nvPr/>
        </p:nvSpPr>
        <p:spPr>
          <a:xfrm>
            <a:off x="1886788" y="3145787"/>
            <a:ext cx="3286148" cy="584775"/>
          </a:xfrm>
          <a:prstGeom prst="rect">
            <a:avLst/>
          </a:prstGeom>
          <a:noFill/>
        </p:spPr>
        <p:txBody>
          <a:bodyPr wrap="square" rtlCol="0">
            <a:spAutoFit/>
          </a:bodyPr>
          <a:lstStyle/>
          <a:p>
            <a:r>
              <a:rPr lang="zh-CN" altLang="en-US" sz="1600" dirty="0" smtClean="0">
                <a:latin typeface="Times New Roman" pitchFamily="18" charset="0"/>
                <a:ea typeface="宋体" pitchFamily="2" charset="-122"/>
                <a:cs typeface="Times New Roman" pitchFamily="18" charset="0"/>
              </a:rPr>
              <a:t>时间反转成像法（</a:t>
            </a:r>
            <a:r>
              <a:rPr lang="en-US" altLang="zh-CN" sz="1600" dirty="0" smtClean="0">
                <a:solidFill>
                  <a:srgbClr val="FF0000"/>
                </a:solidFill>
                <a:latin typeface="Times New Roman" pitchFamily="18" charset="0"/>
                <a:ea typeface="宋体" pitchFamily="2" charset="-122"/>
                <a:cs typeface="Times New Roman" pitchFamily="18" charset="0"/>
              </a:rPr>
              <a:t>Lei Qiu,2013</a:t>
            </a:r>
            <a:r>
              <a:rPr lang="en-US" altLang="zh-CN" sz="1600" dirty="0" smtClean="0">
                <a:solidFill>
                  <a:srgbClr val="FF0000"/>
                </a:solidFill>
                <a:latin typeface="Times New Roman" panose="02020603050405020304" pitchFamily="18" charset="0"/>
                <a:cs typeface="Times New Roman" panose="02020603050405020304" pitchFamily="18" charset="0"/>
              </a:rPr>
              <a:t>; </a:t>
            </a:r>
            <a:r>
              <a:rPr lang="en-US" altLang="zh-CN" sz="1600" dirty="0" smtClean="0">
                <a:solidFill>
                  <a:srgbClr val="FF0000"/>
                </a:solidFill>
                <a:latin typeface="Times New Roman" pitchFamily="18" charset="0"/>
                <a:ea typeface="宋体" pitchFamily="2" charset="-122"/>
                <a:cs typeface="Times New Roman" pitchFamily="18" charset="0"/>
              </a:rPr>
              <a:t>Chun </a:t>
            </a:r>
            <a:r>
              <a:rPr lang="en-US" altLang="zh-CN" sz="1600" dirty="0">
                <a:solidFill>
                  <a:srgbClr val="FF0000"/>
                </a:solidFill>
                <a:latin typeface="Times New Roman" pitchFamily="18" charset="0"/>
                <a:ea typeface="宋体" pitchFamily="2" charset="-122"/>
                <a:cs typeface="Times New Roman" pitchFamily="18" charset="0"/>
              </a:rPr>
              <a:t>H </a:t>
            </a:r>
            <a:r>
              <a:rPr lang="en-US" altLang="zh-CN" sz="1600" dirty="0" smtClean="0">
                <a:solidFill>
                  <a:srgbClr val="FF0000"/>
                </a:solidFill>
                <a:latin typeface="Times New Roman" pitchFamily="18" charset="0"/>
                <a:ea typeface="宋体" pitchFamily="2" charset="-122"/>
                <a:cs typeface="Times New Roman" pitchFamily="18" charset="0"/>
              </a:rPr>
              <a:t>Wang</a:t>
            </a:r>
            <a:r>
              <a:rPr lang="en-US" altLang="zh-CN" sz="1600" dirty="0" smtClean="0">
                <a:solidFill>
                  <a:srgbClr val="FF0000"/>
                </a:solidFill>
                <a:latin typeface="Times New Roman" panose="02020603050405020304" pitchFamily="18" charset="0"/>
                <a:cs typeface="Times New Roman" panose="02020603050405020304" pitchFamily="18" charset="0"/>
              </a:rPr>
              <a:t>,2004</a:t>
            </a:r>
            <a:r>
              <a:rPr lang="zh-CN" altLang="en-US" sz="1600" dirty="0" smtClean="0">
                <a:latin typeface="Times New Roman" pitchFamily="18" charset="0"/>
                <a:ea typeface="宋体" pitchFamily="2" charset="-122"/>
                <a:cs typeface="Times New Roman" pitchFamily="18" charset="0"/>
              </a:rPr>
              <a:t>）</a:t>
            </a:r>
            <a:endParaRPr lang="zh-CN" altLang="en-US" sz="1600" dirty="0">
              <a:latin typeface="Times New Roman" pitchFamily="18" charset="0"/>
              <a:ea typeface="宋体" pitchFamily="2" charset="-122"/>
              <a:cs typeface="Times New Roman" pitchFamily="18" charset="0"/>
            </a:endParaRPr>
          </a:p>
        </p:txBody>
      </p:sp>
      <p:sp>
        <p:nvSpPr>
          <p:cNvPr id="26" name="TextBox 25"/>
          <p:cNvSpPr txBox="1"/>
          <p:nvPr/>
        </p:nvSpPr>
        <p:spPr>
          <a:xfrm>
            <a:off x="1863862" y="3818396"/>
            <a:ext cx="3929090" cy="584775"/>
          </a:xfrm>
          <a:prstGeom prst="rect">
            <a:avLst/>
          </a:prstGeom>
          <a:noFill/>
        </p:spPr>
        <p:txBody>
          <a:bodyPr wrap="square" rtlCol="0">
            <a:spAutoFit/>
          </a:bodyPr>
          <a:lstStyle/>
          <a:p>
            <a:r>
              <a:rPr lang="zh-CN" altLang="en-US" sz="1600" dirty="0" smtClean="0">
                <a:latin typeface="宋体" pitchFamily="2" charset="-122"/>
                <a:ea typeface="宋体" pitchFamily="2" charset="-122"/>
              </a:rPr>
              <a:t>压电片激励、激光扫描测量法（</a:t>
            </a:r>
            <a:r>
              <a:rPr lang="en-US" altLang="zh-CN" sz="1600" dirty="0" err="1">
                <a:latin typeface="Times New Roman" panose="02020603050405020304" pitchFamily="18" charset="0"/>
                <a:ea typeface="宋体" pitchFamily="2" charset="-122"/>
                <a:cs typeface="Times New Roman" panose="02020603050405020304" pitchFamily="18" charset="0"/>
              </a:rPr>
              <a:t>Maciej</a:t>
            </a:r>
            <a:r>
              <a:rPr lang="en-US" altLang="zh-CN" sz="1600" dirty="0">
                <a:latin typeface="Times New Roman" panose="02020603050405020304" pitchFamily="18" charset="0"/>
                <a:ea typeface="宋体" pitchFamily="2" charset="-122"/>
                <a:cs typeface="Times New Roman" panose="02020603050405020304" pitchFamily="18" charset="0"/>
              </a:rPr>
              <a:t> </a:t>
            </a:r>
            <a:r>
              <a:rPr lang="en-US" altLang="zh-CN" sz="1600" dirty="0" smtClean="0">
                <a:latin typeface="Times New Roman" panose="02020603050405020304" pitchFamily="18" charset="0"/>
                <a:ea typeface="宋体" pitchFamily="2" charset="-122"/>
                <a:cs typeface="Times New Roman" panose="02020603050405020304" pitchFamily="18" charset="0"/>
              </a:rPr>
              <a:t>Radzienski,2013; Jung-</a:t>
            </a:r>
            <a:r>
              <a:rPr lang="en-US" altLang="zh-CN" sz="1600" dirty="0" err="1" smtClean="0">
                <a:latin typeface="Times New Roman" panose="02020603050405020304" pitchFamily="18" charset="0"/>
                <a:ea typeface="宋体" pitchFamily="2" charset="-122"/>
                <a:cs typeface="Times New Roman" panose="02020603050405020304" pitchFamily="18" charset="0"/>
              </a:rPr>
              <a:t>RyuI</a:t>
            </a:r>
            <a:r>
              <a:rPr lang="en-US" altLang="zh-CN" sz="1600" dirty="0" smtClean="0">
                <a:latin typeface="Times New Roman" panose="02020603050405020304" pitchFamily="18" charset="0"/>
                <a:ea typeface="宋体" pitchFamily="2" charset="-122"/>
                <a:cs typeface="Times New Roman" panose="02020603050405020304" pitchFamily="18" charset="0"/>
              </a:rPr>
              <a:t> Lee,2007</a:t>
            </a:r>
            <a:r>
              <a:rPr lang="zh-CN" altLang="en-US" sz="1600" dirty="0" smtClean="0">
                <a:latin typeface="宋体" pitchFamily="2" charset="-122"/>
                <a:ea typeface="宋体" pitchFamily="2" charset="-122"/>
              </a:rPr>
              <a:t>）</a:t>
            </a:r>
            <a:endParaRPr lang="zh-CN" altLang="en-US" sz="1600" dirty="0">
              <a:latin typeface="宋体" pitchFamily="2" charset="-122"/>
              <a:ea typeface="宋体" pitchFamily="2" charset="-122"/>
            </a:endParaRPr>
          </a:p>
        </p:txBody>
      </p:sp>
      <p:sp>
        <p:nvSpPr>
          <p:cNvPr id="27" name="TextBox 26"/>
          <p:cNvSpPr txBox="1"/>
          <p:nvPr/>
        </p:nvSpPr>
        <p:spPr>
          <a:xfrm>
            <a:off x="1857356" y="4512934"/>
            <a:ext cx="3515560" cy="584775"/>
          </a:xfrm>
          <a:prstGeom prst="rect">
            <a:avLst/>
          </a:prstGeom>
          <a:noFill/>
        </p:spPr>
        <p:txBody>
          <a:bodyPr wrap="square" rtlCol="0">
            <a:spAutoFit/>
          </a:bodyPr>
          <a:lstStyle/>
          <a:p>
            <a:r>
              <a:rPr lang="zh-CN" altLang="en-US" sz="1600" dirty="0" smtClean="0">
                <a:latin typeface="宋体" pitchFamily="2" charset="-122"/>
                <a:ea typeface="宋体" pitchFamily="2" charset="-122"/>
              </a:rPr>
              <a:t>相控阵成像法（</a:t>
            </a:r>
            <a:r>
              <a:rPr lang="zh-CN" altLang="en-US" sz="1600" dirty="0">
                <a:latin typeface="宋体" pitchFamily="2" charset="-122"/>
                <a:ea typeface="宋体" pitchFamily="2" charset="-122"/>
              </a:rPr>
              <a:t>王志凌</a:t>
            </a:r>
            <a:r>
              <a:rPr lang="en-US" altLang="zh-CN" sz="1600" dirty="0">
                <a:latin typeface="宋体" pitchFamily="2" charset="-122"/>
                <a:ea typeface="宋体" pitchFamily="2" charset="-122"/>
              </a:rPr>
              <a:t>,</a:t>
            </a:r>
            <a:r>
              <a:rPr lang="en-US" altLang="zh-CN" sz="1600" dirty="0" smtClean="0">
                <a:latin typeface="宋体" pitchFamily="2" charset="-122"/>
                <a:ea typeface="宋体" pitchFamily="2" charset="-122"/>
              </a:rPr>
              <a:t>2014</a:t>
            </a:r>
            <a:r>
              <a:rPr lang="en-US" altLang="zh-CN" sz="1600" dirty="0" smtClean="0">
                <a:latin typeface="Times New Roman" panose="02020603050405020304" pitchFamily="18" charset="0"/>
                <a:cs typeface="Times New Roman" panose="02020603050405020304" pitchFamily="18" charset="0"/>
              </a:rPr>
              <a:t>; </a:t>
            </a:r>
            <a:r>
              <a:rPr lang="zh-CN" altLang="en-US" sz="1600" dirty="0" smtClean="0">
                <a:latin typeface="宋体" pitchFamily="2" charset="-122"/>
                <a:ea typeface="宋体" pitchFamily="2" charset="-122"/>
              </a:rPr>
              <a:t>钟永腾</a:t>
            </a:r>
            <a:r>
              <a:rPr lang="en-US" altLang="zh-CN" sz="1600" dirty="0">
                <a:latin typeface="宋体" pitchFamily="2" charset="-122"/>
                <a:ea typeface="宋体" pitchFamily="2" charset="-122"/>
              </a:rPr>
              <a:t>,</a:t>
            </a:r>
            <a:r>
              <a:rPr lang="en-US" altLang="zh-CN" sz="1600" dirty="0" smtClean="0">
                <a:latin typeface="Times New Roman" panose="02020603050405020304" pitchFamily="18" charset="0"/>
                <a:ea typeface="宋体" pitchFamily="2" charset="-122"/>
                <a:cs typeface="Times New Roman" panose="02020603050405020304" pitchFamily="18" charset="0"/>
              </a:rPr>
              <a:t>2014</a:t>
            </a:r>
            <a:r>
              <a:rPr lang="en-US" altLang="zh-CN" sz="1600" dirty="0" smtClean="0">
                <a:latin typeface="Times New Roman" panose="02020603050405020304" pitchFamily="18" charset="0"/>
                <a:cs typeface="Times New Roman" panose="02020603050405020304" pitchFamily="18" charset="0"/>
              </a:rPr>
              <a:t>; </a:t>
            </a:r>
            <a:r>
              <a:rPr lang="en-US" altLang="zh-CN" sz="1600" dirty="0" smtClean="0">
                <a:latin typeface="Times New Roman" panose="02020603050405020304" pitchFamily="18" charset="0"/>
                <a:ea typeface="宋体" pitchFamily="2" charset="-122"/>
                <a:cs typeface="Times New Roman" panose="02020603050405020304" pitchFamily="18" charset="0"/>
              </a:rPr>
              <a:t>Malinowski,2009</a:t>
            </a:r>
            <a:r>
              <a:rPr lang="zh-CN" altLang="en-US" sz="1600" dirty="0" smtClean="0">
                <a:latin typeface="宋体" pitchFamily="2" charset="-122"/>
                <a:ea typeface="宋体" pitchFamily="2" charset="-122"/>
              </a:rPr>
              <a:t>）</a:t>
            </a:r>
            <a:endParaRPr lang="zh-CN" altLang="en-US" sz="1600" dirty="0">
              <a:latin typeface="宋体" pitchFamily="2" charset="-122"/>
              <a:ea typeface="宋体" pitchFamily="2" charset="-122"/>
            </a:endParaRPr>
          </a:p>
        </p:txBody>
      </p:sp>
      <p:sp>
        <p:nvSpPr>
          <p:cNvPr id="32" name="矩形 31"/>
          <p:cNvSpPr/>
          <p:nvPr/>
        </p:nvSpPr>
        <p:spPr>
          <a:xfrm>
            <a:off x="1857356" y="5299860"/>
            <a:ext cx="2555508" cy="338554"/>
          </a:xfrm>
          <a:prstGeom prst="rect">
            <a:avLst/>
          </a:prstGeom>
        </p:spPr>
        <p:txBody>
          <a:bodyPr wrap="none">
            <a:spAutoFit/>
          </a:bodyPr>
          <a:lstStyle/>
          <a:p>
            <a:r>
              <a:rPr lang="en-US" altLang="zh-CN" sz="1600" dirty="0" smtClean="0">
                <a:latin typeface="宋体" pitchFamily="2" charset="-122"/>
                <a:ea typeface="宋体" pitchFamily="2" charset="-122"/>
              </a:rPr>
              <a:t>(</a:t>
            </a:r>
            <a:r>
              <a:rPr lang="zh-CN" altLang="en-US" sz="1600" dirty="0" smtClean="0">
                <a:latin typeface="宋体" pitchFamily="2" charset="-122"/>
                <a:ea typeface="宋体" pitchFamily="2" charset="-122"/>
              </a:rPr>
              <a:t>宋阳</a:t>
            </a:r>
            <a:r>
              <a:rPr lang="en-US" altLang="zh-CN" sz="1600" dirty="0" smtClean="0">
                <a:latin typeface="Times New Roman" panose="02020603050405020304" pitchFamily="18" charset="0"/>
                <a:ea typeface="宋体" pitchFamily="2" charset="-122"/>
                <a:cs typeface="Times New Roman" panose="02020603050405020304" pitchFamily="18" charset="0"/>
              </a:rPr>
              <a:t>,2017</a:t>
            </a:r>
            <a:r>
              <a:rPr lang="en-US" altLang="zh-CN" sz="1600" dirty="0">
                <a:latin typeface="Times New Roman" panose="02020603050405020304" pitchFamily="18" charset="0"/>
                <a:ea typeface="宋体" pitchFamily="2" charset="-122"/>
                <a:cs typeface="Times New Roman" panose="02020603050405020304" pitchFamily="18" charset="0"/>
              </a:rPr>
              <a:t>; </a:t>
            </a:r>
            <a:r>
              <a:rPr lang="en-US" altLang="zh-CN" sz="1600" dirty="0" smtClean="0">
                <a:latin typeface="Times New Roman" panose="02020603050405020304" pitchFamily="18" charset="0"/>
                <a:ea typeface="宋体" pitchFamily="2" charset="-122"/>
                <a:cs typeface="Times New Roman" panose="02020603050405020304" pitchFamily="18" charset="0"/>
              </a:rPr>
              <a:t>G.R.Liu,2003</a:t>
            </a:r>
            <a:r>
              <a:rPr lang="en-US" altLang="zh-CN" sz="1600" dirty="0" smtClean="0">
                <a:latin typeface="宋体" pitchFamily="2" charset="-122"/>
                <a:ea typeface="宋体" pitchFamily="2" charset="-122"/>
              </a:rPr>
              <a:t>)</a:t>
            </a:r>
            <a:endParaRPr lang="zh-CN" altLang="en-US" sz="1600" dirty="0">
              <a:latin typeface="宋体" pitchFamily="2" charset="-122"/>
              <a:ea typeface="宋体" pitchFamily="2" charset="-122"/>
            </a:endParaRPr>
          </a:p>
        </p:txBody>
      </p:sp>
      <p:pic>
        <p:nvPicPr>
          <p:cNvPr id="34" name="Picture 10"/>
          <p:cNvPicPr>
            <a:picLocks noChangeAspect="1" noChangeArrowheads="1"/>
          </p:cNvPicPr>
          <p:nvPr/>
        </p:nvPicPr>
        <p:blipFill>
          <a:blip r:embed="rId4"/>
          <a:srcRect/>
          <a:stretch>
            <a:fillRect/>
          </a:stretch>
        </p:blipFill>
        <p:spPr bwMode="auto">
          <a:xfrm>
            <a:off x="4759992" y="1128941"/>
            <a:ext cx="1332288" cy="1133465"/>
          </a:xfrm>
          <a:prstGeom prst="rect">
            <a:avLst/>
          </a:prstGeom>
          <a:noFill/>
          <a:ln w="9525" algn="ctr">
            <a:noFill/>
            <a:miter lim="800000"/>
            <a:headEnd/>
            <a:tailEnd/>
          </a:ln>
        </p:spPr>
      </p:pic>
      <p:sp>
        <p:nvSpPr>
          <p:cNvPr id="5" name="矩形 4"/>
          <p:cNvSpPr/>
          <p:nvPr/>
        </p:nvSpPr>
        <p:spPr>
          <a:xfrm>
            <a:off x="1450384" y="5969841"/>
            <a:ext cx="7802136" cy="369332"/>
          </a:xfrm>
          <a:prstGeom prst="rect">
            <a:avLst/>
          </a:prstGeom>
        </p:spPr>
        <p:txBody>
          <a:bodyPr wrap="none">
            <a:spAutoFit/>
          </a:bodyPr>
          <a:lstStyle/>
          <a:p>
            <a:r>
              <a:rPr lang="zh-CN" altLang="en-US" dirty="0" smtClean="0"/>
              <a:t>针对损伤检测、定位的研究已较为成熟，针对损伤大小评估的研究比较有限</a:t>
            </a:r>
            <a:endParaRPr lang="zh-CN" altLang="en-US" dirty="0"/>
          </a:p>
        </p:txBody>
      </p:sp>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61433" y="3694694"/>
            <a:ext cx="1151353" cy="1501174"/>
          </a:xfrm>
          <a:prstGeom prst="rect">
            <a:avLst/>
          </a:prstGeom>
        </p:spPr>
      </p:pic>
      <p:pic>
        <p:nvPicPr>
          <p:cNvPr id="7" name="图片 6"/>
          <p:cNvPicPr>
            <a:picLocks noChangeAspect="1"/>
          </p:cNvPicPr>
          <p:nvPr/>
        </p:nvPicPr>
        <p:blipFill>
          <a:blip r:embed="rId6"/>
          <a:stretch>
            <a:fillRect/>
          </a:stretch>
        </p:blipFill>
        <p:spPr>
          <a:xfrm>
            <a:off x="5733784" y="2620026"/>
            <a:ext cx="1527972" cy="1400298"/>
          </a:xfrm>
          <a:prstGeom prst="rect">
            <a:avLst/>
          </a:prstGeom>
        </p:spPr>
      </p:pic>
      <p:pic>
        <p:nvPicPr>
          <p:cNvPr id="9" name="图片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12583" y="4131402"/>
            <a:ext cx="1518974" cy="1434138"/>
          </a:xfrm>
          <a:prstGeom prst="rect">
            <a:avLst/>
          </a:prstGeom>
        </p:spPr>
      </p:pic>
      <p:sp>
        <p:nvSpPr>
          <p:cNvPr id="23" name="TextBox 16"/>
          <p:cNvSpPr txBox="1"/>
          <p:nvPr/>
        </p:nvSpPr>
        <p:spPr>
          <a:xfrm>
            <a:off x="1886788" y="2391239"/>
            <a:ext cx="3486128" cy="584775"/>
          </a:xfrm>
          <a:prstGeom prst="rect">
            <a:avLst/>
          </a:prstGeom>
          <a:noFill/>
        </p:spPr>
        <p:txBody>
          <a:bodyPr wrap="square" rtlCol="0">
            <a:spAutoFit/>
          </a:bodyPr>
          <a:lstStyle/>
          <a:p>
            <a:r>
              <a:rPr lang="zh-CN" altLang="en-US" sz="1600" dirty="0" smtClean="0">
                <a:latin typeface="宋体" pitchFamily="2" charset="-122"/>
                <a:ea typeface="宋体" pitchFamily="2" charset="-122"/>
              </a:rPr>
              <a:t>多级检测方法（</a:t>
            </a:r>
            <a:r>
              <a:rPr lang="zh-CN" altLang="en-US" sz="1600" dirty="0">
                <a:solidFill>
                  <a:srgbClr val="0070C0"/>
                </a:solidFill>
                <a:latin typeface="宋体" panose="02010600030101010101" pitchFamily="2" charset="-122"/>
                <a:ea typeface="宋体" panose="02010600030101010101" pitchFamily="2" charset="-122"/>
                <a:cs typeface="Times New Roman" panose="02020603050405020304" pitchFamily="18" charset="0"/>
              </a:rPr>
              <a:t>陈建霖</a:t>
            </a:r>
            <a:r>
              <a:rPr lang="en-US" altLang="zh-CN" sz="1600" dirty="0">
                <a:solidFill>
                  <a:srgbClr val="0070C0"/>
                </a:solidFill>
                <a:latin typeface="Times New Roman" panose="02020603050405020304" pitchFamily="18" charset="0"/>
                <a:cs typeface="Times New Roman" panose="02020603050405020304" pitchFamily="18" charset="0"/>
              </a:rPr>
              <a:t>,</a:t>
            </a:r>
            <a:r>
              <a:rPr lang="en-US" altLang="zh-CN" sz="1600" dirty="0" smtClean="0">
                <a:solidFill>
                  <a:srgbClr val="0070C0"/>
                </a:solidFill>
                <a:latin typeface="Times New Roman" panose="02020603050405020304" pitchFamily="18" charset="0"/>
                <a:cs typeface="Times New Roman" panose="02020603050405020304" pitchFamily="18" charset="0"/>
              </a:rPr>
              <a:t>2016; </a:t>
            </a:r>
            <a:r>
              <a:rPr lang="en-US" altLang="zh-CN" sz="1600" dirty="0" err="1">
                <a:solidFill>
                  <a:srgbClr val="0070C0"/>
                </a:solidFill>
                <a:latin typeface="Times New Roman" pitchFamily="18" charset="0"/>
                <a:ea typeface="宋体" pitchFamily="2" charset="-122"/>
                <a:cs typeface="Times New Roman" pitchFamily="18" charset="0"/>
              </a:rPr>
              <a:t>Shenfang</a:t>
            </a:r>
            <a:r>
              <a:rPr lang="en-US" altLang="zh-CN" sz="1600" dirty="0">
                <a:solidFill>
                  <a:srgbClr val="0070C0"/>
                </a:solidFill>
                <a:latin typeface="Times New Roman" pitchFamily="18" charset="0"/>
                <a:ea typeface="宋体" pitchFamily="2" charset="-122"/>
                <a:cs typeface="Times New Roman" pitchFamily="18" charset="0"/>
              </a:rPr>
              <a:t> </a:t>
            </a:r>
            <a:r>
              <a:rPr lang="en-US" altLang="zh-CN" sz="1600" dirty="0" smtClean="0">
                <a:solidFill>
                  <a:srgbClr val="0070C0"/>
                </a:solidFill>
                <a:latin typeface="Times New Roman" pitchFamily="18" charset="0"/>
                <a:ea typeface="宋体" pitchFamily="2" charset="-122"/>
                <a:cs typeface="Times New Roman" pitchFamily="18" charset="0"/>
              </a:rPr>
              <a:t>Yuan,2012</a:t>
            </a:r>
            <a:r>
              <a:rPr lang="zh-CN" altLang="en-US" sz="1600" dirty="0" smtClean="0">
                <a:latin typeface="宋体" pitchFamily="2" charset="-122"/>
                <a:ea typeface="宋体" pitchFamily="2" charset="-122"/>
              </a:rPr>
              <a:t>）</a:t>
            </a:r>
            <a:endParaRPr lang="zh-CN" altLang="en-US" sz="1600" dirty="0">
              <a:latin typeface="宋体" pitchFamily="2" charset="-122"/>
              <a:ea typeface="宋体" pitchFamily="2" charset="-122"/>
            </a:endParaRPr>
          </a:p>
        </p:txBody>
      </p:sp>
      <p:pic>
        <p:nvPicPr>
          <p:cNvPr id="4" name="图片 3"/>
          <p:cNvPicPr>
            <a:picLocks noChangeAspect="1"/>
          </p:cNvPicPr>
          <p:nvPr/>
        </p:nvPicPr>
        <p:blipFill>
          <a:blip r:embed="rId8"/>
          <a:stretch>
            <a:fillRect/>
          </a:stretch>
        </p:blipFill>
        <p:spPr>
          <a:xfrm>
            <a:off x="7509836" y="1027630"/>
            <a:ext cx="1634164" cy="1407744"/>
          </a:xfrm>
          <a:prstGeom prst="rect">
            <a:avLst/>
          </a:prstGeom>
        </p:spPr>
      </p:pic>
    </p:spTree>
    <p:extLst>
      <p:ext uri="{BB962C8B-B14F-4D97-AF65-F5344CB8AC3E}">
        <p14:creationId xmlns:p14="http://schemas.microsoft.com/office/powerpoint/2010/main" val="982971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928794" y="1571612"/>
            <a:ext cx="5114926" cy="457200"/>
            <a:chOff x="1296" y="1224"/>
            <a:chExt cx="3222" cy="288"/>
          </a:xfrm>
        </p:grpSpPr>
        <p:sp>
          <p:nvSpPr>
            <p:cNvPr id="84" name="Oval 5"/>
            <p:cNvSpPr>
              <a:spLocks noChangeArrowheads="1"/>
            </p:cNvSpPr>
            <p:nvPr/>
          </p:nvSpPr>
          <p:spPr bwMode="gray">
            <a:xfrm>
              <a:off x="1296" y="1290"/>
              <a:ext cx="144" cy="144"/>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chemeClr val="bg1"/>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p>
          </p:txBody>
        </p:sp>
        <p:grpSp>
          <p:nvGrpSpPr>
            <p:cNvPr id="3" name="Group 6"/>
            <p:cNvGrpSpPr>
              <a:grpSpLocks/>
            </p:cNvGrpSpPr>
            <p:nvPr/>
          </p:nvGrpSpPr>
          <p:grpSpPr bwMode="auto">
            <a:xfrm>
              <a:off x="1440" y="1224"/>
              <a:ext cx="3078" cy="288"/>
              <a:chOff x="1536" y="1470"/>
              <a:chExt cx="3078" cy="288"/>
            </a:xfrm>
          </p:grpSpPr>
          <p:sp>
            <p:nvSpPr>
              <p:cNvPr id="86" name="Line 7"/>
              <p:cNvSpPr>
                <a:spLocks noChangeShapeType="1"/>
              </p:cNvSpPr>
              <p:nvPr/>
            </p:nvSpPr>
            <p:spPr bwMode="gray">
              <a:xfrm flipV="1">
                <a:off x="1536" y="1603"/>
                <a:ext cx="218" cy="5"/>
              </a:xfrm>
              <a:prstGeom prst="line">
                <a:avLst/>
              </a:prstGeom>
              <a:noFill/>
              <a:ln w="12700" cap="rnd">
                <a:solidFill>
                  <a:schemeClr val="tx1"/>
                </a:solidFill>
                <a:prstDash val="sysDot"/>
                <a:round/>
                <a:headEnd/>
                <a:tailEnd/>
              </a:ln>
              <a:effectLst>
                <a:outerShdw dist="107763" dir="2700000" algn="ctr" rotWithShape="0">
                  <a:schemeClr val="bg2">
                    <a:alpha val="50000"/>
                  </a:schemeClr>
                </a:outerShdw>
              </a:effectLst>
            </p:spPr>
            <p:txBody>
              <a:bodyPr/>
              <a:lstStyle/>
              <a:p>
                <a:pPr>
                  <a:defRPr/>
                </a:pPr>
                <a:endParaRPr lang="zh-CN" altLang="en-US">
                  <a:ea typeface="+mn-ea"/>
                </a:endParaRPr>
              </a:p>
            </p:txBody>
          </p:sp>
          <p:sp>
            <p:nvSpPr>
              <p:cNvPr id="87" name="AutoShape 8"/>
              <p:cNvSpPr>
                <a:spLocks noChangeArrowheads="1"/>
              </p:cNvSpPr>
              <p:nvPr/>
            </p:nvSpPr>
            <p:spPr bwMode="gray">
              <a:xfrm>
                <a:off x="1686" y="1470"/>
                <a:ext cx="2928" cy="288"/>
              </a:xfrm>
              <a:prstGeom prst="roundRect">
                <a:avLst>
                  <a:gd name="adj" fmla="val 50000"/>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zh-CN" altLang="en-US" dirty="0" smtClean="0"/>
                  <a:t>研究背景与意义</a:t>
                </a:r>
                <a:endParaRPr lang="zh-CN" altLang="en-US" dirty="0"/>
              </a:p>
            </p:txBody>
          </p:sp>
        </p:grpSp>
      </p:grpSp>
      <p:grpSp>
        <p:nvGrpSpPr>
          <p:cNvPr id="4" name="Group 9"/>
          <p:cNvGrpSpPr>
            <a:grpSpLocks/>
          </p:cNvGrpSpPr>
          <p:nvPr/>
        </p:nvGrpSpPr>
        <p:grpSpPr bwMode="auto">
          <a:xfrm>
            <a:off x="1928794" y="2614610"/>
            <a:ext cx="5114925" cy="457200"/>
            <a:chOff x="1296" y="1566"/>
            <a:chExt cx="3222" cy="288"/>
          </a:xfrm>
        </p:grpSpPr>
        <p:sp>
          <p:nvSpPr>
            <p:cNvPr id="89" name="Oval 10"/>
            <p:cNvSpPr>
              <a:spLocks noChangeArrowheads="1"/>
            </p:cNvSpPr>
            <p:nvPr/>
          </p:nvSpPr>
          <p:spPr bwMode="gray">
            <a:xfrm>
              <a:off x="1296" y="1626"/>
              <a:ext cx="144" cy="144"/>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chemeClr val="bg1"/>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p>
          </p:txBody>
        </p:sp>
        <p:grpSp>
          <p:nvGrpSpPr>
            <p:cNvPr id="5" name="Group 11"/>
            <p:cNvGrpSpPr>
              <a:grpSpLocks/>
            </p:cNvGrpSpPr>
            <p:nvPr/>
          </p:nvGrpSpPr>
          <p:grpSpPr bwMode="auto">
            <a:xfrm>
              <a:off x="1440" y="1566"/>
              <a:ext cx="3078" cy="288"/>
              <a:chOff x="1536" y="1470"/>
              <a:chExt cx="3078" cy="288"/>
            </a:xfrm>
          </p:grpSpPr>
          <p:sp>
            <p:nvSpPr>
              <p:cNvPr id="91" name="Line 12"/>
              <p:cNvSpPr>
                <a:spLocks noChangeShapeType="1"/>
              </p:cNvSpPr>
              <p:nvPr/>
            </p:nvSpPr>
            <p:spPr bwMode="gray">
              <a:xfrm flipV="1">
                <a:off x="1536" y="1603"/>
                <a:ext cx="218" cy="5"/>
              </a:xfrm>
              <a:prstGeom prst="line">
                <a:avLst/>
              </a:prstGeom>
              <a:noFill/>
              <a:ln w="12700" cap="rnd">
                <a:solidFill>
                  <a:schemeClr val="tx1"/>
                </a:solidFill>
                <a:prstDash val="sysDot"/>
                <a:round/>
                <a:headEnd/>
                <a:tailEnd/>
              </a:ln>
              <a:effectLst>
                <a:outerShdw dist="107763" dir="2700000" algn="ctr" rotWithShape="0">
                  <a:schemeClr val="bg2">
                    <a:alpha val="50000"/>
                  </a:schemeClr>
                </a:outerShdw>
              </a:effectLst>
            </p:spPr>
            <p:txBody>
              <a:bodyPr/>
              <a:lstStyle/>
              <a:p>
                <a:pPr>
                  <a:defRPr/>
                </a:pPr>
                <a:endParaRPr lang="zh-CN" altLang="en-US">
                  <a:ea typeface="+mn-ea"/>
                </a:endParaRPr>
              </a:p>
            </p:txBody>
          </p:sp>
          <p:sp>
            <p:nvSpPr>
              <p:cNvPr id="92" name="AutoShape 13"/>
              <p:cNvSpPr>
                <a:spLocks noChangeArrowheads="1"/>
              </p:cNvSpPr>
              <p:nvPr/>
            </p:nvSpPr>
            <p:spPr bwMode="gray">
              <a:xfrm>
                <a:off x="1686" y="1470"/>
                <a:ext cx="2928" cy="288"/>
              </a:xfrm>
              <a:prstGeom prst="roundRect">
                <a:avLst>
                  <a:gd name="adj" fmla="val 50000"/>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zh-CN" altLang="en-US" dirty="0" smtClean="0"/>
                  <a:t>研究</a:t>
                </a:r>
                <a:r>
                  <a:rPr lang="zh-CN" altLang="en-US" dirty="0"/>
                  <a:t>现状</a:t>
                </a:r>
              </a:p>
            </p:txBody>
          </p:sp>
        </p:grpSp>
      </p:grpSp>
      <p:grpSp>
        <p:nvGrpSpPr>
          <p:cNvPr id="6" name="Group 14"/>
          <p:cNvGrpSpPr>
            <a:grpSpLocks/>
          </p:cNvGrpSpPr>
          <p:nvPr/>
        </p:nvGrpSpPr>
        <p:grpSpPr bwMode="auto">
          <a:xfrm>
            <a:off x="1928794" y="3614742"/>
            <a:ext cx="5114925" cy="457200"/>
            <a:chOff x="1296" y="1908"/>
            <a:chExt cx="3222" cy="288"/>
          </a:xfrm>
        </p:grpSpPr>
        <p:sp>
          <p:nvSpPr>
            <p:cNvPr id="94" name="Oval 15"/>
            <p:cNvSpPr>
              <a:spLocks noChangeArrowheads="1"/>
            </p:cNvSpPr>
            <p:nvPr/>
          </p:nvSpPr>
          <p:spPr bwMode="gray">
            <a:xfrm>
              <a:off x="1296" y="1974"/>
              <a:ext cx="144" cy="144"/>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chemeClr val="bg1"/>
              </a:solidFill>
              <a:round/>
              <a:headEnd/>
              <a:tailEnd/>
            </a:ln>
            <a:effectLst>
              <a:glow rad="101600">
                <a:srgbClr val="FFFF00">
                  <a:alpha val="60000"/>
                </a:srgbClr>
              </a:glow>
              <a:outerShdw dist="107763" dir="2700000" algn="ctr" rotWithShape="0">
                <a:schemeClr val="bg2">
                  <a:alpha val="50000"/>
                </a:schemeClr>
              </a:outerShdw>
            </a:effectLst>
          </p:spPr>
          <p:txBody>
            <a:bodyPr wrap="none" anchor="ctr"/>
            <a:lstStyle/>
            <a:p>
              <a:pPr algn="ctr">
                <a:defRPr/>
              </a:pPr>
              <a:endParaRPr lang="zh-CN" altLang="en-US"/>
            </a:p>
          </p:txBody>
        </p:sp>
        <p:grpSp>
          <p:nvGrpSpPr>
            <p:cNvPr id="7" name="Group 16"/>
            <p:cNvGrpSpPr>
              <a:grpSpLocks/>
            </p:cNvGrpSpPr>
            <p:nvPr/>
          </p:nvGrpSpPr>
          <p:grpSpPr bwMode="auto">
            <a:xfrm>
              <a:off x="1440" y="1908"/>
              <a:ext cx="3078" cy="288"/>
              <a:chOff x="1536" y="1470"/>
              <a:chExt cx="3078" cy="288"/>
            </a:xfrm>
          </p:grpSpPr>
          <p:sp>
            <p:nvSpPr>
              <p:cNvPr id="96" name="Line 17"/>
              <p:cNvSpPr>
                <a:spLocks noChangeShapeType="1"/>
              </p:cNvSpPr>
              <p:nvPr/>
            </p:nvSpPr>
            <p:spPr bwMode="gray">
              <a:xfrm flipV="1">
                <a:off x="1536" y="1603"/>
                <a:ext cx="218" cy="5"/>
              </a:xfrm>
              <a:prstGeom prst="line">
                <a:avLst/>
              </a:prstGeom>
              <a:noFill/>
              <a:ln w="12700" cap="rnd">
                <a:solidFill>
                  <a:schemeClr val="tx1"/>
                </a:solidFill>
                <a:prstDash val="sysDot"/>
                <a:round/>
                <a:headEnd/>
                <a:tailEnd/>
              </a:ln>
              <a:effectLst>
                <a:outerShdw dist="107763" dir="2700000" algn="ctr" rotWithShape="0">
                  <a:schemeClr val="bg2">
                    <a:alpha val="50000"/>
                  </a:schemeClr>
                </a:outerShdw>
              </a:effectLst>
            </p:spPr>
            <p:txBody>
              <a:bodyPr/>
              <a:lstStyle/>
              <a:p>
                <a:pPr algn="ctr">
                  <a:defRPr/>
                </a:pPr>
                <a:endParaRPr lang="zh-CN" altLang="en-US">
                  <a:ea typeface="+mn-ea"/>
                </a:endParaRPr>
              </a:p>
            </p:txBody>
          </p:sp>
          <p:sp>
            <p:nvSpPr>
              <p:cNvPr id="97" name="AutoShape 18"/>
              <p:cNvSpPr>
                <a:spLocks noChangeArrowheads="1"/>
              </p:cNvSpPr>
              <p:nvPr/>
            </p:nvSpPr>
            <p:spPr bwMode="gray">
              <a:xfrm>
                <a:off x="1686" y="1470"/>
                <a:ext cx="2928" cy="288"/>
              </a:xfrm>
              <a:prstGeom prst="roundRect">
                <a:avLst>
                  <a:gd name="adj" fmla="val 50000"/>
                </a:avLst>
              </a:prstGeom>
              <a:ln>
                <a:headEnd/>
                <a:tailEnd/>
              </a:ln>
              <a:effectLst>
                <a:glow rad="228600">
                  <a:schemeClr val="accent3">
                    <a:satMod val="175000"/>
                    <a:alpha val="40000"/>
                  </a:schemeClr>
                </a:glow>
                <a:outerShdw blurRad="50800" dist="38100" dir="5400000" rotWithShape="0">
                  <a:srgbClr val="000000">
                    <a:alpha val="35000"/>
                  </a:srgbClr>
                </a:outerShdw>
              </a:effectLst>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zh-CN" altLang="en-US" b="1" dirty="0" smtClean="0">
                    <a:solidFill>
                      <a:srgbClr val="FFFF00"/>
                    </a:solidFill>
                  </a:rPr>
                  <a:t>研究设想与初步成果</a:t>
                </a:r>
                <a:endParaRPr lang="zh-CN" altLang="en-US" b="1" dirty="0">
                  <a:solidFill>
                    <a:srgbClr val="FFFF00"/>
                  </a:solidFill>
                </a:endParaRPr>
              </a:p>
            </p:txBody>
          </p:sp>
        </p:grpSp>
      </p:grpSp>
      <p:grpSp>
        <p:nvGrpSpPr>
          <p:cNvPr id="8" name="Group 19"/>
          <p:cNvGrpSpPr>
            <a:grpSpLocks/>
          </p:cNvGrpSpPr>
          <p:nvPr/>
        </p:nvGrpSpPr>
        <p:grpSpPr bwMode="auto">
          <a:xfrm>
            <a:off x="1928794" y="4614874"/>
            <a:ext cx="5114925" cy="457200"/>
            <a:chOff x="1296" y="2256"/>
            <a:chExt cx="3222" cy="288"/>
          </a:xfrm>
        </p:grpSpPr>
        <p:sp>
          <p:nvSpPr>
            <p:cNvPr id="99" name="Oval 20"/>
            <p:cNvSpPr>
              <a:spLocks noChangeArrowheads="1"/>
            </p:cNvSpPr>
            <p:nvPr/>
          </p:nvSpPr>
          <p:spPr bwMode="gray">
            <a:xfrm>
              <a:off x="1296" y="2325"/>
              <a:ext cx="144" cy="144"/>
            </a:xfrm>
            <a:prstGeom prst="ellipse">
              <a:avLst/>
            </a:prstGeom>
            <a:gradFill rotWithShape="1">
              <a:gsLst>
                <a:gs pos="0">
                  <a:schemeClr val="accent1"/>
                </a:gs>
                <a:gs pos="100000">
                  <a:schemeClr val="accent1">
                    <a:gamma/>
                    <a:shade val="66667"/>
                    <a:invGamma/>
                  </a:schemeClr>
                </a:gs>
              </a:gsLst>
              <a:path path="shape">
                <a:fillToRect l="50000" t="50000" r="50000" b="50000"/>
              </a:path>
            </a:gradFill>
            <a:ln w="19050">
              <a:solidFill>
                <a:schemeClr val="bg1"/>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p>
          </p:txBody>
        </p:sp>
        <p:grpSp>
          <p:nvGrpSpPr>
            <p:cNvPr id="9" name="Group 21"/>
            <p:cNvGrpSpPr>
              <a:grpSpLocks/>
            </p:cNvGrpSpPr>
            <p:nvPr/>
          </p:nvGrpSpPr>
          <p:grpSpPr bwMode="auto">
            <a:xfrm>
              <a:off x="1440" y="2256"/>
              <a:ext cx="3078" cy="288"/>
              <a:chOff x="1536" y="1470"/>
              <a:chExt cx="3078" cy="288"/>
            </a:xfrm>
          </p:grpSpPr>
          <p:sp>
            <p:nvSpPr>
              <p:cNvPr id="101" name="Line 22"/>
              <p:cNvSpPr>
                <a:spLocks noChangeShapeType="1"/>
              </p:cNvSpPr>
              <p:nvPr/>
            </p:nvSpPr>
            <p:spPr bwMode="gray">
              <a:xfrm flipV="1">
                <a:off x="1536" y="1603"/>
                <a:ext cx="218" cy="5"/>
              </a:xfrm>
              <a:prstGeom prst="line">
                <a:avLst/>
              </a:prstGeom>
              <a:noFill/>
              <a:ln w="12700" cap="rnd">
                <a:solidFill>
                  <a:schemeClr val="tx1"/>
                </a:solidFill>
                <a:prstDash val="sysDot"/>
                <a:round/>
                <a:headEnd/>
                <a:tailEnd/>
              </a:ln>
              <a:effectLst>
                <a:outerShdw dist="107763" dir="2700000" algn="ctr" rotWithShape="0">
                  <a:schemeClr val="bg2">
                    <a:alpha val="50000"/>
                  </a:schemeClr>
                </a:outerShdw>
              </a:effectLst>
            </p:spPr>
            <p:txBody>
              <a:bodyPr/>
              <a:lstStyle/>
              <a:p>
                <a:pPr>
                  <a:defRPr/>
                </a:pPr>
                <a:endParaRPr lang="zh-CN" altLang="en-US">
                  <a:ea typeface="+mn-ea"/>
                </a:endParaRPr>
              </a:p>
            </p:txBody>
          </p:sp>
          <p:sp>
            <p:nvSpPr>
              <p:cNvPr id="102" name="AutoShape 23"/>
              <p:cNvSpPr>
                <a:spLocks noChangeArrowheads="1"/>
              </p:cNvSpPr>
              <p:nvPr/>
            </p:nvSpPr>
            <p:spPr bwMode="gray">
              <a:xfrm>
                <a:off x="1686" y="1470"/>
                <a:ext cx="2928" cy="288"/>
              </a:xfrm>
              <a:prstGeom prst="roundRect">
                <a:avLst>
                  <a:gd name="adj" fmla="val 50000"/>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zh-CN" altLang="en-US" dirty="0" smtClean="0"/>
                  <a:t>创新点及工作计划</a:t>
                </a:r>
                <a:endParaRPr lang="zh-CN" altLang="en-US" dirty="0"/>
              </a:p>
            </p:txBody>
          </p:sp>
        </p:grpSp>
      </p:grpSp>
      <p:cxnSp>
        <p:nvCxnSpPr>
          <p:cNvPr id="108" name="直接连接符 107"/>
          <p:cNvCxnSpPr/>
          <p:nvPr/>
        </p:nvCxnSpPr>
        <p:spPr>
          <a:xfrm>
            <a:off x="500034" y="1071546"/>
            <a:ext cx="6286544" cy="1588"/>
          </a:xfrm>
          <a:prstGeom prst="line">
            <a:avLst/>
          </a:prstGeom>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9" name="标题 2"/>
          <p:cNvSpPr txBox="1">
            <a:spLocks/>
          </p:cNvSpPr>
          <p:nvPr/>
        </p:nvSpPr>
        <p:spPr>
          <a:xfrm>
            <a:off x="428596" y="428604"/>
            <a:ext cx="2000264" cy="71438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Times New Roman" pitchFamily="18" charset="0"/>
                <a:ea typeface="+mj-ea"/>
                <a:cs typeface="Times New Roman" pitchFamily="18" charset="0"/>
              </a:rPr>
              <a:t>content</a:t>
            </a:r>
            <a:endParaRPr kumimoji="0" lang="zh-CN" altLang="en-US"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Times New Roman" pitchFamily="18" charset="0"/>
              <a:ea typeface="+mj-ea"/>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4661"/>
    </mc:Choice>
    <mc:Fallback xmlns="">
      <p:transition spd="slow" advTm="466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Clr clrSpc="rgb" dir="cw">
                                      <p:cBhvr override="childStyle">
                                        <p:cTn id="6" dur="100" fill="hold"/>
                                        <p:tgtEl>
                                          <p:spTgt spid="6"/>
                                        </p:tgtEl>
                                        <p:attrNameLst>
                                          <p:attrName>style.color</p:attrName>
                                        </p:attrNameLst>
                                      </p:cBhvr>
                                      <p:to>
                                        <a:schemeClr val="accent2"/>
                                      </p:to>
                                    </p:animClr>
                                    <p:animClr clrSpc="rgb" dir="cw">
                                      <p:cBhvr>
                                        <p:cTn id="7" dur="100" fill="hold"/>
                                        <p:tgtEl>
                                          <p:spTgt spid="6"/>
                                        </p:tgtEl>
                                        <p:attrNameLst>
                                          <p:attrName>fillcolor</p:attrName>
                                        </p:attrNameLst>
                                      </p:cBhvr>
                                      <p:to>
                                        <a:schemeClr val="accent2"/>
                                      </p:to>
                                    </p:animClr>
                                    <p:set>
                                      <p:cBhvr>
                                        <p:cTn id="8" dur="100" fill="hold"/>
                                        <p:tgtEl>
                                          <p:spTgt spid="6"/>
                                        </p:tgtEl>
                                        <p:attrNameLst>
                                          <p:attrName>fill.type</p:attrName>
                                        </p:attrNameLst>
                                      </p:cBhvr>
                                      <p:to>
                                        <p:strVal val="solid"/>
                                      </p:to>
                                    </p:set>
                                    <p:set>
                                      <p:cBhvr>
                                        <p:cTn id="9" dur="100" fill="hold"/>
                                        <p:tgtEl>
                                          <p:spTgt spid="6"/>
                                        </p:tgtEl>
                                        <p:attrNameLst>
                                          <p:attrName>fill.on</p:attrName>
                                        </p:attrNameLst>
                                      </p:cBhvr>
                                      <p:to>
                                        <p:strVal val="true"/>
                                      </p:to>
                                    </p:set>
                                    <p:animRot by="120000">
                                      <p:cBhvr>
                                        <p:cTn id="10" dur="100" fill="hold">
                                          <p:stCondLst>
                                            <p:cond delay="0"/>
                                          </p:stCondLst>
                                        </p:cTn>
                                        <p:tgtEl>
                                          <p:spTgt spid="6"/>
                                        </p:tgtEl>
                                        <p:attrNameLst>
                                          <p:attrName>r</p:attrName>
                                        </p:attrNameLst>
                                      </p:cBhvr>
                                    </p:animRot>
                                    <p:animRot by="-240000">
                                      <p:cBhvr>
                                        <p:cTn id="11" dur="200" fill="hold">
                                          <p:stCondLst>
                                            <p:cond delay="200"/>
                                          </p:stCondLst>
                                        </p:cTn>
                                        <p:tgtEl>
                                          <p:spTgt spid="6"/>
                                        </p:tgtEl>
                                        <p:attrNameLst>
                                          <p:attrName>r</p:attrName>
                                        </p:attrNameLst>
                                      </p:cBhvr>
                                    </p:animRot>
                                    <p:animRot by="240000">
                                      <p:cBhvr>
                                        <p:cTn id="12" dur="200" fill="hold">
                                          <p:stCondLst>
                                            <p:cond delay="400"/>
                                          </p:stCondLst>
                                        </p:cTn>
                                        <p:tgtEl>
                                          <p:spTgt spid="6"/>
                                        </p:tgtEl>
                                        <p:attrNameLst>
                                          <p:attrName>r</p:attrName>
                                        </p:attrNameLst>
                                      </p:cBhvr>
                                    </p:animRot>
                                    <p:animRot by="-240000">
                                      <p:cBhvr>
                                        <p:cTn id="13" dur="200" fill="hold">
                                          <p:stCondLst>
                                            <p:cond delay="600"/>
                                          </p:stCondLst>
                                        </p:cTn>
                                        <p:tgtEl>
                                          <p:spTgt spid="6"/>
                                        </p:tgtEl>
                                        <p:attrNameLst>
                                          <p:attrName>r</p:attrName>
                                        </p:attrNameLst>
                                      </p:cBhvr>
                                    </p:animRot>
                                    <p:animRot by="120000">
                                      <p:cBhvr>
                                        <p:cTn id="14" dur="200" fill="hold">
                                          <p:stCondLst>
                                            <p:cond delay="8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
          <p:cNvSpPr>
            <a:spLocks noChangeArrowheads="1"/>
          </p:cNvSpPr>
          <p:nvPr/>
        </p:nvSpPr>
        <p:spPr bwMode="gray">
          <a:xfrm>
            <a:off x="4929190" y="2060848"/>
            <a:ext cx="3929090" cy="528638"/>
          </a:xfrm>
          <a:prstGeom prst="roundRect">
            <a:avLst>
              <a:gd name="adj" fmla="val 50000"/>
            </a:avLst>
          </a:prstGeom>
          <a:solidFill>
            <a:schemeClr val="bg1"/>
          </a:solidFill>
          <a:ln w="25400" cap="rnd">
            <a:solidFill>
              <a:srgbClr val="0070C0"/>
            </a:solidFill>
            <a:prstDash val="sysDot"/>
            <a:round/>
            <a:headEnd/>
            <a:tailEnd/>
          </a:ln>
          <a:effectLst>
            <a:outerShdw dist="107763" dir="2700000" algn="ctr" rotWithShape="0">
              <a:schemeClr val="bg2">
                <a:alpha val="50000"/>
              </a:schemeClr>
            </a:outerShdw>
          </a:effectLst>
        </p:spPr>
        <p:txBody>
          <a:bodyPr wrap="none" anchor="ctr"/>
          <a:lstStyle/>
          <a:p>
            <a:pPr>
              <a:defRPr/>
            </a:pPr>
            <a:endParaRPr lang="zh-CN" altLang="en-US"/>
          </a:p>
        </p:txBody>
      </p:sp>
      <p:sp>
        <p:nvSpPr>
          <p:cNvPr id="188" name="AutoShape 8"/>
          <p:cNvSpPr>
            <a:spLocks noChangeArrowheads="1"/>
          </p:cNvSpPr>
          <p:nvPr/>
        </p:nvSpPr>
        <p:spPr bwMode="gray">
          <a:xfrm>
            <a:off x="4962820" y="3708321"/>
            <a:ext cx="3857652" cy="571504"/>
          </a:xfrm>
          <a:prstGeom prst="roundRect">
            <a:avLst>
              <a:gd name="adj" fmla="val 50000"/>
            </a:avLst>
          </a:prstGeom>
          <a:solidFill>
            <a:schemeClr val="bg1"/>
          </a:solidFill>
          <a:ln w="25400" cap="rnd">
            <a:solidFill>
              <a:srgbClr val="0070C0"/>
            </a:solidFill>
            <a:prstDash val="sysDot"/>
            <a:round/>
            <a:headEnd/>
            <a:tailEnd/>
          </a:ln>
          <a:effectLst>
            <a:outerShdw dist="107763" dir="2700000" algn="ctr" rotWithShape="0">
              <a:schemeClr val="bg2">
                <a:alpha val="50000"/>
              </a:schemeClr>
            </a:outerShdw>
          </a:effectLst>
        </p:spPr>
        <p:txBody>
          <a:bodyPr wrap="none" anchor="ctr"/>
          <a:lstStyle/>
          <a:p>
            <a:endParaRPr lang="zh-CN" altLang="en-US"/>
          </a:p>
        </p:txBody>
      </p:sp>
      <p:sp>
        <p:nvSpPr>
          <p:cNvPr id="187" name="AutoShape 8"/>
          <p:cNvSpPr>
            <a:spLocks noChangeArrowheads="1"/>
          </p:cNvSpPr>
          <p:nvPr/>
        </p:nvSpPr>
        <p:spPr bwMode="gray">
          <a:xfrm>
            <a:off x="4962820" y="3004400"/>
            <a:ext cx="3857652" cy="566085"/>
          </a:xfrm>
          <a:prstGeom prst="roundRect">
            <a:avLst>
              <a:gd name="adj" fmla="val 50000"/>
            </a:avLst>
          </a:prstGeom>
          <a:solidFill>
            <a:schemeClr val="bg1"/>
          </a:solidFill>
          <a:ln w="25400" cap="rnd">
            <a:solidFill>
              <a:srgbClr val="0070C0"/>
            </a:solidFill>
            <a:prstDash val="sysDot"/>
            <a:round/>
            <a:headEnd/>
            <a:tailEnd/>
          </a:ln>
          <a:effectLst>
            <a:outerShdw dist="107763" dir="2700000" algn="ctr" rotWithShape="0">
              <a:schemeClr val="bg2">
                <a:alpha val="50000"/>
              </a:schemeClr>
            </a:outerShdw>
          </a:effectLst>
        </p:spPr>
        <p:txBody>
          <a:bodyPr wrap="none" anchor="ctr"/>
          <a:lstStyle/>
          <a:p>
            <a:endParaRPr lang="zh-CN" altLang="en-US"/>
          </a:p>
        </p:txBody>
      </p:sp>
      <p:sp>
        <p:nvSpPr>
          <p:cNvPr id="184" name="AutoShape 8"/>
          <p:cNvSpPr>
            <a:spLocks noChangeArrowheads="1"/>
          </p:cNvSpPr>
          <p:nvPr/>
        </p:nvSpPr>
        <p:spPr bwMode="gray">
          <a:xfrm>
            <a:off x="4929190" y="1400164"/>
            <a:ext cx="3929090" cy="528638"/>
          </a:xfrm>
          <a:prstGeom prst="roundRect">
            <a:avLst>
              <a:gd name="adj" fmla="val 50000"/>
            </a:avLst>
          </a:prstGeom>
          <a:solidFill>
            <a:schemeClr val="bg1"/>
          </a:solidFill>
          <a:ln w="25400" cap="rnd">
            <a:solidFill>
              <a:srgbClr val="0070C0"/>
            </a:solidFill>
            <a:prstDash val="sysDot"/>
            <a:round/>
            <a:headEnd/>
            <a:tailEnd/>
          </a:ln>
          <a:effectLst>
            <a:outerShdw dist="107763" dir="2700000" algn="ctr" rotWithShape="0">
              <a:schemeClr val="bg2">
                <a:alpha val="50000"/>
              </a:schemeClr>
            </a:outerShdw>
          </a:effectLst>
        </p:spPr>
        <p:txBody>
          <a:bodyPr wrap="none" anchor="ctr"/>
          <a:lstStyle/>
          <a:p>
            <a:pPr>
              <a:defRPr/>
            </a:pPr>
            <a:endParaRPr lang="zh-CN" altLang="en-US"/>
          </a:p>
        </p:txBody>
      </p:sp>
      <p:sp>
        <p:nvSpPr>
          <p:cNvPr id="183" name="AutoShape 8"/>
          <p:cNvSpPr>
            <a:spLocks noChangeArrowheads="1"/>
          </p:cNvSpPr>
          <p:nvPr/>
        </p:nvSpPr>
        <p:spPr bwMode="gray">
          <a:xfrm>
            <a:off x="4929190" y="785794"/>
            <a:ext cx="3857652" cy="528638"/>
          </a:xfrm>
          <a:prstGeom prst="roundRect">
            <a:avLst>
              <a:gd name="adj" fmla="val 50000"/>
            </a:avLst>
          </a:prstGeom>
          <a:solidFill>
            <a:schemeClr val="bg1"/>
          </a:solidFill>
          <a:ln w="25400" cap="rnd">
            <a:solidFill>
              <a:srgbClr val="0070C0"/>
            </a:solidFill>
            <a:prstDash val="sysDot"/>
            <a:round/>
            <a:headEnd/>
            <a:tailEnd/>
          </a:ln>
          <a:effectLst>
            <a:outerShdw dist="107763" dir="2700000" algn="ctr" rotWithShape="0">
              <a:schemeClr val="bg2">
                <a:alpha val="50000"/>
              </a:schemeClr>
            </a:outerShdw>
          </a:effectLst>
        </p:spPr>
        <p:txBody>
          <a:bodyPr wrap="none" anchor="ctr"/>
          <a:lstStyle/>
          <a:p>
            <a:pPr>
              <a:defRPr/>
            </a:pPr>
            <a:endParaRPr lang="zh-CN" altLang="en-US"/>
          </a:p>
        </p:txBody>
      </p:sp>
      <p:cxnSp>
        <p:nvCxnSpPr>
          <p:cNvPr id="108" name="直接连接符 107"/>
          <p:cNvCxnSpPr/>
          <p:nvPr/>
        </p:nvCxnSpPr>
        <p:spPr>
          <a:xfrm>
            <a:off x="285720" y="714356"/>
            <a:ext cx="6286544" cy="1588"/>
          </a:xfrm>
          <a:prstGeom prst="line">
            <a:avLst/>
          </a:prstGeom>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9" name="标题 2"/>
          <p:cNvSpPr txBox="1">
            <a:spLocks/>
          </p:cNvSpPr>
          <p:nvPr/>
        </p:nvSpPr>
        <p:spPr>
          <a:xfrm>
            <a:off x="357158" y="285728"/>
            <a:ext cx="3857652" cy="714380"/>
          </a:xfrm>
          <a:prstGeom prst="rect">
            <a:avLst/>
          </a:prstGeom>
        </p:spPr>
        <p:txBody>
          <a:bodyPr/>
          <a:lstStyle/>
          <a:p>
            <a:pPr lvl="0">
              <a:spcBef>
                <a:spcPct val="0"/>
              </a:spcBef>
              <a:defRPr/>
            </a:pPr>
            <a:r>
              <a:rPr lang="zh-CN" altLang="en-US" sz="2000" b="1" dirty="0" smtClean="0">
                <a:solidFill>
                  <a:srgbClr val="7030A0"/>
                </a:solidFill>
                <a:effectLst>
                  <a:outerShdw blurRad="38100" dist="38100" dir="2700000" algn="tl">
                    <a:srgbClr val="000000">
                      <a:alpha val="43137"/>
                    </a:srgbClr>
                  </a:outerShdw>
                </a:effectLst>
                <a:latin typeface="宋体" pitchFamily="2" charset="-122"/>
                <a:ea typeface="宋体" pitchFamily="2" charset="-122"/>
                <a:cs typeface="Times New Roman" pitchFamily="18" charset="0"/>
              </a:rPr>
              <a:t>研究设想与初步成果</a:t>
            </a:r>
            <a:endParaRPr kumimoji="0" lang="zh-CN" altLang="en-US" sz="2000" b="1" i="0" u="none" strike="noStrike" kern="1200" cap="none" spc="0" normalizeH="0" baseline="0" noProof="0" dirty="0">
              <a:ln>
                <a:noFill/>
              </a:ln>
              <a:solidFill>
                <a:srgbClr val="7030A0"/>
              </a:solidFill>
              <a:uLnTx/>
              <a:uFillTx/>
              <a:latin typeface="宋体" pitchFamily="2" charset="-122"/>
              <a:ea typeface="宋体" pitchFamily="2" charset="-122"/>
              <a:cs typeface="Times New Roman" pitchFamily="18" charset="0"/>
            </a:endParaRPr>
          </a:p>
        </p:txBody>
      </p:sp>
      <p:sp>
        <p:nvSpPr>
          <p:cNvPr id="58" name="TextBox 57"/>
          <p:cNvSpPr txBox="1"/>
          <p:nvPr/>
        </p:nvSpPr>
        <p:spPr>
          <a:xfrm>
            <a:off x="214282" y="3010111"/>
            <a:ext cx="571504" cy="1200329"/>
          </a:xfrm>
          <a:prstGeom prst="rect">
            <a:avLst/>
          </a:prstGeom>
          <a:solidFill>
            <a:srgbClr val="FFFF00"/>
          </a:solidFill>
          <a:ln>
            <a:noFill/>
          </a:ln>
          <a:effectLst/>
          <a:scene3d>
            <a:camera prst="orthographicFront"/>
            <a:lightRig rig="threePt" dir="t"/>
          </a:scene3d>
          <a:sp3d>
            <a:bevelT prst="angle"/>
          </a:sp3d>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zh-CN" altLang="en-US" dirty="0" smtClean="0"/>
              <a:t>研</a:t>
            </a:r>
            <a:endParaRPr lang="en-US" altLang="zh-CN" dirty="0" smtClean="0"/>
          </a:p>
          <a:p>
            <a:pPr algn="ctr"/>
            <a:r>
              <a:rPr lang="zh-CN" altLang="en-US" dirty="0" smtClean="0"/>
              <a:t>究</a:t>
            </a:r>
            <a:endParaRPr lang="en-US" altLang="zh-CN" dirty="0" smtClean="0"/>
          </a:p>
          <a:p>
            <a:pPr algn="ctr"/>
            <a:r>
              <a:rPr lang="zh-CN" altLang="en-US" dirty="0" smtClean="0"/>
              <a:t>设想</a:t>
            </a:r>
            <a:endParaRPr lang="en-US" altLang="zh-CN" dirty="0" smtClean="0"/>
          </a:p>
        </p:txBody>
      </p:sp>
      <p:sp>
        <p:nvSpPr>
          <p:cNvPr id="59" name="TextBox 58"/>
          <p:cNvSpPr txBox="1"/>
          <p:nvPr/>
        </p:nvSpPr>
        <p:spPr>
          <a:xfrm>
            <a:off x="989954" y="3010111"/>
            <a:ext cx="1411660" cy="1200329"/>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dirty="0">
                <a:solidFill>
                  <a:schemeClr val="tx1"/>
                </a:solidFill>
                <a:effectLst>
                  <a:outerShdw blurRad="38100" dist="38100" dir="2700000" algn="tl">
                    <a:srgbClr val="000000">
                      <a:alpha val="43137"/>
                    </a:srgbClr>
                  </a:outerShdw>
                </a:effectLst>
                <a:latin typeface="+mj-ea"/>
              </a:rPr>
              <a:t>二维结构损伤定位及大小</a:t>
            </a:r>
            <a:r>
              <a:rPr lang="zh-CN" altLang="en-US" dirty="0" smtClean="0">
                <a:solidFill>
                  <a:schemeClr val="tx1"/>
                </a:solidFill>
                <a:effectLst>
                  <a:outerShdw blurRad="38100" dist="38100" dir="2700000" algn="tl">
                    <a:srgbClr val="000000">
                      <a:alpha val="43137"/>
                    </a:srgbClr>
                  </a:outerShdw>
                </a:effectLst>
                <a:latin typeface="+mj-ea"/>
              </a:rPr>
              <a:t>评估的多级方法</a:t>
            </a:r>
            <a:endParaRPr lang="zh-CN" altLang="en-US" dirty="0"/>
          </a:p>
        </p:txBody>
      </p:sp>
      <p:sp>
        <p:nvSpPr>
          <p:cNvPr id="61" name="TextBox 60"/>
          <p:cNvSpPr txBox="1"/>
          <p:nvPr/>
        </p:nvSpPr>
        <p:spPr>
          <a:xfrm>
            <a:off x="2759639" y="1042183"/>
            <a:ext cx="1524799"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dirty="0" smtClean="0"/>
              <a:t>二维结构损伤位置</a:t>
            </a:r>
            <a:r>
              <a:rPr lang="en-US" altLang="zh-CN" dirty="0" smtClean="0"/>
              <a:t>/</a:t>
            </a:r>
            <a:r>
              <a:rPr lang="zh-CN" altLang="en-US" dirty="0" smtClean="0"/>
              <a:t>大小的单级评估</a:t>
            </a:r>
            <a:endParaRPr lang="zh-CN" altLang="en-US" dirty="0"/>
          </a:p>
        </p:txBody>
      </p:sp>
      <p:sp>
        <p:nvSpPr>
          <p:cNvPr id="62" name="TextBox 61"/>
          <p:cNvSpPr txBox="1"/>
          <p:nvPr/>
        </p:nvSpPr>
        <p:spPr>
          <a:xfrm>
            <a:off x="2771147" y="3149028"/>
            <a:ext cx="1513292"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dirty="0"/>
              <a:t>二维结构</a:t>
            </a:r>
            <a:r>
              <a:rPr lang="zh-CN" altLang="en-US" dirty="0" smtClean="0"/>
              <a:t>损伤评估的多级方法</a:t>
            </a:r>
            <a:endParaRPr lang="zh-CN" altLang="en-US" dirty="0"/>
          </a:p>
        </p:txBody>
      </p:sp>
      <p:sp>
        <p:nvSpPr>
          <p:cNvPr id="69" name="TextBox 68"/>
          <p:cNvSpPr txBox="1"/>
          <p:nvPr/>
        </p:nvSpPr>
        <p:spPr>
          <a:xfrm>
            <a:off x="2750998" y="5392569"/>
            <a:ext cx="1567264"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lgn="ctr"/>
          </a:lstStyle>
          <a:p>
            <a:r>
              <a:rPr lang="zh-CN" altLang="en-US" dirty="0" smtClean="0"/>
              <a:t>损伤评估多级方法精度的实验验证</a:t>
            </a:r>
            <a:endParaRPr lang="en-US" altLang="zh-CN" dirty="0"/>
          </a:p>
        </p:txBody>
      </p:sp>
      <p:cxnSp>
        <p:nvCxnSpPr>
          <p:cNvPr id="103" name="肘形连接符 102"/>
          <p:cNvCxnSpPr>
            <a:stCxn id="59" idx="3"/>
            <a:endCxn id="61" idx="1"/>
          </p:cNvCxnSpPr>
          <p:nvPr/>
        </p:nvCxnSpPr>
        <p:spPr>
          <a:xfrm flipV="1">
            <a:off x="2401614" y="1503848"/>
            <a:ext cx="358025" cy="21064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肘形连接符 104"/>
          <p:cNvCxnSpPr>
            <a:stCxn id="59" idx="3"/>
            <a:endCxn id="62" idx="1"/>
          </p:cNvCxnSpPr>
          <p:nvPr/>
        </p:nvCxnSpPr>
        <p:spPr>
          <a:xfrm>
            <a:off x="2401614" y="3610276"/>
            <a:ext cx="369533" cy="41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176686" y="858198"/>
            <a:ext cx="3643338" cy="338554"/>
          </a:xfrm>
          <a:prstGeom prst="rect">
            <a:avLst/>
          </a:prstGeom>
          <a:noFill/>
        </p:spPr>
        <p:txBody>
          <a:bodyPr wrap="square" rtlCol="0">
            <a:spAutoFit/>
          </a:bodyPr>
          <a:lstStyle/>
          <a:p>
            <a:pPr marL="342900" indent="-342900">
              <a:buFont typeface="+mj-lt"/>
              <a:buAutoNum type="arabicPeriod"/>
            </a:pPr>
            <a:r>
              <a:rPr lang="zh-CN" altLang="en-US" sz="1600" b="1" dirty="0">
                <a:latin typeface="宋体" pitchFamily="2" charset="-122"/>
                <a:ea typeface="宋体" pitchFamily="2" charset="-122"/>
              </a:rPr>
              <a:t>铝</a:t>
            </a:r>
            <a:r>
              <a:rPr lang="zh-CN" altLang="en-US" sz="1600" b="1" dirty="0" smtClean="0">
                <a:latin typeface="宋体" pitchFamily="2" charset="-122"/>
                <a:ea typeface="宋体" pitchFamily="2" charset="-122"/>
              </a:rPr>
              <a:t>板中兰姆波群速度的确定；</a:t>
            </a:r>
            <a:endParaRPr lang="en-US" altLang="zh-CN" sz="1600" b="1" dirty="0" smtClean="0">
              <a:latin typeface="宋体" pitchFamily="2" charset="-122"/>
              <a:ea typeface="宋体" pitchFamily="2" charset="-122"/>
            </a:endParaRPr>
          </a:p>
        </p:txBody>
      </p:sp>
      <p:sp>
        <p:nvSpPr>
          <p:cNvPr id="48" name="矩形 47"/>
          <p:cNvSpPr/>
          <p:nvPr/>
        </p:nvSpPr>
        <p:spPr>
          <a:xfrm>
            <a:off x="5176686" y="1485788"/>
            <a:ext cx="3571900" cy="338554"/>
          </a:xfrm>
          <a:prstGeom prst="rect">
            <a:avLst/>
          </a:prstGeom>
        </p:spPr>
        <p:txBody>
          <a:bodyPr wrap="square">
            <a:spAutoFit/>
          </a:bodyPr>
          <a:lstStyle/>
          <a:p>
            <a:pPr marL="342900" indent="-342900"/>
            <a:r>
              <a:rPr lang="en-US" altLang="zh-CN" sz="1600" b="1" dirty="0" smtClean="0">
                <a:latin typeface="宋体" pitchFamily="2" charset="-122"/>
                <a:ea typeface="宋体" pitchFamily="2" charset="-122"/>
              </a:rPr>
              <a:t>2. </a:t>
            </a:r>
            <a:r>
              <a:rPr lang="zh-CN" altLang="en-US" sz="1600" b="1" dirty="0" smtClean="0">
                <a:latin typeface="宋体" pitchFamily="2" charset="-122"/>
                <a:ea typeface="宋体" pitchFamily="2" charset="-122"/>
              </a:rPr>
              <a:t>互相关方法完成损伤信号处理；</a:t>
            </a:r>
            <a:endParaRPr lang="zh-CN" altLang="en-US" sz="1600" b="1" dirty="0">
              <a:latin typeface="宋体" pitchFamily="2" charset="-122"/>
              <a:ea typeface="宋体" pitchFamily="2" charset="-122"/>
            </a:endParaRPr>
          </a:p>
        </p:txBody>
      </p:sp>
      <p:sp>
        <p:nvSpPr>
          <p:cNvPr id="93" name="矩形 92"/>
          <p:cNvSpPr/>
          <p:nvPr/>
        </p:nvSpPr>
        <p:spPr>
          <a:xfrm>
            <a:off x="5148064" y="2052137"/>
            <a:ext cx="3610156" cy="584775"/>
          </a:xfrm>
          <a:prstGeom prst="rect">
            <a:avLst/>
          </a:prstGeom>
        </p:spPr>
        <p:txBody>
          <a:bodyPr wrap="square">
            <a:spAutoFit/>
          </a:bodyPr>
          <a:lstStyle/>
          <a:p>
            <a:pPr marL="342900" indent="-342900"/>
            <a:r>
              <a:rPr lang="en-US" altLang="zh-CN" sz="1600" b="1" dirty="0" smtClean="0">
                <a:latin typeface="宋体" pitchFamily="2" charset="-122"/>
                <a:ea typeface="宋体" pitchFamily="2" charset="-122"/>
              </a:rPr>
              <a:t>3. </a:t>
            </a:r>
            <a:r>
              <a:rPr lang="zh-CN" altLang="en-US" sz="1600" b="1" dirty="0" smtClean="0">
                <a:latin typeface="宋体" pitchFamily="2" charset="-122"/>
                <a:ea typeface="宋体" pitchFamily="2" charset="-122"/>
              </a:rPr>
              <a:t>基于椭圆定位法</a:t>
            </a:r>
            <a:r>
              <a:rPr lang="en-US" altLang="zh-CN" sz="1600" b="1" dirty="0" smtClean="0">
                <a:latin typeface="宋体" pitchFamily="2" charset="-122"/>
                <a:ea typeface="宋体" pitchFamily="2" charset="-122"/>
              </a:rPr>
              <a:t>/</a:t>
            </a:r>
            <a:r>
              <a:rPr lang="zh-CN" altLang="en-US" sz="1600" b="1" dirty="0" smtClean="0">
                <a:latin typeface="宋体" pitchFamily="2" charset="-122"/>
                <a:ea typeface="宋体" pitchFamily="2" charset="-122"/>
              </a:rPr>
              <a:t>外切圆法实现对损伤位置</a:t>
            </a:r>
            <a:r>
              <a:rPr lang="en-US" altLang="zh-CN" sz="1600" b="1" dirty="0" smtClean="0">
                <a:latin typeface="宋体" pitchFamily="2" charset="-122"/>
                <a:ea typeface="宋体" pitchFamily="2" charset="-122"/>
              </a:rPr>
              <a:t>/</a:t>
            </a:r>
            <a:r>
              <a:rPr lang="zh-CN" altLang="en-US" sz="1600" b="1" dirty="0" smtClean="0">
                <a:latin typeface="宋体" pitchFamily="2" charset="-122"/>
                <a:ea typeface="宋体" pitchFamily="2" charset="-122"/>
              </a:rPr>
              <a:t>大小的评估</a:t>
            </a:r>
            <a:endParaRPr lang="zh-CN" altLang="en-US" sz="1600" b="1" dirty="0">
              <a:latin typeface="宋体" pitchFamily="2" charset="-122"/>
              <a:ea typeface="宋体" pitchFamily="2" charset="-122"/>
            </a:endParaRPr>
          </a:p>
        </p:txBody>
      </p:sp>
      <p:sp>
        <p:nvSpPr>
          <p:cNvPr id="94" name="矩形 93"/>
          <p:cNvSpPr/>
          <p:nvPr/>
        </p:nvSpPr>
        <p:spPr>
          <a:xfrm>
            <a:off x="5105696" y="2996952"/>
            <a:ext cx="3571900" cy="584775"/>
          </a:xfrm>
          <a:prstGeom prst="rect">
            <a:avLst/>
          </a:prstGeom>
        </p:spPr>
        <p:txBody>
          <a:bodyPr wrap="square">
            <a:spAutoFit/>
          </a:bodyPr>
          <a:lstStyle/>
          <a:p>
            <a:pPr marL="342900" indent="-342900"/>
            <a:r>
              <a:rPr lang="en-US" altLang="zh-CN" sz="1600" b="1" dirty="0">
                <a:latin typeface="宋体" pitchFamily="2" charset="-122"/>
                <a:ea typeface="宋体" pitchFamily="2" charset="-122"/>
              </a:rPr>
              <a:t>4</a:t>
            </a:r>
            <a:r>
              <a:rPr lang="en-US" altLang="zh-CN" sz="1600" b="1" dirty="0" smtClean="0">
                <a:latin typeface="宋体" pitchFamily="2" charset="-122"/>
                <a:ea typeface="宋体" pitchFamily="2" charset="-122"/>
              </a:rPr>
              <a:t>. </a:t>
            </a:r>
            <a:r>
              <a:rPr lang="zh-CN" altLang="en-US" sz="1600" b="1" dirty="0" smtClean="0">
                <a:latin typeface="宋体" pitchFamily="2" charset="-122"/>
                <a:ea typeface="宋体" pitchFamily="2" charset="-122"/>
              </a:rPr>
              <a:t>提出针对损伤定位及大小评估的多级检测方法</a:t>
            </a:r>
            <a:endParaRPr lang="en-US" altLang="zh-CN" sz="1600" b="1" dirty="0" smtClean="0">
              <a:latin typeface="宋体" pitchFamily="2" charset="-122"/>
              <a:ea typeface="宋体" pitchFamily="2" charset="-122"/>
            </a:endParaRPr>
          </a:p>
        </p:txBody>
      </p:sp>
      <p:sp>
        <p:nvSpPr>
          <p:cNvPr id="95" name="矩形 94"/>
          <p:cNvSpPr/>
          <p:nvPr/>
        </p:nvSpPr>
        <p:spPr>
          <a:xfrm>
            <a:off x="5105696" y="3708321"/>
            <a:ext cx="3571900" cy="584775"/>
          </a:xfrm>
          <a:prstGeom prst="rect">
            <a:avLst/>
          </a:prstGeom>
        </p:spPr>
        <p:txBody>
          <a:bodyPr wrap="square">
            <a:spAutoFit/>
          </a:bodyPr>
          <a:lstStyle/>
          <a:p>
            <a:pPr marL="342900" indent="-342900"/>
            <a:r>
              <a:rPr lang="en-US" altLang="zh-CN" sz="1600" b="1" dirty="0" smtClean="0">
                <a:latin typeface="宋体" pitchFamily="2" charset="-122"/>
                <a:ea typeface="宋体" pitchFamily="2" charset="-122"/>
              </a:rPr>
              <a:t>5. </a:t>
            </a:r>
            <a:r>
              <a:rPr lang="zh-CN" altLang="en-US" sz="1600" b="1" dirty="0" smtClean="0">
                <a:latin typeface="宋体" pitchFamily="2" charset="-122"/>
                <a:ea typeface="宋体" pitchFamily="2" charset="-122"/>
              </a:rPr>
              <a:t>定量探讨不同检测区域下多级检测方法对检测精度的提升效果</a:t>
            </a:r>
            <a:endParaRPr lang="zh-CN" altLang="en-US" sz="1600" b="1" dirty="0">
              <a:latin typeface="宋体" pitchFamily="2" charset="-122"/>
              <a:ea typeface="宋体" pitchFamily="2" charset="-122"/>
            </a:endParaRPr>
          </a:p>
        </p:txBody>
      </p:sp>
      <p:cxnSp>
        <p:nvCxnSpPr>
          <p:cNvPr id="197" name="直接箭头连接符 196"/>
          <p:cNvCxnSpPr/>
          <p:nvPr/>
        </p:nvCxnSpPr>
        <p:spPr>
          <a:xfrm>
            <a:off x="4359364" y="1504368"/>
            <a:ext cx="571504" cy="1588"/>
          </a:xfrm>
          <a:prstGeom prst="straightConnector1">
            <a:avLst/>
          </a:prstGeom>
          <a:ln w="19050">
            <a:tailEnd type="arrow"/>
          </a:ln>
        </p:spPr>
        <p:style>
          <a:lnRef idx="1">
            <a:schemeClr val="accent4"/>
          </a:lnRef>
          <a:fillRef idx="0">
            <a:schemeClr val="accent4"/>
          </a:fillRef>
          <a:effectRef idx="0">
            <a:schemeClr val="accent4"/>
          </a:effectRef>
          <a:fontRef idx="minor">
            <a:schemeClr val="tx1"/>
          </a:fontRef>
        </p:style>
      </p:cxnSp>
      <p:cxnSp>
        <p:nvCxnSpPr>
          <p:cNvPr id="203" name="直接箭头连接符 202"/>
          <p:cNvCxnSpPr/>
          <p:nvPr/>
        </p:nvCxnSpPr>
        <p:spPr>
          <a:xfrm>
            <a:off x="4396774" y="3680579"/>
            <a:ext cx="637036" cy="0"/>
          </a:xfrm>
          <a:prstGeom prst="straightConnector1">
            <a:avLst/>
          </a:prstGeom>
          <a:ln w="19050">
            <a:tailEnd type="arrow"/>
          </a:ln>
        </p:spPr>
        <p:style>
          <a:lnRef idx="1">
            <a:schemeClr val="accent4"/>
          </a:lnRef>
          <a:fillRef idx="0">
            <a:schemeClr val="accent4"/>
          </a:fillRef>
          <a:effectRef idx="0">
            <a:schemeClr val="accent4"/>
          </a:effectRef>
          <a:fontRef idx="minor">
            <a:schemeClr val="tx1"/>
          </a:fontRef>
        </p:style>
      </p:cxnSp>
      <p:cxnSp>
        <p:nvCxnSpPr>
          <p:cNvPr id="8" name="直接连接符 7"/>
          <p:cNvCxnSpPr>
            <a:stCxn id="59" idx="1"/>
            <a:endCxn id="58" idx="3"/>
          </p:cNvCxnSpPr>
          <p:nvPr/>
        </p:nvCxnSpPr>
        <p:spPr>
          <a:xfrm flipH="1">
            <a:off x="785786" y="3610276"/>
            <a:ext cx="2041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肘形连接符 71"/>
          <p:cNvCxnSpPr>
            <a:stCxn id="59" idx="3"/>
            <a:endCxn id="69" idx="1"/>
          </p:cNvCxnSpPr>
          <p:nvPr/>
        </p:nvCxnSpPr>
        <p:spPr>
          <a:xfrm>
            <a:off x="2401614" y="3610276"/>
            <a:ext cx="349384" cy="224395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p:nvPr/>
        </p:nvCxnSpPr>
        <p:spPr>
          <a:xfrm>
            <a:off x="4397945" y="5728511"/>
            <a:ext cx="637036" cy="0"/>
          </a:xfrm>
          <a:prstGeom prst="straightConnector1">
            <a:avLst/>
          </a:prstGeom>
          <a:ln w="19050">
            <a:tailEnd type="arrow"/>
          </a:ln>
        </p:spPr>
        <p:style>
          <a:lnRef idx="1">
            <a:schemeClr val="accent4"/>
          </a:lnRef>
          <a:fillRef idx="0">
            <a:schemeClr val="accent4"/>
          </a:fillRef>
          <a:effectRef idx="0">
            <a:schemeClr val="accent4"/>
          </a:effectRef>
          <a:fontRef idx="minor">
            <a:schemeClr val="tx1"/>
          </a:fontRef>
        </p:style>
      </p:cxnSp>
      <p:sp>
        <p:nvSpPr>
          <p:cNvPr id="113" name="AutoShape 8"/>
          <p:cNvSpPr>
            <a:spLocks noChangeArrowheads="1"/>
          </p:cNvSpPr>
          <p:nvPr/>
        </p:nvSpPr>
        <p:spPr bwMode="gray">
          <a:xfrm>
            <a:off x="5033810" y="5464192"/>
            <a:ext cx="3929090" cy="528638"/>
          </a:xfrm>
          <a:prstGeom prst="roundRect">
            <a:avLst>
              <a:gd name="adj" fmla="val 50000"/>
            </a:avLst>
          </a:prstGeom>
          <a:solidFill>
            <a:schemeClr val="bg1"/>
          </a:solidFill>
          <a:ln w="25400" cap="rnd">
            <a:solidFill>
              <a:srgbClr val="0070C0"/>
            </a:solidFill>
            <a:prstDash val="sysDot"/>
            <a:round/>
            <a:headEnd/>
            <a:tailEnd/>
          </a:ln>
          <a:effectLst>
            <a:outerShdw dist="107763" dir="2700000" algn="ctr" rotWithShape="0">
              <a:schemeClr val="bg2">
                <a:alpha val="50000"/>
              </a:schemeClr>
            </a:outerShdw>
          </a:effectLst>
        </p:spPr>
        <p:txBody>
          <a:bodyPr wrap="none" anchor="ctr"/>
          <a:lstStyle/>
          <a:p>
            <a:endParaRPr lang="zh-CN" altLang="en-US"/>
          </a:p>
        </p:txBody>
      </p:sp>
      <p:sp>
        <p:nvSpPr>
          <p:cNvPr id="115" name="矩形 114"/>
          <p:cNvSpPr/>
          <p:nvPr/>
        </p:nvSpPr>
        <p:spPr>
          <a:xfrm>
            <a:off x="5142450" y="5392569"/>
            <a:ext cx="3649924" cy="584775"/>
          </a:xfrm>
          <a:prstGeom prst="rect">
            <a:avLst/>
          </a:prstGeom>
        </p:spPr>
        <p:txBody>
          <a:bodyPr wrap="square">
            <a:spAutoFit/>
          </a:bodyPr>
          <a:lstStyle/>
          <a:p>
            <a:pPr marL="342900" indent="-342900"/>
            <a:r>
              <a:rPr lang="en-US" altLang="zh-CN" sz="1600" b="1" dirty="0" smtClean="0">
                <a:latin typeface="宋体" pitchFamily="2" charset="-122"/>
                <a:ea typeface="宋体" pitchFamily="2" charset="-122"/>
              </a:rPr>
              <a:t>6. </a:t>
            </a:r>
            <a:r>
              <a:rPr lang="zh-CN" altLang="en-US" sz="1600" b="1" dirty="0" smtClean="0">
                <a:latin typeface="宋体" pitchFamily="2" charset="-122"/>
                <a:ea typeface="宋体" pitchFamily="2" charset="-122"/>
              </a:rPr>
              <a:t>进一步验证损伤定位及大小识别多级方法的可靠性</a:t>
            </a:r>
            <a:endParaRPr lang="zh-CN" altLang="en-US" sz="1600" b="1" dirty="0">
              <a:latin typeface="宋体" pitchFamily="2" charset="-122"/>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16029"/>
    </mc:Choice>
    <mc:Fallback xmlns="">
      <p:transition spd="slow" advTm="16029"/>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p:cNvSpPr/>
          <p:nvPr/>
        </p:nvSpPr>
        <p:spPr>
          <a:xfrm>
            <a:off x="178314" y="1365909"/>
            <a:ext cx="1874259" cy="1908215"/>
          </a:xfrm>
          <a:prstGeom prst="rect">
            <a:avLst/>
          </a:prstGeom>
        </p:spPr>
        <p:txBody>
          <a:bodyPr wrap="square">
            <a:spAutoFit/>
          </a:bodyPr>
          <a:lstStyle/>
          <a:p>
            <a:pPr>
              <a:defRPr/>
            </a:pPr>
            <a:r>
              <a:rPr lang="zh-CN" altLang="en-US" sz="1200" dirty="0"/>
              <a:t>单元种类：</a:t>
            </a:r>
            <a:r>
              <a:rPr lang="en-US" altLang="zh-CN" sz="1200" dirty="0"/>
              <a:t>solid164</a:t>
            </a:r>
          </a:p>
          <a:p>
            <a:pPr>
              <a:defRPr/>
            </a:pPr>
            <a:r>
              <a:rPr lang="zh-CN" altLang="en-US" sz="1200" dirty="0"/>
              <a:t>单元尺寸：</a:t>
            </a:r>
            <a:r>
              <a:rPr lang="en-US" altLang="zh-CN" sz="1200" dirty="0" smtClean="0"/>
              <a:t>1mm</a:t>
            </a:r>
          </a:p>
          <a:p>
            <a:pPr>
              <a:defRPr/>
            </a:pPr>
            <a:r>
              <a:rPr lang="zh-CN" altLang="en-US" sz="1200" dirty="0" smtClean="0"/>
              <a:t>激励</a:t>
            </a:r>
            <a:r>
              <a:rPr lang="zh-CN" altLang="en-US" sz="1200" dirty="0"/>
              <a:t>方式：位移加载</a:t>
            </a:r>
            <a:endParaRPr lang="en-US" altLang="zh-CN" sz="1200" dirty="0"/>
          </a:p>
          <a:p>
            <a:pPr>
              <a:defRPr/>
            </a:pPr>
            <a:r>
              <a:rPr lang="zh-CN" altLang="en-US" sz="1200" dirty="0"/>
              <a:t>激励点</a:t>
            </a:r>
            <a:r>
              <a:rPr lang="zh-CN" altLang="en-US" sz="1200" dirty="0" smtClean="0"/>
              <a:t>：中心位置</a:t>
            </a:r>
            <a:endParaRPr lang="en-US" altLang="zh-CN" sz="1200" dirty="0"/>
          </a:p>
          <a:p>
            <a:pPr>
              <a:defRPr/>
            </a:pPr>
            <a:r>
              <a:rPr lang="zh-CN" altLang="en-US" sz="1200" dirty="0"/>
              <a:t>激励信号：</a:t>
            </a:r>
            <a:r>
              <a:rPr lang="en-US" altLang="zh-CN" sz="1200" dirty="0"/>
              <a:t>383KHz</a:t>
            </a:r>
            <a:r>
              <a:rPr lang="zh-CN" altLang="en-US" sz="1200" dirty="0"/>
              <a:t>，</a:t>
            </a:r>
            <a:r>
              <a:rPr lang="en-US" altLang="zh-CN" sz="1200" dirty="0"/>
              <a:t>5.5</a:t>
            </a:r>
            <a:r>
              <a:rPr lang="zh-CN" altLang="en-US" sz="1200" dirty="0" smtClean="0"/>
              <a:t>周期汉宁窗调幅信号</a:t>
            </a:r>
            <a:endParaRPr lang="en-US" altLang="zh-CN" sz="1200" dirty="0"/>
          </a:p>
          <a:p>
            <a:pPr>
              <a:defRPr/>
            </a:pPr>
            <a:r>
              <a:rPr lang="zh-CN" altLang="en-US" sz="1200" dirty="0"/>
              <a:t>约束：自由板</a:t>
            </a:r>
            <a:endParaRPr lang="en-US" altLang="zh-CN" sz="1200" dirty="0"/>
          </a:p>
          <a:p>
            <a:pPr>
              <a:defRPr/>
            </a:pPr>
            <a:r>
              <a:rPr lang="zh-CN" altLang="en-US" sz="1200" dirty="0"/>
              <a:t>时间步长：</a:t>
            </a:r>
            <a:r>
              <a:rPr lang="en-US" altLang="zh-CN" sz="1200" dirty="0"/>
              <a:t>1e</a:t>
            </a:r>
            <a:r>
              <a:rPr lang="en-US" altLang="zh-CN" sz="1200" baseline="30000" dirty="0"/>
              <a:t>-8</a:t>
            </a:r>
            <a:r>
              <a:rPr lang="zh-CN" altLang="en-US" sz="1200" dirty="0"/>
              <a:t>秒</a:t>
            </a:r>
            <a:endParaRPr lang="en-US" altLang="zh-CN" sz="1200" dirty="0"/>
          </a:p>
          <a:p>
            <a:pPr>
              <a:defRPr/>
            </a:pPr>
            <a:r>
              <a:rPr lang="zh-CN" altLang="en-US" sz="1200" dirty="0"/>
              <a:t>计算时间：</a:t>
            </a:r>
            <a:r>
              <a:rPr lang="en-US" altLang="zh-CN" sz="1200" dirty="0"/>
              <a:t>1.5e</a:t>
            </a:r>
            <a:r>
              <a:rPr lang="en-US" altLang="zh-CN" sz="1200" baseline="30000" dirty="0"/>
              <a:t>-4</a:t>
            </a:r>
            <a:r>
              <a:rPr lang="zh-CN" altLang="en-US" sz="1200" dirty="0"/>
              <a:t>秒</a:t>
            </a:r>
            <a:endParaRPr lang="en-US" altLang="zh-CN" sz="1200" dirty="0"/>
          </a:p>
          <a:p>
            <a:endParaRPr lang="zh-CN" altLang="en-US" sz="1000" dirty="0">
              <a:latin typeface="Times New Roman" panose="02020603050405020304" pitchFamily="18" charset="0"/>
              <a:cs typeface="Times New Roman" panose="02020603050405020304" pitchFamily="18" charset="0"/>
            </a:endParaRPr>
          </a:p>
        </p:txBody>
      </p:sp>
      <p:cxnSp>
        <p:nvCxnSpPr>
          <p:cNvPr id="24" name="直接连接符 23"/>
          <p:cNvCxnSpPr/>
          <p:nvPr/>
        </p:nvCxnSpPr>
        <p:spPr>
          <a:xfrm>
            <a:off x="357158" y="714356"/>
            <a:ext cx="6429420" cy="1588"/>
          </a:xfrm>
          <a:prstGeom prst="line">
            <a:avLst/>
          </a:prstGeom>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5" name="标题 2"/>
          <p:cNvSpPr txBox="1">
            <a:spLocks/>
          </p:cNvSpPr>
          <p:nvPr/>
        </p:nvSpPr>
        <p:spPr>
          <a:xfrm>
            <a:off x="357158" y="285728"/>
            <a:ext cx="7072362" cy="714380"/>
          </a:xfrm>
          <a:prstGeom prst="rect">
            <a:avLst/>
          </a:prstGeom>
        </p:spPr>
        <p:txBody>
          <a:bodyPr/>
          <a:lstStyle/>
          <a:p>
            <a:pPr lvl="0">
              <a:spcBef>
                <a:spcPct val="0"/>
              </a:spcBef>
              <a:defRPr/>
            </a:pPr>
            <a:r>
              <a:rPr lang="zh-CN" altLang="en-US" sz="2000" b="1" dirty="0" smtClean="0">
                <a:solidFill>
                  <a:srgbClr val="7030A0"/>
                </a:solidFill>
                <a:latin typeface="宋体" pitchFamily="2" charset="-122"/>
                <a:ea typeface="宋体" pitchFamily="2" charset="-122"/>
                <a:cs typeface="Times New Roman" pitchFamily="18" charset="0"/>
              </a:rPr>
              <a:t>初步成果</a:t>
            </a:r>
            <a:endParaRPr lang="zh-CN" altLang="en-US" sz="2000" b="1" dirty="0">
              <a:solidFill>
                <a:srgbClr val="7030A0"/>
              </a:solidFill>
              <a:latin typeface="宋体" pitchFamily="2" charset="-122"/>
              <a:ea typeface="宋体" pitchFamily="2" charset="-122"/>
              <a:cs typeface="Times New Roman" pitchFamily="18" charset="0"/>
            </a:endParaRPr>
          </a:p>
        </p:txBody>
      </p:sp>
      <p:sp>
        <p:nvSpPr>
          <p:cNvPr id="26" name="TextBox 4"/>
          <p:cNvSpPr txBox="1"/>
          <p:nvPr/>
        </p:nvSpPr>
        <p:spPr>
          <a:xfrm>
            <a:off x="500033" y="928670"/>
            <a:ext cx="6160199" cy="338554"/>
          </a:xfrm>
          <a:prstGeom prst="rect">
            <a:avLst/>
          </a:prstGeom>
          <a:noFill/>
        </p:spPr>
        <p:txBody>
          <a:bodyPr wrap="square" rtlCol="0">
            <a:spAutoFit/>
          </a:bodyPr>
          <a:lstStyle/>
          <a:p>
            <a:r>
              <a:rPr lang="en-US" altLang="zh-CN" sz="1600" b="1" dirty="0" smtClean="0">
                <a:latin typeface="宋体" pitchFamily="2" charset="-122"/>
                <a:ea typeface="宋体" pitchFamily="2" charset="-122"/>
              </a:rPr>
              <a:t>1.</a:t>
            </a:r>
            <a:r>
              <a:rPr lang="zh-CN" altLang="en-US" sz="1600" b="1" dirty="0" smtClean="0">
                <a:latin typeface="宋体" pitchFamily="2" charset="-122"/>
                <a:ea typeface="宋体" pitchFamily="2" charset="-122"/>
              </a:rPr>
              <a:t>铝板中</a:t>
            </a:r>
            <a:r>
              <a:rPr lang="en-US" altLang="zh-CN" sz="1600" b="1" dirty="0" smtClean="0">
                <a:latin typeface="宋体" pitchFamily="2" charset="-122"/>
                <a:ea typeface="宋体" pitchFamily="2" charset="-122"/>
              </a:rPr>
              <a:t>S</a:t>
            </a:r>
            <a:r>
              <a:rPr lang="en-US" altLang="zh-CN" sz="1600" b="1" baseline="-25000" dirty="0" smtClean="0">
                <a:latin typeface="宋体" pitchFamily="2" charset="-122"/>
                <a:ea typeface="宋体" pitchFamily="2" charset="-122"/>
              </a:rPr>
              <a:t>0</a:t>
            </a:r>
            <a:r>
              <a:rPr lang="zh-CN" altLang="en-US" sz="1600" b="1" dirty="0" smtClean="0">
                <a:latin typeface="宋体" pitchFamily="2" charset="-122"/>
                <a:ea typeface="宋体" pitchFamily="2" charset="-122"/>
              </a:rPr>
              <a:t>波群速度的确定</a:t>
            </a:r>
            <a:endParaRPr lang="zh-CN" altLang="en-US" sz="1600" b="1" dirty="0">
              <a:latin typeface="宋体" pitchFamily="2" charset="-122"/>
              <a:ea typeface="宋体" pitchFamily="2" charset="-122"/>
            </a:endParaRPr>
          </a:p>
        </p:txBody>
      </p:sp>
      <p:sp>
        <p:nvSpPr>
          <p:cNvPr id="57" name="矩形 56"/>
          <p:cNvSpPr/>
          <p:nvPr/>
        </p:nvSpPr>
        <p:spPr>
          <a:xfrm>
            <a:off x="5362819" y="4119813"/>
            <a:ext cx="2239716" cy="523220"/>
          </a:xfrm>
          <a:prstGeom prst="rect">
            <a:avLst/>
          </a:prstGeom>
        </p:spPr>
        <p:txBody>
          <a:bodyPr wrap="none">
            <a:spAutoFit/>
          </a:bodyPr>
          <a:lstStyle/>
          <a:p>
            <a:r>
              <a:rPr lang="zh-CN" altLang="en-US" sz="1400" dirty="0" smtClean="0">
                <a:latin typeface="Times New Roman" panose="02020603050405020304" pitchFamily="18" charset="0"/>
                <a:cs typeface="Times New Roman" panose="02020603050405020304" pitchFamily="18" charset="0"/>
              </a:rPr>
              <a:t>波速（计算值）：</a:t>
            </a:r>
            <a:r>
              <a:rPr lang="en-US" altLang="zh-CN" sz="1400" dirty="0" smtClean="0">
                <a:latin typeface="Times New Roman" panose="02020603050405020304" pitchFamily="18" charset="0"/>
                <a:cs typeface="Times New Roman" panose="02020603050405020304" pitchFamily="18" charset="0"/>
              </a:rPr>
              <a:t>5074m/s</a:t>
            </a:r>
          </a:p>
          <a:p>
            <a:r>
              <a:rPr lang="zh-CN" altLang="en-US" sz="1400" dirty="0" smtClean="0">
                <a:latin typeface="Times New Roman" panose="02020603050405020304" pitchFamily="18" charset="0"/>
                <a:cs typeface="Times New Roman" panose="02020603050405020304" pitchFamily="18" charset="0"/>
              </a:rPr>
              <a:t>波速（理论值）：</a:t>
            </a:r>
            <a:r>
              <a:rPr lang="en-US" altLang="zh-CN" sz="1400" dirty="0" smtClean="0">
                <a:latin typeface="Times New Roman" panose="02020603050405020304" pitchFamily="18" charset="0"/>
                <a:cs typeface="Times New Roman" panose="02020603050405020304" pitchFamily="18" charset="0"/>
              </a:rPr>
              <a:t>5300m/s</a:t>
            </a:r>
          </a:p>
        </p:txBody>
      </p:sp>
      <p:sp>
        <p:nvSpPr>
          <p:cNvPr id="58" name="矩形 57"/>
          <p:cNvSpPr/>
          <p:nvPr/>
        </p:nvSpPr>
        <p:spPr>
          <a:xfrm>
            <a:off x="1564316" y="5677584"/>
            <a:ext cx="6015368" cy="646331"/>
          </a:xfrm>
          <a:prstGeom prst="rect">
            <a:avLst/>
          </a:prstGeom>
        </p:spPr>
        <p:txBody>
          <a:bodyPr wrap="square">
            <a:spAutoFit/>
          </a:bodyPr>
          <a:lstStyle/>
          <a:p>
            <a:r>
              <a:rPr lang="zh-CN" altLang="en-US" b="1" dirty="0" smtClean="0">
                <a:latin typeface="Times New Roman" panose="02020603050405020304" pitchFamily="18" charset="0"/>
                <a:cs typeface="Times New Roman" panose="02020603050405020304" pitchFamily="18" charset="0"/>
              </a:rPr>
              <a:t>由于弥散现象的存在，准确波速很难得到，会对损伤定位及大小评估精度产生一定影响</a:t>
            </a:r>
            <a:endParaRPr lang="zh-CN" altLang="en-US" b="1" dirty="0">
              <a:latin typeface="Times New Roman" panose="02020603050405020304" pitchFamily="18" charset="0"/>
              <a:cs typeface="Times New Roman" panose="02020603050405020304" pitchFamily="18" charset="0"/>
            </a:endParaRPr>
          </a:p>
        </p:txBody>
      </p:sp>
      <p:pic>
        <p:nvPicPr>
          <p:cNvPr id="77"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71261" y="3608481"/>
            <a:ext cx="2556272" cy="2116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6" name="对象 19"/>
          <p:cNvGraphicFramePr>
            <a:graphicFrameLocks noChangeAspect="1"/>
          </p:cNvGraphicFramePr>
          <p:nvPr>
            <p:extLst>
              <p:ext uri="{D42A27DB-BD31-4B8C-83A1-F6EECF244321}">
                <p14:modId xmlns:p14="http://schemas.microsoft.com/office/powerpoint/2010/main" val="1861463694"/>
              </p:ext>
            </p:extLst>
          </p:nvPr>
        </p:nvGraphicFramePr>
        <p:xfrm>
          <a:off x="7579684" y="3378777"/>
          <a:ext cx="114300" cy="177800"/>
        </p:xfrm>
        <a:graphic>
          <a:graphicData uri="http://schemas.openxmlformats.org/presentationml/2006/ole">
            <mc:AlternateContent xmlns:mc="http://schemas.openxmlformats.org/markup-compatibility/2006">
              <mc:Choice xmlns:v="urn:schemas-microsoft-com:vml" Requires="v">
                <p:oleObj spid="_x0000_s49429" name="Equation" r:id="rId5" imgW="114102" imgH="177492" progId="Equation.DSMT4">
                  <p:embed/>
                </p:oleObj>
              </mc:Choice>
              <mc:Fallback>
                <p:oleObj name="Equation" r:id="rId5" imgW="114102" imgH="177492"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9684" y="3378777"/>
                        <a:ext cx="1143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24" name="组合 123"/>
          <p:cNvGrpSpPr/>
          <p:nvPr/>
        </p:nvGrpSpPr>
        <p:grpSpPr>
          <a:xfrm>
            <a:off x="1969104" y="843620"/>
            <a:ext cx="6563879" cy="2574926"/>
            <a:chOff x="1969104" y="843620"/>
            <a:chExt cx="6563879" cy="2574926"/>
          </a:xfrm>
        </p:grpSpPr>
        <p:pic>
          <p:nvPicPr>
            <p:cNvPr id="88" name="图片 22"/>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40853" y="843620"/>
              <a:ext cx="3992130"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1" name="组合 100"/>
            <p:cNvGrpSpPr/>
            <p:nvPr/>
          </p:nvGrpSpPr>
          <p:grpSpPr>
            <a:xfrm>
              <a:off x="1969104" y="1257959"/>
              <a:ext cx="3816350" cy="2160587"/>
              <a:chOff x="827088" y="1052513"/>
              <a:chExt cx="3816350" cy="2160587"/>
            </a:xfrm>
          </p:grpSpPr>
          <p:grpSp>
            <p:nvGrpSpPr>
              <p:cNvPr id="102" name="组合 7"/>
              <p:cNvGrpSpPr>
                <a:grpSpLocks/>
              </p:cNvGrpSpPr>
              <p:nvPr/>
            </p:nvGrpSpPr>
            <p:grpSpPr bwMode="auto">
              <a:xfrm>
                <a:off x="827088" y="1052513"/>
                <a:ext cx="2160587" cy="2160587"/>
                <a:chOff x="971600" y="1382389"/>
                <a:chExt cx="2880000" cy="2880000"/>
              </a:xfrm>
            </p:grpSpPr>
            <p:sp>
              <p:nvSpPr>
                <p:cNvPr id="113" name="矩形 112"/>
                <p:cNvSpPr/>
                <p:nvPr/>
              </p:nvSpPr>
              <p:spPr>
                <a:xfrm>
                  <a:off x="971600" y="1382389"/>
                  <a:ext cx="2880000" cy="2880000"/>
                </a:xfrm>
                <a:prstGeom prst="rect">
                  <a:avLst/>
                </a:prstGeom>
                <a:solidFill>
                  <a:schemeClr val="bg1">
                    <a:lumMod val="85000"/>
                  </a:schemeClr>
                </a:solidFill>
                <a:ln w="12700">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sp>
              <p:nvSpPr>
                <p:cNvPr id="119" name="椭圆 118"/>
                <p:cNvSpPr/>
                <p:nvPr/>
              </p:nvSpPr>
              <p:spPr>
                <a:xfrm>
                  <a:off x="2361872" y="2734571"/>
                  <a:ext cx="118501" cy="120618"/>
                </a:xfrm>
                <a:prstGeom prst="ellipse">
                  <a:avLst/>
                </a:prstGeom>
                <a:solidFill>
                  <a:schemeClr val="tx1">
                    <a:lumMod val="65000"/>
                    <a:lumOff val="35000"/>
                  </a:schemeClr>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a:p>
              </p:txBody>
            </p:sp>
          </p:grpSp>
          <p:sp>
            <p:nvSpPr>
              <p:cNvPr id="104" name="矩形 103"/>
              <p:cNvSpPr/>
              <p:nvPr/>
            </p:nvSpPr>
            <p:spPr>
              <a:xfrm>
                <a:off x="1897063" y="1700213"/>
                <a:ext cx="36512" cy="3651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n>
                    <a:solidFill>
                      <a:srgbClr val="FF0000"/>
                    </a:solidFill>
                  </a:ln>
                </a:endParaRPr>
              </a:p>
            </p:txBody>
          </p:sp>
          <p:cxnSp>
            <p:nvCxnSpPr>
              <p:cNvPr id="105" name="直接连接符 104"/>
              <p:cNvCxnSpPr/>
              <p:nvPr/>
            </p:nvCxnSpPr>
            <p:spPr>
              <a:xfrm flipH="1">
                <a:off x="1914525" y="1052513"/>
                <a:ext cx="1588" cy="1004887"/>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106" name="矩形 105"/>
              <p:cNvSpPr/>
              <p:nvPr/>
            </p:nvSpPr>
            <p:spPr>
              <a:xfrm>
                <a:off x="1897063" y="1838325"/>
                <a:ext cx="36512" cy="365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n>
                    <a:solidFill>
                      <a:srgbClr val="FF0000"/>
                    </a:solidFill>
                  </a:ln>
                </a:endParaRPr>
              </a:p>
            </p:txBody>
          </p:sp>
          <p:sp>
            <p:nvSpPr>
              <p:cNvPr id="107" name="矩形 106"/>
              <p:cNvSpPr/>
              <p:nvPr/>
            </p:nvSpPr>
            <p:spPr>
              <a:xfrm>
                <a:off x="1897063" y="1160463"/>
                <a:ext cx="36512" cy="3651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n>
                    <a:solidFill>
                      <a:srgbClr val="FF0000"/>
                    </a:solidFill>
                  </a:ln>
                </a:endParaRPr>
              </a:p>
            </p:txBody>
          </p:sp>
          <p:sp>
            <p:nvSpPr>
              <p:cNvPr id="108" name="矩形 107"/>
              <p:cNvSpPr/>
              <p:nvPr/>
            </p:nvSpPr>
            <p:spPr>
              <a:xfrm>
                <a:off x="1897063" y="1292225"/>
                <a:ext cx="36512" cy="365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n>
                    <a:solidFill>
                      <a:srgbClr val="FF0000"/>
                    </a:solidFill>
                  </a:ln>
                </a:endParaRPr>
              </a:p>
            </p:txBody>
          </p:sp>
          <p:sp>
            <p:nvSpPr>
              <p:cNvPr id="109" name="矩形 108"/>
              <p:cNvSpPr/>
              <p:nvPr/>
            </p:nvSpPr>
            <p:spPr>
              <a:xfrm>
                <a:off x="1897063" y="1433513"/>
                <a:ext cx="36512" cy="3492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n>
                    <a:solidFill>
                      <a:srgbClr val="FF0000"/>
                    </a:solidFill>
                  </a:ln>
                </a:endParaRPr>
              </a:p>
            </p:txBody>
          </p:sp>
          <p:sp>
            <p:nvSpPr>
              <p:cNvPr id="110" name="矩形 109"/>
              <p:cNvSpPr/>
              <p:nvPr/>
            </p:nvSpPr>
            <p:spPr>
              <a:xfrm>
                <a:off x="1897063" y="1566863"/>
                <a:ext cx="36512" cy="3651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n>
                    <a:solidFill>
                      <a:srgbClr val="FF0000"/>
                    </a:solidFill>
                  </a:ln>
                </a:endParaRPr>
              </a:p>
            </p:txBody>
          </p:sp>
          <p:sp>
            <p:nvSpPr>
              <p:cNvPr id="111" name="椭圆 110"/>
              <p:cNvSpPr/>
              <p:nvPr/>
            </p:nvSpPr>
            <p:spPr>
              <a:xfrm>
                <a:off x="1763713" y="1052513"/>
                <a:ext cx="315912" cy="869950"/>
              </a:xfrm>
              <a:prstGeom prst="ellipse">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12" name="直接箭头连接符 111"/>
              <p:cNvCxnSpPr/>
              <p:nvPr/>
            </p:nvCxnSpPr>
            <p:spPr>
              <a:xfrm>
                <a:off x="2079625" y="1468438"/>
                <a:ext cx="2563813" cy="204787"/>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122" name="矩形 121"/>
            <p:cNvSpPr/>
            <p:nvPr/>
          </p:nvSpPr>
          <p:spPr>
            <a:xfrm>
              <a:off x="4222860" y="2193274"/>
              <a:ext cx="242864" cy="246221"/>
            </a:xfrm>
            <a:prstGeom prst="rect">
              <a:avLst/>
            </a:prstGeom>
          </p:spPr>
          <p:txBody>
            <a:bodyPr wrap="square">
              <a:spAutoFit/>
            </a:bodyPr>
            <a:lstStyle/>
            <a:p>
              <a:r>
                <a:rPr lang="en-US" altLang="zh-CN" sz="1000" dirty="0" smtClean="0">
                  <a:latin typeface="Times New Roman" panose="02020603050405020304" pitchFamily="18" charset="0"/>
                  <a:cs typeface="Times New Roman" panose="02020603050405020304" pitchFamily="18" charset="0"/>
                </a:rPr>
                <a:t>x</a:t>
              </a:r>
              <a:endParaRPr lang="zh-CN" altLang="en-US" sz="1000" dirty="0">
                <a:latin typeface="Times New Roman" panose="02020603050405020304" pitchFamily="18" charset="0"/>
                <a:cs typeface="Times New Roman" panose="02020603050405020304" pitchFamily="18" charset="0"/>
              </a:endParaRPr>
            </a:p>
          </p:txBody>
        </p:sp>
        <p:sp>
          <p:nvSpPr>
            <p:cNvPr id="123" name="矩形 122"/>
            <p:cNvSpPr/>
            <p:nvPr/>
          </p:nvSpPr>
          <p:spPr>
            <a:xfrm>
              <a:off x="3012091" y="960589"/>
              <a:ext cx="242864" cy="246221"/>
            </a:xfrm>
            <a:prstGeom prst="rect">
              <a:avLst/>
            </a:prstGeom>
          </p:spPr>
          <p:txBody>
            <a:bodyPr wrap="square">
              <a:spAutoFit/>
            </a:bodyPr>
            <a:lstStyle/>
            <a:p>
              <a:r>
                <a:rPr lang="en-US" altLang="zh-CN" sz="1000" dirty="0" smtClean="0">
                  <a:latin typeface="Times New Roman" panose="02020603050405020304" pitchFamily="18" charset="0"/>
                  <a:cs typeface="Times New Roman" panose="02020603050405020304" pitchFamily="18" charset="0"/>
                </a:rPr>
                <a:t>y</a:t>
              </a:r>
              <a:endParaRPr lang="zh-CN" altLang="en-US" sz="1000" dirty="0">
                <a:latin typeface="Times New Roman" panose="02020603050405020304" pitchFamily="18" charset="0"/>
                <a:cs typeface="Times New Roman" panose="02020603050405020304" pitchFamily="18" charset="0"/>
              </a:endParaRPr>
            </a:p>
          </p:txBody>
        </p:sp>
      </p:grpSp>
      <p:cxnSp>
        <p:nvCxnSpPr>
          <p:cNvPr id="3" name="直接箭头连接符 2"/>
          <p:cNvCxnSpPr/>
          <p:nvPr/>
        </p:nvCxnSpPr>
        <p:spPr>
          <a:xfrm>
            <a:off x="3055403" y="2317615"/>
            <a:ext cx="1228565"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20" name="直接箭头连接符 119"/>
          <p:cNvCxnSpPr/>
          <p:nvPr/>
        </p:nvCxnSpPr>
        <p:spPr>
          <a:xfrm flipH="1" flipV="1">
            <a:off x="3055403" y="1083700"/>
            <a:ext cx="6350" cy="123715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graphicFrame>
            <p:nvGraphicFramePr>
              <p:cNvPr id="85" name="表格 84"/>
              <p:cNvGraphicFramePr>
                <a:graphicFrameLocks noGrp="1"/>
              </p:cNvGraphicFramePr>
              <p:nvPr>
                <p:extLst>
                  <p:ext uri="{D42A27DB-BD31-4B8C-83A1-F6EECF244321}">
                    <p14:modId xmlns:p14="http://schemas.microsoft.com/office/powerpoint/2010/main" val="2924390407"/>
                  </p:ext>
                </p:extLst>
              </p:nvPr>
            </p:nvGraphicFramePr>
            <p:xfrm>
              <a:off x="4503547" y="2791484"/>
              <a:ext cx="4403291" cy="696675"/>
            </p:xfrm>
            <a:graphic>
              <a:graphicData uri="http://schemas.openxmlformats.org/drawingml/2006/table">
                <a:tbl>
                  <a:tblPr>
                    <a:tableStyleId>{5C22544A-7EE6-4342-B048-85BDC9FD1C3A}</a:tableStyleId>
                  </a:tblPr>
                  <a:tblGrid>
                    <a:gridCol w="1090594"/>
                    <a:gridCol w="537194"/>
                    <a:gridCol w="537194"/>
                    <a:gridCol w="537194"/>
                    <a:gridCol w="537194"/>
                    <a:gridCol w="626727"/>
                    <a:gridCol w="537194"/>
                  </a:tblGrid>
                  <a:tr h="321390">
                    <a:tc>
                      <a:txBody>
                        <a:bodyPr/>
                        <a:lstStyle/>
                        <a:p>
                          <a:pPr algn="ctr" fontAlgn="ctr"/>
                          <a:r>
                            <a:rPr lang="zh-CN" altLang="en-US" sz="1200" u="none" strike="noStrike" dirty="0" smtClean="0">
                              <a:effectLst/>
                            </a:rPr>
                            <a:t>纵坐标（</a:t>
                          </a:r>
                          <a:r>
                            <a:rPr lang="en-US" altLang="zh-CN" sz="1200" u="none" strike="noStrike" dirty="0" smtClean="0">
                              <a:effectLst/>
                            </a:rPr>
                            <a:t>mm</a:t>
                          </a:r>
                          <a:r>
                            <a:rPr lang="zh-CN" altLang="en-US" sz="1200" u="none" strike="noStrike" dirty="0" smtClean="0">
                              <a:effectLst/>
                            </a:rPr>
                            <a:t>）</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ctr" fontAlgn="ctr"/>
                          <a:r>
                            <a:rPr lang="en-US" altLang="zh-CN" sz="1200" b="0" i="0" u="none" strike="noStrike" dirty="0" smtClean="0">
                              <a:solidFill>
                                <a:schemeClr val="dk1"/>
                              </a:solidFill>
                              <a:effectLst/>
                              <a:latin typeface="+mn-lt"/>
                              <a:ea typeface="+mn-ea"/>
                            </a:rPr>
                            <a:t>100</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ctr" fontAlgn="ctr"/>
                          <a:r>
                            <a:rPr lang="en-US" altLang="zh-CN" sz="1200" b="0" i="0" u="none" strike="noStrike" dirty="0" smtClean="0">
                              <a:solidFill>
                                <a:schemeClr val="dk1"/>
                              </a:solidFill>
                              <a:effectLst/>
                              <a:latin typeface="+mn-lt"/>
                              <a:ea typeface="+mn-ea"/>
                            </a:rPr>
                            <a:t>150</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ctr" fontAlgn="ctr"/>
                          <a:r>
                            <a:rPr lang="en-US" altLang="zh-CN" sz="1200" b="0" i="0" u="none" strike="noStrike" dirty="0" smtClean="0">
                              <a:solidFill>
                                <a:schemeClr val="dk1"/>
                              </a:solidFill>
                              <a:effectLst/>
                              <a:latin typeface="+mn-lt"/>
                              <a:ea typeface="+mn-ea"/>
                            </a:rPr>
                            <a:t>200</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ctr" fontAlgn="ctr"/>
                          <a:r>
                            <a:rPr lang="en-US" altLang="zh-CN" sz="1200" u="none" strike="noStrike" dirty="0" smtClean="0">
                              <a:effectLst/>
                            </a:rPr>
                            <a:t>250</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ctr" fontAlgn="ctr"/>
                          <a:r>
                            <a:rPr lang="en-US" altLang="zh-CN" sz="1200" u="none" strike="noStrike" dirty="0" smtClean="0">
                              <a:effectLst/>
                            </a:rPr>
                            <a:t>300</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ctr" fontAlgn="ctr"/>
                          <a:r>
                            <a:rPr lang="en-US" altLang="zh-CN" sz="1200" u="none" strike="noStrike" dirty="0" smtClean="0">
                              <a:effectLst/>
                            </a:rPr>
                            <a:t>350</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r>
                  <a:tr h="321390">
                    <a:tc>
                      <a:txBody>
                        <a:bodyPr/>
                        <a:lstStyle/>
                        <a:p>
                          <a:pPr algn="ctr"/>
                          <a:r>
                            <a:rPr lang="zh-CN" altLang="en-US" sz="1200" dirty="0" smtClean="0"/>
                            <a:t>入射波峰值到达时间（</a:t>
                          </a:r>
                          <a14:m>
                            <m:oMath xmlns:m="http://schemas.openxmlformats.org/officeDocument/2006/math">
                              <m:r>
                                <a:rPr kumimoji="0" lang="zh-CN" altLang="en-US" sz="1200" i="1" kern="1200" smtClean="0">
                                  <a:solidFill>
                                    <a:schemeClr val="dk1"/>
                                  </a:solidFill>
                                  <a:latin typeface="Cambria Math" panose="02040503050406030204" pitchFamily="18" charset="0"/>
                                  <a:ea typeface="+mn-ea"/>
                                  <a:cs typeface="+mn-cs"/>
                                </a:rPr>
                                <m:t>𝜇</m:t>
                              </m:r>
                              <m:r>
                                <m:rPr>
                                  <m:nor/>
                                </m:rPr>
                                <a:rPr kumimoji="0" lang="zh-CN" altLang="en-US" sz="1200" i="1" kern="1200">
                                  <a:solidFill>
                                    <a:schemeClr val="dk1"/>
                                  </a:solidFill>
                                  <a:latin typeface="+mn-lt"/>
                                  <a:ea typeface="+mn-ea"/>
                                  <a:cs typeface="+mn-cs"/>
                                </a:rPr>
                                <m:t>s</m:t>
                              </m:r>
                            </m:oMath>
                          </a14:m>
                          <a:r>
                            <a:rPr lang="zh-CN" altLang="en-US" sz="1200" dirty="0" smtClean="0"/>
                            <a:t>）</a:t>
                          </a:r>
                          <a:endParaRPr lang="zh-CN" sz="1200" dirty="0"/>
                        </a:p>
                      </a:txBody>
                      <a:tcPr marL="9525" marR="9525" marT="9525" marB="0" anchor="ctr">
                        <a:solidFill>
                          <a:schemeClr val="bg1">
                            <a:lumMod val="95000"/>
                          </a:schemeClr>
                        </a:solidFill>
                      </a:tcPr>
                    </a:tc>
                    <a:tc>
                      <a:txBody>
                        <a:bodyPr/>
                        <a:lstStyle/>
                        <a:p>
                          <a:pPr algn="ctr" fontAlgn="ctr"/>
                          <a:r>
                            <a:rPr lang="en-US" altLang="zh-CN" sz="1200" u="none" strike="noStrike" dirty="0" smtClean="0">
                              <a:effectLst/>
                            </a:rPr>
                            <a:t>26.55</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ctr" fontAlgn="ctr"/>
                          <a:r>
                            <a:rPr lang="en-US" altLang="zh-CN" sz="1200" u="none" strike="noStrike" dirty="0" smtClean="0">
                              <a:effectLst/>
                            </a:rPr>
                            <a:t>36.44</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ctr" fontAlgn="ctr"/>
                          <a:r>
                            <a:rPr lang="en-US" altLang="zh-CN" sz="1200" u="none" strike="noStrike" dirty="0" smtClean="0">
                              <a:effectLst/>
                            </a:rPr>
                            <a:t>46.35</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ctr" fontAlgn="ctr"/>
                          <a:r>
                            <a:rPr lang="en-US" altLang="zh-CN" sz="1200" u="none" strike="noStrike" dirty="0" smtClean="0">
                              <a:effectLst/>
                            </a:rPr>
                            <a:t>56.17</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ctr" fontAlgn="ctr"/>
                          <a:r>
                            <a:rPr lang="en-US" altLang="zh-CN" sz="1200" u="none" strike="noStrike" dirty="0" smtClean="0">
                              <a:effectLst/>
                            </a:rPr>
                            <a:t>66.14</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ctr" fontAlgn="ctr"/>
                          <a:r>
                            <a:rPr lang="en-US" altLang="zh-CN" sz="1200" u="none" strike="noStrike" dirty="0" smtClean="0">
                              <a:effectLst/>
                            </a:rPr>
                            <a:t>75.82</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r>
                </a:tbl>
              </a:graphicData>
            </a:graphic>
          </p:graphicFrame>
        </mc:Choice>
        <mc:Fallback xmlns="">
          <p:graphicFrame>
            <p:nvGraphicFramePr>
              <p:cNvPr id="85" name="表格 84"/>
              <p:cNvGraphicFramePr>
                <a:graphicFrameLocks noGrp="1"/>
              </p:cNvGraphicFramePr>
              <p:nvPr>
                <p:extLst>
                  <p:ext uri="{D42A27DB-BD31-4B8C-83A1-F6EECF244321}">
                    <p14:modId xmlns:p14="http://schemas.microsoft.com/office/powerpoint/2010/main" val="2924390407"/>
                  </p:ext>
                </p:extLst>
              </p:nvPr>
            </p:nvGraphicFramePr>
            <p:xfrm>
              <a:off x="4503547" y="2791484"/>
              <a:ext cx="4403291" cy="696675"/>
            </p:xfrm>
            <a:graphic>
              <a:graphicData uri="http://schemas.openxmlformats.org/drawingml/2006/table">
                <a:tbl>
                  <a:tblPr>
                    <a:tableStyleId>{5C22544A-7EE6-4342-B048-85BDC9FD1C3A}</a:tableStyleId>
                  </a:tblPr>
                  <a:tblGrid>
                    <a:gridCol w="1090594"/>
                    <a:gridCol w="537194"/>
                    <a:gridCol w="537194"/>
                    <a:gridCol w="537194"/>
                    <a:gridCol w="537194"/>
                    <a:gridCol w="626727"/>
                    <a:gridCol w="537194"/>
                  </a:tblGrid>
                  <a:tr h="321390">
                    <a:tc>
                      <a:txBody>
                        <a:bodyPr/>
                        <a:lstStyle/>
                        <a:p>
                          <a:pPr algn="ctr" fontAlgn="ctr"/>
                          <a:r>
                            <a:rPr lang="zh-CN" altLang="en-US" sz="1200" u="none" strike="noStrike" dirty="0" smtClean="0">
                              <a:effectLst/>
                            </a:rPr>
                            <a:t>纵坐标（</a:t>
                          </a:r>
                          <a:r>
                            <a:rPr lang="en-US" altLang="zh-CN" sz="1200" u="none" strike="noStrike" dirty="0" smtClean="0">
                              <a:effectLst/>
                            </a:rPr>
                            <a:t>mm</a:t>
                          </a:r>
                          <a:r>
                            <a:rPr lang="zh-CN" altLang="en-US" sz="1200" u="none" strike="noStrike" dirty="0" smtClean="0">
                              <a:effectLst/>
                            </a:rPr>
                            <a:t>）</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ctr" fontAlgn="ctr"/>
                          <a:r>
                            <a:rPr lang="en-US" altLang="zh-CN" sz="1200" b="0" i="0" u="none" strike="noStrike" dirty="0" smtClean="0">
                              <a:solidFill>
                                <a:schemeClr val="dk1"/>
                              </a:solidFill>
                              <a:effectLst/>
                              <a:latin typeface="+mn-lt"/>
                              <a:ea typeface="+mn-ea"/>
                            </a:rPr>
                            <a:t>100</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ctr" fontAlgn="ctr"/>
                          <a:r>
                            <a:rPr lang="en-US" altLang="zh-CN" sz="1200" b="0" i="0" u="none" strike="noStrike" dirty="0" smtClean="0">
                              <a:solidFill>
                                <a:schemeClr val="dk1"/>
                              </a:solidFill>
                              <a:effectLst/>
                              <a:latin typeface="+mn-lt"/>
                              <a:ea typeface="+mn-ea"/>
                            </a:rPr>
                            <a:t>150</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ctr" fontAlgn="ctr"/>
                          <a:r>
                            <a:rPr lang="en-US" altLang="zh-CN" sz="1200" b="0" i="0" u="none" strike="noStrike" dirty="0" smtClean="0">
                              <a:solidFill>
                                <a:schemeClr val="dk1"/>
                              </a:solidFill>
                              <a:effectLst/>
                              <a:latin typeface="+mn-lt"/>
                              <a:ea typeface="+mn-ea"/>
                            </a:rPr>
                            <a:t>200</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ctr" fontAlgn="ctr"/>
                          <a:r>
                            <a:rPr lang="en-US" altLang="zh-CN" sz="1200" u="none" strike="noStrike" dirty="0" smtClean="0">
                              <a:effectLst/>
                            </a:rPr>
                            <a:t>250</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ctr" fontAlgn="ctr"/>
                          <a:r>
                            <a:rPr lang="en-US" altLang="zh-CN" sz="1200" u="none" strike="noStrike" dirty="0" smtClean="0">
                              <a:effectLst/>
                            </a:rPr>
                            <a:t>300</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ctr" fontAlgn="ctr"/>
                          <a:r>
                            <a:rPr lang="en-US" altLang="zh-CN" sz="1200" u="none" strike="noStrike" dirty="0" smtClean="0">
                              <a:effectLst/>
                            </a:rPr>
                            <a:t>350</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r>
                  <a:tr h="375285">
                    <a:tc>
                      <a:txBody>
                        <a:bodyPr/>
                        <a:lstStyle/>
                        <a:p>
                          <a:endParaRPr lang="zh-CN"/>
                        </a:p>
                      </a:txBody>
                      <a:tcPr marL="9525" marR="9525" marT="9525" marB="0" anchor="ctr">
                        <a:blipFill rotWithShape="0">
                          <a:blip r:embed="rId8"/>
                          <a:stretch>
                            <a:fillRect l="-559" t="-88710" r="-305587" b="-20968"/>
                          </a:stretch>
                        </a:blipFill>
                      </a:tcPr>
                    </a:tc>
                    <a:tc>
                      <a:txBody>
                        <a:bodyPr/>
                        <a:lstStyle/>
                        <a:p>
                          <a:pPr algn="ctr" fontAlgn="ctr"/>
                          <a:r>
                            <a:rPr lang="en-US" altLang="zh-CN" sz="1200" u="none" strike="noStrike" dirty="0" smtClean="0">
                              <a:effectLst/>
                            </a:rPr>
                            <a:t>26.55</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ctr" fontAlgn="ctr"/>
                          <a:r>
                            <a:rPr lang="en-US" altLang="zh-CN" sz="1200" u="none" strike="noStrike" dirty="0" smtClean="0">
                              <a:effectLst/>
                            </a:rPr>
                            <a:t>36.44</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ctr" fontAlgn="ctr"/>
                          <a:r>
                            <a:rPr lang="en-US" altLang="zh-CN" sz="1200" u="none" strike="noStrike" dirty="0" smtClean="0">
                              <a:effectLst/>
                            </a:rPr>
                            <a:t>46.35</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ctr" fontAlgn="ctr"/>
                          <a:r>
                            <a:rPr lang="en-US" altLang="zh-CN" sz="1200" u="none" strike="noStrike" dirty="0" smtClean="0">
                              <a:effectLst/>
                            </a:rPr>
                            <a:t>56.17</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ctr" fontAlgn="ctr"/>
                          <a:r>
                            <a:rPr lang="en-US" altLang="zh-CN" sz="1200" u="none" strike="noStrike" dirty="0" smtClean="0">
                              <a:effectLst/>
                            </a:rPr>
                            <a:t>66.14</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ctr" fontAlgn="ctr"/>
                          <a:r>
                            <a:rPr lang="en-US" altLang="zh-CN" sz="1200" u="none" strike="noStrike" dirty="0" smtClean="0">
                              <a:effectLst/>
                            </a:rPr>
                            <a:t>75.82</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r>
                </a:tbl>
              </a:graphicData>
            </a:graphic>
          </p:graphicFrame>
        </mc:Fallback>
      </mc:AlternateContent>
      <p:cxnSp>
        <p:nvCxnSpPr>
          <p:cNvPr id="127" name="直接箭头连接符 126"/>
          <p:cNvCxnSpPr/>
          <p:nvPr/>
        </p:nvCxnSpPr>
        <p:spPr>
          <a:xfrm>
            <a:off x="2411760" y="1247505"/>
            <a:ext cx="0" cy="2171041"/>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1" name="TextBox 4"/>
          <p:cNvSpPr txBox="1"/>
          <p:nvPr/>
        </p:nvSpPr>
        <p:spPr>
          <a:xfrm>
            <a:off x="1952080" y="2144437"/>
            <a:ext cx="663646" cy="246221"/>
          </a:xfrm>
          <a:prstGeom prst="rect">
            <a:avLst/>
          </a:prstGeom>
          <a:noFill/>
        </p:spPr>
        <p:txBody>
          <a:bodyPr wrap="square" rtlCol="0">
            <a:spAutoFit/>
          </a:bodyPr>
          <a:lstStyle/>
          <a:p>
            <a:r>
              <a:rPr lang="en-US" altLang="zh-CN" sz="1000" dirty="0" smtClean="0">
                <a:latin typeface="宋体" pitchFamily="2" charset="-122"/>
                <a:ea typeface="宋体" pitchFamily="2" charset="-122"/>
              </a:rPr>
              <a:t>400mm</a:t>
            </a:r>
            <a:endParaRPr lang="zh-CN" altLang="en-US" sz="1000" dirty="0">
              <a:latin typeface="宋体" pitchFamily="2" charset="-122"/>
              <a:ea typeface="宋体" pitchFamily="2" charset="-122"/>
            </a:endParaRPr>
          </a:p>
        </p:txBody>
      </p:sp>
      <p:cxnSp>
        <p:nvCxnSpPr>
          <p:cNvPr id="4" name="直接箭头连接符 3"/>
          <p:cNvCxnSpPr/>
          <p:nvPr/>
        </p:nvCxnSpPr>
        <p:spPr>
          <a:xfrm>
            <a:off x="7526784" y="4289777"/>
            <a:ext cx="334400" cy="88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7541584" y="4434650"/>
            <a:ext cx="319600" cy="113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7840036" y="4247083"/>
            <a:ext cx="782587" cy="307777"/>
          </a:xfrm>
          <a:prstGeom prst="rect">
            <a:avLst/>
          </a:prstGeom>
        </p:spPr>
        <p:txBody>
          <a:bodyPr wrap="none">
            <a:spAutoFit/>
          </a:bodyPr>
          <a:lstStyle/>
          <a:p>
            <a:r>
              <a:rPr lang="zh-CN" altLang="en-US" sz="1400" dirty="0" smtClean="0">
                <a:latin typeface="Times New Roman" panose="02020603050405020304" pitchFamily="18" charset="0"/>
                <a:cs typeface="Times New Roman" panose="02020603050405020304" pitchFamily="18" charset="0"/>
              </a:rPr>
              <a:t>误差</a:t>
            </a:r>
            <a:r>
              <a:rPr lang="en-US" altLang="zh-CN" sz="1400" dirty="0" smtClean="0">
                <a:latin typeface="Times New Roman" panose="02020603050405020304" pitchFamily="18" charset="0"/>
                <a:cs typeface="Times New Roman" panose="02020603050405020304" pitchFamily="18" charset="0"/>
              </a:rPr>
              <a:t>4%</a:t>
            </a:r>
          </a:p>
        </p:txBody>
      </p:sp>
      <p:grpSp>
        <p:nvGrpSpPr>
          <p:cNvPr id="40" name="组合 39"/>
          <p:cNvGrpSpPr/>
          <p:nvPr/>
        </p:nvGrpSpPr>
        <p:grpSpPr>
          <a:xfrm>
            <a:off x="2920554" y="2179058"/>
            <a:ext cx="271974" cy="280102"/>
            <a:chOff x="1205810" y="2383354"/>
            <a:chExt cx="271974" cy="280102"/>
          </a:xfrm>
        </p:grpSpPr>
        <p:cxnSp>
          <p:nvCxnSpPr>
            <p:cNvPr id="41" name="直接箭头连接符 40"/>
            <p:cNvCxnSpPr/>
            <p:nvPr/>
          </p:nvCxnSpPr>
          <p:spPr>
            <a:xfrm flipH="1" flipV="1">
              <a:off x="1345395" y="2383354"/>
              <a:ext cx="2" cy="93128"/>
            </a:xfrm>
            <a:prstGeom prst="straightConnector1">
              <a:avLst/>
            </a:prstGeom>
            <a:ln>
              <a:solidFill>
                <a:schemeClr val="tx1"/>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rot="2700000" flipH="1" flipV="1">
              <a:off x="1405782" y="2411610"/>
              <a:ext cx="2" cy="93128"/>
            </a:xfrm>
            <a:prstGeom prst="straightConnector1">
              <a:avLst/>
            </a:prstGeom>
            <a:ln>
              <a:solidFill>
                <a:schemeClr val="tx1"/>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rot="5400000" flipH="1" flipV="1">
              <a:off x="1431219" y="2486292"/>
              <a:ext cx="2" cy="93128"/>
            </a:xfrm>
            <a:prstGeom prst="straightConnector1">
              <a:avLst/>
            </a:prstGeom>
            <a:ln>
              <a:solidFill>
                <a:schemeClr val="tx1"/>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rot="8100000" flipH="1" flipV="1">
              <a:off x="1402838" y="2541915"/>
              <a:ext cx="2" cy="93128"/>
            </a:xfrm>
            <a:prstGeom prst="straightConnector1">
              <a:avLst/>
            </a:prstGeom>
            <a:ln>
              <a:solidFill>
                <a:schemeClr val="tx1"/>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rot="10800000" flipH="1" flipV="1">
              <a:off x="1346891" y="2570328"/>
              <a:ext cx="2" cy="93128"/>
            </a:xfrm>
            <a:prstGeom prst="straightConnector1">
              <a:avLst/>
            </a:prstGeom>
            <a:ln>
              <a:solidFill>
                <a:schemeClr val="tx1"/>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rot="16200000" flipH="1" flipV="1">
              <a:off x="1252373" y="2484551"/>
              <a:ext cx="2" cy="93128"/>
            </a:xfrm>
            <a:prstGeom prst="straightConnector1">
              <a:avLst/>
            </a:prstGeom>
            <a:ln>
              <a:solidFill>
                <a:schemeClr val="tx1"/>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rot="13500000" flipH="1" flipV="1">
              <a:off x="1278633" y="2541915"/>
              <a:ext cx="2" cy="93128"/>
            </a:xfrm>
            <a:prstGeom prst="straightConnector1">
              <a:avLst/>
            </a:prstGeom>
            <a:ln>
              <a:solidFill>
                <a:schemeClr val="tx1"/>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flipH="1" flipV="1">
              <a:off x="1246444" y="2428287"/>
              <a:ext cx="62240" cy="59776"/>
            </a:xfrm>
            <a:prstGeom prst="straightConnector1">
              <a:avLst/>
            </a:prstGeom>
            <a:ln>
              <a:solidFill>
                <a:schemeClr val="tx1"/>
              </a:solidFill>
              <a:headEnd w="sm" len="sm"/>
              <a:tailEnd type="triangle" w="sm" len="sm"/>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706430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16383</TotalTime>
  <Words>2780</Words>
  <Application>Microsoft Office PowerPoint</Application>
  <PresentationFormat>全屏显示(4:3)</PresentationFormat>
  <Paragraphs>503</Paragraphs>
  <Slides>21</Slides>
  <Notes>17</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34" baseType="lpstr">
      <vt:lpstr>黑体</vt:lpstr>
      <vt:lpstr>宋体</vt:lpstr>
      <vt:lpstr>Arial</vt:lpstr>
      <vt:lpstr>Calibri</vt:lpstr>
      <vt:lpstr>Cambria Math</vt:lpstr>
      <vt:lpstr>Lucida Sans Unicode</vt:lpstr>
      <vt:lpstr>Times New Roman</vt:lpstr>
      <vt:lpstr>Verdana</vt:lpstr>
      <vt:lpstr>Wingdings</vt:lpstr>
      <vt:lpstr>Wingdings 2</vt:lpstr>
      <vt:lpstr>Wingdings 3</vt:lpstr>
      <vt:lpstr>聚合</vt:lpstr>
      <vt:lpstr>Equation</vt:lpstr>
      <vt:lpstr>二维结构损伤定位及大小评估的多级方法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复合材料层合板及点阵结构的损伤检测方法研究</dc:title>
  <dc:creator>Administrator</dc:creator>
  <cp:lastModifiedBy>Administrator</cp:lastModifiedBy>
  <cp:revision>642</cp:revision>
  <dcterms:modified xsi:type="dcterms:W3CDTF">2017-03-23T07:44:32Z</dcterms:modified>
</cp:coreProperties>
</file>