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7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6" r:id="rId2"/>
    <p:sldId id="483" r:id="rId3"/>
    <p:sldId id="482" r:id="rId4"/>
    <p:sldId id="583" r:id="rId5"/>
    <p:sldId id="498" r:id="rId6"/>
    <p:sldId id="499" r:id="rId7"/>
    <p:sldId id="603" r:id="rId8"/>
    <p:sldId id="632" r:id="rId9"/>
    <p:sldId id="634" r:id="rId10"/>
    <p:sldId id="656" r:id="rId11"/>
    <p:sldId id="649" r:id="rId12"/>
    <p:sldId id="661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A70C0"/>
    <a:srgbClr val="00B050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1" autoAdjust="0"/>
    <p:restoredTop sz="95488" autoAdjust="0"/>
  </p:normalViewPr>
  <p:slideViewPr>
    <p:cSldViewPr>
      <p:cViewPr varScale="1">
        <p:scale>
          <a:sx n="88" d="100"/>
          <a:sy n="88" d="100"/>
        </p:scale>
        <p:origin x="948" y="66"/>
      </p:cViewPr>
      <p:guideLst>
        <p:guide orient="horz" pos="2390"/>
        <p:guide pos="3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F105-2BB0-474D-87AE-CC5127ABD03B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241A-2BF7-45B5-B0EA-5B3F3E15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23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CC19A4-4FEE-4FAA-B781-2F0620F1DD9D}" type="datetimeFigureOut">
              <a:rPr lang="zh-CN" altLang="en-US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B90781-8F33-4817-9135-69A6D6E7B61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80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6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5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4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42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01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39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66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79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17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1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581400"/>
            <a:ext cx="6511925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09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8A4F-D8CB-47E3-A168-17F81E2318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EAE8-4630-4045-9D68-1D8067A8263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94E1-5845-4E7F-9266-9A03D10CD5D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0D67-505E-4FBA-8655-BB82C3CE9A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49212-458C-45D8-9743-7C4CF2366A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89CB-655E-4F0A-82F6-17CD14E148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0DB-02EC-4F00-BC00-C3D1926004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ü"/>
              <a:defRPr/>
            </a:lvl1pPr>
            <a:lvl2pPr marL="669925" indent="-325755">
              <a:buClrTx/>
              <a:buFont typeface="Wingdings" panose="05000000000000000000" pitchFamily="2" charset="2"/>
              <a:buChar char="ü"/>
              <a:defRPr/>
            </a:lvl2pPr>
            <a:lvl3pPr marL="1022350" indent="-351155">
              <a:buClrTx/>
              <a:buFont typeface="Wingdings" panose="05000000000000000000" pitchFamily="2" charset="2"/>
              <a:buChar char="ü"/>
              <a:defRPr/>
            </a:lvl3pPr>
            <a:lvl4pPr marL="1339850" indent="-316230">
              <a:buClrTx/>
              <a:buFont typeface="Wingdings" panose="05000000000000000000" pitchFamily="2" charset="2"/>
              <a:buChar char="ü"/>
              <a:defRPr/>
            </a:lvl4pPr>
            <a:lvl5pPr marL="1681480" indent="-339725">
              <a:buClrTx/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7766-9A74-464A-9A62-AF2E5CE9E7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96AF1-F244-4257-9693-1D7638C31C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1309-1709-4BBC-B2A8-C20D81A3BA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B63D-AC01-45A6-88E1-17A1FCD07E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2F2C3-A723-403E-BE9E-20DD8F7C9E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470B-E935-47C2-8719-C42F58B71F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9243-491D-4D4A-A5E9-02C3592A7C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9C9E-A771-4FC1-9E4F-CB52A1C666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8288"/>
            <a:ext cx="8229600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B43D7-818A-476B-9EBB-59A8A07A6EC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4096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4.jpeg"/><Relationship Id="rId5" Type="http://schemas.openxmlformats.org/officeDocument/2006/relationships/image" Target="../media/image19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715" y="2367280"/>
            <a:ext cx="8517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</a:rPr>
              <a:t>Progressive damage analysis of Composite laminates with big cutouts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80200" y="4282440"/>
            <a:ext cx="2070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Chu PengCheng</a:t>
            </a:r>
          </a:p>
          <a:p>
            <a:pPr algn="ctr"/>
            <a:r>
              <a:rPr lang="en-US" altLang="zh-CN"/>
              <a:t> 2018.01.10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>
                <a:solidFill>
                  <a:srgbClr val="000000"/>
                </a:solidFill>
              </a:rPr>
              <a:t>10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404664"/>
            <a:ext cx="35871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+mj-lt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Results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4660" y="404495"/>
            <a:ext cx="1619885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±45]</a:t>
            </a:r>
            <a:r>
              <a:rPr lang="en-US" sz="2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kern="1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340" y="112776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Shear N</a:t>
            </a:r>
            <a:r>
              <a:rPr lang="en-US" altLang="zh-CN">
                <a:sym typeface="+mn-ea"/>
              </a:rPr>
              <a:t>onlinearity:</a:t>
            </a:r>
            <a:r>
              <a:rPr lang="en-US" altLang="zh-CN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" y="3116580"/>
            <a:ext cx="4352925" cy="2354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40375" y="3753485"/>
            <a:ext cx="2529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Problem:The</a:t>
            </a:r>
            <a:r>
              <a:rPr lang="en-US" altLang="zh-CN" sz="1600" dirty="0"/>
              <a:t> load of the curve doesn't drop in the simulation result.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1150" y="5583803"/>
          <a:ext cx="8409608" cy="116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390"/>
                <a:gridCol w="559635"/>
                <a:gridCol w="500559"/>
                <a:gridCol w="998855"/>
                <a:gridCol w="559992"/>
                <a:gridCol w="500559"/>
                <a:gridCol w="999212"/>
                <a:gridCol w="559635"/>
                <a:gridCol w="500559"/>
                <a:gridCol w="999212"/>
              </a:tblGrid>
              <a:tr h="292100">
                <a:tc>
                  <a:txBody>
                    <a:bodyPr/>
                    <a:lstStyle/>
                    <a:p>
                      <a:r>
                        <a:rPr lang="zh-CN" sz="1000">
                          <a:effectLst/>
                        </a:rPr>
                        <a:t>孔径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[±45]5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shear nonlinearity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27.34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</a:rPr>
                        <a:t>28.72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4.8%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21.73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</a:rPr>
                        <a:t>23.79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8.7%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  <a:sym typeface="+mn-ea"/>
                        </a:rPr>
                        <a:t>16.09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200">
                          <a:effectLst/>
                          <a:latin typeface="+mn-ea"/>
                        </a:rPr>
                        <a:t>17.60</a:t>
                      </a:r>
                      <a:endParaRPr lang="en-US" sz="1200">
                        <a:effectLst/>
                        <a:latin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+mn-ea"/>
                          <a:sym typeface="+mn-ea"/>
                        </a:rPr>
                        <a:t>8.6%</a:t>
                      </a:r>
                      <a:endParaRPr lang="en-US" sz="1200" dirty="0">
                        <a:effectLst/>
                        <a:latin typeface="+mn-ea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Shear nonlinearity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26.81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6.7%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21.39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10.1%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16.0</a:t>
                      </a:r>
                      <a:r>
                        <a:rPr lang="en-US" altLang="zh-CN" sz="120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latin typeface="+mn-ea"/>
                          <a:cs typeface="Times New Roman" panose="02020603050405020304" pitchFamily="18" charset="0"/>
                        </a:rPr>
                        <a:t>9.0%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18705"/>
              </p:ext>
            </p:extLst>
          </p:nvPr>
        </p:nvGraphicFramePr>
        <p:xfrm>
          <a:off x="793751" y="2079625"/>
          <a:ext cx="1659890" cy="57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r:id="rId5" imgW="1320165" imgH="457200" progId="Equation.KSEE3">
                  <p:embed/>
                </p:oleObj>
              </mc:Choice>
              <mc:Fallback>
                <p:oleObj r:id="rId5" imgW="1320165" imgH="457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751" y="2079625"/>
                        <a:ext cx="1659890" cy="57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84480" y="1496060"/>
            <a:ext cx="844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shear nonlinearity constitutive relations for the laminates were defined with the </a:t>
            </a:r>
            <a:r>
              <a:rPr lang="en-US" altLang="zh-CN" sz="1400" dirty="0" err="1"/>
              <a:t>Ramberg</a:t>
            </a:r>
            <a:r>
              <a:rPr lang="en-US" altLang="zh-CN" sz="1400" dirty="0"/>
              <a:t>-Osgood equation:</a:t>
            </a: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72881"/>
              </p:ext>
            </p:extLst>
          </p:nvPr>
        </p:nvGraphicFramePr>
        <p:xfrm>
          <a:off x="4462278" y="2175348"/>
          <a:ext cx="2223770" cy="5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r:id="rId7" imgW="1714500" imgH="444500" progId="Equation.KSEE3">
                  <p:embed/>
                </p:oleObj>
              </mc:Choice>
              <mc:Fallback>
                <p:oleObj r:id="rId7" imgW="1714500" imgH="4445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2278" y="2175348"/>
                        <a:ext cx="2223770" cy="576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9274" y="2716407"/>
            <a:ext cx="85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 is a parameter define the shape of the nonlinear stress-strain relationship.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>
                <a:solidFill>
                  <a:srgbClr val="000000"/>
                </a:solidFill>
              </a:rPr>
              <a:t>11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05" y="404495"/>
            <a:ext cx="454977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>
              <a:buFont typeface="+mj-lt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Results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800" dirty="0" smtClean="0">
                <a:cs typeface="Times New Roman" panose="02020603050405020304" pitchFamily="18" charset="0"/>
                <a:sym typeface="+mn-ea"/>
              </a:rPr>
              <a:t>in-situ effect</a:t>
            </a:r>
            <a:r>
              <a:rPr lang="en-US" altLang="zh-CN" sz="2800">
                <a:sym typeface="+mn-ea"/>
              </a:rPr>
              <a:t> </a:t>
            </a:r>
          </a:p>
          <a:p>
            <a:pPr>
              <a:buFont typeface="+mj-lt"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694690" y="3350895"/>
          <a:ext cx="76679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40"/>
                <a:gridCol w="1702951"/>
                <a:gridCol w="1426941"/>
                <a:gridCol w="1538605"/>
                <a:gridCol w="1341715"/>
              </a:tblGrid>
              <a:tr h="730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               </a:t>
                      </a:r>
                      <a:r>
                        <a:rPr lang="zh-CN" altLang="en-US" sz="1400" dirty="0"/>
                        <a:t>材料参数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 dirty="0"/>
                        <a:t>铺层</a:t>
                      </a:r>
                    </a:p>
                  </a:txBody>
                  <a:tcPr>
                    <a:lnTlToBr w="12700">
                      <a:solidFill>
                        <a:schemeClr val="tx1"/>
                      </a:solidFill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    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400" dirty="0"/>
                        <a:t>纤维拉伸强度</a:t>
                      </a:r>
                      <a:r>
                        <a:rPr lang="en-US" altLang="zh-CN" sz="1400" dirty="0" err="1"/>
                        <a:t>Xt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  <a:p>
                      <a:pPr algn="ctr">
                        <a:buNone/>
                      </a:pPr>
                      <a:r>
                        <a:rPr lang="zh-CN" altLang="en-US" sz="1400" dirty="0"/>
                        <a:t>剪切强度</a:t>
                      </a:r>
                      <a:r>
                        <a:rPr lang="en-US" altLang="zh-CN" sz="1400" dirty="0" err="1"/>
                        <a:t>Sxy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  <a:p>
                      <a:pPr algn="ctr">
                        <a:buNone/>
                      </a:pPr>
                      <a:r>
                        <a:rPr lang="zh-CN" altLang="en-US" sz="1400" dirty="0" smtClean="0"/>
                        <a:t>基体拉伸强度</a:t>
                      </a:r>
                      <a:r>
                        <a:rPr lang="en-US" altLang="zh-CN" sz="1400" dirty="0" err="1" smtClean="0"/>
                        <a:t>Yt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基体断裂能</a:t>
                      </a:r>
                      <a:r>
                        <a:rPr lang="en-US" altLang="zh-CN" sz="1400"/>
                        <a:t>Gm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</a:t>
                      </a:r>
                      <a:r>
                        <a:rPr lang="en-US" altLang="zh-CN" sz="14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0]</a:t>
                      </a:r>
                      <a:r>
                        <a:rPr lang="en-US" altLang="zh-CN" sz="1400" kern="1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dirty="0" smtClean="0">
                          <a:sym typeface="+mn-ea"/>
                        </a:rPr>
                        <a:t>970</a:t>
                      </a:r>
                      <a:endParaRPr lang="en-US" altLang="zh-C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36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         0.5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</a:t>
                      </a:r>
                      <a:r>
                        <a:rPr lang="en-US" altLang="zh-CN" sz="14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/90]</a:t>
                      </a:r>
                      <a:r>
                        <a:rPr lang="en-US" sz="14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  </a:t>
                      </a:r>
                      <a:r>
                        <a:rPr lang="en-US" altLang="zh-CN" sz="1400" kern="1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1455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54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/>
                        <a:t>         </a:t>
                      </a:r>
                      <a:r>
                        <a:rPr lang="en-US" altLang="zh-CN" sz="1400" dirty="0" smtClean="0"/>
                        <a:t>2.5</a:t>
                      </a:r>
                      <a:endParaRPr lang="en-US" altLang="zh-CN" sz="1400" dirty="0"/>
                    </a:p>
                  </a:txBody>
                  <a:tcPr/>
                </a:tc>
              </a:tr>
              <a:tr h="248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±45]</a:t>
                      </a:r>
                      <a:r>
                        <a:rPr lang="en-US" sz="14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</a:t>
                      </a:r>
                      <a:endParaRPr lang="en-US" altLang="en-US" sz="1400" kern="100" baseline="-25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1455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 smtClean="0"/>
                        <a:t>54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/>
                        <a:t>         </a:t>
                      </a:r>
                      <a:r>
                        <a:rPr lang="en-US" altLang="zh-CN" sz="1400" smtClean="0"/>
                        <a:t>2.5</a:t>
                      </a:r>
                      <a:endParaRPr lang="en-US" altLang="zh-CN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58900" y="1313815"/>
          <a:ext cx="1965960" cy="137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r:id="rId4" imgW="1270000" imgH="889000" progId="Equation.KSEE3">
                  <p:embed/>
                </p:oleObj>
              </mc:Choice>
              <mc:Fallback>
                <p:oleObj r:id="rId4" imgW="12700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8900" y="1313815"/>
                        <a:ext cx="1965960" cy="137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80485" y="1322070"/>
          <a:ext cx="3629660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r:id="rId6" imgW="2705100" imgH="965200" progId="Equation.KSEE3">
                  <p:embed/>
                </p:oleObj>
              </mc:Choice>
              <mc:Fallback>
                <p:oleObj r:id="rId6" imgW="2705100" imgH="965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0485" y="1322070"/>
                        <a:ext cx="3629660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0070" y="2867025"/>
            <a:ext cx="6838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let 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</a:t>
            </a:r>
            <a:r>
              <a:rPr lang="zh-CN" altLang="en-US" sz="1400"/>
              <a:t>、</a:t>
            </a:r>
            <a:r>
              <a:rPr lang="en-US" altLang="zh-CN" sz="1400"/>
              <a:t>D=1,we can obtain:</a:t>
            </a:r>
            <a:endParaRPr lang="zh-CN" altLang="en-US" sz="1400"/>
          </a:p>
        </p:txBody>
      </p:sp>
      <p:pic>
        <p:nvPicPr>
          <p:cNvPr id="18" name="图片 17"/>
          <p:cNvPicPr/>
          <p:nvPr/>
        </p:nvPicPr>
        <p:blipFill>
          <a:blip r:embed="rId8"/>
          <a:stretch>
            <a:fillRect/>
          </a:stretch>
        </p:blipFill>
        <p:spPr>
          <a:xfrm>
            <a:off x="4733290" y="5230495"/>
            <a:ext cx="1309370" cy="1229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/>
          <p:cNvPicPr/>
          <p:nvPr/>
        </p:nvPicPr>
        <p:blipFill>
          <a:blip r:embed="rId9"/>
          <a:stretch>
            <a:fillRect/>
          </a:stretch>
        </p:blipFill>
        <p:spPr>
          <a:xfrm>
            <a:off x="6515100" y="5260975"/>
            <a:ext cx="1428750" cy="123063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92480" y="6457950"/>
            <a:ext cx="1418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 </a:t>
            </a:r>
            <a:r>
              <a:rPr lang="en-US" altLang="zh-CN" sz="1200">
                <a:sym typeface="+mn-ea"/>
              </a:rPr>
              <a:t>Sxy = 95;</a:t>
            </a:r>
            <a:r>
              <a:rPr lang="en-US" altLang="zh-CN" sz="1200"/>
              <a:t>Gm = 5                 </a:t>
            </a:r>
          </a:p>
        </p:txBody>
      </p:sp>
      <p:pic>
        <p:nvPicPr>
          <p:cNvPr id="20" name="图片 19" descr="m_failure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480" y="5230495"/>
            <a:ext cx="1389380" cy="122745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60070" y="5193665"/>
            <a:ext cx="7936865" cy="157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7500" y="5796280"/>
            <a:ext cx="673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0]</a:t>
            </a:r>
            <a:r>
              <a:rPr lang="en-US" altLang="zh-CN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  </a:t>
            </a:r>
            <a:endParaRPr lang="zh-CN" altLang="en-US" dirty="0"/>
          </a:p>
        </p:txBody>
      </p:sp>
      <p:pic>
        <p:nvPicPr>
          <p:cNvPr id="24" name="图片 23"/>
          <p:cNvPicPr/>
          <p:nvPr/>
        </p:nvPicPr>
        <p:blipFill>
          <a:blip r:embed="rId11"/>
          <a:stretch>
            <a:fillRect/>
          </a:stretch>
        </p:blipFill>
        <p:spPr>
          <a:xfrm>
            <a:off x="2778125" y="5230495"/>
            <a:ext cx="1410335" cy="1228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文本框 24"/>
          <p:cNvSpPr txBox="1"/>
          <p:nvPr/>
        </p:nvSpPr>
        <p:spPr>
          <a:xfrm>
            <a:off x="4637405" y="6457950"/>
            <a:ext cx="14109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>
                <a:sym typeface="+mn-ea"/>
              </a:rPr>
              <a:t> Sxy=63;Gm = 0.5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755265" y="6441440"/>
            <a:ext cx="12839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>
                <a:sym typeface="+mn-ea"/>
              </a:rPr>
              <a:t> Sxy=63;Gm = 5</a:t>
            </a:r>
            <a:endParaRPr lang="zh-CN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4" name="TextBox 5"/>
          <p:cNvSpPr txBox="1"/>
          <p:nvPr/>
        </p:nvSpPr>
        <p:spPr>
          <a:xfrm>
            <a:off x="0" y="1052736"/>
            <a:ext cx="91719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ea typeface="+mn-ea"/>
                <a:sym typeface="+mn-ea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、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The simulation using the</a:t>
            </a:r>
            <a:r>
              <a:rPr lang="en-US" sz="1400" dirty="0">
                <a:solidFill>
                  <a:srgbClr val="3A70C0"/>
                </a:solidFill>
                <a:latin typeface="Times New Roman" panose="02020603050405020304" pitchFamily="18" charset="0"/>
                <a:ea typeface="+mn-ea"/>
                <a:sym typeface="+mn-ea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sym typeface="+mn-ea"/>
              </a:rPr>
              <a:t>c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ontinuum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amage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odel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sym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exhibit the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sym typeface="+mn-ea"/>
              </a:rPr>
              <a:t> brittle failure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 of the composite laminates as the experiment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shows, </a:t>
            </a:r>
            <a:r>
              <a:rPr lang="en-US" sz="1400" dirty="0" smtClean="0">
                <a:latin typeface="Times New Roman" panose="02020603050405020304" pitchFamily="18" charset="0"/>
                <a:ea typeface="+mn-ea"/>
                <a:sym typeface="+mn-ea"/>
              </a:rPr>
              <a:t>it also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preforms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well for predicting the</a:t>
            </a:r>
            <a:r>
              <a:rPr 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failure evolution behavior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of composite laminates with big cutouts;</a:t>
            </a:r>
          </a:p>
          <a:p>
            <a:pPr marL="0" indent="0" algn="just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The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exponential degeneration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law performs better than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linear 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sym typeface="+mn-ea"/>
              </a:rPr>
              <a:t>degeneration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 law fro pridecting the ultimate strength in this simultion.</a:t>
            </a:r>
          </a:p>
          <a:p>
            <a:pPr marL="0" indent="0" algn="just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The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shear nonlinearity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must be considered for the </a:t>
            </a:r>
            <a:r>
              <a:rPr lang="en-US" altLang="zh-CN" sz="1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sz="1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±45]</a:t>
            </a:r>
            <a:r>
              <a:rPr lang="en-US" sz="1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layup laminates to obtain the displacement-force curve.</a:t>
            </a:r>
          </a:p>
          <a:p>
            <a:pPr marL="0" indent="0" algn="just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The</a:t>
            </a:r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in-situ effect</a:t>
            </a:r>
            <a:r>
              <a:rPr lang="en-US" altLang="zh-CN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should be considered,the strength should be calculated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sym typeface="+mn-ea"/>
              </a:rPr>
              <a:t>respectively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for each layup of the laminates.</a:t>
            </a:r>
          </a:p>
        </p:txBody>
      </p:sp>
      <p:sp>
        <p:nvSpPr>
          <p:cNvPr id="11" name="矩形 10"/>
          <p:cNvSpPr/>
          <p:nvPr/>
        </p:nvSpPr>
        <p:spPr>
          <a:xfrm>
            <a:off x="-5308" y="5323663"/>
            <a:ext cx="91825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paper and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thesis</a:t>
            </a:r>
          </a:p>
          <a:p>
            <a:pPr eaLnBrk="1" hangingPunct="1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calculate the T700 laminates including the quasi-isotropic layup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bulking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failure(optimize and design for composite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laminates)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cohesive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472" y="2900681"/>
            <a:ext cx="9182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failure evolution of the 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[0]</a:t>
            </a:r>
            <a:r>
              <a:rPr lang="en-US" altLang="zh-CN" sz="1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layup laminate doesn’t correlate well with the experiment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of the curve doesn't drop in the simulation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after using the shear nonlinearity.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8" y="3725108"/>
            <a:ext cx="1708709" cy="15121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54" y="3759635"/>
            <a:ext cx="1733703" cy="153069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8" y="3759635"/>
            <a:ext cx="1690770" cy="1512168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6"/>
          <a:stretch>
            <a:fillRect/>
          </a:stretch>
        </p:blipFill>
        <p:spPr>
          <a:xfrm>
            <a:off x="6356209" y="3745595"/>
            <a:ext cx="1770698" cy="14897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010" y="1121410"/>
            <a:ext cx="7729855" cy="4739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Numerical 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Hashin Criteria &amp; Continumm Damage Model(CDM)</a:t>
            </a: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Ply-discount Method VS CDM</a:t>
            </a: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Degeneration Model(linear vs exponential)</a:t>
            </a: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Shear Nonlinearity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720090" lvl="2" indent="-284480" latinLnBrk="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in-situ strength effect</a:t>
            </a: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Abaqus 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imulation</a:t>
            </a:r>
          </a:p>
          <a:p>
            <a:pPr lvl="2" indent="0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Modeling Technique</a:t>
            </a: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UMAT subroutine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haracteristic 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ength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coefficient of viscosity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720090" lvl="2" indent="-285750" latinLnBrk="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implicit dynamic </a:t>
            </a: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38455" y="167005"/>
            <a:ext cx="3720465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3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1520" y="5677624"/>
          <a:ext cx="8229601" cy="587504"/>
        </p:xfrm>
        <a:graphic>
          <a:graphicData uri="http://schemas.openxmlformats.org/drawingml/2006/table">
            <a:tbl>
              <a:tblPr firstRow="1" firstCol="1" bandRow="1"/>
              <a:tblGrid>
                <a:gridCol w="2164385"/>
                <a:gridCol w="1348008"/>
                <a:gridCol w="1343071"/>
                <a:gridCol w="1017179"/>
                <a:gridCol w="1181771"/>
                <a:gridCol w="1175187"/>
              </a:tblGrid>
              <a:tr h="343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Strength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sz="16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(MPa)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764.3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38401" y="5373216"/>
            <a:ext cx="401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2 Strength parameters of a single lamina</a:t>
            </a:r>
            <a:endParaRPr lang="en-US" altLang="zh-CN" sz="7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464" y="4723750"/>
          <a:ext cx="8229600" cy="605155"/>
        </p:xfrm>
        <a:graphic>
          <a:graphicData uri="http://schemas.openxmlformats.org/drawingml/2006/table">
            <a:tbl>
              <a:tblPr firstRow="1" firstCol="1" bandRow="1"/>
              <a:tblGrid>
                <a:gridCol w="2146280"/>
                <a:gridCol w="1621231"/>
                <a:gridCol w="1622877"/>
                <a:gridCol w="1850014"/>
                <a:gridCol w="989198"/>
              </a:tblGrid>
              <a:tr h="36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ρ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kg/m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υ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1520.7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127.70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6.50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7158" y="4342803"/>
            <a:ext cx="5222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1 Material properties of a single lamina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8552" y="1851303"/>
            <a:ext cx="3718248" cy="1198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Abaqus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Shell(SC8R)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criterion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4" y="1419134"/>
            <a:ext cx="4622578" cy="28739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8455" y="167005"/>
            <a:ext cx="372046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矩形 18"/>
          <p:cNvSpPr/>
          <p:nvPr/>
        </p:nvSpPr>
        <p:spPr>
          <a:xfrm>
            <a:off x="4968552" y="3396842"/>
            <a:ext cx="3168352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60mm, 80mm, 100mm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Layups: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[0˚/90˚]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[±45˚]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0500" y="-9969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Hashin criteria &amp; Continuum Damage Model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3910974" y="1484025"/>
            <a:ext cx="5197530" cy="5161131"/>
          </a:xfrm>
          <a:prstGeom prst="roundRect">
            <a:avLst>
              <a:gd name="adj" fmla="val 2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51520" y="1484025"/>
            <a:ext cx="3636649" cy="3960440"/>
          </a:xfrm>
          <a:prstGeom prst="roundRect">
            <a:avLst>
              <a:gd name="adj" fmla="val 2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251520" y="163001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9" y="2021821"/>
            <a:ext cx="3474506" cy="3206367"/>
          </a:xfrm>
          <a:prstGeom prst="rect">
            <a:avLst/>
          </a:prstGeom>
        </p:spPr>
      </p:pic>
      <p:pic>
        <p:nvPicPr>
          <p:cNvPr id="4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55" y="4704715"/>
            <a:ext cx="2700655" cy="1579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文本框 45"/>
          <p:cNvSpPr txBox="1"/>
          <p:nvPr/>
        </p:nvSpPr>
        <p:spPr>
          <a:xfrm>
            <a:off x="3992121" y="3191659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534" y="3606443"/>
            <a:ext cx="1696720" cy="87820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276" y="3570372"/>
            <a:ext cx="930275" cy="49466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522" y="4136903"/>
            <a:ext cx="1062152" cy="567817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920454" y="1618496"/>
            <a:ext cx="321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Continuum Damage Model: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671" y="6309320"/>
            <a:ext cx="3893783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Lapczyk I, Hurtado J A. Progressive damage modeling in fiber-reinforced materials[J]. Composites Part A Applied Science &amp; Manufacturing, 2007, 38(11):2333-2341.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2245" y="2378075"/>
            <a:ext cx="5074285" cy="7410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92121" y="1987064"/>
            <a:ext cx="22072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constitutive matrix:</a:t>
            </a:r>
            <a:endParaRPr lang="zh-CN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9865" y="-7810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Degeneration Model(linear vs exponential)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" y="4466590"/>
            <a:ext cx="3150235" cy="1842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4"/>
          <p:cNvSpPr txBox="1"/>
          <p:nvPr/>
        </p:nvSpPr>
        <p:spPr>
          <a:xfrm>
            <a:off x="189741" y="1581934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34" y="1904643"/>
            <a:ext cx="1696720" cy="87820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061" y="1904132"/>
            <a:ext cx="930275" cy="49466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022" y="2398908"/>
            <a:ext cx="1062152" cy="5678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1" y="6309320"/>
            <a:ext cx="3893783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Lapczyk I, Hurtado J A. Progressive damage modeling in fiber-reinforced materials[J]. Composites Part A Applied Science &amp; Manufacturing, 2007, 38(11):2333-2341.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5" y="3148330"/>
            <a:ext cx="3963035" cy="131826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334443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362326" y="1605429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8790" y="6243955"/>
            <a:ext cx="340423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Damage and Failure Study of Composite Laminates with</a:t>
            </a:r>
          </a:p>
          <a:p>
            <a:r>
              <a:rPr lang="zh-CN" altLang="en-US" sz="1000" dirty="0"/>
              <a:t>Reinforced Cutout Based on CDM</a:t>
            </a:r>
          </a:p>
          <a:p>
            <a:r>
              <a:rPr lang="zh-CN" altLang="en-US" sz="1000" dirty="0"/>
              <a:t>Wang Wenzhi，Wan Xiaopeng，Yao Liaojun</a:t>
            </a:r>
          </a:p>
        </p:txBody>
      </p:sp>
      <p:sp>
        <p:nvSpPr>
          <p:cNvPr id="10" name="矩形 9"/>
          <p:cNvSpPr/>
          <p:nvPr/>
        </p:nvSpPr>
        <p:spPr>
          <a:xfrm>
            <a:off x="4288790" y="1098550"/>
            <a:ext cx="848741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1420" y="4476750"/>
            <a:ext cx="1929765" cy="1710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6905" y="1884680"/>
            <a:ext cx="3345815" cy="5346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8545" y="2419350"/>
            <a:ext cx="1786255" cy="4991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6670" y="1213485"/>
            <a:ext cx="2254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degenaration: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40200" y="1213485"/>
            <a:ext cx="5080" cy="560006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</p:spPr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7035" y="3148330"/>
            <a:ext cx="2416175" cy="131826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4165" y="3017520"/>
            <a:ext cx="2289175" cy="16370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549515" y="5372100"/>
            <a:ext cx="16681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Maimí P, Camanho P P, Mayugo J A, et al. A continuum damage model for composite laminates: Part II – Computational implementation and validation[J]. Mechanics of Materials, 2007, 39(10):909–919.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20" y="5284470"/>
            <a:ext cx="2284730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55" y="2491740"/>
            <a:ext cx="242951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75" y="1398905"/>
            <a:ext cx="5074285" cy="741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466915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shear nonlinearity constitutive relations for the laminates were defined with the Ramberg-Osgood equation: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2675" y="6205220"/>
            <a:ext cx="7736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刘魏光, 余音, 汪海. 考虑剪切非线性的复合材料渐进损伤模型[J]. 上海交通大学学报, 2016, 50(2):194-199.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" y="2325370"/>
            <a:ext cx="2861310" cy="2145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5394960"/>
            <a:ext cx="2666365" cy="5143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9865" y="-7810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——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Shear Nonlinearity</a:t>
            </a:r>
            <a:endParaRPr lang="en-US" altLang="zh-CN" sz="24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89865" y="-7810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——in-situ effect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2890" y="1301750"/>
            <a:ext cx="85134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+mn-ea"/>
                <a:ea typeface="+mn-ea"/>
              </a:rPr>
              <a:t>在传统强度理论研究中，通常将单向板试验获得的拉伸、压缩和剪切强度值作为材料的固有属性并用于建立强度准则，进而预测多向层合板的强度。然而通过一系列试验研究发现，对于铺层方向和厚度都相同的子层，</a:t>
            </a:r>
            <a:r>
              <a:rPr lang="zh-CN" altLang="en-US" sz="1400" b="1">
                <a:latin typeface="+mn-ea"/>
                <a:ea typeface="+mn-ea"/>
              </a:rPr>
              <a:t>它在多向层合板内和在单向板内时表现出的基体强度（包括横向拉伸和剪切强度）不同，在层合板内表现的强度明显高于在单向板内</a:t>
            </a:r>
            <a:r>
              <a:rPr lang="zh-CN" altLang="en-US" sz="1400">
                <a:latin typeface="+mn-ea"/>
                <a:ea typeface="+mn-ea"/>
              </a:rPr>
              <a:t>，许多文献将层合板的这种现象称为</a:t>
            </a:r>
            <a:r>
              <a:rPr lang="zh-CN" altLang="en-US" sz="1400" b="1">
                <a:latin typeface="+mn-ea"/>
                <a:ea typeface="+mn-ea"/>
              </a:rPr>
              <a:t>就地效应</a:t>
            </a:r>
            <a:r>
              <a:rPr lang="zh-CN" altLang="en-US" sz="1400">
                <a:latin typeface="+mn-ea"/>
                <a:ea typeface="+mn-ea"/>
              </a:rPr>
              <a:t>（</a:t>
            </a:r>
            <a:r>
              <a:rPr lang="en-US" altLang="zh-CN" sz="1400" dirty="0" smtClean="0">
                <a:latin typeface="+mn-ea"/>
                <a:ea typeface="+mn-ea"/>
                <a:cs typeface="Times New Roman" panose="02020603050405020304" pitchFamily="18" charset="0"/>
                <a:sym typeface="+mn-ea"/>
              </a:rPr>
              <a:t>in-situ effect</a:t>
            </a:r>
            <a:r>
              <a:rPr lang="zh-CN" altLang="en-US" sz="1400">
                <a:latin typeface="+mn-ea"/>
                <a:ea typeface="+mn-ea"/>
              </a:rPr>
              <a:t>）。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6430" y="2254885"/>
            <a:ext cx="75698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李彪，李亚智，杨帆．考虑复合材料层合板就地效应的强度理论</a:t>
            </a:r>
            <a:r>
              <a:rPr lang="en-US" altLang="zh-CN" sz="1200"/>
              <a:t>[J]</a:t>
            </a:r>
            <a:r>
              <a:rPr lang="zh-CN" altLang="en-US" sz="1200"/>
              <a:t>．航空学报，</a:t>
            </a:r>
            <a:r>
              <a:rPr lang="en-US" altLang="zh-CN" sz="1200"/>
              <a:t>2014</a:t>
            </a:r>
            <a:r>
              <a:rPr lang="zh-CN" altLang="en-US" sz="1200"/>
              <a:t>，</a:t>
            </a:r>
            <a:r>
              <a:rPr lang="en-US" altLang="zh-CN" sz="1200"/>
              <a:t>35(11)</a:t>
            </a:r>
            <a:r>
              <a:rPr lang="zh-CN" altLang="en-US" sz="1200"/>
              <a:t>：</a:t>
            </a:r>
            <a:r>
              <a:rPr lang="en-US" altLang="zh-CN" sz="1200"/>
              <a:t>3025-3036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262890" y="2602230"/>
            <a:ext cx="86175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By examining the results presented previously,5±7 we take the in</a:t>
            </a:r>
            <a:r>
              <a:rPr lang="en-US" altLang="zh-CN" sz="1600"/>
              <a:t>-</a:t>
            </a:r>
            <a:r>
              <a:rPr lang="zh-CN" altLang="en-US" sz="1600"/>
              <a:t>situ tensile transverse and shear strengths to be </a:t>
            </a:r>
            <a:r>
              <a:rPr lang="zh-CN" altLang="en-US" sz="1600" b="1"/>
              <a:t>1.5 times</a:t>
            </a:r>
            <a:r>
              <a:rPr lang="zh-CN" altLang="en-US" sz="1600"/>
              <a:t> those measured from unidirectional laminates for all the laminates discussed.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44700" y="3443605"/>
            <a:ext cx="7441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Sun C T, Tao J. Prediction of failure envelopes and stress/strain behaviour of composite laminates 1[J]. Composites Science &amp; Technology, 1998, 58(7):1125-1136.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64640" y="4234180"/>
          <a:ext cx="156908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r:id="rId4" imgW="1270000" imgH="889000" progId="Equation.KSEE3">
                  <p:embed/>
                </p:oleObj>
              </mc:Choice>
              <mc:Fallback>
                <p:oleObj r:id="rId4" imgW="12700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4640" y="4234180"/>
                        <a:ext cx="1569085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7300" y="4090670"/>
          <a:ext cx="348043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r:id="rId6" imgW="2705100" imgH="965200" progId="Equation.KSEE3">
                  <p:embed/>
                </p:oleObj>
              </mc:Choice>
              <mc:Fallback>
                <p:oleObj r:id="rId6" imgW="2705100" imgH="965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7300" y="4090670"/>
                        <a:ext cx="348043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6283" y="5408930"/>
          <a:ext cx="4057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r:id="rId8" imgW="405765" imgH="228600" progId="Equation.KSEE3">
                  <p:embed/>
                </p:oleObj>
              </mc:Choice>
              <mc:Fallback>
                <p:oleObj r:id="rId8" imgW="4057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6283" y="5408930"/>
                        <a:ext cx="4057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2890" y="5383530"/>
            <a:ext cx="85128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                 </a:t>
            </a:r>
            <a:r>
              <a:rPr lang="zh-CN" altLang="en-US" sz="1400"/>
              <a:t>为单层板的固有横向拉伸强度与固有面内剪切强度，        为单层板在层合板中相应的就低强度，</a:t>
            </a:r>
            <a:r>
              <a:rPr lang="en-US" altLang="zh-CN" sz="1400"/>
              <a:t>ABCD</a:t>
            </a:r>
            <a:r>
              <a:rPr lang="zh-CN" altLang="en-US" sz="1400"/>
              <a:t>为材料相关的常数，</a:t>
            </a:r>
            <a:r>
              <a:rPr lang="en-US" altLang="zh-CN" sz="1400"/>
              <a:t>N</a:t>
            </a:r>
            <a:r>
              <a:rPr lang="zh-CN" altLang="en-US" sz="1400"/>
              <a:t>为层合板中同一方向并相邻的单层板的层数。           是本单层的纤维铺设角度与其相邻的两个单层板纤维铺设角度之差。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56213" y="5397500"/>
          <a:ext cx="4057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r:id="rId10" imgW="405765" imgH="228600" progId="Equation.KSEE3">
                  <p:embed/>
                </p:oleObj>
              </mc:Choice>
              <mc:Fallback>
                <p:oleObj r:id="rId10" imgW="405765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6213" y="5397500"/>
                        <a:ext cx="4057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96330" y="5626100"/>
          <a:ext cx="62992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r:id="rId12" imgW="571500" imgH="228600" progId="Equation.KSEE3">
                  <p:embed/>
                </p:oleObj>
              </mc:Choice>
              <mc:Fallback>
                <p:oleObj r:id="rId12" imgW="571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96330" y="5626100"/>
                        <a:ext cx="629920" cy="25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44700" y="6120765"/>
            <a:ext cx="6985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Wang J, Karihaloo B L. Optimum In Situ Strength Design of Composite Laminates. Part I: In Situ Strength Parameters[J]. Journal of Composite Materials, 1996, 30(12):1314-1337.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-44508" y="2602514"/>
            <a:ext cx="9270365" cy="25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 flipH="1">
            <a:off x="-38158" y="4045234"/>
            <a:ext cx="9270365" cy="254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11560" y="390694"/>
            <a:ext cx="35871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Results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-1"/>
          <p:cNvGraphicFramePr/>
          <p:nvPr/>
        </p:nvGraphicFramePr>
        <p:xfrm>
          <a:off x="755576" y="4568924"/>
          <a:ext cx="7100888" cy="11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00"/>
                <a:gridCol w="558800"/>
                <a:gridCol w="500063"/>
                <a:gridCol w="998537"/>
                <a:gridCol w="558800"/>
                <a:gridCol w="501650"/>
                <a:gridCol w="998538"/>
                <a:gridCol w="558800"/>
                <a:gridCol w="500062"/>
                <a:gridCol w="998538"/>
              </a:tblGrid>
              <a:tr h="2921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[0/90]</a:t>
                      </a:r>
                      <a:r>
                        <a:rPr lang="en-US" altLang="zh-CN" sz="1200" kern="1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</a:t>
                      </a:r>
                      <a:r>
                        <a:rPr lang="en-US" altLang="zh-CN" sz="1200" kern="1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zh-CN" sz="12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error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error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error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Linear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52.67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59.32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1200" b="0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11.2%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43.83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47.20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zh-CN" sz="1200" b="0" dirty="0" smtClean="0">
                          <a:latin typeface="Calibri" panose="020F0502020204030204" charset="0"/>
                          <a:cs typeface="Calibri" panose="020F0502020204030204" charset="0"/>
                        </a:rPr>
                        <a:t>7.1%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34.56</a:t>
                      </a:r>
                      <a:endParaRPr lang="zh-CN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37.54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7.9%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56.72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4.4%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48.17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2.1%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34.59</a:t>
                      </a:r>
                      <a:endParaRPr lang="zh-CN" altLang="en-US" sz="12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smtClean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7.9%</a:t>
                      </a:r>
                      <a:endParaRPr lang="zh-CN" altLang="en-US" sz="12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3528" y="5906770"/>
            <a:ext cx="8529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en-US" sz="1400" dirty="0">
                <a:latin typeface="+mn-ea"/>
                <a:ea typeface="+mn-ea"/>
              </a:rPr>
              <a:t>、从试验以及模拟的结果来看，裂纹的扩展和孔径大小无关，孔径越小，极限载荷越大</a:t>
            </a:r>
          </a:p>
          <a:p>
            <a:r>
              <a:rPr lang="en-US" altLang="zh-CN" sz="1400" dirty="0">
                <a:latin typeface="+mn-ea"/>
                <a:ea typeface="+mn-ea"/>
              </a:rPr>
              <a:t>2</a:t>
            </a:r>
            <a:r>
              <a:rPr lang="zh-CN" altLang="en-US" sz="1400" dirty="0">
                <a:latin typeface="+mn-ea"/>
                <a:ea typeface="+mn-ea"/>
              </a:rPr>
              <a:t>、计算结果可以表现</a:t>
            </a:r>
            <a:r>
              <a:rPr lang="zh-CN" altLang="en-US" sz="1400" dirty="0" smtClean="0">
                <a:latin typeface="+mn-ea"/>
                <a:ea typeface="+mn-ea"/>
              </a:rPr>
              <a:t>出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[0/90]</a:t>
            </a:r>
            <a:r>
              <a:rPr lang="en-US" altLang="zh-CN" sz="1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1400" dirty="0" smtClean="0">
                <a:latin typeface="+mn-ea"/>
                <a:ea typeface="+mn-ea"/>
              </a:rPr>
              <a:t>板</a:t>
            </a:r>
            <a:r>
              <a:rPr lang="zh-CN" altLang="en-US" sz="1400" dirty="0">
                <a:latin typeface="+mn-ea"/>
                <a:ea typeface="+mn-ea"/>
              </a:rPr>
              <a:t>的脆性断裂，</a:t>
            </a:r>
          </a:p>
          <a:p>
            <a:r>
              <a:rPr lang="en-US" altLang="zh-CN" sz="1400" dirty="0" smtClean="0">
                <a:latin typeface="+mn-ea"/>
                <a:ea typeface="+mn-ea"/>
              </a:rPr>
              <a:t>3</a:t>
            </a:r>
            <a:r>
              <a:rPr lang="zh-CN" altLang="en-US" sz="1400" dirty="0" smtClean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linear</a:t>
            </a:r>
            <a:r>
              <a:rPr lang="zh-CN" altLang="en-US" sz="1400" dirty="0" err="1">
                <a:latin typeface="+mn-ea"/>
                <a:ea typeface="+mn-ea"/>
                <a:sym typeface="+mn-ea"/>
              </a:rPr>
              <a:t>或是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exponential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模型对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损伤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演化的影响不太大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，</a:t>
            </a:r>
            <a:r>
              <a:rPr lang="en-US" altLang="zh-CN" sz="1400" dirty="0" smtClean="0">
                <a:latin typeface="+mn-ea"/>
                <a:ea typeface="+mn-ea"/>
                <a:sym typeface="+mn-ea"/>
              </a:rPr>
              <a:t>exponential</a:t>
            </a:r>
            <a:r>
              <a:rPr lang="zh-CN" altLang="en-US" sz="1400" dirty="0" smtClean="0">
                <a:latin typeface="+mn-ea"/>
                <a:ea typeface="+mn-ea"/>
              </a:rPr>
              <a:t>比</a:t>
            </a:r>
            <a:r>
              <a:rPr lang="en-US" altLang="zh-CN" sz="1400" dirty="0" smtClean="0">
                <a:latin typeface="+mn-ea"/>
                <a:ea typeface="+mn-ea"/>
                <a:sym typeface="+mn-ea"/>
              </a:rPr>
              <a:t>linear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计算</a:t>
            </a:r>
            <a:r>
              <a:rPr lang="zh-CN" altLang="en-US" sz="1400" dirty="0" smtClean="0">
                <a:latin typeface="+mn-ea"/>
              </a:rPr>
              <a:t>极限载荷的</a:t>
            </a:r>
            <a:r>
              <a:rPr lang="zh-CN" altLang="en-US" sz="1400" dirty="0" smtClean="0">
                <a:latin typeface="+mn-ea"/>
                <a:ea typeface="+mn-ea"/>
              </a:rPr>
              <a:t>误差更小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94660" y="404495"/>
            <a:ext cx="11893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kern="1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/90]</a:t>
            </a:r>
            <a:r>
              <a:rPr lang="en-US" sz="2800" kern="1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  </a:t>
            </a:r>
            <a:r>
              <a:rPr lang="en-US" altLang="zh-CN" sz="28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885" y="1151890"/>
            <a:ext cx="361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Ultimate loading</a:t>
            </a:r>
            <a:r>
              <a:rPr lang="zh-CN" altLang="en-US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15" y="1678940"/>
            <a:ext cx="4134485" cy="21532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" y="1471295"/>
            <a:ext cx="4497705" cy="24257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74897" y="3933056"/>
            <a:ext cx="1550001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Simulation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6023331" y="3904683"/>
            <a:ext cx="1550001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>
                <a:solidFill>
                  <a:srgbClr val="000000"/>
                </a:solidFill>
              </a:rPr>
              <a:t>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404664"/>
            <a:ext cx="35871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+mj-lt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Results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84" y="1591754"/>
            <a:ext cx="4118565" cy="2017413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19175" y="4363333"/>
          <a:ext cx="7105953" cy="116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735"/>
                <a:gridCol w="559635"/>
                <a:gridCol w="500559"/>
                <a:gridCol w="999212"/>
                <a:gridCol w="559635"/>
                <a:gridCol w="500559"/>
                <a:gridCol w="999212"/>
                <a:gridCol w="559635"/>
                <a:gridCol w="500559"/>
                <a:gridCol w="999212"/>
              </a:tblGrid>
              <a:tr h="292100">
                <a:tc>
                  <a:txBody>
                    <a:bodyPr/>
                    <a:lstStyle/>
                    <a:p>
                      <a:r>
                        <a:rPr lang="zh-CN" sz="1000" dirty="0">
                          <a:effectLst/>
                        </a:rPr>
                        <a:t>孔径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80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100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[±45]5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Simul.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Exp.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Relative error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Linear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21.41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28.72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25.5%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17.03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23.79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28.4%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12.75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17.60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27.6%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Exponential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27.34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4.8%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21.73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8.7%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16.09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8.6%</a:t>
                      </a:r>
                      <a:endParaRPr lang="zh-CN" sz="1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67360" y="5731510"/>
            <a:ext cx="8367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en-US" sz="1400" dirty="0">
                <a:latin typeface="+mn-ea"/>
                <a:ea typeface="+mn-ea"/>
              </a:rPr>
              <a:t>、从试验以及模拟的结果来看，裂纹的扩展和孔径大小无关，孔径越小，极限载荷越大</a:t>
            </a:r>
          </a:p>
          <a:p>
            <a:r>
              <a:rPr lang="en-US" altLang="zh-CN" sz="1400" dirty="0">
                <a:latin typeface="+mn-ea"/>
                <a:ea typeface="+mn-ea"/>
              </a:rPr>
              <a:t>2</a:t>
            </a:r>
            <a:r>
              <a:rPr lang="zh-CN" altLang="en-US" sz="1400" dirty="0" smtClean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linear</a:t>
            </a:r>
            <a:r>
              <a:rPr lang="zh-CN" altLang="en-US" sz="1400" dirty="0" err="1">
                <a:latin typeface="+mn-ea"/>
                <a:ea typeface="+mn-ea"/>
                <a:sym typeface="+mn-ea"/>
              </a:rPr>
              <a:t>或是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exponential</a:t>
            </a:r>
            <a:r>
              <a:rPr lang="zh-CN" altLang="en-US" sz="1400" dirty="0" err="1">
                <a:latin typeface="+mn-ea"/>
                <a:ea typeface="+mn-ea"/>
                <a:sym typeface="+mn-ea"/>
              </a:rPr>
              <a:t>模型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对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损伤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演化的影响不太大，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极限载荷：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exponential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比</a:t>
            </a:r>
            <a:r>
              <a:rPr lang="en-US" altLang="zh-CN" sz="1400" dirty="0" err="1">
                <a:latin typeface="+mn-ea"/>
                <a:ea typeface="+mn-ea"/>
                <a:sym typeface="+mn-ea"/>
              </a:rPr>
              <a:t>linear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误差更小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en-US" altLang="zh-CN" sz="1400" dirty="0" smtClean="0">
                <a:latin typeface="+mn-ea"/>
                <a:ea typeface="+mn-ea"/>
              </a:rPr>
              <a:t>4</a:t>
            </a:r>
            <a:r>
              <a:rPr lang="zh-CN" altLang="en-US" sz="1400" dirty="0" smtClean="0">
                <a:latin typeface="+mn-ea"/>
                <a:ea typeface="+mn-ea"/>
              </a:rPr>
              <a:t>、位移载荷曲线的形状和实验相差大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92" y="1520360"/>
            <a:ext cx="4487320" cy="21938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94660" y="404495"/>
            <a:ext cx="1619885" cy="801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±45]</a:t>
            </a:r>
            <a:r>
              <a:rPr lang="en-US" sz="2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kern="100" baseline="-25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5885" y="1151890"/>
            <a:ext cx="361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Ultimate loading</a:t>
            </a:r>
            <a:r>
              <a:rPr lang="zh-CN" altLang="en-US"/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1618407" y="3717791"/>
            <a:ext cx="1550001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Simulation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166841" y="3689418"/>
            <a:ext cx="1550001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52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"/>
  <p:tag name="KSO_WM_DIAGRAM_GROUP_CODE" val="第六组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52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"/>
  <p:tag name="KSO_WM_DIAGRAM_GROUP_CODE" val="第六组"/>
  <p:tag name="KSO_WM_TAG_VERSION" val="1.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</TotalTime>
  <Words>1304</Words>
  <Application>Microsoft Office PowerPoint</Application>
  <PresentationFormat>全屏显示(4:3)</PresentationFormat>
  <Paragraphs>256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楷体</vt:lpstr>
      <vt:lpstr>宋体</vt:lpstr>
      <vt:lpstr>Arial</vt:lpstr>
      <vt:lpstr>Calibri</vt:lpstr>
      <vt:lpstr>Garamond</vt:lpstr>
      <vt:lpstr>Times New Roman</vt:lpstr>
      <vt:lpstr>Wingdings</vt:lpstr>
      <vt:lpstr>Edge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</dc:creator>
  <cp:lastModifiedBy>dell</cp:lastModifiedBy>
  <cp:revision>1944</cp:revision>
  <cp:lastPrinted>2113-01-01T00:00:00Z</cp:lastPrinted>
  <dcterms:created xsi:type="dcterms:W3CDTF">2113-01-01T00:00:00Z</dcterms:created>
  <dcterms:modified xsi:type="dcterms:W3CDTF">2018-01-24T01:16:14Z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2052-10.1.0.7106</vt:lpwstr>
  </property>
</Properties>
</file>