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7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83" r:id="rId2"/>
    <p:sldId id="482" r:id="rId3"/>
    <p:sldId id="474" r:id="rId4"/>
    <p:sldId id="503" r:id="rId5"/>
    <p:sldId id="498" r:id="rId6"/>
    <p:sldId id="504" r:id="rId7"/>
    <p:sldId id="499" r:id="rId8"/>
    <p:sldId id="497" r:id="rId9"/>
    <p:sldId id="502" r:id="rId10"/>
    <p:sldId id="501" r:id="rId11"/>
    <p:sldId id="486" r:id="rId12"/>
    <p:sldId id="496" r:id="rId13"/>
    <p:sldId id="489" r:id="rId14"/>
    <p:sldId id="488" r:id="rId15"/>
    <p:sldId id="470" r:id="rId16"/>
    <p:sldId id="456" r:id="rId17"/>
    <p:sldId id="471" r:id="rId18"/>
    <p:sldId id="472" r:id="rId19"/>
    <p:sldId id="473" r:id="rId20"/>
    <p:sldId id="500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1">
          <p15:clr>
            <a:srgbClr val="A4A3A4"/>
          </p15:clr>
        </p15:guide>
        <p15:guide id="2" pos="3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3A70C0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4176" autoAdjust="0"/>
  </p:normalViewPr>
  <p:slideViewPr>
    <p:cSldViewPr>
      <p:cViewPr varScale="1">
        <p:scale>
          <a:sx n="68" d="100"/>
          <a:sy n="68" d="100"/>
        </p:scale>
        <p:origin x="2112" y="66"/>
      </p:cViewPr>
      <p:guideLst>
        <p:guide orient="horz" pos="2421"/>
        <p:guide pos="31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/>
            <a:t>Numerical model</a:t>
          </a:r>
        </a:p>
      </dgm:t>
    </dgm:pt>
    <dgm:pt modelId="{C8BB0B8A-C63A-4F83-B8DD-3A7CE259E4EE}" type="parTrans" cxnId="{F42AF8FF-1599-42FD-93E5-47A977B397E1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F42AF8FF-1599-42FD-93E5-47A977B397E1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Hashin Criteria &amp; Continumm Damage Model(CDM)</a:t>
          </a:r>
          <a:endParaRPr lang="zh-CN" altLang="en-US">
            <a:sym typeface="+mn-ea"/>
          </a:endParaRPr>
        </a:p>
      </dgm:t>
    </dgm:pt>
    <dgm:pt modelId="{FB4BCC77-44E9-4065-8A2F-90CD32DE34E3}" type="parTrans" cxnId="{78359818-5AB2-4193-8A2A-28936535EC2C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78359818-5AB2-4193-8A2A-28936535EC2C}">
      <dgm:prSet/>
      <dgm:spPr/>
      <dgm:t>
        <a:bodyPr/>
        <a:lstStyle/>
        <a:p>
          <a:endParaRPr lang="zh-CN" altLang="en-US"/>
        </a:p>
      </dgm:t>
    </dgm:pt>
    <dgm:pt modelId="{E8FCD158-3341-4AE9-8B1F-219246C2F9AF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Degeneration Model(linear vs exponential)</a:t>
          </a:r>
          <a:endParaRPr lang="zh-CN" altLang="en-US"/>
        </a:p>
      </dgm:t>
    </dgm:pt>
    <dgm:pt modelId="{5DAD5960-7F3B-41C6-A56F-04E4A0E24F63}" type="parTrans" cxnId="{43FAA045-57F0-4C0F-80EA-92FA28256BCF}">
      <dgm:prSet/>
      <dgm:spPr/>
    </dgm:pt>
    <dgm:pt modelId="{F6C76A4A-0A69-4B10-803D-21CEF1486538}" type="sibTrans" cxnId="{43FAA045-57F0-4C0F-80EA-92FA28256BCF}">
      <dgm:prSet/>
      <dgm:spPr/>
    </dgm:pt>
    <dgm:pt modelId="{7DA5A652-D660-46D6-92EF-D18BA988C1A3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>
              <a:sym typeface="+mn-ea"/>
            </a:rPr>
            <a:t>Shear Nonlinearity</a:t>
          </a:r>
        </a:p>
      </dgm:t>
    </dgm:pt>
    <dgm:pt modelId="{6B2F3570-CAAF-4EE4-BF40-26C458D743A3}" type="parTrans" cxnId="{FF56786C-B1CA-4769-AE05-B6324C13A8EC}">
      <dgm:prSet/>
      <dgm:spPr/>
    </dgm:pt>
    <dgm:pt modelId="{7CCFFC8F-E3C3-4018-BCB6-DB6B5F8B9CBC}" type="sibTrans" cxnId="{FF56786C-B1CA-4769-AE05-B6324C13A8EC}">
      <dgm:prSet/>
      <dgm:spPr/>
    </dgm:pt>
    <dgm:pt modelId="{8206D0A4-320D-4451-9E51-5052B8351A03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就地强度准测？？</a:t>
          </a:r>
        </a:p>
      </dgm:t>
    </dgm:pt>
    <dgm:pt modelId="{6940C0AB-B2F1-458A-9938-3847AC2D06E2}" type="parTrans" cxnId="{505D6130-A3F5-431F-925D-A7F88E5964FA}">
      <dgm:prSet/>
      <dgm:spPr/>
    </dgm:pt>
    <dgm:pt modelId="{DA68C49D-76F6-4DCB-B324-636FE00BB914}" type="sibTrans" cxnId="{505D6130-A3F5-431F-925D-A7F88E5964FA}">
      <dgm:prSet/>
      <dgm:spPr/>
    </dgm:pt>
    <dgm:pt modelId="{A6685E83-BEEC-49B3-B40A-539E2C0D7A1A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 smtClean="0">
              <a:sym typeface="+mn-ea"/>
            </a:rPr>
            <a:t>Abaqus simulation</a:t>
          </a:r>
        </a:p>
      </dgm:t>
    </dgm:pt>
    <dgm:pt modelId="{FECC43A3-D59E-4EE1-9557-8FBB90D5B362}" type="parTrans" cxnId="{37611173-E858-49A2-8756-8281AF0B4C6A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37611173-E858-49A2-8756-8281AF0B4C6A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UMAT subroutine</a:t>
          </a:r>
        </a:p>
      </dgm:t>
    </dgm:pt>
    <dgm:pt modelId="{73E2772F-165D-4B56-ACC2-969CBF53B0A8}" type="parTrans" cxnId="{812595CF-5014-4D95-AA93-4439FC923BB4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812595CF-5014-4D95-AA93-4439FC923BB4}">
      <dgm:prSet/>
      <dgm:spPr/>
      <dgm:t>
        <a:bodyPr/>
        <a:lstStyle/>
        <a:p>
          <a:endParaRPr lang="zh-CN" altLang="en-US"/>
        </a:p>
      </dgm:t>
    </dgm:pt>
    <dgm:pt modelId="{27FC429B-E5F7-4921-910F-8C2AE2116031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Characteristic Length</a:t>
          </a:r>
        </a:p>
      </dgm:t>
    </dgm:pt>
    <dgm:pt modelId="{24B6B48C-1296-4DB3-862F-E64E31B02E2B}" type="parTrans" cxnId="{3C08E6EF-41E3-46E2-84AD-25185F727D21}">
      <dgm:prSet/>
      <dgm:spPr/>
    </dgm:pt>
    <dgm:pt modelId="{85498363-EFAE-4884-BB48-2CC60F0D20C2}" type="sibTrans" cxnId="{3C08E6EF-41E3-46E2-84AD-25185F727D21}">
      <dgm:prSet/>
      <dgm:spPr/>
    </dgm:pt>
    <dgm:pt modelId="{90D64721-AE35-4DAB-8A5A-2E4658E296FB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coefficient of viscosity</a:t>
          </a:r>
        </a:p>
      </dgm:t>
    </dgm:pt>
    <dgm:pt modelId="{F4918C90-BD18-4493-BFD4-431EFEC35BFD}" type="parTrans" cxnId="{4AF5C3F5-D92F-42EF-BA5F-86EA6AE1E454}">
      <dgm:prSet/>
      <dgm:spPr/>
    </dgm:pt>
    <dgm:pt modelId="{0EE33D94-CBE8-4925-B1C5-EFE8B3EFBDFD}" type="sibTrans" cxnId="{4AF5C3F5-D92F-42EF-BA5F-86EA6AE1E454}">
      <dgm:prSet/>
      <dgm:spPr/>
    </dgm:pt>
    <dgm:pt modelId="{44A344AB-0013-4BAC-9B78-A7303112F987}">
      <dgm:prSet phldr="0" custT="0"/>
      <dgm:spPr/>
      <dgm:t>
        <a:bodyPr vert="horz" wrap="square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implicit dynamic </a:t>
          </a:r>
        </a:p>
      </dgm:t>
    </dgm:pt>
    <dgm:pt modelId="{E5CB79FD-B4E3-4F25-9A5A-40FEAE415663}" type="parTrans" cxnId="{9A0A3B14-C90B-4B73-81EF-CEBD897B4FE4}">
      <dgm:prSet/>
      <dgm:spPr/>
    </dgm:pt>
    <dgm:pt modelId="{B04FF3F6-37F4-4878-B64A-C7A776EACC76}" type="sibTrans" cxnId="{9A0A3B14-C90B-4B73-81EF-CEBD897B4FE4}">
      <dgm:prSet/>
      <dgm:spPr/>
    </dgm:pt>
    <dgm:pt modelId="{C8DDDFA1-AF37-4444-AAEB-D51CEE212719}">
      <dgm:prSet phldrT="[文本]" phldr="0" custT="1"/>
      <dgm:spPr/>
      <dgm:t>
        <a:bodyPr vert="horz" wrap="square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dirty="0" smtClean="0">
              <a:sym typeface="+mn-ea"/>
            </a:rPr>
            <a:t>Results</a:t>
          </a:r>
          <a:r>
            <a:rPr lang="en-US" altLang="zh-CN" sz="5900" dirty="0" smtClean="0">
              <a:sym typeface="+mn-ea"/>
            </a:rPr>
            <a:t> </a:t>
          </a:r>
          <a:endParaRPr lang="zh-CN" altLang="en-US" sz="5900"/>
        </a:p>
      </dgm:t>
    </dgm:pt>
    <dgm:pt modelId="{26EA520A-5891-4EBA-B2AD-1840663D8C07}" type="parTrans" cxnId="{EB3038D1-48AA-4660-881B-9FC564E2E6C2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EB3038D1-48AA-4660-881B-9FC564E2E6C2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0"/>
      <dgm:spPr/>
      <dgm:t>
        <a:bodyPr vert="horz" wrap="square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D0D77647-95BE-4607-B2F0-006D9CAB8F0E}" type="parTrans" cxnId="{598D5947-D369-4EA4-B63E-93A72F3C0DE6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598D5947-D369-4EA4-B63E-93A72F3C0DE6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3038D1-48AA-4660-881B-9FC564E2E6C2}" srcId="{2E15931E-1654-4B73-89B2-8E333D9C42E0}" destId="{C8DDDFA1-AF37-4444-AAEB-D51CEE212719}" srcOrd="2" destOrd="0" parTransId="{26EA520A-5891-4EBA-B2AD-1840663D8C07}" sibTransId="{CE2287C8-6424-4771-88FD-4DADE15C5A04}"/>
    <dgm:cxn modelId="{EB385E51-859B-47D6-8D6C-8C6A73E540AC}" type="presOf" srcId="{2E15931E-1654-4B73-89B2-8E333D9C42E0}" destId="{D5935282-3C7C-4F88-A1AE-C27DB8591514}" srcOrd="0" destOrd="0" presId="urn:microsoft.com/office/officeart/2005/8/layout/vList5"/>
    <dgm:cxn modelId="{9A0A3B14-C90B-4B73-81EF-CEBD897B4FE4}" srcId="{A6685E83-BEEC-49B3-B40A-539E2C0D7A1A}" destId="{44A344AB-0013-4BAC-9B78-A7303112F987}" srcOrd="3" destOrd="0" parTransId="{E5CB79FD-B4E3-4F25-9A5A-40FEAE415663}" sibTransId="{B04FF3F6-37F4-4878-B64A-C7A776EACC76}"/>
    <dgm:cxn modelId="{598D5947-D369-4EA4-B63E-93A72F3C0DE6}" srcId="{C8DDDFA1-AF37-4444-AAEB-D51CEE212719}" destId="{5AA02751-379E-46DB-884A-F23ACBC498EE}" srcOrd="0" destOrd="0" parTransId="{D0D77647-95BE-4607-B2F0-006D9CAB8F0E}" sibTransId="{3DBF6B9F-A188-4D67-ABE8-0633561FA9E5}"/>
    <dgm:cxn modelId="{78359818-5AB2-4193-8A2A-28936535EC2C}" srcId="{90DDC401-903F-495B-A387-FFA8A45891F6}" destId="{E08CEB0C-E37F-4DCA-A8EA-4B2CD3AD7754}" srcOrd="0" destOrd="0" parTransId="{FB4BCC77-44E9-4065-8A2F-90CD32DE34E3}" sibTransId="{41FED480-3E2E-47A2-B997-02D527BC8082}"/>
    <dgm:cxn modelId="{E8E0EB12-0E0F-46C6-A349-E59123D9E399}" type="presOf" srcId="{CBA50553-63FA-4B5A-9888-EDDBA06CA593}" destId="{6EB2A58E-CA03-4F76-94B6-D8FE50231963}" srcOrd="0" destOrd="0" presId="urn:microsoft.com/office/officeart/2005/8/layout/vList5"/>
    <dgm:cxn modelId="{3BA156B3-54DB-48A0-9F1C-9F13BBE15918}" type="presOf" srcId="{90D64721-AE35-4DAB-8A5A-2E4658E296FB}" destId="{6EB2A58E-CA03-4F76-94B6-D8FE50231963}" srcOrd="0" destOrd="2" presId="urn:microsoft.com/office/officeart/2005/8/layout/vList5"/>
    <dgm:cxn modelId="{6E2DD28D-A06D-4ABE-A457-3E2F15990679}" type="presOf" srcId="{90DDC401-903F-495B-A387-FFA8A45891F6}" destId="{96BE2B31-D87C-43E1-BE64-4C27B13F4AA4}" srcOrd="0" destOrd="0" presId="urn:microsoft.com/office/officeart/2005/8/layout/vList5"/>
    <dgm:cxn modelId="{812595CF-5014-4D95-AA93-4439FC923BB4}" srcId="{A6685E83-BEEC-49B3-B40A-539E2C0D7A1A}" destId="{CBA50553-63FA-4B5A-9888-EDDBA06CA593}" srcOrd="0" destOrd="0" parTransId="{73E2772F-165D-4B56-ACC2-969CBF53B0A8}" sibTransId="{7BFD1607-7356-4D3D-A829-75D002A3A4B0}"/>
    <dgm:cxn modelId="{AA72925C-F5A4-4CAA-ACAE-4A1D453C5694}" type="presOf" srcId="{44A344AB-0013-4BAC-9B78-A7303112F987}" destId="{6EB2A58E-CA03-4F76-94B6-D8FE50231963}" srcOrd="0" destOrd="3" presId="urn:microsoft.com/office/officeart/2005/8/layout/vList5"/>
    <dgm:cxn modelId="{505D6130-A3F5-431F-925D-A7F88E5964FA}" srcId="{90DDC401-903F-495B-A387-FFA8A45891F6}" destId="{8206D0A4-320D-4451-9E51-5052B8351A03}" srcOrd="3" destOrd="0" parTransId="{6940C0AB-B2F1-458A-9938-3847AC2D06E2}" sibTransId="{DA68C49D-76F6-4DCB-B324-636FE00BB914}"/>
    <dgm:cxn modelId="{DE1C221C-B470-46B8-9F19-6DA9BEF91B36}" type="presOf" srcId="{8206D0A4-320D-4451-9E51-5052B8351A03}" destId="{DD9406C3-FC80-4468-A55B-122D744D43F0}" srcOrd="0" destOrd="3" presId="urn:microsoft.com/office/officeart/2005/8/layout/vList5"/>
    <dgm:cxn modelId="{CFDAD6F1-6940-431D-ADFA-796EE2B99DB7}" type="presOf" srcId="{E8FCD158-3341-4AE9-8B1F-219246C2F9AF}" destId="{DD9406C3-FC80-4468-A55B-122D744D43F0}" srcOrd="0" destOrd="1" presId="urn:microsoft.com/office/officeart/2005/8/layout/vList5"/>
    <dgm:cxn modelId="{3C08E6EF-41E3-46E2-84AD-25185F727D21}" srcId="{A6685E83-BEEC-49B3-B40A-539E2C0D7A1A}" destId="{27FC429B-E5F7-4921-910F-8C2AE2116031}" srcOrd="1" destOrd="0" parTransId="{24B6B48C-1296-4DB3-862F-E64E31B02E2B}" sibTransId="{85498363-EFAE-4884-BB48-2CC60F0D20C2}"/>
    <dgm:cxn modelId="{FF56786C-B1CA-4769-AE05-B6324C13A8EC}" srcId="{90DDC401-903F-495B-A387-FFA8A45891F6}" destId="{7DA5A652-D660-46D6-92EF-D18BA988C1A3}" srcOrd="2" destOrd="0" parTransId="{6B2F3570-CAAF-4EE4-BF40-26C458D743A3}" sibTransId="{7CCFFC8F-E3C3-4018-BCB6-DB6B5F8B9CBC}"/>
    <dgm:cxn modelId="{C119B9A0-75C9-4D9B-A521-75D6239BE78B}" type="presOf" srcId="{C8DDDFA1-AF37-4444-AAEB-D51CEE212719}" destId="{B093CE78-670B-40EB-95CF-315E334D550F}" srcOrd="0" destOrd="0" presId="urn:microsoft.com/office/officeart/2005/8/layout/vList5"/>
    <dgm:cxn modelId="{28D66651-67E0-474B-8DA8-F1BB04139FD7}" type="presOf" srcId="{27FC429B-E5F7-4921-910F-8C2AE2116031}" destId="{6EB2A58E-CA03-4F76-94B6-D8FE50231963}" srcOrd="0" destOrd="1" presId="urn:microsoft.com/office/officeart/2005/8/layout/vList5"/>
    <dgm:cxn modelId="{4AF5C3F5-D92F-42EF-BA5F-86EA6AE1E454}" srcId="{A6685E83-BEEC-49B3-B40A-539E2C0D7A1A}" destId="{90D64721-AE35-4DAB-8A5A-2E4658E296FB}" srcOrd="2" destOrd="0" parTransId="{F4918C90-BD18-4493-BFD4-431EFEC35BFD}" sibTransId="{0EE33D94-CBE8-4925-B1C5-EFE8B3EFBDFD}"/>
    <dgm:cxn modelId="{37611173-E858-49A2-8756-8281AF0B4C6A}" srcId="{2E15931E-1654-4B73-89B2-8E333D9C42E0}" destId="{A6685E83-BEEC-49B3-B40A-539E2C0D7A1A}" srcOrd="1" destOrd="0" parTransId="{FECC43A3-D59E-4EE1-9557-8FBB90D5B362}" sibTransId="{68BB6C9A-B7F0-43A0-955B-FC8C4D4009BF}"/>
    <dgm:cxn modelId="{0E78D631-B1C1-4C51-A552-497940313F4D}" type="presOf" srcId="{E08CEB0C-E37F-4DCA-A8EA-4B2CD3AD7754}" destId="{DD9406C3-FC80-4468-A55B-122D744D43F0}" srcOrd="0" destOrd="0" presId="urn:microsoft.com/office/officeart/2005/8/layout/vList5"/>
    <dgm:cxn modelId="{F42AF8FF-1599-42FD-93E5-47A977B397E1}" srcId="{2E15931E-1654-4B73-89B2-8E333D9C42E0}" destId="{90DDC401-903F-495B-A387-FFA8A45891F6}" srcOrd="0" destOrd="0" parTransId="{C8BB0B8A-C63A-4F83-B8DD-3A7CE259E4EE}" sibTransId="{35E5E878-0907-4014-9CFA-56AEFE6C22E5}"/>
    <dgm:cxn modelId="{C185BF65-4F35-47F8-A68B-9AE519D85A89}" type="presOf" srcId="{A6685E83-BEEC-49B3-B40A-539E2C0D7A1A}" destId="{EBD335B5-8308-49CB-9630-99D852747B1F}" srcOrd="0" destOrd="0" presId="urn:microsoft.com/office/officeart/2005/8/layout/vList5"/>
    <dgm:cxn modelId="{43FAA045-57F0-4C0F-80EA-92FA28256BCF}" srcId="{90DDC401-903F-495B-A387-FFA8A45891F6}" destId="{E8FCD158-3341-4AE9-8B1F-219246C2F9AF}" srcOrd="1" destOrd="0" parTransId="{5DAD5960-7F3B-41C6-A56F-04E4A0E24F63}" sibTransId="{F6C76A4A-0A69-4B10-803D-21CEF1486538}"/>
    <dgm:cxn modelId="{E6941931-DEE3-4F0E-9A8A-E35652E21AF3}" type="presOf" srcId="{7DA5A652-D660-46D6-92EF-D18BA988C1A3}" destId="{DD9406C3-FC80-4468-A55B-122D744D43F0}" srcOrd="0" destOrd="2" presId="urn:microsoft.com/office/officeart/2005/8/layout/vList5"/>
    <dgm:cxn modelId="{882ACD7D-6F7E-46C7-A2B2-F37E04559FD3}" type="presOf" srcId="{5AA02751-379E-46DB-884A-F23ACBC498EE}" destId="{64028F0D-BE57-4642-92F7-303D4E45C524}" srcOrd="0" destOrd="0" presId="urn:microsoft.com/office/officeart/2005/8/layout/vList5"/>
    <dgm:cxn modelId="{1F188C6E-CD0D-4B98-BA63-D02902996E97}" type="presParOf" srcId="{D5935282-3C7C-4F88-A1AE-C27DB8591514}" destId="{E61486FD-113E-4C87-8ADF-B1A8E2A84801}" srcOrd="0" destOrd="0" presId="urn:microsoft.com/office/officeart/2005/8/layout/vList5"/>
    <dgm:cxn modelId="{DE9F56B6-B930-4AF0-B3A3-746750E578EA}" type="presParOf" srcId="{E61486FD-113E-4C87-8ADF-B1A8E2A84801}" destId="{96BE2B31-D87C-43E1-BE64-4C27B13F4AA4}" srcOrd="0" destOrd="0" presId="urn:microsoft.com/office/officeart/2005/8/layout/vList5"/>
    <dgm:cxn modelId="{8CCAF2DA-AFA8-49EF-8211-F641EFF812CE}" type="presParOf" srcId="{E61486FD-113E-4C87-8ADF-B1A8E2A84801}" destId="{DD9406C3-FC80-4468-A55B-122D744D43F0}" srcOrd="1" destOrd="0" presId="urn:microsoft.com/office/officeart/2005/8/layout/vList5"/>
    <dgm:cxn modelId="{3A0B6623-05B5-4400-A30B-7FCFBCA12ED0}" type="presParOf" srcId="{D5935282-3C7C-4F88-A1AE-C27DB8591514}" destId="{F1941F29-E51C-4282-956D-50CFAFAEB9B8}" srcOrd="1" destOrd="0" presId="urn:microsoft.com/office/officeart/2005/8/layout/vList5"/>
    <dgm:cxn modelId="{DFB6CFC8-CD04-4C4A-AD7B-AAA0676509ED}" type="presParOf" srcId="{D5935282-3C7C-4F88-A1AE-C27DB8591514}" destId="{B589D1EC-5156-4FB2-BB1C-8E1290A868B9}" srcOrd="2" destOrd="0" presId="urn:microsoft.com/office/officeart/2005/8/layout/vList5"/>
    <dgm:cxn modelId="{6493F57E-8F0D-4CDE-BA06-D9EC1F6DDF8D}" type="presParOf" srcId="{B589D1EC-5156-4FB2-BB1C-8E1290A868B9}" destId="{EBD335B5-8308-49CB-9630-99D852747B1F}" srcOrd="0" destOrd="0" presId="urn:microsoft.com/office/officeart/2005/8/layout/vList5"/>
    <dgm:cxn modelId="{685F30FA-F24B-4467-9E2B-697E899BC937}" type="presParOf" srcId="{B589D1EC-5156-4FB2-BB1C-8E1290A868B9}" destId="{6EB2A58E-CA03-4F76-94B6-D8FE50231963}" srcOrd="1" destOrd="0" presId="urn:microsoft.com/office/officeart/2005/8/layout/vList5"/>
    <dgm:cxn modelId="{54FC8D14-B71C-420F-A132-47D501184C3D}" type="presParOf" srcId="{D5935282-3C7C-4F88-A1AE-C27DB8591514}" destId="{A76EE5BB-CBA4-4DD9-BFB7-3F3F246C9BF0}" srcOrd="3" destOrd="0" presId="urn:microsoft.com/office/officeart/2005/8/layout/vList5"/>
    <dgm:cxn modelId="{B66668AD-A70B-41F6-BAC3-213C1ACF0310}" type="presParOf" srcId="{D5935282-3C7C-4F88-A1AE-C27DB8591514}" destId="{2BB2A428-FB05-47E5-AC5F-C6A7936A9AC0}" srcOrd="4" destOrd="0" presId="urn:microsoft.com/office/officeart/2005/8/layout/vList5"/>
    <dgm:cxn modelId="{5E4E8FED-FE9A-4E1A-9F7D-F3A0E8F4FB40}" type="presParOf" srcId="{2BB2A428-FB05-47E5-AC5F-C6A7936A9AC0}" destId="{B093CE78-670B-40EB-95CF-315E334D550F}" srcOrd="0" destOrd="0" presId="urn:microsoft.com/office/officeart/2005/8/layout/vList5"/>
    <dgm:cxn modelId="{8A07B805-8E0C-4147-B4CE-3174F1DB5793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5401178" y="-2057963"/>
          <a:ext cx="1235362" cy="5664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>
              <a:sym typeface="+mn-ea"/>
            </a:rPr>
            <a:t>Hashin Criteria &amp; Continumm Damage Model(CDM)</a:t>
          </a:r>
          <a:endParaRPr lang="zh-CN" altLang="en-US" sz="1500" kern="1200">
            <a:sym typeface="+mn-ea"/>
          </a:endParaRP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>
              <a:sym typeface="+mn-ea"/>
            </a:rPr>
            <a:t>Degeneration Model(linear vs exponential)</a:t>
          </a:r>
          <a:endParaRPr lang="zh-CN" altLang="en-US" sz="1500" kern="1200"/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>
              <a:sym typeface="+mn-ea"/>
            </a:rPr>
            <a:t>Shear Nonlinearity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/>
            <a:t>就地强度准测？？</a:t>
          </a:r>
        </a:p>
      </dsp:txBody>
      <dsp:txXfrm rot="-5400000">
        <a:off x="3186455" y="217065"/>
        <a:ext cx="5604504" cy="1114752"/>
      </dsp:txXfrm>
    </dsp:sp>
    <dsp:sp modelId="{96BE2B31-D87C-43E1-BE64-4C27B13F4AA4}">
      <dsp:nvSpPr>
        <dsp:cNvPr id="0" name=""/>
        <dsp:cNvSpPr/>
      </dsp:nvSpPr>
      <dsp:spPr>
        <a:xfrm>
          <a:off x="0" y="2339"/>
          <a:ext cx="3186455" cy="1544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/>
            <a:t>Numerical model</a:t>
          </a:r>
        </a:p>
      </dsp:txBody>
      <dsp:txXfrm>
        <a:off x="75382" y="77721"/>
        <a:ext cx="3035691" cy="1393439"/>
      </dsp:txXfrm>
    </dsp:sp>
    <dsp:sp modelId="{6EB2A58E-CA03-4F76-94B6-D8FE50231963}">
      <dsp:nvSpPr>
        <dsp:cNvPr id="0" name=""/>
        <dsp:cNvSpPr/>
      </dsp:nvSpPr>
      <dsp:spPr>
        <a:xfrm rot="5400000">
          <a:off x="5401178" y="-436549"/>
          <a:ext cx="1235362" cy="5664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/>
            <a:t>UMAT subroutine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/>
            <a:t>Characteristic Length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/>
            <a:t>coefficient of viscosity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/>
            <a:t>implicit dynamic </a:t>
          </a:r>
        </a:p>
      </dsp:txBody>
      <dsp:txXfrm rot="-5400000">
        <a:off x="3186455" y="1838479"/>
        <a:ext cx="5604504" cy="1114752"/>
      </dsp:txXfrm>
    </dsp:sp>
    <dsp:sp modelId="{EBD335B5-8308-49CB-9630-99D852747B1F}">
      <dsp:nvSpPr>
        <dsp:cNvPr id="0" name=""/>
        <dsp:cNvSpPr/>
      </dsp:nvSpPr>
      <dsp:spPr>
        <a:xfrm>
          <a:off x="0" y="1623753"/>
          <a:ext cx="3186455" cy="1544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ym typeface="+mn-ea"/>
            </a:rPr>
            <a:t>Abaqus simulation</a:t>
          </a:r>
        </a:p>
      </dsp:txBody>
      <dsp:txXfrm>
        <a:off x="75382" y="1699135"/>
        <a:ext cx="3035691" cy="1393439"/>
      </dsp:txXfrm>
    </dsp:sp>
    <dsp:sp modelId="{64028F0D-BE57-4642-92F7-303D4E45C524}">
      <dsp:nvSpPr>
        <dsp:cNvPr id="0" name=""/>
        <dsp:cNvSpPr/>
      </dsp:nvSpPr>
      <dsp:spPr>
        <a:xfrm rot="5400000">
          <a:off x="5401178" y="1184863"/>
          <a:ext cx="1235362" cy="5664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500" kern="1200"/>
        </a:p>
      </dsp:txBody>
      <dsp:txXfrm rot="-5400000">
        <a:off x="3186455" y="3459892"/>
        <a:ext cx="5604504" cy="1114752"/>
      </dsp:txXfrm>
    </dsp:sp>
    <dsp:sp modelId="{B093CE78-670B-40EB-95CF-315E334D550F}">
      <dsp:nvSpPr>
        <dsp:cNvPr id="0" name=""/>
        <dsp:cNvSpPr/>
      </dsp:nvSpPr>
      <dsp:spPr>
        <a:xfrm>
          <a:off x="0" y="3245166"/>
          <a:ext cx="3186455" cy="1544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ym typeface="+mn-ea"/>
            </a:rPr>
            <a:t>Results</a:t>
          </a:r>
          <a:r>
            <a:rPr lang="en-US" altLang="zh-CN" sz="5900" kern="1200" dirty="0" smtClean="0">
              <a:sym typeface="+mn-ea"/>
            </a:rPr>
            <a:t> </a:t>
          </a:r>
          <a:endParaRPr lang="zh-CN" altLang="en-US" sz="5900" kern="1200"/>
        </a:p>
      </dsp:txBody>
      <dsp:txXfrm>
        <a:off x="75382" y="3320548"/>
        <a:ext cx="3035691" cy="1393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DF105-2BB0-474D-87AE-CC5127ABD03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F241A-2BF7-45B5-B0EA-5B3F3E158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3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CC19A4-4FEE-4FAA-B781-2F0620F1DD9D}" type="datetimeFigureOut">
              <a:rPr lang="zh-CN" altLang="en-US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B90781-8F33-4817-9135-69A6D6E7B61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08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55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10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678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11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52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12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963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13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32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14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725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71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16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765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17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695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18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19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2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89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743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4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45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27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6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78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7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827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8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95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marL="171450" indent="-171450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27079A59-C579-4586-98B8-6BEF6403C71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9</a:t>
            </a:fld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5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581400"/>
            <a:ext cx="6511925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09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553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68A4F-D8CB-47E3-A168-17F81E2318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8EAE8-4630-4045-9D68-1D8067A8263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694E1-5845-4E7F-9266-9A03D10CD5D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F0D67-505E-4FBA-8655-BB82C3CE9A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49212-458C-45D8-9743-7C4CF2366A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F89CB-655E-4F0A-82F6-17CD14E148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0DB-02EC-4F00-BC00-C3D1926004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Wingdings" panose="05000000000000000000" pitchFamily="2" charset="2"/>
              <a:buChar char="ü"/>
              <a:defRPr/>
            </a:lvl1pPr>
            <a:lvl2pPr marL="669925" indent="-325755">
              <a:buClrTx/>
              <a:buFont typeface="Wingdings" panose="05000000000000000000" pitchFamily="2" charset="2"/>
              <a:buChar char="ü"/>
              <a:defRPr/>
            </a:lvl2pPr>
            <a:lvl3pPr marL="1022350" indent="-351155">
              <a:buClrTx/>
              <a:buFont typeface="Wingdings" panose="05000000000000000000" pitchFamily="2" charset="2"/>
              <a:buChar char="ü"/>
              <a:defRPr/>
            </a:lvl3pPr>
            <a:lvl4pPr marL="1339850" indent="-316230">
              <a:buClrTx/>
              <a:buFont typeface="Wingdings" panose="05000000000000000000" pitchFamily="2" charset="2"/>
              <a:buChar char="ü"/>
              <a:defRPr/>
            </a:lvl4pPr>
            <a:lvl5pPr marL="1681480" indent="-339725">
              <a:buClrTx/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A7766-9A74-464A-9A62-AF2E5CE9E7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96AF1-F244-4257-9693-1D7638C31C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11309-1709-4BBC-B2A8-C20D81A3BA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B63D-AC01-45A6-88E1-17A1FCD07E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2F2C3-A723-403E-BE9E-20DD8F7C9E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470B-E935-47C2-8719-C42F58B71F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9243-491D-4D4A-A5E9-02C3592A7C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9C9E-A771-4FC1-9E4F-CB52A1C666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8288"/>
            <a:ext cx="8229600" cy="874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0B43D7-818A-476B-9EBB-59A8A07A6EC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4096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232525" y="239713"/>
            <a:ext cx="2454275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70C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44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47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0" Type="http://schemas.openxmlformats.org/officeDocument/2006/relationships/image" Target="../media/image46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2.wmf"/><Relationship Id="rId23" Type="http://schemas.openxmlformats.org/officeDocument/2006/relationships/image" Target="../media/image48.png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45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tiff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../media/image6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png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3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25730" y="1207135"/>
          <a:ext cx="8851265" cy="4791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778510" y="4090035"/>
            <a:ext cx="3435350" cy="96520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4570" y="2425700"/>
            <a:ext cx="2983230" cy="647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strain and undamaged stiffness matrix</a:t>
            </a:r>
          </a:p>
        </p:txBody>
      </p:sp>
      <p:sp>
        <p:nvSpPr>
          <p:cNvPr id="12" name="矩形 11"/>
          <p:cNvSpPr/>
          <p:nvPr/>
        </p:nvSpPr>
        <p:spPr>
          <a:xfrm>
            <a:off x="4756785" y="3072765"/>
            <a:ext cx="25596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damage variable d and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9375" y="3354705"/>
          <a:ext cx="78549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4" imgW="457200" imgH="177165" progId="Equation.KSEE3">
                  <p:embed/>
                </p:oleObj>
              </mc:Choice>
              <mc:Fallback>
                <p:oleObj r:id="rId4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75" y="3354705"/>
                        <a:ext cx="78549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55140" y="5374005"/>
            <a:ext cx="5633085" cy="6502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calculate stress and </a:t>
            </a:r>
            <a:r>
              <a:rPr lang="en-US" altLang="zh-CN" sz="1800" b="1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 matrix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;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update </a:t>
            </a: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damage variable d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4" idx="2"/>
            <a:endCxn id="27" idx="0"/>
          </p:cNvCxnSpPr>
          <p:nvPr/>
        </p:nvCxnSpPr>
        <p:spPr>
          <a:xfrm>
            <a:off x="2496185" y="3072765"/>
            <a:ext cx="0" cy="281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3507740" y="3910330"/>
            <a:ext cx="1249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damaged</a:t>
            </a:r>
            <a:endParaRPr lang="en-US" altLang="zh-CN" sz="1400" dirty="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2496185" y="5055235"/>
            <a:ext cx="8255" cy="371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1292860" y="5067300"/>
            <a:ext cx="1186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undamaged </a:t>
            </a:r>
            <a:endParaRPr lang="en-US" altLang="zh-CN" sz="1400" dirty="0"/>
          </a:p>
        </p:txBody>
      </p:sp>
      <p:cxnSp>
        <p:nvCxnSpPr>
          <p:cNvPr id="30" name="肘形连接符 29"/>
          <p:cNvCxnSpPr>
            <a:endCxn id="12" idx="0"/>
          </p:cNvCxnSpPr>
          <p:nvPr/>
        </p:nvCxnSpPr>
        <p:spPr>
          <a:xfrm flipV="1">
            <a:off x="4255770" y="3072765"/>
            <a:ext cx="1781175" cy="1487170"/>
          </a:xfrm>
          <a:prstGeom prst="bentConnector4">
            <a:avLst>
              <a:gd name="adj1" fmla="val 14082"/>
              <a:gd name="adj2" fmla="val 1349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4834255" y="4090035"/>
            <a:ext cx="2380615" cy="7747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</a:t>
            </a:r>
            <a:r>
              <a:rPr lang="en-US" altLang="zh-CN" sz="1800" smtClean="0">
                <a:ln>
                  <a:noFill/>
                </a:ln>
                <a:effectLst/>
                <a:sym typeface="+mn-ea"/>
              </a:rPr>
              <a:t>damaged stiffness matrix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96050" y="4395470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6" imgW="203200" imgH="228600" progId="Equation.KSEE3">
                  <p:embed/>
                </p:oleObj>
              </mc:Choice>
              <mc:Fallback>
                <p:oleObj r:id="rId6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96050" y="4395470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 flipH="1">
            <a:off x="6024880" y="3707765"/>
            <a:ext cx="12065" cy="382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31" idx="2"/>
          </p:cNvCxnSpPr>
          <p:nvPr/>
        </p:nvCxnSpPr>
        <p:spPr>
          <a:xfrm flipH="1">
            <a:off x="6012180" y="4864735"/>
            <a:ext cx="12700" cy="508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>
            <a:stCxn id="8" idx="2"/>
            <a:endCxn id="4" idx="0"/>
          </p:cNvCxnSpPr>
          <p:nvPr/>
        </p:nvCxnSpPr>
        <p:spPr>
          <a:xfrm>
            <a:off x="2479040" y="2099310"/>
            <a:ext cx="17145" cy="3263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1425575" y="1454150"/>
            <a:ext cx="210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after each      increment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04895" y="6237605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quit UMAT,back to  main program</a:t>
            </a:r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4572000" y="6024245"/>
            <a:ext cx="0" cy="28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矩形 12"/>
          <p:cNvSpPr/>
          <p:nvPr/>
        </p:nvSpPr>
        <p:spPr>
          <a:xfrm>
            <a:off x="522605" y="2099945"/>
            <a:ext cx="7815580" cy="4046855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77315" y="3354705"/>
            <a:ext cx="2237740" cy="415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calculate  stress</a:t>
            </a:r>
          </a:p>
        </p:txBody>
      </p:sp>
      <p:cxnSp>
        <p:nvCxnSpPr>
          <p:cNvPr id="29" name="直接箭头连接符 28"/>
          <p:cNvCxnSpPr>
            <a:stCxn id="27" idx="2"/>
            <a:endCxn id="2" idx="0"/>
          </p:cNvCxnSpPr>
          <p:nvPr/>
        </p:nvCxnSpPr>
        <p:spPr>
          <a:xfrm>
            <a:off x="2496185" y="3770630"/>
            <a:ext cx="0" cy="319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" name="文本框 23"/>
          <p:cNvSpPr txBox="1"/>
          <p:nvPr/>
        </p:nvSpPr>
        <p:spPr>
          <a:xfrm>
            <a:off x="6788150" y="2118995"/>
            <a:ext cx="155003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ym typeface="+mn-ea"/>
              </a:rPr>
              <a:t>UMAT subroutine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3005" y="4356735"/>
            <a:ext cx="2760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checkout failure ( Hashin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mtClean="0">
                <a:ln>
                  <a:noFill/>
                </a:ln>
                <a:effectLst/>
                <a:sym typeface="+mn-ea"/>
              </a:rPr>
              <a:t>          criterion)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A7766-9A74-464A-9A62-AF2E5CE9E77E}" type="slidenum">
              <a:rPr lang="en-US" altLang="zh-CN"/>
              <a:t>10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6265" y="1312545"/>
            <a:ext cx="2666365" cy="514350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 flipH="1">
            <a:off x="3623310" y="1845310"/>
            <a:ext cx="805180" cy="844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矩形 20"/>
          <p:cNvSpPr/>
          <p:nvPr/>
        </p:nvSpPr>
        <p:spPr>
          <a:xfrm>
            <a:off x="353060" y="46291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—UMAT subroutine</a:t>
            </a:r>
          </a:p>
        </p:txBody>
      </p:sp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47942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Characteristic Length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1" name="文本框 7"/>
          <p:cNvSpPr txBox="1"/>
          <p:nvPr/>
        </p:nvSpPr>
        <p:spPr>
          <a:xfrm>
            <a:off x="298768" y="1317308"/>
            <a:ext cx="81359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abaqus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内置模型：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文本框 3"/>
          <p:cNvSpPr txBox="1"/>
          <p:nvPr/>
        </p:nvSpPr>
        <p:spPr>
          <a:xfrm>
            <a:off x="474980" y="1714183"/>
            <a:ext cx="188912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b="0">
                <a:latin typeface="Times New Roman" panose="02020603050405020304" pitchFamily="18" charset="0"/>
                <a:ea typeface="宋体" panose="02010600030101010101" pitchFamily="2" charset="-122"/>
              </a:rPr>
              <a:t>、损伤演化：</a:t>
            </a:r>
          </a:p>
        </p:txBody>
      </p:sp>
      <p:pic>
        <p:nvPicPr>
          <p:cNvPr id="10243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" y="4009708"/>
            <a:ext cx="2562225" cy="2995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580" y="4009708"/>
            <a:ext cx="2566988" cy="2995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543" y="1216343"/>
            <a:ext cx="4427537" cy="2589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文本框 12"/>
          <p:cNvSpPr txBox="1"/>
          <p:nvPr/>
        </p:nvSpPr>
        <p:spPr>
          <a:xfrm>
            <a:off x="586105" y="2185670"/>
            <a:ext cx="4389438" cy="1006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为了避免网格依赖性，使用特征长度法，损伤变量的演化会使应力</a:t>
            </a: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位移的关系如右图所示</a:t>
            </a:r>
          </a:p>
        </p:txBody>
      </p:sp>
      <p:sp>
        <p:nvSpPr>
          <p:cNvPr id="10247" name="文本框 13"/>
          <p:cNvSpPr txBox="1"/>
          <p:nvPr/>
        </p:nvSpPr>
        <p:spPr>
          <a:xfrm>
            <a:off x="6066155" y="4248468"/>
            <a:ext cx="2368550" cy="192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特征长度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由单元尺寸，对于壳单元，特征长度为参考平面面积的平方根</a:t>
            </a:r>
          </a:p>
        </p:txBody>
      </p:sp>
      <p:sp>
        <p:nvSpPr>
          <p:cNvPr id="10248" name="文本框 14"/>
          <p:cNvSpPr txBox="1"/>
          <p:nvPr/>
        </p:nvSpPr>
        <p:spPr>
          <a:xfrm>
            <a:off x="338455" y="3373120"/>
            <a:ext cx="4884738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四种失效模式的等效位移与应力：</a:t>
            </a: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47942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Characteristic Length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710" y="1127760"/>
            <a:ext cx="8891905" cy="9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损伤演化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损伤变量</a:t>
            </a:r>
            <a:r>
              <a:rPr lang="en-US" altLang="zh-CN" b="1">
                <a:sym typeface="+mn-ea"/>
              </a:rPr>
              <a:t>d</a:t>
            </a:r>
            <a:r>
              <a:rPr lang="zh-CN" altLang="en-US" b="1">
                <a:sym typeface="+mn-ea"/>
              </a:rPr>
              <a:t>的演化</a:t>
            </a:r>
            <a:r>
              <a:rPr lang="en-US" altLang="zh-CN" b="1">
                <a:sym typeface="+mn-ea"/>
              </a:rPr>
              <a:t>)</a:t>
            </a:r>
            <a:r>
              <a:rPr lang="zh-CN" altLang="en-US" b="1"/>
              <a:t>取决于：（</a:t>
            </a:r>
            <a:r>
              <a:rPr lang="en-US" altLang="zh-CN" b="1"/>
              <a:t>1</a:t>
            </a:r>
            <a:r>
              <a:rPr lang="zh-CN" altLang="en-US" b="1"/>
              <a:t>）断裂过程中的应变能耗散值（</a:t>
            </a:r>
            <a:r>
              <a:rPr lang="en-US" altLang="zh-CN" b="1"/>
              <a:t>2</a:t>
            </a:r>
            <a:r>
              <a:rPr lang="zh-CN" altLang="en-US" b="1"/>
              <a:t>）应力与应变的软化关系（线性、指数）。</a:t>
            </a: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6365" y="1769745"/>
            <a:ext cx="392557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网格依赖性：</a:t>
            </a:r>
          </a:p>
          <a:p>
            <a:r>
              <a:rPr lang="zh-CN" altLang="en-US"/>
              <a:t>   在应变软化行为中会导致应变局部化，有限元计算结果会产生网格依赖性，如右图所示，越精细的网格其能量耗散越小。即能量耗散值与失效单元体积成正比。</a:t>
            </a:r>
          </a:p>
          <a:p>
            <a:endParaRPr lang="zh-CN" altLang="en-US"/>
          </a:p>
          <a:p>
            <a:r>
              <a:rPr lang="zh-CN" altLang="en-US"/>
              <a:t>   裂纹带模型：将断裂模拟为一条平行紧密分布的微裂纹带，此时，极限失效应变不再为常数：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+mn-ea"/>
              </a:rPr>
              <a:t>特征长度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Lc</a:t>
            </a:r>
            <a:r>
              <a:rPr lang="zh-CN" altLang="zh-CN">
                <a:latin typeface="Times New Roman" panose="02020603050405020304" pitchFamily="18" charset="0"/>
                <a:sym typeface="+mn-ea"/>
              </a:rPr>
              <a:t>有多种取法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，对于壳单元，特征长度为参考平面面积的平方根</a:t>
            </a:r>
            <a:endParaRPr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95" y="1953895"/>
            <a:ext cx="5129530" cy="295084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55090" y="4769485"/>
          <a:ext cx="1183640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5" imgW="673100" imgH="431800" progId="Equation.KSEE3">
                  <p:embed/>
                </p:oleObj>
              </mc:Choice>
              <mc:Fallback>
                <p:oleObj r:id="rId5" imgW="6731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5090" y="4769485"/>
                        <a:ext cx="1183640" cy="75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900" y="2044065"/>
            <a:ext cx="5102225" cy="2860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10050" y="5975985"/>
            <a:ext cx="4774565" cy="641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Lapczyk I, Hurtado J A. Progressive damage modeling in fiber-reinforced materials[J]. Composites Part A Applied Science &amp; Manufacturing, 2007, 38(11):2333-2341.</a:t>
            </a: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25" y="47942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coefficient of viscosity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425" y="1216660"/>
            <a:ext cx="872299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</a:t>
            </a:r>
            <a:r>
              <a:rPr lang="en-US" altLang="zh-CN" sz="1800"/>
              <a:t> </a:t>
            </a:r>
            <a:r>
              <a:rPr lang="zh-CN" altLang="en-US" sz="1400"/>
              <a:t>为了提高计算的收敛性，在子程序中对损伤变量进行粘性正则化，我们不直接使用从损伤演化表达式中计算出的损伤变量，而是对损伤变量通过下式进行处理：</a:t>
            </a:r>
          </a:p>
          <a:p>
            <a:endParaRPr lang="zh-CN" altLang="en-US" sz="1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4310" y="1882775"/>
          <a:ext cx="1634490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4" imgW="1066800" imgH="862965" progId="Equation.KSEE3">
                  <p:embed/>
                </p:oleObj>
              </mc:Choice>
              <mc:Fallback>
                <p:oleObj r:id="rId4" imgW="1066800" imgH="8629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310" y="1882775"/>
                        <a:ext cx="1634490" cy="132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35530" y="1924685"/>
            <a:ext cx="59632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</a:rPr>
              <a:t>      dm</a:t>
            </a:r>
            <a:r>
              <a:rPr lang="zh-CN" altLang="zh-CN" sz="1400">
                <a:latin typeface="宋体" panose="02010600030101010101" pitchFamily="2" charset="-122"/>
              </a:rPr>
              <a:t>和</a:t>
            </a:r>
            <a:r>
              <a:rPr lang="en-US" altLang="zh-CN" sz="1400">
                <a:latin typeface="宋体" panose="02010600030101010101" pitchFamily="2" charset="-122"/>
              </a:rPr>
              <a:t>df</a:t>
            </a:r>
            <a:r>
              <a:rPr lang="zh-CN" altLang="en-US" sz="1400">
                <a:latin typeface="宋体" panose="02010600030101010101" pitchFamily="2" charset="-122"/>
              </a:rPr>
              <a:t>分别是由损伤演化直接计算出的基体和纤维损伤变量，      和       分别是正则化后的损伤变量，在计算损伤刚度矩阵和</a:t>
            </a:r>
            <a:r>
              <a:rPr lang="en-US" altLang="zh-CN" sz="1400">
                <a:latin typeface="宋体" panose="02010600030101010101" pitchFamily="2" charset="-122"/>
              </a:rPr>
              <a:t>Jocobian</a:t>
            </a:r>
            <a:r>
              <a:rPr lang="zh-CN" altLang="en-US" sz="1400">
                <a:latin typeface="宋体" panose="02010600030101010101" pitchFamily="2" charset="-122"/>
              </a:rPr>
              <a:t>矩阵时我们使用后者，</a:t>
            </a:r>
          </a:p>
          <a:p>
            <a:r>
              <a:rPr lang="zh-CN" altLang="en-US" sz="1400">
                <a:latin typeface="宋体" panose="02010600030101010101" pitchFamily="2" charset="-122"/>
              </a:rPr>
              <a:t>    是粘性参数，它控制着    和    接近真实的    和     的速率。    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23175" y="188277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6" imgW="203200" imgH="241300" progId="Equation.KSEE3">
                  <p:embed/>
                </p:oleObj>
              </mc:Choice>
              <mc:Fallback>
                <p:oleObj r:id="rId6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3175" y="188277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88590" y="206025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8" imgW="203200" imgH="254000" progId="Equation.KSEE3">
                  <p:embed/>
                </p:oleObj>
              </mc:Choice>
              <mc:Fallback>
                <p:oleObj r:id="rId8" imgW="2032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8590" y="2060258"/>
                        <a:ext cx="35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36190" y="2561590"/>
          <a:ext cx="364490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10" imgW="127000" imgH="165100" progId="Equation.KSEE3">
                  <p:embed/>
                </p:oleObj>
              </mc:Choice>
              <mc:Fallback>
                <p:oleObj r:id="rId10" imgW="127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6190" y="2561590"/>
                        <a:ext cx="364490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36440" y="245554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12" imgW="203200" imgH="241300" progId="Equation.KSEE3">
                  <p:embed/>
                </p:oleObj>
              </mc:Choice>
              <mc:Fallback>
                <p:oleObj r:id="rId12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6440" y="245554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39055" y="249713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13" imgW="203200" imgH="254000" progId="Equation.KSEE3">
                  <p:embed/>
                </p:oleObj>
              </mc:Choice>
              <mc:Fallback>
                <p:oleObj r:id="rId13" imgW="2032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39055" y="2497138"/>
                        <a:ext cx="35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36665" y="249745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14" imgW="203200" imgH="241300" progId="Equation.KSEE3">
                  <p:embed/>
                </p:oleObj>
              </mc:Choice>
              <mc:Fallback>
                <p:oleObj r:id="rId14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36665" y="249745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98640" y="2497455"/>
          <a:ext cx="355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16" imgW="203200" imgH="241300" progId="Equation.KSEE3">
                  <p:embed/>
                </p:oleObj>
              </mc:Choice>
              <mc:Fallback>
                <p:oleObj r:id="rId16" imgW="203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98640" y="2497455"/>
                        <a:ext cx="3556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-83820" y="3204845"/>
            <a:ext cx="10539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       </a:t>
            </a:r>
            <a:r>
              <a:rPr lang="zh-CN" altLang="en-US" sz="1400"/>
              <a:t>上述表达式可写为：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19" name="文本框 18"/>
          <p:cNvSpPr txBox="1"/>
          <p:nvPr/>
        </p:nvSpPr>
        <p:spPr>
          <a:xfrm>
            <a:off x="194310" y="3918585"/>
            <a:ext cx="1088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</a:rPr>
              <a:t>     </a:t>
            </a:r>
            <a:r>
              <a:rPr lang="zh-CN" altLang="en-US" sz="1400">
                <a:latin typeface="宋体" panose="02010600030101010101" pitchFamily="2" charset="-122"/>
              </a:rPr>
              <a:t>由上式可得    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49195" y="3187700"/>
            <a:ext cx="3641725" cy="482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36190" y="3585210"/>
            <a:ext cx="3660140" cy="5181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3445" y="4043680"/>
            <a:ext cx="1705610" cy="5022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-255905" y="4545965"/>
            <a:ext cx="10883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</a:rPr>
              <a:t>     </a:t>
            </a:r>
            <a:r>
              <a:rPr lang="zh-CN" altLang="en-US" sz="1400">
                <a:latin typeface="宋体" panose="02010600030101010101" pitchFamily="2" charset="-122"/>
              </a:rPr>
              <a:t>此时的</a:t>
            </a:r>
            <a:r>
              <a:rPr lang="en-US" altLang="zh-CN" sz="1400">
                <a:latin typeface="宋体" panose="02010600030101010101" pitchFamily="2" charset="-122"/>
              </a:rPr>
              <a:t>Jacobian</a:t>
            </a:r>
            <a:r>
              <a:rPr lang="zh-CN" altLang="en-US" sz="1400">
                <a:latin typeface="宋体" panose="02010600030101010101" pitchFamily="2" charset="-122"/>
              </a:rPr>
              <a:t>矩阵可以写为如下形式：   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11450" y="4805045"/>
            <a:ext cx="4643120" cy="49149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88925" y="5274945"/>
            <a:ext cx="8199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当     过大时，会造成刚度对话的显著的延迟，而当   过小时，则会造成收敛性问题，为了评估粘性正则化的影响，通过计算能量：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4520" y="5274945"/>
          <a:ext cx="24320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22" imgW="127000" imgH="165100" progId="Equation.KSEE3">
                  <p:embed/>
                </p:oleObj>
              </mc:Choice>
              <mc:Fallback>
                <p:oleObj r:id="rId22" imgW="1270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520" y="5274945"/>
                        <a:ext cx="24320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688590" y="5591175"/>
            <a:ext cx="6109335" cy="45783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44500" y="6049010"/>
            <a:ext cx="80435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</a:rPr>
              <a:t>Cd0</a:t>
            </a:r>
            <a:r>
              <a:rPr lang="zh-CN" altLang="en-US" sz="1400">
                <a:latin typeface="宋体" panose="02010600030101010101" pitchFamily="2" charset="-122"/>
              </a:rPr>
              <a:t>是使用损伤变量</a:t>
            </a:r>
            <a:r>
              <a:rPr lang="en-US" altLang="zh-CN" sz="1400">
                <a:latin typeface="宋体" panose="02010600030101010101" pitchFamily="2" charset="-122"/>
              </a:rPr>
              <a:t>dm</a:t>
            </a:r>
            <a:r>
              <a:rPr lang="zh-CN" altLang="en-US" sz="1400">
                <a:latin typeface="宋体" panose="02010600030101010101" pitchFamily="2" charset="-122"/>
              </a:rPr>
              <a:t>和</a:t>
            </a:r>
            <a:r>
              <a:rPr lang="en-US" altLang="zh-CN" sz="1400">
                <a:latin typeface="宋体" panose="02010600030101010101" pitchFamily="2" charset="-122"/>
              </a:rPr>
              <a:t>df</a:t>
            </a:r>
            <a:r>
              <a:rPr lang="zh-CN" altLang="en-US" sz="1400">
                <a:latin typeface="宋体" panose="02010600030101010101" pitchFamily="2" charset="-122"/>
              </a:rPr>
              <a:t>计算出的损伤刚度矩阵，而</a:t>
            </a:r>
            <a:r>
              <a:rPr lang="en-US" altLang="zh-CN" sz="1400">
                <a:latin typeface="宋体" panose="02010600030101010101" pitchFamily="2" charset="-122"/>
              </a:rPr>
              <a:t>cd</a:t>
            </a:r>
            <a:r>
              <a:rPr lang="zh-CN" altLang="en-US" sz="1400">
                <a:latin typeface="宋体" panose="02010600030101010101" pitchFamily="2" charset="-122"/>
              </a:rPr>
              <a:t>是使用正则化的损伤变量</a:t>
            </a:r>
            <a:r>
              <a:rPr lang="en-US" altLang="zh-CN" sz="1400">
                <a:latin typeface="宋体" panose="02010600030101010101" pitchFamily="2" charset="-122"/>
              </a:rPr>
              <a:t>d </a:t>
            </a:r>
            <a:r>
              <a:rPr lang="zh-CN" altLang="en-US" sz="1400">
                <a:latin typeface="宋体" panose="02010600030101010101" pitchFamily="2" charset="-122"/>
              </a:rPr>
              <a:t>和</a:t>
            </a:r>
            <a:r>
              <a:rPr lang="en-US" altLang="zh-CN" sz="1400">
                <a:latin typeface="宋体" panose="02010600030101010101" pitchFamily="2" charset="-122"/>
              </a:rPr>
              <a:t>d </a:t>
            </a:r>
            <a:r>
              <a:rPr lang="zh-CN" altLang="en-US" sz="1400">
                <a:latin typeface="宋体" panose="02010600030101010101" pitchFamily="2" charset="-122"/>
              </a:rPr>
              <a:t>来计算的损伤刚度矩阵，为了避免由于粘性正则化出现的不符合实际的结果，上述的能量应该要比系统中其他能量要小，比如应变能</a:t>
            </a: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框 1"/>
          <p:cNvSpPr txBox="1"/>
          <p:nvPr/>
        </p:nvSpPr>
        <p:spPr>
          <a:xfrm>
            <a:off x="1214438" y="2034223"/>
            <a:ext cx="760253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Prediction of size effects in notched laminates using continuum damage mechanics，P.P. Camanho a,*, P. Maimı´ b, C.G. Da´vila 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,Composites Science and Technology 67 (2007) 2715–2727</a:t>
            </a:r>
          </a:p>
        </p:txBody>
      </p:sp>
      <p:pic>
        <p:nvPicPr>
          <p:cNvPr id="7170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" y="2798763"/>
            <a:ext cx="5573713" cy="295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3"/>
          <p:cNvSpPr txBox="1"/>
          <p:nvPr/>
        </p:nvSpPr>
        <p:spPr>
          <a:xfrm>
            <a:off x="191770" y="1249045"/>
            <a:ext cx="8759825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The use of an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implicit dynamic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finite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element model enables the prediction of the load drop that occurs when the specimens fail catastrophically.</a:t>
            </a:r>
          </a:p>
        </p:txBody>
      </p:sp>
      <p:sp>
        <p:nvSpPr>
          <p:cNvPr id="7172" name="文本框 4"/>
          <p:cNvSpPr txBox="1"/>
          <p:nvPr/>
        </p:nvSpPr>
        <p:spPr>
          <a:xfrm>
            <a:off x="1097280" y="5755005"/>
            <a:ext cx="4184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8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implicit dynamic analysis VS static analysis</a:t>
            </a:r>
          </a:p>
        </p:txBody>
      </p:sp>
      <p:sp>
        <p:nvSpPr>
          <p:cNvPr id="7173" name="文本框 5"/>
          <p:cNvSpPr txBox="1"/>
          <p:nvPr/>
        </p:nvSpPr>
        <p:spPr>
          <a:xfrm>
            <a:off x="6133465" y="3206115"/>
            <a:ext cx="286004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此处分析步的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time period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设为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，时间长度越大，越接近脆性。</a:t>
            </a:r>
          </a:p>
          <a:p>
            <a:r>
              <a: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将密度设为小值，保持不受惯性力的影响</a:t>
            </a:r>
          </a:p>
        </p:txBody>
      </p:sp>
      <p:sp>
        <p:nvSpPr>
          <p:cNvPr id="2" name="矩形 1"/>
          <p:cNvSpPr/>
          <p:nvPr/>
        </p:nvSpPr>
        <p:spPr>
          <a:xfrm>
            <a:off x="288925" y="479425"/>
            <a:ext cx="5739130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implicit dynamic</a:t>
            </a:r>
            <a:r>
              <a:rPr lang="en-US" altLang="zh-CN" sz="2400">
                <a:solidFill>
                  <a:schemeClr val="dk1"/>
                </a:solidFill>
                <a:sym typeface="+mn-ea"/>
              </a:rPr>
              <a:t> </a:t>
            </a:r>
            <a:endParaRPr lang="en-US" altLang="zh-CN" sz="240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47235"/>
            <a:ext cx="2880360" cy="2110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35" y="4507230"/>
            <a:ext cx="2994660" cy="21926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15</a:t>
            </a:fld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14020" y="1598930"/>
          <a:ext cx="5248275" cy="2135892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229360"/>
                <a:gridCol w="1163320"/>
                <a:gridCol w="1386205"/>
                <a:gridCol w="1469390"/>
              </a:tblGrid>
              <a:tr h="501015">
                <a:tc rowSpan="2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Ultimate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</a:t>
                      </a: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dirty="0"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Linear degenaration </a:t>
                      </a:r>
                      <a:endParaRPr lang="en-US" altLang="zh-CN" sz="16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876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Simulation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Error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24.73%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[0/90]</a:t>
                      </a:r>
                      <a:r>
                        <a:rPr lang="en-US" sz="1600" kern="1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45.37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3.88%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2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[±45]</a:t>
                      </a:r>
                      <a:r>
                        <a:rPr lang="en-US" sz="1600" kern="1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23.79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39.85%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47859" y="1139411"/>
            <a:ext cx="22593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ultimate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strength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az-Cyrl-AZ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32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degenaration 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403975" y="4149090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sz="16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62474" y="1598826"/>
          <a:ext cx="2900680" cy="216090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75105"/>
                <a:gridCol w="1425575"/>
              </a:tblGrid>
              <a:tr h="50101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600" dirty="0"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Exponential degenaration</a:t>
                      </a:r>
                      <a:endParaRPr lang="en-US" altLang="zh-CN" sz="1600" b="1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Simulation</a:t>
                      </a:r>
                      <a:endParaRPr lang="en-US" altLang="zh-CN" sz="1600" b="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Error</a:t>
                      </a:r>
                      <a:endParaRPr lang="en-US" altLang="zh-CN" sz="1600" kern="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87.32</a:t>
                      </a:r>
                    </a:p>
                  </a:txBody>
                  <a:tcPr marL="68554" marR="6855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25.23%</a:t>
                      </a:r>
                      <a:endParaRPr lang="en-US" sz="16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  <a:tr h="40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50.67</a:t>
                      </a:r>
                    </a:p>
                  </a:txBody>
                  <a:tcPr marL="68554" marR="6855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7.35%</a:t>
                      </a:r>
                    </a:p>
                  </a:txBody>
                  <a:tcPr marL="68554" marR="68554" marT="0" marB="0" anchor="ctr"/>
                </a:tc>
              </a:tr>
              <a:tr h="382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36.78%</a:t>
                      </a:r>
                      <a:endParaRPr lang="en-US" sz="1600" b="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54" marR="68554" marT="0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318706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065" y="4547235"/>
            <a:ext cx="2585085" cy="2219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4020" y="525780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>
                <a:sym typeface="+mn-ea"/>
              </a:rPr>
              <a:t>Former Results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marL="0" indent="0">
              <a:buFont typeface="+mj-lt"/>
              <a:buNone/>
            </a:pP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560" y="193230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030" y="502285"/>
            <a:ext cx="407987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 sz="2400"/>
              <a:t>Shear Nonlinearity</a:t>
            </a:r>
            <a:r>
              <a:rPr lang="zh-CN" altLang="en-US" sz="2400"/>
              <a:t>：</a:t>
            </a:r>
          </a:p>
          <a:p>
            <a:pPr marL="0" indent="0">
              <a:buFont typeface="+mj-lt"/>
              <a:buNone/>
            </a:pPr>
            <a:endParaRPr lang="zh-CN" altLang="en-US" sz="2000"/>
          </a:p>
          <a:p>
            <a:pPr marL="342900" indent="-342900">
              <a:buFont typeface="+mj-lt"/>
              <a:buAutoNum type="arabicPeriod"/>
            </a:pPr>
            <a:endParaRPr lang="en-US" altLang="zh-CN" sz="1800"/>
          </a:p>
          <a:p>
            <a:pPr marL="342900" indent="-342900">
              <a:buFont typeface="+mj-lt"/>
              <a:buAutoNum type="arabicPeriod"/>
            </a:pP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endParaRPr lang="en-US" altLang="zh-CN" sz="1400"/>
          </a:p>
          <a:p>
            <a:pPr marL="342900" indent="-342900">
              <a:buFont typeface="+mj-lt"/>
              <a:buAutoNum type="arabicPeriod"/>
            </a:pPr>
            <a:endParaRPr lang="en-US" altLang="zh-CN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20" y="5284470"/>
            <a:ext cx="2284730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55" y="2491740"/>
            <a:ext cx="242951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75" y="1483360"/>
            <a:ext cx="5074285" cy="741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466915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shear nonlinearity constitutive relations for the laminates were defined with the Ramberg-Osgood equation: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2675" y="6205220"/>
            <a:ext cx="7736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刘魏光, 余音, 汪海. 考虑剪切非线性的复合材料渐进损伤模型[J]. 上海交通大学学报, 2016, 50(2):194-199.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" y="2325370"/>
            <a:ext cx="2861310" cy="2145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5394960"/>
            <a:ext cx="2666365" cy="514350"/>
          </a:xfrm>
          <a:prstGeom prst="rect">
            <a:avLst/>
          </a:prstGeom>
        </p:spPr>
      </p:pic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20" y="3279775"/>
            <a:ext cx="4156075" cy="304292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259195" y="6076315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187065" y="4149090"/>
            <a:ext cx="258508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414020" y="42354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Comparing </a:t>
            </a:r>
          </a:p>
        </p:txBody>
      </p:sp>
      <p:pic>
        <p:nvPicPr>
          <p:cNvPr id="9" name="图片 8" descr="u-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" y="1177290"/>
            <a:ext cx="6113780" cy="3792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1068705"/>
            <a:ext cx="2865755" cy="20993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54940" y="5246370"/>
            <a:ext cx="590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Displacement-Force curve of the [45/-45]</a:t>
            </a:r>
            <a:r>
              <a:rPr lang="en-US" altLang="zh-CN" sz="1600" baseline="-25000"/>
              <a:t> 5  </a:t>
            </a:r>
            <a:r>
              <a:rPr lang="en-US" altLang="zh-CN" sz="1600"/>
              <a:t>with different shape parameters.</a:t>
            </a:r>
          </a:p>
        </p:txBody>
      </p:sp>
      <p:sp>
        <p:nvSpPr>
          <p:cNvPr id="16" name="矩形 15"/>
          <p:cNvSpPr/>
          <p:nvPr/>
        </p:nvSpPr>
        <p:spPr>
          <a:xfrm>
            <a:off x="6229985" y="3380105"/>
            <a:ext cx="2207895" cy="337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linear </a:t>
            </a:r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803" y="6413183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18</a:t>
            </a:fld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414020" y="42354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Comparing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27300" y="3343910"/>
            <a:ext cx="590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n = 2                                   n = 3</a:t>
            </a:r>
          </a:p>
        </p:txBody>
      </p:sp>
      <p:pic>
        <p:nvPicPr>
          <p:cNvPr id="2" name="图片 1" descr="n=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0" y="1659890"/>
            <a:ext cx="1867535" cy="1661795"/>
          </a:xfrm>
          <a:prstGeom prst="rect">
            <a:avLst/>
          </a:prstGeom>
        </p:spPr>
      </p:pic>
      <p:pic>
        <p:nvPicPr>
          <p:cNvPr id="5" name="图片 4" descr="n=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335" y="1659890"/>
            <a:ext cx="1875155" cy="1661795"/>
          </a:xfrm>
          <a:prstGeom prst="rect">
            <a:avLst/>
          </a:prstGeom>
        </p:spPr>
      </p:pic>
      <p:pic>
        <p:nvPicPr>
          <p:cNvPr id="7" name="图片 6" descr="131-45-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5335" y="4043045"/>
            <a:ext cx="1875155" cy="1670685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6"/>
          <a:stretch>
            <a:fillRect/>
          </a:stretch>
        </p:blipFill>
        <p:spPr>
          <a:xfrm rot="10800000">
            <a:off x="5878830" y="4074795"/>
            <a:ext cx="1893570" cy="1606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87675" y="6076315"/>
            <a:ext cx="6171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                                  experiment</a:t>
            </a:r>
          </a:p>
        </p:txBody>
      </p:sp>
      <p:sp>
        <p:nvSpPr>
          <p:cNvPr id="11" name="矩形 10"/>
          <p:cNvSpPr/>
          <p:nvPr/>
        </p:nvSpPr>
        <p:spPr>
          <a:xfrm>
            <a:off x="2987675" y="1402080"/>
            <a:ext cx="4784725" cy="22574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400" y="1733550"/>
            <a:ext cx="227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shear </a:t>
            </a:r>
            <a:r>
              <a:rPr lang="en-US" altLang="zh-CN">
                <a:sym typeface="+mn-ea"/>
              </a:rPr>
              <a:t>nonlinearity:</a:t>
            </a:r>
            <a:r>
              <a:rPr lang="en-US" altLang="zh-CN"/>
              <a:t>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53365" y="4388485"/>
            <a:ext cx="26625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The position of the initial failure is the same and argrees well with the experiment.</a:t>
            </a:r>
          </a:p>
        </p:txBody>
      </p:sp>
    </p:spTree>
  </p:cSld>
  <p:clrMapOvr>
    <a:masterClrMapping/>
  </p:clrMapOvr>
  <p:transition advTm="78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9430" y="363855"/>
            <a:ext cx="372046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</p:txBody>
      </p:sp>
      <p:sp>
        <p:nvSpPr>
          <p:cNvPr id="23" name="灯片编号占位符 2"/>
          <p:cNvSpPr>
            <a:spLocks noGrp="1"/>
          </p:cNvSpPr>
          <p:nvPr/>
        </p:nvSpPr>
        <p:spPr>
          <a:xfrm>
            <a:off x="8346643" y="6060758"/>
            <a:ext cx="44239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46B4C44-8256-4B19-ACAC-87BF490EACA2}" type="slidenum">
              <a:rPr lang="en-US" altLang="zh-CN" smtClean="0"/>
              <a:t>19</a:t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84480" y="1158875"/>
            <a:ext cx="684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Failure mode with different Fracture energe</a:t>
            </a:r>
            <a:r>
              <a:rPr lang="en-US" i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/>
              <a:t>：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557588" y="705802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endParaRPr lang="en-US" altLang="zh-CN" sz="105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ctr"/>
            <a:r>
              <a:rPr lang="en-US" altLang="zh-CN" sz="105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73748" y="1814195"/>
            <a:ext cx="20288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558223" y="1814195"/>
            <a:ext cx="2066925" cy="1819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6585585" y="1814195"/>
            <a:ext cx="2378710" cy="2028825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6"/>
          <a:stretch>
            <a:fillRect/>
          </a:stretch>
        </p:blipFill>
        <p:spPr>
          <a:xfrm>
            <a:off x="5160645" y="4797108"/>
            <a:ext cx="400050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2051685" y="6824663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endParaRPr lang="en-US" altLang="zh-CN" sz="1050" b="0">
              <a:latin typeface="Calibri" panose="020F0502020204030204" charset="0"/>
              <a:cs typeface="Calibri" panose="020F0502020204030204" charset="0"/>
            </a:endParaRPr>
          </a:p>
          <a:p>
            <a:pPr marL="0" indent="0"/>
            <a:r>
              <a:rPr lang="en-US" altLang="zh-CN" sz="1050" b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84480" y="4222115"/>
            <a:ext cx="368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Refer to other papers: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19430" y="3531870"/>
            <a:ext cx="840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   </a:t>
            </a:r>
            <a:r>
              <a:rPr lang="en-US" altLang="zh-CN" sz="1200"/>
              <a:t> Gm = 5                                                     Gm = 0.5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19430" y="5529898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altLang="zh-CN" sz="10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continuum damage model for composite laminates: Part II – </a:t>
            </a:r>
            <a:r>
              <a:rPr lang="en-US" altLang="zh-CN" sz="1050" b="1">
                <a:latin typeface="Calibri" panose="020F0502020204030204" charset="0"/>
                <a:cs typeface="Calibri" panose="020F0502020204030204" charset="0"/>
              </a:rPr>
              <a:t>Computational implementation and validation</a:t>
            </a:r>
            <a:endParaRPr lang="zh-CN" altLang="en-US"/>
          </a:p>
        </p:txBody>
      </p:sp>
      <p:pic>
        <p:nvPicPr>
          <p:cNvPr id="34" name="图片 33"/>
          <p:cNvPicPr/>
          <p:nvPr/>
        </p:nvPicPr>
        <p:blipFill>
          <a:blip r:embed="rId7"/>
          <a:stretch>
            <a:fillRect/>
          </a:stretch>
        </p:blipFill>
        <p:spPr>
          <a:xfrm>
            <a:off x="285115" y="4590098"/>
            <a:ext cx="4533900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4"/>
          <p:cNvSpPr txBox="1"/>
          <p:nvPr/>
        </p:nvSpPr>
        <p:spPr>
          <a:xfrm>
            <a:off x="5455920" y="526256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endParaRPr lang="en-US" altLang="zh-CN" sz="1050" b="0">
              <a:latin typeface="Calibri" panose="020F0502020204030204" charset="0"/>
              <a:cs typeface="Calibri" panose="020F0502020204030204" charset="0"/>
            </a:endParaRPr>
          </a:p>
          <a:p>
            <a:pPr marL="0" indent="0"/>
            <a:r>
              <a:rPr lang="en-US" altLang="zh-CN" sz="1050" b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zh-CN" sz="1050" b="1">
              <a:latin typeface="Calibri" panose="020F0502020204030204" charset="0"/>
              <a:cs typeface="Calibri" panose="020F0502020204030204" charset="0"/>
            </a:endParaRPr>
          </a:p>
          <a:p>
            <a:pPr marL="0" indent="0"/>
            <a:r>
              <a:rPr lang="en-US" altLang="zh-CN" sz="1050" b="1">
                <a:latin typeface="Calibri" panose="020F0502020204030204" charset="0"/>
                <a:cs typeface="Calibri" panose="020F0502020204030204" charset="0"/>
              </a:rPr>
              <a:t>Laminate damage model for composite structures</a:t>
            </a:r>
            <a:endParaRPr lang="zh-CN" altLang="en-US"/>
          </a:p>
        </p:txBody>
      </p:sp>
    </p:spTree>
  </p:cSld>
  <p:clrMapOvr>
    <a:masterClrMapping/>
  </p:clrMapOvr>
  <p:transition advTm="2311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2</a:t>
            </a:fld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1520" y="5677624"/>
          <a:ext cx="8229601" cy="587504"/>
        </p:xfrm>
        <a:graphic>
          <a:graphicData uri="http://schemas.openxmlformats.org/drawingml/2006/table">
            <a:tbl>
              <a:tblPr firstRow="1" firstCol="1" bandRow="1"/>
              <a:tblGrid>
                <a:gridCol w="2164385"/>
                <a:gridCol w="1348008"/>
                <a:gridCol w="1343071"/>
                <a:gridCol w="1017179"/>
                <a:gridCol w="1181771"/>
                <a:gridCol w="1175187"/>
              </a:tblGrid>
              <a:tr h="3436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Strength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en-US" sz="1600" i="1" kern="1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sz="1600" i="1" kern="1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(MPa)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764.3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160.3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38401" y="5373216"/>
            <a:ext cx="4017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2 Strength parameters of a single lamina</a:t>
            </a:r>
            <a:endParaRPr lang="en-US" altLang="zh-CN" sz="7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8464" y="4723750"/>
          <a:ext cx="8229600" cy="605155"/>
        </p:xfrm>
        <a:graphic>
          <a:graphicData uri="http://schemas.openxmlformats.org/drawingml/2006/table">
            <a:tbl>
              <a:tblPr firstRow="1" firstCol="1" bandRow="1"/>
              <a:tblGrid>
                <a:gridCol w="2146280"/>
                <a:gridCol w="1621231"/>
                <a:gridCol w="1622877"/>
                <a:gridCol w="1850014"/>
                <a:gridCol w="989198"/>
              </a:tblGrid>
              <a:tr h="361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ρ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kg/m</a:t>
                      </a:r>
                      <a:r>
                        <a:rPr lang="en-US" sz="16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GPa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i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υ</a:t>
                      </a:r>
                      <a:r>
                        <a:rPr lang="en-US" sz="1600" i="1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1520.7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127.70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9.67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6.50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7158" y="4342803"/>
            <a:ext cx="52229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 1 Material properties of a single lamina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8552" y="1851303"/>
            <a:ext cx="3718248" cy="11988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FEM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Abaqus</a:t>
            </a:r>
            <a:r>
              <a:rPr lang="en-US" altLang="zh-CN" sz="1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Shell(SC8R)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 criterion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4" y="1419134"/>
            <a:ext cx="4622578" cy="28739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8455" y="167005"/>
            <a:ext cx="372046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矩形 18"/>
          <p:cNvSpPr/>
          <p:nvPr/>
        </p:nvSpPr>
        <p:spPr>
          <a:xfrm>
            <a:off x="4968552" y="3396842"/>
            <a:ext cx="3168352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60mm, 80mm, 100mm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Layups: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[0˚/90˚]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[±45˚]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advTm="187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4660" y="1270635"/>
            <a:ext cx="8308340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CDM</a:t>
            </a:r>
            <a:r>
              <a:rPr lang="zh-CN" altLang="en-US"/>
              <a:t>法与刚度折减法对比：</a:t>
            </a:r>
          </a:p>
          <a:p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200275" y="1772285"/>
          <a:ext cx="5035550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775"/>
                <a:gridCol w="2517775"/>
              </a:tblGrid>
              <a:tr h="4095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折减法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CDM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通过乘以折减系数使刚度矩阵退化，是一种半经验法的探索模型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基于不可逆过程的热力学，将势能定义为损伤变量的函数，损伤变量定义了应力应变的关系，同时取决于能量耗散值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折减系数的不确定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所有使用参数均可测量得到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10426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不能模拟层合板的准脆性失效</a:t>
                      </a:r>
                    </a:p>
                    <a:p>
                      <a:pPr algn="l">
                        <a:buNone/>
                      </a:pPr>
                      <a:endParaRPr lang="zh-CN" altLang="en-US" b="1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可以模拟材料的弹脆性行为（无显著的塑形变形）</a:t>
                      </a:r>
                    </a:p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26110" y="410210"/>
            <a:ext cx="5247005" cy="948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800" dirty="0" smtClean="0">
                <a:sym typeface="+mn-ea"/>
              </a:rPr>
              <a:t>1 </a:t>
            </a:r>
            <a:r>
              <a:rPr lang="zh-CN" altLang="zh-CN" sz="2800" dirty="0" smtClean="0">
                <a:sym typeface="+mn-ea"/>
              </a:rPr>
              <a:t>连续损伤模型（</a:t>
            </a:r>
            <a:r>
              <a:rPr lang="en-US" altLang="zh-CN" sz="2800" dirty="0" smtClean="0">
                <a:sym typeface="+mn-ea"/>
              </a:rPr>
              <a:t>CDM</a:t>
            </a:r>
            <a:r>
              <a:rPr lang="zh-CN" altLang="en-US" sz="2800" dirty="0" smtClean="0">
                <a:sym typeface="+mn-ea"/>
              </a:rPr>
              <a:t>法</a:t>
            </a:r>
            <a:r>
              <a:rPr lang="zh-CN" altLang="zh-CN" sz="2800" dirty="0" smtClean="0">
                <a:sym typeface="+mn-ea"/>
              </a:rPr>
              <a:t>）</a:t>
            </a:r>
          </a:p>
          <a:p>
            <a:pPr algn="l"/>
            <a:endParaRPr lang="zh-CN" altLang="en-US" sz="2800" dirty="0" smtClean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11" y="2874133"/>
            <a:ext cx="1635577" cy="14518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97430"/>
            <a:ext cx="7609205" cy="1014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28240" y="3935730"/>
            <a:ext cx="4798695" cy="368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 smtClean="0"/>
              <a:t>第一组试验纤维方向不对，测试结果可能不对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0500" y="-9969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Hashin criteria &amp; Continuum Damage Model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3910974" y="1484025"/>
            <a:ext cx="5197530" cy="5161131"/>
          </a:xfrm>
          <a:prstGeom prst="roundRect">
            <a:avLst>
              <a:gd name="adj" fmla="val 2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51520" y="1484025"/>
            <a:ext cx="3636649" cy="3960440"/>
          </a:xfrm>
          <a:prstGeom prst="roundRect">
            <a:avLst>
              <a:gd name="adj" fmla="val 25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>
          <a:xfrm>
            <a:off x="8244408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251520" y="1630016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criterion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9" y="2021821"/>
            <a:ext cx="3474506" cy="3206367"/>
          </a:xfrm>
          <a:prstGeom prst="rect">
            <a:avLst/>
          </a:prstGeom>
        </p:spPr>
      </p:pic>
      <p:pic>
        <p:nvPicPr>
          <p:cNvPr id="4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155" y="4704715"/>
            <a:ext cx="2700655" cy="1579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" name="文本框 45"/>
          <p:cNvSpPr txBox="1"/>
          <p:nvPr/>
        </p:nvSpPr>
        <p:spPr>
          <a:xfrm>
            <a:off x="3992121" y="3191659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534" y="3606443"/>
            <a:ext cx="1696720" cy="87820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276" y="3570372"/>
            <a:ext cx="930275" cy="49466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3522" y="4136903"/>
            <a:ext cx="1062152" cy="567817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920454" y="1618496"/>
            <a:ext cx="321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Continuum Damage Model: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6671" y="6309320"/>
            <a:ext cx="3893783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Lapczyk I, Hurtado J A. Progressive damage modeling in fiber-reinforced materials[J]. Composites Part A Applied Science &amp; Manufacturing, 2007, 38(11):2333-2341.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2245" y="2234565"/>
            <a:ext cx="5074285" cy="741045"/>
          </a:xfrm>
          <a:prstGeom prst="rect">
            <a:avLst/>
          </a:prstGeom>
        </p:spPr>
      </p:pic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90500" y="-9969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Hashin criteria &amp; Continuum Damage Model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0490" y="1183640"/>
            <a:ext cx="5349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800">
                <a:sym typeface="+mn-ea"/>
              </a:rPr>
              <a:t>Damage variables calculation</a:t>
            </a:r>
            <a:r>
              <a:rPr lang="zh-CN" altLang="en-US" sz="1800" b="1" dirty="0" smtClean="0">
                <a:sym typeface="+mn-ea"/>
              </a:rPr>
              <a:t>：</a:t>
            </a:r>
            <a:r>
              <a:rPr lang="en-US" altLang="zh-CN" sz="1800" b="1" dirty="0" smtClean="0">
                <a:sym typeface="+mn-ea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4756150" y="1456055"/>
            <a:ext cx="4152265" cy="329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99050" y="2383790"/>
          <a:ext cx="26244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r:id="rId4" imgW="1905000" imgH="457200" progId="Equation.KSEE3">
                  <p:embed/>
                </p:oleObj>
              </mc:Choice>
              <mc:Fallback>
                <p:oleObj r:id="rId4" imgW="1905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9050" y="2383790"/>
                        <a:ext cx="26244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88890" y="3218180"/>
          <a:ext cx="3808095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r:id="rId6" imgW="2908300" imgH="939800" progId="Equation.KSEE3">
                  <p:embed/>
                </p:oleObj>
              </mc:Choice>
              <mc:Fallback>
                <p:oleObj r:id="rId6" imgW="2908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8890" y="3218180"/>
                        <a:ext cx="3808095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99050" y="1767205"/>
            <a:ext cx="2082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damage variables: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85460" y="5523865"/>
          <a:ext cx="2976245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r:id="rId8" imgW="2311400" imgH="889000" progId="Equation.KSEE3">
                  <p:embed/>
                </p:oleObj>
              </mc:Choice>
              <mc:Fallback>
                <p:oleObj r:id="rId8" imgW="23114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85460" y="5523865"/>
                        <a:ext cx="2976245" cy="114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56150" y="4965700"/>
            <a:ext cx="4152900" cy="170307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30165" y="5176520"/>
            <a:ext cx="2077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Jaccobian matirx:</a:t>
            </a:r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90" y="5033010"/>
            <a:ext cx="4537075" cy="156781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935" y="1704975"/>
            <a:ext cx="1894840" cy="108204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2895" y="1636395"/>
            <a:ext cx="1159510" cy="69405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2570" y="2330450"/>
            <a:ext cx="1280160" cy="68834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3545" y="3254375"/>
            <a:ext cx="3987800" cy="1530985"/>
          </a:xfrm>
          <a:prstGeom prst="rect">
            <a:avLst/>
          </a:prstGeom>
        </p:spPr>
      </p:pic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9865" y="-78105"/>
            <a:ext cx="911415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Degeneration Model(linear vs exponential)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" y="4466590"/>
            <a:ext cx="3150235" cy="1842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" name="文本框 34"/>
          <p:cNvSpPr txBox="1"/>
          <p:nvPr/>
        </p:nvSpPr>
        <p:spPr>
          <a:xfrm>
            <a:off x="189741" y="1581934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34" y="1904643"/>
            <a:ext cx="1696720" cy="87820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061" y="1904132"/>
            <a:ext cx="930275" cy="49466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022" y="2398908"/>
            <a:ext cx="1062152" cy="5678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71" y="6309320"/>
            <a:ext cx="3893783" cy="549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Lapczyk I, Hurtado J A. Progressive damage modeling in fiber-reinforced materials[J]. Composites Part A Applied Science &amp; Manufacturing, 2007, 38(11):2333-2341.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5" y="3148330"/>
            <a:ext cx="3963035" cy="131826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2334443" y="6243638"/>
            <a:ext cx="442392" cy="457200"/>
          </a:xfrm>
        </p:spPr>
        <p:txBody>
          <a:bodyPr/>
          <a:lstStyle/>
          <a:p>
            <a:pPr>
              <a:defRPr/>
            </a:pPr>
            <a:fld id="{846B4C44-8256-4B19-ACAC-87BF490EACA2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362326" y="1605429"/>
            <a:ext cx="14408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amage variable: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46906" y="6291540"/>
            <a:ext cx="3893783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00" dirty="0"/>
              <a:t>Damage and Failure Study of Composite Laminates with</a:t>
            </a:r>
          </a:p>
          <a:p>
            <a:r>
              <a:rPr lang="zh-CN" altLang="en-US" sz="1000" dirty="0"/>
              <a:t>Reinforced Cutout Based on CDM</a:t>
            </a:r>
          </a:p>
          <a:p>
            <a:r>
              <a:rPr lang="zh-CN" altLang="en-US" sz="1000" dirty="0"/>
              <a:t>Wang Wenzhi，Wan Xiaopeng，Yao Liaojun</a:t>
            </a:r>
          </a:p>
        </p:txBody>
      </p:sp>
      <p:sp>
        <p:nvSpPr>
          <p:cNvPr id="10" name="矩形 9"/>
          <p:cNvSpPr/>
          <p:nvPr/>
        </p:nvSpPr>
        <p:spPr>
          <a:xfrm>
            <a:off x="4288790" y="1098550"/>
            <a:ext cx="848741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Exponential degenaration: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8440" y="4620260"/>
            <a:ext cx="1929765" cy="17106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6905" y="1884680"/>
            <a:ext cx="3345815" cy="5346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8545" y="2419350"/>
            <a:ext cx="1786255" cy="4991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6670" y="1213485"/>
            <a:ext cx="22548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Linear degenaration: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4140200" y="1213485"/>
            <a:ext cx="5080" cy="5600065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</p:spPr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7035" y="3148330"/>
            <a:ext cx="2416175" cy="131826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4165" y="3089275"/>
            <a:ext cx="2289175" cy="1637030"/>
          </a:xfrm>
          <a:prstGeom prst="rect">
            <a:avLst/>
          </a:prstGeom>
        </p:spPr>
      </p:pic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9865" y="-78105"/>
            <a:ext cx="9114155" cy="184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400">
                <a:solidFill>
                  <a:schemeClr val="dk1"/>
                </a:solidFill>
                <a:latin typeface="Times New Roman" panose="02020603050405020304" pitchFamily="18" charset="0"/>
                <a:sym typeface="+mn-ea"/>
              </a:rPr>
              <a:t>Degeneration Model(linear vs exponential)</a:t>
            </a:r>
          </a:p>
          <a:p>
            <a:pPr marL="0" lvl="1">
              <a:lnSpc>
                <a:spcPct val="1500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855" y="4206240"/>
            <a:ext cx="2402205" cy="6711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79120" y="5736590"/>
            <a:ext cx="7985760" cy="458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Maimí P, Camanho P P, Mayugo J A, et al. A continuum damage model for composite laminates: Part II – Computational implementation and validation[J]. Mechanics of Materials, 2007, 39(10):909–919.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32105" y="2157095"/>
            <a:ext cx="4301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指数</a:t>
            </a:r>
            <a:r>
              <a:rPr lang="zh-CN" altLang="en-US"/>
              <a:t>损伤演化，损伤变量可写为：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630" y="2157095"/>
            <a:ext cx="2434590" cy="21310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14020" y="3219450"/>
            <a:ext cx="6024245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表示阈值，未损伤时为</a:t>
            </a:r>
            <a:r>
              <a:rPr lang="en-US" altLang="zh-CN"/>
              <a:t>1</a:t>
            </a:r>
            <a:r>
              <a:rPr lang="zh-CN" altLang="en-US"/>
              <a:t>，损伤后为失效准则的表达式 </a:t>
            </a:r>
          </a:p>
          <a:p>
            <a:endParaRPr lang="zh-CN" altLang="en-US"/>
          </a:p>
          <a:p>
            <a:r>
              <a:rPr lang="zh-CN" altLang="en-US"/>
              <a:t>对能量耗散率进行积分，等于总的能量耗散值（与单元尺寸无关）：   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930" y="2676525"/>
            <a:ext cx="3609340" cy="59055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3870" y="3219450"/>
          <a:ext cx="212090" cy="29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7" imgW="165100" imgH="228600" progId="Equation.KSEE3">
                  <p:embed/>
                </p:oleObj>
              </mc:Choice>
              <mc:Fallback>
                <p:oleObj r:id="rId7" imgW="1651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870" y="3219450"/>
                        <a:ext cx="212090" cy="293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52780" y="5236210"/>
            <a:ext cx="673862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通过以上而是可计算出参数   ，即可得到损伤变量</a:t>
            </a:r>
            <a:r>
              <a:rPr lang="en-US" altLang="zh-CN"/>
              <a:t>d</a:t>
            </a:r>
            <a:r>
              <a:rPr lang="zh-CN" altLang="en-US"/>
              <a:t>。</a:t>
            </a:r>
          </a:p>
        </p:txBody>
      </p:sp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60115" y="5248910"/>
          <a:ext cx="310515" cy="27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9" imgW="241300" imgH="215900" progId="Equation.KSEE3">
                  <p:embed/>
                </p:oleObj>
              </mc:Choice>
              <mc:Fallback>
                <p:oleObj r:id="rId9" imgW="2413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0115" y="5248910"/>
                        <a:ext cx="310515" cy="27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3060" y="46291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chemeClr val="dk1"/>
                </a:solidFill>
                <a:sym typeface="+mn-ea"/>
              </a:rPr>
              <a:t>Shear Nonlinearity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60" y="193230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20" y="5284470"/>
            <a:ext cx="2284730" cy="624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55" y="2491740"/>
            <a:ext cx="2429510" cy="1979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75" y="1483360"/>
            <a:ext cx="5074285" cy="741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860" y="4669155"/>
            <a:ext cx="7736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shear nonlinearity constitutive relations for the laminates were defined with the Ramberg-Osgood equation: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82675" y="6205220"/>
            <a:ext cx="7736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刘魏光, 余音, 汪海. 考虑剪切非线性的复合材料渐进损伤模型[J]. 上海交通大学学报, 2016, 50(2):194-199.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" y="2325370"/>
            <a:ext cx="2861310" cy="21456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5394960"/>
            <a:ext cx="2666365" cy="514350"/>
          </a:xfrm>
          <a:prstGeom prst="rect">
            <a:avLst/>
          </a:prstGeom>
        </p:spPr>
      </p:pic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53060" y="46291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—UMAT subroutine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6110" y="1945005"/>
            <a:ext cx="8421370" cy="557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r>
              <a:rPr lang="en-US" altLang="zh-CN"/>
              <a:t>1 </a:t>
            </a:r>
            <a:r>
              <a:rPr lang="zh-CN" altLang="zh-CN"/>
              <a:t>可以用来定义新的材料的本构模型。</a:t>
            </a:r>
          </a:p>
          <a:p>
            <a:endParaRPr lang="zh-CN" altLang="zh-CN"/>
          </a:p>
          <a:p>
            <a:r>
              <a:rPr lang="en-US" altLang="zh-CN"/>
              <a:t>2 </a:t>
            </a:r>
            <a:r>
              <a:rPr lang="zh-CN" altLang="en-US"/>
              <a:t>对于每个增量步，在单元的所有物质点处被调用。</a:t>
            </a:r>
          </a:p>
          <a:p>
            <a:endParaRPr lang="zh-CN" altLang="zh-CN"/>
          </a:p>
          <a:p>
            <a:r>
              <a:rPr lang="en-US" altLang="zh-CN"/>
              <a:t>3 </a:t>
            </a:r>
            <a:r>
              <a:rPr lang="zh-CN" altLang="en-US"/>
              <a:t>在增量步末必须更新应力和状态变量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solution-dependent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4 </a:t>
            </a:r>
            <a:r>
              <a:rPr lang="zh-CN" altLang="en-US"/>
              <a:t>必须提供材料的</a:t>
            </a:r>
            <a:r>
              <a:rPr lang="en-US" altLang="zh-CN"/>
              <a:t>Jocobian</a:t>
            </a:r>
            <a:r>
              <a:rPr lang="zh-CN" altLang="en-US"/>
              <a:t>矩阵：</a:t>
            </a:r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37025" y="3781425"/>
          <a:ext cx="59626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355600" imgH="393700" progId="Equation.KSEE3">
                  <p:embed/>
                </p:oleObj>
              </mc:Choice>
              <mc:Fallback>
                <p:oleObj r:id="rId4" imgW="35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7025" y="3781425"/>
                        <a:ext cx="59626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70865" y="1550670"/>
            <a:ext cx="301053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UMAT</a:t>
            </a:r>
            <a:r>
              <a:rPr lang="zh-CN" altLang="en-US"/>
              <a:t>简介：</a:t>
            </a:r>
          </a:p>
        </p:txBody>
      </p:sp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353060" y="462915"/>
            <a:ext cx="911415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Abaqus Simulation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—UMAT subroutine</a:t>
            </a:r>
          </a:p>
        </p:txBody>
      </p:sp>
      <p:sp>
        <p:nvSpPr>
          <p:cNvPr id="10" name="矩形 9"/>
          <p:cNvSpPr/>
          <p:nvPr/>
        </p:nvSpPr>
        <p:spPr>
          <a:xfrm>
            <a:off x="5220970" y="1527810"/>
            <a:ext cx="3885565" cy="32975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740" y="2204720"/>
            <a:ext cx="2059940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计算应变，计算未损伤时的刚度矩阵</a:t>
            </a:r>
          </a:p>
        </p:txBody>
      </p:sp>
      <p:sp>
        <p:nvSpPr>
          <p:cNvPr id="2" name="矩形 1"/>
          <p:cNvSpPr/>
          <p:nvPr/>
        </p:nvSpPr>
        <p:spPr>
          <a:xfrm>
            <a:off x="79375" y="3169285"/>
            <a:ext cx="2059305" cy="6108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检查有无损伤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（失效准则）</a:t>
            </a:r>
          </a:p>
        </p:txBody>
      </p:sp>
      <p:sp>
        <p:nvSpPr>
          <p:cNvPr id="12" name="矩形 11"/>
          <p:cNvSpPr/>
          <p:nvPr/>
        </p:nvSpPr>
        <p:spPr>
          <a:xfrm>
            <a:off x="3340100" y="2204720"/>
            <a:ext cx="1759585" cy="63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计算损伤变量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以及             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00170" y="2534285"/>
          <a:ext cx="78740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4" imgW="457200" imgH="177165" progId="Equation.KSEE3">
                  <p:embed/>
                </p:oleObj>
              </mc:Choice>
              <mc:Fallback>
                <p:oleObj r:id="rId4" imgW="4572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00170" y="2534285"/>
                        <a:ext cx="787400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8740" y="4495800"/>
            <a:ext cx="5021580" cy="5054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计算应力    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计算</a:t>
            </a:r>
            <a:r>
              <a:rPr lang="en-US" altLang="zh-CN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Jacobian</a:t>
            </a:r>
            <a:r>
              <a:rPr lang="zh-CN" altLang="en-US" sz="1800" smtClean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矩阵  更新损伤变量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108710" y="2839720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文本框 21"/>
          <p:cNvSpPr txBox="1"/>
          <p:nvPr/>
        </p:nvSpPr>
        <p:spPr>
          <a:xfrm>
            <a:off x="2192020" y="3108960"/>
            <a:ext cx="1148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有损伤</a:t>
            </a:r>
          </a:p>
        </p:txBody>
      </p:sp>
      <p:cxnSp>
        <p:nvCxnSpPr>
          <p:cNvPr id="23" name="直接箭头连接符 22"/>
          <p:cNvCxnSpPr>
            <a:stCxn id="2" idx="2"/>
          </p:cNvCxnSpPr>
          <p:nvPr/>
        </p:nvCxnSpPr>
        <p:spPr>
          <a:xfrm>
            <a:off x="1033145" y="3780155"/>
            <a:ext cx="0" cy="741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278130" y="3960495"/>
            <a:ext cx="9709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无损伤</a:t>
            </a:r>
          </a:p>
        </p:txBody>
      </p:sp>
      <p:cxnSp>
        <p:nvCxnSpPr>
          <p:cNvPr id="30" name="肘形连接符 29"/>
          <p:cNvCxnSpPr>
            <a:stCxn id="2" idx="3"/>
            <a:endCxn id="12" idx="0"/>
          </p:cNvCxnSpPr>
          <p:nvPr/>
        </p:nvCxnSpPr>
        <p:spPr>
          <a:xfrm flipV="1">
            <a:off x="2138680" y="2204720"/>
            <a:ext cx="2081530" cy="1270000"/>
          </a:xfrm>
          <a:prstGeom prst="bentConnector4">
            <a:avLst>
              <a:gd name="adj1" fmla="val 41732"/>
              <a:gd name="adj2" fmla="val 115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1" name="矩形 30"/>
          <p:cNvSpPr/>
          <p:nvPr/>
        </p:nvSpPr>
        <p:spPr>
          <a:xfrm>
            <a:off x="3340100" y="3352165"/>
            <a:ext cx="1760220" cy="60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计算损伤刚度矩阵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73500" y="3646170"/>
          <a:ext cx="29210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6" imgW="203200" imgH="228600" progId="Equation.KSEE3">
                  <p:embed/>
                </p:oleObj>
              </mc:Choice>
              <mc:Fallback>
                <p:oleObj r:id="rId6" imgW="203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3500" y="3646170"/>
                        <a:ext cx="29210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>
            <a:stCxn id="12" idx="2"/>
            <a:endCxn id="31" idx="0"/>
          </p:cNvCxnSpPr>
          <p:nvPr/>
        </p:nvCxnSpPr>
        <p:spPr>
          <a:xfrm>
            <a:off x="4220210" y="2839720"/>
            <a:ext cx="0" cy="512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/>
          <p:nvPr/>
        </p:nvCxnSpPr>
        <p:spPr>
          <a:xfrm>
            <a:off x="4370070" y="3974160"/>
            <a:ext cx="0" cy="50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" name="直接箭头连接符 4"/>
          <p:cNvCxnSpPr/>
          <p:nvPr/>
        </p:nvCxnSpPr>
        <p:spPr>
          <a:xfrm>
            <a:off x="1037590" y="1885315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55880" y="1245235"/>
            <a:ext cx="21069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每一增量步调用</a:t>
            </a:r>
            <a:r>
              <a:rPr lang="en-US" altLang="zh-CN"/>
              <a:t>UMAT</a:t>
            </a:r>
            <a:r>
              <a:rPr lang="zh-CN" altLang="en-US"/>
              <a:t>子程序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54810" y="5448300"/>
            <a:ext cx="2041525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退出</a:t>
            </a:r>
            <a:r>
              <a:rPr lang="en-US" altLang="zh-CN"/>
              <a:t>UMAT</a:t>
            </a:r>
            <a:r>
              <a:rPr lang="zh-CN" altLang="en-US"/>
              <a:t>，返回到有限元主程序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588895" y="5026025"/>
            <a:ext cx="635" cy="329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97170" y="2455545"/>
          <a:ext cx="262445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8" imgW="1905000" imgH="457200" progId="Equation.KSEE3">
                  <p:embed/>
                </p:oleObj>
              </mc:Choice>
              <mc:Fallback>
                <p:oleObj r:id="rId8" imgW="1905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7170" y="2455545"/>
                        <a:ext cx="262445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87010" y="3289935"/>
          <a:ext cx="3808095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10" imgW="2908300" imgH="939800" progId="Equation.KSEE3">
                  <p:embed/>
                </p:oleObj>
              </mc:Choice>
              <mc:Fallback>
                <p:oleObj r:id="rId10" imgW="29083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7010" y="3289935"/>
                        <a:ext cx="3808095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297170" y="1838960"/>
            <a:ext cx="2082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损伤变量的表达式：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83580" y="5595620"/>
          <a:ext cx="2976245" cy="114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12" imgW="2311400" imgH="889000" progId="Equation.KSEE3">
                  <p:embed/>
                </p:oleObj>
              </mc:Choice>
              <mc:Fallback>
                <p:oleObj r:id="rId12" imgW="23114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3580" y="5595620"/>
                        <a:ext cx="2976245" cy="114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0" y="1905635"/>
            <a:ext cx="5181600" cy="3261360"/>
          </a:xfrm>
          <a:prstGeom prst="rect">
            <a:avLst/>
          </a:prstGeom>
          <a:noFill/>
          <a:ln w="317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44875" y="1537335"/>
            <a:ext cx="85344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UMAT</a:t>
            </a:r>
          </a:p>
        </p:txBody>
      </p:sp>
      <p:sp>
        <p:nvSpPr>
          <p:cNvPr id="29" name="矩形 28"/>
          <p:cNvSpPr/>
          <p:nvPr/>
        </p:nvSpPr>
        <p:spPr>
          <a:xfrm>
            <a:off x="5220970" y="5037455"/>
            <a:ext cx="3886200" cy="170307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28285" y="5248275"/>
            <a:ext cx="2077085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Jaccobian</a:t>
            </a:r>
            <a:r>
              <a:rPr lang="zh-CN" altLang="en-US"/>
              <a:t>矩阵：</a:t>
            </a:r>
          </a:p>
        </p:txBody>
      </p:sp>
    </p:spTree>
  </p:cSld>
  <p:clrMapOvr>
    <a:masterClrMapping/>
  </p:clrMapOvr>
  <p:transition advTm="5273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150995252"/>
  <p:tag name="KSO_WM_SLIDE_INDEX" val="8"/>
  <p:tag name="KSO_WM_SLIDE_ITEM_CNT" val="3"/>
  <p:tag name="KSO_WM_SLIDE_LAYOUT" val="l"/>
  <p:tag name="KSO_WM_SLIDE_LAYOUT_CNT" val="1"/>
  <p:tag name="KSO_WM_SLIDE_TYPE" val="contents"/>
  <p:tag name="KSO_WM_BEAUTIFY_FLAG" val="#wm#"/>
  <p:tag name="KSO_WM_TEMPLATE_CATEGORY" val="preset"/>
  <p:tag name="KSO_WM_TEMPLATE_INDEX" val="2"/>
  <p:tag name="KSO_WM_DIAGRAM_GROUP_CODE" val="第六组"/>
  <p:tag name="KSO_WM_TAG_VERSION" val="1.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1465</Words>
  <Application>Microsoft Office PowerPoint</Application>
  <PresentationFormat>全屏显示(4:3)</PresentationFormat>
  <Paragraphs>264</Paragraphs>
  <Slides>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黑体</vt:lpstr>
      <vt:lpstr>楷体</vt:lpstr>
      <vt:lpstr>宋体</vt:lpstr>
      <vt:lpstr>Arial</vt:lpstr>
      <vt:lpstr>Calibri</vt:lpstr>
      <vt:lpstr>Garamond</vt:lpstr>
      <vt:lpstr>Times New Roman</vt:lpstr>
      <vt:lpstr>Wingdings</vt:lpstr>
      <vt:lpstr>Edge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</dc:creator>
  <cp:lastModifiedBy>dell</cp:lastModifiedBy>
  <cp:revision>1317</cp:revision>
  <cp:lastPrinted>2113-01-01T00:00:00Z</cp:lastPrinted>
  <dcterms:created xsi:type="dcterms:W3CDTF">2113-01-01T00:00:00Z</dcterms:created>
  <dcterms:modified xsi:type="dcterms:W3CDTF">2018-01-10T02:45:25Z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2052-10.1.0.7023</vt:lpwstr>
  </property>
</Properties>
</file>