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83" r:id="rId3"/>
    <p:sldId id="482" r:id="rId5"/>
    <p:sldId id="474" r:id="rId6"/>
    <p:sldId id="486" r:id="rId7"/>
    <p:sldId id="489" r:id="rId8"/>
    <p:sldId id="488" r:id="rId9"/>
    <p:sldId id="470" r:id="rId10"/>
    <p:sldId id="456" r:id="rId11"/>
    <p:sldId id="471" r:id="rId12"/>
    <p:sldId id="472" r:id="rId13"/>
    <p:sldId id="473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A70C0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4176" autoAdjust="0"/>
  </p:normalViewPr>
  <p:slideViewPr>
    <p:cSldViewPr>
      <p:cViewPr varScale="1">
        <p:scale>
          <a:sx n="54" d="100"/>
          <a:sy n="54" d="100"/>
        </p:scale>
        <p:origin x="2310" y="60"/>
      </p:cViewPr>
      <p:guideLst>
        <p:guide orient="horz" pos="2350"/>
        <p:guide pos="3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0"/>
      <dgm:spPr/>
      <dgm:t>
        <a:bodyPr vert="horz" wrap="square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Continumm damage model</a:t>
          </a:r>
          <a:endParaRPr lang="en-US" altLang="zh-CN"/>
        </a:p>
      </dgm:t>
    </dgm:pt>
    <dgm:pt modelId="{C8BB0B8A-C63A-4F83-B8DD-3A7CE259E4EE}" cxnId="{1F1A15F4-D9FD-4DC6-8548-967782A5EC76}" type="parTrans">
      <dgm:prSet/>
      <dgm:spPr/>
      <dgm:t>
        <a:bodyPr/>
        <a:p>
          <a:endParaRPr lang="zh-CN" altLang="en-US"/>
        </a:p>
      </dgm:t>
    </dgm:pt>
    <dgm:pt modelId="{35E5E878-0907-4014-9CFA-56AEFE6C22E5}" cxnId="{1F1A15F4-D9FD-4DC6-8548-967782A5EC76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Degeneration Model(linear vs exponential)</a:t>
          </a:r>
          <a:r>
            <a:rPr lang="zh-CN" altLang="en-US"/>
            <a:t/>
          </a:r>
          <a:endParaRPr lang="zh-CN" altLang="en-US"/>
        </a:p>
      </dgm:t>
    </dgm:pt>
    <dgm:pt modelId="{FB4BCC77-44E9-4065-8A2F-90CD32DE34E3}" cxnId="{4AB5F0AC-9470-4F40-9BA7-72F35ED4A27D}" type="parTrans">
      <dgm:prSet/>
      <dgm:spPr/>
      <dgm:t>
        <a:bodyPr/>
        <a:p>
          <a:endParaRPr lang="zh-CN" altLang="en-US"/>
        </a:p>
      </dgm:t>
    </dgm:pt>
    <dgm:pt modelId="{41FED480-3E2E-47A2-B997-02D527BC8082}" cxnId="{4AB5F0AC-9470-4F40-9BA7-72F35ED4A27D}" type="sibTrans">
      <dgm:prSet/>
      <dgm:spPr/>
      <dgm:t>
        <a:bodyPr/>
        <a:p>
          <a:endParaRPr lang="zh-CN" altLang="en-US"/>
        </a:p>
      </dgm:t>
    </dgm:pt>
    <dgm:pt modelId="{5B1B0709-1804-417F-81A7-5AA45AA76ADD}">
      <dgm:prSet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Shear Nonlinearity</a:t>
          </a:r>
          <a:r>
            <a:rPr lang="en-US" altLang="zh-CN"/>
            <a:t/>
          </a:r>
          <a:endParaRPr lang="en-US" altLang="zh-CN"/>
        </a:p>
      </dgm:t>
    </dgm:pt>
    <dgm:pt modelId="{031366F0-C88D-4310-9577-4A13DD18E6F1}" cxnId="{68546ABE-CA81-4E57-819F-E534D16C0ADB}" type="parTrans">
      <dgm:prSet/>
      <dgm:spPr/>
    </dgm:pt>
    <dgm:pt modelId="{BA0E3AE3-9247-4A38-873F-E13321023C0F}" cxnId="{68546ABE-CA81-4E57-819F-E534D16C0ADB}" type="sibTrans">
      <dgm:prSet/>
      <dgm:spPr/>
    </dgm:pt>
    <dgm:pt modelId="{A6685E83-BEEC-49B3-B40A-539E2C0D7A1A}">
      <dgm:prSet phldrT="[文本]" phldr="0" custT="0"/>
      <dgm:spPr/>
      <dgm:t>
        <a:bodyPr vert="horz" wrap="square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ym typeface="+mn-ea"/>
            </a:rPr>
            <a:t>Abaqus simulation</a:t>
          </a:r>
          <a:r>
            <a:rPr lang="zh-CN" altLang="en-US"/>
            <a:t/>
          </a:r>
          <a:endParaRPr lang="zh-CN" altLang="en-US"/>
        </a:p>
      </dgm:t>
    </dgm:pt>
    <dgm:pt modelId="{FECC43A3-D59E-4EE1-9557-8FBB90D5B362}" cxnId="{B53A04F8-3E60-48C9-89C5-327ED3149D22}" type="parTrans">
      <dgm:prSet/>
      <dgm:spPr/>
      <dgm:t>
        <a:bodyPr/>
        <a:p>
          <a:endParaRPr lang="zh-CN" altLang="en-US"/>
        </a:p>
      </dgm:t>
    </dgm:pt>
    <dgm:pt modelId="{68BB6C9A-B7F0-43A0-955B-FC8C4D4009BF}" cxnId="{B53A04F8-3E60-48C9-89C5-327ED3149D22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Characteristic Length</a:t>
          </a:r>
          <a:endParaRPr lang="en-US" altLang="zh-CN"/>
        </a:p>
      </dgm:t>
    </dgm:pt>
    <dgm:pt modelId="{73E2772F-165D-4B56-ACC2-969CBF53B0A8}" cxnId="{18B81D9E-DC51-435E-91B1-0BCB197E4E60}" type="parTrans">
      <dgm:prSet/>
      <dgm:spPr/>
      <dgm:t>
        <a:bodyPr/>
        <a:p>
          <a:endParaRPr lang="zh-CN" altLang="en-US"/>
        </a:p>
      </dgm:t>
    </dgm:pt>
    <dgm:pt modelId="{7BFD1607-7356-4D3D-A829-75D002A3A4B0}" cxnId="{18B81D9E-DC51-435E-91B1-0BCB197E4E60}" type="sibTrans">
      <dgm:prSet/>
      <dgm:spPr/>
      <dgm:t>
        <a:bodyPr/>
        <a:p>
          <a:endParaRPr lang="zh-CN" altLang="en-US"/>
        </a:p>
      </dgm:t>
    </dgm:pt>
    <dgm:pt modelId="{229F5CC4-15D0-458A-8FA2-583D05BC3B86}">
      <dgm:prSet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coefficient of viscosity</a:t>
          </a:r>
          <a:endParaRPr lang="en-US" altLang="zh-CN"/>
        </a:p>
      </dgm:t>
    </dgm:pt>
    <dgm:pt modelId="{7323B9FD-84D7-4150-8663-BE4B4D8D94D2}" cxnId="{44B8D8FB-6792-4E53-A29F-53F9ECDEB73A}" type="parTrans">
      <dgm:prSet/>
      <dgm:spPr/>
    </dgm:pt>
    <dgm:pt modelId="{B0320909-88D0-4647-AF59-462E6F83F323}" cxnId="{44B8D8FB-6792-4E53-A29F-53F9ECDEB73A}" type="sibTrans">
      <dgm:prSet/>
      <dgm:spPr/>
    </dgm:pt>
    <dgm:pt modelId="{1EA480CD-5A17-4977-AB5F-4514427C469E}">
      <dgm:prSet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implicit </a:t>
          </a:r>
          <a:r>
            <a:rPr lang="en-US" altLang="zh-CN"/>
            <a:t>dynamic </a:t>
          </a:r>
          <a:r>
            <a:rPr lang="en-US" altLang="zh-CN"/>
            <a:t/>
          </a:r>
          <a:endParaRPr lang="en-US" altLang="zh-CN"/>
        </a:p>
      </dgm:t>
    </dgm:pt>
    <dgm:pt modelId="{929A5B46-9C3B-4370-955C-DBFE62857170}" cxnId="{8A2EF0F4-518E-430C-BBBB-BEAD8BC00669}" type="parTrans">
      <dgm:prSet/>
      <dgm:spPr/>
    </dgm:pt>
    <dgm:pt modelId="{4DDE258F-4E09-4A72-8D6B-F63EE95A12B8}" cxnId="{8A2EF0F4-518E-430C-BBBB-BEAD8BC00669}" type="sibTrans">
      <dgm:prSet/>
      <dgm:spPr/>
    </dgm:pt>
    <dgm:pt modelId="{C8DDDFA1-AF37-4444-AAEB-D51CEE212719}">
      <dgm:prSet phldrT="[文本]" phldr="0" custT="0"/>
      <dgm:spPr/>
      <dgm:t>
        <a:bodyPr vert="horz" wrap="square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ym typeface="+mn-ea"/>
            </a:rPr>
            <a:t>Results </a:t>
          </a:r>
          <a:r>
            <a:rPr lang="zh-CN" altLang="en-US"/>
            <a:t/>
          </a:r>
          <a:endParaRPr lang="zh-CN" altLang="en-US"/>
        </a:p>
      </dgm:t>
    </dgm:pt>
    <dgm:pt modelId="{26EA520A-5891-4EBA-B2AD-1840663D8C07}" cxnId="{6CFEA316-5D8D-45E0-9CFF-23E722F48D51}" type="parTrans">
      <dgm:prSet/>
      <dgm:spPr/>
      <dgm:t>
        <a:bodyPr/>
        <a:p>
          <a:endParaRPr lang="zh-CN" altLang="en-US"/>
        </a:p>
      </dgm:t>
    </dgm:pt>
    <dgm:pt modelId="{CE2287C8-6424-4771-88FD-4DADE15C5A04}" cxnId="{6CFEA316-5D8D-45E0-9CFF-23E722F48D51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D0D77647-95BE-4607-B2F0-006D9CAB8F0E}" cxnId="{BE19C025-1849-4334-92AB-ED9062FEDFEC}" type="parTrans">
      <dgm:prSet/>
      <dgm:spPr/>
      <dgm:t>
        <a:bodyPr/>
        <a:p>
          <a:endParaRPr lang="zh-CN" altLang="en-US"/>
        </a:p>
      </dgm:t>
    </dgm:pt>
    <dgm:pt modelId="{3DBF6B9F-A188-4D67-ABE8-0633561FA9E5}" cxnId="{BE19C025-1849-4334-92AB-ED9062FEDFEC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F1A15F4-D9FD-4DC6-8548-967782A5EC76}" srcId="{2E15931E-1654-4B73-89B2-8E333D9C42E0}" destId="{90DDC401-903F-495B-A387-FFA8A45891F6}" srcOrd="0" destOrd="0" parTransId="{C8BB0B8A-C63A-4F83-B8DD-3A7CE259E4EE}" sibTransId="{35E5E878-0907-4014-9CFA-56AEFE6C22E5}"/>
    <dgm:cxn modelId="{4AB5F0AC-9470-4F40-9BA7-72F35ED4A27D}" srcId="{90DDC401-903F-495B-A387-FFA8A45891F6}" destId="{E08CEB0C-E37F-4DCA-A8EA-4B2CD3AD7754}" srcOrd="0" destOrd="0" parTransId="{FB4BCC77-44E9-4065-8A2F-90CD32DE34E3}" sibTransId="{41FED480-3E2E-47A2-B997-02D527BC8082}"/>
    <dgm:cxn modelId="{68546ABE-CA81-4E57-819F-E534D16C0ADB}" srcId="{90DDC401-903F-495B-A387-FFA8A45891F6}" destId="{5B1B0709-1804-417F-81A7-5AA45AA76ADD}" srcOrd="1" destOrd="0" parTransId="{031366F0-C88D-4310-9577-4A13DD18E6F1}" sibTransId="{BA0E3AE3-9247-4A38-873F-E13321023C0F}"/>
    <dgm:cxn modelId="{B53A04F8-3E60-48C9-89C5-327ED3149D22}" srcId="{2E15931E-1654-4B73-89B2-8E333D9C42E0}" destId="{A6685E83-BEEC-49B3-B40A-539E2C0D7A1A}" srcOrd="1" destOrd="0" parTransId="{FECC43A3-D59E-4EE1-9557-8FBB90D5B362}" sibTransId="{68BB6C9A-B7F0-43A0-955B-FC8C4D4009BF}"/>
    <dgm:cxn modelId="{18B81D9E-DC51-435E-91B1-0BCB197E4E60}" srcId="{A6685E83-BEEC-49B3-B40A-539E2C0D7A1A}" destId="{CBA50553-63FA-4B5A-9888-EDDBA06CA593}" srcOrd="0" destOrd="1" parTransId="{73E2772F-165D-4B56-ACC2-969CBF53B0A8}" sibTransId="{7BFD1607-7356-4D3D-A829-75D002A3A4B0}"/>
    <dgm:cxn modelId="{44B8D8FB-6792-4E53-A29F-53F9ECDEB73A}" srcId="{A6685E83-BEEC-49B3-B40A-539E2C0D7A1A}" destId="{229F5CC4-15D0-458A-8FA2-583D05BC3B86}" srcOrd="1" destOrd="1" parTransId="{7323B9FD-84D7-4150-8663-BE4B4D8D94D2}" sibTransId="{B0320909-88D0-4647-AF59-462E6F83F323}"/>
    <dgm:cxn modelId="{8A2EF0F4-518E-430C-BBBB-BEAD8BC00669}" srcId="{A6685E83-BEEC-49B3-B40A-539E2C0D7A1A}" destId="{1EA480CD-5A17-4977-AB5F-4514427C469E}" srcOrd="2" destOrd="1" parTransId="{929A5B46-9C3B-4370-955C-DBFE62857170}" sibTransId="{4DDE258F-4E09-4A72-8D6B-F63EE95A12B8}"/>
    <dgm:cxn modelId="{6CFEA316-5D8D-45E0-9CFF-23E722F48D51}" srcId="{2E15931E-1654-4B73-89B2-8E333D9C42E0}" destId="{C8DDDFA1-AF37-4444-AAEB-D51CEE212719}" srcOrd="2" destOrd="0" parTransId="{26EA520A-5891-4EBA-B2AD-1840663D8C07}" sibTransId="{CE2287C8-6424-4771-88FD-4DADE15C5A04}"/>
    <dgm:cxn modelId="{BE19C025-1849-4334-92AB-ED9062FEDFEC}" srcId="{C8DDDFA1-AF37-4444-AAEB-D51CEE212719}" destId="{5AA02751-379E-46DB-884A-F23ACBC498EE}" srcOrd="0" destOrd="2" parTransId="{D0D77647-95BE-4607-B2F0-006D9CAB8F0E}" sibTransId="{3DBF6B9F-A188-4D67-ABE8-0633561FA9E5}"/>
    <dgm:cxn modelId="{9DBF804C-E150-418B-9341-EBB8B0630963}" type="presOf" srcId="{2E15931E-1654-4B73-89B2-8E333D9C42E0}" destId="{D5935282-3C7C-4F88-A1AE-C27DB8591514}" srcOrd="0" destOrd="0" presId="urn:microsoft.com/office/officeart/2005/8/layout/vList5"/>
    <dgm:cxn modelId="{B8523463-D57F-4968-AED2-666B76B290A5}" type="presParOf" srcId="{D5935282-3C7C-4F88-A1AE-C27DB8591514}" destId="{E61486FD-113E-4C87-8ADF-B1A8E2A84801}" srcOrd="0" destOrd="0" presId="urn:microsoft.com/office/officeart/2005/8/layout/vList5"/>
    <dgm:cxn modelId="{6C149BC4-E403-4E24-A20C-3134209A06DD}" type="presParOf" srcId="{E61486FD-113E-4C87-8ADF-B1A8E2A84801}" destId="{96BE2B31-D87C-43E1-BE64-4C27B13F4AA4}" srcOrd="0" destOrd="0" presId="urn:microsoft.com/office/officeart/2005/8/layout/vList5"/>
    <dgm:cxn modelId="{35FE606C-BE8F-4CA9-864A-A9596E74215B}" type="presOf" srcId="{90DDC401-903F-495B-A387-FFA8A45891F6}" destId="{96BE2B31-D87C-43E1-BE64-4C27B13F4AA4}" srcOrd="0" destOrd="0" presId="urn:microsoft.com/office/officeart/2005/8/layout/vList5"/>
    <dgm:cxn modelId="{332D2570-6128-49C4-A0B6-16D6A854BD45}" type="presParOf" srcId="{E61486FD-113E-4C87-8ADF-B1A8E2A84801}" destId="{DD9406C3-FC80-4468-A55B-122D744D43F0}" srcOrd="1" destOrd="0" presId="urn:microsoft.com/office/officeart/2005/8/layout/vList5"/>
    <dgm:cxn modelId="{EABC4101-5373-4C54-B997-25BA392524A5}" type="presOf" srcId="{E08CEB0C-E37F-4DCA-A8EA-4B2CD3AD7754}" destId="{DD9406C3-FC80-4468-A55B-122D744D43F0}" srcOrd="0" destOrd="0" presId="urn:microsoft.com/office/officeart/2005/8/layout/vList5"/>
    <dgm:cxn modelId="{5049D190-E6F4-4B92-9073-2E42D2893A6F}" type="presOf" srcId="{5B1B0709-1804-417F-81A7-5AA45AA76ADD}" destId="{DD9406C3-FC80-4468-A55B-122D744D43F0}" srcOrd="0" destOrd="1" presId="urn:microsoft.com/office/officeart/2005/8/layout/vList5"/>
    <dgm:cxn modelId="{0FE90BBF-F539-49B6-96EE-D45FBCC98FDF}" type="presParOf" srcId="{D5935282-3C7C-4F88-A1AE-C27DB8591514}" destId="{F1941F29-E51C-4282-956D-50CFAFAEB9B8}" srcOrd="1" destOrd="0" presId="urn:microsoft.com/office/officeart/2005/8/layout/vList5"/>
    <dgm:cxn modelId="{2A8BEE86-454D-4728-8B38-E6EA3DD0DBE4}" type="presParOf" srcId="{D5935282-3C7C-4F88-A1AE-C27DB8591514}" destId="{B589D1EC-5156-4FB2-BB1C-8E1290A868B9}" srcOrd="2" destOrd="0" presId="urn:microsoft.com/office/officeart/2005/8/layout/vList5"/>
    <dgm:cxn modelId="{E98D3A7D-7F35-4B53-BFCF-89E462FF34E1}" type="presParOf" srcId="{B589D1EC-5156-4FB2-BB1C-8E1290A868B9}" destId="{EBD335B5-8308-49CB-9630-99D852747B1F}" srcOrd="0" destOrd="2" presId="urn:microsoft.com/office/officeart/2005/8/layout/vList5"/>
    <dgm:cxn modelId="{D36B8EE0-67B4-4070-A9A4-2F8F4B2FA7E1}" type="presOf" srcId="{A6685E83-BEEC-49B3-B40A-539E2C0D7A1A}" destId="{EBD335B5-8308-49CB-9630-99D852747B1F}" srcOrd="0" destOrd="0" presId="urn:microsoft.com/office/officeart/2005/8/layout/vList5"/>
    <dgm:cxn modelId="{A07142EE-85C0-4C3C-B41E-FE94165638B1}" type="presParOf" srcId="{B589D1EC-5156-4FB2-BB1C-8E1290A868B9}" destId="{6EB2A58E-CA03-4F76-94B6-D8FE50231963}" srcOrd="1" destOrd="2" presId="urn:microsoft.com/office/officeart/2005/8/layout/vList5"/>
    <dgm:cxn modelId="{86E53070-1577-4D54-9AAF-5D6B1C1B43EA}" type="presOf" srcId="{CBA50553-63FA-4B5A-9888-EDDBA06CA593}" destId="{6EB2A58E-CA03-4F76-94B6-D8FE50231963}" srcOrd="0" destOrd="0" presId="urn:microsoft.com/office/officeart/2005/8/layout/vList5"/>
    <dgm:cxn modelId="{02A32D7F-1BFF-4B2A-BAB0-A8059817392E}" type="presOf" srcId="{229F5CC4-15D0-458A-8FA2-583D05BC3B86}" destId="{6EB2A58E-CA03-4F76-94B6-D8FE50231963}" srcOrd="0" destOrd="1" presId="urn:microsoft.com/office/officeart/2005/8/layout/vList5"/>
    <dgm:cxn modelId="{37D2D6CF-34B8-4DA2-923E-509487CCD3C7}" type="presOf" srcId="{1EA480CD-5A17-4977-AB5F-4514427C469E}" destId="{6EB2A58E-CA03-4F76-94B6-D8FE50231963}" srcOrd="0" destOrd="2" presId="urn:microsoft.com/office/officeart/2005/8/layout/vList5"/>
    <dgm:cxn modelId="{C5C16211-AE8C-4D74-BE5B-C5FED2ED14A1}" type="presParOf" srcId="{D5935282-3C7C-4F88-A1AE-C27DB8591514}" destId="{A76EE5BB-CBA4-4DD9-BFB7-3F3F246C9BF0}" srcOrd="3" destOrd="0" presId="urn:microsoft.com/office/officeart/2005/8/layout/vList5"/>
    <dgm:cxn modelId="{AD1AD54A-84F5-49B8-B803-889843A90D1F}" type="presParOf" srcId="{D5935282-3C7C-4F88-A1AE-C27DB8591514}" destId="{2BB2A428-FB05-47E5-AC5F-C6A7936A9AC0}" srcOrd="4" destOrd="0" presId="urn:microsoft.com/office/officeart/2005/8/layout/vList5"/>
    <dgm:cxn modelId="{DCA6C1AA-5DBA-4AEB-BB9B-C00195B5BE1E}" type="presParOf" srcId="{2BB2A428-FB05-47E5-AC5F-C6A7936A9AC0}" destId="{B093CE78-670B-40EB-95CF-315E334D550F}" srcOrd="0" destOrd="4" presId="urn:microsoft.com/office/officeart/2005/8/layout/vList5"/>
    <dgm:cxn modelId="{7EE5CA5E-BB27-4657-945D-00D962D34083}" type="presOf" srcId="{C8DDDFA1-AF37-4444-AAEB-D51CEE212719}" destId="{B093CE78-670B-40EB-95CF-315E334D550F}" srcOrd="0" destOrd="0" presId="urn:microsoft.com/office/officeart/2005/8/layout/vList5"/>
    <dgm:cxn modelId="{41194A47-475F-44DD-8A9F-E6EC6C322261}" type="presParOf" srcId="{2BB2A428-FB05-47E5-AC5F-C6A7936A9AC0}" destId="{64028F0D-BE57-4642-92F7-303D4E45C524}" srcOrd="1" destOrd="4" presId="urn:microsoft.com/office/officeart/2005/8/layout/vList5"/>
    <dgm:cxn modelId="{DC45BC2A-CC80-4228-A84B-B3A3795FBB3A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621395" cy="4791710"/>
        <a:chOff x="0" y="0"/>
        <a:chExt cx="8621395" cy="47917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5244263" y="-1985990"/>
          <a:ext cx="1236570" cy="551769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  <a:sym typeface="+mn-ea"/>
            </a:rPr>
            <a:t>Degeneration Model(linear vs exponential)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  <a:sym typeface="+mn-ea"/>
            </a:rPr>
            <a:t>Shear Nonlinearity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5244263" y="-1985990"/>
        <a:ext cx="1236570" cy="5517693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0" y="0"/>
          <a:ext cx="3103702" cy="154571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60960" rIns="12192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Continumm damage model</a:t>
          </a:r>
          <a:endParaRPr lang="en-US" altLang="zh-CN"/>
        </a:p>
      </dsp:txBody>
      <dsp:txXfrm>
        <a:off x="0" y="0"/>
        <a:ext cx="3103702" cy="1545713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5244263" y="-362991"/>
          <a:ext cx="1236570" cy="551769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Characteristic Length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coefficient of viscosity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implicit dynamic 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5244263" y="-362991"/>
        <a:ext cx="1236570" cy="5517693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0" y="1622999"/>
          <a:ext cx="3103702" cy="154571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60960" rIns="12192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ym typeface="+mn-ea"/>
            </a:rPr>
            <a:t>Abaqus simulation</a:t>
          </a:r>
          <a:endParaRPr lang="zh-CN" altLang="en-US"/>
        </a:p>
      </dsp:txBody>
      <dsp:txXfrm>
        <a:off x="0" y="1622999"/>
        <a:ext cx="3103702" cy="1545713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5244263" y="1260007"/>
          <a:ext cx="1236570" cy="551769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 rot="5400000">
        <a:off x="5244263" y="1260007"/>
        <a:ext cx="1236570" cy="5517693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0" y="3245997"/>
          <a:ext cx="3103702" cy="154571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60960" rIns="12192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ym typeface="+mn-ea"/>
            </a:rPr>
            <a:t>Results </a:t>
          </a:r>
          <a:endParaRPr lang="zh-CN" altLang="en-US"/>
        </a:p>
      </dsp:txBody>
      <dsp:txXfrm>
        <a:off x="0" y="3245997"/>
        <a:ext cx="3103702" cy="1545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DF105-2BB0-474D-87AE-CC5127ABD0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F241A-2BF7-45B5-B0EA-5B3F3E1583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CC19A4-4FEE-4FAA-B781-2F0620F1DD9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B90781-8F33-4817-9135-69A6D6E7B61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581400"/>
            <a:ext cx="6511925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09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553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68A4F-D8CB-47E3-A168-17F81E2318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EAE8-4630-4045-9D68-1D8067A826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94E1-5845-4E7F-9266-9A03D10CD5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0D67-505E-4FBA-8655-BB82C3CE9A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49212-458C-45D8-9743-7C4CF2366A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F89CB-655E-4F0A-82F6-17CD14E148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20DB-02EC-4F00-BC00-C3D1926004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ü"/>
              <a:defRPr/>
            </a:lvl1pPr>
            <a:lvl2pPr marL="669925" indent="-325755">
              <a:buClrTx/>
              <a:buFont typeface="Wingdings" panose="05000000000000000000" pitchFamily="2" charset="2"/>
              <a:buChar char="ü"/>
              <a:defRPr/>
            </a:lvl2pPr>
            <a:lvl3pPr marL="1022350" indent="-351155">
              <a:buClrTx/>
              <a:buFont typeface="Wingdings" panose="05000000000000000000" pitchFamily="2" charset="2"/>
              <a:buChar char="ü"/>
              <a:defRPr/>
            </a:lvl3pPr>
            <a:lvl4pPr marL="1339850" indent="-316230">
              <a:buClrTx/>
              <a:buFont typeface="Wingdings" panose="05000000000000000000" pitchFamily="2" charset="2"/>
              <a:buChar char="ü"/>
              <a:defRPr/>
            </a:lvl4pPr>
            <a:lvl5pPr marL="1681480" indent="-339725">
              <a:buClrTx/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7766-9A74-464A-9A62-AF2E5CE9E7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96AF1-F244-4257-9693-1D7638C31C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11309-1709-4BBC-B2A8-C20D81A3BA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B63D-AC01-45A6-88E1-17A1FCD07E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2F2C3-A723-403E-BE9E-20DD8F7C9E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470B-E935-47C2-8719-C42F58B71F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9243-491D-4D4A-A5E9-02C3592A7C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9C9E-A771-4FC1-9E4F-CB52A1C666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8288"/>
            <a:ext cx="8229600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0B43D7-818A-476B-9EBB-59A8A07A6EC8}" type="slidenum">
              <a:rPr lang="en-US" altLang="zh-CN"/>
            </a:fld>
            <a:endParaRPr lang="en-US" altLang="zh-CN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4096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image" Target="../media/image12.png"/><Relationship Id="rId1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355600" y="1207135"/>
          <a:ext cx="8621395" cy="4791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14020" y="42354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Comparing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7300" y="3343910"/>
            <a:ext cx="590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n = 2                                   n = 3</a:t>
            </a:r>
            <a:endParaRPr lang="en-US" altLang="zh-CN" sz="1600"/>
          </a:p>
        </p:txBody>
      </p:sp>
      <p:pic>
        <p:nvPicPr>
          <p:cNvPr id="2" name="图片 1" descr="n=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7540" y="1659890"/>
            <a:ext cx="1867535" cy="1661795"/>
          </a:xfrm>
          <a:prstGeom prst="rect">
            <a:avLst/>
          </a:prstGeom>
        </p:spPr>
      </p:pic>
      <p:pic>
        <p:nvPicPr>
          <p:cNvPr id="5" name="图片 4" descr="n=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35" y="1659890"/>
            <a:ext cx="1875155" cy="1661795"/>
          </a:xfrm>
          <a:prstGeom prst="rect">
            <a:avLst/>
          </a:prstGeom>
        </p:spPr>
      </p:pic>
      <p:pic>
        <p:nvPicPr>
          <p:cNvPr id="7" name="图片 6" descr="131-45-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335" y="4043045"/>
            <a:ext cx="1875155" cy="1670685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4"/>
          <a:stretch>
            <a:fillRect/>
          </a:stretch>
        </p:blipFill>
        <p:spPr>
          <a:xfrm rot="10800000">
            <a:off x="5878830" y="4074795"/>
            <a:ext cx="1893570" cy="1606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87675" y="6076315"/>
            <a:ext cx="6171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                                  experiment</a:t>
            </a:r>
            <a:endParaRPr lang="en-US" altLang="zh-CN" sz="1600"/>
          </a:p>
        </p:txBody>
      </p:sp>
      <p:sp>
        <p:nvSpPr>
          <p:cNvPr id="11" name="矩形 10"/>
          <p:cNvSpPr/>
          <p:nvPr/>
        </p:nvSpPr>
        <p:spPr>
          <a:xfrm>
            <a:off x="2987675" y="1402080"/>
            <a:ext cx="4784725" cy="22574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400" y="173355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shear </a:t>
            </a:r>
            <a:r>
              <a:rPr lang="en-US" altLang="zh-CN">
                <a:sym typeface="+mn-ea"/>
              </a:rPr>
              <a:t>nonlinearity: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53365" y="4388485"/>
            <a:ext cx="26625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The position of the initial failure is the same and argrees well with the experiment.</a:t>
            </a:r>
            <a:endParaRPr lang="en-US" altLang="zh-CN" sz="1400"/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9430" y="36385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灯片编号占位符 2"/>
          <p:cNvSpPr>
            <a:spLocks noGrp="1"/>
          </p:cNvSpPr>
          <p:nvPr/>
        </p:nvSpPr>
        <p:spPr>
          <a:xfrm>
            <a:off x="8346643" y="6060758"/>
            <a:ext cx="44239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84480" y="1158875"/>
            <a:ext cx="684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Failure mode with different Fracture energe</a:t>
            </a:r>
            <a:r>
              <a:rPr lang="en-US" i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3557588" y="705802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773748" y="1814195"/>
            <a:ext cx="2028825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558223" y="1814195"/>
            <a:ext cx="2066925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585585" y="1814195"/>
            <a:ext cx="2378710" cy="202882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/>
          <a:stretch>
            <a:fillRect/>
          </a:stretch>
        </p:blipFill>
        <p:spPr>
          <a:xfrm>
            <a:off x="5160645" y="4797108"/>
            <a:ext cx="400050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2051685" y="6824663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050" b="0">
                <a:latin typeface="Calibri" panose="020F0502020204030204" charset="0"/>
                <a:cs typeface="Calibri" panose="020F0502020204030204" charset="0"/>
              </a:rPr>
              <a:t> 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84480" y="4222115"/>
            <a:ext cx="368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Refer to other papers: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19430" y="3531870"/>
            <a:ext cx="840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</a:t>
            </a:r>
            <a:r>
              <a:rPr lang="en-US" altLang="zh-CN" sz="1200"/>
              <a:t> Gm = 5                                                     Gm = 0.5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519430" y="5529898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continuum damage model for composite laminates: Part II – </a:t>
            </a:r>
            <a:r>
              <a:rPr lang="en-US" altLang="zh-CN" sz="1050" b="1">
                <a:latin typeface="Calibri" panose="020F0502020204030204" charset="0"/>
                <a:cs typeface="Calibri" panose="020F0502020204030204" charset="0"/>
              </a:rPr>
              <a:t>Computational implementation and validation</a:t>
            </a:r>
            <a:endParaRPr lang="zh-CN" altLang="en-US"/>
          </a:p>
        </p:txBody>
      </p:sp>
      <p:pic>
        <p:nvPicPr>
          <p:cNvPr id="34" name="图片 33"/>
          <p:cNvPicPr/>
          <p:nvPr/>
        </p:nvPicPr>
        <p:blipFill>
          <a:blip r:embed="rId5"/>
          <a:stretch>
            <a:fillRect/>
          </a:stretch>
        </p:blipFill>
        <p:spPr>
          <a:xfrm>
            <a:off x="285115" y="4590098"/>
            <a:ext cx="4533900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文本框 34"/>
          <p:cNvSpPr txBox="1"/>
          <p:nvPr/>
        </p:nvSpPr>
        <p:spPr>
          <a:xfrm>
            <a:off x="5455920" y="5262563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altLang="zh-CN" sz="1050" b="0">
                <a:latin typeface="Calibri" panose="020F0502020204030204" charset="0"/>
                <a:cs typeface="Calibri" panose="020F0502020204030204" charset="0"/>
              </a:rPr>
              <a:t> </a:t>
            </a:r>
            <a:r>
              <a:rPr lang="en-US" altLang="zh-CN" sz="1050" b="1">
                <a:latin typeface="Calibri" panose="020F0502020204030204" charset="0"/>
                <a:cs typeface="Calibri" panose="020F0502020204030204" charset="0"/>
              </a:rPr>
              <a:t>Laminate damage model for composite structures</a:t>
            </a:r>
            <a:endParaRPr lang="zh-CN" altLang="en-US"/>
          </a:p>
        </p:txBody>
      </p:sp>
    </p:spTree>
  </p:cSld>
  <p:clrMapOvr>
    <a:masterClrMapping/>
  </p:clrMapOvr>
  <p:transition advTm="2311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1520" y="5677624"/>
          <a:ext cx="8229601" cy="587504"/>
        </p:xfrm>
        <a:graphic>
          <a:graphicData uri="http://schemas.openxmlformats.org/drawingml/2006/table">
            <a:tbl>
              <a:tblPr firstRow="1" firstCol="1" bandRow="1"/>
              <a:tblGrid>
                <a:gridCol w="2164385"/>
                <a:gridCol w="1348008"/>
                <a:gridCol w="1343071"/>
                <a:gridCol w="1017179"/>
                <a:gridCol w="1181771"/>
                <a:gridCol w="1175187"/>
              </a:tblGrid>
              <a:tr h="343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Strength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sz="1600" i="1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(MPa)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1518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764.3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36.0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38401" y="5373216"/>
            <a:ext cx="4017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2 Strength parameters of a single lamina</a:t>
            </a:r>
            <a:endParaRPr lang="en-US" altLang="zh-CN" sz="7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8464" y="4723750"/>
          <a:ext cx="8229600" cy="605155"/>
        </p:xfrm>
        <a:graphic>
          <a:graphicData uri="http://schemas.openxmlformats.org/drawingml/2006/table">
            <a:tbl>
              <a:tblPr firstRow="1" firstCol="1" bandRow="1"/>
              <a:tblGrid>
                <a:gridCol w="2146280"/>
                <a:gridCol w="1621231"/>
                <a:gridCol w="1622877"/>
                <a:gridCol w="1850014"/>
                <a:gridCol w="989198"/>
              </a:tblGrid>
              <a:tr h="36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ρ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kg/m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υ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1520.7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127.70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9.67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6.50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57158" y="4342803"/>
            <a:ext cx="5222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1 Material properties of a single lamina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68552" y="1851303"/>
            <a:ext cx="3718248" cy="1198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FEM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Abaqus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Shell(SC8R)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criterion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54" y="1419134"/>
            <a:ext cx="4622578" cy="287396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56870" y="551180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Model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68552" y="3396842"/>
            <a:ext cx="3168352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60mm, 80mm, 100mm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Layups: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[0˚/90˚]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[±45˚]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778510" y="4090035"/>
            <a:ext cx="3435350" cy="96520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4570" y="2425700"/>
            <a:ext cx="2983230" cy="647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strain and undamaged stiffness matrix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56785" y="3072765"/>
            <a:ext cx="2559685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damage variable d and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29375" y="3354705"/>
          <a:ext cx="78549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457200" imgH="177165" progId="Equation.KSEE3">
                  <p:embed/>
                </p:oleObj>
              </mc:Choice>
              <mc:Fallback>
                <p:oleObj name="" r:id="rId1" imgW="4572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375" y="3354705"/>
                        <a:ext cx="78549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55140" y="5374005"/>
            <a:ext cx="5633085" cy="650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calculate stress and </a:t>
            </a:r>
            <a:r>
              <a:rPr lang="en-US" altLang="zh-CN" sz="1800" b="1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Jacobian matrix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;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update </a:t>
            </a: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damage variable d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4" idx="2"/>
            <a:endCxn id="27" idx="0"/>
          </p:cNvCxnSpPr>
          <p:nvPr/>
        </p:nvCxnSpPr>
        <p:spPr>
          <a:xfrm>
            <a:off x="2496185" y="3072765"/>
            <a:ext cx="0" cy="281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3507740" y="3910330"/>
            <a:ext cx="1249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damaged</a:t>
            </a:r>
            <a:endParaRPr lang="en-US" altLang="zh-CN" sz="1400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496185" y="5055235"/>
            <a:ext cx="8255" cy="371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1292860" y="5067300"/>
            <a:ext cx="1186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undamaged </a:t>
            </a:r>
            <a:endParaRPr lang="en-US" altLang="zh-CN" sz="1400" dirty="0"/>
          </a:p>
        </p:txBody>
      </p:sp>
      <p:cxnSp>
        <p:nvCxnSpPr>
          <p:cNvPr id="30" name="肘形连接符 29"/>
          <p:cNvCxnSpPr>
            <a:endCxn id="12" idx="0"/>
          </p:cNvCxnSpPr>
          <p:nvPr/>
        </p:nvCxnSpPr>
        <p:spPr>
          <a:xfrm flipV="1">
            <a:off x="4255770" y="3072765"/>
            <a:ext cx="1781175" cy="1487170"/>
          </a:xfrm>
          <a:prstGeom prst="bentConnector4">
            <a:avLst>
              <a:gd name="adj1" fmla="val 14082"/>
              <a:gd name="adj2" fmla="val 1349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矩形 30"/>
          <p:cNvSpPr/>
          <p:nvPr/>
        </p:nvSpPr>
        <p:spPr>
          <a:xfrm>
            <a:off x="4834255" y="4090035"/>
            <a:ext cx="2380615" cy="774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</a:t>
            </a: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damaged stiffness matrix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96050" y="4395470"/>
          <a:ext cx="29210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6050" y="4395470"/>
                        <a:ext cx="292100" cy="32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12" idx="2"/>
            <a:endCxn id="31" idx="0"/>
          </p:cNvCxnSpPr>
          <p:nvPr/>
        </p:nvCxnSpPr>
        <p:spPr>
          <a:xfrm flipH="1">
            <a:off x="6024880" y="3707765"/>
            <a:ext cx="12065" cy="382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31" idx="2"/>
          </p:cNvCxnSpPr>
          <p:nvPr/>
        </p:nvCxnSpPr>
        <p:spPr>
          <a:xfrm flipH="1">
            <a:off x="6012180" y="4864735"/>
            <a:ext cx="12700" cy="508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>
            <a:stCxn id="8" idx="2"/>
            <a:endCxn id="4" idx="0"/>
          </p:cNvCxnSpPr>
          <p:nvPr/>
        </p:nvCxnSpPr>
        <p:spPr>
          <a:xfrm>
            <a:off x="2479040" y="2099310"/>
            <a:ext cx="17145" cy="326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1425575" y="1454150"/>
            <a:ext cx="2106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after each      increment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604895" y="6237605"/>
            <a:ext cx="204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quit UMAT,back to  main program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4572000" y="6024245"/>
            <a:ext cx="0" cy="28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矩形 12"/>
          <p:cNvSpPr/>
          <p:nvPr/>
        </p:nvSpPr>
        <p:spPr>
          <a:xfrm>
            <a:off x="522605" y="2099945"/>
            <a:ext cx="7815580" cy="4046855"/>
          </a:xfrm>
          <a:prstGeom prst="rect">
            <a:avLst/>
          </a:prstGeom>
          <a:noFill/>
          <a:ln w="317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77315" y="3354705"/>
            <a:ext cx="2237740" cy="415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 stress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>
            <a:stCxn id="27" idx="2"/>
            <a:endCxn id="2" idx="0"/>
          </p:cNvCxnSpPr>
          <p:nvPr/>
        </p:nvCxnSpPr>
        <p:spPr>
          <a:xfrm>
            <a:off x="2496185" y="3770630"/>
            <a:ext cx="0" cy="319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6788150" y="2118995"/>
            <a:ext cx="155003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UMAT subroutine</a:t>
            </a:r>
            <a:endParaRPr lang="en-US" altLang="zh-CN" sz="1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005" y="4356735"/>
            <a:ext cx="27609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sym typeface="+mn-ea"/>
              </a:rPr>
              <a:t>checkout failure ( Hashin </a:t>
            </a:r>
            <a:endParaRPr lang="en-US" altLang="zh-CN" smtClean="0">
              <a:ln>
                <a:noFill/>
              </a:ln>
              <a:effectLst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sym typeface="+mn-ea"/>
              </a:rPr>
              <a:t>          criterion)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2EA7766-9A74-464A-9A62-AF2E5CE9E77E}" type="slidenum">
              <a:rPr lang="en-US" altLang="zh-CN"/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56870" y="551180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UMAT subroutine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265" y="1312545"/>
            <a:ext cx="2666365" cy="51435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3623310" y="1845310"/>
            <a:ext cx="805180" cy="844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25" y="47942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Characteristic Length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25" y="47942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coefficient of viscosity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1"/>
          <p:cNvSpPr txBox="1"/>
          <p:nvPr/>
        </p:nvSpPr>
        <p:spPr>
          <a:xfrm>
            <a:off x="1214438" y="2034223"/>
            <a:ext cx="760253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Prediction of size effects in notched laminates using continuum damage mechanics，P.P. Camanho a,*, P. Maimı´ b, C.G. Da´vila </a:t>
            </a: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,Composites Science and Technology 67 (2007) 2715–2727</a:t>
            </a:r>
            <a:endParaRPr lang="en-US" altLang="zh-CN" sz="1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0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2798763"/>
            <a:ext cx="5573713" cy="295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文本框 3"/>
          <p:cNvSpPr txBox="1"/>
          <p:nvPr/>
        </p:nvSpPr>
        <p:spPr>
          <a:xfrm>
            <a:off x="191770" y="1249045"/>
            <a:ext cx="875982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The use of an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implicit dynamic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finite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element model enables the prediction of the load drop that occurs when the specimens fail catastrophically.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文本框 4"/>
          <p:cNvSpPr txBox="1"/>
          <p:nvPr/>
        </p:nvSpPr>
        <p:spPr>
          <a:xfrm>
            <a:off x="1097280" y="5755005"/>
            <a:ext cx="41840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8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implicit dynamic analysis VS static analysis</a:t>
            </a:r>
            <a:endParaRPr lang="en-US" altLang="zh-CN" sz="1800">
              <a:solidFill>
                <a:schemeClr val="dk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173" name="文本框 5"/>
          <p:cNvSpPr txBox="1"/>
          <p:nvPr/>
        </p:nvSpPr>
        <p:spPr>
          <a:xfrm>
            <a:off x="6133465" y="3206115"/>
            <a:ext cx="286004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此处分析步的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time period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设为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，时间长度越大，越接近脆性。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将密度设为小值，保持不受惯性力的影响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925" y="479425"/>
            <a:ext cx="5739130" cy="1291590"/>
          </a:xfrm>
          <a:prstGeom prst="rect">
            <a:avLst/>
          </a:prstGeom>
        </p:spPr>
        <p:txBody>
          <a:bodyPr wrap="square">
            <a:spAutoFit/>
          </a:bodyPr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implicit dynamic</a:t>
            </a:r>
            <a:r>
              <a:rPr lang="en-US" altLang="zh-CN" sz="2400">
                <a:solidFill>
                  <a:schemeClr val="dk1"/>
                </a:solidFill>
                <a:sym typeface="+mn-ea"/>
              </a:rPr>
              <a:t> </a:t>
            </a:r>
            <a:endParaRPr lang="en-US" altLang="zh-CN" sz="240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47235"/>
            <a:ext cx="2880360" cy="2110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35" y="4507230"/>
            <a:ext cx="2994660" cy="21926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14020" y="1598930"/>
          <a:ext cx="5248275" cy="213614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229360"/>
                <a:gridCol w="1163320"/>
                <a:gridCol w="1386205"/>
                <a:gridCol w="1469390"/>
              </a:tblGrid>
              <a:tr h="501015"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Ultimate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dirty="0"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Linear degenaration </a:t>
                      </a:r>
                      <a:endParaRPr lang="en-US" altLang="zh-CN" sz="16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7680">
                <a:tc vMerge="1">
                  <a:tcPr marL="68580" marR="6858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Simulation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Error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r>
                        <a:rPr lang="en-US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24.73%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[0/90]</a:t>
                      </a:r>
                      <a:r>
                        <a:rPr lang="en-US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45.37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[±45]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39.85%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47859" y="1139411"/>
            <a:ext cx="22593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ultimate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strength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az-Cyrl-AZ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32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degenaration 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403975" y="4149090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</a:t>
            </a:r>
            <a:endParaRPr lang="zh-CN" altLang="en-US" sz="16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662474" y="1598826"/>
          <a:ext cx="2900680" cy="216090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475105"/>
                <a:gridCol w="1425575"/>
              </a:tblGrid>
              <a:tr h="501015">
                <a:tc gridSpan="2"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dirty="0"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Exponential degenaration</a:t>
                      </a:r>
                      <a:endParaRPr lang="en-US" altLang="zh-CN" sz="16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Simulation</a:t>
                      </a:r>
                      <a:endParaRPr lang="en-US" altLang="zh-CN" sz="1600" b="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Error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87.32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25.23%</a:t>
                      </a:r>
                      <a:endParaRPr lang="en-US" sz="16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</a:tr>
              <a:tr h="40894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50.67</a:t>
                      </a:r>
                      <a:endParaRPr lang="en-US" sz="16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7.35%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</a:tr>
              <a:tr h="3829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15.04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36.78%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18706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65" y="4547235"/>
            <a:ext cx="2585085" cy="2219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4020" y="52578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Font typeface="+mj-lt"/>
              <a:buNone/>
            </a:pPr>
            <a:r>
              <a:rPr lang="en-US" altLang="zh-CN">
                <a:sym typeface="+mn-ea"/>
              </a:rPr>
              <a:t>Former Results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marL="0" indent="0">
              <a:buFont typeface="+mj-lt"/>
              <a:buNone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60" y="1932305"/>
            <a:ext cx="750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030" y="502285"/>
            <a:ext cx="407987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lt"/>
              <a:buNone/>
            </a:pPr>
            <a:r>
              <a:rPr lang="en-US" altLang="zh-CN" sz="2400"/>
              <a:t>Shear Nonlinearity</a:t>
            </a:r>
            <a:r>
              <a:rPr lang="zh-CN" altLang="en-US" sz="2400"/>
              <a:t>：</a:t>
            </a:r>
            <a:endParaRPr lang="zh-CN" altLang="en-US" sz="2400"/>
          </a:p>
          <a:p>
            <a:pPr marL="0" indent="0">
              <a:buFont typeface="+mj-lt"/>
              <a:buNone/>
            </a:pPr>
            <a:endParaRPr lang="zh-CN" altLang="en-US" sz="2000"/>
          </a:p>
          <a:p>
            <a:pPr marL="342900" indent="-342900">
              <a:buFont typeface="+mj-lt"/>
              <a:buAutoNum type="arabicPeriod"/>
            </a:pPr>
            <a:endParaRPr lang="en-US" altLang="zh-CN" sz="1800"/>
          </a:p>
          <a:p>
            <a:pPr marL="342900" indent="-342900">
              <a:buFont typeface="+mj-lt"/>
              <a:buAutoNum type="arabicPeriod"/>
            </a:pP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endParaRPr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5284470"/>
            <a:ext cx="2284730" cy="624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55" y="2491740"/>
            <a:ext cx="2429510" cy="1979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75" y="1483360"/>
            <a:ext cx="5074285" cy="741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860" y="4669155"/>
            <a:ext cx="7736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shear nonlinearity constitutive relations for the laminates were defined with the Ramberg-Osgood equation: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1082675" y="6205220"/>
            <a:ext cx="7736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刘魏光, 余音, 汪海. 考虑剪切非线性的复合材料渐进损伤模型[J]. 上海交通大学学报, 2016, 50(2):194-199.</a:t>
            </a:r>
            <a:endParaRPr lang="en-US" altLang="zh-CN" sz="1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2325370"/>
            <a:ext cx="2861310" cy="2145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5394960"/>
            <a:ext cx="2666365" cy="514350"/>
          </a:xfrm>
          <a:prstGeom prst="rect">
            <a:avLst/>
          </a:prstGeom>
        </p:spPr>
      </p:pic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20" y="3279775"/>
            <a:ext cx="4156075" cy="304292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259195" y="6076315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18706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14020" y="42354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Comparing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u-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177290"/>
            <a:ext cx="6113780" cy="37928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1068705"/>
            <a:ext cx="2865755" cy="20993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4940" y="5246370"/>
            <a:ext cx="590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Displacement-Force curve of the [45/-45]</a:t>
            </a:r>
            <a:r>
              <a:rPr lang="en-US" altLang="zh-CN" sz="1600" baseline="-25000"/>
              <a:t> 5  </a:t>
            </a:r>
            <a:r>
              <a:rPr lang="en-US" altLang="zh-CN" sz="1600"/>
              <a:t>with different shape parameters.</a:t>
            </a:r>
            <a:endParaRPr lang="en-US" altLang="zh-CN" sz="1600"/>
          </a:p>
        </p:txBody>
      </p:sp>
      <p:sp>
        <p:nvSpPr>
          <p:cNvPr id="16" name="矩形 15"/>
          <p:cNvSpPr/>
          <p:nvPr/>
        </p:nvSpPr>
        <p:spPr>
          <a:xfrm>
            <a:off x="6229985" y="3380105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1600" dirty="0"/>
              <a:t>linear </a:t>
            </a:r>
            <a:endParaRPr lang="en-US" altLang="zh-CN" sz="1600" dirty="0"/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ID" val="150995252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TEMPLATE_CATEGORY" val="preset"/>
  <p:tag name="KSO_WM_TEMPLATE_INDEX" val="2"/>
  <p:tag name="KSO_WM_DIAGRAM_GROUP_CODE" val="第六组"/>
  <p:tag name="KSO_WM_TAG_VERSION" val="1.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2454</Words>
  <Application>WPS 演示</Application>
  <PresentationFormat>全屏显示(4:3)</PresentationFormat>
  <Paragraphs>238</Paragraphs>
  <Slides>11</Slides>
  <Notes>17</Notes>
  <HiddenSlides>0</HiddenSlides>
  <MMClips>4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5" baseType="lpstr">
      <vt:lpstr>Arial</vt:lpstr>
      <vt:lpstr>宋体</vt:lpstr>
      <vt:lpstr>Wingdings</vt:lpstr>
      <vt:lpstr>黑体</vt:lpstr>
      <vt:lpstr>Garamond</vt:lpstr>
      <vt:lpstr>楷体</vt:lpstr>
      <vt:lpstr>Times New Roman</vt:lpstr>
      <vt:lpstr>Calibri</vt:lpstr>
      <vt:lpstr>微软雅黑</vt:lpstr>
      <vt:lpstr>Arial Unicode MS</vt:lpstr>
      <vt:lpstr>华文中宋</vt:lpstr>
      <vt:lpstr>Century Gothic</vt:lpstr>
      <vt:lpstr>幼圆</vt:lpstr>
      <vt:lpstr>Malgun Gothic Semilight</vt:lpstr>
      <vt:lpstr>Agency FB</vt:lpstr>
      <vt:lpstr>Algerian</vt:lpstr>
      <vt:lpstr>Arial Narrow</vt:lpstr>
      <vt:lpstr>Bahnschrift</vt:lpstr>
      <vt:lpstr>Bahnschrift SemiBold</vt:lpstr>
      <vt:lpstr>Blackadder ITC</vt:lpstr>
      <vt:lpstr>Vladimir Script</vt:lpstr>
      <vt:lpstr>Edge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</dc:creator>
  <cp:lastModifiedBy>lenovo</cp:lastModifiedBy>
  <cp:revision>1261</cp:revision>
  <cp:lastPrinted>2113-01-01T00:00:00Z</cp:lastPrinted>
  <dcterms:created xsi:type="dcterms:W3CDTF">2113-01-01T00:00:00Z</dcterms:created>
  <dcterms:modified xsi:type="dcterms:W3CDTF">2018-01-01T16:03:14Z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2052-10.1.0.7023</vt:lpwstr>
  </property>
</Properties>
</file>