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tiff" ContentType="image/tif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showSpecialPlsOnTitleSld="0">
  <p:sldMasterIdLst>
    <p:sldMasterId id="2147483648" r:id="rId1"/>
  </p:sldMasterIdLst>
  <p:notesMasterIdLst>
    <p:notesMasterId r:id="rId4"/>
  </p:notesMasterIdLst>
  <p:handoutMasterIdLst>
    <p:handoutMasterId r:id="rId22"/>
  </p:handoutMasterIdLst>
  <p:sldIdLst>
    <p:sldId id="536" r:id="rId3"/>
    <p:sldId id="483" r:id="rId5"/>
    <p:sldId id="482" r:id="rId6"/>
    <p:sldId id="474" r:id="rId7"/>
    <p:sldId id="503" r:id="rId8"/>
    <p:sldId id="498" r:id="rId9"/>
    <p:sldId id="499" r:id="rId10"/>
    <p:sldId id="501" r:id="rId11"/>
    <p:sldId id="553" r:id="rId12"/>
    <p:sldId id="496" r:id="rId13"/>
    <p:sldId id="489" r:id="rId14"/>
    <p:sldId id="488" r:id="rId15"/>
    <p:sldId id="470" r:id="rId16"/>
    <p:sldId id="456" r:id="rId17"/>
    <p:sldId id="471" r:id="rId18"/>
    <p:sldId id="472" r:id="rId19"/>
    <p:sldId id="473" r:id="rId20"/>
    <p:sldId id="500" r:id="rId2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FF"/>
    <a:srgbClr val="3A70C0"/>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4176" autoAdjust="0"/>
  </p:normalViewPr>
  <p:slideViewPr>
    <p:cSldViewPr>
      <p:cViewPr varScale="1">
        <p:scale>
          <a:sx n="54" d="100"/>
          <a:sy n="54" d="100"/>
        </p:scale>
        <p:origin x="2310" y="78"/>
      </p:cViewPr>
      <p:guideLst>
        <p:guide orient="horz" pos="2393"/>
        <p:guide pos="3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0"/>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Lst>
  <dgm:cxnLst>
    <dgm:cxn modelId="{CBEFE1CD-1A4D-4498-BD0B-D9EF4F8B7B59}" type="presOf" srcId="{2E15931E-1654-4B73-89B2-8E333D9C42E0}" destId="{D5935282-3C7C-4F88-A1AE-C27DB859151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0"/>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Lst>
  <dgm:cxnLst>
    <dgm:cxn modelId="{CBEFE1CD-1A4D-4498-BD0B-D9EF4F8B7B59}" type="presOf" srcId="{2E15931E-1654-4B73-89B2-8E333D9C42E0}" destId="{D5935282-3C7C-4F88-A1AE-C27DB859151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2DF105-2BB0-474D-87AE-CC5127ABD03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2F241A-2BF7-45B5-B0EA-5B3F3E15834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5ACC19A4-4FEE-4FAA-B781-2F0620F1DD9D}"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25B90781-8F33-4817-9135-69A6D6E7B614}"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r>
              <a:rPr lang="zh-CN" altLang="en-US" dirty="0" smtClean="0"/>
              <a:t>为了说明这个问题，我们考虑一个施加了单向拉伸的棒，此棒由线弹性材料组成，直到应力达到峰值，并且在此后的构型中线性软化。更进一步，我们假设在垂直于轴线方向有一条很窄的材料带，这个地方的强度比材料其他地方要稍低一些。从有限元的力</a:t>
            </a:r>
            <a:r>
              <a:rPr lang="en-US" altLang="zh-CN" dirty="0" smtClean="0"/>
              <a:t>-</a:t>
            </a:r>
            <a:r>
              <a:rPr lang="zh-CN" altLang="en-US" dirty="0" smtClean="0"/>
              <a:t>位移响应解显示出有很强的网格依赖性。清晰的显示出随着单元尺寸的减小，断裂所做的外部功不断减少。应变局部化被限制与一个单元厚度的一层上。能量耗散和失效单元的体积成正比，而不是断裂表面的面积，随着网格划分的细密，能量耗散趋于</a:t>
            </a:r>
            <a:r>
              <a:rPr lang="en-US" altLang="zh-CN" dirty="0" smtClean="0"/>
              <a:t>0.</a:t>
            </a:r>
            <a:endParaRPr lang="en-US" altLang="zh-CN" dirty="0" smtClean="0"/>
          </a:p>
          <a:p>
            <a:pPr marL="171450" indent="-171450">
              <a:buFont typeface="Wingdings" panose="05000000000000000000" pitchFamily="2" charset="2"/>
              <a:buNone/>
            </a:pPr>
            <a:r>
              <a:rPr lang="zh-CN" altLang="en-US" dirty="0" smtClean="0"/>
              <a:t>为了纠正这个行为，我们使用裂纹带模型，在这个模型中，断裂被做成一个平行的密集分布的微裂纹带（一个弄脏的裂纹带）在这个模型中，强度极限应变ef并不是固定的而是按照公式来调整，使得总的断裂能保持不变</a:t>
            </a:r>
            <a:r>
              <a:rPr lang="en-US" altLang="zh-CN" dirty="0" smtClean="0"/>
              <a:t>bao</a:t>
            </a:r>
            <a:r>
              <a:rPr lang="zh-CN" altLang="en-US" dirty="0" smtClean="0"/>
              <a:t>。</a:t>
            </a:r>
            <a:r>
              <a:rPr lang="en-US" altLang="zh-CN" dirty="0" smtClean="0"/>
              <a:t>(</a:t>
            </a:r>
            <a:r>
              <a:rPr lang="zh-CN" altLang="en-US" dirty="0" smtClean="0"/>
              <a:t>公式略</a:t>
            </a:r>
            <a:r>
              <a:rPr lang="en-US" altLang="zh-CN" dirty="0" smtClean="0"/>
              <a:t>)</a:t>
            </a:r>
            <a:endParaRPr lang="en-US" altLang="zh-CN" dirty="0" smtClean="0"/>
          </a:p>
          <a:p>
            <a:pPr marL="171450" indent="-171450">
              <a:buFont typeface="Wingdings" panose="05000000000000000000" pitchFamily="2" charset="2"/>
              <a:buNone/>
            </a:pPr>
            <a:r>
              <a:rPr lang="zh-CN" altLang="en-US" dirty="0" smtClean="0"/>
              <a:t>   </a:t>
            </a:r>
            <a:r>
              <a:rPr lang="en-US" altLang="zh-CN" dirty="0" smtClean="0"/>
              <a:t>Lc</a:t>
            </a:r>
            <a:r>
              <a:rPr lang="zh-CN" altLang="en-US" dirty="0" smtClean="0"/>
              <a:t>为单元的特征长度，</a:t>
            </a:r>
            <a:r>
              <a:rPr lang="en-US" altLang="zh-CN" dirty="0" smtClean="0"/>
              <a:t>Gc</a:t>
            </a:r>
            <a:r>
              <a:rPr lang="zh-CN" altLang="en-US" dirty="0" smtClean="0"/>
              <a:t>是断裂能，这是一个材料性能，必须要被确定，</a:t>
            </a:r>
            <a:r>
              <a:rPr lang="en-US" altLang="zh-CN" dirty="0" smtClean="0"/>
              <a:t>Lc</a:t>
            </a:r>
            <a:r>
              <a:rPr lang="zh-CN" altLang="en-US" dirty="0" smtClean="0"/>
              <a:t>可以有不同的方法来计算</a:t>
            </a:r>
            <a:endParaRPr lang="zh-CN" altLang="en-US" dirty="0" smtClean="0"/>
          </a:p>
          <a:p>
            <a:pPr marL="171450" indent="-171450">
              <a:buFont typeface="Wingdings" panose="05000000000000000000" pitchFamily="2" charset="2"/>
              <a:buNone/>
            </a:pPr>
            <a:endParaRPr lang="en-US" altLang="zh-CN"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B050"/>
            </a:solidFill>
            <a:prstDash val="solid"/>
            <a:miter lim="800000"/>
          </a:ln>
        </p:spPr>
        <p:txBody>
          <a:bodyPr/>
          <a:lstStyle/>
          <a:p>
            <a:endParaRPr lang="zh-CN" altLang="en-US"/>
          </a:p>
        </p:txBody>
      </p:sp>
      <p:sp>
        <p:nvSpPr>
          <p:cNvPr id="5" name="Line 8"/>
          <p:cNvSpPr>
            <a:spLocks noChangeShapeType="1"/>
          </p:cNvSpPr>
          <p:nvPr/>
        </p:nvSpPr>
        <p:spPr bwMode="auto">
          <a:xfrm>
            <a:off x="1981200" y="3581400"/>
            <a:ext cx="6511925" cy="0"/>
          </a:xfrm>
          <a:prstGeom prst="line">
            <a:avLst/>
          </a:prstGeom>
          <a:noFill/>
          <a:ln w="25400">
            <a:solidFill>
              <a:srgbClr val="00B050"/>
            </a:solidFill>
            <a:round/>
          </a:ln>
        </p:spPr>
        <p:txBody>
          <a:bodyPr/>
          <a:lstStyle/>
          <a:p>
            <a:endParaRPr lang="zh-CN" altLang="en-US"/>
          </a:p>
        </p:txBody>
      </p:sp>
      <p:pic>
        <p:nvPicPr>
          <p:cNvPr id="6" name="Picture 4096"/>
          <p:cNvPicPr>
            <a:picLocks noChangeAspect="1" noChangeArrowheads="1"/>
          </p:cNvPicPr>
          <p:nvPr userDrawn="1"/>
        </p:nvPicPr>
        <p:blipFill>
          <a:blip r:embed="rId2" cstate="print"/>
          <a:srcRect/>
          <a:stretch>
            <a:fillRect/>
          </a:stretch>
        </p:blipFill>
        <p:spPr bwMode="auto">
          <a:xfrm>
            <a:off x="6232525" y="239713"/>
            <a:ext cx="2454275" cy="777875"/>
          </a:xfrm>
          <a:prstGeom prst="rect">
            <a:avLst/>
          </a:prstGeom>
          <a:noFill/>
          <a:ln w="9525">
            <a:noFill/>
            <a:miter lim="800000"/>
            <a:headEnd/>
            <a:tailEnd/>
          </a:ln>
        </p:spPr>
      </p:pic>
      <p:sp>
        <p:nvSpPr>
          <p:cNvPr id="77826" name="Rectangle 2"/>
          <p:cNvSpPr>
            <a:spLocks noGrp="1" noChangeArrowheads="1"/>
          </p:cNvSpPr>
          <p:nvPr>
            <p:ph type="ctrTitle"/>
          </p:nvPr>
        </p:nvSpPr>
        <p:spPr>
          <a:xfrm>
            <a:off x="914400" y="1524000"/>
            <a:ext cx="7623175" cy="1752600"/>
          </a:xfrm>
        </p:spPr>
        <p:txBody>
          <a:bodyPr/>
          <a:lstStyle>
            <a:lvl1pPr>
              <a:defRPr b="1">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7827" name="Rectangle 3"/>
          <p:cNvSpPr>
            <a:spLocks noGrp="1" noChangeArrowheads="1"/>
          </p:cNvSpPr>
          <p:nvPr>
            <p:ph type="subTitle" idx="1"/>
          </p:nvPr>
        </p:nvSpPr>
        <p:spPr>
          <a:xfrm>
            <a:off x="1295400" y="3886200"/>
            <a:ext cx="6553200" cy="1752600"/>
          </a:xfrm>
        </p:spPr>
        <p:txBody>
          <a:bodyPr/>
          <a:lstStyle>
            <a:lvl1pPr marL="0" indent="0" algn="ctr">
              <a:buFont typeface="Wingdings" panose="05000000000000000000" pitchFamily="2" charset="2"/>
              <a:buNone/>
              <a:defRPr>
                <a:solidFill>
                  <a:schemeClr val="tx1"/>
                </a:solidFill>
              </a:defRPr>
            </a:lvl1pPr>
          </a:lstStyle>
          <a:p>
            <a:r>
              <a:rPr lang="zh-CN" altLang="en-US" dirty="0"/>
              <a:t>单击此处编辑母版副标题样式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3768A4F-D8CB-47E3-A168-17F81E2318B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58EAE8-4630-4045-9D68-1D8067A8263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D5694E1-5845-4E7F-9266-9A03D10CD5D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EBF0D67-505E-4FBA-8655-BB82C3CE9A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B949212-458C-45D8-9743-7C4CF2366A10}"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013F89CB-655E-4F0A-82F6-17CD14E148EF}"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0B520DB-02EC-4F00-BC00-C3D19260049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229600" cy="762000"/>
          </a:xfrm>
        </p:spPr>
        <p:txBody>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Tx/>
              <a:buFont typeface="Wingdings" panose="05000000000000000000" pitchFamily="2" charset="2"/>
              <a:buChar char="ü"/>
              <a:defRPr/>
            </a:lvl1pPr>
            <a:lvl2pPr marL="669925" indent="-325755">
              <a:buClrTx/>
              <a:buFont typeface="Wingdings" panose="05000000000000000000" pitchFamily="2" charset="2"/>
              <a:buChar char="ü"/>
              <a:defRPr/>
            </a:lvl2pPr>
            <a:lvl3pPr marL="1022350" indent="-351155">
              <a:buClrTx/>
              <a:buFont typeface="Wingdings" panose="05000000000000000000" pitchFamily="2" charset="2"/>
              <a:buChar char="ü"/>
              <a:defRPr/>
            </a:lvl3pPr>
            <a:lvl4pPr marL="1339850" indent="-316230">
              <a:buClrTx/>
              <a:buFont typeface="Wingdings" panose="05000000000000000000" pitchFamily="2" charset="2"/>
              <a:buChar char="ü"/>
              <a:defRPr/>
            </a:lvl4pPr>
            <a:lvl5pPr marL="1681480" indent="-339725">
              <a:buClrTx/>
              <a:buFont typeface="Wingdings" panose="05000000000000000000" pitchFamily="2" charset="2"/>
              <a:buChar char="ü"/>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2EA7766-9A74-464A-9A62-AF2E5CE9E77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696AF1-F244-4257-9693-1D7638C31C3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F811309-1709-4BBC-B2A8-C20D81A3BAC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89AB63D-AC01-45A6-88E1-17A1FCD07E9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D22F2C3-A723-403E-BE9E-20DD8F7C9E0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0EF470B-E935-47C2-8719-C42F58B71F5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9D19243-491D-4D4A-A5E9-02C3592A7CE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B79C9E-A771-4FC1-9E4F-CB52A1C666E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68288"/>
            <a:ext cx="8229600" cy="87471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6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a:defRPr/>
            </a:pPr>
            <a:endParaRPr lang="en-US" altLang="zh-CN"/>
          </a:p>
        </p:txBody>
      </p:sp>
      <p:sp>
        <p:nvSpPr>
          <p:cNvPr id="76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a:defRPr/>
            </a:pPr>
            <a:endParaRPr lang="en-US" altLang="zh-CN"/>
          </a:p>
        </p:txBody>
      </p:sp>
      <p:sp>
        <p:nvSpPr>
          <p:cNvPr id="76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mj-lt"/>
                <a:ea typeface="宋体" panose="02010600030101010101" pitchFamily="2" charset="-122"/>
              </a:defRPr>
            </a:lvl1pPr>
          </a:lstStyle>
          <a:p>
            <a:pPr>
              <a:defRPr/>
            </a:pPr>
            <a:fld id="{790B43D7-818A-476B-9EBB-59A8A07A6EC8}" type="slidenum">
              <a:rPr lang="en-US" altLang="zh-CN"/>
            </a:fld>
            <a:endParaRPr lang="en-US" altLang="zh-CN"/>
          </a:p>
        </p:txBody>
      </p:sp>
      <p:sp>
        <p:nvSpPr>
          <p:cNvPr id="1031" name="Line 8"/>
          <p:cNvSpPr>
            <a:spLocks noChangeShapeType="1"/>
          </p:cNvSpPr>
          <p:nvPr/>
        </p:nvSpPr>
        <p:spPr bwMode="auto">
          <a:xfrm>
            <a:off x="457200" y="1143000"/>
            <a:ext cx="8229600" cy="0"/>
          </a:xfrm>
          <a:prstGeom prst="line">
            <a:avLst/>
          </a:prstGeom>
          <a:noFill/>
          <a:ln w="28575">
            <a:solidFill>
              <a:srgbClr val="00B050"/>
            </a:solidFill>
            <a:round/>
          </a:ln>
        </p:spPr>
        <p:txBody>
          <a:bodyPr/>
          <a:lstStyle/>
          <a:p>
            <a:endParaRPr lang="zh-CN" altLang="en-US"/>
          </a:p>
        </p:txBody>
      </p:sp>
      <p:pic>
        <p:nvPicPr>
          <p:cNvPr id="1032" name="Picture 4096"/>
          <p:cNvPicPr>
            <a:picLocks noChangeAspect="1" noChangeArrowheads="1"/>
          </p:cNvPicPr>
          <p:nvPr userDrawn="1"/>
        </p:nvPicPr>
        <p:blipFill>
          <a:blip r:embed="rId16" cstate="print"/>
          <a:srcRect/>
          <a:stretch>
            <a:fillRect/>
          </a:stretch>
        </p:blipFill>
        <p:spPr bwMode="auto">
          <a:xfrm>
            <a:off x="6232525" y="239713"/>
            <a:ext cx="2454275" cy="777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tags" Target="../tags/tag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wmf"/><Relationship Id="rId5" Type="http://schemas.openxmlformats.org/officeDocument/2006/relationships/oleObject" Target="../embeddings/oleObject7.bin"/><Relationship Id="rId4" Type="http://schemas.openxmlformats.org/officeDocument/2006/relationships/image" Target="../media/image29.png"/><Relationship Id="rId3" Type="http://schemas.openxmlformats.org/officeDocument/2006/relationships/image" Target="../media/image28.wmf"/><Relationship Id="rId2" Type="http://schemas.openxmlformats.org/officeDocument/2006/relationships/oleObject" Target="../embeddings/oleObject6.bin"/><Relationship Id="rId11" Type="http://schemas.openxmlformats.org/officeDocument/2006/relationships/notesSlide" Target="../notesSlides/notesSlide10.xml"/><Relationship Id="rId10" Type="http://schemas.openxmlformats.org/officeDocument/2006/relationships/vmlDrawing" Target="../drawings/vmlDrawing3.vml"/><Relationship Id="rId1" Type="http://schemas.openxmlformats.org/officeDocument/2006/relationships/image" Target="../media/image27.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wmf"/><Relationship Id="rId1"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2.tiff"/><Relationship Id="rId1" Type="http://schemas.openxmlformats.org/officeDocument/2006/relationships/image" Target="../media/image1.tiff"/></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3.tiff"/><Relationship Id="rId2" Type="http://schemas.openxmlformats.org/officeDocument/2006/relationships/image" Target="../media/image40.png"/><Relationship Id="rId1" Type="http://schemas.openxmlformats.org/officeDocument/2006/relationships/image" Target="../media/image2.tiff"/></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8.jpeg"/><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image" Target="../media/image4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4" Type="http://schemas.openxmlformats.org/officeDocument/2006/relationships/notesSlide" Target="../notesSlides/notesSlide5.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2" Type="http://schemas.openxmlformats.org/officeDocument/2006/relationships/notesSlide" Target="../notesSlides/notesSlide6.xml"/><Relationship Id="rId11" Type="http://schemas.openxmlformats.org/officeDocument/2006/relationships/slideLayout" Target="../slideLayouts/slideLayout2.xml"/><Relationship Id="rId10" Type="http://schemas.openxmlformats.org/officeDocument/2006/relationships/image" Target="../media/image21.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5.bin"/><Relationship Id="rId2" Type="http://schemas.openxmlformats.org/officeDocument/2006/relationships/image" Target="../media/image26.w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386715" y="2367280"/>
            <a:ext cx="8517890" cy="1198880"/>
          </a:xfrm>
          <a:prstGeom prst="rect">
            <a:avLst/>
          </a:prstGeom>
          <a:noFill/>
        </p:spPr>
        <p:txBody>
          <a:bodyPr wrap="square" rtlCol="0">
            <a:spAutoFit/>
          </a:bodyPr>
          <a:p>
            <a:pPr algn="ctr"/>
            <a:r>
              <a:rPr lang="en-US" altLang="zh-CN" sz="3600">
                <a:latin typeface="Times New Roman" panose="02020603050405020304" pitchFamily="18" charset="0"/>
              </a:rPr>
              <a:t>Progressive damage analysis of Composite laminates with big cutouts</a:t>
            </a:r>
            <a:endParaRPr lang="en-US" altLang="zh-CN" sz="3600">
              <a:latin typeface="Times New Roman" panose="02020603050405020304" pitchFamily="18" charset="0"/>
            </a:endParaRPr>
          </a:p>
        </p:txBody>
      </p:sp>
      <p:sp>
        <p:nvSpPr>
          <p:cNvPr id="5" name="文本框 4"/>
          <p:cNvSpPr txBox="1"/>
          <p:nvPr/>
        </p:nvSpPr>
        <p:spPr>
          <a:xfrm>
            <a:off x="6680200" y="4282440"/>
            <a:ext cx="2070735" cy="645160"/>
          </a:xfrm>
          <a:prstGeom prst="rect">
            <a:avLst/>
          </a:prstGeom>
          <a:noFill/>
        </p:spPr>
        <p:txBody>
          <a:bodyPr wrap="square" rtlCol="0">
            <a:spAutoFit/>
          </a:bodyPr>
          <a:p>
            <a:pPr algn="ctr"/>
            <a:r>
              <a:rPr lang="en-US" altLang="zh-CN"/>
              <a:t>Chu PengCheng</a:t>
            </a:r>
            <a:endParaRPr lang="en-US" altLang="zh-CN"/>
          </a:p>
          <a:p>
            <a:pPr algn="ctr"/>
            <a:r>
              <a:rPr lang="en-US" altLang="zh-CN"/>
              <a:t> 2018.01.10</a:t>
            </a:r>
            <a:endParaRPr lang="en-US" altLang="zh-CN"/>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290" y="1255395"/>
            <a:ext cx="4476750" cy="5569585"/>
          </a:xfrm>
          <a:prstGeom prst="rect">
            <a:avLst/>
          </a:prstGeom>
          <a:noFill/>
        </p:spPr>
        <p:txBody>
          <a:bodyPr wrap="square" rtlCol="0">
            <a:spAutoFit/>
          </a:bodyPr>
          <a:lstStyle/>
          <a:p>
            <a:r>
              <a:rPr lang="en-US" altLang="zh-CN" b="1" dirty="0"/>
              <a:t>Mesh Dependency</a:t>
            </a:r>
            <a:r>
              <a:rPr lang="zh-CN" altLang="en-US" b="1" dirty="0"/>
              <a:t>：</a:t>
            </a:r>
            <a:endParaRPr lang="zh-CN" altLang="en-US" b="1" dirty="0"/>
          </a:p>
          <a:p>
            <a:pPr algn="just" latinLnBrk="0"/>
            <a:r>
              <a:rPr lang="zh-CN" altLang="en-US"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When the material exhibits strain-softening behavior, leading to strain localization, this formulation results in a strong </a:t>
            </a:r>
            <a:r>
              <a:rPr lang="zh-CN" altLang="en-US" sz="1600" b="1" dirty="0">
                <a:latin typeface="Times New Roman" panose="02020603050405020304" pitchFamily="18" charset="0"/>
                <a:cs typeface="Times New Roman" panose="02020603050405020304" pitchFamily="18" charset="0"/>
              </a:rPr>
              <a:t>mesh dependency</a:t>
            </a:r>
            <a:r>
              <a:rPr lang="zh-CN" altLang="en-US" sz="1600" dirty="0">
                <a:latin typeface="Times New Roman" panose="02020603050405020304" pitchFamily="18" charset="0"/>
                <a:cs typeface="Times New Roman" panose="02020603050405020304" pitchFamily="18" charset="0"/>
              </a:rPr>
              <a:t> of the finite element results in that the energy dissipated decreases upon mesh refinement.</a:t>
            </a:r>
            <a:r>
              <a:rPr lang="zh-CN" altLang="en-US" sz="1600" b="1" dirty="0">
                <a:latin typeface="Times New Roman" panose="02020603050405020304" pitchFamily="18" charset="0"/>
                <a:cs typeface="Times New Roman" panose="02020603050405020304" pitchFamily="18" charset="0"/>
              </a:rPr>
              <a:t>The energy dissipated is proportional to the volume of the failed element</a:t>
            </a: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algn="just" latinLnBrk="0"/>
            <a:r>
              <a:rPr lang="zh-CN" altLang="en-US" sz="1600" dirty="0">
                <a:latin typeface="Times New Roman" panose="02020603050405020304" pitchFamily="18" charset="0"/>
              </a:rPr>
              <a:t>    To correct this behavior we use the crack band model</a:t>
            </a:r>
            <a:r>
              <a:rPr lang="en-US" altLang="zh-CN" sz="1600" dirty="0">
                <a:latin typeface="Times New Roman" panose="02020603050405020304" pitchFamily="18" charset="0"/>
              </a:rPr>
              <a:t>,</a:t>
            </a:r>
            <a:r>
              <a:rPr sz="1600" dirty="0">
                <a:latin typeface="Times New Roman" panose="02020603050405020304" pitchFamily="18" charset="0"/>
                <a:sym typeface="+mn-ea"/>
              </a:rPr>
              <a:t>In this model the strength limit      is not kept constant but is adjusted in such a way that the </a:t>
            </a:r>
            <a:r>
              <a:rPr sz="1600" b="1" dirty="0">
                <a:latin typeface="Times New Roman" panose="02020603050405020304" pitchFamily="18" charset="0"/>
                <a:sym typeface="+mn-ea"/>
              </a:rPr>
              <a:t>fracture energy is preserved</a:t>
            </a:r>
            <a:endParaRPr sz="1600" b="1"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r>
              <a:rPr sz="1600" dirty="0">
                <a:latin typeface="Times New Roman" panose="02020603050405020304" pitchFamily="18" charset="0"/>
                <a:cs typeface="Times New Roman" panose="02020603050405020304" pitchFamily="18" charset="0"/>
                <a:sym typeface="+mn-ea"/>
              </a:rPr>
              <a:t>    Different methods have been suggested for computing the characteristic length.</a:t>
            </a:r>
            <a:r>
              <a:rPr lang="zh-CN" altLang="en-US" sz="1600" dirty="0">
                <a:latin typeface="Times New Roman" panose="02020603050405020304" pitchFamily="18" charset="0"/>
                <a:cs typeface="Times New Roman" panose="02020603050405020304" pitchFamily="18" charset="0"/>
                <a:sym typeface="+mn-ea"/>
              </a:rPr>
              <a:t>In the current model, we assume that the characteristic length at a material point is equal to the square root of  the area associated with it</a:t>
            </a:r>
            <a:r>
              <a:rPr lang="en-US" altLang="zh-CN" sz="1600" dirty="0">
                <a:latin typeface="Times New Roman" panose="02020603050405020304" pitchFamily="18" charset="0"/>
                <a:cs typeface="Times New Roman" panose="02020603050405020304" pitchFamily="18" charset="0"/>
                <a:sym typeface="+mn-ea"/>
              </a:rPr>
              <a:t>.</a:t>
            </a:r>
            <a:endParaRPr lang="en-US" altLang="zh-CN" sz="1600" dirty="0">
              <a:latin typeface="Times New Roman" panose="02020603050405020304" pitchFamily="18" charset="0"/>
              <a:cs typeface="Times New Roman" panose="02020603050405020304" pitchFamily="18" charset="0"/>
              <a:sym typeface="+mn-ea"/>
            </a:endParaRPr>
          </a:p>
          <a:p>
            <a:endParaRPr lang="zh-CN" altLang="en-US" sz="1600" dirty="0">
              <a:sym typeface="+mn-ea"/>
            </a:endParaRPr>
          </a:p>
        </p:txBody>
      </p:sp>
      <p:pic>
        <p:nvPicPr>
          <p:cNvPr id="5" name="图片 4"/>
          <p:cNvPicPr>
            <a:picLocks noChangeAspect="1"/>
          </p:cNvPicPr>
          <p:nvPr/>
        </p:nvPicPr>
        <p:blipFill>
          <a:blip r:embed="rId1"/>
          <a:stretch>
            <a:fillRect/>
          </a:stretch>
        </p:blipFill>
        <p:spPr>
          <a:xfrm>
            <a:off x="4883785" y="4029075"/>
            <a:ext cx="3544570" cy="2038985"/>
          </a:xfrm>
          <a:prstGeom prst="rect">
            <a:avLst/>
          </a:prstGeom>
        </p:spPr>
      </p:pic>
      <p:graphicFrame>
        <p:nvGraphicFramePr>
          <p:cNvPr id="6" name="对象 5">
            <a:hlinkClick r:id="" action="ppaction://ole?verb=0"/>
          </p:cNvPr>
          <p:cNvGraphicFramePr>
            <a:graphicFrameLocks noChangeAspect="1"/>
          </p:cNvGraphicFramePr>
          <p:nvPr/>
        </p:nvGraphicFramePr>
        <p:xfrm>
          <a:off x="1764665" y="4510405"/>
          <a:ext cx="879475" cy="563880"/>
        </p:xfrm>
        <a:graphic>
          <a:graphicData uri="http://schemas.openxmlformats.org/presentationml/2006/ole">
            <mc:AlternateContent xmlns:mc="http://schemas.openxmlformats.org/markup-compatibility/2006">
              <mc:Choice xmlns:v="urn:schemas-microsoft-com:vml" Requires="v">
                <p:oleObj spid="_x0000_s1031" name="" r:id="rId2" imgW="673100" imgH="431800" progId="Equation.KSEE3">
                  <p:embed/>
                </p:oleObj>
              </mc:Choice>
              <mc:Fallback>
                <p:oleObj name="" r:id="rId2" imgW="673100" imgH="431800" progId="Equation.KSEE3">
                  <p:embed/>
                  <p:pic>
                    <p:nvPicPr>
                      <p:cNvPr id="0" name="图片 3072"/>
                      <p:cNvPicPr/>
                      <p:nvPr/>
                    </p:nvPicPr>
                    <p:blipFill>
                      <a:blip r:embed="rId3"/>
                      <a:stretch>
                        <a:fillRect/>
                      </a:stretch>
                    </p:blipFill>
                    <p:spPr>
                      <a:xfrm>
                        <a:off x="1764665" y="4510405"/>
                        <a:ext cx="879475" cy="563880"/>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4883785" y="4017010"/>
            <a:ext cx="3678555" cy="2062480"/>
          </a:xfrm>
          <a:prstGeom prst="rect">
            <a:avLst/>
          </a:prstGeom>
        </p:spPr>
      </p:pic>
      <p:sp>
        <p:nvSpPr>
          <p:cNvPr id="9" name="文本框 8"/>
          <p:cNvSpPr txBox="1"/>
          <p:nvPr/>
        </p:nvSpPr>
        <p:spPr>
          <a:xfrm>
            <a:off x="4268470" y="6255385"/>
            <a:ext cx="4774565" cy="645160"/>
          </a:xfrm>
          <a:prstGeom prst="rect">
            <a:avLst/>
          </a:prstGeom>
          <a:noFill/>
        </p:spPr>
        <p:txBody>
          <a:bodyPr wrap="square" rtlCol="0" anchor="t">
            <a:spAutoFit/>
          </a:bodyPr>
          <a:lstStyle/>
          <a:p>
            <a:r>
              <a:rPr lang="zh-CN" altLang="en-US" sz="1200">
                <a:latin typeface="Times New Roman" panose="02020603050405020304" pitchFamily="18" charset="0"/>
              </a:rPr>
              <a:t>Lapczyk I, Hurtado J A. Progressive damage modeling in fiber-reinforced materials[J]. Composites Part A Applied Science &amp; Manufacturing, 2007, 38(11):2333-2341.</a:t>
            </a:r>
            <a:endParaRPr lang="zh-CN" altLang="en-US" sz="1200">
              <a:latin typeface="Times New Roman" panose="02020603050405020304" pitchFamily="18" charset="0"/>
            </a:endParaRPr>
          </a:p>
        </p:txBody>
      </p:sp>
      <p:sp>
        <p:nvSpPr>
          <p:cNvPr id="21" name="矩形 20"/>
          <p:cNvSpPr/>
          <p:nvPr/>
        </p:nvSpPr>
        <p:spPr>
          <a:xfrm>
            <a:off x="103505" y="-128270"/>
            <a:ext cx="9114155" cy="1383665"/>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—c</a:t>
            </a:r>
            <a:r>
              <a:rPr lang="en-US" altLang="zh-CN" sz="2400">
                <a:solidFill>
                  <a:schemeClr val="dk1"/>
                </a:solidFill>
                <a:latin typeface="Times New Roman" panose="02020603050405020304" pitchFamily="18" charset="0"/>
                <a:sym typeface="+mn-ea"/>
              </a:rPr>
              <a:t>haracteristic length</a:t>
            </a: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2" name="对象 1">
            <a:hlinkClick r:id="" action="ppaction://ole?verb=0"/>
          </p:cNvPr>
          <p:cNvGraphicFramePr>
            <a:graphicFrameLocks noChangeAspect="1"/>
          </p:cNvGraphicFramePr>
          <p:nvPr/>
        </p:nvGraphicFramePr>
        <p:xfrm>
          <a:off x="3173730" y="3446145"/>
          <a:ext cx="309880" cy="392430"/>
        </p:xfrm>
        <a:graphic>
          <a:graphicData uri="http://schemas.openxmlformats.org/presentationml/2006/ole">
            <mc:AlternateContent xmlns:mc="http://schemas.openxmlformats.org/markup-compatibility/2006">
              <mc:Choice xmlns:v="urn:schemas-microsoft-com:vml" Requires="v">
                <p:oleObj spid="_x0000_s1032" name="" r:id="rId5" imgW="190500" imgH="241300" progId="Equation.KSEE3">
                  <p:embed/>
                </p:oleObj>
              </mc:Choice>
              <mc:Fallback>
                <p:oleObj name="" r:id="rId5" imgW="190500" imgH="241300" progId="Equation.KSEE3">
                  <p:embed/>
                  <p:pic>
                    <p:nvPicPr>
                      <p:cNvPr id="0" name="图片 1024"/>
                      <p:cNvPicPr/>
                      <p:nvPr/>
                    </p:nvPicPr>
                    <p:blipFill>
                      <a:blip r:embed="rId6"/>
                      <a:stretch>
                        <a:fillRect/>
                      </a:stretch>
                    </p:blipFill>
                    <p:spPr>
                      <a:xfrm>
                        <a:off x="3173730" y="3446145"/>
                        <a:ext cx="309880" cy="392430"/>
                      </a:xfrm>
                      <a:prstGeom prst="rect">
                        <a:avLst/>
                      </a:prstGeom>
                    </p:spPr>
                  </p:pic>
                </p:oleObj>
              </mc:Fallback>
            </mc:AlternateContent>
          </a:graphicData>
        </a:graphic>
      </p:graphicFrame>
      <p:pic>
        <p:nvPicPr>
          <p:cNvPr id="3" name="图片 2"/>
          <p:cNvPicPr>
            <a:picLocks noChangeAspect="1"/>
          </p:cNvPicPr>
          <p:nvPr/>
        </p:nvPicPr>
        <p:blipFill>
          <a:blip r:embed="rId7"/>
          <a:stretch>
            <a:fillRect/>
          </a:stretch>
        </p:blipFill>
        <p:spPr>
          <a:xfrm>
            <a:off x="5328285" y="1255395"/>
            <a:ext cx="2438400" cy="1352550"/>
          </a:xfrm>
          <a:prstGeom prst="rect">
            <a:avLst/>
          </a:prstGeom>
        </p:spPr>
      </p:pic>
      <p:pic>
        <p:nvPicPr>
          <p:cNvPr id="7" name="图片 6"/>
          <p:cNvPicPr>
            <a:picLocks noChangeAspect="1"/>
          </p:cNvPicPr>
          <p:nvPr/>
        </p:nvPicPr>
        <p:blipFill>
          <a:blip r:embed="rId8"/>
          <a:stretch>
            <a:fillRect/>
          </a:stretch>
        </p:blipFill>
        <p:spPr>
          <a:xfrm>
            <a:off x="5200015" y="2893060"/>
            <a:ext cx="2694940" cy="838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285" y="-120650"/>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a:t>
            </a:r>
            <a:r>
              <a:rPr lang="en-US" altLang="zh-CN" sz="2400">
                <a:solidFill>
                  <a:schemeClr val="dk1"/>
                </a:solidFill>
                <a:latin typeface="Times New Roman" panose="02020603050405020304" pitchFamily="18" charset="0"/>
                <a:sym typeface="+mn-ea"/>
              </a:rPr>
              <a:t>coefficient of viscosity</a:t>
            </a:r>
            <a:endParaRPr lang="en-US" altLang="zh-CN" sz="2400" dirty="0"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36830" y="1216660"/>
            <a:ext cx="9105900" cy="1076325"/>
          </a:xfrm>
          <a:prstGeom prst="rect">
            <a:avLst/>
          </a:prstGeom>
          <a:noFill/>
        </p:spPr>
        <p:txBody>
          <a:bodyPr wrap="square" rtlCol="0">
            <a:spAutoFit/>
          </a:bodyPr>
          <a:lstStyle/>
          <a:p>
            <a:r>
              <a:rPr sz="1600">
                <a:latin typeface="Times New Roman" panose="02020603050405020304" pitchFamily="18" charset="0"/>
              </a:rPr>
              <a:t>To improve convergence, a technique based on viscous regularization (a generalization of the DuvautLions</a:t>
            </a:r>
            <a:endParaRPr sz="1600">
              <a:latin typeface="Times New Roman" panose="02020603050405020304" pitchFamily="18" charset="0"/>
            </a:endParaRPr>
          </a:p>
          <a:p>
            <a:r>
              <a:rPr sz="1600">
                <a:latin typeface="Times New Roman" panose="02020603050405020304" pitchFamily="18" charset="0"/>
              </a:rPr>
              <a:t>regularization) of the damage variables is implemented in the user subroutine. In this technique we do not use the damage variables calculated from the aforementioned damage evolution equations directly; instead, the damage variables are “regularized” via the following equations:</a:t>
            </a:r>
            <a:endParaRPr lang="zh-CN" altLang="en-US" sz="2800">
              <a:latin typeface="Times New Roman" panose="02020603050405020304" pitchFamily="18" charset="0"/>
            </a:endParaRPr>
          </a:p>
        </p:txBody>
      </p:sp>
      <p:graphicFrame>
        <p:nvGraphicFramePr>
          <p:cNvPr id="5" name="对象 4">
            <a:hlinkClick r:id="" action="ppaction://ole?verb=0"/>
          </p:cNvPr>
          <p:cNvGraphicFramePr>
            <a:graphicFrameLocks noChangeAspect="1"/>
          </p:cNvGraphicFramePr>
          <p:nvPr/>
        </p:nvGraphicFramePr>
        <p:xfrm>
          <a:off x="3949065" y="2265045"/>
          <a:ext cx="1317625" cy="1066165"/>
        </p:xfrm>
        <a:graphic>
          <a:graphicData uri="http://schemas.openxmlformats.org/presentationml/2006/ole">
            <mc:AlternateContent xmlns:mc="http://schemas.openxmlformats.org/markup-compatibility/2006">
              <mc:Choice xmlns:v="urn:schemas-microsoft-com:vml" Requires="v">
                <p:oleObj spid="_x0000_s4099" name="" r:id="rId1" imgW="1066800" imgH="862965" progId="Equation.KSEE3">
                  <p:embed/>
                </p:oleObj>
              </mc:Choice>
              <mc:Fallback>
                <p:oleObj name="" r:id="rId1" imgW="1066800" imgH="862965" progId="Equation.KSEE3">
                  <p:embed/>
                  <p:pic>
                    <p:nvPicPr>
                      <p:cNvPr id="0" name="图片 1024"/>
                      <p:cNvPicPr/>
                      <p:nvPr/>
                    </p:nvPicPr>
                    <p:blipFill>
                      <a:blip r:embed="rId2"/>
                      <a:stretch>
                        <a:fillRect/>
                      </a:stretch>
                    </p:blipFill>
                    <p:spPr>
                      <a:xfrm>
                        <a:off x="3949065" y="2265045"/>
                        <a:ext cx="1317625" cy="1066165"/>
                      </a:xfrm>
                      <a:prstGeom prst="rect">
                        <a:avLst/>
                      </a:prstGeom>
                    </p:spPr>
                  </p:pic>
                </p:oleObj>
              </mc:Fallback>
            </mc:AlternateContent>
          </a:graphicData>
        </a:graphic>
      </p:graphicFrame>
      <p:sp>
        <p:nvSpPr>
          <p:cNvPr id="10" name="文本框 9"/>
          <p:cNvSpPr txBox="1"/>
          <p:nvPr/>
        </p:nvSpPr>
        <p:spPr>
          <a:xfrm>
            <a:off x="-680085" y="3095625"/>
            <a:ext cx="10539095" cy="460375"/>
          </a:xfrm>
          <a:prstGeom prst="rect">
            <a:avLst/>
          </a:prstGeom>
          <a:noFill/>
        </p:spPr>
        <p:txBody>
          <a:bodyPr wrap="square" rtlCol="0">
            <a:spAutoFit/>
          </a:bodyPr>
          <a:lstStyle/>
          <a:p>
            <a:r>
              <a:rPr lang="en-US" altLang="zh-CN" sz="2400"/>
              <a:t>        </a:t>
            </a:r>
            <a:r>
              <a:rPr lang="zh-CN" altLang="en-US" sz="1400"/>
              <a:t>the above equations are discretized in follows:</a:t>
            </a:r>
            <a:endParaRPr lang="zh-CN" altLang="en-US" sz="2400"/>
          </a:p>
        </p:txBody>
      </p:sp>
      <p:pic>
        <p:nvPicPr>
          <p:cNvPr id="20" name="图片 19"/>
          <p:cNvPicPr>
            <a:picLocks noChangeAspect="1"/>
          </p:cNvPicPr>
          <p:nvPr/>
        </p:nvPicPr>
        <p:blipFill>
          <a:blip r:embed="rId3"/>
          <a:stretch>
            <a:fillRect/>
          </a:stretch>
        </p:blipFill>
        <p:spPr>
          <a:xfrm>
            <a:off x="4545965" y="3591560"/>
            <a:ext cx="3641725" cy="482600"/>
          </a:xfrm>
          <a:prstGeom prst="rect">
            <a:avLst/>
          </a:prstGeom>
        </p:spPr>
      </p:pic>
      <p:pic>
        <p:nvPicPr>
          <p:cNvPr id="21" name="图片 20"/>
          <p:cNvPicPr>
            <a:picLocks noChangeAspect="1"/>
          </p:cNvPicPr>
          <p:nvPr/>
        </p:nvPicPr>
        <p:blipFill>
          <a:blip r:embed="rId4"/>
          <a:stretch>
            <a:fillRect/>
          </a:stretch>
        </p:blipFill>
        <p:spPr>
          <a:xfrm>
            <a:off x="288925" y="3556000"/>
            <a:ext cx="3660140" cy="518160"/>
          </a:xfrm>
          <a:prstGeom prst="rect">
            <a:avLst/>
          </a:prstGeom>
        </p:spPr>
      </p:pic>
      <p:pic>
        <p:nvPicPr>
          <p:cNvPr id="22" name="图片 21"/>
          <p:cNvPicPr>
            <a:picLocks noChangeAspect="1"/>
          </p:cNvPicPr>
          <p:nvPr/>
        </p:nvPicPr>
        <p:blipFill>
          <a:blip r:embed="rId5"/>
          <a:stretch>
            <a:fillRect/>
          </a:stretch>
        </p:blipFill>
        <p:spPr>
          <a:xfrm>
            <a:off x="3451860" y="4452620"/>
            <a:ext cx="1856740" cy="546735"/>
          </a:xfrm>
          <a:prstGeom prst="rect">
            <a:avLst/>
          </a:prstGeom>
        </p:spPr>
      </p:pic>
      <p:sp>
        <p:nvSpPr>
          <p:cNvPr id="32" name="文本框 31"/>
          <p:cNvSpPr txBox="1"/>
          <p:nvPr/>
        </p:nvSpPr>
        <p:spPr>
          <a:xfrm>
            <a:off x="4445" y="4145915"/>
            <a:ext cx="5153025" cy="306705"/>
          </a:xfrm>
          <a:prstGeom prst="rect">
            <a:avLst/>
          </a:prstGeom>
          <a:noFill/>
        </p:spPr>
        <p:txBody>
          <a:bodyPr wrap="square" rtlCol="0" anchor="t">
            <a:spAutoFit/>
          </a:bodyPr>
          <a:lstStyle/>
          <a:p>
            <a:r>
              <a:rPr lang="zh-CN" altLang="en-US" sz="1400"/>
              <a:t>From the above expressions it can be seen that</a:t>
            </a:r>
            <a:r>
              <a:rPr lang="en-US" altLang="zh-CN" sz="1400"/>
              <a:t>:</a:t>
            </a:r>
            <a:endParaRPr lang="en-US" altLang="zh-CN" sz="1400"/>
          </a:p>
        </p:txBody>
      </p:sp>
      <p:pic>
        <p:nvPicPr>
          <p:cNvPr id="33" name="图片 32"/>
          <p:cNvPicPr>
            <a:picLocks noChangeAspect="1"/>
          </p:cNvPicPr>
          <p:nvPr/>
        </p:nvPicPr>
        <p:blipFill>
          <a:blip r:embed="rId6"/>
          <a:stretch>
            <a:fillRect/>
          </a:stretch>
        </p:blipFill>
        <p:spPr>
          <a:xfrm>
            <a:off x="2232660" y="5415280"/>
            <a:ext cx="4838700" cy="512445"/>
          </a:xfrm>
          <a:prstGeom prst="rect">
            <a:avLst/>
          </a:prstGeom>
        </p:spPr>
      </p:pic>
      <p:sp>
        <p:nvSpPr>
          <p:cNvPr id="34" name="文本框 33"/>
          <p:cNvSpPr txBox="1"/>
          <p:nvPr/>
        </p:nvSpPr>
        <p:spPr>
          <a:xfrm>
            <a:off x="4445" y="5051425"/>
            <a:ext cx="6699250" cy="306705"/>
          </a:xfrm>
          <a:prstGeom prst="rect">
            <a:avLst/>
          </a:prstGeom>
          <a:noFill/>
        </p:spPr>
        <p:txBody>
          <a:bodyPr wrap="square" rtlCol="0" anchor="t">
            <a:spAutoFit/>
          </a:bodyPr>
          <a:lstStyle/>
          <a:p>
            <a:r>
              <a:rPr lang="zh-CN" altLang="en-US" sz="1400"/>
              <a:t>Therefore, the Jacobian matrix can be further formulated as follows:</a:t>
            </a:r>
            <a:endParaRPr lang="zh-CN" altLang="en-US" sz="1400"/>
          </a:p>
        </p:txBody>
      </p:sp>
      <p:sp>
        <p:nvSpPr>
          <p:cNvPr id="35" name="文本框 34"/>
          <p:cNvSpPr txBox="1"/>
          <p:nvPr/>
        </p:nvSpPr>
        <p:spPr>
          <a:xfrm>
            <a:off x="121285" y="6028690"/>
            <a:ext cx="8692515" cy="521970"/>
          </a:xfrm>
          <a:prstGeom prst="rect">
            <a:avLst/>
          </a:prstGeom>
          <a:noFill/>
        </p:spPr>
        <p:txBody>
          <a:bodyPr wrap="square" rtlCol="0" anchor="t">
            <a:spAutoFit/>
          </a:bodyPr>
          <a:lstStyle/>
          <a:p>
            <a:r>
              <a:rPr lang="zh-CN" altLang="en-US" sz="1400"/>
              <a:t>Care must be exercised to choose an appropriate value for since a large value of viscosity might cause a</a:t>
            </a:r>
            <a:endParaRPr lang="zh-CN" altLang="en-US" sz="1400"/>
          </a:p>
          <a:p>
            <a:r>
              <a:rPr lang="zh-CN" altLang="en-US" sz="1400"/>
              <a:t>noticeable delay in the degradation of the stiffness.</a:t>
            </a:r>
            <a:endParaRPr lang="zh-CN" altLang="en-US" sz="1400"/>
          </a:p>
        </p:txBody>
      </p:sp>
      <p:sp>
        <p:nvSpPr>
          <p:cNvPr id="36" name="文本框 35"/>
          <p:cNvSpPr txBox="1"/>
          <p:nvPr/>
        </p:nvSpPr>
        <p:spPr>
          <a:xfrm>
            <a:off x="3209290" y="6550660"/>
            <a:ext cx="6209665" cy="306705"/>
          </a:xfrm>
          <a:prstGeom prst="rect">
            <a:avLst/>
          </a:prstGeom>
          <a:noFill/>
        </p:spPr>
        <p:txBody>
          <a:bodyPr wrap="square" rtlCol="0">
            <a:spAutoFit/>
          </a:bodyPr>
          <a:lstStyle/>
          <a:p>
            <a:r>
              <a:rPr lang="en-US" altLang="zh-CN" sz="1400">
                <a:latin typeface="Times New Roman" panose="02020603050405020304" pitchFamily="18" charset="0"/>
              </a:rPr>
              <a:t>Abaqus Example Problem Manual:</a:t>
            </a:r>
            <a:r>
              <a:rPr lang="zh-CN" altLang="en-US" sz="1400">
                <a:latin typeface="Times New Roman" panose="02020603050405020304" pitchFamily="18" charset="0"/>
              </a:rPr>
              <a:t>Failure of blunt notched fiber metal laminates</a:t>
            </a:r>
            <a:endParaRPr lang="zh-CN" altLang="en-US" sz="14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1"/>
          <p:cNvSpPr txBox="1"/>
          <p:nvPr/>
        </p:nvSpPr>
        <p:spPr>
          <a:xfrm>
            <a:off x="1214438" y="2034223"/>
            <a:ext cx="7602537" cy="519112"/>
          </a:xfrm>
          <a:prstGeom prst="rect">
            <a:avLst/>
          </a:prstGeom>
          <a:noFill/>
          <a:ln w="9525">
            <a:noFill/>
          </a:ln>
        </p:spPr>
        <p:txBody>
          <a:bodyPr anchor="t">
            <a:spAutoFit/>
          </a:bodyPr>
          <a:lstStyle/>
          <a:p>
            <a:r>
              <a:rPr lang="zh-CN" altLang="en-US" sz="1400" b="0" dirty="0">
                <a:latin typeface="Times New Roman" panose="02020603050405020304" pitchFamily="18" charset="0"/>
                <a:ea typeface="宋体" panose="02010600030101010101" pitchFamily="2" charset="-122"/>
              </a:rPr>
              <a:t>Prediction of size effects in notched laminates using continuum damage mechanics，P.P. Camanho a,*, P. Maimı´ b, C.G. Da´vila </a:t>
            </a:r>
            <a:r>
              <a:rPr lang="en-US" altLang="zh-CN" sz="1400" b="0" dirty="0">
                <a:latin typeface="Times New Roman" panose="02020603050405020304" pitchFamily="18" charset="0"/>
                <a:ea typeface="宋体" panose="02010600030101010101" pitchFamily="2" charset="-122"/>
              </a:rPr>
              <a:t>,Composites Science and Technology 67 (2007) 2715–2727</a:t>
            </a:r>
            <a:endParaRPr lang="en-US" altLang="zh-CN" sz="1400" b="0" dirty="0">
              <a:latin typeface="Times New Roman" panose="02020603050405020304" pitchFamily="18" charset="0"/>
              <a:ea typeface="宋体" panose="02010600030101010101" pitchFamily="2" charset="-122"/>
            </a:endParaRPr>
          </a:p>
        </p:txBody>
      </p:sp>
      <p:pic>
        <p:nvPicPr>
          <p:cNvPr id="7170" name="图片 11"/>
          <p:cNvPicPr>
            <a:picLocks noChangeAspect="1"/>
          </p:cNvPicPr>
          <p:nvPr/>
        </p:nvPicPr>
        <p:blipFill>
          <a:blip r:embed="rId1"/>
          <a:stretch>
            <a:fillRect/>
          </a:stretch>
        </p:blipFill>
        <p:spPr>
          <a:xfrm>
            <a:off x="288925" y="2798763"/>
            <a:ext cx="5573713" cy="2955925"/>
          </a:xfrm>
          <a:prstGeom prst="rect">
            <a:avLst/>
          </a:prstGeom>
          <a:noFill/>
          <a:ln w="9525">
            <a:noFill/>
          </a:ln>
        </p:spPr>
      </p:pic>
      <p:sp>
        <p:nvSpPr>
          <p:cNvPr id="7171" name="文本框 3"/>
          <p:cNvSpPr txBox="1"/>
          <p:nvPr/>
        </p:nvSpPr>
        <p:spPr>
          <a:xfrm>
            <a:off x="191770" y="1249045"/>
            <a:ext cx="8759825" cy="645160"/>
          </a:xfrm>
          <a:prstGeom prst="rect">
            <a:avLst/>
          </a:prstGeom>
          <a:noFill/>
          <a:ln w="9525">
            <a:noFill/>
          </a:ln>
        </p:spPr>
        <p:txBody>
          <a:bodyPr anchor="t">
            <a:spAutoFit/>
          </a:bodyPr>
          <a:lstStyle/>
          <a:p>
            <a:r>
              <a:rPr lang="zh-CN" altLang="en-US" b="0" dirty="0">
                <a:latin typeface="Times New Roman" panose="02020603050405020304" pitchFamily="18" charset="0"/>
                <a:ea typeface="宋体" panose="02010600030101010101" pitchFamily="2" charset="-122"/>
              </a:rPr>
              <a:t>The use of an </a:t>
            </a:r>
            <a:r>
              <a:rPr lang="zh-CN" altLang="en-US" b="1" dirty="0">
                <a:latin typeface="Times New Roman" panose="02020603050405020304" pitchFamily="18" charset="0"/>
                <a:ea typeface="宋体" panose="02010600030101010101" pitchFamily="2" charset="-122"/>
              </a:rPr>
              <a:t>implicit dynamic</a:t>
            </a:r>
            <a:r>
              <a:rPr lang="zh-CN" altLang="en-US" dirty="0">
                <a:latin typeface="Times New Roman" panose="02020603050405020304" pitchFamily="18" charset="0"/>
                <a:ea typeface="宋体" panose="02010600030101010101" pitchFamily="2" charset="-122"/>
              </a:rPr>
              <a:t> finite</a:t>
            </a:r>
            <a:r>
              <a:rPr lang="zh-CN" altLang="en-US" b="0" dirty="0">
                <a:latin typeface="Times New Roman" panose="02020603050405020304" pitchFamily="18" charset="0"/>
                <a:ea typeface="宋体" panose="02010600030101010101" pitchFamily="2" charset="-122"/>
              </a:rPr>
              <a:t> element model enables the prediction of the load drop that occurs when the specimens fail catastrophically.</a:t>
            </a:r>
            <a:endParaRPr lang="zh-CN" altLang="en-US" b="0" dirty="0">
              <a:latin typeface="Times New Roman" panose="02020603050405020304" pitchFamily="18" charset="0"/>
              <a:ea typeface="宋体" panose="02010600030101010101" pitchFamily="2" charset="-122"/>
            </a:endParaRPr>
          </a:p>
        </p:txBody>
      </p:sp>
      <p:sp>
        <p:nvSpPr>
          <p:cNvPr id="7172" name="文本框 4"/>
          <p:cNvSpPr txBox="1"/>
          <p:nvPr/>
        </p:nvSpPr>
        <p:spPr>
          <a:xfrm>
            <a:off x="1097280" y="5755005"/>
            <a:ext cx="4930775" cy="368300"/>
          </a:xfrm>
          <a:prstGeom prst="rect">
            <a:avLst/>
          </a:prstGeom>
          <a:noFill/>
          <a:ln w="9525">
            <a:noFill/>
          </a:ln>
        </p:spPr>
        <p:txBody>
          <a:bodyPr wrap="square" anchor="t">
            <a:spAutoFit/>
          </a:bodyPr>
          <a:lstStyle/>
          <a:p>
            <a:r>
              <a:rPr lang="en-US" altLang="zh-CN" sz="1800">
                <a:solidFill>
                  <a:schemeClr val="dk1"/>
                </a:solidFill>
                <a:latin typeface="Times New Roman" panose="02020603050405020304" pitchFamily="18" charset="0"/>
                <a:sym typeface="+mn-ea"/>
              </a:rPr>
              <a:t>implicit dynamic analysis VS static analysis</a:t>
            </a:r>
            <a:endParaRPr lang="en-US" altLang="zh-CN" sz="1800">
              <a:solidFill>
                <a:schemeClr val="dk1"/>
              </a:solidFill>
              <a:latin typeface="Times New Roman" panose="02020603050405020304" pitchFamily="18" charset="0"/>
              <a:sym typeface="+mn-ea"/>
            </a:endParaRPr>
          </a:p>
        </p:txBody>
      </p:sp>
      <p:sp>
        <p:nvSpPr>
          <p:cNvPr id="7173" name="文本框 5"/>
          <p:cNvSpPr txBox="1"/>
          <p:nvPr/>
        </p:nvSpPr>
        <p:spPr>
          <a:xfrm>
            <a:off x="6133465" y="3206115"/>
            <a:ext cx="2860040" cy="1630045"/>
          </a:xfrm>
          <a:prstGeom prst="rect">
            <a:avLst/>
          </a:prstGeom>
          <a:noFill/>
          <a:ln w="9525">
            <a:noFill/>
          </a:ln>
        </p:spPr>
        <p:txBody>
          <a:bodyPr wrap="square" anchor="t">
            <a:spAutoFit/>
          </a:bodyPr>
          <a:lstStyle/>
          <a:p>
            <a:r>
              <a:rPr lang="en-US" altLang="zh-CN" sz="2000" b="0" dirty="0">
                <a:latin typeface="Times New Roman" panose="02020603050405020304" pitchFamily="18" charset="0"/>
                <a:ea typeface="宋体" panose="02010600030101010101" pitchFamily="2" charset="-122"/>
              </a:rPr>
              <a:t>   </a:t>
            </a:r>
            <a:r>
              <a:rPr lang="zh-CN" altLang="en-US" sz="2000" b="0" dirty="0">
                <a:latin typeface="Times New Roman" panose="02020603050405020304" pitchFamily="18" charset="0"/>
                <a:ea typeface="宋体" panose="02010600030101010101" pitchFamily="2" charset="-122"/>
              </a:rPr>
              <a:t>此处分析步的</a:t>
            </a:r>
            <a:r>
              <a:rPr lang="en-US" altLang="zh-CN" sz="2000" b="0" dirty="0">
                <a:latin typeface="Times New Roman" panose="02020603050405020304" pitchFamily="18" charset="0"/>
                <a:ea typeface="宋体" panose="02010600030101010101" pitchFamily="2" charset="-122"/>
              </a:rPr>
              <a:t>time period</a:t>
            </a:r>
            <a:r>
              <a:rPr lang="zh-CN" altLang="en-US" sz="2000" b="0" dirty="0">
                <a:latin typeface="Times New Roman" panose="02020603050405020304" pitchFamily="18" charset="0"/>
                <a:ea typeface="宋体" panose="02010600030101010101" pitchFamily="2" charset="-122"/>
              </a:rPr>
              <a:t>设为</a:t>
            </a:r>
            <a:r>
              <a:rPr lang="en-US" altLang="zh-CN" sz="2000" b="0" dirty="0">
                <a:latin typeface="Times New Roman" panose="02020603050405020304" pitchFamily="18" charset="0"/>
                <a:ea typeface="宋体" panose="02010600030101010101" pitchFamily="2" charset="-122"/>
              </a:rPr>
              <a:t>60</a:t>
            </a:r>
            <a:r>
              <a:rPr lang="zh-CN" altLang="en-US" sz="2000" b="0" dirty="0">
                <a:latin typeface="Times New Roman" panose="02020603050405020304" pitchFamily="18" charset="0"/>
                <a:ea typeface="宋体" panose="02010600030101010101" pitchFamily="2" charset="-122"/>
              </a:rPr>
              <a:t>，时间长度越大，越接近脆性。</a:t>
            </a:r>
            <a:endParaRPr lang="zh-CN" altLang="en-US" sz="2000" b="0" dirty="0">
              <a:latin typeface="Times New Roman" panose="02020603050405020304" pitchFamily="18" charset="0"/>
              <a:ea typeface="宋体" panose="02010600030101010101" pitchFamily="2" charset="-122"/>
            </a:endParaRPr>
          </a:p>
          <a:p>
            <a:r>
              <a:rPr lang="zh-CN" altLang="en-US" sz="2000" b="0" dirty="0">
                <a:latin typeface="Times New Roman" panose="02020603050405020304" pitchFamily="18" charset="0"/>
                <a:ea typeface="宋体" panose="02010600030101010101" pitchFamily="2" charset="-122"/>
              </a:rPr>
              <a:t>   将密度设为小值，保持不受惯性力的影响</a:t>
            </a:r>
            <a:endParaRPr lang="zh-CN" altLang="en-US" sz="2000" b="0" dirty="0">
              <a:latin typeface="Times New Roman" panose="02020603050405020304" pitchFamily="18" charset="0"/>
              <a:ea typeface="宋体" panose="02010600030101010101" pitchFamily="2" charset="-122"/>
            </a:endParaRPr>
          </a:p>
        </p:txBody>
      </p:sp>
      <p:sp>
        <p:nvSpPr>
          <p:cNvPr id="2" name="矩形 1"/>
          <p:cNvSpPr/>
          <p:nvPr/>
        </p:nvSpPr>
        <p:spPr>
          <a:xfrm>
            <a:off x="288925" y="479425"/>
            <a:ext cx="5739130"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implicit dynamic</a:t>
            </a:r>
            <a:r>
              <a:rPr lang="en-US" altLang="zh-CN" sz="2400">
                <a:solidFill>
                  <a:schemeClr val="dk1"/>
                </a:solidFill>
                <a:sym typeface="+mn-ea"/>
              </a:rPr>
              <a:t> </a:t>
            </a:r>
            <a:endParaRPr lang="en-US" altLang="zh-CN" sz="2400">
              <a:solidFill>
                <a:schemeClr val="dk1"/>
              </a:solidFill>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000" y="4547235"/>
            <a:ext cx="2880360" cy="2110105"/>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8535" y="4507230"/>
            <a:ext cx="2994660" cy="2192655"/>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graphicFrame>
        <p:nvGraphicFramePr>
          <p:cNvPr id="2" name="表格 1"/>
          <p:cNvGraphicFramePr>
            <a:graphicFrameLocks noGrp="1"/>
          </p:cNvGraphicFramePr>
          <p:nvPr/>
        </p:nvGraphicFramePr>
        <p:xfrm>
          <a:off x="414020" y="1598930"/>
          <a:ext cx="5248275" cy="2136140"/>
        </p:xfrm>
        <a:graphic>
          <a:graphicData uri="http://schemas.openxmlformats.org/drawingml/2006/table">
            <a:tbl>
              <a:tblPr firstRow="1" firstCol="1" bandRow="1">
                <a:tableStyleId>{E8B1032C-EA38-4F05-BA0D-38AFFFC7BED3}</a:tableStyleId>
              </a:tblPr>
              <a:tblGrid>
                <a:gridCol w="1229360"/>
                <a:gridCol w="1163320"/>
                <a:gridCol w="1386205"/>
                <a:gridCol w="1469390"/>
              </a:tblGrid>
              <a:tr h="501015">
                <a:tc rowSpan="2">
                  <a:txBody>
                    <a:bodyPr/>
                    <a:lstStyle/>
                    <a:p>
                      <a:pPr algn="r">
                        <a:spcAft>
                          <a:spcPts val="0"/>
                        </a:spcAft>
                      </a:pPr>
                      <a:r>
                        <a:rPr lang="en-US" sz="1600" kern="100" dirty="0">
                          <a:effectLst/>
                          <a:latin typeface="Times New Roman" panose="02020603050405020304" pitchFamily="18" charset="0"/>
                          <a:cs typeface="Times New Roman" panose="02020603050405020304" pitchFamily="18" charset="0"/>
                        </a:rPr>
                        <a:t>Ultimate </a:t>
                      </a:r>
                      <a:r>
                        <a:rPr lang="en-US" sz="1600" kern="100" dirty="0" smtClean="0">
                          <a:effectLst/>
                          <a:latin typeface="Times New Roman" panose="02020603050405020304" pitchFamily="18" charset="0"/>
                          <a:cs typeface="Times New Roman" panose="02020603050405020304" pitchFamily="18" charset="0"/>
                        </a:rPr>
                        <a:t>load</a:t>
                      </a:r>
                      <a:endParaRPr lang="en-US" sz="1600" kern="100" dirty="0" smtClean="0">
                        <a:effectLst/>
                        <a:latin typeface="Times New Roman" panose="02020603050405020304" pitchFamily="18" charset="0"/>
                        <a:cs typeface="Times New Roman" panose="02020603050405020304" pitchFamily="18" charset="0"/>
                      </a:endParaRPr>
                    </a:p>
                    <a:p>
                      <a:pPr algn="r">
                        <a:spcAft>
                          <a:spcPts val="0"/>
                        </a:spcAft>
                      </a:pPr>
                      <a:r>
                        <a:rPr lang="zh-CN" sz="1600" kern="100" dirty="0" smtClean="0">
                          <a:effectLst/>
                          <a:latin typeface="Times New Roman" panose="02020603050405020304" pitchFamily="18" charset="0"/>
                          <a:cs typeface="Times New Roman" panose="02020603050405020304" pitchFamily="18" charset="0"/>
                        </a:rPr>
                        <a:t>（</a:t>
                      </a:r>
                      <a:r>
                        <a:rPr lang="en-US" sz="1600" kern="100" dirty="0" err="1">
                          <a:effectLst/>
                          <a:latin typeface="Times New Roman" panose="02020603050405020304" pitchFamily="18" charset="0"/>
                          <a:cs typeface="Times New Roman" panose="02020603050405020304" pitchFamily="18" charset="0"/>
                        </a:rPr>
                        <a:t>kN</a:t>
                      </a:r>
                      <a:r>
                        <a:rPr lang="zh-CN" sz="1600" kern="100" dirty="0">
                          <a:effectLst/>
                          <a:latin typeface="Times New Roman" panose="02020603050405020304" pitchFamily="18" charset="0"/>
                          <a:cs typeface="Times New Roman" panose="02020603050405020304" pitchFamily="18" charset="0"/>
                        </a:rPr>
                        <a:t>）</a:t>
                      </a:r>
                      <a:endParaRPr lang="zh-CN" sz="1600" kern="100" dirty="0">
                        <a:effectLst/>
                        <a:latin typeface="Times New Roman" panose="02020603050405020304" pitchFamily="18" charset="0"/>
                        <a:cs typeface="Times New Roman" panose="02020603050405020304" pitchFamily="18" charset="0"/>
                      </a:endParaRPr>
                    </a:p>
                    <a:p>
                      <a:pPr indent="127000" algn="just">
                        <a:spcAft>
                          <a:spcPts val="0"/>
                        </a:spcAft>
                      </a:pPr>
                      <a:r>
                        <a:rPr lang="en-US" sz="1600" kern="100" dirty="0" smtClean="0">
                          <a:effectLst/>
                          <a:latin typeface="Times New Roman" panose="02020603050405020304" pitchFamily="18" charset="0"/>
                          <a:cs typeface="Times New Roman" panose="02020603050405020304" pitchFamily="18" charset="0"/>
                        </a:rPr>
                        <a:t>Layer</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rowSpan="2">
                  <a:txBody>
                    <a:bodyPr/>
                    <a:lstStyle/>
                    <a:p>
                      <a:pPr algn="ctr">
                        <a:spcAft>
                          <a:spcPts val="0"/>
                        </a:spcAft>
                      </a:pPr>
                      <a:r>
                        <a:rPr lang="en-US" altLang="zh-CN" sz="1600" kern="100" dirty="0" smtClean="0">
                          <a:effectLst/>
                          <a:latin typeface="Times New Roman" panose="02020603050405020304" pitchFamily="18" charset="0"/>
                          <a:cs typeface="Times New Roman" panose="02020603050405020304" pitchFamily="18" charset="0"/>
                        </a:rPr>
                        <a:t>Exp.</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87680">
                <a:tc vMerge="1">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vMerge="1">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Simulation</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a:t>
                      </a:r>
                      <a:r>
                        <a:rPr lang="en-US" sz="1600" kern="100" baseline="-25000">
                          <a:effectLst/>
                          <a:latin typeface="Times New Roman" panose="02020603050405020304" pitchFamily="18" charset="0"/>
                          <a:cs typeface="Times New Roman" panose="02020603050405020304" pitchFamily="18" charset="0"/>
                        </a:rPr>
                        <a:t>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69.73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86.98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24.73%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[0/90]</a:t>
                      </a:r>
                      <a:r>
                        <a:rPr lang="en-US" sz="1600" kern="100" baseline="-25000">
                          <a:effectLst/>
                          <a:latin typeface="Times New Roman" panose="02020603050405020304" pitchFamily="18" charset="0"/>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47.20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45.37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3.88%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[±45]</a:t>
                      </a:r>
                      <a:r>
                        <a:rPr lang="en-US" sz="1600" kern="100" baseline="-25000" dirty="0">
                          <a:effectLst/>
                          <a:latin typeface="Times New Roman" panose="02020603050405020304" pitchFamily="18" charset="0"/>
                          <a:cs typeface="Times New Roman" panose="02020603050405020304" pitchFamily="18" charset="0"/>
                        </a:rPr>
                        <a:t>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23.79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14.31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39.85%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4"/>
          <p:cNvSpPr/>
          <p:nvPr/>
        </p:nvSpPr>
        <p:spPr>
          <a:xfrm>
            <a:off x="447859" y="1139411"/>
            <a:ext cx="2259330" cy="368300"/>
          </a:xfrm>
          <a:prstGeom prst="rect">
            <a:avLst/>
          </a:prstGeom>
        </p:spPr>
        <p:txBody>
          <a:bodyPr wrap="none">
            <a:spAutoFit/>
          </a:bodyPr>
          <a:lstStyle/>
          <a:p>
            <a:pPr algn="l"/>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The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ultimate </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strength</a:t>
            </a:r>
            <a:r>
              <a:rPr lang="en-US" altLang="zh-CN" dirty="0" smtClean="0">
                <a:latin typeface="Times New Roman" panose="02020603050405020304" pitchFamily="18" charset="0"/>
                <a:cs typeface="Times New Roman" panose="02020603050405020304" pitchFamily="18" charset="0"/>
              </a:rPr>
              <a:t>: </a:t>
            </a:r>
            <a:endParaRPr lang="az-Cyrl-AZ"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31432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zh-CN" altLang="en-US" sz="1600" dirty="0"/>
          </a:p>
        </p:txBody>
      </p:sp>
      <p:sp>
        <p:nvSpPr>
          <p:cNvPr id="6" name="矩形 5"/>
          <p:cNvSpPr/>
          <p:nvPr/>
        </p:nvSpPr>
        <p:spPr>
          <a:xfrm>
            <a:off x="6403975" y="4149090"/>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graphicFrame>
        <p:nvGraphicFramePr>
          <p:cNvPr id="7" name="表格 6"/>
          <p:cNvGraphicFramePr>
            <a:graphicFrameLocks noGrp="1"/>
          </p:cNvGraphicFramePr>
          <p:nvPr/>
        </p:nvGraphicFramePr>
        <p:xfrm>
          <a:off x="5662474" y="1598826"/>
          <a:ext cx="2900680" cy="2160905"/>
        </p:xfrm>
        <a:graphic>
          <a:graphicData uri="http://schemas.openxmlformats.org/drawingml/2006/table">
            <a:tbl>
              <a:tblPr firstRow="1" firstCol="1" bandRow="1">
                <a:tableStyleId>{E8B1032C-EA38-4F05-BA0D-38AFFFC7BED3}</a:tableStyleId>
              </a:tblPr>
              <a:tblGrid>
                <a:gridCol w="1475105"/>
                <a:gridCol w="1425575"/>
              </a:tblGrid>
              <a:tr h="501015">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 Exponential degenaration</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98475">
                <a:tc>
                  <a:txBody>
                    <a:bodyPr/>
                    <a:lstStyle/>
                    <a:p>
                      <a:pPr algn="ctr">
                        <a:spcAft>
                          <a:spcPts val="0"/>
                        </a:spcAft>
                        <a:buNone/>
                      </a:pPr>
                      <a:r>
                        <a:rPr lang="en-US" altLang="zh-CN" sz="1600" b="0" dirty="0">
                          <a:latin typeface="Times New Roman" panose="02020603050405020304" pitchFamily="18" charset="0"/>
                          <a:sym typeface="Arial" panose="020B0604020202020204" pitchFamily="34" charset="0"/>
                        </a:rPr>
                        <a:t>Simulation</a:t>
                      </a:r>
                      <a:endParaRPr lang="en-US" altLang="zh-CN" sz="1600" b="0" kern="100" dirty="0" smtClean="0">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69570">
                <a:tc>
                  <a:txBody>
                    <a:bodyPr/>
                    <a:lstStyle/>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87.32</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sym typeface="+mn-ea"/>
                        </a:rPr>
                        <a:t>25.23%</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408940">
                <a:tc>
                  <a:txBody>
                    <a:bodyPr/>
                    <a:lstStyle/>
                    <a:p>
                      <a:pPr algn="ctr">
                        <a:spcAft>
                          <a:spcPts val="0"/>
                        </a:spcAft>
                      </a:pPr>
                      <a:r>
                        <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rPr>
                        <a:t>50.67</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7.35%</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382905">
                <a:tc>
                  <a:txBody>
                    <a:bodyPr/>
                    <a:lstStyle/>
                    <a:p>
                      <a:pPr algn="ctr">
                        <a:spcAft>
                          <a:spcPts val="0"/>
                        </a:spcAft>
                      </a:pPr>
                      <a:r>
                        <a:rPr lang="en-US" sz="1600" b="0" kern="100">
                          <a:effectLst/>
                          <a:latin typeface="Times New Roman" panose="02020603050405020304" pitchFamily="18" charset="0"/>
                          <a:cs typeface="Times New Roman" panose="02020603050405020304" pitchFamily="18" charset="0"/>
                        </a:rPr>
                        <a:t>15.04</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sym typeface="+mn-ea"/>
                        </a:rPr>
                        <a:t>36.78%</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bl>
          </a:graphicData>
        </a:graphic>
      </p:graphicFrame>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pic>
        <p:nvPicPr>
          <p:cNvPr id="8" name="图片 7"/>
          <p:cNvPicPr>
            <a:picLocks noChangeAspect="1"/>
          </p:cNvPicPr>
          <p:nvPr/>
        </p:nvPicPr>
        <p:blipFill>
          <a:blip r:embed="rId3"/>
          <a:stretch>
            <a:fillRect/>
          </a:stretch>
        </p:blipFill>
        <p:spPr>
          <a:xfrm>
            <a:off x="3187065" y="4547235"/>
            <a:ext cx="2585085" cy="2219960"/>
          </a:xfrm>
          <a:prstGeom prst="rect">
            <a:avLst/>
          </a:prstGeom>
        </p:spPr>
      </p:pic>
      <p:sp>
        <p:nvSpPr>
          <p:cNvPr id="9" name="文本框 8"/>
          <p:cNvSpPr txBox="1"/>
          <p:nvPr/>
        </p:nvSpPr>
        <p:spPr>
          <a:xfrm>
            <a:off x="414020" y="525780"/>
            <a:ext cx="2540000" cy="1753235"/>
          </a:xfrm>
          <a:prstGeom prst="rect">
            <a:avLst/>
          </a:prstGeom>
          <a:noFill/>
        </p:spPr>
        <p:txBody>
          <a:bodyPr wrap="square" rtlCol="0" anchor="t">
            <a:spAutoFit/>
          </a:bodyPr>
          <a:lstStyle/>
          <a:p>
            <a:pPr marL="0" indent="0">
              <a:buFont typeface="+mj-lt"/>
              <a:buNone/>
            </a:pPr>
            <a:r>
              <a:rPr lang="en-US" altLang="zh-CN">
                <a:sym typeface="+mn-ea"/>
              </a:rPr>
              <a:t>Former Results</a:t>
            </a:r>
            <a:r>
              <a:rPr lang="zh-CN" altLang="en-US">
                <a:sym typeface="+mn-ea"/>
              </a:rPr>
              <a:t>：</a:t>
            </a:r>
            <a:endParaRPr lang="zh-CN" altLang="en-US"/>
          </a:p>
          <a:p>
            <a:pPr marL="0" indent="0">
              <a:buFont typeface="+mj-lt"/>
              <a:buNone/>
            </a:pPr>
            <a:endParaRPr lang="zh-CN" altLang="en-US"/>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0560" y="1932305"/>
            <a:ext cx="7501890" cy="368300"/>
          </a:xfrm>
          <a:prstGeom prst="rect">
            <a:avLst/>
          </a:prstGeom>
          <a:noFill/>
        </p:spPr>
        <p:txBody>
          <a:bodyPr wrap="square" rtlCol="0">
            <a:spAutoFit/>
          </a:bodyPr>
          <a:lstStyle/>
          <a:p>
            <a:endParaRPr lang="zh-CN" altLang="en-US"/>
          </a:p>
        </p:txBody>
      </p:sp>
      <p:sp>
        <p:nvSpPr>
          <p:cNvPr id="5" name="文本框 4"/>
          <p:cNvSpPr txBox="1"/>
          <p:nvPr/>
        </p:nvSpPr>
        <p:spPr>
          <a:xfrm>
            <a:off x="367030" y="502285"/>
            <a:ext cx="4079875" cy="1722120"/>
          </a:xfrm>
          <a:prstGeom prst="rect">
            <a:avLst/>
          </a:prstGeom>
          <a:noFill/>
        </p:spPr>
        <p:txBody>
          <a:bodyPr wrap="square" rtlCol="0">
            <a:spAutoFit/>
          </a:bodyPr>
          <a:lstStyle/>
          <a:p>
            <a:pPr marL="0" indent="0">
              <a:buFont typeface="+mj-lt"/>
              <a:buNone/>
            </a:pPr>
            <a:r>
              <a:rPr lang="en-US" altLang="zh-CN" sz="2400"/>
              <a:t>Shear Nonlinearity</a:t>
            </a:r>
            <a:r>
              <a:rPr lang="zh-CN" altLang="en-US" sz="2400"/>
              <a:t>：</a:t>
            </a:r>
            <a:endParaRPr lang="zh-CN" altLang="en-US" sz="2400"/>
          </a:p>
          <a:p>
            <a:pPr marL="0" indent="0">
              <a:buFont typeface="+mj-lt"/>
              <a:buNone/>
            </a:pPr>
            <a:endParaRPr lang="zh-CN" altLang="en-US" sz="2000"/>
          </a:p>
          <a:p>
            <a:pPr marL="342900" indent="-342900">
              <a:buFont typeface="+mj-lt"/>
              <a:buAutoNum type="arabicPeriod"/>
            </a:pPr>
            <a:endParaRPr lang="en-US" altLang="zh-CN" sz="1800"/>
          </a:p>
          <a:p>
            <a:pPr marL="342900" indent="-342900">
              <a:buFont typeface="+mj-lt"/>
              <a:buAutoNum type="arabicPeriod"/>
            </a:pPr>
            <a:endParaRPr lang="en-US" altLang="zh-CN" sz="1600"/>
          </a:p>
          <a:p>
            <a:pPr marL="342900" indent="-342900">
              <a:buFont typeface="+mj-lt"/>
              <a:buAutoNum type="arabicPeriod"/>
            </a:pPr>
            <a:endParaRPr lang="en-US" altLang="zh-CN" sz="1400"/>
          </a:p>
          <a:p>
            <a:pPr marL="342900" indent="-342900">
              <a:buFont typeface="+mj-lt"/>
              <a:buAutoNum type="arabicPeriod"/>
            </a:pPr>
            <a:endParaRPr lang="en-US" altLang="zh-CN" sz="1400"/>
          </a:p>
        </p:txBody>
      </p:sp>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lstStyle/>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lstStyle/>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97120" y="3279775"/>
            <a:ext cx="4156075" cy="3042920"/>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6" name="矩形 5"/>
          <p:cNvSpPr/>
          <p:nvPr/>
        </p:nvSpPr>
        <p:spPr>
          <a:xfrm>
            <a:off x="6259195" y="6076315"/>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pic>
        <p:nvPicPr>
          <p:cNvPr id="9" name="图片 8" descr="u-f"/>
          <p:cNvPicPr>
            <a:picLocks noChangeAspect="1"/>
          </p:cNvPicPr>
          <p:nvPr/>
        </p:nvPicPr>
        <p:blipFill>
          <a:blip r:embed="rId2"/>
          <a:stretch>
            <a:fillRect/>
          </a:stretch>
        </p:blipFill>
        <p:spPr>
          <a:xfrm>
            <a:off x="69850" y="1177290"/>
            <a:ext cx="6113780" cy="379285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2150" y="1068705"/>
            <a:ext cx="2865755" cy="2099310"/>
          </a:xfrm>
          <a:prstGeom prst="rect">
            <a:avLst/>
          </a:prstGeom>
        </p:spPr>
      </p:pic>
      <p:sp>
        <p:nvSpPr>
          <p:cNvPr id="15" name="文本框 14"/>
          <p:cNvSpPr txBox="1"/>
          <p:nvPr/>
        </p:nvSpPr>
        <p:spPr>
          <a:xfrm>
            <a:off x="154940" y="5246370"/>
            <a:ext cx="5904230" cy="583565"/>
          </a:xfrm>
          <a:prstGeom prst="rect">
            <a:avLst/>
          </a:prstGeom>
          <a:noFill/>
        </p:spPr>
        <p:txBody>
          <a:bodyPr wrap="square" rtlCol="0">
            <a:spAutoFit/>
          </a:bodyPr>
          <a:lstStyle/>
          <a:p>
            <a:r>
              <a:rPr lang="en-US" altLang="zh-CN" sz="1600"/>
              <a:t>Displacement-Force curve of the [45/-45]</a:t>
            </a:r>
            <a:r>
              <a:rPr lang="en-US" altLang="zh-CN" sz="1600" baseline="-25000"/>
              <a:t> 5  </a:t>
            </a:r>
            <a:r>
              <a:rPr lang="en-US" altLang="zh-CN" sz="1600"/>
              <a:t>with different shape parameters.</a:t>
            </a:r>
            <a:endParaRPr lang="en-US" altLang="zh-CN" sz="1600"/>
          </a:p>
        </p:txBody>
      </p:sp>
      <p:sp>
        <p:nvSpPr>
          <p:cNvPr id="16" name="矩形 15"/>
          <p:cNvSpPr/>
          <p:nvPr/>
        </p:nvSpPr>
        <p:spPr>
          <a:xfrm>
            <a:off x="6229985" y="3380105"/>
            <a:ext cx="2207895" cy="337185"/>
          </a:xfrm>
          <a:prstGeom prst="rect">
            <a:avLst/>
          </a:prstGeom>
          <a:solidFill>
            <a:schemeClr val="accent1">
              <a:lumMod val="60000"/>
              <a:lumOff val="40000"/>
            </a:schemeClr>
          </a:solidFill>
        </p:spPr>
        <p:txBody>
          <a:bodyPr wrap="square">
            <a:spAutoFit/>
          </a:bodyPr>
          <a:lstStyle/>
          <a:p>
            <a:pPr algn="ctr"/>
            <a:r>
              <a:rPr lang="en-US" altLang="zh-CN" sz="1600" dirty="0"/>
              <a:t>linear </a:t>
            </a:r>
            <a:endParaRPr lang="en-US" altLang="zh-CN" sz="16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sp>
        <p:nvSpPr>
          <p:cNvPr id="15" name="文本框 14"/>
          <p:cNvSpPr txBox="1"/>
          <p:nvPr/>
        </p:nvSpPr>
        <p:spPr>
          <a:xfrm>
            <a:off x="2527300" y="3343910"/>
            <a:ext cx="5904230" cy="337185"/>
          </a:xfrm>
          <a:prstGeom prst="rect">
            <a:avLst/>
          </a:prstGeom>
          <a:noFill/>
        </p:spPr>
        <p:txBody>
          <a:bodyPr wrap="square" rtlCol="0">
            <a:spAutoFit/>
          </a:bodyPr>
          <a:lstStyle/>
          <a:p>
            <a:pPr algn="ctr"/>
            <a:r>
              <a:rPr lang="en-US" altLang="zh-CN" sz="1600"/>
              <a:t>n = 2                                   n = 3</a:t>
            </a:r>
            <a:endParaRPr lang="en-US" altLang="zh-CN" sz="1600"/>
          </a:p>
        </p:txBody>
      </p:sp>
      <p:pic>
        <p:nvPicPr>
          <p:cNvPr id="2" name="图片 1" descr="n=3"/>
          <p:cNvPicPr>
            <a:picLocks noChangeAspect="1"/>
          </p:cNvPicPr>
          <p:nvPr/>
        </p:nvPicPr>
        <p:blipFill>
          <a:blip r:embed="rId1"/>
          <a:stretch>
            <a:fillRect/>
          </a:stretch>
        </p:blipFill>
        <p:spPr>
          <a:xfrm>
            <a:off x="5717540" y="1659890"/>
            <a:ext cx="1867535" cy="1661795"/>
          </a:xfrm>
          <a:prstGeom prst="rect">
            <a:avLst/>
          </a:prstGeom>
        </p:spPr>
      </p:pic>
      <p:pic>
        <p:nvPicPr>
          <p:cNvPr id="5" name="图片 4" descr="n=2"/>
          <p:cNvPicPr>
            <a:picLocks noChangeAspect="1"/>
          </p:cNvPicPr>
          <p:nvPr/>
        </p:nvPicPr>
        <p:blipFill>
          <a:blip r:embed="rId2"/>
          <a:stretch>
            <a:fillRect/>
          </a:stretch>
        </p:blipFill>
        <p:spPr>
          <a:xfrm>
            <a:off x="3315335" y="1659890"/>
            <a:ext cx="1875155" cy="1661795"/>
          </a:xfrm>
          <a:prstGeom prst="rect">
            <a:avLst/>
          </a:prstGeom>
        </p:spPr>
      </p:pic>
      <p:pic>
        <p:nvPicPr>
          <p:cNvPr id="7" name="图片 6" descr="131-45-m"/>
          <p:cNvPicPr>
            <a:picLocks noChangeAspect="1"/>
          </p:cNvPicPr>
          <p:nvPr/>
        </p:nvPicPr>
        <p:blipFill>
          <a:blip r:embed="rId3"/>
          <a:stretch>
            <a:fillRect/>
          </a:stretch>
        </p:blipFill>
        <p:spPr>
          <a:xfrm>
            <a:off x="3315335" y="4043045"/>
            <a:ext cx="1875155" cy="1670685"/>
          </a:xfrm>
          <a:prstGeom prst="rect">
            <a:avLst/>
          </a:prstGeom>
        </p:spPr>
      </p:pic>
      <p:pic>
        <p:nvPicPr>
          <p:cNvPr id="17" name="图片 16"/>
          <p:cNvPicPr/>
          <p:nvPr/>
        </p:nvPicPr>
        <p:blipFill>
          <a:blip r:embed="rId4"/>
          <a:stretch>
            <a:fillRect/>
          </a:stretch>
        </p:blipFill>
        <p:spPr>
          <a:xfrm rot="10800000">
            <a:off x="5878830" y="4074795"/>
            <a:ext cx="1893570" cy="1606550"/>
          </a:xfrm>
          <a:prstGeom prst="rect">
            <a:avLst/>
          </a:prstGeom>
        </p:spPr>
      </p:pic>
      <p:sp>
        <p:nvSpPr>
          <p:cNvPr id="8" name="文本框 7"/>
          <p:cNvSpPr txBox="1"/>
          <p:nvPr/>
        </p:nvSpPr>
        <p:spPr>
          <a:xfrm>
            <a:off x="2987675" y="6076315"/>
            <a:ext cx="6171565" cy="337185"/>
          </a:xfrm>
          <a:prstGeom prst="rect">
            <a:avLst/>
          </a:prstGeom>
          <a:noFill/>
        </p:spPr>
        <p:txBody>
          <a:bodyPr wrap="square" rtlCol="0">
            <a:spAutoFit/>
          </a:bodyPr>
          <a:lstStyle/>
          <a:p>
            <a:pPr algn="ctr"/>
            <a:r>
              <a:rPr lang="en-US" altLang="zh-CN" sz="1600"/>
              <a:t>                                  experiment</a:t>
            </a:r>
            <a:endParaRPr lang="en-US" altLang="zh-CN" sz="1600"/>
          </a:p>
        </p:txBody>
      </p:sp>
      <p:sp>
        <p:nvSpPr>
          <p:cNvPr id="11" name="矩形 10"/>
          <p:cNvSpPr/>
          <p:nvPr/>
        </p:nvSpPr>
        <p:spPr>
          <a:xfrm>
            <a:off x="2987675" y="1402080"/>
            <a:ext cx="4784725" cy="225742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文本框 11"/>
          <p:cNvSpPr txBox="1"/>
          <p:nvPr/>
        </p:nvSpPr>
        <p:spPr>
          <a:xfrm>
            <a:off x="533400" y="1733550"/>
            <a:ext cx="2273300" cy="368300"/>
          </a:xfrm>
          <a:prstGeom prst="rect">
            <a:avLst/>
          </a:prstGeom>
          <a:noFill/>
        </p:spPr>
        <p:txBody>
          <a:bodyPr wrap="square" rtlCol="0">
            <a:spAutoFit/>
          </a:bodyPr>
          <a:lstStyle/>
          <a:p>
            <a:r>
              <a:rPr lang="en-US" altLang="zh-CN"/>
              <a:t>shear </a:t>
            </a:r>
            <a:r>
              <a:rPr lang="en-US" altLang="zh-CN">
                <a:sym typeface="+mn-ea"/>
              </a:rPr>
              <a:t>nonlinearity:</a:t>
            </a:r>
            <a:r>
              <a:rPr lang="en-US" altLang="zh-CN"/>
              <a:t> </a:t>
            </a:r>
            <a:endParaRPr lang="en-US" altLang="zh-CN"/>
          </a:p>
        </p:txBody>
      </p:sp>
      <p:sp>
        <p:nvSpPr>
          <p:cNvPr id="18" name="文本框 17"/>
          <p:cNvSpPr txBox="1"/>
          <p:nvPr/>
        </p:nvSpPr>
        <p:spPr>
          <a:xfrm>
            <a:off x="253365" y="4388485"/>
            <a:ext cx="2662555" cy="737235"/>
          </a:xfrm>
          <a:prstGeom prst="rect">
            <a:avLst/>
          </a:prstGeom>
          <a:noFill/>
        </p:spPr>
        <p:txBody>
          <a:bodyPr wrap="square" rtlCol="0">
            <a:spAutoFit/>
          </a:bodyPr>
          <a:lstStyle/>
          <a:p>
            <a:r>
              <a:rPr lang="en-US" altLang="zh-CN" sz="1400"/>
              <a:t>The position of the initial failure is the same and argrees well with the experiment.</a:t>
            </a:r>
            <a:endParaRPr lang="en-US" altLang="zh-CN" sz="14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9430" y="36385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Improvement</a:t>
            </a:r>
            <a:endParaRPr lang="en-US" altLang="zh-CN" sz="2400" dirty="0" smtClean="0">
              <a:latin typeface="Times New Roman" panose="02020603050405020304" pitchFamily="18" charset="0"/>
              <a:cs typeface="Times New Roman" panose="02020603050405020304" pitchFamily="18" charset="0"/>
            </a:endParaRPr>
          </a:p>
        </p:txBody>
      </p:sp>
      <p:sp>
        <p:nvSpPr>
          <p:cNvPr id="23" name="灯片编号占位符 2"/>
          <p:cNvSpPr>
            <a:spLocks noGrp="1"/>
          </p:cNvSpPr>
          <p:nvPr/>
        </p:nvSpPr>
        <p:spPr>
          <a:xfrm>
            <a:off x="8346643" y="6060758"/>
            <a:ext cx="442392" cy="457200"/>
          </a:xfrm>
          <a:prstGeom prst="rect">
            <a:avLst/>
          </a:prstGeom>
          <a:noFill/>
          <a:ln w="9525">
            <a:noFill/>
            <a:miter lim="800000"/>
          </a:ln>
          <a:effectLst/>
        </p:spPr>
        <p:txBody>
          <a:bodyPr vert="horz" wrap="square" lIns="91440" tIns="45720" rIns="91440" bIns="45720" numCol="1" anchor="b" anchorCtr="0" compatLnSpc="1"/>
          <a:lstStyle>
            <a:defPPr>
              <a:defRPr lang="zh-CN"/>
            </a:defPPr>
            <a:lvl1pPr marL="0" algn="r" defTabSz="914400" rtl="0" eaLnBrk="1" latinLnBrk="0" hangingPunct="1">
              <a:defRPr sz="1200" kern="1200">
                <a:solidFill>
                  <a:schemeClr val="tx1"/>
                </a:solidFill>
                <a:latin typeface="+mj-lt"/>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6B4C44-8256-4B19-ACAC-87BF490EACA2}" type="slidenum">
              <a:rPr lang="en-US" altLang="zh-CN" smtClean="0"/>
            </a:fld>
            <a:endParaRPr lang="en-US" altLang="zh-CN" dirty="0"/>
          </a:p>
        </p:txBody>
      </p:sp>
      <p:sp>
        <p:nvSpPr>
          <p:cNvPr id="2" name="文本框 1"/>
          <p:cNvSpPr txBox="1"/>
          <p:nvPr/>
        </p:nvSpPr>
        <p:spPr>
          <a:xfrm>
            <a:off x="284480" y="1158875"/>
            <a:ext cx="6847840" cy="368300"/>
          </a:xfrm>
          <a:prstGeom prst="rect">
            <a:avLst/>
          </a:prstGeom>
          <a:noFill/>
        </p:spPr>
        <p:txBody>
          <a:bodyPr wrap="square" rtlCol="0">
            <a:spAutoFit/>
          </a:bodyPr>
          <a:lstStyle/>
          <a:p>
            <a:r>
              <a:rPr lang="en-US" altLang="zh-CN"/>
              <a:t> Failure mode with different Fracture energe</a:t>
            </a:r>
            <a:r>
              <a:rPr lang="en-US" i="1" kern="100" baseline="-25000" dirty="0">
                <a:solidFill>
                  <a:srgbClr val="000000"/>
                </a:solidFill>
                <a:latin typeface="Times New Roman" panose="02020603050405020304" pitchFamily="18" charset="0"/>
                <a:sym typeface="+mn-ea"/>
              </a:rPr>
              <a:t> </a:t>
            </a:r>
            <a:r>
              <a:rPr lang="zh-CN" altLang="en-US"/>
              <a:t>：</a:t>
            </a:r>
            <a:endParaRPr lang="zh-CN" altLang="en-US"/>
          </a:p>
        </p:txBody>
      </p:sp>
      <p:sp>
        <p:nvSpPr>
          <p:cNvPr id="104" name="文本框 103"/>
          <p:cNvSpPr txBox="1"/>
          <p:nvPr/>
        </p:nvSpPr>
        <p:spPr>
          <a:xfrm>
            <a:off x="3557588" y="7058025"/>
            <a:ext cx="5080000" cy="414020"/>
          </a:xfrm>
          <a:prstGeom prst="rect">
            <a:avLst/>
          </a:prstGeom>
          <a:noFill/>
          <a:ln w="9525">
            <a:noFill/>
          </a:ln>
        </p:spPr>
        <p:txBody>
          <a:bodyPr>
            <a:spAutoFit/>
          </a:bodyPr>
          <a:lstStyle/>
          <a:p>
            <a:pPr marL="0" indent="0" algn="ctr"/>
            <a:endParaRPr lang="en-US" altLang="zh-CN" sz="1050" b="0">
              <a:latin typeface="宋体" panose="02010600030101010101" pitchFamily="2" charset="-122"/>
              <a:ea typeface="宋体" panose="02010600030101010101" pitchFamily="2" charset="-122"/>
              <a:cs typeface="宋体" panose="02010600030101010101" pitchFamily="2" charset="-122"/>
            </a:endParaRPr>
          </a:p>
          <a:p>
            <a:pPr marL="0" indent="0" algn="ctr"/>
            <a:r>
              <a:rPr lang="en-US" altLang="zh-CN" sz="105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pic>
        <p:nvPicPr>
          <p:cNvPr id="8" name="图片 7"/>
          <p:cNvPicPr/>
          <p:nvPr/>
        </p:nvPicPr>
        <p:blipFill>
          <a:blip r:embed="rId1"/>
          <a:stretch>
            <a:fillRect/>
          </a:stretch>
        </p:blipFill>
        <p:spPr>
          <a:xfrm>
            <a:off x="773748" y="1814195"/>
            <a:ext cx="2028825" cy="1819275"/>
          </a:xfrm>
          <a:prstGeom prst="rect">
            <a:avLst/>
          </a:prstGeom>
          <a:noFill/>
          <a:ln w="9525">
            <a:noFill/>
          </a:ln>
        </p:spPr>
      </p:pic>
      <p:pic>
        <p:nvPicPr>
          <p:cNvPr id="12" name="图片 11"/>
          <p:cNvPicPr/>
          <p:nvPr/>
        </p:nvPicPr>
        <p:blipFill>
          <a:blip r:embed="rId2"/>
          <a:stretch>
            <a:fillRect/>
          </a:stretch>
        </p:blipFill>
        <p:spPr>
          <a:xfrm>
            <a:off x="3558223" y="1814195"/>
            <a:ext cx="2066925" cy="1819275"/>
          </a:xfrm>
          <a:prstGeom prst="rect">
            <a:avLst/>
          </a:prstGeom>
          <a:noFill/>
          <a:ln w="9525">
            <a:noFill/>
          </a:ln>
        </p:spPr>
      </p:pic>
      <p:pic>
        <p:nvPicPr>
          <p:cNvPr id="15" name="图片 14"/>
          <p:cNvPicPr/>
          <p:nvPr/>
        </p:nvPicPr>
        <p:blipFill>
          <a:blip r:embed="rId3"/>
          <a:stretch>
            <a:fillRect/>
          </a:stretch>
        </p:blipFill>
        <p:spPr>
          <a:xfrm>
            <a:off x="6585585" y="1814195"/>
            <a:ext cx="2378710" cy="2028825"/>
          </a:xfrm>
          <a:prstGeom prst="rect">
            <a:avLst/>
          </a:prstGeom>
        </p:spPr>
      </p:pic>
      <p:pic>
        <p:nvPicPr>
          <p:cNvPr id="21" name="图片 20"/>
          <p:cNvPicPr/>
          <p:nvPr/>
        </p:nvPicPr>
        <p:blipFill>
          <a:blip r:embed="rId4"/>
          <a:stretch>
            <a:fillRect/>
          </a:stretch>
        </p:blipFill>
        <p:spPr>
          <a:xfrm>
            <a:off x="5160645" y="4797108"/>
            <a:ext cx="4000500" cy="723900"/>
          </a:xfrm>
          <a:prstGeom prst="rect">
            <a:avLst/>
          </a:prstGeom>
          <a:noFill/>
          <a:ln w="9525">
            <a:noFill/>
          </a:ln>
        </p:spPr>
      </p:pic>
      <p:sp>
        <p:nvSpPr>
          <p:cNvPr id="110" name="文本框 109"/>
          <p:cNvSpPr txBox="1"/>
          <p:nvPr/>
        </p:nvSpPr>
        <p:spPr>
          <a:xfrm>
            <a:off x="2051685" y="6824663"/>
            <a:ext cx="5080000" cy="414020"/>
          </a:xfrm>
          <a:prstGeom prst="rect">
            <a:avLst/>
          </a:prstGeom>
          <a:noFill/>
          <a:ln w="9525">
            <a:noFill/>
          </a:ln>
        </p:spPr>
        <p:txBody>
          <a:bodyPr>
            <a:spAutoFit/>
          </a:bodyPr>
          <a:lstStyle/>
          <a:p>
            <a:pPr marL="0" indent="0"/>
            <a:endParaRPr lang="en-US" altLang="zh-CN" sz="1050" b="0">
              <a:latin typeface="Calibri" panose="020F0502020204030204" charset="0"/>
              <a:cs typeface="Calibri" panose="020F0502020204030204" charset="0"/>
            </a:endParaRPr>
          </a:p>
          <a:p>
            <a:pPr marL="0" indent="0"/>
            <a:r>
              <a:rPr lang="en-US" altLang="zh-CN" sz="1050" b="0">
                <a:latin typeface="Calibri" panose="020F0502020204030204" charset="0"/>
                <a:cs typeface="Calibri" panose="020F0502020204030204" charset="0"/>
              </a:rPr>
              <a:t> </a:t>
            </a:r>
            <a:endParaRPr lang="zh-CN" altLang="en-US"/>
          </a:p>
        </p:txBody>
      </p:sp>
      <p:sp>
        <p:nvSpPr>
          <p:cNvPr id="30" name="文本框 29"/>
          <p:cNvSpPr txBox="1"/>
          <p:nvPr/>
        </p:nvSpPr>
        <p:spPr>
          <a:xfrm>
            <a:off x="284480" y="4222115"/>
            <a:ext cx="3684270" cy="368300"/>
          </a:xfrm>
          <a:prstGeom prst="rect">
            <a:avLst/>
          </a:prstGeom>
          <a:noFill/>
        </p:spPr>
        <p:txBody>
          <a:bodyPr wrap="square" rtlCol="0">
            <a:spAutoFit/>
          </a:bodyPr>
          <a:lstStyle/>
          <a:p>
            <a:r>
              <a:rPr lang="en-US" altLang="zh-CN"/>
              <a:t>Refer to other papers:</a:t>
            </a:r>
            <a:endParaRPr lang="en-US" altLang="zh-CN"/>
          </a:p>
        </p:txBody>
      </p:sp>
      <p:sp>
        <p:nvSpPr>
          <p:cNvPr id="32" name="文本框 31"/>
          <p:cNvSpPr txBox="1"/>
          <p:nvPr/>
        </p:nvSpPr>
        <p:spPr>
          <a:xfrm>
            <a:off x="519430" y="3531870"/>
            <a:ext cx="8408670" cy="368300"/>
          </a:xfrm>
          <a:prstGeom prst="rect">
            <a:avLst/>
          </a:prstGeom>
          <a:noFill/>
        </p:spPr>
        <p:txBody>
          <a:bodyPr wrap="square" rtlCol="0">
            <a:spAutoFit/>
          </a:bodyPr>
          <a:lstStyle/>
          <a:p>
            <a:r>
              <a:rPr lang="en-US" altLang="zh-CN"/>
              <a:t>             </a:t>
            </a:r>
            <a:r>
              <a:rPr lang="en-US" altLang="zh-CN" sz="1200"/>
              <a:t> Gm = 5                                                     Gm = 0.5</a:t>
            </a:r>
            <a:endParaRPr lang="en-US" altLang="zh-CN" sz="1200"/>
          </a:p>
        </p:txBody>
      </p:sp>
      <p:sp>
        <p:nvSpPr>
          <p:cNvPr id="33" name="文本框 32"/>
          <p:cNvSpPr txBox="1"/>
          <p:nvPr/>
        </p:nvSpPr>
        <p:spPr>
          <a:xfrm>
            <a:off x="519430" y="5529898"/>
            <a:ext cx="5080000" cy="414020"/>
          </a:xfrm>
          <a:prstGeom prst="rect">
            <a:avLst/>
          </a:prstGeom>
          <a:noFill/>
          <a:ln w="9525">
            <a:noFill/>
          </a:ln>
        </p:spPr>
        <p:txBody>
          <a:bodyPr>
            <a:spAutoFit/>
          </a:bodyPr>
          <a:lstStyle/>
          <a:p>
            <a:pPr marL="0" indent="0"/>
            <a:r>
              <a:rPr lang="en-US" altLang="zh-CN" sz="1050" b="1">
                <a:latin typeface="宋体" panose="02010600030101010101" pitchFamily="2" charset="-122"/>
                <a:ea typeface="宋体" panose="02010600030101010101" pitchFamily="2" charset="-122"/>
                <a:cs typeface="宋体" panose="02010600030101010101" pitchFamily="2" charset="-122"/>
              </a:rPr>
              <a:t>A continuum damage model for composite laminates: Part II – </a:t>
            </a:r>
            <a:r>
              <a:rPr lang="en-US" altLang="zh-CN" sz="1050" b="1">
                <a:latin typeface="Calibri" panose="020F0502020204030204" charset="0"/>
                <a:cs typeface="Calibri" panose="020F0502020204030204" charset="0"/>
              </a:rPr>
              <a:t>Computational implementation and validation</a:t>
            </a:r>
            <a:endParaRPr lang="zh-CN" altLang="en-US"/>
          </a:p>
        </p:txBody>
      </p:sp>
      <p:pic>
        <p:nvPicPr>
          <p:cNvPr id="34" name="图片 33"/>
          <p:cNvPicPr/>
          <p:nvPr/>
        </p:nvPicPr>
        <p:blipFill>
          <a:blip r:embed="rId5"/>
          <a:stretch>
            <a:fillRect/>
          </a:stretch>
        </p:blipFill>
        <p:spPr>
          <a:xfrm>
            <a:off x="285115" y="4590098"/>
            <a:ext cx="4533900" cy="857250"/>
          </a:xfrm>
          <a:prstGeom prst="rect">
            <a:avLst/>
          </a:prstGeom>
          <a:noFill/>
          <a:ln w="9525">
            <a:noFill/>
          </a:ln>
        </p:spPr>
      </p:pic>
      <p:sp>
        <p:nvSpPr>
          <p:cNvPr id="35" name="文本框 34"/>
          <p:cNvSpPr txBox="1"/>
          <p:nvPr/>
        </p:nvSpPr>
        <p:spPr>
          <a:xfrm>
            <a:off x="5455920" y="5262563"/>
            <a:ext cx="5080000" cy="575945"/>
          </a:xfrm>
          <a:prstGeom prst="rect">
            <a:avLst/>
          </a:prstGeom>
          <a:noFill/>
          <a:ln w="9525">
            <a:noFill/>
          </a:ln>
        </p:spPr>
        <p:txBody>
          <a:bodyPr>
            <a:spAutoFit/>
          </a:bodyPr>
          <a:lstStyle/>
          <a:p>
            <a:pPr marL="0" indent="0"/>
            <a:endParaRPr lang="en-US" altLang="zh-CN" sz="1050" b="0">
              <a:latin typeface="Calibri" panose="020F0502020204030204" charset="0"/>
              <a:cs typeface="Calibri" panose="020F0502020204030204" charset="0"/>
            </a:endParaRPr>
          </a:p>
          <a:p>
            <a:pPr marL="0" indent="0"/>
            <a:r>
              <a:rPr lang="en-US" altLang="zh-CN" sz="1050" b="0">
                <a:latin typeface="Calibri" panose="020F0502020204030204" charset="0"/>
                <a:cs typeface="Calibri" panose="020F0502020204030204" charset="0"/>
              </a:rPr>
              <a:t> </a:t>
            </a:r>
            <a:endParaRPr lang="en-US" altLang="zh-CN" sz="1050" b="1">
              <a:latin typeface="Calibri" panose="020F0502020204030204" charset="0"/>
              <a:cs typeface="Calibri" panose="020F0502020204030204" charset="0"/>
            </a:endParaRPr>
          </a:p>
          <a:p>
            <a:pPr marL="0" indent="0"/>
            <a:r>
              <a:rPr lang="en-US" altLang="zh-CN" sz="1050" b="1">
                <a:latin typeface="Calibri" panose="020F0502020204030204" charset="0"/>
                <a:cs typeface="Calibri" panose="020F0502020204030204" charset="0"/>
              </a:rPr>
              <a:t>Laminate damage model for composite structures</a:t>
            </a:r>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4660" y="1270635"/>
            <a:ext cx="8308340" cy="641985"/>
          </a:xfrm>
          <a:prstGeom prst="rect">
            <a:avLst/>
          </a:prstGeom>
          <a:noFill/>
        </p:spPr>
        <p:txBody>
          <a:bodyPr wrap="square" rtlCol="0">
            <a:spAutoFit/>
          </a:bodyPr>
          <a:lstStyle/>
          <a:p>
            <a:r>
              <a:rPr lang="en-US" altLang="zh-CN"/>
              <a:t>CDM</a:t>
            </a:r>
            <a:r>
              <a:rPr lang="zh-CN" altLang="en-US"/>
              <a:t>法与刚度折减法对比：</a:t>
            </a:r>
            <a:endParaRPr lang="zh-CN" altLang="en-US"/>
          </a:p>
          <a:p>
            <a:endParaRPr lang="zh-CN" altLang="en-US"/>
          </a:p>
        </p:txBody>
      </p:sp>
      <p:graphicFrame>
        <p:nvGraphicFramePr>
          <p:cNvPr id="3" name="表格 2"/>
          <p:cNvGraphicFramePr/>
          <p:nvPr/>
        </p:nvGraphicFramePr>
        <p:xfrm>
          <a:off x="2200275" y="1772285"/>
          <a:ext cx="5035550" cy="5185410"/>
        </p:xfrm>
        <a:graphic>
          <a:graphicData uri="http://schemas.openxmlformats.org/drawingml/2006/table">
            <a:tbl>
              <a:tblPr firstRow="1" bandRow="1">
                <a:tableStyleId>{5C22544A-7EE6-4342-B048-85BDC9FD1C3A}</a:tableStyleId>
              </a:tblPr>
              <a:tblGrid>
                <a:gridCol w="2517775"/>
                <a:gridCol w="2517775"/>
              </a:tblGrid>
              <a:tr h="409575">
                <a:tc>
                  <a:txBody>
                    <a:bodyPr/>
                    <a:lstStyle/>
                    <a:p>
                      <a:pPr algn="ctr">
                        <a:buNone/>
                      </a:pPr>
                      <a:r>
                        <a:rPr lang="zh-CN" altLang="en-US" sz="1800">
                          <a:solidFill>
                            <a:schemeClr val="tx1"/>
                          </a:solidFill>
                          <a:sym typeface="+mn-ea"/>
                        </a:rPr>
                        <a:t>折减法</a:t>
                      </a:r>
                      <a:endParaRPr lang="zh-CN" altLang="en-US" sz="1800">
                        <a:solidFill>
                          <a:schemeClr val="tx1"/>
                        </a:solidFill>
                        <a:sym typeface="+mn-ea"/>
                      </a:endParaRPr>
                    </a:p>
                  </a:txBody>
                  <a:tcPr>
                    <a:solidFill>
                      <a:schemeClr val="tx2">
                        <a:lumMod val="40000"/>
                        <a:lumOff val="60000"/>
                      </a:schemeClr>
                    </a:solidFill>
                  </a:tcPr>
                </a:tc>
                <a:tc>
                  <a:txBody>
                    <a:bodyPr/>
                    <a:lstStyle/>
                    <a:p>
                      <a:pPr algn="ctr">
                        <a:buNone/>
                      </a:pPr>
                      <a:r>
                        <a:rPr lang="en-US" altLang="zh-CN" sz="1800">
                          <a:solidFill>
                            <a:schemeClr val="tx1"/>
                          </a:solidFill>
                          <a:sym typeface="+mn-ea"/>
                        </a:rPr>
                        <a:t>CDM</a:t>
                      </a:r>
                      <a:r>
                        <a:rPr lang="zh-CN" altLang="en-US" sz="1800">
                          <a:solidFill>
                            <a:schemeClr val="tx1"/>
                          </a:solidFill>
                          <a:sym typeface="+mn-ea"/>
                        </a:rPr>
                        <a:t>法</a:t>
                      </a:r>
                      <a:endParaRPr lang="zh-CN" altLang="en-US" sz="1800">
                        <a:solidFill>
                          <a:schemeClr val="tx1"/>
                        </a:solidFill>
                        <a:sym typeface="+mn-ea"/>
                      </a:endParaRPr>
                    </a:p>
                  </a:txBody>
                  <a:tcPr>
                    <a:solidFill>
                      <a:schemeClr val="tx2">
                        <a:lumMod val="40000"/>
                        <a:lumOff val="60000"/>
                      </a:schemeClr>
                    </a:solidFill>
                  </a:tcPr>
                </a:tc>
              </a:tr>
              <a:tr h="1104265">
                <a:tc>
                  <a:txBody>
                    <a:bodyPr/>
                    <a:lstStyle/>
                    <a:p>
                      <a:pPr algn="l">
                        <a:buNone/>
                      </a:pPr>
                      <a:r>
                        <a:rPr lang="zh-CN" altLang="en-US" sz="1800">
                          <a:sym typeface="+mn-ea"/>
                        </a:rPr>
                        <a:t>通过乘以折减系数使刚度矩阵退化，是一种半经验法的探索模型</a:t>
                      </a:r>
                      <a:endParaRPr lang="zh-CN" altLang="en-US" sz="1800">
                        <a:sym typeface="+mn-ea"/>
                      </a:endParaRPr>
                    </a:p>
                  </a:txBody>
                  <a:tcPr>
                    <a:solidFill>
                      <a:schemeClr val="tx2">
                        <a:lumMod val="40000"/>
                        <a:lumOff val="60000"/>
                      </a:schemeClr>
                    </a:solidFill>
                  </a:tcPr>
                </a:tc>
                <a:tc>
                  <a:txBody>
                    <a:bodyPr/>
                    <a:lstStyle/>
                    <a:p>
                      <a:pPr algn="l">
                        <a:buNone/>
                      </a:pPr>
                      <a:r>
                        <a:rPr lang="zh-CN" altLang="en-US"/>
                        <a:t>基于不可逆过程的热力学，将势能定义为损伤变量的函数，损伤变量定义了应力应变的关系，同时取决于能量耗散值</a:t>
                      </a:r>
                      <a:endParaRPr lang="zh-CN" altLang="en-US"/>
                    </a:p>
                  </a:txBody>
                  <a:tcPr>
                    <a:solidFill>
                      <a:schemeClr val="tx2">
                        <a:lumMod val="40000"/>
                        <a:lumOff val="60000"/>
                      </a:schemeClr>
                    </a:solidFill>
                  </a:tcPr>
                </a:tc>
              </a:tr>
              <a:tr h="1104265">
                <a:tc>
                  <a:txBody>
                    <a:bodyPr/>
                    <a:lstStyle/>
                    <a:p>
                      <a:pPr algn="l">
                        <a:buNone/>
                      </a:pPr>
                      <a:r>
                        <a:rPr lang="zh-CN" altLang="en-US"/>
                        <a:t>折减系数的不确定</a:t>
                      </a:r>
                      <a:endParaRPr lang="zh-CN" altLang="en-US"/>
                    </a:p>
                  </a:txBody>
                  <a:tcPr>
                    <a:solidFill>
                      <a:schemeClr val="tx2">
                        <a:lumMod val="40000"/>
                        <a:lumOff val="60000"/>
                      </a:schemeClr>
                    </a:solidFill>
                  </a:tcPr>
                </a:tc>
                <a:tc>
                  <a:txBody>
                    <a:bodyPr/>
                    <a:lstStyle/>
                    <a:p>
                      <a:pPr algn="l">
                        <a:buNone/>
                      </a:pPr>
                      <a:r>
                        <a:rPr lang="zh-CN" altLang="en-US"/>
                        <a:t>所有使用参数均可测量得到</a:t>
                      </a:r>
                      <a:endParaRPr lang="zh-CN" altLang="en-US"/>
                    </a:p>
                  </a:txBody>
                  <a:tcPr>
                    <a:solidFill>
                      <a:schemeClr val="tx2">
                        <a:lumMod val="40000"/>
                        <a:lumOff val="60000"/>
                      </a:schemeClr>
                    </a:solidFill>
                  </a:tcPr>
                </a:tc>
              </a:tr>
              <a:tr h="1104265">
                <a:tc>
                  <a:txBody>
                    <a:bodyPr/>
                    <a:lstStyle/>
                    <a:p>
                      <a:pPr algn="l">
                        <a:buNone/>
                      </a:pPr>
                      <a:r>
                        <a:rPr lang="zh-CN" altLang="en-US" sz="1800">
                          <a:sym typeface="+mn-ea"/>
                        </a:rPr>
                        <a:t>不能模拟层合板的准脆性失效</a:t>
                      </a:r>
                      <a:endParaRPr lang="zh-CN" altLang="en-US" sz="1800">
                        <a:sym typeface="+mn-ea"/>
                      </a:endParaRPr>
                    </a:p>
                    <a:p>
                      <a:pPr algn="l">
                        <a:buNone/>
                      </a:pPr>
                      <a:endParaRPr lang="zh-CN" altLang="en-US" b="1"/>
                    </a:p>
                  </a:txBody>
                  <a:tcPr>
                    <a:solidFill>
                      <a:schemeClr val="tx2">
                        <a:lumMod val="40000"/>
                        <a:lumOff val="60000"/>
                      </a:schemeClr>
                    </a:solidFill>
                  </a:tcPr>
                </a:tc>
                <a:tc>
                  <a:txBody>
                    <a:bodyPr/>
                    <a:lstStyle/>
                    <a:p>
                      <a:pPr algn="l">
                        <a:buNone/>
                      </a:pPr>
                      <a:r>
                        <a:rPr lang="zh-CN" altLang="en-US" sz="1800">
                          <a:sym typeface="+mn-ea"/>
                        </a:rPr>
                        <a:t>可以模拟材料的弹脆性行为（无显著的塑形变形）</a:t>
                      </a:r>
                      <a:endParaRPr lang="zh-CN" altLang="en-US" sz="1800">
                        <a:sym typeface="+mn-ea"/>
                      </a:endParaRPr>
                    </a:p>
                    <a:p>
                      <a:pPr algn="l">
                        <a:buNone/>
                      </a:pPr>
                      <a:endParaRPr lang="zh-CN" altLang="en-US"/>
                    </a:p>
                  </a:txBody>
                  <a:tcPr>
                    <a:solidFill>
                      <a:schemeClr val="tx2">
                        <a:lumMod val="40000"/>
                        <a:lumOff val="60000"/>
                      </a:schemeClr>
                    </a:solidFill>
                  </a:tcPr>
                </a:tc>
              </a:tr>
            </a:tbl>
          </a:graphicData>
        </a:graphic>
      </p:graphicFrame>
      <p:sp>
        <p:nvSpPr>
          <p:cNvPr id="7" name="文本框 6"/>
          <p:cNvSpPr txBox="1"/>
          <p:nvPr/>
        </p:nvSpPr>
        <p:spPr>
          <a:xfrm>
            <a:off x="626110" y="410210"/>
            <a:ext cx="5247005" cy="948055"/>
          </a:xfrm>
          <a:prstGeom prst="rect">
            <a:avLst/>
          </a:prstGeom>
          <a:noFill/>
        </p:spPr>
        <p:txBody>
          <a:bodyPr wrap="square" rtlCol="0" anchor="t">
            <a:spAutoFit/>
          </a:bodyPr>
          <a:lstStyle/>
          <a:p>
            <a:pPr algn="l"/>
            <a:r>
              <a:rPr lang="en-US" altLang="zh-CN" sz="2800" dirty="0" smtClean="0">
                <a:sym typeface="+mn-ea"/>
              </a:rPr>
              <a:t>1 </a:t>
            </a:r>
            <a:r>
              <a:rPr lang="zh-CN" altLang="zh-CN" sz="2800" dirty="0" smtClean="0">
                <a:sym typeface="+mn-ea"/>
              </a:rPr>
              <a:t>连续损伤模型（</a:t>
            </a:r>
            <a:r>
              <a:rPr lang="en-US" altLang="zh-CN" sz="2800" dirty="0" smtClean="0">
                <a:sym typeface="+mn-ea"/>
              </a:rPr>
              <a:t>CDM</a:t>
            </a:r>
            <a:r>
              <a:rPr lang="zh-CN" altLang="en-US" sz="2800" dirty="0" smtClean="0">
                <a:sym typeface="+mn-ea"/>
              </a:rPr>
              <a:t>法</a:t>
            </a:r>
            <a:r>
              <a:rPr lang="zh-CN" altLang="zh-CN" sz="2800" dirty="0" smtClean="0">
                <a:sym typeface="+mn-ea"/>
              </a:rPr>
              <a:t>）</a:t>
            </a:r>
            <a:endParaRPr lang="zh-CN" altLang="zh-CN" sz="2800" dirty="0" smtClean="0">
              <a:sym typeface="+mn-ea"/>
            </a:endParaRPr>
          </a:p>
          <a:p>
            <a:pPr algn="l"/>
            <a:endParaRPr lang="zh-CN" altLang="en-US" sz="2800" dirty="0" smtClean="0">
              <a:sym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461010" y="1121410"/>
            <a:ext cx="7325360" cy="5354320"/>
          </a:xfrm>
          <a:prstGeom prst="rect">
            <a:avLst/>
          </a:prstGeom>
          <a:noFill/>
        </p:spPr>
        <p:txBody>
          <a:bodyPr wrap="square" rtlCol="0" anchor="t">
            <a:spAutoFit/>
          </a:bodyPr>
          <a:lstStyle/>
          <a:p>
            <a:pPr marL="342900" indent="-342900">
              <a:buFont typeface="+mj-lt"/>
              <a:buAutoNum type="arabicPeriod"/>
            </a:pPr>
            <a:r>
              <a:rPr lang="zh-CN" altLang="en-US" sz="2400" b="1">
                <a:latin typeface="Times New Roman" panose="02020603050405020304" pitchFamily="18" charset="0"/>
              </a:rPr>
              <a:t>Numerical </a:t>
            </a:r>
            <a:r>
              <a:rPr lang="en-US" altLang="zh-CN" sz="2400" b="1">
                <a:latin typeface="Times New Roman" panose="02020603050405020304" pitchFamily="18" charset="0"/>
              </a:rPr>
              <a:t>M</a:t>
            </a:r>
            <a:r>
              <a:rPr lang="zh-CN" altLang="en-US" sz="2400" b="1">
                <a:latin typeface="Times New Roman" panose="02020603050405020304" pitchFamily="18" charset="0"/>
              </a:rPr>
              <a:t>odel</a:t>
            </a:r>
            <a:endParaRPr lang="zh-CN" altLang="en-US" sz="2400" b="1">
              <a:latin typeface="Times New Roman" panose="02020603050405020304" pitchFamily="18" charset="0"/>
            </a:endParaRPr>
          </a:p>
          <a:p>
            <a:pPr marL="1257300" lvl="2" indent="-342900">
              <a:buFont typeface="Arial" panose="020B0604020202020204" pitchFamily="34" charset="0"/>
              <a:buChar char="•"/>
            </a:pPr>
            <a:endParaRPr lang="zh-CN" altLang="en-US">
              <a:latin typeface="Times New Roman" panose="02020603050405020304" pitchFamily="18" charset="0"/>
              <a:sym typeface="+mn-ea"/>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Hashin Criteria &amp; Continumm Damage Model(CDM)</a:t>
            </a:r>
            <a:endParaRPr lang="zh-CN" altLang="en-US" sz="2000">
              <a:latin typeface="Times New Roman" panose="02020603050405020304" pitchFamily="18" charset="0"/>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Degeneration Model(linear vs exponential)</a:t>
            </a:r>
            <a:endParaRPr lang="zh-CN" altLang="en-US" sz="2000">
              <a:latin typeface="Times New Roman" panose="02020603050405020304" pitchFamily="18" charset="0"/>
              <a:sym typeface="+mn-ea"/>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Shear Nonlinearity</a:t>
            </a:r>
            <a:endParaRPr lang="zh-CN" altLang="en-US" sz="2000">
              <a:latin typeface="Times New Roman" panose="02020603050405020304" pitchFamily="18" charset="0"/>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就地强度准测？？</a:t>
            </a:r>
            <a:endParaRPr lang="zh-CN" altLang="en-US" sz="2000">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endParaRPr>
          </a:p>
          <a:p>
            <a:pPr marL="342900" indent="-342900">
              <a:buFont typeface="+mj-lt"/>
              <a:buAutoNum type="arabicPeriod"/>
            </a:pPr>
            <a:r>
              <a:rPr lang="zh-CN" altLang="en-US" sz="2400" b="1">
                <a:latin typeface="Times New Roman" panose="02020603050405020304" pitchFamily="18" charset="0"/>
                <a:sym typeface="+mn-ea"/>
              </a:rPr>
              <a:t>Abaqus </a:t>
            </a:r>
            <a:r>
              <a:rPr lang="en-US" altLang="zh-CN" sz="2400" b="1">
                <a:latin typeface="Times New Roman" panose="02020603050405020304" pitchFamily="18" charset="0"/>
                <a:sym typeface="+mn-ea"/>
              </a:rPr>
              <a:t>S</a:t>
            </a:r>
            <a:r>
              <a:rPr lang="zh-CN" altLang="en-US" sz="2400" b="1">
                <a:latin typeface="Times New Roman" panose="02020603050405020304" pitchFamily="18" charset="0"/>
                <a:sym typeface="+mn-ea"/>
              </a:rPr>
              <a:t>imulation</a:t>
            </a:r>
            <a:endParaRPr lang="zh-CN" altLang="en-US" sz="2400" b="1">
              <a:latin typeface="Times New Roman" panose="02020603050405020304" pitchFamily="18" charset="0"/>
              <a:sym typeface="+mn-ea"/>
            </a:endParaRPr>
          </a:p>
          <a:p>
            <a:pPr lvl="2" indent="0">
              <a:buFont typeface="Arial" panose="020B0604020202020204" pitchFamily="34" charset="0"/>
              <a:buNone/>
            </a:pPr>
            <a:endParaRPr lang="zh-CN" altLang="en-US">
              <a:latin typeface="Times New Roman" panose="02020603050405020304" pitchFamily="18" charset="0"/>
              <a:sym typeface="+mn-ea"/>
            </a:endParaRPr>
          </a:p>
          <a:p>
            <a:pPr marL="720090" lvl="2" indent="-285750" latinLnBrk="0">
              <a:buFont typeface="Arial" panose="020B0604020202020204" pitchFamily="34" charset="0"/>
              <a:buChar char="•"/>
            </a:pPr>
            <a:r>
              <a:rPr lang="en-US" altLang="zh-CN" sz="2000">
                <a:latin typeface="Times New Roman" panose="02020603050405020304" pitchFamily="18" charset="0"/>
                <a:sym typeface="+mn-ea"/>
              </a:rPr>
              <a:t>Element choose</a:t>
            </a:r>
            <a:endParaRPr lang="en-US" altLang="zh-CN" sz="2000">
              <a:latin typeface="Times New Roman" panose="02020603050405020304" pitchFamily="18" charset="0"/>
              <a:sym typeface="+mn-ea"/>
            </a:endParaRP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UMAT subroutine</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en-US" altLang="zh-CN" sz="2000">
                <a:latin typeface="Times New Roman" panose="02020603050405020304" pitchFamily="18" charset="0"/>
                <a:sym typeface="+mn-ea"/>
              </a:rPr>
              <a:t>c</a:t>
            </a:r>
            <a:r>
              <a:rPr lang="zh-CN" altLang="en-US" sz="2000">
                <a:latin typeface="Times New Roman" panose="02020603050405020304" pitchFamily="18" charset="0"/>
                <a:sym typeface="+mn-ea"/>
              </a:rPr>
              <a:t>haracteristic </a:t>
            </a:r>
            <a:r>
              <a:rPr lang="en-US" altLang="zh-CN" sz="2000">
                <a:latin typeface="Times New Roman" panose="02020603050405020304" pitchFamily="18" charset="0"/>
                <a:sym typeface="+mn-ea"/>
              </a:rPr>
              <a:t>l</a:t>
            </a:r>
            <a:r>
              <a:rPr lang="zh-CN" altLang="en-US" sz="2000">
                <a:latin typeface="Times New Roman" panose="02020603050405020304" pitchFamily="18" charset="0"/>
                <a:sym typeface="+mn-ea"/>
              </a:rPr>
              <a:t>ength</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coefficient of viscosity</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implicit dynamic </a:t>
            </a:r>
            <a:endParaRPr lang="zh-CN" altLang="en-US" sz="2000">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sym typeface="+mn-ea"/>
            </a:endParaRPr>
          </a:p>
          <a:p>
            <a:pPr marL="342900" indent="-342900">
              <a:buFont typeface="+mj-lt"/>
              <a:buAutoNum type="arabicPeriod"/>
            </a:pPr>
            <a:r>
              <a:rPr lang="zh-CN" altLang="en-US" sz="2400" b="1">
                <a:latin typeface="Times New Roman" panose="02020603050405020304" pitchFamily="18" charset="0"/>
                <a:sym typeface="+mn-ea"/>
              </a:rPr>
              <a:t>Results </a:t>
            </a:r>
            <a:r>
              <a:rPr lang="en-US" altLang="zh-CN" sz="2400" b="1">
                <a:latin typeface="Times New Roman" panose="02020603050405020304" pitchFamily="18" charset="0"/>
                <a:sym typeface="+mn-ea"/>
              </a:rPr>
              <a:t>&amp; Conclusions</a:t>
            </a:r>
            <a:endParaRPr lang="zh-CN" altLang="en-US" sz="2400" b="1">
              <a:latin typeface="Times New Roman" panose="02020603050405020304" pitchFamily="18" charset="0"/>
              <a:sym typeface="+mn-ea"/>
            </a:endParaRPr>
          </a:p>
          <a:p>
            <a:pPr marL="0" indent="0">
              <a:buFont typeface="+mj-lt"/>
              <a:buNone/>
            </a:pPr>
            <a:r>
              <a:rPr lang="zh-CN" altLang="en-US">
                <a:sym typeface="+mn-ea"/>
              </a:rPr>
              <a:t> </a:t>
            </a:r>
            <a:r>
              <a:rPr lang="zh-CN" altLang="en-US"/>
              <a:t>	</a:t>
            </a:r>
            <a:endParaRPr lang="en-US" altLang="zh-CN"/>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graphicFrame>
        <p:nvGraphicFramePr>
          <p:cNvPr id="7" name="表格 6"/>
          <p:cNvGraphicFramePr>
            <a:graphicFrameLocks noGrp="1"/>
          </p:cNvGraphicFramePr>
          <p:nvPr/>
        </p:nvGraphicFramePr>
        <p:xfrm>
          <a:off x="251520" y="5677624"/>
          <a:ext cx="8229601" cy="587504"/>
        </p:xfrm>
        <a:graphic>
          <a:graphicData uri="http://schemas.openxmlformats.org/drawingml/2006/table">
            <a:tbl>
              <a:tblPr firstRow="1" firstCol="1" bandRow="1"/>
              <a:tblGrid>
                <a:gridCol w="2164385"/>
                <a:gridCol w="1348008"/>
                <a:gridCol w="1343071"/>
                <a:gridCol w="1017179"/>
                <a:gridCol w="1181771"/>
                <a:gridCol w="1175187"/>
              </a:tblGrid>
              <a:tr h="343664">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Strength</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r>
                        <a:rPr lang="en-US" sz="1600" i="1" kern="100" dirty="0">
                          <a:solidFill>
                            <a:srgbClr val="000000"/>
                          </a:solidFill>
                          <a:effectLst/>
                          <a:latin typeface="Times New Roman" panose="02020603050405020304" pitchFamily="18" charset="0"/>
                          <a:ea typeface="宋体" panose="02010600030101010101" pitchFamily="2" charset="-122"/>
                        </a:rPr>
                        <a:t> </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a:solidFill>
                            <a:srgbClr val="000000"/>
                          </a:solidFill>
                          <a:effectLst/>
                          <a:latin typeface="Times New Roman" panose="02020603050405020304" pitchFamily="18" charset="0"/>
                          <a:ea typeface="宋体" panose="02010600030101010101" pitchFamily="2" charset="-122"/>
                        </a:rPr>
                        <a:t>S</a:t>
                      </a:r>
                      <a:r>
                        <a:rPr lang="en-US" sz="1600" i="1" kern="100" baseline="-25000" dirty="0">
                          <a:solidFill>
                            <a:srgbClr val="000000"/>
                          </a:solidFill>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6002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(MPa)</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1518</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764.3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36.0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160.3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altLang="zh-CN" sz="1600" kern="100" dirty="0">
                          <a:effectLst/>
                          <a:latin typeface="Times New Roman" panose="02020603050405020304" pitchFamily="18" charset="0"/>
                          <a:ea typeface="宋体" panose="02010600030101010101" pitchFamily="2" charset="-122"/>
                        </a:rPr>
                        <a:t>60</a:t>
                      </a:r>
                      <a:endParaRPr lang="en-US" alt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r>
            </a:tbl>
          </a:graphicData>
        </a:graphic>
      </p:graphicFrame>
      <p:sp>
        <p:nvSpPr>
          <p:cNvPr id="9" name="矩形 8"/>
          <p:cNvSpPr/>
          <p:nvPr/>
        </p:nvSpPr>
        <p:spPr>
          <a:xfrm>
            <a:off x="338401" y="5373216"/>
            <a:ext cx="4017575" cy="338554"/>
          </a:xfrm>
          <a:prstGeom prst="rect">
            <a:avLst/>
          </a:prstGeom>
        </p:spPr>
        <p:txBody>
          <a:bodyPr wrap="none">
            <a:spAutoFit/>
          </a:bodyPr>
          <a:lstStyle/>
          <a:p>
            <a:pPr lvl="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Table 2 Strength parameters of a single lamina</a:t>
            </a:r>
            <a:endParaRPr lang="en-US" altLang="zh-CN" sz="700" dirty="0"/>
          </a:p>
        </p:txBody>
      </p:sp>
      <p:graphicFrame>
        <p:nvGraphicFramePr>
          <p:cNvPr id="10" name="表格 9"/>
          <p:cNvGraphicFramePr>
            <a:graphicFrameLocks noGrp="1"/>
          </p:cNvGraphicFramePr>
          <p:nvPr/>
        </p:nvGraphicFramePr>
        <p:xfrm>
          <a:off x="228464" y="4723750"/>
          <a:ext cx="8229600" cy="605155"/>
        </p:xfrm>
        <a:graphic>
          <a:graphicData uri="http://schemas.openxmlformats.org/drawingml/2006/table">
            <a:tbl>
              <a:tblPr firstRow="1" firstCol="1" bandRow="1"/>
              <a:tblGrid>
                <a:gridCol w="2146280"/>
                <a:gridCol w="1621231"/>
                <a:gridCol w="1622877"/>
                <a:gridCol w="1850014"/>
                <a:gridCol w="989198"/>
              </a:tblGrid>
              <a:tr h="361315">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ρ</a:t>
                      </a:r>
                      <a:r>
                        <a:rPr lang="zh-CN" sz="1600" kern="100" dirty="0">
                          <a:effectLst/>
                          <a:latin typeface="Times New Roman" panose="02020603050405020304" pitchFamily="18" charset="0"/>
                          <a:ea typeface="宋体" panose="02010600030101010101" pitchFamily="2" charset="-122"/>
                        </a:rPr>
                        <a:t>（</a:t>
                      </a:r>
                      <a:r>
                        <a:rPr lang="en-US" sz="1600" kern="100" dirty="0">
                          <a:effectLst/>
                          <a:latin typeface="Times New Roman" panose="02020603050405020304" pitchFamily="18" charset="0"/>
                          <a:ea typeface="宋体" panose="02010600030101010101" pitchFamily="2" charset="-122"/>
                        </a:rPr>
                        <a:t>kg/m</a:t>
                      </a:r>
                      <a:r>
                        <a:rPr lang="en-US" sz="1600" kern="100" baseline="30000" dirty="0">
                          <a:effectLst/>
                          <a:latin typeface="Times New Roman" panose="02020603050405020304" pitchFamily="18" charset="0"/>
                          <a:ea typeface="宋体" panose="02010600030101010101" pitchFamily="2" charset="-122"/>
                        </a:rPr>
                        <a:t>3</a:t>
                      </a:r>
                      <a:r>
                        <a:rPr lang="zh-CN"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1</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G</a:t>
                      </a:r>
                      <a:r>
                        <a:rPr lang="en-US" sz="1600" i="1" kern="100" baseline="-25000" dirty="0">
                          <a:effectLst/>
                          <a:latin typeface="Times New Roman" panose="02020603050405020304" pitchFamily="18" charset="0"/>
                          <a:ea typeface="宋体" panose="02010600030101010101" pitchFamily="2" charset="-122"/>
                        </a:rPr>
                        <a:t>12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υ</a:t>
                      </a:r>
                      <a:r>
                        <a:rPr lang="en-US" sz="1600" i="1" kern="100" baseline="-25000" dirty="0">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1520.7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127.70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9.67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6.50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0.30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r>
            </a:tbl>
          </a:graphicData>
        </a:graphic>
      </p:graphicFrame>
      <p:sp>
        <p:nvSpPr>
          <p:cNvPr id="11" name="Rectangle 3"/>
          <p:cNvSpPr>
            <a:spLocks noChangeArrowheads="1"/>
          </p:cNvSpPr>
          <p:nvPr/>
        </p:nvSpPr>
        <p:spPr bwMode="auto">
          <a:xfrm>
            <a:off x="357158" y="4342803"/>
            <a:ext cx="52229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1 Material properties of a single lamina</a:t>
            </a:r>
            <a:endParaRPr kumimoji="0" lang="en-US" altLang="zh-CN" sz="1600" b="0" i="0" u="none" strike="noStrike" cap="none" normalizeH="0" baseline="0" dirty="0" smtClean="0">
              <a:ln>
                <a:noFill/>
              </a:ln>
              <a:solidFill>
                <a:schemeClr val="tx1"/>
              </a:solidFill>
              <a:effectLst/>
            </a:endParaRPr>
          </a:p>
        </p:txBody>
      </p:sp>
      <p:sp>
        <p:nvSpPr>
          <p:cNvPr id="14" name="矩形 13"/>
          <p:cNvSpPr/>
          <p:nvPr/>
        </p:nvSpPr>
        <p:spPr>
          <a:xfrm>
            <a:off x="4968552" y="1851303"/>
            <a:ext cx="3718248" cy="1198880"/>
          </a:xfrm>
          <a:prstGeom prst="rect">
            <a:avLst/>
          </a:prstGeom>
          <a:solidFill>
            <a:schemeClr val="tx2">
              <a:lumMod val="60000"/>
              <a:lumOff val="40000"/>
            </a:schemeClr>
          </a:solidFill>
        </p:spPr>
        <p:txBody>
          <a:bodyPr wrap="square">
            <a:spAutoFit/>
          </a:bodyPr>
          <a:lstStyle/>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FEM</a:t>
            </a:r>
            <a:r>
              <a:rPr lang="zh-CN" altLang="en-US" sz="1600" dirty="0" smtClean="0">
                <a:solidFill>
                  <a:srgbClr val="FF0000"/>
                </a:solidFill>
                <a:latin typeface="Times New Roman" panose="02020603050405020304" pitchFamily="18" charset="0"/>
                <a:ea typeface="+mn-ea"/>
                <a:cs typeface="Times New Roman" panose="02020603050405020304" pitchFamily="18" charset="0"/>
              </a:rPr>
              <a:t>：</a:t>
            </a:r>
            <a:r>
              <a:rPr lang="en-US" altLang="zh-CN" sz="1600" dirty="0" err="1" smtClean="0">
                <a:latin typeface="Times New Roman" panose="02020603050405020304" pitchFamily="18" charset="0"/>
                <a:ea typeface="+mn-ea"/>
                <a:cs typeface="Times New Roman" panose="02020603050405020304" pitchFamily="18" charset="0"/>
              </a:rPr>
              <a:t>Abaqus</a:t>
            </a:r>
            <a:r>
              <a:rPr lang="en-US" altLang="zh-CN" sz="1600" dirty="0">
                <a:latin typeface="Times New Roman" panose="02020603050405020304" pitchFamily="18" charset="0"/>
                <a:ea typeface="+mn-ea"/>
                <a:cs typeface="Times New Roman" panose="02020603050405020304" pitchFamily="18" charset="0"/>
              </a:rPr>
              <a:t> </a:t>
            </a:r>
            <a:endParaRPr lang="en-US" altLang="zh-CN" sz="1600" dirty="0" smtClean="0">
              <a:latin typeface="Times New Roman" panose="02020603050405020304" pitchFamily="18" charset="0"/>
              <a:ea typeface="+mn-ea"/>
              <a:cs typeface="Times New Roman" panose="02020603050405020304" pitchFamily="18" charset="0"/>
            </a:endParaRPr>
          </a:p>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Model: </a:t>
            </a:r>
            <a:r>
              <a:rPr lang="en-US" altLang="zh-CN" sz="1600" dirty="0" smtClean="0">
                <a:latin typeface="Times New Roman" panose="02020603050405020304" pitchFamily="18" charset="0"/>
                <a:cs typeface="Times New Roman" panose="02020603050405020304" pitchFamily="18" charset="0"/>
              </a:rPr>
              <a:t>3D Shell(SC8R)</a:t>
            </a:r>
            <a:endParaRPr lang="en-US" altLang="zh-CN" sz="1600" dirty="0" smtClean="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Strength criterion</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Hashin</a:t>
            </a:r>
            <a:r>
              <a:rPr lang="en-US" altLang="zh-CN"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1"/>
          <a:stretch>
            <a:fillRect/>
          </a:stretch>
        </p:blipFill>
        <p:spPr>
          <a:xfrm>
            <a:off x="237454" y="1419134"/>
            <a:ext cx="4622578" cy="2873962"/>
          </a:xfrm>
          <a:prstGeom prst="rect">
            <a:avLst/>
          </a:prstGeom>
        </p:spPr>
      </p:pic>
      <p:sp>
        <p:nvSpPr>
          <p:cNvPr id="17" name="矩形 16"/>
          <p:cNvSpPr/>
          <p:nvPr/>
        </p:nvSpPr>
        <p:spPr>
          <a:xfrm>
            <a:off x="338455" y="167005"/>
            <a:ext cx="3720465" cy="737235"/>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Problem</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p:txBody>
      </p:sp>
      <p:sp>
        <p:nvSpPr>
          <p:cNvPr id="19" name="矩形 18"/>
          <p:cNvSpPr/>
          <p:nvPr/>
        </p:nvSpPr>
        <p:spPr>
          <a:xfrm>
            <a:off x="4968552" y="3396842"/>
            <a:ext cx="3168352" cy="830997"/>
          </a:xfrm>
          <a:prstGeom prst="rect">
            <a:avLst/>
          </a:prstGeom>
          <a:solidFill>
            <a:schemeClr val="tx2">
              <a:lumMod val="60000"/>
              <a:lumOff val="40000"/>
            </a:schemeClr>
          </a:solidFill>
        </p:spPr>
        <p:txBody>
          <a:bodyPr wrap="square">
            <a:spAutoFit/>
          </a:bodyPr>
          <a:lstStyle/>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Ф: </a:t>
            </a:r>
            <a:r>
              <a:rPr lang="en-US" altLang="zh-CN" sz="1600" dirty="0">
                <a:latin typeface="Times New Roman" panose="02020603050405020304" pitchFamily="18" charset="0"/>
                <a:cs typeface="Times New Roman" panose="02020603050405020304" pitchFamily="18" charset="0"/>
              </a:rPr>
              <a:t>60mm, 80mm, 100mm</a:t>
            </a: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Layups: </a:t>
            </a:r>
            <a:r>
              <a:rPr lang="en-US" altLang="zh-CN" sz="1600" dirty="0">
                <a:latin typeface="Times New Roman" panose="02020603050405020304" pitchFamily="18" charset="0"/>
                <a:cs typeface="Times New Roman" panose="02020603050405020304" pitchFamily="18" charset="0"/>
              </a:rPr>
              <a:t>[0˚]</a:t>
            </a:r>
            <a:r>
              <a:rPr lang="en-US" altLang="zh-CN" sz="1600" baseline="-25000" dirty="0">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 [0˚/90˚]</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[±45˚]</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40" name="圆角矩形 39"/>
          <p:cNvSpPr/>
          <p:nvPr/>
        </p:nvSpPr>
        <p:spPr bwMode="auto">
          <a:xfrm>
            <a:off x="3910974" y="1484025"/>
            <a:ext cx="5197530" cy="5161131"/>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1" name="圆角矩形 40"/>
          <p:cNvSpPr/>
          <p:nvPr/>
        </p:nvSpPr>
        <p:spPr bwMode="auto">
          <a:xfrm>
            <a:off x="251520" y="1484025"/>
            <a:ext cx="3636649" cy="3960440"/>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2" name="灯片编号占位符 41"/>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sp>
        <p:nvSpPr>
          <p:cNvPr id="43" name="矩形 42"/>
          <p:cNvSpPr/>
          <p:nvPr/>
        </p:nvSpPr>
        <p:spPr>
          <a:xfrm>
            <a:off x="251520" y="1630016"/>
            <a:ext cx="1742785" cy="369332"/>
          </a:xfrm>
          <a:prstGeom prst="rect">
            <a:avLst/>
          </a:prstGeom>
        </p:spPr>
        <p:txBody>
          <a:bodyPr wrap="none">
            <a:spAutoFit/>
          </a:bodyPr>
          <a:lstStyle/>
          <a:p>
            <a:r>
              <a:rPr lang="en-US" altLang="zh-CN" dirty="0" err="1" smtClean="0">
                <a:latin typeface="Times New Roman" panose="02020603050405020304" pitchFamily="18" charset="0"/>
                <a:cs typeface="Times New Roman" panose="02020603050405020304" pitchFamily="18" charset="0"/>
              </a:rPr>
              <a:t>Hashin</a:t>
            </a:r>
            <a:r>
              <a:rPr lang="en-US" altLang="zh-CN" dirty="0" smtClean="0">
                <a:latin typeface="Times New Roman" panose="02020603050405020304" pitchFamily="18" charset="0"/>
                <a:cs typeface="Times New Roman" panose="02020603050405020304" pitchFamily="18" charset="0"/>
              </a:rPr>
              <a:t> criterion</a:t>
            </a:r>
            <a:r>
              <a:rPr lang="en-US" altLang="zh-CN" dirty="0" smtClean="0"/>
              <a:t> </a:t>
            </a:r>
            <a:endParaRPr lang="zh-CN" altLang="en-US" dirty="0"/>
          </a:p>
        </p:txBody>
      </p:sp>
      <p:pic>
        <p:nvPicPr>
          <p:cNvPr id="44" name="图片 43"/>
          <p:cNvPicPr>
            <a:picLocks noChangeAspect="1"/>
          </p:cNvPicPr>
          <p:nvPr/>
        </p:nvPicPr>
        <p:blipFill>
          <a:blip r:embed="rId1"/>
          <a:stretch>
            <a:fillRect/>
          </a:stretch>
        </p:blipFill>
        <p:spPr>
          <a:xfrm>
            <a:off x="357159" y="2021821"/>
            <a:ext cx="3474506" cy="3206367"/>
          </a:xfrm>
          <a:prstGeom prst="rect">
            <a:avLst/>
          </a:prstGeom>
        </p:spPr>
      </p:pic>
      <p:pic>
        <p:nvPicPr>
          <p:cNvPr id="45" name="图片 11"/>
          <p:cNvPicPr>
            <a:picLocks noChangeAspect="1"/>
          </p:cNvPicPr>
          <p:nvPr/>
        </p:nvPicPr>
        <p:blipFill>
          <a:blip r:embed="rId2"/>
          <a:stretch>
            <a:fillRect/>
          </a:stretch>
        </p:blipFill>
        <p:spPr>
          <a:xfrm>
            <a:off x="5177155" y="4704715"/>
            <a:ext cx="2700655" cy="1579880"/>
          </a:xfrm>
          <a:prstGeom prst="rect">
            <a:avLst/>
          </a:prstGeom>
          <a:noFill/>
          <a:ln w="9525">
            <a:noFill/>
          </a:ln>
        </p:spPr>
      </p:pic>
      <p:sp>
        <p:nvSpPr>
          <p:cNvPr id="46" name="文本框 45"/>
          <p:cNvSpPr txBox="1"/>
          <p:nvPr/>
        </p:nvSpPr>
        <p:spPr>
          <a:xfrm>
            <a:off x="3992121" y="3191659"/>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47" name="图片 46"/>
          <p:cNvPicPr>
            <a:picLocks noChangeAspect="1"/>
          </p:cNvPicPr>
          <p:nvPr/>
        </p:nvPicPr>
        <p:blipFill>
          <a:blip r:embed="rId3"/>
          <a:stretch>
            <a:fillRect/>
          </a:stretch>
        </p:blipFill>
        <p:spPr>
          <a:xfrm>
            <a:off x="4649534" y="3606443"/>
            <a:ext cx="1696720" cy="878205"/>
          </a:xfrm>
          <a:prstGeom prst="rect">
            <a:avLst/>
          </a:prstGeom>
        </p:spPr>
      </p:pic>
      <p:pic>
        <p:nvPicPr>
          <p:cNvPr id="48" name="图片 47"/>
          <p:cNvPicPr>
            <a:picLocks noChangeAspect="1"/>
          </p:cNvPicPr>
          <p:nvPr/>
        </p:nvPicPr>
        <p:blipFill>
          <a:blip r:embed="rId4"/>
          <a:stretch>
            <a:fillRect/>
          </a:stretch>
        </p:blipFill>
        <p:spPr>
          <a:xfrm>
            <a:off x="6655276" y="3570372"/>
            <a:ext cx="930275" cy="494665"/>
          </a:xfrm>
          <a:prstGeom prst="rect">
            <a:avLst/>
          </a:prstGeom>
        </p:spPr>
      </p:pic>
      <p:pic>
        <p:nvPicPr>
          <p:cNvPr id="49" name="图片 48"/>
          <p:cNvPicPr>
            <a:picLocks noChangeAspect="1"/>
          </p:cNvPicPr>
          <p:nvPr/>
        </p:nvPicPr>
        <p:blipFill>
          <a:blip r:embed="rId5"/>
          <a:stretch>
            <a:fillRect/>
          </a:stretch>
        </p:blipFill>
        <p:spPr>
          <a:xfrm>
            <a:off x="6583522" y="4136903"/>
            <a:ext cx="1062152" cy="567817"/>
          </a:xfrm>
          <a:prstGeom prst="rect">
            <a:avLst/>
          </a:prstGeom>
        </p:spPr>
      </p:pic>
      <p:sp>
        <p:nvSpPr>
          <p:cNvPr id="50" name="文本框 49"/>
          <p:cNvSpPr txBox="1"/>
          <p:nvPr/>
        </p:nvSpPr>
        <p:spPr>
          <a:xfrm>
            <a:off x="3920454" y="1618496"/>
            <a:ext cx="3218180" cy="368300"/>
          </a:xfrm>
          <a:prstGeom prst="rect">
            <a:avLst/>
          </a:prstGeom>
          <a:noFill/>
        </p:spPr>
        <p:txBody>
          <a:bodyPr wrap="none" rtlCol="0" anchor="t">
            <a:spAutoFit/>
          </a:bodyPr>
          <a:lstStyle/>
          <a:p>
            <a:r>
              <a:rPr lang="en-US" altLang="zh-CN" dirty="0" smtClean="0">
                <a:latin typeface="Times New Roman" panose="02020603050405020304" pitchFamily="18" charset="0"/>
                <a:cs typeface="Times New Roman" panose="02020603050405020304" pitchFamily="18" charset="0"/>
                <a:sym typeface="+mn-ea"/>
              </a:rPr>
              <a:t>The Continuum Damage Model: </a:t>
            </a:r>
            <a:endParaRPr lang="zh-CN" altLang="en-US" dirty="0">
              <a:latin typeface="Times New Roman" panose="02020603050405020304" pitchFamily="18" charset="0"/>
              <a:cs typeface="Times New Roman" panose="02020603050405020304" pitchFamily="18" charset="0"/>
              <a:sym typeface="+mn-ea"/>
            </a:endParaRPr>
          </a:p>
        </p:txBody>
      </p:sp>
      <p:sp>
        <p:nvSpPr>
          <p:cNvPr id="51" name="文本框 50"/>
          <p:cNvSpPr txBox="1"/>
          <p:nvPr/>
        </p:nvSpPr>
        <p:spPr>
          <a:xfrm>
            <a:off x="26671" y="6309320"/>
            <a:ext cx="3893783" cy="549910"/>
          </a:xfrm>
          <a:prstGeom prst="rect">
            <a:avLst/>
          </a:prstGeom>
          <a:noFill/>
        </p:spPr>
        <p:txBody>
          <a:bodyPr wrap="square" rtlCol="0" anchor="t">
            <a:spAutoFit/>
          </a:bodyPr>
          <a:lstStyle/>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53" name="图片 52"/>
          <p:cNvPicPr>
            <a:picLocks noChangeAspect="1"/>
          </p:cNvPicPr>
          <p:nvPr/>
        </p:nvPicPr>
        <p:blipFill>
          <a:blip r:embed="rId6"/>
          <a:stretch>
            <a:fillRect/>
          </a:stretch>
        </p:blipFill>
        <p:spPr>
          <a:xfrm>
            <a:off x="3992245" y="2234565"/>
            <a:ext cx="5074285" cy="741045"/>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7" name="文本框 6"/>
          <p:cNvSpPr txBox="1"/>
          <p:nvPr/>
        </p:nvSpPr>
        <p:spPr>
          <a:xfrm>
            <a:off x="110490" y="1183640"/>
            <a:ext cx="5349875" cy="368300"/>
          </a:xfrm>
          <a:prstGeom prst="rect">
            <a:avLst/>
          </a:prstGeom>
          <a:noFill/>
        </p:spPr>
        <p:txBody>
          <a:bodyPr wrap="square" rtlCol="0" anchor="t">
            <a:spAutoFit/>
          </a:bodyPr>
          <a:lstStyle/>
          <a:p>
            <a:pPr algn="l"/>
            <a:r>
              <a:rPr lang="en-US" altLang="zh-CN" sz="1800">
                <a:sym typeface="+mn-ea"/>
              </a:rPr>
              <a:t>Damage variables calculation</a:t>
            </a:r>
            <a:r>
              <a:rPr lang="zh-CN" altLang="en-US" sz="1800" b="1" dirty="0" smtClean="0">
                <a:sym typeface="+mn-ea"/>
              </a:rPr>
              <a:t>：</a:t>
            </a:r>
            <a:r>
              <a:rPr lang="en-US" altLang="zh-CN" sz="1800" b="1" dirty="0" smtClean="0">
                <a:sym typeface="+mn-ea"/>
              </a:rPr>
              <a:t> </a:t>
            </a:r>
            <a:endParaRPr lang="en-US" altLang="zh-CN" sz="1800" b="1" dirty="0" smtClean="0">
              <a:sym typeface="+mn-ea"/>
            </a:endParaRPr>
          </a:p>
        </p:txBody>
      </p:sp>
      <p:sp>
        <p:nvSpPr>
          <p:cNvPr id="2" name="矩形 1"/>
          <p:cNvSpPr/>
          <p:nvPr/>
        </p:nvSpPr>
        <p:spPr>
          <a:xfrm>
            <a:off x="4756150" y="1456055"/>
            <a:ext cx="4152265" cy="329755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3" name="对象 2">
            <a:hlinkClick r:id="" action="ppaction://ole?verb=0"/>
          </p:cNvPr>
          <p:cNvGraphicFramePr>
            <a:graphicFrameLocks noChangeAspect="1"/>
          </p:cNvGraphicFramePr>
          <p:nvPr/>
        </p:nvGraphicFramePr>
        <p:xfrm>
          <a:off x="5099050" y="2383790"/>
          <a:ext cx="2624455" cy="629920"/>
        </p:xfrm>
        <a:graphic>
          <a:graphicData uri="http://schemas.openxmlformats.org/presentationml/2006/ole">
            <mc:AlternateContent xmlns:mc="http://schemas.openxmlformats.org/markup-compatibility/2006">
              <mc:Choice xmlns:v="urn:schemas-microsoft-com:vml" Requires="v">
                <p:oleObj spid="_x0000_s2147" name="" r:id="rId1" imgW="1905000" imgH="457200" progId="Equation.KSEE3">
                  <p:embed/>
                </p:oleObj>
              </mc:Choice>
              <mc:Fallback>
                <p:oleObj name="" r:id="rId1" imgW="1905000" imgH="457200" progId="Equation.KSEE3">
                  <p:embed/>
                  <p:pic>
                    <p:nvPicPr>
                      <p:cNvPr id="0" name="图片 1024"/>
                      <p:cNvPicPr/>
                      <p:nvPr/>
                    </p:nvPicPr>
                    <p:blipFill>
                      <a:blip r:embed="rId2"/>
                      <a:stretch>
                        <a:fillRect/>
                      </a:stretch>
                    </p:blipFill>
                    <p:spPr>
                      <a:xfrm>
                        <a:off x="5099050" y="2383790"/>
                        <a:ext cx="2624455" cy="62992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088890" y="3218180"/>
          <a:ext cx="3808095" cy="1231265"/>
        </p:xfrm>
        <a:graphic>
          <a:graphicData uri="http://schemas.openxmlformats.org/presentationml/2006/ole">
            <mc:AlternateContent xmlns:mc="http://schemas.openxmlformats.org/markup-compatibility/2006">
              <mc:Choice xmlns:v="urn:schemas-microsoft-com:vml" Requires="v">
                <p:oleObj spid="_x0000_s2148" name="" r:id="rId3" imgW="2908300" imgH="939800" progId="Equation.KSEE3">
                  <p:embed/>
                </p:oleObj>
              </mc:Choice>
              <mc:Fallback>
                <p:oleObj name="" r:id="rId3" imgW="2908300" imgH="939800" progId="Equation.KSEE3">
                  <p:embed/>
                  <p:pic>
                    <p:nvPicPr>
                      <p:cNvPr id="0" name="图片 1024"/>
                      <p:cNvPicPr/>
                      <p:nvPr/>
                    </p:nvPicPr>
                    <p:blipFill>
                      <a:blip r:embed="rId4"/>
                      <a:stretch>
                        <a:fillRect/>
                      </a:stretch>
                    </p:blipFill>
                    <p:spPr>
                      <a:xfrm>
                        <a:off x="5088890" y="3218180"/>
                        <a:ext cx="3808095" cy="1231265"/>
                      </a:xfrm>
                      <a:prstGeom prst="rect">
                        <a:avLst/>
                      </a:prstGeom>
                    </p:spPr>
                  </p:pic>
                </p:oleObj>
              </mc:Fallback>
            </mc:AlternateContent>
          </a:graphicData>
        </a:graphic>
      </p:graphicFrame>
      <p:sp>
        <p:nvSpPr>
          <p:cNvPr id="5" name="文本框 4"/>
          <p:cNvSpPr txBox="1"/>
          <p:nvPr/>
        </p:nvSpPr>
        <p:spPr>
          <a:xfrm>
            <a:off x="5099050" y="1767205"/>
            <a:ext cx="2082800" cy="368300"/>
          </a:xfrm>
          <a:prstGeom prst="rect">
            <a:avLst/>
          </a:prstGeom>
          <a:noFill/>
        </p:spPr>
        <p:txBody>
          <a:bodyPr wrap="square" rtlCol="0">
            <a:spAutoFit/>
          </a:bodyPr>
          <a:lstStyle/>
          <a:p>
            <a:r>
              <a:rPr lang="en-US" altLang="zh-CN"/>
              <a:t>damage variables:</a:t>
            </a:r>
            <a:endParaRPr lang="en-US" altLang="zh-CN"/>
          </a:p>
        </p:txBody>
      </p:sp>
      <p:graphicFrame>
        <p:nvGraphicFramePr>
          <p:cNvPr id="6" name="对象 5">
            <a:hlinkClick r:id="" action="ppaction://ole?verb=0"/>
          </p:cNvPr>
          <p:cNvGraphicFramePr>
            <a:graphicFrameLocks noChangeAspect="1"/>
          </p:cNvGraphicFramePr>
          <p:nvPr/>
        </p:nvGraphicFramePr>
        <p:xfrm>
          <a:off x="5585460" y="5523865"/>
          <a:ext cx="2976245" cy="1144905"/>
        </p:xfrm>
        <a:graphic>
          <a:graphicData uri="http://schemas.openxmlformats.org/presentationml/2006/ole">
            <mc:AlternateContent xmlns:mc="http://schemas.openxmlformats.org/markup-compatibility/2006">
              <mc:Choice xmlns:v="urn:schemas-microsoft-com:vml" Requires="v">
                <p:oleObj spid="_x0000_s2149" name="" r:id="rId5" imgW="2311400" imgH="889000" progId="Equation.KSEE3">
                  <p:embed/>
                </p:oleObj>
              </mc:Choice>
              <mc:Fallback>
                <p:oleObj name="" r:id="rId5" imgW="2311400" imgH="889000" progId="Equation.KSEE3">
                  <p:embed/>
                  <p:pic>
                    <p:nvPicPr>
                      <p:cNvPr id="0" name="图片 2048"/>
                      <p:cNvPicPr/>
                      <p:nvPr/>
                    </p:nvPicPr>
                    <p:blipFill>
                      <a:blip r:embed="rId6"/>
                      <a:stretch>
                        <a:fillRect/>
                      </a:stretch>
                    </p:blipFill>
                    <p:spPr>
                      <a:xfrm>
                        <a:off x="5585460" y="5523865"/>
                        <a:ext cx="2976245" cy="1144905"/>
                      </a:xfrm>
                      <a:prstGeom prst="rect">
                        <a:avLst/>
                      </a:prstGeom>
                    </p:spPr>
                  </p:pic>
                </p:oleObj>
              </mc:Fallback>
            </mc:AlternateContent>
          </a:graphicData>
        </a:graphic>
      </p:graphicFrame>
      <p:sp>
        <p:nvSpPr>
          <p:cNvPr id="8" name="矩形 7"/>
          <p:cNvSpPr/>
          <p:nvPr/>
        </p:nvSpPr>
        <p:spPr>
          <a:xfrm>
            <a:off x="4756150" y="4965700"/>
            <a:ext cx="4152900" cy="170307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9" name="文本框 38"/>
          <p:cNvSpPr txBox="1"/>
          <p:nvPr/>
        </p:nvSpPr>
        <p:spPr>
          <a:xfrm>
            <a:off x="5130165" y="5176520"/>
            <a:ext cx="2077085" cy="368300"/>
          </a:xfrm>
          <a:prstGeom prst="rect">
            <a:avLst/>
          </a:prstGeom>
          <a:noFill/>
        </p:spPr>
        <p:txBody>
          <a:bodyPr wrap="square" rtlCol="0">
            <a:spAutoFit/>
          </a:bodyPr>
          <a:lstStyle/>
          <a:p>
            <a:r>
              <a:rPr lang="en-US" altLang="zh-CN"/>
              <a:t>Jaccobian matirx:</a:t>
            </a:r>
            <a:endParaRPr lang="zh-CN" altLang="en-US"/>
          </a:p>
        </p:txBody>
      </p:sp>
      <p:pic>
        <p:nvPicPr>
          <p:cNvPr id="41" name="图片 40"/>
          <p:cNvPicPr>
            <a:picLocks noChangeAspect="1"/>
          </p:cNvPicPr>
          <p:nvPr/>
        </p:nvPicPr>
        <p:blipFill>
          <a:blip r:embed="rId7"/>
          <a:stretch>
            <a:fillRect/>
          </a:stretch>
        </p:blipFill>
        <p:spPr>
          <a:xfrm>
            <a:off x="110490" y="5033010"/>
            <a:ext cx="4537075" cy="1567815"/>
          </a:xfrm>
          <a:prstGeom prst="rect">
            <a:avLst/>
          </a:prstGeom>
        </p:spPr>
      </p:pic>
      <p:pic>
        <p:nvPicPr>
          <p:cNvPr id="43" name="图片 42"/>
          <p:cNvPicPr>
            <a:picLocks noChangeAspect="1"/>
          </p:cNvPicPr>
          <p:nvPr/>
        </p:nvPicPr>
        <p:blipFill>
          <a:blip r:embed="rId8"/>
          <a:stretch>
            <a:fillRect/>
          </a:stretch>
        </p:blipFill>
        <p:spPr>
          <a:xfrm>
            <a:off x="495935" y="1704975"/>
            <a:ext cx="1894840" cy="1082040"/>
          </a:xfrm>
          <a:prstGeom prst="rect">
            <a:avLst/>
          </a:prstGeom>
        </p:spPr>
      </p:pic>
      <p:pic>
        <p:nvPicPr>
          <p:cNvPr id="44" name="图片 43"/>
          <p:cNvPicPr>
            <a:picLocks noChangeAspect="1"/>
          </p:cNvPicPr>
          <p:nvPr/>
        </p:nvPicPr>
        <p:blipFill>
          <a:blip r:embed="rId9"/>
          <a:stretch>
            <a:fillRect/>
          </a:stretch>
        </p:blipFill>
        <p:spPr>
          <a:xfrm>
            <a:off x="2842895" y="1636395"/>
            <a:ext cx="1159510" cy="694055"/>
          </a:xfrm>
          <a:prstGeom prst="rect">
            <a:avLst/>
          </a:prstGeom>
        </p:spPr>
      </p:pic>
      <p:pic>
        <p:nvPicPr>
          <p:cNvPr id="45" name="图片 44"/>
          <p:cNvPicPr>
            <a:picLocks noChangeAspect="1"/>
          </p:cNvPicPr>
          <p:nvPr/>
        </p:nvPicPr>
        <p:blipFill>
          <a:blip r:embed="rId10"/>
          <a:stretch>
            <a:fillRect/>
          </a:stretch>
        </p:blipFill>
        <p:spPr>
          <a:xfrm>
            <a:off x="2782570" y="2330450"/>
            <a:ext cx="1280160" cy="688340"/>
          </a:xfrm>
          <a:prstGeom prst="rect">
            <a:avLst/>
          </a:prstGeom>
        </p:spPr>
      </p:pic>
      <p:pic>
        <p:nvPicPr>
          <p:cNvPr id="46" name="图片 45"/>
          <p:cNvPicPr>
            <a:picLocks noChangeAspect="1"/>
          </p:cNvPicPr>
          <p:nvPr/>
        </p:nvPicPr>
        <p:blipFill>
          <a:blip r:embed="rId11"/>
          <a:stretch>
            <a:fillRect/>
          </a:stretch>
        </p:blipFill>
        <p:spPr>
          <a:xfrm>
            <a:off x="423545" y="3254375"/>
            <a:ext cx="3987800" cy="1530985"/>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89865" y="-7810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Degeneration Model(linear vs exponential)</a:t>
            </a:r>
            <a:endParaRPr lang="en-US" altLang="zh-CN" sz="2400" dirty="0" smtClean="0">
              <a:latin typeface="Times New Roman" panose="02020603050405020304" pitchFamily="18" charset="0"/>
              <a:cs typeface="Times New Roman" panose="02020603050405020304" pitchFamily="18" charset="0"/>
            </a:endParaRPr>
          </a:p>
        </p:txBody>
      </p:sp>
      <p:pic>
        <p:nvPicPr>
          <p:cNvPr id="34" name="图片 11"/>
          <p:cNvPicPr>
            <a:picLocks noChangeAspect="1"/>
          </p:cNvPicPr>
          <p:nvPr/>
        </p:nvPicPr>
        <p:blipFill>
          <a:blip r:embed="rId1"/>
          <a:stretch>
            <a:fillRect/>
          </a:stretch>
        </p:blipFill>
        <p:spPr>
          <a:xfrm>
            <a:off x="356870" y="4466590"/>
            <a:ext cx="3150235" cy="1842770"/>
          </a:xfrm>
          <a:prstGeom prst="rect">
            <a:avLst/>
          </a:prstGeom>
          <a:noFill/>
          <a:ln w="9525">
            <a:noFill/>
          </a:ln>
        </p:spPr>
      </p:pic>
      <p:sp>
        <p:nvSpPr>
          <p:cNvPr id="35" name="文本框 34"/>
          <p:cNvSpPr txBox="1"/>
          <p:nvPr/>
        </p:nvSpPr>
        <p:spPr>
          <a:xfrm>
            <a:off x="189741" y="1581934"/>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36" name="图片 35"/>
          <p:cNvPicPr>
            <a:picLocks noChangeAspect="1"/>
          </p:cNvPicPr>
          <p:nvPr/>
        </p:nvPicPr>
        <p:blipFill>
          <a:blip r:embed="rId2"/>
          <a:stretch>
            <a:fillRect/>
          </a:stretch>
        </p:blipFill>
        <p:spPr>
          <a:xfrm>
            <a:off x="356934" y="1904643"/>
            <a:ext cx="1696720" cy="878205"/>
          </a:xfrm>
          <a:prstGeom prst="rect">
            <a:avLst/>
          </a:prstGeom>
        </p:spPr>
      </p:pic>
      <p:pic>
        <p:nvPicPr>
          <p:cNvPr id="38" name="图片 37"/>
          <p:cNvPicPr>
            <a:picLocks noChangeAspect="1"/>
          </p:cNvPicPr>
          <p:nvPr/>
        </p:nvPicPr>
        <p:blipFill>
          <a:blip r:embed="rId3"/>
          <a:stretch>
            <a:fillRect/>
          </a:stretch>
        </p:blipFill>
        <p:spPr>
          <a:xfrm>
            <a:off x="2649061" y="1904132"/>
            <a:ext cx="930275" cy="494665"/>
          </a:xfrm>
          <a:prstGeom prst="rect">
            <a:avLst/>
          </a:prstGeom>
        </p:spPr>
      </p:pic>
      <p:pic>
        <p:nvPicPr>
          <p:cNvPr id="39" name="图片 38"/>
          <p:cNvPicPr>
            <a:picLocks noChangeAspect="1"/>
          </p:cNvPicPr>
          <p:nvPr/>
        </p:nvPicPr>
        <p:blipFill>
          <a:blip r:embed="rId4"/>
          <a:stretch>
            <a:fillRect/>
          </a:stretch>
        </p:blipFill>
        <p:spPr>
          <a:xfrm>
            <a:off x="2583022" y="2398908"/>
            <a:ext cx="1062152" cy="567817"/>
          </a:xfrm>
          <a:prstGeom prst="rect">
            <a:avLst/>
          </a:prstGeom>
        </p:spPr>
      </p:pic>
      <p:sp>
        <p:nvSpPr>
          <p:cNvPr id="4" name="文本框 3"/>
          <p:cNvSpPr txBox="1"/>
          <p:nvPr/>
        </p:nvSpPr>
        <p:spPr>
          <a:xfrm>
            <a:off x="26671" y="6309320"/>
            <a:ext cx="3893783" cy="549910"/>
          </a:xfrm>
          <a:prstGeom prst="rect">
            <a:avLst/>
          </a:prstGeom>
          <a:noFill/>
        </p:spPr>
        <p:txBody>
          <a:bodyPr wrap="square" rtlCol="0" anchor="t">
            <a:spAutoFit/>
          </a:bodyPr>
          <a:lstStyle/>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6" name="图片 5"/>
          <p:cNvPicPr>
            <a:picLocks noChangeAspect="1"/>
          </p:cNvPicPr>
          <p:nvPr/>
        </p:nvPicPr>
        <p:blipFill>
          <a:blip r:embed="rId5"/>
          <a:stretch>
            <a:fillRect/>
          </a:stretch>
        </p:blipFill>
        <p:spPr>
          <a:xfrm>
            <a:off x="46355" y="3148330"/>
            <a:ext cx="3963035" cy="1318260"/>
          </a:xfrm>
          <a:prstGeom prst="rect">
            <a:avLst/>
          </a:prstGeom>
        </p:spPr>
      </p:pic>
      <p:sp>
        <p:nvSpPr>
          <p:cNvPr id="7" name="灯片编号占位符 6"/>
          <p:cNvSpPr>
            <a:spLocks noGrp="1"/>
          </p:cNvSpPr>
          <p:nvPr>
            <p:ph type="sldNum" sz="quarter" idx="12"/>
          </p:nvPr>
        </p:nvSpPr>
        <p:spPr>
          <a:xfrm>
            <a:off x="12334443" y="6243638"/>
            <a:ext cx="442392" cy="457200"/>
          </a:xfrm>
        </p:spPr>
        <p:txBody>
          <a:bodyPr/>
          <a:lstStyle/>
          <a:p>
            <a:pPr>
              <a:defRPr/>
            </a:pPr>
            <a:fld id="{846B4C44-8256-4B19-ACAC-87BF490EACA2}" type="slidenum">
              <a:rPr lang="en-US" altLang="zh-CN" smtClean="0"/>
            </a:fld>
            <a:endParaRPr lang="en-US" altLang="zh-CN" dirty="0"/>
          </a:p>
        </p:txBody>
      </p:sp>
      <p:sp>
        <p:nvSpPr>
          <p:cNvPr id="8" name="文本框 7"/>
          <p:cNvSpPr txBox="1"/>
          <p:nvPr/>
        </p:nvSpPr>
        <p:spPr>
          <a:xfrm>
            <a:off x="4362326" y="1605429"/>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4288790" y="6243955"/>
            <a:ext cx="3404235" cy="553085"/>
          </a:xfrm>
          <a:prstGeom prst="rect">
            <a:avLst/>
          </a:prstGeom>
          <a:noFill/>
        </p:spPr>
        <p:txBody>
          <a:bodyPr wrap="square" rtlCol="0" anchor="t">
            <a:spAutoFit/>
          </a:bodyPr>
          <a:lstStyle/>
          <a:p>
            <a:r>
              <a:rPr lang="zh-CN" altLang="en-US" sz="1000" dirty="0"/>
              <a:t>Damage and Failure Study of Composite Laminates with</a:t>
            </a:r>
            <a:endParaRPr lang="zh-CN" altLang="en-US" sz="1000" dirty="0"/>
          </a:p>
          <a:p>
            <a:r>
              <a:rPr lang="zh-CN" altLang="en-US" sz="1000" dirty="0"/>
              <a:t>Reinforced Cutout Based on CDM</a:t>
            </a:r>
            <a:endParaRPr lang="zh-CN" altLang="en-US" sz="1000" dirty="0"/>
          </a:p>
          <a:p>
            <a:r>
              <a:rPr lang="zh-CN" altLang="en-US" sz="1000" dirty="0"/>
              <a:t>Wang Wenzhi，Wan Xiaopeng，Yao Liaojun</a:t>
            </a:r>
            <a:endParaRPr lang="zh-CN" altLang="en-US" sz="1000" dirty="0"/>
          </a:p>
        </p:txBody>
      </p:sp>
      <p:sp>
        <p:nvSpPr>
          <p:cNvPr id="10" name="矩形 9"/>
          <p:cNvSpPr/>
          <p:nvPr/>
        </p:nvSpPr>
        <p:spPr>
          <a:xfrm>
            <a:off x="4288790" y="1098550"/>
            <a:ext cx="8487410" cy="506730"/>
          </a:xfrm>
          <a:prstGeom prst="rect">
            <a:avLst/>
          </a:prstGeom>
        </p:spPr>
        <p:txBody>
          <a:bodyPr wrap="square">
            <a:spAutoFit/>
          </a:bodyPr>
          <a:lstStyle/>
          <a:p>
            <a:pPr>
              <a:lnSpc>
                <a:spcPct val="150000"/>
              </a:lnSpc>
            </a:pPr>
            <a:r>
              <a:rPr lang="en-US" altLang="zh-CN" b="1" dirty="0" smtClean="0">
                <a:latin typeface="Times New Roman" panose="02020603050405020304" pitchFamily="18" charset="0"/>
                <a:cs typeface="Times New Roman" panose="02020603050405020304" pitchFamily="18" charset="0"/>
                <a:sym typeface="+mn-ea"/>
              </a:rPr>
              <a:t>Exponential degenaration:</a:t>
            </a:r>
            <a:endParaRPr lang="en-US" altLang="zh-CN" dirty="0">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6"/>
          <a:stretch>
            <a:fillRect/>
          </a:stretch>
        </p:blipFill>
        <p:spPr>
          <a:xfrm>
            <a:off x="5011420" y="4476750"/>
            <a:ext cx="1929765" cy="1710690"/>
          </a:xfrm>
          <a:prstGeom prst="rect">
            <a:avLst/>
          </a:prstGeom>
        </p:spPr>
      </p:pic>
      <p:pic>
        <p:nvPicPr>
          <p:cNvPr id="13" name="图片 12"/>
          <p:cNvPicPr>
            <a:picLocks noChangeAspect="1"/>
          </p:cNvPicPr>
          <p:nvPr/>
        </p:nvPicPr>
        <p:blipFill>
          <a:blip r:embed="rId7"/>
          <a:stretch>
            <a:fillRect/>
          </a:stretch>
        </p:blipFill>
        <p:spPr>
          <a:xfrm>
            <a:off x="4446905" y="1884680"/>
            <a:ext cx="3345815" cy="534670"/>
          </a:xfrm>
          <a:prstGeom prst="rect">
            <a:avLst/>
          </a:prstGeom>
        </p:spPr>
      </p:pic>
      <p:pic>
        <p:nvPicPr>
          <p:cNvPr id="21" name="图片 20"/>
          <p:cNvPicPr>
            <a:picLocks noChangeAspect="1"/>
          </p:cNvPicPr>
          <p:nvPr/>
        </p:nvPicPr>
        <p:blipFill>
          <a:blip r:embed="rId8"/>
          <a:stretch>
            <a:fillRect/>
          </a:stretch>
        </p:blipFill>
        <p:spPr>
          <a:xfrm>
            <a:off x="4868545" y="2419350"/>
            <a:ext cx="1786255" cy="499110"/>
          </a:xfrm>
          <a:prstGeom prst="rect">
            <a:avLst/>
          </a:prstGeom>
        </p:spPr>
      </p:pic>
      <p:sp>
        <p:nvSpPr>
          <p:cNvPr id="23" name="文本框 22"/>
          <p:cNvSpPr txBox="1"/>
          <p:nvPr/>
        </p:nvSpPr>
        <p:spPr>
          <a:xfrm>
            <a:off x="26670" y="1213485"/>
            <a:ext cx="2254885" cy="368300"/>
          </a:xfrm>
          <a:prstGeom prst="rect">
            <a:avLst/>
          </a:prstGeom>
          <a:noFill/>
        </p:spPr>
        <p:txBody>
          <a:bodyPr wrap="none" rtlCol="0" anchor="t">
            <a:spAutoFit/>
          </a:bodyPr>
          <a:lstStyle/>
          <a:p>
            <a:r>
              <a:rPr lang="en-US" altLang="zh-CN" b="1" dirty="0" smtClean="0">
                <a:latin typeface="Times New Roman" panose="02020603050405020304" pitchFamily="18" charset="0"/>
                <a:cs typeface="Times New Roman" panose="02020603050405020304" pitchFamily="18" charset="0"/>
                <a:sym typeface="+mn-ea"/>
              </a:rPr>
              <a:t>Linear degenaration:</a:t>
            </a:r>
            <a:endParaRPr lang="zh-CN" altLang="en-US"/>
          </a:p>
        </p:txBody>
      </p:sp>
      <p:cxnSp>
        <p:nvCxnSpPr>
          <p:cNvPr id="26" name="直接连接符 25"/>
          <p:cNvCxnSpPr/>
          <p:nvPr/>
        </p:nvCxnSpPr>
        <p:spPr>
          <a:xfrm flipH="1">
            <a:off x="4140200" y="1213485"/>
            <a:ext cx="5080" cy="5600065"/>
          </a:xfrm>
          <a:prstGeom prst="line">
            <a:avLst/>
          </a:prstGeom>
          <a:solidFill>
            <a:schemeClr val="accent1"/>
          </a:solidFill>
          <a:ln w="41275" cap="flat" cmpd="sng" algn="ctr">
            <a:solidFill>
              <a:srgbClr val="00B050"/>
            </a:solidFill>
            <a:prstDash val="sysDash"/>
            <a:round/>
            <a:headEnd type="none" w="med" len="med"/>
            <a:tailEnd type="none" w="med" len="med"/>
          </a:ln>
        </p:spPr>
      </p:cxnSp>
      <p:pic>
        <p:nvPicPr>
          <p:cNvPr id="30" name="图片 29"/>
          <p:cNvPicPr>
            <a:picLocks noChangeAspect="1"/>
          </p:cNvPicPr>
          <p:nvPr/>
        </p:nvPicPr>
        <p:blipFill>
          <a:blip r:embed="rId9"/>
          <a:stretch>
            <a:fillRect/>
          </a:stretch>
        </p:blipFill>
        <p:spPr>
          <a:xfrm>
            <a:off x="4217035" y="3148330"/>
            <a:ext cx="2416175" cy="1318260"/>
          </a:xfrm>
          <a:prstGeom prst="rect">
            <a:avLst/>
          </a:prstGeom>
        </p:spPr>
      </p:pic>
      <p:pic>
        <p:nvPicPr>
          <p:cNvPr id="31" name="图片 30"/>
          <p:cNvPicPr>
            <a:picLocks noChangeAspect="1"/>
          </p:cNvPicPr>
          <p:nvPr/>
        </p:nvPicPr>
        <p:blipFill>
          <a:blip r:embed="rId10"/>
          <a:stretch>
            <a:fillRect/>
          </a:stretch>
        </p:blipFill>
        <p:spPr>
          <a:xfrm>
            <a:off x="6654165" y="3017520"/>
            <a:ext cx="2289175" cy="1637030"/>
          </a:xfrm>
          <a:prstGeom prst="rect">
            <a:avLst/>
          </a:prstGeom>
        </p:spPr>
      </p:pic>
      <p:sp>
        <p:nvSpPr>
          <p:cNvPr id="17" name="文本框 16"/>
          <p:cNvSpPr txBox="1"/>
          <p:nvPr/>
        </p:nvSpPr>
        <p:spPr>
          <a:xfrm>
            <a:off x="7549515" y="5372100"/>
            <a:ext cx="1668145" cy="1476375"/>
          </a:xfrm>
          <a:prstGeom prst="rect">
            <a:avLst/>
          </a:prstGeom>
          <a:noFill/>
        </p:spPr>
        <p:txBody>
          <a:bodyPr wrap="square" rtlCol="0" anchor="t">
            <a:spAutoFit/>
          </a:bodyPr>
          <a:lstStyle/>
          <a:p>
            <a:r>
              <a:rPr lang="zh-CN" altLang="en-US" sz="1000"/>
              <a:t>Maimí P, Camanho P P, Mayugo J A, et al. A continuum damage model for composite laminates: Part II – Computational implementation and validation[J]. Mechanics of Materials, 2007, 39(10):909–919.</a:t>
            </a:r>
            <a:endParaRPr lang="zh-CN" altLang="en-US" sz="10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lstStyle/>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lstStyle/>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
        <p:nvSpPr>
          <p:cNvPr id="13" name="矩形 12"/>
          <p:cNvSpPr/>
          <p:nvPr/>
        </p:nvSpPr>
        <p:spPr>
          <a:xfrm>
            <a:off x="189865" y="-7810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Shear Nonlinearity</a:t>
            </a:r>
            <a:endParaRPr lang="en-US" altLang="zh-CN" sz="2400" dirty="0" smtClean="0">
              <a:solidFill>
                <a:schemeClr val="dk1"/>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3505" y="-128270"/>
            <a:ext cx="9114155" cy="193802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2">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sym typeface="+mn-ea"/>
              </a:rPr>
              <a:t>Element choose</a:t>
            </a:r>
            <a:endParaRPr lang="en-US" altLang="zh-CN" sz="2400">
              <a:latin typeface="Times New Roman" panose="02020603050405020304" pitchFamily="18" charset="0"/>
              <a:sym typeface="+mn-ea"/>
            </a:endParaRPr>
          </a:p>
          <a:p>
            <a:pPr marL="0" lvl="1">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p:sp>
        <p:nvSpPr>
          <p:cNvPr id="3074" name="文本框 3073"/>
          <p:cNvSpPr txBox="1"/>
          <p:nvPr/>
        </p:nvSpPr>
        <p:spPr>
          <a:xfrm>
            <a:off x="371475" y="1210310"/>
            <a:ext cx="7632700" cy="2861310"/>
          </a:xfrm>
          <a:prstGeom prst="rect">
            <a:avLst/>
          </a:prstGeom>
          <a:noFill/>
          <a:ln w="9525">
            <a:noFill/>
          </a:ln>
        </p:spPr>
        <p:txBody>
          <a:bodyPr wrap="square">
            <a:spAutoFit/>
          </a:bodyPr>
          <a:p>
            <a:pPr marL="1905" indent="-1905">
              <a:buFont typeface="Wingdings" panose="05000000000000000000" pitchFamily="2" charset="2"/>
              <a:buChar char="l"/>
            </a:pPr>
            <a:r>
              <a:rPr lang="zh-CN" altLang="en-US" dirty="0">
                <a:latin typeface="Arial" panose="020B0604020202020204" pitchFamily="34" charset="0"/>
              </a:rPr>
              <a:t>conventional shell   (where only the shell reference surface is discretized只有壳参考面被离散)</a:t>
            </a:r>
            <a:endParaRPr lang="zh-CN" altLang="en-US" dirty="0">
              <a:latin typeface="Arial" panose="020B0604020202020204" pitchFamily="34" charset="0"/>
            </a:endParaRPr>
          </a:p>
          <a:p>
            <a:pPr marL="1905" indent="-1905">
              <a:buFont typeface="Wingdings" panose="05000000000000000000" pitchFamily="2" charset="2"/>
              <a:buChar char="l"/>
            </a:pPr>
            <a:r>
              <a:rPr lang="zh-CN" altLang="en-US" dirty="0">
                <a:latin typeface="Arial" panose="020B0604020202020204" pitchFamily="34" charset="0"/>
              </a:rPr>
              <a:t>continuum shell   (where a 3D volume is discretized but the kinematic behavior of the element is based on shell theory网格离散的是三维图形，但单元的动力学行为是基于壳理论计算的)(SC6R and SC8R) </a:t>
            </a:r>
            <a:endParaRPr lang="zh-CN" altLang="en-US" dirty="0">
              <a:latin typeface="Arial" panose="020B0604020202020204" pitchFamily="34" charset="0"/>
            </a:endParaRPr>
          </a:p>
          <a:p>
            <a:pPr marL="1905" indent="-1905">
              <a:buFont typeface="Wingdings" panose="05000000000000000000" pitchFamily="2" charset="2"/>
              <a:buChar char="l"/>
            </a:pPr>
            <a:r>
              <a:rPr lang="zh-CN" altLang="en-US" dirty="0">
                <a:latin typeface="Arial" panose="020B0604020202020204" pitchFamily="34" charset="0"/>
              </a:rPr>
              <a:t>solid element(C3D8R)</a:t>
            </a:r>
            <a:endParaRPr lang="zh-CN" altLang="en-US" dirty="0">
              <a:latin typeface="Arial" panose="020B0604020202020204" pitchFamily="34" charset="0"/>
            </a:endParaRPr>
          </a:p>
          <a:p>
            <a:pPr marL="1905" indent="-1905"/>
            <a:endParaRPr lang="zh-CN" altLang="en-US" dirty="0">
              <a:latin typeface="Arial" panose="020B0604020202020204" pitchFamily="34" charset="0"/>
            </a:endParaRPr>
          </a:p>
          <a:p>
            <a:pPr marL="1905" indent="-1905"/>
            <a:endParaRPr lang="zh-CN" altLang="en-US" dirty="0">
              <a:latin typeface="Arial" panose="020B0604020202020204" pitchFamily="34" charset="0"/>
            </a:endParaRPr>
          </a:p>
          <a:p>
            <a:pPr marL="1905" indent="-1905"/>
            <a:endParaRPr lang="zh-CN" altLang="en-US" dirty="0">
              <a:latin typeface="Arial" panose="020B0604020202020204" pitchFamily="34" charset="0"/>
            </a:endParaRPr>
          </a:p>
          <a:p>
            <a:pPr marL="1905" indent="-1905"/>
            <a:endParaRPr lang="zh-CN" altLang="en-US" dirty="0">
              <a:latin typeface="Arial" panose="020B0604020202020204" pitchFamily="34" charset="0"/>
            </a:endParaRPr>
          </a:p>
        </p:txBody>
      </p:sp>
      <p:graphicFrame>
        <p:nvGraphicFramePr>
          <p:cNvPr id="16" name="表格 15"/>
          <p:cNvGraphicFramePr/>
          <p:nvPr/>
        </p:nvGraphicFramePr>
        <p:xfrm>
          <a:off x="1952625" y="3599180"/>
          <a:ext cx="6396355" cy="258699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697230">
                <a:tc>
                  <a:txBody>
                    <a:bodyPr/>
                    <a:p>
                      <a:pPr marL="0" lvl="0" indent="0" algn="ctr">
                        <a:buNone/>
                      </a:pPr>
                      <a:endParaRPr lang="zh-CN" altLang="en-US" sz="1400" b="1" dirty="0">
                        <a:solidFill>
                          <a:schemeClr val="bg1"/>
                        </a:solidFill>
                        <a:latin typeface="Calibri" panose="020F0502020204030204" charset="0"/>
                      </a:endParaRPr>
                    </a:p>
                  </a:txBody>
                  <a:tcPr marL="71755" marR="71755" marT="28575" marB="28575" vert="horz" anchor="ctr"/>
                </a:tc>
                <a:tc>
                  <a:txBody>
                    <a:bodyPr/>
                    <a:p>
                      <a:pPr marL="0" lvl="0" indent="0" algn="ctr">
                        <a:buNone/>
                      </a:pPr>
                      <a:endParaRPr lang="zh-CN" altLang="en-US" sz="1800" b="1">
                        <a:solidFill>
                          <a:srgbClr val="FFFFFF"/>
                        </a:solidFill>
                        <a:latin typeface="Calibri" panose="020F0502020204030204" charset="0"/>
                      </a:endParaRPr>
                    </a:p>
                  </a:txBody>
                  <a:tcPr marL="71755" marR="71755" marT="28575" marB="28575" vert="horz" anchor="ctr"/>
                </a:tc>
                <a:tc>
                  <a:txBody>
                    <a:bodyPr/>
                    <a:p>
                      <a:pPr marL="0" lvl="0" indent="0" algn="ctr">
                        <a:buNone/>
                      </a:pPr>
                      <a:r>
                        <a:rPr lang="zh-CN" altLang="en-US" sz="1400" b="0" dirty="0">
                          <a:solidFill>
                            <a:srgbClr val="FFFFFF"/>
                          </a:solidFill>
                          <a:latin typeface="Calibri" panose="020F0502020204030204" charset="0"/>
                        </a:rPr>
                        <a:t>ply1初始失效位移（mm）</a:t>
                      </a:r>
                      <a:endParaRPr lang="zh-CN" altLang="en-US" sz="1400" b="0" dirty="0">
                        <a:solidFill>
                          <a:srgbClr val="FFFFFF"/>
                        </a:solidFill>
                        <a:latin typeface="Calibri" panose="020F0502020204030204" charset="0"/>
                      </a:endParaRPr>
                    </a:p>
                  </a:txBody>
                  <a:tcPr marL="71755" marR="71755" marT="28575" marB="28575" vert="horz" anchor="ctr"/>
                </a:tc>
                <a:tc>
                  <a:txBody>
                    <a:bodyPr/>
                    <a:p>
                      <a:pPr marL="0" lvl="0" indent="0" algn="ctr">
                        <a:buNone/>
                      </a:pPr>
                      <a:r>
                        <a:rPr lang="zh-CN" altLang="en-US" sz="1400" b="0" dirty="0">
                          <a:solidFill>
                            <a:srgbClr val="FFFFFF"/>
                          </a:solidFill>
                          <a:latin typeface="Calibri" panose="020F0502020204030204" charset="0"/>
                        </a:rPr>
                        <a:t>ply2初始失效位移（mm）</a:t>
                      </a:r>
                      <a:endParaRPr lang="zh-CN" altLang="en-US" sz="1400" b="0" dirty="0">
                        <a:solidFill>
                          <a:srgbClr val="FFFFFF"/>
                        </a:solidFill>
                        <a:latin typeface="Calibri" panose="020F0502020204030204" charset="0"/>
                      </a:endParaRPr>
                    </a:p>
                  </a:txBody>
                  <a:tcPr marL="71755" marR="71755" marT="28575" marB="28575" vert="horz" anchor="ctr"/>
                </a:tc>
                <a:tc>
                  <a:txBody>
                    <a:bodyPr/>
                    <a:p>
                      <a:pPr marL="0" lvl="0" indent="0" algn="ctr">
                        <a:buNone/>
                      </a:pPr>
                      <a:r>
                        <a:rPr lang="zh-CN" altLang="en-US" sz="1400" b="0" dirty="0">
                          <a:solidFill>
                            <a:srgbClr val="FFFFFF"/>
                          </a:solidFill>
                          <a:latin typeface="Calibri" panose="020F0502020204030204" charset="0"/>
                        </a:rPr>
                        <a:t>ply11初始失效位移（mm）</a:t>
                      </a:r>
                      <a:endParaRPr lang="zh-CN" altLang="en-US" sz="1400" b="0" dirty="0">
                        <a:solidFill>
                          <a:srgbClr val="FFFFFF"/>
                        </a:solidFill>
                        <a:latin typeface="Calibri" panose="020F0502020204030204" charset="0"/>
                      </a:endParaRPr>
                    </a:p>
                  </a:txBody>
                  <a:tcPr marL="71755" marR="71755" marT="28575" marB="28575" vert="horz" anchor="ctr"/>
                </a:tc>
                <a:tc>
                  <a:txBody>
                    <a:bodyPr/>
                    <a:p>
                      <a:pPr marL="0" lvl="0" indent="0" algn="ctr">
                        <a:buNone/>
                      </a:pPr>
                      <a:r>
                        <a:rPr lang="zh-CN" altLang="en-US" sz="1400" b="0" dirty="0">
                          <a:solidFill>
                            <a:srgbClr val="FFFFFF"/>
                          </a:solidFill>
                          <a:latin typeface="Calibri" panose="020F0502020204030204" charset="0"/>
                        </a:rPr>
                        <a:t>ply12初始失效位移（mm）</a:t>
                      </a:r>
                      <a:endParaRPr lang="zh-CN" altLang="en-US" sz="1400" b="0" dirty="0">
                        <a:solidFill>
                          <a:srgbClr val="FFFFFF"/>
                        </a:solidFill>
                        <a:latin typeface="Calibri" panose="020F0502020204030204" charset="0"/>
                      </a:endParaRPr>
                    </a:p>
                  </a:txBody>
                  <a:tcPr marL="71755" marR="71755" marT="28575" marB="28575" vert="horz" anchor="ctr"/>
                </a:tc>
                <a:tc>
                  <a:txBody>
                    <a:bodyPr/>
                    <a:p>
                      <a:pPr marL="0" lvl="0" indent="0" algn="ctr">
                        <a:buNone/>
                      </a:pPr>
                      <a:r>
                        <a:rPr lang="zh-CN" altLang="en-US" sz="1400" b="0" dirty="0">
                          <a:solidFill>
                            <a:srgbClr val="FFFFFF"/>
                          </a:solidFill>
                          <a:latin typeface="Calibri" panose="020F0502020204030204" charset="0"/>
                        </a:rPr>
                        <a:t>拉伸极限载荷（N）</a:t>
                      </a:r>
                      <a:endParaRPr lang="zh-CN" altLang="en-US" sz="1400" b="0" dirty="0">
                        <a:solidFill>
                          <a:srgbClr val="FFFFFF"/>
                        </a:solidFill>
                        <a:latin typeface="Calibri" panose="020F0502020204030204" charset="0"/>
                      </a:endParaRPr>
                    </a:p>
                  </a:txBody>
                  <a:tcPr marL="71755" marR="71755" marT="28575" marB="28575" vert="horz" anchor="ctr"/>
                </a:tc>
              </a:tr>
              <a:tr h="309880">
                <a:tc rowSpan="3">
                  <a:txBody>
                    <a:bodyPr/>
                    <a:p>
                      <a:pPr marL="0" lvl="0" indent="0" algn="ctr">
                        <a:buNone/>
                      </a:pPr>
                      <a:r>
                        <a:rPr lang="zh-CN" altLang="en-US" sz="1400" dirty="0">
                          <a:solidFill>
                            <a:schemeClr val="tx1"/>
                          </a:solidFill>
                          <a:latin typeface="Calibri" panose="020F0502020204030204" charset="0"/>
                          <a:sym typeface="+mn-ea"/>
                        </a:rPr>
                        <a:t>solid element</a:t>
                      </a:r>
                      <a:endParaRPr lang="zh-CN" altLang="en-US" sz="1400" dirty="0">
                        <a:solidFill>
                          <a:schemeClr val="tx1"/>
                        </a:solidFill>
                        <a:latin typeface="Calibri" panose="020F0502020204030204" charset="0"/>
                        <a:sym typeface="+mn-ea"/>
                      </a:endParaRPr>
                    </a:p>
                    <a:p>
                      <a:pPr marL="0" lvl="0" indent="0" algn="ctr">
                        <a:buNone/>
                      </a:pPr>
                      <a:r>
                        <a:rPr lang="zh-CN" altLang="en-US" sz="1400" dirty="0">
                          <a:solidFill>
                            <a:schemeClr val="tx1"/>
                          </a:solidFill>
                          <a:latin typeface="Calibri" panose="020F0502020204030204" charset="0"/>
                          <a:sym typeface="+mn-ea"/>
                        </a:rPr>
                        <a:t>(C3D8R)</a:t>
                      </a:r>
                      <a:endParaRPr lang="zh-CN" altLang="en-US" sz="1400" dirty="0">
                        <a:solidFill>
                          <a:schemeClr val="tx1"/>
                        </a:solidFill>
                        <a:latin typeface="Calibri" panose="020F0502020204030204" charset="0"/>
                        <a:sym typeface="+mn-ea"/>
                      </a:endParaRPr>
                    </a:p>
                    <a:p>
                      <a:pPr>
                        <a:buNone/>
                      </a:pPr>
                      <a:endParaRPr lang="zh-CN" altLang="en-US" sz="1400" dirty="0">
                        <a:solidFill>
                          <a:schemeClr val="tx1"/>
                        </a:solidFill>
                        <a:latin typeface="Calibri" panose="020F0502020204030204" charset="0"/>
                        <a:sym typeface="+mn-ea"/>
                      </a:endParaRPr>
                    </a:p>
                  </a:txBody>
                  <a:tcPr/>
                </a:tc>
                <a:tc>
                  <a:txBody>
                    <a:bodyPr/>
                    <a:p>
                      <a:pPr marL="0" lvl="0" indent="0" algn="l"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1层单元</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l" fontAlgn="auto">
                        <a:lnSpc>
                          <a:spcPct val="100000"/>
                        </a:lnSpc>
                        <a:buNone/>
                      </a:pPr>
                      <a:r>
                        <a:rPr lang="en-US" altLang="zh-CN"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lnSpc>
                          <a:spcPct val="100000"/>
                        </a:lnSpc>
                        <a:buNone/>
                      </a:pPr>
                      <a:r>
                        <a:rPr lang="en-US" altLang="zh-CN" sz="1400">
                          <a:solidFill>
                            <a:srgbClr val="000000"/>
                          </a:solidFill>
                          <a:latin typeface="宋体" panose="02010600030101010101" pitchFamily="2" charset="-122"/>
                          <a:ea typeface="宋体" panose="02010600030101010101" pitchFamily="2" charset="-122"/>
                        </a:rPr>
                        <a:t> 29456.2</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r h="270510">
                <a:tc vMerge="1">
                  <a:tcP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24层单元</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29516.4</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r h="316865">
                <a:tc vMerge="1">
                  <a:tcPr/>
                </a:tc>
                <a:tc>
                  <a:txBody>
                    <a:bodyPr/>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meshpart</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a:buNone/>
                      </a:pPr>
                      <a:r>
                        <a:rPr lang="en-US" altLang="zh-CN" sz="1400" dirty="0">
                          <a:solidFill>
                            <a:srgbClr val="000000"/>
                          </a:solidFill>
                          <a:latin typeface="宋体" panose="02010600030101010101" pitchFamily="2" charset="-122"/>
                          <a:ea typeface="宋体" panose="02010600030101010101" pitchFamily="2" charset="-122"/>
                        </a:rPr>
                        <a:t> </a:t>
                      </a:r>
                      <a:r>
                        <a:rPr lang="zh-CN" altLang="en-US" sz="1400" dirty="0">
                          <a:solidFill>
                            <a:srgbClr val="000000"/>
                          </a:solidFill>
                          <a:latin typeface="宋体" panose="02010600030101010101" pitchFamily="2" charset="-122"/>
                          <a:ea typeface="宋体" panose="02010600030101010101" pitchFamily="2" charset="-122"/>
                        </a:rPr>
                        <a:t>0.74</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0.68</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a:buNone/>
                      </a:pPr>
                      <a:r>
                        <a:rPr lang="en-US" altLang="zh-CN" sz="1400">
                          <a:solidFill>
                            <a:srgbClr val="000000"/>
                          </a:solidFill>
                          <a:latin typeface="宋体" panose="02010600030101010101" pitchFamily="2" charset="-122"/>
                          <a:ea typeface="宋体" panose="02010600030101010101" pitchFamily="2" charset="-122"/>
                        </a:rPr>
                        <a:t>26229.9</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r h="240665">
                <a:tc rowSpan="3">
                  <a:txBody>
                    <a:bodyPr/>
                    <a:p>
                      <a:pPr marL="0" lvl="0" indent="0" algn="ctr">
                        <a:buNone/>
                      </a:pPr>
                      <a:r>
                        <a:rPr lang="zh-CN" altLang="en-US" sz="1400" dirty="0">
                          <a:solidFill>
                            <a:schemeClr val="tx1"/>
                          </a:solidFill>
                          <a:latin typeface="Calibri" panose="020F0502020204030204" charset="0"/>
                          <a:sym typeface="+mn-ea"/>
                        </a:rPr>
                        <a:t>continum shell</a:t>
                      </a:r>
                      <a:endParaRPr lang="zh-CN" altLang="en-US" sz="1400" dirty="0">
                        <a:solidFill>
                          <a:schemeClr val="tx1"/>
                        </a:solidFill>
                        <a:latin typeface="Calibri" panose="020F0502020204030204" charset="0"/>
                        <a:sym typeface="+mn-ea"/>
                      </a:endParaRPr>
                    </a:p>
                    <a:p>
                      <a:pPr marL="0" lvl="0" indent="0" algn="ctr">
                        <a:buNone/>
                      </a:pPr>
                      <a:r>
                        <a:rPr lang="zh-CN" altLang="en-US" sz="1400" dirty="0">
                          <a:solidFill>
                            <a:schemeClr val="tx1"/>
                          </a:solidFill>
                          <a:latin typeface="Calibri" panose="020F0502020204030204" charset="0"/>
                          <a:sym typeface="+mn-ea"/>
                        </a:rPr>
                        <a:t>(SC8R)</a:t>
                      </a:r>
                      <a:endParaRPr lang="zh-CN" altLang="en-US" sz="1400" dirty="0">
                        <a:solidFill>
                          <a:schemeClr val="tx1"/>
                        </a:solidFill>
                        <a:latin typeface="Calibri" panose="020F0502020204030204" charset="0"/>
                        <a:sym typeface="+mn-ea"/>
                      </a:endParaRPr>
                    </a:p>
                    <a:p>
                      <a:pPr>
                        <a:buNone/>
                      </a:pPr>
                      <a:endParaRPr lang="zh-CN" altLang="en-US" sz="1400" dirty="0">
                        <a:solidFill>
                          <a:schemeClr val="tx1"/>
                        </a:solidFill>
                        <a:latin typeface="Calibri" panose="020F0502020204030204" charset="0"/>
                        <a:sym typeface="+mn-ea"/>
                      </a:endParaRPr>
                    </a:p>
                  </a:txBody>
                  <a:tcP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1层单元</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30501.7</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r h="0">
                <a:tc vMerge="1">
                  <a:tcP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24层单元</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30140.8</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r h="235585">
                <a:tc vMerge="1">
                  <a:tcP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meshpart</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0.74</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0.56</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0.68</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26964.5</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bl>
          </a:graphicData>
        </a:graphic>
      </p:graphicFrame>
      <p:sp>
        <p:nvSpPr>
          <p:cNvPr id="4099" name="文本框 4098"/>
          <p:cNvSpPr txBox="1"/>
          <p:nvPr/>
        </p:nvSpPr>
        <p:spPr>
          <a:xfrm>
            <a:off x="285750" y="4071620"/>
            <a:ext cx="6507480" cy="2676525"/>
          </a:xfrm>
          <a:prstGeom prst="rect">
            <a:avLst/>
          </a:prstGeom>
          <a:noFill/>
          <a:ln w="9525">
            <a:noFill/>
          </a:ln>
        </p:spPr>
        <p:txBody>
          <a:bodyPr wrap="square" anchor="t">
            <a:spAutoFit/>
          </a:bodyPr>
          <a:p>
            <a:r>
              <a:rPr lang="zh-CN" altLang="en-US" sz="1400" dirty="0">
                <a:latin typeface="Arial" panose="020B0604020202020204" pitchFamily="34" charset="0"/>
              </a:rPr>
              <a:t>Continuum shell elements allow for:</a:t>
            </a:r>
            <a:endParaRPr lang="zh-CN" altLang="en-US" sz="1400" dirty="0">
              <a:latin typeface="Arial" panose="020B0604020202020204" pitchFamily="34" charset="0"/>
            </a:endParaRPr>
          </a:p>
          <a:p>
            <a:endParaRPr lang="zh-CN" altLang="en-US" sz="1400" dirty="0">
              <a:latin typeface="Arial" panose="020B0604020202020204" pitchFamily="34" charset="0"/>
            </a:endParaRPr>
          </a:p>
          <a:p>
            <a:r>
              <a:rPr lang="zh-CN" altLang="en-US" sz="1400" dirty="0">
                <a:latin typeface="Arial" panose="020B0604020202020204" pitchFamily="34" charset="0"/>
              </a:rPr>
              <a:t>• 同样适用于厚壳及薄壳</a:t>
            </a:r>
            <a:endParaRPr lang="zh-CN" altLang="en-US" sz="1400" dirty="0">
              <a:latin typeface="Arial" panose="020B0604020202020204" pitchFamily="34" charset="0"/>
            </a:endParaRPr>
          </a:p>
          <a:p>
            <a:endParaRPr lang="zh-CN" altLang="en-US" sz="1400" dirty="0">
              <a:latin typeface="Arial" panose="020B0604020202020204" pitchFamily="34" charset="0"/>
            </a:endParaRPr>
          </a:p>
          <a:p>
            <a:r>
              <a:rPr lang="zh-CN" altLang="en-US" sz="1400" dirty="0">
                <a:latin typeface="Arial" panose="020B0604020202020204" pitchFamily="34" charset="0"/>
              </a:rPr>
              <a:t>• 线性和非线性力学行为 (大变形及弹塑性材料的力学响应).</a:t>
            </a:r>
            <a:endParaRPr lang="zh-CN" altLang="en-US" sz="1400" dirty="0">
              <a:latin typeface="Arial" panose="020B0604020202020204" pitchFamily="34" charset="0"/>
            </a:endParaRPr>
          </a:p>
          <a:p>
            <a:endParaRPr lang="zh-CN" altLang="en-US" sz="1400" dirty="0">
              <a:latin typeface="Arial" panose="020B0604020202020204" pitchFamily="34" charset="0"/>
            </a:endParaRPr>
          </a:p>
          <a:p>
            <a:r>
              <a:rPr lang="zh-CN" altLang="en-US" sz="1400" dirty="0">
                <a:latin typeface="Arial" panose="020B0604020202020204" pitchFamily="34" charset="0"/>
              </a:rPr>
              <a:t>• 厚度渐变(单元为三维几何图形)</a:t>
            </a:r>
            <a:endParaRPr lang="zh-CN" altLang="en-US" sz="1400" dirty="0">
              <a:latin typeface="Arial" panose="020B0604020202020204" pitchFamily="34" charset="0"/>
            </a:endParaRPr>
          </a:p>
          <a:p>
            <a:endParaRPr lang="zh-CN" altLang="en-US" sz="1400" dirty="0">
              <a:latin typeface="Arial" panose="020B0604020202020204" pitchFamily="34" charset="0"/>
            </a:endParaRPr>
          </a:p>
          <a:p>
            <a:r>
              <a:rPr lang="zh-CN" altLang="en-US" sz="1400" dirty="0">
                <a:latin typeface="Arial" panose="020B0604020202020204" pitchFamily="34" charset="0"/>
              </a:rPr>
              <a:t>•比常规壳更加精确的接触模型(考虑单元两边的接触及厚度变化)</a:t>
            </a:r>
            <a:endParaRPr lang="zh-CN" altLang="en-US" sz="1400" dirty="0">
              <a:latin typeface="Arial" panose="020B0604020202020204" pitchFamily="34" charset="0"/>
            </a:endParaRPr>
          </a:p>
          <a:p>
            <a:endParaRPr lang="zh-CN" altLang="en-US" sz="1400" dirty="0">
              <a:latin typeface="Arial" panose="020B0604020202020204" pitchFamily="34" charset="0"/>
            </a:endParaRPr>
          </a:p>
          <a:p>
            <a:r>
              <a:rPr lang="zh-CN" altLang="en-US" sz="1400" dirty="0">
                <a:latin typeface="Arial" panose="020B0604020202020204" pitchFamily="34" charset="0"/>
              </a:rPr>
              <a:t>• 堆叠。(在对复合材料层合板厚度方向上的模拟能得到更加精确的结果)</a:t>
            </a:r>
            <a:endParaRPr lang="zh-CN" altLang="en-US" sz="1400" dirty="0">
              <a:latin typeface="Arial" panose="020B0604020202020204" pitchFamily="34" charset="0"/>
            </a:endParaRPr>
          </a:p>
          <a:p>
            <a:r>
              <a:rPr lang="zh-CN" altLang="en-US" sz="1400" dirty="0">
                <a:latin typeface="Arial" panose="020B0604020202020204" pitchFamily="34" charset="0"/>
              </a:rPr>
              <a:t>    </a:t>
            </a:r>
            <a:endParaRPr lang="zh-CN" altLang="en-US" sz="1400"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2540" y="3794125"/>
            <a:ext cx="2244090" cy="965200"/>
          </a:xfrm>
          <a:prstGeom prst="diamond">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a:xfrm>
            <a:off x="19685" y="2183130"/>
            <a:ext cx="2222500" cy="59182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strain and undamaged stiffness matrix</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矩形 11"/>
          <p:cNvSpPr/>
          <p:nvPr/>
        </p:nvSpPr>
        <p:spPr>
          <a:xfrm>
            <a:off x="2739390" y="2477135"/>
            <a:ext cx="1756410" cy="6350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damage variable d and</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15" name="对象 14">
            <a:hlinkClick r:id="" action="ppaction://ole?verb=0"/>
          </p:cNvPr>
          <p:cNvGraphicFramePr>
            <a:graphicFrameLocks noChangeAspect="1"/>
          </p:cNvGraphicFramePr>
          <p:nvPr/>
        </p:nvGraphicFramePr>
        <p:xfrm>
          <a:off x="3892550" y="2774950"/>
          <a:ext cx="461645" cy="179070"/>
        </p:xfrm>
        <a:graphic>
          <a:graphicData uri="http://schemas.openxmlformats.org/presentationml/2006/ole">
            <mc:AlternateContent xmlns:mc="http://schemas.openxmlformats.org/markup-compatibility/2006">
              <mc:Choice xmlns:v="urn:schemas-microsoft-com:vml" Requires="v">
                <p:oleObj spid="_x0000_s3142" name="" r:id="rId1" imgW="457200" imgH="177165" progId="Equation.KSEE3">
                  <p:embed/>
                </p:oleObj>
              </mc:Choice>
              <mc:Fallback>
                <p:oleObj name="" r:id="rId1" imgW="457200" imgH="177165" progId="Equation.KSEE3">
                  <p:embed/>
                  <p:pic>
                    <p:nvPicPr>
                      <p:cNvPr id="0" name="图片 3073"/>
                      <p:cNvPicPr/>
                      <p:nvPr/>
                    </p:nvPicPr>
                    <p:blipFill>
                      <a:blip r:embed="rId2"/>
                      <a:stretch>
                        <a:fillRect/>
                      </a:stretch>
                    </p:blipFill>
                    <p:spPr>
                      <a:xfrm>
                        <a:off x="3892550" y="2774950"/>
                        <a:ext cx="461645" cy="179070"/>
                      </a:xfrm>
                      <a:prstGeom prst="rect">
                        <a:avLst/>
                      </a:prstGeom>
                    </p:spPr>
                  </p:pic>
                </p:oleObj>
              </mc:Fallback>
            </mc:AlternateContent>
          </a:graphicData>
        </a:graphic>
      </p:graphicFrame>
      <p:sp>
        <p:nvSpPr>
          <p:cNvPr id="5" name="矩形 4"/>
          <p:cNvSpPr/>
          <p:nvPr/>
        </p:nvSpPr>
        <p:spPr>
          <a:xfrm>
            <a:off x="135255" y="5131435"/>
            <a:ext cx="4361180" cy="65024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calculate stress and </a:t>
            </a:r>
            <a:r>
              <a:rPr lang="en-US" altLang="zh-CN" sz="1400" b="1" smtClean="0">
                <a:ln>
                  <a:noFill/>
                </a:ln>
                <a:effectLst/>
                <a:latin typeface="Times New Roman" panose="02020603050405020304" pitchFamily="18" charset="0"/>
                <a:sym typeface="+mn-ea"/>
              </a:rPr>
              <a:t>Jacobian matrix</a:t>
            </a:r>
            <a:r>
              <a:rPr lang="en-US" altLang="zh-CN" sz="1400" smtClean="0">
                <a:ln>
                  <a:noFill/>
                </a:ln>
                <a:effectLst/>
                <a:latin typeface="Times New Roman" panose="02020603050405020304" pitchFamily="18" charset="0"/>
                <a:sym typeface="+mn-ea"/>
              </a:rPr>
              <a:t> ;update damage variable d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mn-ea"/>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0" name="直接箭头连接符 19"/>
          <p:cNvCxnSpPr>
            <a:stCxn id="4" idx="2"/>
            <a:endCxn id="27" idx="0"/>
          </p:cNvCxnSpPr>
          <p:nvPr/>
        </p:nvCxnSpPr>
        <p:spPr>
          <a:xfrm>
            <a:off x="1130935" y="2774950"/>
            <a:ext cx="0" cy="3371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1974850" y="3491865"/>
            <a:ext cx="1249045" cy="275590"/>
          </a:xfrm>
          <a:prstGeom prst="rect">
            <a:avLst/>
          </a:prstGeom>
          <a:noFill/>
        </p:spPr>
        <p:txBody>
          <a:bodyPr wrap="square" rtlCol="0">
            <a:spAutoFit/>
          </a:bodyPr>
          <a:lstStyle/>
          <a:p>
            <a:r>
              <a:rPr lang="en-US" altLang="zh-CN" sz="1200" dirty="0" smtClean="0">
                <a:latin typeface="Times New Roman" panose="02020603050405020304" pitchFamily="18" charset="0"/>
              </a:rPr>
              <a:t>damaged</a:t>
            </a:r>
            <a:endParaRPr lang="en-US" altLang="zh-CN" sz="1200" dirty="0">
              <a:latin typeface="Times New Roman" panose="02020603050405020304" pitchFamily="18" charset="0"/>
            </a:endParaRPr>
          </a:p>
        </p:txBody>
      </p:sp>
      <p:cxnSp>
        <p:nvCxnSpPr>
          <p:cNvPr id="23" name="直接箭头连接符 22"/>
          <p:cNvCxnSpPr>
            <a:stCxn id="2" idx="2"/>
          </p:cNvCxnSpPr>
          <p:nvPr/>
        </p:nvCxnSpPr>
        <p:spPr>
          <a:xfrm flipH="1">
            <a:off x="1115695" y="4759325"/>
            <a:ext cx="3810" cy="3981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8" name="文本框 27"/>
          <p:cNvSpPr txBox="1"/>
          <p:nvPr/>
        </p:nvSpPr>
        <p:spPr>
          <a:xfrm>
            <a:off x="-55245" y="4845050"/>
            <a:ext cx="1186180" cy="275590"/>
          </a:xfrm>
          <a:prstGeom prst="rect">
            <a:avLst/>
          </a:prstGeom>
          <a:noFill/>
        </p:spPr>
        <p:txBody>
          <a:bodyPr wrap="square" rtlCol="0">
            <a:spAutoFit/>
          </a:bodyPr>
          <a:lstStyle/>
          <a:p>
            <a:r>
              <a:rPr lang="en-US" altLang="zh-CN" sz="1200" dirty="0" smtClean="0">
                <a:latin typeface="Times New Roman" panose="02020603050405020304" pitchFamily="18" charset="0"/>
              </a:rPr>
              <a:t>undamaged </a:t>
            </a:r>
            <a:endParaRPr lang="en-US" altLang="zh-CN" sz="1200" dirty="0">
              <a:latin typeface="Times New Roman" panose="02020603050405020304" pitchFamily="18" charset="0"/>
            </a:endParaRPr>
          </a:p>
        </p:txBody>
      </p:sp>
      <p:cxnSp>
        <p:nvCxnSpPr>
          <p:cNvPr id="30" name="肘形连接符 29"/>
          <p:cNvCxnSpPr>
            <a:stCxn id="2" idx="3"/>
            <a:endCxn id="12" idx="0"/>
          </p:cNvCxnSpPr>
          <p:nvPr/>
        </p:nvCxnSpPr>
        <p:spPr>
          <a:xfrm flipV="1">
            <a:off x="2241550" y="2477135"/>
            <a:ext cx="1376045" cy="1799590"/>
          </a:xfrm>
          <a:prstGeom prst="bentConnector4">
            <a:avLst>
              <a:gd name="adj1" fmla="val 18090"/>
              <a:gd name="adj2" fmla="val 113232"/>
            </a:avLst>
          </a:prstGeom>
          <a:solidFill>
            <a:schemeClr val="accent1"/>
          </a:solidFill>
          <a:ln w="9525" cap="flat" cmpd="sng" algn="ctr">
            <a:solidFill>
              <a:schemeClr val="tx1"/>
            </a:solidFill>
            <a:prstDash val="solid"/>
            <a:round/>
            <a:headEnd type="none" w="med" len="med"/>
            <a:tailEnd type="arrow" w="med" len="med"/>
          </a:ln>
        </p:spPr>
      </p:cxnSp>
      <p:sp>
        <p:nvSpPr>
          <p:cNvPr id="31" name="矩形 30"/>
          <p:cNvSpPr/>
          <p:nvPr/>
        </p:nvSpPr>
        <p:spPr>
          <a:xfrm>
            <a:off x="2722245" y="3767455"/>
            <a:ext cx="1773555" cy="60706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a:t>
            </a:r>
            <a:r>
              <a:rPr lang="en-US" altLang="zh-CN" sz="1400" smtClean="0">
                <a:ln>
                  <a:noFill/>
                </a:ln>
                <a:effectLst/>
                <a:latin typeface="Times New Roman" panose="02020603050405020304" pitchFamily="18" charset="0"/>
                <a:sym typeface="+mn-ea"/>
              </a:rPr>
              <a:t>damaged stiffness matrix C</a:t>
            </a:r>
            <a:r>
              <a:rPr lang="en-US" altLang="zh-CN" sz="1400" baseline="-25000" smtClean="0">
                <a:ln>
                  <a:noFill/>
                </a:ln>
                <a:effectLst/>
                <a:latin typeface="Times New Roman" panose="02020603050405020304" pitchFamily="18" charset="0"/>
                <a:sym typeface="+mn-ea"/>
              </a:rPr>
              <a:t>d</a:t>
            </a:r>
            <a:endParaRPr kumimoji="0" lang="zh-CN" altLang="en-US"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32" name="直接箭头连接符 31"/>
          <p:cNvCxnSpPr>
            <a:stCxn id="12" idx="2"/>
            <a:endCxn id="31" idx="0"/>
          </p:cNvCxnSpPr>
          <p:nvPr/>
        </p:nvCxnSpPr>
        <p:spPr>
          <a:xfrm flipH="1">
            <a:off x="3609340" y="3112135"/>
            <a:ext cx="8255" cy="6553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a:stCxn id="31" idx="2"/>
          </p:cNvCxnSpPr>
          <p:nvPr/>
        </p:nvCxnSpPr>
        <p:spPr>
          <a:xfrm>
            <a:off x="3609340" y="4374515"/>
            <a:ext cx="26670" cy="7829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 name="直接箭头连接符 5"/>
          <p:cNvCxnSpPr>
            <a:stCxn id="8" idx="2"/>
            <a:endCxn id="4" idx="0"/>
          </p:cNvCxnSpPr>
          <p:nvPr/>
        </p:nvCxnSpPr>
        <p:spPr>
          <a:xfrm>
            <a:off x="1117600" y="1682115"/>
            <a:ext cx="13335" cy="50101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64135" y="1375410"/>
            <a:ext cx="2106930" cy="30670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altLang="zh-CN" sz="1400">
                <a:latin typeface="Times New Roman" panose="02020603050405020304" pitchFamily="18" charset="0"/>
              </a:rPr>
              <a:t>after each increment </a:t>
            </a:r>
            <a:endParaRPr lang="en-US" altLang="zh-CN" sz="1400">
              <a:latin typeface="Times New Roman" panose="02020603050405020304" pitchFamily="18" charset="0"/>
            </a:endParaRPr>
          </a:p>
        </p:txBody>
      </p:sp>
      <p:sp>
        <p:nvSpPr>
          <p:cNvPr id="9" name="文本框 8"/>
          <p:cNvSpPr txBox="1"/>
          <p:nvPr/>
        </p:nvSpPr>
        <p:spPr>
          <a:xfrm>
            <a:off x="1406525" y="6068060"/>
            <a:ext cx="2041525" cy="521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a:latin typeface="Times New Roman" panose="02020603050405020304" pitchFamily="18" charset="0"/>
              </a:rPr>
              <a:t>quit UMAT,back to  main program</a:t>
            </a:r>
            <a:endParaRPr lang="en-US" altLang="zh-CN" sz="1400">
              <a:latin typeface="Times New Roman" panose="02020603050405020304" pitchFamily="18" charset="0"/>
            </a:endParaRPr>
          </a:p>
        </p:txBody>
      </p:sp>
      <p:cxnSp>
        <p:nvCxnSpPr>
          <p:cNvPr id="10" name="直接箭头连接符 9"/>
          <p:cNvCxnSpPr>
            <a:stCxn id="5" idx="2"/>
          </p:cNvCxnSpPr>
          <p:nvPr/>
        </p:nvCxnSpPr>
        <p:spPr>
          <a:xfrm>
            <a:off x="2315845" y="5781675"/>
            <a:ext cx="0" cy="286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矩形 12"/>
          <p:cNvSpPr/>
          <p:nvPr/>
        </p:nvSpPr>
        <p:spPr>
          <a:xfrm>
            <a:off x="19685" y="1845310"/>
            <a:ext cx="4548505" cy="4046855"/>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26"/>
          <p:cNvSpPr/>
          <p:nvPr/>
        </p:nvSpPr>
        <p:spPr>
          <a:xfrm>
            <a:off x="447675" y="3112135"/>
            <a:ext cx="1366520" cy="35369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stress</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9" name="直接箭头连接符 28"/>
          <p:cNvCxnSpPr>
            <a:stCxn id="27" idx="2"/>
            <a:endCxn id="2" idx="0"/>
          </p:cNvCxnSpPr>
          <p:nvPr/>
        </p:nvCxnSpPr>
        <p:spPr>
          <a:xfrm flipH="1">
            <a:off x="1119505" y="3465830"/>
            <a:ext cx="11430" cy="3282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2739390" y="1477010"/>
            <a:ext cx="1829435" cy="36830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altLang="zh-CN" sz="1800">
                <a:latin typeface="Times New Roman" panose="02020603050405020304" pitchFamily="18" charset="0"/>
                <a:sym typeface="+mn-ea"/>
              </a:rPr>
              <a:t>UMAT Flowchart</a:t>
            </a:r>
            <a:endParaRPr lang="en-US" altLang="zh-CN" sz="1800">
              <a:latin typeface="Times New Roman" panose="02020603050405020304" pitchFamily="18" charset="0"/>
              <a:sym typeface="+mn-ea"/>
            </a:endParaRPr>
          </a:p>
        </p:txBody>
      </p:sp>
      <p:sp>
        <p:nvSpPr>
          <p:cNvPr id="3" name="文本框 2"/>
          <p:cNvSpPr txBox="1"/>
          <p:nvPr/>
        </p:nvSpPr>
        <p:spPr>
          <a:xfrm>
            <a:off x="103505" y="4066540"/>
            <a:ext cx="2028190" cy="521970"/>
          </a:xfrm>
          <a:prstGeom prst="rect">
            <a:avLst/>
          </a:prstGeom>
          <a:noFill/>
        </p:spPr>
        <p:txBody>
          <a:bodyPr wrap="none" rtlCol="0" anchor="t">
            <a:spAutoFit/>
          </a:bodyPr>
          <a:lstStyle/>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checkout failure ( Hashin </a:t>
            </a:r>
            <a:endParaRPr lang="en-US" altLang="zh-CN" sz="1400" smtClean="0">
              <a:ln>
                <a:noFill/>
              </a:ln>
              <a:effectLst/>
              <a:latin typeface="Times New Roman" panose="02020603050405020304" pitchFamily="18" charset="0"/>
              <a:sym typeface="+mn-ea"/>
            </a:endParaRPr>
          </a:p>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          criterion)</a:t>
            </a:r>
            <a:endParaRPr lang="zh-CN" altLang="en-US" sz="1400">
              <a:latin typeface="Times New Roman" panose="02020603050405020304" pitchFamily="18" charset="0"/>
            </a:endParaRPr>
          </a:p>
        </p:txBody>
      </p:sp>
      <p:sp>
        <p:nvSpPr>
          <p:cNvPr id="14" name="灯片编号占位符 13"/>
          <p:cNvSpPr>
            <a:spLocks noGrp="1"/>
          </p:cNvSpPr>
          <p:nvPr>
            <p:ph type="sldNum" sz="quarter" idx="12"/>
          </p:nvPr>
        </p:nvSpPr>
        <p:spPr/>
        <p:txBody>
          <a:bodyPr/>
          <a:lstStyle/>
          <a:p>
            <a:pPr>
              <a:defRPr/>
            </a:pPr>
            <a:fld id="{A2EA7766-9A74-464A-9A62-AF2E5CE9E77E}" type="slidenum">
              <a:rPr lang="en-US" altLang="zh-CN"/>
            </a:fld>
            <a:endParaRPr lang="en-US" altLang="zh-CN"/>
          </a:p>
        </p:txBody>
      </p:sp>
      <p:sp>
        <p:nvSpPr>
          <p:cNvPr id="21" name="矩形 20"/>
          <p:cNvSpPr/>
          <p:nvPr/>
        </p:nvSpPr>
        <p:spPr>
          <a:xfrm>
            <a:off x="103505" y="-128270"/>
            <a:ext cx="9114155" cy="1383665"/>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—UMAT subroutine</a:t>
            </a:r>
            <a:endParaRPr lang="en-US" altLang="zh-CN" sz="2400" dirty="0" smtClean="0">
              <a:latin typeface="Times New Roman" panose="02020603050405020304" pitchFamily="18" charset="0"/>
              <a:cs typeface="Times New Roman" panose="02020603050405020304" pitchFamily="18" charset="0"/>
            </a:endParaRPr>
          </a:p>
        </p:txBody>
      </p:sp>
      <p:sp>
        <p:nvSpPr>
          <p:cNvPr id="11" name="矩形 10"/>
          <p:cNvSpPr/>
          <p:nvPr/>
        </p:nvSpPr>
        <p:spPr>
          <a:xfrm>
            <a:off x="5210810" y="5596255"/>
            <a:ext cx="3886200" cy="1180465"/>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25" name="对象 24">
            <a:hlinkClick r:id="" action="ppaction://ole?verb=0"/>
          </p:cNvPr>
          <p:cNvGraphicFramePr>
            <a:graphicFrameLocks noChangeAspect="1"/>
          </p:cNvGraphicFramePr>
          <p:nvPr/>
        </p:nvGraphicFramePr>
        <p:xfrm>
          <a:off x="5783580" y="5595620"/>
          <a:ext cx="2976245" cy="1144905"/>
        </p:xfrm>
        <a:graphic>
          <a:graphicData uri="http://schemas.openxmlformats.org/presentationml/2006/ole">
            <mc:AlternateContent xmlns:mc="http://schemas.openxmlformats.org/markup-compatibility/2006">
              <mc:Choice xmlns:v="urn:schemas-microsoft-com:vml" Requires="v">
                <p:oleObj spid="_x0000_s3143" name="" r:id="rId3" imgW="2311400" imgH="889000" progId="Equation.KSEE3">
                  <p:embed/>
                </p:oleObj>
              </mc:Choice>
              <mc:Fallback>
                <p:oleObj name="" r:id="rId3" imgW="2311400" imgH="889000" progId="Equation.KSEE3">
                  <p:embed/>
                  <p:pic>
                    <p:nvPicPr>
                      <p:cNvPr id="0" name="图片 2048"/>
                      <p:cNvPicPr/>
                      <p:nvPr/>
                    </p:nvPicPr>
                    <p:blipFill>
                      <a:blip r:embed="rId4"/>
                      <a:stretch>
                        <a:fillRect/>
                      </a:stretch>
                    </p:blipFill>
                    <p:spPr>
                      <a:xfrm>
                        <a:off x="5783580" y="5595620"/>
                        <a:ext cx="2976245" cy="1144905"/>
                      </a:xfrm>
                      <a:prstGeom prst="rect">
                        <a:avLst/>
                      </a:prstGeom>
                    </p:spPr>
                  </p:pic>
                </p:oleObj>
              </mc:Fallback>
            </mc:AlternateContent>
          </a:graphicData>
        </a:graphic>
      </p:graphicFrame>
      <p:sp>
        <p:nvSpPr>
          <p:cNvPr id="19" name="文本框 18"/>
          <p:cNvSpPr txBox="1"/>
          <p:nvPr/>
        </p:nvSpPr>
        <p:spPr>
          <a:xfrm>
            <a:off x="4675505" y="1255395"/>
            <a:ext cx="4422140" cy="5507990"/>
          </a:xfrm>
          <a:prstGeom prst="rect">
            <a:avLst/>
          </a:prstGeom>
          <a:noFill/>
        </p:spPr>
        <p:txBody>
          <a:bodyPr wrap="square" rtlCol="0">
            <a:spAutoFit/>
          </a:bodyPr>
          <a:lstStyle/>
          <a:p>
            <a:r>
              <a:rPr lang="en-US" altLang="zh-CN">
                <a:latin typeface="Times New Roman" panose="02020603050405020304" pitchFamily="18" charset="0"/>
              </a:rPr>
              <a:t>UMAT Overview</a:t>
            </a:r>
            <a:r>
              <a:rPr lang="zh-CN" altLang="en-US">
                <a:latin typeface="Times New Roman" panose="02020603050405020304" pitchFamily="18" charset="0"/>
              </a:rPr>
              <a:t>：</a:t>
            </a:r>
            <a:endParaRPr lang="zh-CN" altLang="en-US">
              <a:latin typeface="Times New Roman" panose="02020603050405020304" pitchFamily="18" charset="0"/>
            </a:endParaRPr>
          </a:p>
          <a:p>
            <a:endParaRPr lang="zh-CN" altLang="en-US">
              <a:latin typeface="Times New Roman" panose="02020603050405020304" pitchFamily="18" charset="0"/>
            </a:endParaRPr>
          </a:p>
          <a:p>
            <a:r>
              <a:rPr lang="en-US" altLang="zh-CN" sz="1600">
                <a:latin typeface="Times New Roman" panose="02020603050405020304" pitchFamily="18" charset="0"/>
                <a:sym typeface="+mn-ea"/>
              </a:rPr>
              <a:t>1 </a:t>
            </a:r>
            <a:r>
              <a:rPr lang="zh-CN" altLang="zh-CN" sz="1600">
                <a:latin typeface="Times New Roman" panose="02020603050405020304" pitchFamily="18" charset="0"/>
                <a:sym typeface="+mn-ea"/>
              </a:rPr>
              <a:t>can be used to define the mechanical constitutive behavior of a material;</a:t>
            </a:r>
            <a:endParaRPr lang="zh-CN" altLang="zh-CN" sz="1600">
              <a:latin typeface="Times New Roman" panose="02020603050405020304" pitchFamily="18" charset="0"/>
              <a:sym typeface="+mn-ea"/>
            </a:endParaRPr>
          </a:p>
          <a:p>
            <a:endParaRPr lang="zh-CN" altLang="zh-CN" sz="1600">
              <a:latin typeface="Times New Roman" panose="02020603050405020304" pitchFamily="18" charset="0"/>
              <a:sym typeface="+mn-ea"/>
            </a:endParaRPr>
          </a:p>
          <a:p>
            <a:r>
              <a:rPr lang="en-US" altLang="zh-CN" sz="1600">
                <a:latin typeface="Times New Roman" panose="02020603050405020304" pitchFamily="18" charset="0"/>
                <a:sym typeface="+mn-ea"/>
              </a:rPr>
              <a:t>2 </a:t>
            </a:r>
            <a:r>
              <a:rPr lang="zh-CN" altLang="en-US" sz="1600">
                <a:latin typeface="Times New Roman" panose="02020603050405020304" pitchFamily="18" charset="0"/>
                <a:sym typeface="+mn-ea"/>
              </a:rPr>
              <a:t>will be called at all material calculation points of elements for which the material definition includes a user-defined material behavior;</a:t>
            </a:r>
            <a:endParaRPr lang="zh-CN" altLang="en-US" sz="1600">
              <a:latin typeface="Times New Roman" panose="02020603050405020304" pitchFamily="18" charset="0"/>
              <a:sym typeface="+mn-ea"/>
            </a:endParaRP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3 </a:t>
            </a:r>
            <a:r>
              <a:rPr lang="zh-CN" altLang="en-US" sz="1600">
                <a:latin typeface="Times New Roman" panose="02020603050405020304" pitchFamily="18" charset="0"/>
                <a:sym typeface="+mn-ea"/>
              </a:rPr>
              <a:t>must update the stresses and solution-dependent state variables to their values at the end of the increment for which it is called;</a:t>
            </a:r>
            <a:endParaRPr lang="zh-CN" altLang="en-US" sz="1600">
              <a:latin typeface="Times New Roman" panose="02020603050405020304" pitchFamily="18" charset="0"/>
              <a:sym typeface="+mn-ea"/>
            </a:endParaRP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4 Jocobian Matrix of the material must be supplied by users</a:t>
            </a:r>
            <a:r>
              <a:rPr lang="zh-CN" altLang="en-US" sz="1600">
                <a:latin typeface="Times New Roman" panose="02020603050405020304" pitchFamily="18" charset="0"/>
                <a:sym typeface="+mn-ea"/>
              </a:rPr>
              <a:t>：</a:t>
            </a:r>
            <a:endParaRPr lang="zh-CN" altLang="en-US" sz="1600">
              <a:latin typeface="Times New Roman" panose="02020603050405020304" pitchFamily="18" charset="0"/>
              <a:sym typeface="+mn-ea"/>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p:txBody>
      </p:sp>
      <p:sp>
        <p:nvSpPr>
          <p:cNvPr id="36" name="矩形 35"/>
          <p:cNvSpPr/>
          <p:nvPr/>
        </p:nvSpPr>
        <p:spPr>
          <a:xfrm>
            <a:off x="1793875" y="5157470"/>
            <a:ext cx="1306195" cy="22606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7" name="直接箭头连接符 36"/>
          <p:cNvCxnSpPr>
            <a:stCxn id="11" idx="1"/>
          </p:cNvCxnSpPr>
          <p:nvPr/>
        </p:nvCxnSpPr>
        <p:spPr>
          <a:xfrm flipH="1" flipV="1">
            <a:off x="3059430" y="5373370"/>
            <a:ext cx="2151380" cy="813435"/>
          </a:xfrm>
          <a:prstGeom prst="straightConnector1">
            <a:avLst/>
          </a:prstGeom>
          <a:solidFill>
            <a:schemeClr val="accent1"/>
          </a:solidFill>
          <a:ln w="28575" cap="flat" cmpd="sng" algn="ctr">
            <a:solidFill>
              <a:schemeClr val="tx1"/>
            </a:solidFill>
            <a:prstDash val="solid"/>
            <a:round/>
            <a:headEnd type="arrow" w="med" len="med"/>
            <a:tailEnd type="none" w="med" len="med"/>
          </a:ln>
        </p:spPr>
      </p:cxnSp>
      <p:sp>
        <p:nvSpPr>
          <p:cNvPr id="38" name="矩形 37"/>
          <p:cNvSpPr/>
          <p:nvPr/>
        </p:nvSpPr>
        <p:spPr>
          <a:xfrm>
            <a:off x="4667250" y="1199515"/>
            <a:ext cx="4430395" cy="4245610"/>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ags/tag2.xml><?xml version="1.0" encoding="utf-8"?>
<p:tagLst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7236</Words>
  <Application>WPS 演示</Application>
  <PresentationFormat>全屏显示(4:3)</PresentationFormat>
  <Paragraphs>511</Paragraphs>
  <Slides>18</Slides>
  <Notes>16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vt:i4>
      </vt:variant>
      <vt:variant>
        <vt:lpstr>幻灯片标题</vt:lpstr>
      </vt:variant>
      <vt:variant>
        <vt:i4>18</vt:i4>
      </vt:variant>
    </vt:vector>
  </HeadingPairs>
  <TitlesOfParts>
    <vt:vector size="37" baseType="lpstr">
      <vt:lpstr>Arial</vt:lpstr>
      <vt:lpstr>宋体</vt:lpstr>
      <vt:lpstr>Wingdings</vt:lpstr>
      <vt:lpstr>黑体</vt:lpstr>
      <vt:lpstr>Garamond</vt:lpstr>
      <vt:lpstr>楷体</vt:lpstr>
      <vt:lpstr>Times New Roman</vt:lpstr>
      <vt:lpstr>Calibri</vt:lpstr>
      <vt:lpstr>微软雅黑</vt:lpstr>
      <vt:lpstr>Arial Unicode MS</vt:lpstr>
      <vt:lpstr>Edge</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dc:creator>
  <cp:lastModifiedBy>lenovo</cp:lastModifiedBy>
  <cp:revision>1481</cp:revision>
  <cp:lastPrinted>2113-01-01T00:00:00Z</cp:lastPrinted>
  <dcterms:created xsi:type="dcterms:W3CDTF">2113-01-01T00:00:00Z</dcterms:created>
  <dcterms:modified xsi:type="dcterms:W3CDTF">2018-01-04T16:38:27Z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2052-10.1.0.7106</vt:lpwstr>
  </property>
</Properties>
</file>