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3" r:id="rId6"/>
    <p:sldId id="259" r:id="rId7"/>
    <p:sldId id="260" r:id="rId8"/>
    <p:sldId id="261" r:id="rId9"/>
    <p:sldId id="262" r:id="rId10"/>
    <p:sldId id="263" r:id="rId11"/>
    <p:sldId id="264" r:id="rId12"/>
    <p:sldId id="274" r:id="rId13"/>
    <p:sldId id="275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345"/>
    <a:srgbClr val="B15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3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9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0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2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7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6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1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3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55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480">
          <p15:clr>
            <a:srgbClr val="F26B43"/>
          </p15:clr>
        </p15:guide>
        <p15:guide id="3" pos="960">
          <p15:clr>
            <a:srgbClr val="F26B43"/>
          </p15:clr>
        </p15:guide>
        <p15:guide id="4" pos="1440">
          <p15:clr>
            <a:srgbClr val="F26B43"/>
          </p15:clr>
        </p15:guide>
        <p15:guide id="5" pos="1920">
          <p15:clr>
            <a:srgbClr val="F26B43"/>
          </p15:clr>
        </p15:guide>
        <p15:guide id="6" pos="2400">
          <p15:clr>
            <a:srgbClr val="F26B43"/>
          </p15:clr>
        </p15:guide>
        <p15:guide id="7" pos="2880">
          <p15:clr>
            <a:srgbClr val="F26B43"/>
          </p15:clr>
        </p15:guide>
        <p15:guide id="8" pos="3360">
          <p15:clr>
            <a:srgbClr val="F26B43"/>
          </p15:clr>
        </p15:guide>
        <p15:guide id="9" pos="3840">
          <p15:clr>
            <a:srgbClr val="F26B43"/>
          </p15:clr>
        </p15:guide>
        <p15:guide id="10" pos="4320">
          <p15:clr>
            <a:srgbClr val="F26B43"/>
          </p15:clr>
        </p15:guide>
        <p15:guide id="11" pos="4800">
          <p15:clr>
            <a:srgbClr val="F26B43"/>
          </p15:clr>
        </p15:guide>
        <p15:guide id="12" pos="5280">
          <p15:clr>
            <a:srgbClr val="F26B43"/>
          </p15:clr>
        </p15:guide>
        <p15:guide id="13" pos="5760">
          <p15:clr>
            <a:srgbClr val="F26B43"/>
          </p15:clr>
        </p15:guide>
        <p15:guide id="14" pos="6240">
          <p15:clr>
            <a:srgbClr val="F26B43"/>
          </p15:clr>
        </p15:guide>
        <p15:guide id="15" pos="6720">
          <p15:clr>
            <a:srgbClr val="F26B43"/>
          </p15:clr>
        </p15:guide>
        <p15:guide id="16" pos="7200">
          <p15:clr>
            <a:srgbClr val="F26B43"/>
          </p15:clr>
        </p15:guide>
        <p15:guide id="17" pos="7680">
          <p15:clr>
            <a:srgbClr val="F26B43"/>
          </p15:clr>
        </p15:guide>
        <p15:guide id="18" orient="horz">
          <p15:clr>
            <a:srgbClr val="F26B43"/>
          </p15:clr>
        </p15:guide>
        <p15:guide id="19" orient="horz" pos="480">
          <p15:clr>
            <a:srgbClr val="F26B43"/>
          </p15:clr>
        </p15:guide>
        <p15:guide id="20" orient="horz" pos="960">
          <p15:clr>
            <a:srgbClr val="F26B43"/>
          </p15:clr>
        </p15:guide>
        <p15:guide id="21" orient="horz" pos="1440">
          <p15:clr>
            <a:srgbClr val="F26B43"/>
          </p15:clr>
        </p15:guide>
        <p15:guide id="22" orient="horz" pos="1920">
          <p15:clr>
            <a:srgbClr val="F26B43"/>
          </p15:clr>
        </p15:guide>
        <p15:guide id="23" orient="horz" pos="2400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360">
          <p15:clr>
            <a:srgbClr val="F26B43"/>
          </p15:clr>
        </p15:guide>
        <p15:guide id="26" orient="horz" pos="3840">
          <p15:clr>
            <a:srgbClr val="F26B43"/>
          </p15:clr>
        </p15:guide>
        <p15:guide id="27" orient="horz" pos="4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tkey/DTKB-App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77D4-7E46-4AA2-8FD2-6BFB2080E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 GSSP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AC6DF-C5B2-4233-BF30-6CF9CD267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McVickar</a:t>
            </a:r>
          </a:p>
        </p:txBody>
      </p:sp>
    </p:spTree>
    <p:extLst>
      <p:ext uri="{BB962C8B-B14F-4D97-AF65-F5344CB8AC3E}">
        <p14:creationId xmlns:p14="http://schemas.microsoft.com/office/powerpoint/2010/main" val="290516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20EF-C6A9-42A5-81AA-EDB78619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GPlates</a:t>
            </a:r>
            <a:r>
              <a:rPr lang="en-US" dirty="0"/>
              <a:t> Reconstruction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3ED94-85FA-49B4-BCFA-D0C69E46E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 </a:t>
            </a:r>
            <a:r>
              <a:rPr lang="en-US" dirty="0" err="1"/>
              <a:t>GPlates</a:t>
            </a:r>
            <a:r>
              <a:rPr lang="en-US" dirty="0"/>
              <a:t> Web Service to construct a map of Earth at the selected GSSP’s lower bound</a:t>
            </a:r>
          </a:p>
          <a:p>
            <a:r>
              <a:rPr lang="en-US" dirty="0"/>
              <a:t>The paleo-geographic coordinates of the GSSP at the lower bound are calculated and marked on screen</a:t>
            </a:r>
          </a:p>
        </p:txBody>
      </p:sp>
    </p:spTree>
    <p:extLst>
      <p:ext uri="{BB962C8B-B14F-4D97-AF65-F5344CB8AC3E}">
        <p14:creationId xmlns:p14="http://schemas.microsoft.com/office/powerpoint/2010/main" val="3475553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E803-6C06-4A78-A44F-05E5BA80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GPlates</a:t>
            </a:r>
            <a:r>
              <a:rPr lang="en-US" dirty="0"/>
              <a:t> Reconstruction Map,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04B5B-1909-4A18-ADFA-3F9AFB9B4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selects GSSP from dropdown menu</a:t>
            </a:r>
          </a:p>
          <a:p>
            <a:r>
              <a:rPr lang="en-US" dirty="0"/>
              <a:t>Map is constructed</a:t>
            </a:r>
          </a:p>
          <a:p>
            <a:r>
              <a:rPr lang="en-US" dirty="0"/>
              <a:t>Controls are the same as the GSSP Marker Map</a:t>
            </a:r>
          </a:p>
          <a:p>
            <a:r>
              <a:rPr lang="en-US" dirty="0"/>
              <a:t>Clicking on the marker will open a popup window with the GSSP’s coordinates and lower bound</a:t>
            </a:r>
          </a:p>
        </p:txBody>
      </p:sp>
    </p:spTree>
    <p:extLst>
      <p:ext uri="{BB962C8B-B14F-4D97-AF65-F5344CB8AC3E}">
        <p14:creationId xmlns:p14="http://schemas.microsoft.com/office/powerpoint/2010/main" val="357363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09C919-4836-4318-A18F-B4E57EE4C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286" y="738524"/>
            <a:ext cx="8371428" cy="5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46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3AF0D0-6412-4902-A679-A83C52CD3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286" y="733762"/>
            <a:ext cx="8371428" cy="5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11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1C14-8C72-4621-AE43-D7B30758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GPlates</a:t>
            </a:r>
            <a:r>
              <a:rPr lang="en-US" dirty="0"/>
              <a:t> Reconstruction Map,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A386-F67F-424F-B504-16877F56A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information from SPARQL query, process it</a:t>
            </a:r>
          </a:p>
          <a:p>
            <a:r>
              <a:rPr lang="en-US" dirty="0"/>
              <a:t>User selects GSSP</a:t>
            </a:r>
          </a:p>
          <a:p>
            <a:r>
              <a:rPr lang="en-US" dirty="0"/>
              <a:t>Collect information from </a:t>
            </a:r>
            <a:r>
              <a:rPr lang="en-US" dirty="0" err="1"/>
              <a:t>GPlates</a:t>
            </a:r>
            <a:r>
              <a:rPr lang="en-US" dirty="0"/>
              <a:t> Web Service</a:t>
            </a:r>
          </a:p>
          <a:p>
            <a:r>
              <a:rPr lang="en-US" dirty="0"/>
              <a:t>Construct map</a:t>
            </a:r>
          </a:p>
        </p:txBody>
      </p:sp>
    </p:spTree>
    <p:extLst>
      <p:ext uri="{BB962C8B-B14F-4D97-AF65-F5344CB8AC3E}">
        <p14:creationId xmlns:p14="http://schemas.microsoft.com/office/powerpoint/2010/main" val="3059971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C049-C2DA-4E7C-8B52-6060FC3D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GPlates</a:t>
            </a:r>
            <a:r>
              <a:rPr lang="en-US" dirty="0"/>
              <a:t> Reconstruction Map, Server: SPARQL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F673-1597-47A8-9D87-0BAC61BC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most recent international scheme</a:t>
            </a:r>
          </a:p>
          <a:p>
            <a:r>
              <a:rPr lang="en-US" dirty="0"/>
              <a:t>Find all GSSPs, their coordinates, and their lower bounds in the scheme</a:t>
            </a:r>
          </a:p>
        </p:txBody>
      </p:sp>
    </p:spTree>
    <p:extLst>
      <p:ext uri="{BB962C8B-B14F-4D97-AF65-F5344CB8AC3E}">
        <p14:creationId xmlns:p14="http://schemas.microsoft.com/office/powerpoint/2010/main" val="1081291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6EC8-E8E8-482F-A8D6-4654A7D7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GPlates</a:t>
            </a:r>
            <a:r>
              <a:rPr lang="en-US" dirty="0"/>
              <a:t> Reconstruction Map, Server: SPARQL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489B0C0-CC78-448A-B65E-5C094F9DE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465" y="2435628"/>
            <a:ext cx="8127070" cy="1363031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0D5B191-9655-4EBD-BB11-2456168B5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746" y="4226909"/>
            <a:ext cx="4276508" cy="13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13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2ECD-71C3-447D-B2C2-E28666CA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GPlates</a:t>
            </a:r>
            <a:r>
              <a:rPr lang="en-US" dirty="0"/>
              <a:t> Reconstruction Map, Server: GWS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82F7C-1152-4419-BBB8-9815A2345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coastline URL</a:t>
            </a:r>
          </a:p>
          <a:p>
            <a:r>
              <a:rPr lang="en-US" dirty="0"/>
              <a:t>Make coordinate calculation URL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b="1" i="1" dirty="0">
                <a:solidFill>
                  <a:srgbClr val="3B4345"/>
                </a:solidFill>
              </a:rPr>
              <a:t>time</a:t>
            </a:r>
            <a:r>
              <a:rPr lang="en-US" dirty="0"/>
              <a:t> = lower bound of selected GSSP</a:t>
            </a:r>
          </a:p>
          <a:p>
            <a:pPr lvl="1"/>
            <a:r>
              <a:rPr lang="en-US" b="1" i="1" dirty="0">
                <a:solidFill>
                  <a:srgbClr val="3B4345"/>
                </a:solidFill>
              </a:rPr>
              <a:t>model</a:t>
            </a:r>
            <a:r>
              <a:rPr lang="en-US" dirty="0"/>
              <a:t> = “PALEOMAP” (range covers all GSSPs)</a:t>
            </a:r>
          </a:p>
          <a:p>
            <a:pPr lvl="1"/>
            <a:r>
              <a:rPr lang="en-US" b="1" i="1" dirty="0">
                <a:solidFill>
                  <a:srgbClr val="3B4345"/>
                </a:solidFill>
              </a:rPr>
              <a:t>longitude</a:t>
            </a:r>
            <a:r>
              <a:rPr lang="en-US" dirty="0"/>
              <a:t> and </a:t>
            </a:r>
            <a:r>
              <a:rPr lang="en-US" b="1" i="1" dirty="0">
                <a:solidFill>
                  <a:srgbClr val="3B4345"/>
                </a:solidFill>
              </a:rPr>
              <a:t>latitude</a:t>
            </a:r>
            <a:r>
              <a:rPr lang="en-US" dirty="0"/>
              <a:t> = coordinates of the selected GSSP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35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BC6F-F385-4D47-9204-7FAECCCC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GPlates</a:t>
            </a:r>
            <a:r>
              <a:rPr lang="en-US" dirty="0"/>
              <a:t> Reconstruction Map, Server: GWS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AA9B5-D391-48A0-A884-FD9FB9E81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https://gws.gplates.org/reconstruct/reconstruct_points/?points=</a:t>
            </a:r>
            <a:r>
              <a:rPr lang="en-US" sz="1600" b="1" i="1" dirty="0">
                <a:solidFill>
                  <a:srgbClr val="3B4345"/>
                </a:solidFill>
              </a:rPr>
              <a:t>longitude</a:t>
            </a:r>
            <a:r>
              <a:rPr lang="en-US" sz="1600" dirty="0"/>
              <a:t>,</a:t>
            </a:r>
            <a:r>
              <a:rPr lang="en-US" sz="1600" b="1" i="1" dirty="0">
                <a:solidFill>
                  <a:srgbClr val="3B4345"/>
                </a:solidFill>
              </a:rPr>
              <a:t>latitude</a:t>
            </a:r>
            <a:r>
              <a:rPr lang="en-US" sz="1600" dirty="0"/>
              <a:t>&amp;time=</a:t>
            </a:r>
            <a:r>
              <a:rPr lang="en-US" sz="1600" b="1" i="1" dirty="0">
                <a:solidFill>
                  <a:srgbClr val="3B4345"/>
                </a:solidFill>
              </a:rPr>
              <a:t>time</a:t>
            </a:r>
            <a:r>
              <a:rPr lang="en-US" sz="1600" dirty="0"/>
              <a:t>&amp;model=</a:t>
            </a:r>
            <a:r>
              <a:rPr lang="en-US" sz="1600" b="1" i="1" dirty="0">
                <a:solidFill>
                  <a:srgbClr val="3B4345"/>
                </a:solidFill>
              </a:rPr>
              <a:t>model</a:t>
            </a:r>
          </a:p>
          <a:p>
            <a:r>
              <a:rPr lang="en-US" sz="1600" dirty="0">
                <a:solidFill>
                  <a:schemeClr val="tx2">
                    <a:lumMod val="85000"/>
                  </a:schemeClr>
                </a:solidFill>
              </a:rPr>
              <a:t>https://gws.gplates.org/reconstruct/coastlines/?time=</a:t>
            </a:r>
            <a:r>
              <a:rPr lang="en-US" sz="1600" b="1" i="1" dirty="0">
                <a:solidFill>
                  <a:srgbClr val="3B4345"/>
                </a:solidFill>
              </a:rPr>
              <a:t>time</a:t>
            </a:r>
            <a:r>
              <a:rPr lang="en-US" sz="1600" dirty="0">
                <a:solidFill>
                  <a:schemeClr val="tx2">
                    <a:lumMod val="85000"/>
                  </a:schemeClr>
                </a:solidFill>
              </a:rPr>
              <a:t>&amp;model=</a:t>
            </a:r>
            <a:r>
              <a:rPr lang="en-US" sz="1600" b="1" i="1" dirty="0">
                <a:solidFill>
                  <a:srgbClr val="3B4345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08120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2E7D-1526-41F8-9870-531C0683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GPlates</a:t>
            </a:r>
            <a:r>
              <a:rPr lang="en-US" dirty="0"/>
              <a:t> Reconstruction Map, Server: Leaflet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59CD-D72F-45EC-BF1B-D9D3F4882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JSON from the URLs</a:t>
            </a:r>
          </a:p>
          <a:p>
            <a:r>
              <a:rPr lang="en-US" dirty="0"/>
              <a:t>Parse coordinates out of coordinate JSON</a:t>
            </a:r>
          </a:p>
          <a:p>
            <a:r>
              <a:rPr lang="en-US" dirty="0"/>
              <a:t>Create Leaflet map using coastline JSON</a:t>
            </a:r>
          </a:p>
          <a:p>
            <a:r>
              <a:rPr lang="en-US" dirty="0"/>
              <a:t>Add a marker with the parsed coordinates</a:t>
            </a:r>
          </a:p>
        </p:txBody>
      </p:sp>
    </p:spTree>
    <p:extLst>
      <p:ext uri="{BB962C8B-B14F-4D97-AF65-F5344CB8AC3E}">
        <p14:creationId xmlns:p14="http://schemas.microsoft.com/office/powerpoint/2010/main" val="166950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237-79D0-467B-93C8-E360993A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BF2D0-2E20-4281-87CC-6E048C18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Result of 10-week REU internship</a:t>
            </a:r>
          </a:p>
          <a:p>
            <a:r>
              <a:rPr lang="en-US" dirty="0"/>
              <a:t>Focused on time ontology, RDF databases, and designing applications in R</a:t>
            </a:r>
          </a:p>
          <a:p>
            <a:r>
              <a:rPr lang="en-US" dirty="0"/>
              <a:t>Two main pages</a:t>
            </a:r>
          </a:p>
          <a:p>
            <a:pPr lvl="1"/>
            <a:r>
              <a:rPr lang="en-US" dirty="0"/>
              <a:t>GSSP Marker Map – users visit GSSPs on a map and read information about them</a:t>
            </a:r>
          </a:p>
          <a:p>
            <a:pPr lvl="1"/>
            <a:r>
              <a:rPr lang="en-US" dirty="0" err="1"/>
              <a:t>GPlates</a:t>
            </a:r>
            <a:r>
              <a:rPr lang="en-US" dirty="0"/>
              <a:t> Reconstruction Map – uses the </a:t>
            </a:r>
            <a:r>
              <a:rPr lang="en-US" dirty="0" err="1"/>
              <a:t>GPlates</a:t>
            </a:r>
            <a:r>
              <a:rPr lang="en-US" dirty="0"/>
              <a:t> API to reconstruct coastlines of Earth and calculate GSSP paleo-geographic coordinates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17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70FB-2AF6-4EC0-ABF0-BBCF9518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F739E-446A-46ED-B86D-804504B81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</a:t>
            </a:r>
            <a:r>
              <a:rPr lang="en-US">
                <a:hlinkClick r:id="rId2"/>
              </a:rPr>
              <a:t>lotkey/DTKB-Apps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7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8DDC-8C76-42D4-AF01-5BEAA049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GSSP Marker Map,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A2DA-1C3C-4CC9-BDA0-27CD9D908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in/out – click the ‘+’ and ‘-’ icons or scroll up/down while hovering the mouse over the map</a:t>
            </a:r>
          </a:p>
          <a:p>
            <a:r>
              <a:rPr lang="en-US" dirty="0"/>
              <a:t>Click and drag the map with the mouse to navigate around</a:t>
            </a:r>
          </a:p>
          <a:p>
            <a:r>
              <a:rPr lang="en-US" dirty="0"/>
              <a:t>Each marker represents the GSSP at its location</a:t>
            </a:r>
          </a:p>
          <a:p>
            <a:r>
              <a:rPr lang="en-US" dirty="0"/>
              <a:t>Click on each marker to open a popup window with additional information from the DTKB (press ‘X’ or click away to close)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8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E78AA495-0D81-41A6-A547-8434F5FAB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286" y="733762"/>
            <a:ext cx="8371428" cy="5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8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4E5EC52-5500-4CC2-8901-2764CAF3B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286" y="733762"/>
            <a:ext cx="8371428" cy="5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4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82F6-5C32-449A-8846-F24DAB86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GSSP Marker Map,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CD49A-7DDC-43A1-BED9-A00E9F0C8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SPARQL query to collect data</a:t>
            </a:r>
          </a:p>
          <a:p>
            <a:r>
              <a:rPr lang="en-US" dirty="0"/>
              <a:t>Process data</a:t>
            </a:r>
          </a:p>
          <a:p>
            <a:r>
              <a:rPr lang="en-US" dirty="0"/>
              <a:t>Construct map</a:t>
            </a:r>
          </a:p>
        </p:txBody>
      </p:sp>
    </p:spTree>
    <p:extLst>
      <p:ext uri="{BB962C8B-B14F-4D97-AF65-F5344CB8AC3E}">
        <p14:creationId xmlns:p14="http://schemas.microsoft.com/office/powerpoint/2010/main" val="64667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66FB-F550-4CB7-9288-A6F3F40C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GSSP Marker Map, Server: SPARQL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D800-9714-4991-A43C-7E431A02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query finds the most recent international scheme</a:t>
            </a:r>
          </a:p>
          <a:p>
            <a:r>
              <a:rPr lang="en-US" dirty="0"/>
              <a:t>Second query finds all GSSPs in that scheme as well as all their properties</a:t>
            </a:r>
          </a:p>
          <a:p>
            <a:r>
              <a:rPr lang="en-US" dirty="0"/>
              <a:t>This information is queried from the DTKB</a:t>
            </a:r>
          </a:p>
        </p:txBody>
      </p:sp>
    </p:spTree>
    <p:extLst>
      <p:ext uri="{BB962C8B-B14F-4D97-AF65-F5344CB8AC3E}">
        <p14:creationId xmlns:p14="http://schemas.microsoft.com/office/powerpoint/2010/main" val="325847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102B-85B4-4889-BE91-3B8F486F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GSSP Marker Map, Server: Data Processing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96A7B2-439E-4584-9ECE-2618A957A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72" y="2286000"/>
            <a:ext cx="10562253" cy="1544754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6372C06-2739-4BB6-80C6-95207D382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64" y="3937519"/>
            <a:ext cx="9387271" cy="247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8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D2B2-B7D6-4EE2-B735-55F8534C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GSSP Marker Map, Server: Leaflet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3474-C119-4B18-9262-E961C6309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is constructed from processed data</a:t>
            </a:r>
          </a:p>
          <a:p>
            <a:r>
              <a:rPr lang="en-US" dirty="0"/>
              <a:t>Markers are placed at each GSSP’s coordinates with a golden spike icon</a:t>
            </a:r>
          </a:p>
          <a:p>
            <a:r>
              <a:rPr lang="en-US" dirty="0"/>
              <a:t>Markers display the HTML popup text</a:t>
            </a:r>
          </a:p>
        </p:txBody>
      </p:sp>
    </p:spTree>
    <p:extLst>
      <p:ext uri="{BB962C8B-B14F-4D97-AF65-F5344CB8AC3E}">
        <p14:creationId xmlns:p14="http://schemas.microsoft.com/office/powerpoint/2010/main" val="285049823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495</Words>
  <Application>Microsoft Office PowerPoint</Application>
  <PresentationFormat>Widescreen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Avenir Next LT Pro Light</vt:lpstr>
      <vt:lpstr>Sitka Subheading</vt:lpstr>
      <vt:lpstr>PebbleVTI</vt:lpstr>
      <vt:lpstr>Interactive GSSP App</vt:lpstr>
      <vt:lpstr>Overview</vt:lpstr>
      <vt:lpstr>GSSP Marker Map, UI</vt:lpstr>
      <vt:lpstr>PowerPoint Presentation</vt:lpstr>
      <vt:lpstr>PowerPoint Presentation</vt:lpstr>
      <vt:lpstr>GSSP Marker Map, Server</vt:lpstr>
      <vt:lpstr>GSSP Marker Map, Server: SPARQL</vt:lpstr>
      <vt:lpstr>GSSP Marker Map, Server: Data Processing</vt:lpstr>
      <vt:lpstr>GSSP Marker Map, Server: Leaflet Map</vt:lpstr>
      <vt:lpstr>GPlates Reconstruction Map</vt:lpstr>
      <vt:lpstr>GPlates Reconstruction Map, UI</vt:lpstr>
      <vt:lpstr>PowerPoint Presentation</vt:lpstr>
      <vt:lpstr>PowerPoint Presentation</vt:lpstr>
      <vt:lpstr>GPlates Reconstruction Map, Server</vt:lpstr>
      <vt:lpstr>GPlates Reconstruction Map, Server: SPARQL</vt:lpstr>
      <vt:lpstr>GPlates Reconstruction Map, Server: SPARQL</vt:lpstr>
      <vt:lpstr>GPlates Reconstruction Map, Server: GWS</vt:lpstr>
      <vt:lpstr>GPlates Reconstruction Map, Server: GWS</vt:lpstr>
      <vt:lpstr>GPlates Reconstruction Map, Server: Leaflet Map</vt:lpstr>
      <vt:lpstr>Source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GSSP App</dc:title>
  <dc:creator>Mcvickar, Christopher (mcvi1652@vandals.uidaho.edu)</dc:creator>
  <cp:lastModifiedBy>Mcvickar, Christopher (mcvi1652@vandals.uidaho.edu)</cp:lastModifiedBy>
  <cp:revision>5</cp:revision>
  <dcterms:created xsi:type="dcterms:W3CDTF">2021-08-05T17:39:13Z</dcterms:created>
  <dcterms:modified xsi:type="dcterms:W3CDTF">2021-08-16T21:41:07Z</dcterms:modified>
</cp:coreProperties>
</file>