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0"/>
  </p:notesMasterIdLst>
  <p:sldIdLst>
    <p:sldId id="256" r:id="rId2"/>
    <p:sldId id="257" r:id="rId3"/>
    <p:sldId id="271" r:id="rId4"/>
    <p:sldId id="263" r:id="rId5"/>
    <p:sldId id="258" r:id="rId6"/>
    <p:sldId id="264" r:id="rId7"/>
    <p:sldId id="269" r:id="rId8"/>
    <p:sldId id="270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44" y="9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1d7b934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51d7b934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91D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9B8D4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677334" y="2404534"/>
            <a:ext cx="926113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 sz="40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674160" y="4050833"/>
            <a:ext cx="9264313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8807510" y="6360169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3" y="6360168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10027577" y="6360169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510" y="6406487"/>
            <a:ext cx="1266570" cy="3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89B8D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677333" y="235132"/>
            <a:ext cx="10126177" cy="77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1"/>
          </p:nvPr>
        </p:nvSpPr>
        <p:spPr>
          <a:xfrm>
            <a:off x="677334" y="1219200"/>
            <a:ext cx="10126176" cy="4955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052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▶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dt" idx="10"/>
          </p:nvPr>
        </p:nvSpPr>
        <p:spPr>
          <a:xfrm>
            <a:off x="8807510" y="6360169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ftr" idx="11"/>
          </p:nvPr>
        </p:nvSpPr>
        <p:spPr>
          <a:xfrm>
            <a:off x="677333" y="6360168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10027577" y="6360169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510" y="6406487"/>
            <a:ext cx="1266570" cy="3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91D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9B8D4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 sz="36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00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098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ctrTitle"/>
          </p:nvPr>
        </p:nvSpPr>
        <p:spPr>
          <a:xfrm>
            <a:off x="677334" y="2404534"/>
            <a:ext cx="926113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lang="en-US" dirty="0"/>
              <a:t>Exercise </a:t>
            </a:r>
            <a:r>
              <a:rPr lang="en-US" altLang="zh-TW" dirty="0" smtClean="0"/>
              <a:t>11</a:t>
            </a:r>
            <a:endParaRPr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1"/>
          </p:nvPr>
        </p:nvSpPr>
        <p:spPr>
          <a:xfrm>
            <a:off x="674160" y="4050833"/>
            <a:ext cx="9264313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80000"/>
              </a:lnSpc>
              <a:buSzPts val="1632"/>
            </a:pPr>
            <a:r>
              <a:rPr lang="en-US" altLang="zh-TW" sz="2040" dirty="0" smtClean="0"/>
              <a:t>Time </a:t>
            </a:r>
            <a:r>
              <a:rPr lang="en-US" altLang="zh-TW" sz="2040" dirty="0"/>
              <a:t>demand analysis</a:t>
            </a:r>
            <a:endParaRPr sz="204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501843" y="18472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 dirty="0" err="1"/>
              <a:t>目標</a:t>
            </a:r>
            <a:endParaRPr dirty="0"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>
            <a:off x="501843" y="845128"/>
            <a:ext cx="10905066" cy="5195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zh-TW" altLang="en-US" dirty="0" smtClean="0"/>
              <a:t>利用 </a:t>
            </a:r>
            <a:r>
              <a:rPr lang="en-US" altLang="zh-TW" dirty="0"/>
              <a:t>t</a:t>
            </a:r>
            <a:r>
              <a:rPr lang="en-US" altLang="zh-TW" dirty="0" smtClean="0"/>
              <a:t>ime</a:t>
            </a:r>
            <a:r>
              <a:rPr lang="zh-TW" altLang="en-US" dirty="0" smtClean="0"/>
              <a:t> </a:t>
            </a:r>
            <a:r>
              <a:rPr lang="en-US" altLang="zh-TW" dirty="0" smtClean="0"/>
              <a:t>demand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analysis</a:t>
            </a:r>
            <a:r>
              <a:rPr lang="zh-TW" altLang="en-US" dirty="0" smtClean="0"/>
              <a:t> 測試 </a:t>
            </a:r>
            <a:r>
              <a:rPr lang="en-US" altLang="zh-TW" dirty="0" smtClean="0"/>
              <a:t>tasks</a:t>
            </a:r>
            <a:r>
              <a:rPr lang="zh-TW" altLang="en-US" dirty="0" smtClean="0"/>
              <a:t> </a:t>
            </a:r>
            <a:r>
              <a:rPr lang="zh-TW" altLang="en-US" dirty="0" smtClean="0"/>
              <a:t>是否 </a:t>
            </a:r>
            <a:r>
              <a:rPr lang="en-US" altLang="zh-TW" dirty="0" smtClean="0"/>
              <a:t>schedulable</a:t>
            </a:r>
          </a:p>
          <a:p>
            <a:pPr marL="342900" lvl="0" indent="-342900">
              <a:spcBef>
                <a:spcPts val="0"/>
              </a:spcBef>
            </a:pPr>
            <a:r>
              <a:rPr lang="en-US" altLang="zh-TW" dirty="0" smtClean="0"/>
              <a:t>Task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ID</a:t>
            </a:r>
            <a:r>
              <a:rPr lang="zh-TW" altLang="en-US" dirty="0" smtClean="0"/>
              <a:t> 等於其 </a:t>
            </a:r>
            <a:r>
              <a:rPr lang="en-US" altLang="zh-TW" dirty="0" smtClean="0"/>
              <a:t>priority</a:t>
            </a:r>
            <a:r>
              <a:rPr lang="zh-TW" altLang="en-US" dirty="0" smtClean="0"/>
              <a:t>，</a:t>
            </a:r>
            <a:r>
              <a:rPr lang="en-US" altLang="zh-TW" dirty="0" smtClean="0"/>
              <a:t>ID </a:t>
            </a:r>
            <a:r>
              <a:rPr lang="zh-TW" altLang="en-US" dirty="0" smtClean="0"/>
              <a:t>越小 </a:t>
            </a:r>
            <a:r>
              <a:rPr lang="en-US" altLang="zh-TW" dirty="0" smtClean="0"/>
              <a:t>priority</a:t>
            </a:r>
            <a:r>
              <a:rPr lang="zh-TW" altLang="en-US" dirty="0" smtClean="0"/>
              <a:t> 越高</a:t>
            </a:r>
            <a:endParaRPr lang="en-US" altLang="zh-TW" dirty="0" smtClean="0"/>
          </a:p>
          <a:p>
            <a:pPr marL="342900" lvl="0" indent="-342900">
              <a:spcBef>
                <a:spcPts val="0"/>
              </a:spcBef>
            </a:pPr>
            <a:r>
              <a:rPr lang="zh-TW" altLang="en-US" dirty="0" smtClean="0"/>
              <a:t>會</a:t>
            </a:r>
            <a:r>
              <a:rPr lang="zh-TW" altLang="en-US" dirty="0" smtClean="0"/>
              <a:t>有數個</a:t>
            </a:r>
            <a:r>
              <a:rPr lang="zh-TW" altLang="en-US" dirty="0"/>
              <a:t>測</a:t>
            </a:r>
            <a:r>
              <a:rPr lang="zh-TW" altLang="en-US" dirty="0" smtClean="0"/>
              <a:t>資，請檢查全部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schedulability</a:t>
            </a:r>
            <a:endParaRPr lang="en-US" altLang="zh-TW" dirty="0"/>
          </a:p>
          <a:p>
            <a:pPr marL="342900" lvl="0" indent="-342900">
              <a:spcBef>
                <a:spcPts val="0"/>
              </a:spcBef>
            </a:pPr>
            <a:r>
              <a:rPr lang="en-US" altLang="zh-TW" dirty="0" smtClean="0"/>
              <a:t>Ex: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/>
              <a:t>Task0 : release time = 0, execution time = </a:t>
            </a:r>
            <a:r>
              <a:rPr lang="en-US" altLang="zh-TW" dirty="0" smtClean="0"/>
              <a:t>2, </a:t>
            </a:r>
            <a:r>
              <a:rPr lang="en-US" altLang="zh-TW" dirty="0"/>
              <a:t>period = </a:t>
            </a:r>
            <a:r>
              <a:rPr lang="en-US" altLang="zh-TW" dirty="0" smtClean="0"/>
              <a:t>8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Task1 </a:t>
            </a:r>
            <a:r>
              <a:rPr lang="en-US" altLang="zh-TW" dirty="0"/>
              <a:t>: release time = 0, execution time = 2</a:t>
            </a:r>
            <a:r>
              <a:rPr lang="en-US" altLang="zh-TW" dirty="0" smtClean="0"/>
              <a:t>, </a:t>
            </a:r>
            <a:r>
              <a:rPr lang="en-US" altLang="zh-TW" dirty="0"/>
              <a:t>period = </a:t>
            </a:r>
            <a:r>
              <a:rPr lang="en-US" altLang="zh-TW" dirty="0"/>
              <a:t>6</a:t>
            </a:r>
            <a:endParaRPr lang="en-US" altLang="zh-TW" dirty="0" smtClean="0"/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Task2 </a:t>
            </a:r>
            <a:r>
              <a:rPr lang="en-US" altLang="zh-TW" dirty="0" smtClean="0"/>
              <a:t>: </a:t>
            </a:r>
            <a:r>
              <a:rPr lang="en-US" altLang="zh-TW" dirty="0"/>
              <a:t>release time = 0, execution time = </a:t>
            </a:r>
            <a:r>
              <a:rPr lang="en-US" altLang="zh-TW" dirty="0"/>
              <a:t>1</a:t>
            </a:r>
            <a:r>
              <a:rPr lang="en-US" altLang="zh-TW" dirty="0" smtClean="0"/>
              <a:t>, </a:t>
            </a:r>
            <a:r>
              <a:rPr lang="en-US" altLang="zh-TW" dirty="0"/>
              <a:t>period = </a:t>
            </a:r>
            <a:r>
              <a:rPr lang="en-US" altLang="zh-TW" dirty="0" smtClean="0"/>
              <a:t>4</a:t>
            </a:r>
            <a:endParaRPr lang="en-US" altLang="zh-TW" dirty="0" smtClean="0"/>
          </a:p>
          <a:p>
            <a:pPr marL="800100" lvl="1" indent="-342900">
              <a:spcBef>
                <a:spcPts val="0"/>
              </a:spcBef>
            </a:pPr>
            <a:r>
              <a:rPr lang="zh-TW" altLang="en-US" dirty="0" smtClean="0"/>
              <a:t>計算 </a:t>
            </a:r>
            <a:r>
              <a:rPr lang="en-US" altLang="zh-TW" dirty="0" smtClean="0"/>
              <a:t>Task1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time-demand function, W1(t), for 0 &lt; t &lt;= 6 (period)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 smtClean="0"/>
              <a:t>W</a:t>
            </a:r>
            <a:r>
              <a:rPr lang="en-US" altLang="zh-TW" dirty="0" smtClean="0"/>
              <a:t>1</a:t>
            </a:r>
            <a:r>
              <a:rPr lang="en-US" dirty="0" smtClean="0"/>
              <a:t>(1) = 2 + ceil(1/8) * 2 = 4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 smtClean="0"/>
              <a:t>W</a:t>
            </a:r>
            <a:r>
              <a:rPr lang="en-US" altLang="zh-TW" dirty="0" smtClean="0"/>
              <a:t>1</a:t>
            </a:r>
            <a:r>
              <a:rPr lang="en-US" dirty="0" smtClean="0"/>
              <a:t>(2) = 2 + ceil(2/8) * 2 = 4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 smtClean="0"/>
              <a:t>……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 smtClean="0"/>
              <a:t>W</a:t>
            </a:r>
            <a:r>
              <a:rPr lang="en-US" altLang="zh-TW" dirty="0" smtClean="0"/>
              <a:t>1</a:t>
            </a:r>
            <a:r>
              <a:rPr lang="en-US" dirty="0" smtClean="0"/>
              <a:t>(5) = 2 + ceil(5/8) * 2 = 4 </a:t>
            </a:r>
          </a:p>
          <a:p>
            <a:pPr marL="1257300" lvl="2" indent="-342900">
              <a:spcBef>
                <a:spcPts val="0"/>
              </a:spcBef>
            </a:pPr>
            <a:r>
              <a:rPr lang="en-US" dirty="0" smtClean="0"/>
              <a:t>W(5)&lt;=5 &amp;&amp; 5&lt;=6</a:t>
            </a:r>
          </a:p>
          <a:p>
            <a:pPr marL="1257300" lvl="2" indent="-342900">
              <a:spcBef>
                <a:spcPts val="0"/>
              </a:spcBef>
            </a:pPr>
            <a:r>
              <a:rPr lang="zh-TW" altLang="en-US" dirty="0" smtClean="0"/>
              <a:t>則 </a:t>
            </a:r>
            <a:r>
              <a:rPr lang="en-US" altLang="zh-TW" dirty="0" smtClean="0"/>
              <a:t>Task 1 meets its deadline</a:t>
            </a:r>
          </a:p>
          <a:p>
            <a:pPr marL="1257300" lvl="2" indent="-342900">
              <a:spcBef>
                <a:spcPts val="0"/>
              </a:spcBef>
            </a:pPr>
            <a:r>
              <a:rPr lang="zh-TW" altLang="en-US" dirty="0" smtClean="0"/>
              <a:t>若只看 </a:t>
            </a:r>
            <a:r>
              <a:rPr lang="en-US" altLang="zh-TW" dirty="0" smtClean="0"/>
              <a:t>Task0, 1 </a:t>
            </a:r>
            <a:r>
              <a:rPr lang="zh-TW" altLang="en-US" dirty="0" smtClean="0"/>
              <a:t>可排程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目標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-350520">
              <a:buSzPts val="1920"/>
            </a:pPr>
            <a:r>
              <a:rPr lang="zh-TW" altLang="en-US" dirty="0"/>
              <a:t>計算 </a:t>
            </a:r>
            <a:r>
              <a:rPr lang="en-US" altLang="zh-TW" dirty="0" smtClean="0"/>
              <a:t>Task2</a:t>
            </a:r>
            <a:r>
              <a:rPr lang="zh-TW" altLang="en-US" dirty="0" smtClean="0"/>
              <a:t> 的 </a:t>
            </a:r>
            <a:r>
              <a:rPr lang="en-US" altLang="zh-TW" dirty="0"/>
              <a:t>time-demand function, </a:t>
            </a:r>
            <a:r>
              <a:rPr lang="en-US" altLang="zh-TW" dirty="0" smtClean="0"/>
              <a:t>W2(t</a:t>
            </a:r>
            <a:r>
              <a:rPr lang="en-US" altLang="zh-TW" dirty="0"/>
              <a:t>), for 0 &lt; t &lt;= </a:t>
            </a:r>
            <a:r>
              <a:rPr lang="en-US" altLang="zh-TW" dirty="0" smtClean="0"/>
              <a:t>4 </a:t>
            </a:r>
            <a:r>
              <a:rPr lang="en-US" altLang="zh-TW" dirty="0"/>
              <a:t>(</a:t>
            </a:r>
            <a:r>
              <a:rPr lang="en-US" altLang="zh-TW" dirty="0" smtClean="0"/>
              <a:t>period)</a:t>
            </a:r>
          </a:p>
          <a:p>
            <a:pPr marL="457200" lvl="1" indent="-350520">
              <a:buSzPts val="1920"/>
            </a:pPr>
            <a:r>
              <a:rPr lang="en-US" altLang="zh-TW" dirty="0" smtClean="0"/>
              <a:t>W2(1) = 1 + ceil(1/8) * 2 + ceil(1/6) * 2 = 5</a:t>
            </a:r>
          </a:p>
          <a:p>
            <a:pPr marL="457200" lvl="1" indent="-350520">
              <a:buSzPts val="1920"/>
            </a:pPr>
            <a:r>
              <a:rPr lang="en-US" altLang="zh-TW" dirty="0" smtClean="0"/>
              <a:t>W2(2) = </a:t>
            </a:r>
            <a:r>
              <a:rPr lang="en-US" altLang="zh-TW" dirty="0"/>
              <a:t>1 + </a:t>
            </a:r>
            <a:r>
              <a:rPr lang="en-US" altLang="zh-TW" dirty="0" smtClean="0"/>
              <a:t>ceil(2/8</a:t>
            </a:r>
            <a:r>
              <a:rPr lang="en-US" altLang="zh-TW" dirty="0"/>
              <a:t>) * 2 + </a:t>
            </a:r>
            <a:r>
              <a:rPr lang="en-US" altLang="zh-TW" dirty="0" smtClean="0"/>
              <a:t>ceil(2/6</a:t>
            </a:r>
            <a:r>
              <a:rPr lang="en-US" altLang="zh-TW" dirty="0"/>
              <a:t>) * 2 = </a:t>
            </a:r>
            <a:r>
              <a:rPr lang="en-US" altLang="zh-TW" dirty="0" smtClean="0"/>
              <a:t>5</a:t>
            </a:r>
          </a:p>
          <a:p>
            <a:pPr marL="457200" lvl="1" indent="-350520">
              <a:buSzPts val="1920"/>
            </a:pPr>
            <a:r>
              <a:rPr lang="en-US" altLang="zh-TW" dirty="0" smtClean="0"/>
              <a:t>W2(3) </a:t>
            </a:r>
            <a:r>
              <a:rPr lang="en-US" altLang="zh-TW" dirty="0"/>
              <a:t>= 1 + </a:t>
            </a:r>
            <a:r>
              <a:rPr lang="en-US" altLang="zh-TW" dirty="0" smtClean="0"/>
              <a:t>ceil(3/8</a:t>
            </a:r>
            <a:r>
              <a:rPr lang="en-US" altLang="zh-TW" dirty="0"/>
              <a:t>) * 2 + </a:t>
            </a:r>
            <a:r>
              <a:rPr lang="en-US" altLang="zh-TW" dirty="0" smtClean="0"/>
              <a:t>ceil(3/6</a:t>
            </a:r>
            <a:r>
              <a:rPr lang="en-US" altLang="zh-TW" dirty="0"/>
              <a:t>) * 2 = </a:t>
            </a:r>
            <a:r>
              <a:rPr lang="en-US" altLang="zh-TW" dirty="0" smtClean="0"/>
              <a:t>5</a:t>
            </a:r>
          </a:p>
          <a:p>
            <a:pPr marL="457200" lvl="1" indent="-350520">
              <a:buSzPts val="1920"/>
            </a:pPr>
            <a:r>
              <a:rPr lang="en-US" altLang="zh-TW" dirty="0" smtClean="0"/>
              <a:t>W2(4) </a:t>
            </a:r>
            <a:r>
              <a:rPr lang="en-US" altLang="zh-TW" dirty="0"/>
              <a:t>= 1 + </a:t>
            </a:r>
            <a:r>
              <a:rPr lang="en-US" altLang="zh-TW" dirty="0" smtClean="0"/>
              <a:t>ceil(4/8</a:t>
            </a:r>
            <a:r>
              <a:rPr lang="en-US" altLang="zh-TW" dirty="0"/>
              <a:t>) * 2 + </a:t>
            </a:r>
            <a:r>
              <a:rPr lang="en-US" altLang="zh-TW" dirty="0" smtClean="0"/>
              <a:t>ceil(4/6</a:t>
            </a:r>
            <a:r>
              <a:rPr lang="en-US" altLang="zh-TW" dirty="0"/>
              <a:t>) * 2 = </a:t>
            </a:r>
            <a:r>
              <a:rPr lang="en-US" altLang="zh-TW" dirty="0" smtClean="0"/>
              <a:t>5</a:t>
            </a:r>
          </a:p>
          <a:p>
            <a:pPr marL="457200" lvl="1" indent="-350520">
              <a:buSzPts val="1920"/>
            </a:pPr>
            <a:r>
              <a:rPr lang="zh-TW" altLang="en-US" dirty="0" smtClean="0"/>
              <a:t>由上列式可得知：</a:t>
            </a:r>
            <a:endParaRPr lang="en-US" altLang="zh-TW" dirty="0" smtClean="0"/>
          </a:p>
          <a:p>
            <a:pPr marL="914400" lvl="2" indent="-350520">
              <a:buSzPts val="1920"/>
            </a:pPr>
            <a:r>
              <a:rPr lang="en-US" altLang="zh-TW" dirty="0" smtClean="0"/>
              <a:t>W2(t) &gt; t for all 0&lt;t&lt;=4</a:t>
            </a:r>
          </a:p>
          <a:p>
            <a:pPr marL="914400" lvl="2" indent="-350520">
              <a:buSzPts val="1920"/>
            </a:pPr>
            <a:r>
              <a:rPr lang="zh-TW" altLang="en-US" dirty="0" smtClean="0"/>
              <a:t>所以無法排程</a:t>
            </a:r>
            <a:endParaRPr lang="en-US" altLang="zh-TW" dirty="0"/>
          </a:p>
          <a:p>
            <a:pPr marL="457200" lvl="1" indent="-350520">
              <a:buSzPts val="1920"/>
            </a:pPr>
            <a:endParaRPr lang="en-US" altLang="zh-TW" dirty="0"/>
          </a:p>
          <a:p>
            <a:pPr marL="457200" lvl="1" indent="-350520">
              <a:buSzPts val="1920"/>
            </a:pPr>
            <a:endParaRPr lang="en-US" altLang="zh-TW" dirty="0"/>
          </a:p>
          <a:p>
            <a:pPr marL="457200" lvl="1" indent="-350520">
              <a:buSzPts val="1920"/>
            </a:pPr>
            <a:endParaRPr lang="en-US" altLang="zh-TW" dirty="0" smtClean="0"/>
          </a:p>
          <a:p>
            <a:pPr marL="457200" lvl="1" indent="-350520">
              <a:buSzPts val="1920"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897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從 </a:t>
            </a:r>
            <a:r>
              <a:rPr lang="en-US" altLang="zh-TW" dirty="0" smtClean="0"/>
              <a:t>Task 1 </a:t>
            </a:r>
            <a:r>
              <a:rPr lang="zh-TW" altLang="en-US" dirty="0" smtClean="0"/>
              <a:t>開始計算其</a:t>
            </a:r>
            <a:r>
              <a:rPr lang="en-US" altLang="zh-TW" dirty="0" smtClean="0"/>
              <a:t>Wi(t)</a:t>
            </a:r>
            <a:r>
              <a:rPr lang="zh-TW" altLang="en-US" dirty="0" smtClean="0"/>
              <a:t>，從 </a:t>
            </a:r>
            <a:r>
              <a:rPr lang="en-US" altLang="zh-TW" dirty="0" smtClean="0"/>
              <a:t>t = 1</a:t>
            </a:r>
            <a:r>
              <a:rPr lang="zh-TW" altLang="en-US" dirty="0" smtClean="0"/>
              <a:t>，算到 </a:t>
            </a:r>
            <a:r>
              <a:rPr lang="en-US" altLang="zh-TW" dirty="0" smtClean="0"/>
              <a:t>t = period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若對</a:t>
            </a:r>
            <a:r>
              <a:rPr lang="zh-TW" altLang="en-US" dirty="0"/>
              <a:t> </a:t>
            </a:r>
            <a:r>
              <a:rPr lang="en-US" altLang="zh-TW" dirty="0" smtClean="0"/>
              <a:t>time-demand function</a:t>
            </a:r>
            <a:r>
              <a:rPr lang="zh-TW" altLang="en-US" dirty="0" smtClean="0"/>
              <a:t> 記不清楚，請閱讀 </a:t>
            </a:r>
            <a:r>
              <a:rPr lang="en-US" altLang="zh-TW" dirty="0" smtClean="0"/>
              <a:t>Priority-driven </a:t>
            </a:r>
            <a:r>
              <a:rPr lang="en-US" altLang="zh-TW" dirty="0"/>
              <a:t>Scheduling of Periodic Tasks (2)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en-US" altLang="zh-TW" spc="-10" dirty="0" smtClean="0"/>
          </a:p>
        </p:txBody>
      </p:sp>
    </p:spTree>
    <p:extLst>
      <p:ext uri="{BB962C8B-B14F-4D97-AF65-F5344CB8AC3E}">
        <p14:creationId xmlns:p14="http://schemas.microsoft.com/office/powerpoint/2010/main" val="77859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501843" y="184728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 dirty="0"/>
              <a:t>input </a:t>
            </a:r>
            <a:r>
              <a:rPr lang="en-US" dirty="0" err="1"/>
              <a:t>格式</a:t>
            </a:r>
            <a:endParaRPr dirty="0"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1"/>
          </p:nvPr>
        </p:nvSpPr>
        <p:spPr>
          <a:xfrm>
            <a:off x="501843" y="845128"/>
            <a:ext cx="10905000" cy="5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/>
              <a:t>一開始有兩個數字</a:t>
            </a:r>
            <a:r>
              <a:rPr lang="en-US" dirty="0"/>
              <a:t> m 、 n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/>
              <a:t>m </a:t>
            </a:r>
            <a:r>
              <a:rPr lang="en-US" dirty="0" err="1"/>
              <a:t>代表</a:t>
            </a:r>
            <a:r>
              <a:rPr lang="en-US" dirty="0"/>
              <a:t> processor </a:t>
            </a:r>
            <a:r>
              <a:rPr lang="en-US" dirty="0" err="1"/>
              <a:t>的數量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/>
              <a:t>n  </a:t>
            </a:r>
            <a:r>
              <a:rPr lang="en-US" dirty="0" err="1"/>
              <a:t>代表</a:t>
            </a:r>
            <a:r>
              <a:rPr lang="en-US" dirty="0"/>
              <a:t> tasks </a:t>
            </a:r>
            <a:r>
              <a:rPr lang="en-US" dirty="0" err="1"/>
              <a:t>的數量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/>
              <a:t>接下來有</a:t>
            </a:r>
            <a:r>
              <a:rPr lang="en-US" dirty="0"/>
              <a:t> m 行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 err="1"/>
              <a:t>每行有兩個正整數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 err="1"/>
              <a:t>分別代表該</a:t>
            </a:r>
            <a:r>
              <a:rPr lang="en-US" dirty="0"/>
              <a:t> processor 的 ID 與 </a:t>
            </a:r>
            <a:r>
              <a:rPr lang="en-US" dirty="0" err="1"/>
              <a:t>運算能力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/>
              <a:t>接下來有</a:t>
            </a:r>
            <a:r>
              <a:rPr lang="en-US" dirty="0"/>
              <a:t> n  行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 err="1"/>
              <a:t>每行有</a:t>
            </a:r>
            <a:r>
              <a:rPr lang="en-US" dirty="0"/>
              <a:t> 7 </a:t>
            </a:r>
            <a:r>
              <a:rPr lang="en-US" dirty="0" err="1"/>
              <a:t>個正整數，依序代表該</a:t>
            </a:r>
            <a:r>
              <a:rPr lang="en-US" dirty="0"/>
              <a:t> task 的：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ID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release time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execution time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deadline</a:t>
            </a:r>
            <a:endParaRPr dirty="0"/>
          </a:p>
          <a:p>
            <a:pPr marL="1143000" lvl="2" indent="-228600">
              <a:spcBef>
                <a:spcPts val="0"/>
              </a:spcBef>
            </a:pPr>
            <a:r>
              <a:rPr lang="en-US" dirty="0" smtClean="0"/>
              <a:t>period(</a:t>
            </a:r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時則為</a:t>
            </a:r>
            <a:r>
              <a:rPr lang="en-US" altLang="zh-TW" dirty="0" smtClean="0"/>
              <a:t>sporadic</a:t>
            </a:r>
            <a:r>
              <a:rPr lang="en-US" dirty="0" smtClean="0"/>
              <a:t>)</a:t>
            </a:r>
          </a:p>
          <a:p>
            <a:pPr marL="1143000" lvl="2" indent="-228600">
              <a:spcBef>
                <a:spcPts val="0"/>
              </a:spcBef>
            </a:pPr>
            <a:r>
              <a:rPr lang="en-US" dirty="0" smtClean="0"/>
              <a:t>preemption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task </a:t>
            </a:r>
            <a:r>
              <a:rPr lang="en-US" dirty="0" err="1"/>
              <a:t>種類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</a:t>
            </a:r>
            <a:r>
              <a:rPr lang="en-US" altLang="zh-TW" dirty="0" err="1"/>
              <a:t>格式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接著有一個數字 </a:t>
            </a:r>
            <a:r>
              <a:rPr lang="en-US" altLang="zh-TW" dirty="0" smtClean="0"/>
              <a:t>p</a:t>
            </a:r>
            <a:r>
              <a:rPr lang="zh-TW" altLang="en-US" dirty="0" smtClean="0"/>
              <a:t> 代表 </a:t>
            </a:r>
            <a:r>
              <a:rPr lang="en-US" altLang="zh-TW" dirty="0" smtClean="0"/>
              <a:t>precedence constraint</a:t>
            </a:r>
            <a:r>
              <a:rPr lang="zh-TW" altLang="en-US" dirty="0" smtClean="0"/>
              <a:t> 的數量</a:t>
            </a:r>
            <a:endParaRPr lang="en-US" altLang="zh-TW" dirty="0" smtClean="0"/>
          </a:p>
          <a:p>
            <a:r>
              <a:rPr lang="zh-TW" altLang="en-US" dirty="0" smtClean="0"/>
              <a:t>後面有 </a:t>
            </a:r>
            <a:r>
              <a:rPr lang="en-US" altLang="zh-TW" dirty="0" smtClean="0"/>
              <a:t>p </a:t>
            </a:r>
            <a:r>
              <a:rPr lang="zh-TW" altLang="en-US" dirty="0" smtClean="0"/>
              <a:t>行，每一行有兩個數字，代表兩個不同 </a:t>
            </a:r>
            <a:r>
              <a:rPr lang="en-US" altLang="zh-TW" dirty="0" smtClean="0"/>
              <a:t>Task</a:t>
            </a:r>
          </a:p>
          <a:p>
            <a:r>
              <a:rPr lang="zh-TW" altLang="en-US" dirty="0" smtClean="0"/>
              <a:t>前面的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 必須要比後面的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 早做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pPr lvl="1"/>
            <a:r>
              <a:rPr lang="en-US" altLang="zh-TW" dirty="0" smtClean="0"/>
              <a:t>2</a:t>
            </a:r>
          </a:p>
          <a:p>
            <a:pPr lvl="1"/>
            <a:r>
              <a:rPr lang="en-US" altLang="zh-TW" dirty="0" smtClean="0"/>
              <a:t>0 1</a:t>
            </a:r>
          </a:p>
          <a:p>
            <a:pPr lvl="1"/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</a:p>
          <a:p>
            <a:pPr lvl="1"/>
            <a:r>
              <a:rPr lang="zh-TW" altLang="en-US" dirty="0" smtClean="0"/>
              <a:t>此情況代表必須要做完 </a:t>
            </a:r>
            <a:r>
              <a:rPr lang="en-US" altLang="zh-TW" dirty="0" smtClean="0"/>
              <a:t>Task 0</a:t>
            </a:r>
            <a:r>
              <a:rPr lang="zh-TW" altLang="en-US" dirty="0" smtClean="0"/>
              <a:t>，才能做 </a:t>
            </a:r>
            <a:r>
              <a:rPr lang="en-US" altLang="zh-TW" dirty="0" smtClean="0"/>
              <a:t>Task1</a:t>
            </a:r>
          </a:p>
          <a:p>
            <a:pPr lvl="1"/>
            <a:r>
              <a:rPr lang="zh-TW" altLang="en-US" dirty="0" smtClean="0"/>
              <a:t>同理，得先做完 </a:t>
            </a:r>
            <a:r>
              <a:rPr lang="en-US" altLang="zh-TW" dirty="0" smtClean="0"/>
              <a:t>Task1 </a:t>
            </a:r>
            <a:r>
              <a:rPr lang="zh-TW" altLang="en-US" dirty="0" smtClean="0"/>
              <a:t>，才能做 </a:t>
            </a:r>
            <a:r>
              <a:rPr lang="en-US" altLang="zh-TW" dirty="0" smtClean="0"/>
              <a:t>Task2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5061098" y="32291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7432158" y="32291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9803218" y="32291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4" idx="6"/>
            <a:endCxn id="5" idx="2"/>
          </p:cNvCxnSpPr>
          <p:nvPr/>
        </p:nvCxnSpPr>
        <p:spPr>
          <a:xfrm>
            <a:off x="5975498" y="3686358"/>
            <a:ext cx="145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6"/>
            <a:endCxn id="6" idx="2"/>
          </p:cNvCxnSpPr>
          <p:nvPr/>
        </p:nvCxnSpPr>
        <p:spPr>
          <a:xfrm>
            <a:off x="8346558" y="3686358"/>
            <a:ext cx="145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5182308" y="354289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Task0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553368" y="354289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Task1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924428" y="354515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Task2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119036" y="3762272"/>
            <a:ext cx="116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Task0</a:t>
            </a:r>
            <a:r>
              <a:rPr lang="zh-TW" altLang="en-US" dirty="0" smtClean="0"/>
              <a:t> 完成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490096" y="3762272"/>
            <a:ext cx="116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Task1</a:t>
            </a:r>
            <a:r>
              <a:rPr lang="zh-TW" altLang="en-US" dirty="0" smtClean="0"/>
              <a:t> 完成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358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請一直讀</a:t>
            </a:r>
            <a:r>
              <a:rPr lang="zh-TW" altLang="en-US" dirty="0" smtClean="0"/>
              <a:t>下一筆測</a:t>
            </a:r>
            <a:r>
              <a:rPr lang="zh-TW" altLang="en-US" dirty="0" smtClean="0"/>
              <a:t>資，直到 </a:t>
            </a:r>
            <a:r>
              <a:rPr lang="en-US" altLang="zh-TW" dirty="0" smtClean="0"/>
              <a:t>EOF</a:t>
            </a:r>
            <a:endParaRPr lang="en-US" altLang="zh-TW" dirty="0" smtClean="0"/>
          </a:p>
          <a:p>
            <a:r>
              <a:rPr lang="zh-TW" altLang="en-US" dirty="0" smtClean="0"/>
              <a:t>依照會有 </a:t>
            </a:r>
            <a:r>
              <a:rPr lang="en-US" altLang="zh-TW" dirty="0" smtClean="0"/>
              <a:t>m </a:t>
            </a:r>
            <a:r>
              <a:rPr lang="en-US" altLang="zh-TW" dirty="0"/>
              <a:t>、 n </a:t>
            </a:r>
            <a:r>
              <a:rPr lang="zh-TW" altLang="en-US" dirty="0" smtClean="0"/>
              <a:t>， </a:t>
            </a:r>
            <a:r>
              <a:rPr lang="en-US" altLang="zh-TW" dirty="0" smtClean="0"/>
              <a:t>m</a:t>
            </a:r>
            <a:r>
              <a:rPr lang="zh-TW" altLang="en-US" dirty="0" smtClean="0"/>
              <a:t>行、</a:t>
            </a:r>
            <a:r>
              <a:rPr lang="en-US" altLang="zh-TW" dirty="0" smtClean="0"/>
              <a:t>n</a:t>
            </a:r>
            <a:r>
              <a:rPr lang="zh-TW" altLang="en-US" dirty="0" smtClean="0"/>
              <a:t>行</a:t>
            </a:r>
            <a:r>
              <a:rPr lang="en-US" altLang="zh-TW" dirty="0" smtClean="0"/>
              <a:t>……</a:t>
            </a:r>
            <a:r>
              <a:rPr lang="zh-TW" altLang="en-US" dirty="0" smtClean="0"/>
              <a:t>按照之前的格式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63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</a:t>
            </a:r>
            <a:r>
              <a:rPr lang="en-US" altLang="zh-TW" dirty="0" err="1"/>
              <a:t>格式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請</a:t>
            </a:r>
            <a:r>
              <a:rPr lang="zh-TW" altLang="en-US" dirty="0" smtClean="0"/>
              <a:t>將每個測資是否可排程印出</a:t>
            </a:r>
            <a:endParaRPr lang="en-US" altLang="zh-TW" dirty="0" smtClean="0"/>
          </a:p>
          <a:p>
            <a:r>
              <a:rPr lang="en-US" altLang="zh-TW" dirty="0" smtClean="0"/>
              <a:t>EX.</a:t>
            </a:r>
          </a:p>
          <a:p>
            <a:pPr lvl="1"/>
            <a:r>
              <a:rPr lang="en-US" altLang="zh-TW" dirty="0" smtClean="0"/>
              <a:t>Test case 1 : schedulable</a:t>
            </a:r>
          </a:p>
          <a:p>
            <a:pPr lvl="1"/>
            <a:r>
              <a:rPr lang="en-US" altLang="zh-TW" dirty="0" smtClean="0"/>
              <a:t>Test case 2 : not schedulable</a:t>
            </a:r>
          </a:p>
          <a:p>
            <a:pPr lvl="1"/>
            <a:r>
              <a:rPr lang="en-US" altLang="zh-TW" dirty="0" smtClean="0"/>
              <a:t>Test case 3 : schedulable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565789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跑馬燈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492</Words>
  <Application>Microsoft Office PowerPoint</Application>
  <PresentationFormat>寬螢幕</PresentationFormat>
  <Paragraphs>73</Paragraphs>
  <Slides>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Noto Sans Symbols</vt:lpstr>
      <vt:lpstr>新細明體</vt:lpstr>
      <vt:lpstr>Arial</vt:lpstr>
      <vt:lpstr>Times New Roman</vt:lpstr>
      <vt:lpstr>多面向</vt:lpstr>
      <vt:lpstr>Exercise 11</vt:lpstr>
      <vt:lpstr>目標</vt:lpstr>
      <vt:lpstr>目標</vt:lpstr>
      <vt:lpstr>Hints</vt:lpstr>
      <vt:lpstr>input 格式</vt:lpstr>
      <vt:lpstr>input 格式</vt:lpstr>
      <vt:lpstr>input</vt:lpstr>
      <vt:lpstr>output 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</dc:title>
  <cp:lastModifiedBy>Guan Rong Shih</cp:lastModifiedBy>
  <cp:revision>69</cp:revision>
  <dcterms:modified xsi:type="dcterms:W3CDTF">2019-06-05T12:48:10Z</dcterms:modified>
</cp:coreProperties>
</file>