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3" r:id="rId2"/>
    <p:sldMasterId id="2147483654" r:id="rId3"/>
  </p:sldMasterIdLst>
  <p:sldIdLst>
    <p:sldId id="256" r:id="rId4"/>
    <p:sldId id="257" r:id="rId5"/>
    <p:sldId id="258" r:id="rId6"/>
    <p:sldId id="260" r:id="rId7"/>
    <p:sldId id="264" r:id="rId8"/>
    <p:sldId id="279" r:id="rId9"/>
    <p:sldId id="263" r:id="rId10"/>
    <p:sldId id="265" r:id="rId11"/>
    <p:sldId id="266" r:id="rId12"/>
    <p:sldId id="267" r:id="rId13"/>
    <p:sldId id="286" r:id="rId14"/>
    <p:sldId id="282" r:id="rId15"/>
    <p:sldId id="271" r:id="rId16"/>
    <p:sldId id="272" r:id="rId17"/>
    <p:sldId id="273" r:id="rId18"/>
    <p:sldId id="276" r:id="rId19"/>
    <p:sldId id="277" r:id="rId20"/>
    <p:sldId id="283" r:id="rId21"/>
    <p:sldId id="284" r:id="rId22"/>
    <p:sldId id="285" r:id="rId23"/>
    <p:sldId id="287" r:id="rId24"/>
    <p:sldId id="288" r:id="rId25"/>
    <p:sldId id="278" r:id="rId26"/>
    <p:sldId id="280" r:id="rId2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84FDA-8DD5-479B-8FCE-D0BC1BA27E4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053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8E320-1709-4156-8D66-E185DA6E140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903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51131-83AF-44D9-9B6E-1E03FCC6B21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261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F4771-0D2F-496C-B7B9-59F4473305A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9574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CBE82-BA7C-427F-9000-D5E835901DF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3853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D5D75-686B-4CC2-B9BB-88DCEA838F0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797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9BAFA-393F-42F6-A67F-CD60FD6A97A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2719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D6998-9447-4EB2-95BC-23FBF1F7B8D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7190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16157-E71E-4DBE-8E2A-97D95354059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6693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C67F5-BCB1-4BB8-B85E-753F8C68E88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0352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3EBD9-5CC9-4CC9-94AC-EC62CF25931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548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5FB77-FB46-435E-8DEF-2455AEEF7D9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1002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8ED7B-EEA3-4533-B7DE-22BCCF994E4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9791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A528E-DA91-4DA6-ABDA-A2BD817F645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470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BA810-04BE-4CA6-B058-88A4693CBE3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3611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A485C-8613-4A76-82DF-2F5916199E5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7745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3BDDD-6900-49F3-9AC1-CF7D7C810B3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4971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FE68F-FDCB-465F-B5F6-670CCF9F8A0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65707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A9C1D-DC66-4A20-8CE9-585091B745C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39073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51F34-7265-48FB-9A10-311E8B34DFE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25738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09F60-319F-4DAA-B821-C6323EA2CC3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83231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3285B-BD0C-4142-9CBE-462AFB50B55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828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90CEB-1FF8-4CC8-8834-7A4F1A52C60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78324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B9849-A1AB-4C81-AA37-4FEAB227FEA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19696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6B2ED-8694-44C4-B02C-34C5DF86A25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38772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DEFF4-604C-48DC-86A0-50139E98733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5073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F933-06B1-42FB-ACAA-BFBF5C20EBE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171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DB70F-2B6E-41BB-9CEE-644560F4422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315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9C448-F148-4AF7-BC9B-54556EDE073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023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0A70B-FE6E-4C3B-BBF1-F8D48204C9A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474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D896BC-F21E-4A74-8EAE-4692637D0D1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689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42C59-8962-421F-A755-68E472DE0D1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112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A631E9-36A8-4D6A-BCE0-75B30D1C6E0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09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11" name="圓角矩形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2" name="矩形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3" name="矩形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5" name="矩形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2055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6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6" name="日期版面配置區 27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投影片編號版面配置區 28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D6E2A1B7-A8F4-4EEB-A24E-EDD79920EE4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kumimoji="1"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kumimoji="1"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kumimoji="1"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18288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22860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27432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32004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11" name="圓角矩形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2054" name="矩形 11"/>
          <p:cNvSpPr>
            <a:spLocks noChangeArrowheads="1"/>
          </p:cNvSpPr>
          <p:nvPr/>
        </p:nvSpPr>
        <p:spPr bwMode="auto">
          <a:xfrm flipV="1">
            <a:off x="95250" y="134143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1080000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en-US" altLang="zh-TW" sz="2400" smtClean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850" y="1341438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3080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81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 anchor="ctr" anchorCtr="0"/>
          <a:lstStyle>
            <a:lvl1pPr eaLnBrk="1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E244248B-BF5F-4F0A-B9EF-CA255543355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>
          <a:solidFill>
            <a:schemeClr val="tx1"/>
          </a:solidFill>
          <a:latin typeface="+mn-lt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4100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01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02606BE3-5959-4549-B3C7-EFEF17C50B5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>
          <a:solidFill>
            <a:schemeClr val="tx1"/>
          </a:solidFill>
          <a:latin typeface="+mn-lt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22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1.xml"/><Relationship Id="rId5" Type="http://schemas.openxmlformats.org/officeDocument/2006/relationships/slide" Target="slide12.xml"/><Relationship Id="rId4" Type="http://schemas.openxmlformats.org/officeDocument/2006/relationships/slide" Target="slide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slide" Target="slide9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" Target="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hyperlink" Target="net-byte-order.txt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netaddr.txt" TargetMode="External"/><Relationship Id="rId4" Type="http://schemas.openxmlformats.org/officeDocument/2006/relationships/slide" Target="slide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246063" y="1484784"/>
            <a:ext cx="8572500" cy="1470025"/>
          </a:xfrm>
        </p:spPr>
        <p:txBody>
          <a:bodyPr/>
          <a:lstStyle/>
          <a:p>
            <a:pPr algn="ctr" eaLnBrk="1" hangingPunct="1"/>
            <a:r>
              <a:rPr lang="en-US" altLang="zh-TW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Network Programming:</a:t>
            </a:r>
            <a:br>
              <a:rPr lang="en-US" altLang="zh-TW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The Socket API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331913" y="36449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Shyan</a:t>
            </a:r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-Ming Yuan</a:t>
            </a:r>
          </a:p>
          <a:p>
            <a:pPr eaLnBrk="1" hangingPunct="1"/>
            <a:r>
              <a:rPr lang="en-US" altLang="zh-TW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Department, NYCU</a:t>
            </a:r>
          </a:p>
          <a:p>
            <a:pPr eaLnBrk="1" hangingPunct="1"/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smyuan@gmail.com</a:t>
            </a:r>
          </a:p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More Socket Functions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395288" y="1447800"/>
            <a:ext cx="8497887" cy="5005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2" action="ppaction://hlinksldjump"/>
              </a:rPr>
              <a:t>sendto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and 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3" action="ppaction://hlinksldjump"/>
              </a:rPr>
              <a:t>recvfrom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– Send and receive data without connection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 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sendto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(int 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sockfd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const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void *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msg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int 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len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int flags, 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const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struct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sockaddr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*to, int 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tolen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 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 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recvfrom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(int 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sockfd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void *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buf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int 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len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int flags, 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struct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sockaddr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*from, int *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fromlen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 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close()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and 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shutdown() </a:t>
            </a:r>
            <a:r>
              <a:rPr lang="en-US" altLang="zh-TW" sz="2000" dirty="0"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-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close a connection 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 shutdown(int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sockfd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int how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– close a connection for read, write, or both</a:t>
            </a:r>
          </a:p>
          <a:p>
            <a:pPr lvl="2">
              <a:lnSpc>
                <a:spcPct val="90000"/>
              </a:lnSpc>
            </a:pP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how is 0, 1, 2 for read, write, and both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nt close (int 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sockfd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 is equivalent to int shutdown(int 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sockfd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2);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On success, zero is returned</a:t>
            </a:r>
            <a:r>
              <a:rPr lang="en-US" altLang="zh-TW" sz="1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 </a:t>
            </a:r>
            <a:endParaRPr lang="en-US" altLang="zh-TW" sz="18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On 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error, -1 is returned, and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errno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is set appropriately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4" action="ppaction://hlinksldjump"/>
              </a:rPr>
              <a:t>getpeername</a:t>
            </a:r>
            <a:r>
              <a:rPr lang="en-US" altLang="zh-TW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 - o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btain the peer address of the connected socket</a:t>
            </a:r>
          </a:p>
          <a:p>
            <a:pPr>
              <a:lnSpc>
                <a:spcPct val="90000"/>
              </a:lnSpc>
            </a:pPr>
            <a:r>
              <a:rPr lang="en-US" altLang="zh-TW" sz="20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5" action="ppaction://hlinksldjump"/>
              </a:rPr>
              <a:t>gethostbyname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20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const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char *name); </a:t>
            </a:r>
            <a:r>
              <a:rPr lang="en-US" altLang="zh-TW" sz="2000" dirty="0"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-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obtain IP address of a computer</a:t>
            </a:r>
          </a:p>
          <a:p>
            <a:pPr marL="273050" lvl="2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</a:pP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6" action="ppaction://hlinksldjump"/>
              </a:rPr>
              <a:t>g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6" action="ppaction://hlinksldjump"/>
              </a:rPr>
              <a:t>etservbyname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 obtain the 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struct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servent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by service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name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73050" lvl="2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</a:pP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7" action="ppaction://hlinksldjump"/>
              </a:rPr>
              <a:t>getprotobyname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 - obtain the 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struct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protoent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by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protocol name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dirty="0" err="1" smtClean="0">
                <a:solidFill>
                  <a:srgbClr val="FF0000"/>
                </a:solidFill>
                <a:ea typeface="新細明體" panose="02020500000000000000" pitchFamily="18" charset="-120"/>
              </a:rPr>
              <a:t>gethostbyname</a:t>
            </a:r>
            <a:r>
              <a:rPr lang="en-US" altLang="zh-TW" dirty="0" smtClean="0">
                <a:ea typeface="新細明體" panose="02020500000000000000" pitchFamily="18" charset="-120"/>
              </a:rPr>
              <a:t> function call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1507" name="文字方塊 4"/>
          <p:cNvSpPr txBox="1">
            <a:spLocks noChangeArrowheads="1"/>
          </p:cNvSpPr>
          <p:nvPr/>
        </p:nvSpPr>
        <p:spPr bwMode="auto">
          <a:xfrm>
            <a:off x="428625" y="3645024"/>
            <a:ext cx="828675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</a:t>
            </a:r>
            <a:r>
              <a:rPr lang="en-US" altLang="zh-TW" sz="2000" dirty="0"/>
              <a:t>The </a:t>
            </a:r>
            <a:r>
              <a:rPr lang="en-US" altLang="zh-TW" sz="2000" dirty="0" err="1"/>
              <a:t>gethostbyname</a:t>
            </a:r>
            <a:r>
              <a:rPr lang="en-US" altLang="zh-TW" sz="2000" dirty="0"/>
              <a:t>() function returns a structure of </a:t>
            </a:r>
            <a:r>
              <a:rPr lang="en-US" altLang="zh-TW" sz="2000" dirty="0" smtClean="0"/>
              <a:t>type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hostent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for the given host name. </a:t>
            </a:r>
            <a:endParaRPr lang="en-US" altLang="zh-TW" sz="2000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/>
              <a:t> T</a:t>
            </a:r>
            <a:r>
              <a:rPr lang="en-US" altLang="zh-TW" sz="2000" dirty="0" smtClean="0"/>
              <a:t>he host name </a:t>
            </a:r>
            <a:r>
              <a:rPr lang="en-US" altLang="zh-TW" sz="2000" dirty="0"/>
              <a:t>is either a hostname, or an IPv4 address in standard dot </a:t>
            </a:r>
            <a:r>
              <a:rPr lang="en-US" altLang="zh-TW" sz="2000" dirty="0" smtClean="0"/>
              <a:t>notation or </a:t>
            </a:r>
            <a:r>
              <a:rPr lang="en-US" sz="2000" dirty="0"/>
              <a:t>an IPv6 address in colon (and possibly dot) </a:t>
            </a:r>
            <a:r>
              <a:rPr lang="en-US" sz="2000" dirty="0" smtClean="0"/>
              <a:t>notation.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TW" altLang="en-US" sz="2000" dirty="0"/>
              <a:t> </a:t>
            </a:r>
            <a:r>
              <a:rPr lang="en-US" altLang="zh-TW" sz="2000" dirty="0" smtClean="0"/>
              <a:t>The </a:t>
            </a:r>
            <a:r>
              <a:rPr lang="en-US" altLang="zh-TW" sz="2000" dirty="0" err="1" smtClean="0"/>
              <a:t>struct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hostent</a:t>
            </a:r>
            <a:r>
              <a:rPr lang="en-US" altLang="zh-TW" sz="2000" dirty="0" smtClean="0"/>
              <a:t> is defined in &lt;</a:t>
            </a:r>
            <a:r>
              <a:rPr lang="en-US" altLang="zh-TW" sz="2000" dirty="0" err="1" smtClean="0"/>
              <a:t>netdb.h</a:t>
            </a:r>
            <a:r>
              <a:rPr lang="en-US" altLang="zh-TW" sz="2000" dirty="0" smtClean="0"/>
              <a:t>&gt;</a:t>
            </a:r>
            <a:endParaRPr lang="en-US" sz="20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62297" y="1447800"/>
            <a:ext cx="8258175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netdb.h</a:t>
            </a:r>
            <a:r>
              <a:rPr lang="en-US" sz="1600" dirty="0"/>
              <a:t>&gt;</a:t>
            </a:r>
          </a:p>
          <a:p>
            <a:r>
              <a:rPr lang="en-US" sz="1600" dirty="0"/>
              <a:t>extern int </a:t>
            </a:r>
            <a:r>
              <a:rPr lang="en-US" sz="1600" dirty="0" err="1"/>
              <a:t>h_errno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hostent</a:t>
            </a:r>
            <a:r>
              <a:rPr lang="en-US" sz="1600" dirty="0"/>
              <a:t> *</a:t>
            </a:r>
            <a:r>
              <a:rPr lang="en-US" sz="1600" dirty="0" err="1"/>
              <a:t>gethostbyname</a:t>
            </a:r>
            <a:r>
              <a:rPr lang="en-US" sz="1600" dirty="0"/>
              <a:t>(</a:t>
            </a:r>
            <a:r>
              <a:rPr lang="en-US" sz="1600" dirty="0" err="1"/>
              <a:t>const</a:t>
            </a:r>
            <a:r>
              <a:rPr lang="en-US" sz="1600" dirty="0"/>
              <a:t> char *name</a:t>
            </a:r>
            <a:r>
              <a:rPr lang="en-US" sz="1600" dirty="0" smtClean="0"/>
              <a:t>);</a:t>
            </a:r>
          </a:p>
          <a:p>
            <a:endParaRPr lang="en-US" sz="1600" dirty="0"/>
          </a:p>
          <a:p>
            <a:r>
              <a:rPr lang="en-US" sz="1600" dirty="0" smtClean="0"/>
              <a:t>On success,  a structure of type </a:t>
            </a:r>
            <a:r>
              <a:rPr lang="en-US" sz="1600" dirty="0" err="1" smtClean="0"/>
              <a:t>hostent</a:t>
            </a:r>
            <a:r>
              <a:rPr lang="en-US" sz="1600" dirty="0" smtClean="0"/>
              <a:t> is returned.</a:t>
            </a:r>
          </a:p>
          <a:p>
            <a:r>
              <a:rPr lang="en-US" sz="1600" dirty="0" smtClean="0"/>
              <a:t>On </a:t>
            </a:r>
            <a:r>
              <a:rPr lang="en-US" sz="1600" dirty="0"/>
              <a:t>error, </a:t>
            </a:r>
            <a:r>
              <a:rPr lang="en-US" sz="1600" dirty="0" smtClean="0"/>
              <a:t>a NULL pointer is </a:t>
            </a:r>
            <a:r>
              <a:rPr lang="en-US" sz="1600" dirty="0"/>
              <a:t>returned, and </a:t>
            </a:r>
            <a:r>
              <a:rPr lang="en-US" sz="1600" dirty="0" smtClean="0"/>
              <a:t>the</a:t>
            </a:r>
            <a:r>
              <a:rPr lang="en-US" sz="1600" dirty="0"/>
              <a:t> </a:t>
            </a:r>
            <a:r>
              <a:rPr lang="en-US" sz="1600" dirty="0" err="1">
                <a:solidFill>
                  <a:srgbClr val="FF0000"/>
                </a:solidFill>
              </a:rPr>
              <a:t>h_errno</a:t>
            </a:r>
            <a:r>
              <a:rPr lang="en-US" sz="1600" dirty="0"/>
              <a:t> </a:t>
            </a:r>
            <a:r>
              <a:rPr lang="en-US" sz="1600" dirty="0" smtClean="0"/>
              <a:t>is set appropriately.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45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Course\Intro2NP\figures\unix\fig11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04522"/>
            <a:ext cx="7056784" cy="474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上箭號 4">
            <a:hlinkClick r:id="rId3" action="ppaction://hlinksldjump"/>
          </p:cNvPr>
          <p:cNvSpPr/>
          <p:nvPr/>
        </p:nvSpPr>
        <p:spPr>
          <a:xfrm>
            <a:off x="7740352" y="692696"/>
            <a:ext cx="485775" cy="9794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115616" y="116632"/>
            <a:ext cx="63367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hostent</a:t>
            </a:r>
            <a:r>
              <a:rPr lang="en-US" sz="1400" dirty="0"/>
              <a:t> {</a:t>
            </a:r>
          </a:p>
          <a:p>
            <a:r>
              <a:rPr lang="en-US" sz="1400" dirty="0"/>
              <a:t>               char  *</a:t>
            </a:r>
            <a:r>
              <a:rPr lang="en-US" sz="1400" dirty="0" err="1"/>
              <a:t>h_name</a:t>
            </a:r>
            <a:r>
              <a:rPr lang="en-US" sz="1400" dirty="0"/>
              <a:t>;            /* official name of host */</a:t>
            </a:r>
          </a:p>
          <a:p>
            <a:r>
              <a:rPr lang="en-US" sz="1400" dirty="0"/>
              <a:t>               char **</a:t>
            </a:r>
            <a:r>
              <a:rPr lang="en-US" sz="1400" dirty="0" err="1"/>
              <a:t>h_aliases</a:t>
            </a:r>
            <a:r>
              <a:rPr lang="en-US" sz="1400" dirty="0"/>
              <a:t>;         /* alias list */</a:t>
            </a:r>
          </a:p>
          <a:p>
            <a:r>
              <a:rPr lang="en-US" sz="1400" dirty="0"/>
              <a:t>               int    </a:t>
            </a:r>
            <a:r>
              <a:rPr lang="en-US" sz="1400" dirty="0" err="1"/>
              <a:t>h_addrtype</a:t>
            </a:r>
            <a:r>
              <a:rPr lang="en-US" sz="1400" dirty="0"/>
              <a:t>;        /* host address </a:t>
            </a:r>
            <a:r>
              <a:rPr lang="en-US" sz="1400" dirty="0" smtClean="0"/>
              <a:t>type, </a:t>
            </a:r>
            <a:r>
              <a:rPr lang="en-US" sz="1400" b="1" dirty="0"/>
              <a:t>AF_INET</a:t>
            </a:r>
            <a:r>
              <a:rPr lang="en-US" sz="1400" dirty="0"/>
              <a:t> or </a:t>
            </a:r>
            <a:r>
              <a:rPr lang="en-US" sz="1400" b="1" dirty="0"/>
              <a:t>AF_INET6</a:t>
            </a:r>
            <a:r>
              <a:rPr lang="en-US" sz="1400" dirty="0" smtClean="0"/>
              <a:t> </a:t>
            </a:r>
            <a:r>
              <a:rPr lang="en-US" sz="1400" dirty="0"/>
              <a:t>*/</a:t>
            </a:r>
          </a:p>
          <a:p>
            <a:r>
              <a:rPr lang="en-US" sz="1400" dirty="0"/>
              <a:t>               int    </a:t>
            </a:r>
            <a:r>
              <a:rPr lang="en-US" sz="1400" dirty="0" err="1"/>
              <a:t>h_length</a:t>
            </a:r>
            <a:r>
              <a:rPr lang="en-US" sz="1400" dirty="0"/>
              <a:t>;          /* length of address */</a:t>
            </a:r>
          </a:p>
          <a:p>
            <a:r>
              <a:rPr lang="en-US" sz="1400" dirty="0"/>
              <a:t>               char **</a:t>
            </a:r>
            <a:r>
              <a:rPr lang="en-US" sz="1400" dirty="0" err="1"/>
              <a:t>h_addr_list</a:t>
            </a:r>
            <a:r>
              <a:rPr lang="en-US" sz="1400" dirty="0"/>
              <a:t>;       /* list of addresses */</a:t>
            </a:r>
          </a:p>
          <a:p>
            <a:r>
              <a:rPr lang="en-US" sz="1400" dirty="0"/>
              <a:t>           }</a:t>
            </a:r>
          </a:p>
          <a:p>
            <a:r>
              <a:rPr lang="en-US" sz="1400" dirty="0" smtClean="0"/>
              <a:t> #</a:t>
            </a:r>
            <a:r>
              <a:rPr lang="en-US" sz="1400" dirty="0"/>
              <a:t>define </a:t>
            </a:r>
            <a:r>
              <a:rPr lang="en-US" sz="1400" dirty="0" err="1"/>
              <a:t>h_addr</a:t>
            </a:r>
            <a:r>
              <a:rPr lang="en-US" sz="1400" dirty="0"/>
              <a:t> </a:t>
            </a:r>
            <a:r>
              <a:rPr lang="en-US" sz="1400" dirty="0" err="1"/>
              <a:t>h_addr_list</a:t>
            </a:r>
            <a:r>
              <a:rPr lang="en-US" sz="1400" dirty="0"/>
              <a:t>[0] /* for backward compatibility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socket</a:t>
            </a:r>
            <a:r>
              <a:rPr lang="en-US" altLang="zh-TW" dirty="0" smtClean="0">
                <a:ea typeface="新細明體" panose="02020500000000000000" pitchFamily="18" charset="-120"/>
              </a:rPr>
              <a:t> function call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062288"/>
            <a:ext cx="3786188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3067050"/>
            <a:ext cx="4024313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957763"/>
            <a:ext cx="62484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上箭號 6">
            <a:hlinkClick r:id="rId5" action="ppaction://hlinksldjump"/>
          </p:cNvPr>
          <p:cNvSpPr/>
          <p:nvPr/>
        </p:nvSpPr>
        <p:spPr>
          <a:xfrm>
            <a:off x="8243888" y="5516563"/>
            <a:ext cx="485775" cy="9794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331640" y="1447800"/>
            <a:ext cx="676875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#include &lt;sys/</a:t>
            </a:r>
            <a:r>
              <a:rPr lang="en-US" sz="1600" dirty="0" err="1" smtClean="0"/>
              <a:t>socket.h</a:t>
            </a:r>
            <a:r>
              <a:rPr lang="en-US" sz="1600" dirty="0" smtClean="0"/>
              <a:t>&gt;</a:t>
            </a:r>
          </a:p>
          <a:p>
            <a:endParaRPr lang="en-US" sz="1600" dirty="0"/>
          </a:p>
          <a:p>
            <a:r>
              <a:rPr lang="en-US" sz="1600" dirty="0" smtClean="0"/>
              <a:t>Int socket (int family, int type, int protocol);</a:t>
            </a:r>
          </a:p>
          <a:p>
            <a:endParaRPr lang="en-US" sz="1600" dirty="0"/>
          </a:p>
          <a:p>
            <a:r>
              <a:rPr lang="en-US" sz="1600" dirty="0" smtClean="0"/>
              <a:t>On </a:t>
            </a:r>
            <a:r>
              <a:rPr lang="en-US" sz="1600" dirty="0"/>
              <a:t>success, a file descriptor for the new socket is returned. </a:t>
            </a:r>
            <a:endParaRPr lang="en-US" sz="1600" dirty="0" smtClean="0"/>
          </a:p>
          <a:p>
            <a:r>
              <a:rPr lang="en-US" sz="1600" dirty="0" smtClean="0"/>
              <a:t>On </a:t>
            </a:r>
            <a:r>
              <a:rPr lang="en-US" sz="1600" dirty="0"/>
              <a:t>error, -1 is returned, and </a:t>
            </a:r>
            <a:r>
              <a:rPr lang="en-US" sz="1600" dirty="0" err="1"/>
              <a:t>errno</a:t>
            </a:r>
            <a:r>
              <a:rPr lang="en-US" sz="1600" dirty="0"/>
              <a:t> is set </a:t>
            </a:r>
            <a:r>
              <a:rPr lang="en-US" sz="1600" dirty="0" smtClean="0"/>
              <a:t>appropriately.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connect</a:t>
            </a:r>
            <a:r>
              <a:rPr lang="en-US" altLang="zh-TW" dirty="0" smtClean="0">
                <a:ea typeface="新細明體" panose="02020500000000000000" pitchFamily="18" charset="-120"/>
              </a:rPr>
              <a:t> function call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526110"/>
            <a:ext cx="73564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文字方塊 5"/>
          <p:cNvSpPr txBox="1">
            <a:spLocks noChangeArrowheads="1"/>
          </p:cNvSpPr>
          <p:nvPr/>
        </p:nvSpPr>
        <p:spPr bwMode="auto">
          <a:xfrm>
            <a:off x="682873" y="2864991"/>
            <a:ext cx="828161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/>
              <a:t>In TCP, It is used by a client to establish a connection with a server.</a:t>
            </a:r>
          </a:p>
          <a:p>
            <a:pPr eaLnBrk="1" hangingPunct="1"/>
            <a:r>
              <a:rPr lang="en-US" altLang="zh-TW" sz="2000" dirty="0"/>
              <a:t>In UDP, it is used by a client to record the IP and port of a server.</a:t>
            </a:r>
            <a:endParaRPr lang="zh-TW" altLang="en-US" sz="2000" dirty="0"/>
          </a:p>
        </p:txBody>
      </p:sp>
      <p:sp>
        <p:nvSpPr>
          <p:cNvPr id="6" name="向上箭號 5">
            <a:hlinkClick r:id="rId3" action="ppaction://hlinksldjump"/>
          </p:cNvPr>
          <p:cNvSpPr/>
          <p:nvPr/>
        </p:nvSpPr>
        <p:spPr>
          <a:xfrm>
            <a:off x="8407400" y="5516563"/>
            <a:ext cx="485775" cy="9794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98897" y="1447800"/>
            <a:ext cx="756153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#include &lt;sys/</a:t>
            </a:r>
            <a:r>
              <a:rPr lang="en-US" sz="1600" dirty="0" err="1" smtClean="0"/>
              <a:t>socket.h</a:t>
            </a:r>
            <a:r>
              <a:rPr lang="en-US" sz="1600" dirty="0" smtClean="0"/>
              <a:t>&gt;</a:t>
            </a:r>
          </a:p>
          <a:p>
            <a:endParaRPr lang="en-US" sz="1600" dirty="0"/>
          </a:p>
          <a:p>
            <a:r>
              <a:rPr lang="en-US" sz="1600" dirty="0"/>
              <a:t>Int connect(int socket,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sockaddr</a:t>
            </a:r>
            <a:r>
              <a:rPr lang="en-US" sz="1600" dirty="0"/>
              <a:t> *</a:t>
            </a:r>
            <a:r>
              <a:rPr lang="en-US" sz="1600" dirty="0" smtClean="0"/>
              <a:t>address </a:t>
            </a:r>
            <a:r>
              <a:rPr lang="en-US" sz="1600" dirty="0" err="1" smtClean="0"/>
              <a:t>socklen_t</a:t>
            </a:r>
            <a:r>
              <a:rPr lang="en-US" sz="1600" dirty="0" smtClean="0"/>
              <a:t> </a:t>
            </a:r>
            <a:r>
              <a:rPr lang="en-US" sz="1600" dirty="0" err="1" smtClean="0"/>
              <a:t>address_len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 smtClean="0"/>
              <a:t>On </a:t>
            </a:r>
            <a:r>
              <a:rPr lang="en-US" sz="1600" dirty="0"/>
              <a:t>success, </a:t>
            </a:r>
            <a:r>
              <a:rPr lang="en-US" sz="1600" dirty="0" smtClean="0"/>
              <a:t>0 </a:t>
            </a:r>
            <a:r>
              <a:rPr lang="en-US" sz="1600" dirty="0"/>
              <a:t>is returned. </a:t>
            </a:r>
            <a:r>
              <a:rPr lang="en-US" sz="1600" dirty="0" smtClean="0"/>
              <a:t>On </a:t>
            </a:r>
            <a:r>
              <a:rPr lang="en-US" sz="1600" dirty="0"/>
              <a:t>error, -1 is returned, and </a:t>
            </a:r>
            <a:r>
              <a:rPr lang="en-US" sz="1600" dirty="0" err="1"/>
              <a:t>errno</a:t>
            </a:r>
            <a:r>
              <a:rPr lang="en-US" sz="1600" dirty="0"/>
              <a:t> is set </a:t>
            </a:r>
            <a:r>
              <a:rPr lang="en-US" sz="1600" dirty="0" smtClean="0"/>
              <a:t>appropriately.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bind</a:t>
            </a:r>
            <a:r>
              <a:rPr lang="en-US" altLang="zh-TW" dirty="0" smtClean="0">
                <a:ea typeface="新細明體" panose="02020500000000000000" pitchFamily="18" charset="-120"/>
              </a:rPr>
              <a:t> function call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19460" name="文字方塊 4"/>
          <p:cNvSpPr txBox="1">
            <a:spLocks noChangeArrowheads="1"/>
          </p:cNvSpPr>
          <p:nvPr/>
        </p:nvSpPr>
        <p:spPr bwMode="auto">
          <a:xfrm>
            <a:off x="827906" y="2969121"/>
            <a:ext cx="7632526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/>
              <a:t>The bind assigns a local protocol address to a socket.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In </a:t>
            </a:r>
            <a:r>
              <a:rPr lang="en-US" altLang="zh-TW" sz="2000" dirty="0"/>
              <a:t>the internet protocol, the address is the combination of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either </a:t>
            </a:r>
            <a:r>
              <a:rPr lang="en-US" altLang="zh-TW" sz="2000" dirty="0"/>
              <a:t>a 32-bit IPv4 address or a 128-bit IPv6 address with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a </a:t>
            </a:r>
            <a:r>
              <a:rPr lang="en-US" altLang="zh-TW" sz="2000" dirty="0"/>
              <a:t>16-bit TCP or UDP port number.</a:t>
            </a:r>
            <a:endParaRPr lang="zh-TW" altLang="en-US" sz="2000" dirty="0"/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4449092"/>
            <a:ext cx="8786812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上箭號 5">
            <a:hlinkClick r:id="rId3" action="ppaction://hlinksldjump"/>
          </p:cNvPr>
          <p:cNvSpPr/>
          <p:nvPr/>
        </p:nvSpPr>
        <p:spPr>
          <a:xfrm>
            <a:off x="8243888" y="5762625"/>
            <a:ext cx="485775" cy="9794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98897" y="1447800"/>
            <a:ext cx="756153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#include &lt;sys/</a:t>
            </a:r>
            <a:r>
              <a:rPr lang="en-US" sz="1600" dirty="0" err="1" smtClean="0"/>
              <a:t>socket.h</a:t>
            </a:r>
            <a:r>
              <a:rPr lang="en-US" sz="1600" dirty="0" smtClean="0"/>
              <a:t>&gt;</a:t>
            </a:r>
          </a:p>
          <a:p>
            <a:endParaRPr lang="en-US" sz="1600" dirty="0"/>
          </a:p>
          <a:p>
            <a:r>
              <a:rPr lang="en-US" sz="1600" dirty="0"/>
              <a:t>int bind(int </a:t>
            </a:r>
            <a:r>
              <a:rPr lang="en-US" sz="1600" dirty="0" err="1"/>
              <a:t>sockfd</a:t>
            </a:r>
            <a:r>
              <a:rPr lang="en-US" sz="1600" dirty="0"/>
              <a:t>,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sockaddr</a:t>
            </a:r>
            <a:r>
              <a:rPr lang="en-US" sz="1600" dirty="0"/>
              <a:t> *</a:t>
            </a:r>
            <a:r>
              <a:rPr lang="en-US" sz="1600" dirty="0" err="1" smtClean="0"/>
              <a:t>addr</a:t>
            </a:r>
            <a:r>
              <a:rPr lang="en-US" sz="1600" dirty="0" smtClean="0"/>
              <a:t>, </a:t>
            </a:r>
            <a:r>
              <a:rPr lang="en-US" sz="1600" dirty="0" err="1" smtClean="0"/>
              <a:t>socklen_t</a:t>
            </a:r>
            <a:r>
              <a:rPr lang="en-US" sz="1600" dirty="0" smtClean="0"/>
              <a:t> </a:t>
            </a:r>
            <a:r>
              <a:rPr lang="en-US" sz="1600" dirty="0" err="1"/>
              <a:t>addrlen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smtClean="0"/>
              <a:t>On </a:t>
            </a:r>
            <a:r>
              <a:rPr lang="en-US" sz="1600" dirty="0"/>
              <a:t>success, </a:t>
            </a:r>
            <a:r>
              <a:rPr lang="en-US" sz="1600" dirty="0" smtClean="0"/>
              <a:t>0 </a:t>
            </a:r>
            <a:r>
              <a:rPr lang="en-US" sz="1600" dirty="0"/>
              <a:t>is returned. </a:t>
            </a:r>
            <a:r>
              <a:rPr lang="en-US" sz="1600" dirty="0" smtClean="0"/>
              <a:t>On </a:t>
            </a:r>
            <a:r>
              <a:rPr lang="en-US" sz="1600" dirty="0"/>
              <a:t>error, -1 is returned, and </a:t>
            </a:r>
            <a:r>
              <a:rPr lang="en-US" sz="1600" dirty="0" err="1"/>
              <a:t>errno</a:t>
            </a:r>
            <a:r>
              <a:rPr lang="en-US" sz="1600" dirty="0"/>
              <a:t> is set </a:t>
            </a:r>
            <a:r>
              <a:rPr lang="en-US" sz="1600" dirty="0" smtClean="0"/>
              <a:t>appropriately.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listen</a:t>
            </a:r>
            <a:r>
              <a:rPr lang="en-US" altLang="zh-TW" dirty="0" smtClean="0">
                <a:ea typeface="新細明體" panose="02020500000000000000" pitchFamily="18" charset="-120"/>
              </a:rPr>
              <a:t> function call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0483" name="文字方塊 4"/>
          <p:cNvSpPr txBox="1">
            <a:spLocks noChangeArrowheads="1"/>
          </p:cNvSpPr>
          <p:nvPr/>
        </p:nvSpPr>
        <p:spPr bwMode="auto">
          <a:xfrm>
            <a:off x="428625" y="3429000"/>
            <a:ext cx="828675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The </a:t>
            </a:r>
            <a:r>
              <a:rPr lang="en-US" altLang="zh-TW" sz="2000" dirty="0"/>
              <a:t>listen converts an unconnected TCP socket into a passive mode for awaiting </a:t>
            </a:r>
            <a:r>
              <a:rPr lang="en-US" altLang="zh-TW" sz="2000" dirty="0" smtClean="0"/>
              <a:t>incoming </a:t>
            </a:r>
            <a:r>
              <a:rPr lang="en-US" altLang="zh-TW" sz="2000" dirty="0"/>
              <a:t>connection requests. 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The </a:t>
            </a:r>
            <a:r>
              <a:rPr lang="en-US" altLang="zh-TW" sz="2000" dirty="0"/>
              <a:t>backlog argument specifies the maximum number of connection requests can </a:t>
            </a:r>
            <a:r>
              <a:rPr lang="en-US" altLang="zh-TW" sz="2000" dirty="0" smtClean="0"/>
              <a:t>be queued </a:t>
            </a:r>
            <a:r>
              <a:rPr lang="en-US" altLang="zh-TW" sz="2000" dirty="0"/>
              <a:t>for this socket.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The </a:t>
            </a:r>
            <a:r>
              <a:rPr lang="en-US" altLang="zh-TW" sz="2000" dirty="0"/>
              <a:t>listen can only be used by an awaiting TCP server process.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The </a:t>
            </a:r>
            <a:r>
              <a:rPr lang="en-US" altLang="zh-TW" sz="2000" dirty="0"/>
              <a:t>listen is normally called after socket and bind function calls and must be called before the accept function call.</a:t>
            </a:r>
            <a:endParaRPr lang="zh-TW" altLang="en-US" sz="2000" dirty="0"/>
          </a:p>
        </p:txBody>
      </p:sp>
      <p:sp>
        <p:nvSpPr>
          <p:cNvPr id="5" name="向上箭號 4">
            <a:hlinkClick r:id="rId2" action="ppaction://hlinksldjump"/>
          </p:cNvPr>
          <p:cNvSpPr/>
          <p:nvPr/>
        </p:nvSpPr>
        <p:spPr>
          <a:xfrm>
            <a:off x="8243888" y="5691188"/>
            <a:ext cx="485775" cy="977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98897" y="1447800"/>
            <a:ext cx="756153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#include &lt;sys/</a:t>
            </a:r>
            <a:r>
              <a:rPr lang="en-US" sz="1600" dirty="0" err="1" smtClean="0"/>
              <a:t>socket.h</a:t>
            </a:r>
            <a:r>
              <a:rPr lang="en-US" sz="1600" dirty="0" smtClean="0"/>
              <a:t>&gt;</a:t>
            </a:r>
          </a:p>
          <a:p>
            <a:endParaRPr lang="en-US" sz="1600" dirty="0"/>
          </a:p>
          <a:p>
            <a:r>
              <a:rPr lang="sv-SE" sz="1600" dirty="0" smtClean="0"/>
              <a:t>int </a:t>
            </a:r>
            <a:r>
              <a:rPr lang="sv-SE" sz="1600" dirty="0"/>
              <a:t>listen(int sockfd, int backlog</a:t>
            </a:r>
            <a:r>
              <a:rPr lang="sv-SE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smtClean="0"/>
              <a:t>On </a:t>
            </a:r>
            <a:r>
              <a:rPr lang="en-US" sz="1600" dirty="0"/>
              <a:t>success, </a:t>
            </a:r>
            <a:r>
              <a:rPr lang="en-US" sz="1600" dirty="0" smtClean="0"/>
              <a:t>0 </a:t>
            </a:r>
            <a:r>
              <a:rPr lang="en-US" sz="1600" dirty="0"/>
              <a:t>is returned. </a:t>
            </a:r>
            <a:r>
              <a:rPr lang="en-US" sz="1600" dirty="0" smtClean="0"/>
              <a:t>On </a:t>
            </a:r>
            <a:r>
              <a:rPr lang="en-US" sz="1600" dirty="0"/>
              <a:t>error, -1 is returned, and </a:t>
            </a:r>
            <a:r>
              <a:rPr lang="en-US" sz="1600" dirty="0" err="1"/>
              <a:t>errno</a:t>
            </a:r>
            <a:r>
              <a:rPr lang="en-US" sz="1600" dirty="0"/>
              <a:t> is set </a:t>
            </a:r>
            <a:r>
              <a:rPr lang="en-US" sz="1600" dirty="0" smtClean="0"/>
              <a:t>appropriately.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accept</a:t>
            </a:r>
            <a:r>
              <a:rPr lang="en-US" altLang="zh-TW" dirty="0" smtClean="0">
                <a:ea typeface="新細明體" panose="02020500000000000000" pitchFamily="18" charset="-120"/>
              </a:rPr>
              <a:t> function call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1507" name="文字方塊 4"/>
          <p:cNvSpPr txBox="1">
            <a:spLocks noChangeArrowheads="1"/>
          </p:cNvSpPr>
          <p:nvPr/>
        </p:nvSpPr>
        <p:spPr bwMode="auto">
          <a:xfrm>
            <a:off x="428625" y="3702050"/>
            <a:ext cx="82867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The </a:t>
            </a:r>
            <a:r>
              <a:rPr lang="en-US" altLang="zh-TW" sz="2000" dirty="0"/>
              <a:t>accept function is called by a TCP server to return the next completed connection from the connection request waiting queue.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If </a:t>
            </a:r>
            <a:r>
              <a:rPr lang="en-US" altLang="zh-TW" sz="2000" dirty="0"/>
              <a:t>there is no completed connection, the calling process is put to sleep until a completed connection exists unless the socket is </a:t>
            </a:r>
            <a:r>
              <a:rPr lang="en-US" altLang="zh-TW" sz="2000" dirty="0" err="1"/>
              <a:t>noblocking</a:t>
            </a:r>
            <a:r>
              <a:rPr lang="en-US" altLang="zh-TW" sz="2000" dirty="0" smtClean="0"/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000" dirty="0" smtClean="0"/>
              <a:t> The </a:t>
            </a:r>
            <a:r>
              <a:rPr lang="en-US" sz="2000" dirty="0"/>
              <a:t>accepted socket cannot itself accept more connections. </a:t>
            </a:r>
            <a:endParaRPr lang="en-US" sz="2000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000" dirty="0" smtClean="0"/>
              <a:t> The </a:t>
            </a:r>
            <a:r>
              <a:rPr lang="en-US" sz="2000" dirty="0"/>
              <a:t>original socket remains open and can accept more connections.</a:t>
            </a:r>
            <a:endParaRPr lang="zh-TW" altLang="en-US" sz="2000" dirty="0"/>
          </a:p>
        </p:txBody>
      </p:sp>
      <p:sp>
        <p:nvSpPr>
          <p:cNvPr id="5" name="向上箭號 4">
            <a:hlinkClick r:id="rId2" action="ppaction://hlinksldjump"/>
          </p:cNvPr>
          <p:cNvSpPr/>
          <p:nvPr/>
        </p:nvSpPr>
        <p:spPr>
          <a:xfrm>
            <a:off x="8243888" y="5516563"/>
            <a:ext cx="485775" cy="9794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2297" y="1447800"/>
            <a:ext cx="825817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#include &lt;sys/</a:t>
            </a:r>
            <a:r>
              <a:rPr lang="en-US" sz="1600" dirty="0" err="1" smtClean="0"/>
              <a:t>socket.h</a:t>
            </a:r>
            <a:r>
              <a:rPr lang="en-US" sz="1600" dirty="0" smtClean="0"/>
              <a:t>&gt;</a:t>
            </a:r>
          </a:p>
          <a:p>
            <a:endParaRPr lang="en-US" sz="1600" dirty="0"/>
          </a:p>
          <a:p>
            <a:r>
              <a:rPr lang="en-US" sz="1600" dirty="0"/>
              <a:t>int accept(int socket, 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sockaddr</a:t>
            </a:r>
            <a:r>
              <a:rPr lang="en-US" sz="1600" dirty="0"/>
              <a:t> *restrict </a:t>
            </a:r>
            <a:r>
              <a:rPr lang="en-US" sz="1600" dirty="0" smtClean="0"/>
              <a:t>address, </a:t>
            </a:r>
            <a:r>
              <a:rPr lang="en-US" sz="1600" dirty="0" err="1" smtClean="0"/>
              <a:t>socklen_t</a:t>
            </a:r>
            <a:r>
              <a:rPr lang="en-US" sz="1600" dirty="0" smtClean="0"/>
              <a:t> </a:t>
            </a:r>
            <a:r>
              <a:rPr lang="en-US" sz="1600" dirty="0"/>
              <a:t>*restrict </a:t>
            </a:r>
            <a:r>
              <a:rPr lang="en-US" sz="1600" dirty="0" err="1"/>
              <a:t>address_len</a:t>
            </a:r>
            <a:r>
              <a:rPr lang="en-US" sz="1600" dirty="0" smtClean="0"/>
              <a:t>);</a:t>
            </a:r>
          </a:p>
          <a:p>
            <a:endParaRPr lang="en-US" sz="1600" dirty="0"/>
          </a:p>
          <a:p>
            <a:r>
              <a:rPr lang="en-US" sz="1600" dirty="0" smtClean="0"/>
              <a:t>On </a:t>
            </a:r>
            <a:r>
              <a:rPr lang="en-US" sz="1600" dirty="0"/>
              <a:t>success, a </a:t>
            </a:r>
            <a:r>
              <a:rPr lang="en-US" sz="1600" dirty="0" smtClean="0"/>
              <a:t>new socket that accepts the connection </a:t>
            </a:r>
            <a:r>
              <a:rPr lang="en-US" sz="1600" dirty="0"/>
              <a:t>is returned. </a:t>
            </a:r>
            <a:endParaRPr lang="en-US" sz="1600" dirty="0" smtClean="0"/>
          </a:p>
          <a:p>
            <a:r>
              <a:rPr lang="en-US" sz="1600" dirty="0" smtClean="0"/>
              <a:t>On </a:t>
            </a:r>
            <a:r>
              <a:rPr lang="en-US" sz="1600" dirty="0"/>
              <a:t>error, -1 is returned, and </a:t>
            </a:r>
            <a:r>
              <a:rPr lang="en-US" sz="1600" dirty="0" err="1"/>
              <a:t>errno</a:t>
            </a:r>
            <a:r>
              <a:rPr lang="en-US" sz="1600" dirty="0"/>
              <a:t> is set </a:t>
            </a:r>
            <a:r>
              <a:rPr lang="en-US" sz="1600" dirty="0" smtClean="0"/>
              <a:t>appropriately.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772400" cy="868958"/>
          </a:xfrm>
        </p:spPr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send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sendto</a:t>
            </a:r>
            <a:r>
              <a:rPr lang="en-US" altLang="zh-TW" dirty="0" smtClean="0">
                <a:ea typeface="新細明體" panose="02020500000000000000" pitchFamily="18" charset="-120"/>
              </a:rPr>
              <a:t> function calls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1507" name="文字方塊 4"/>
          <p:cNvSpPr txBox="1">
            <a:spLocks noChangeArrowheads="1"/>
          </p:cNvSpPr>
          <p:nvPr/>
        </p:nvSpPr>
        <p:spPr bwMode="auto">
          <a:xfrm>
            <a:off x="179512" y="3861048"/>
            <a:ext cx="864096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</a:t>
            </a:r>
            <a:r>
              <a:rPr lang="en-US" altLang="zh-TW" sz="2000" dirty="0"/>
              <a:t>The system calls send</a:t>
            </a:r>
            <a:r>
              <a:rPr lang="en-US" altLang="zh-TW" sz="2000" dirty="0" smtClean="0"/>
              <a:t>() and </a:t>
            </a:r>
            <a:r>
              <a:rPr lang="en-US" altLang="zh-TW" sz="2000" dirty="0"/>
              <a:t>sendto</a:t>
            </a:r>
            <a:r>
              <a:rPr lang="en-US" altLang="zh-TW" sz="2000" dirty="0" smtClean="0"/>
              <a:t>() </a:t>
            </a:r>
            <a:r>
              <a:rPr lang="en-US" altLang="zh-TW" sz="2000" dirty="0"/>
              <a:t>are used to transmit a message to another socket</a:t>
            </a:r>
            <a:r>
              <a:rPr lang="en-US" altLang="zh-TW" sz="2000" dirty="0" smtClean="0"/>
              <a:t>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/>
              <a:t> The send() call </a:t>
            </a:r>
            <a:r>
              <a:rPr lang="en-US" altLang="zh-TW" sz="2000" dirty="0" smtClean="0"/>
              <a:t>can only </a:t>
            </a:r>
            <a:r>
              <a:rPr lang="en-US" altLang="zh-TW" sz="2000" dirty="0"/>
              <a:t>be used </a:t>
            </a:r>
            <a:r>
              <a:rPr lang="en-US" altLang="zh-TW" sz="2000" dirty="0" smtClean="0"/>
              <a:t>in a </a:t>
            </a:r>
            <a:r>
              <a:rPr lang="en-US" altLang="zh-TW" sz="2000" dirty="0" smtClean="0">
                <a:solidFill>
                  <a:srgbClr val="FF0000"/>
                </a:solidFill>
              </a:rPr>
              <a:t>connected</a:t>
            </a:r>
            <a:r>
              <a:rPr lang="en-US" altLang="zh-TW" sz="2000" dirty="0" smtClean="0"/>
              <a:t> socket.</a:t>
            </a:r>
            <a:endParaRPr lang="en-US" altLang="zh-TW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The sendto() call can be used in both connected and connectionless sockets</a:t>
            </a:r>
            <a:r>
              <a:rPr lang="en-US" altLang="zh-TW" sz="2000" dirty="0"/>
              <a:t>, where the </a:t>
            </a:r>
            <a:r>
              <a:rPr lang="en-US" altLang="zh-TW" sz="2000" dirty="0" smtClean="0"/>
              <a:t>target address is </a:t>
            </a:r>
            <a:r>
              <a:rPr lang="en-US" altLang="zh-TW" sz="2000" dirty="0"/>
              <a:t>given by </a:t>
            </a:r>
            <a:r>
              <a:rPr lang="en-US" altLang="zh-TW" sz="2000" dirty="0" err="1">
                <a:solidFill>
                  <a:srgbClr val="FF0000"/>
                </a:solidFill>
              </a:rPr>
              <a:t>dest_addr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and the size of the </a:t>
            </a:r>
            <a:r>
              <a:rPr lang="en-US" altLang="zh-TW" sz="2000" dirty="0" err="1" smtClean="0"/>
              <a:t>dest_addr</a:t>
            </a:r>
            <a:r>
              <a:rPr lang="en-US" altLang="zh-TW" sz="2000" dirty="0" smtClean="0"/>
              <a:t> is given by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addrlen</a:t>
            </a:r>
            <a:r>
              <a:rPr lang="en-US" altLang="zh-TW" sz="2000" dirty="0" smtClean="0"/>
              <a:t>. </a:t>
            </a:r>
            <a:r>
              <a:rPr lang="en-US" altLang="zh-TW" sz="2000" dirty="0"/>
              <a:t>. </a:t>
            </a:r>
            <a:endParaRPr lang="en-US" altLang="zh-TW" sz="2000" dirty="0" smtClean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send(</a:t>
            </a:r>
            <a:r>
              <a:rPr lang="en-US" sz="2000" dirty="0" err="1"/>
              <a:t>sockfd</a:t>
            </a:r>
            <a:r>
              <a:rPr lang="en-US" sz="2000" dirty="0"/>
              <a:t>, </a:t>
            </a:r>
            <a:r>
              <a:rPr lang="en-US" sz="2000" dirty="0" err="1"/>
              <a:t>buf</a:t>
            </a:r>
            <a:r>
              <a:rPr lang="en-US" sz="2000" dirty="0"/>
              <a:t>, </a:t>
            </a:r>
            <a:r>
              <a:rPr lang="en-US" sz="2000" dirty="0" err="1"/>
              <a:t>len</a:t>
            </a:r>
            <a:r>
              <a:rPr lang="en-US" sz="2000" dirty="0"/>
              <a:t>, flags</a:t>
            </a:r>
            <a:r>
              <a:rPr lang="en-US" sz="2000" dirty="0" smtClean="0"/>
              <a:t>); is </a:t>
            </a:r>
            <a:r>
              <a:rPr lang="en-US" sz="2000" dirty="0"/>
              <a:t>equivalent </a:t>
            </a:r>
            <a:r>
              <a:rPr lang="en-US" sz="2000" dirty="0" smtClean="0"/>
              <a:t>to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sendto(</a:t>
            </a:r>
            <a:r>
              <a:rPr lang="en-US" sz="2000" dirty="0" err="1" smtClean="0"/>
              <a:t>sockfd</a:t>
            </a:r>
            <a:r>
              <a:rPr lang="en-US" sz="2000" dirty="0"/>
              <a:t>, </a:t>
            </a:r>
            <a:r>
              <a:rPr lang="en-US" sz="2000" dirty="0" err="1"/>
              <a:t>buf</a:t>
            </a:r>
            <a:r>
              <a:rPr lang="en-US" sz="2000" dirty="0"/>
              <a:t>, </a:t>
            </a:r>
            <a:r>
              <a:rPr lang="en-US" sz="2000" dirty="0" err="1"/>
              <a:t>len</a:t>
            </a:r>
            <a:r>
              <a:rPr lang="en-US" sz="2000" dirty="0"/>
              <a:t>, flags, </a:t>
            </a:r>
            <a:r>
              <a:rPr lang="en-US" sz="2000" dirty="0">
                <a:solidFill>
                  <a:srgbClr val="FF0000"/>
                </a:solidFill>
              </a:rPr>
              <a:t>NULL, 0</a:t>
            </a:r>
            <a:r>
              <a:rPr lang="en-US" sz="2000" dirty="0"/>
              <a:t>);</a:t>
            </a:r>
            <a:endParaRPr lang="zh-TW" altLang="en-US" sz="2000" dirty="0"/>
          </a:p>
        </p:txBody>
      </p:sp>
      <p:sp>
        <p:nvSpPr>
          <p:cNvPr id="5" name="向上箭號 4">
            <a:hlinkClick r:id="rId2" action="ppaction://hlinksldjump"/>
          </p:cNvPr>
          <p:cNvSpPr/>
          <p:nvPr/>
        </p:nvSpPr>
        <p:spPr>
          <a:xfrm>
            <a:off x="8443912" y="2636912"/>
            <a:ext cx="485775" cy="9794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54061" y="1417638"/>
            <a:ext cx="684633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#include &lt;sys/</a:t>
            </a:r>
            <a:r>
              <a:rPr lang="en-US" sz="1600" dirty="0" err="1"/>
              <a:t>types.h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 &lt;sys/</a:t>
            </a:r>
            <a:r>
              <a:rPr lang="en-US" sz="1600" dirty="0" err="1"/>
              <a:t>socket.h</a:t>
            </a:r>
            <a:r>
              <a:rPr lang="en-US" sz="1600" dirty="0"/>
              <a:t>&gt;</a:t>
            </a:r>
          </a:p>
          <a:p>
            <a:endParaRPr lang="en-US" sz="1600" dirty="0"/>
          </a:p>
          <a:p>
            <a:r>
              <a:rPr lang="en-US" sz="1600" dirty="0" err="1"/>
              <a:t>ssize_t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send</a:t>
            </a:r>
            <a:r>
              <a:rPr lang="en-US" sz="1600" dirty="0"/>
              <a:t>(int </a:t>
            </a:r>
            <a:r>
              <a:rPr lang="en-US" sz="1600" dirty="0" err="1"/>
              <a:t>sockfd</a:t>
            </a:r>
            <a:r>
              <a:rPr lang="en-US" sz="1600" dirty="0"/>
              <a:t>, </a:t>
            </a:r>
            <a:r>
              <a:rPr lang="en-US" sz="1600" dirty="0" err="1"/>
              <a:t>const</a:t>
            </a:r>
            <a:r>
              <a:rPr lang="en-US" sz="1600" dirty="0"/>
              <a:t> void *</a:t>
            </a:r>
            <a:r>
              <a:rPr lang="en-US" sz="1600" dirty="0" err="1"/>
              <a:t>buf</a:t>
            </a:r>
            <a:r>
              <a:rPr lang="en-US" sz="1600" dirty="0"/>
              <a:t>, </a:t>
            </a:r>
            <a:r>
              <a:rPr lang="en-US" sz="1600" dirty="0" err="1"/>
              <a:t>size_t</a:t>
            </a:r>
            <a:r>
              <a:rPr lang="en-US" sz="1600" dirty="0"/>
              <a:t> </a:t>
            </a:r>
            <a:r>
              <a:rPr lang="en-US" sz="1600" dirty="0" err="1"/>
              <a:t>len</a:t>
            </a:r>
            <a:r>
              <a:rPr lang="en-US" sz="1600" dirty="0"/>
              <a:t>, int flags</a:t>
            </a:r>
            <a:r>
              <a:rPr lang="en-US" sz="1600" dirty="0" smtClean="0"/>
              <a:t>);</a:t>
            </a:r>
            <a:endParaRPr lang="en-US" sz="1600" dirty="0"/>
          </a:p>
          <a:p>
            <a:r>
              <a:rPr lang="en-US" sz="1600" dirty="0" err="1"/>
              <a:t>ssize_t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sendto</a:t>
            </a:r>
            <a:r>
              <a:rPr lang="en-US" sz="1600" dirty="0"/>
              <a:t>(int </a:t>
            </a:r>
            <a:r>
              <a:rPr lang="en-US" sz="1600" dirty="0" err="1"/>
              <a:t>sockfd</a:t>
            </a:r>
            <a:r>
              <a:rPr lang="en-US" sz="1600" dirty="0"/>
              <a:t>, </a:t>
            </a:r>
            <a:r>
              <a:rPr lang="en-US" sz="1600" dirty="0" err="1"/>
              <a:t>const</a:t>
            </a:r>
            <a:r>
              <a:rPr lang="en-US" sz="1600" dirty="0"/>
              <a:t> void *</a:t>
            </a:r>
            <a:r>
              <a:rPr lang="en-US" sz="1600" dirty="0" err="1"/>
              <a:t>buf</a:t>
            </a:r>
            <a:r>
              <a:rPr lang="en-US" sz="1600" dirty="0"/>
              <a:t>, </a:t>
            </a:r>
            <a:r>
              <a:rPr lang="en-US" sz="1600" dirty="0" err="1"/>
              <a:t>size_t</a:t>
            </a:r>
            <a:r>
              <a:rPr lang="en-US" sz="1600" dirty="0"/>
              <a:t> </a:t>
            </a:r>
            <a:r>
              <a:rPr lang="en-US" sz="1600" dirty="0" err="1"/>
              <a:t>len</a:t>
            </a:r>
            <a:r>
              <a:rPr lang="en-US" sz="1600" dirty="0"/>
              <a:t>, int flags,</a:t>
            </a:r>
          </a:p>
          <a:p>
            <a:r>
              <a:rPr lang="en-US" sz="1600" dirty="0"/>
              <a:t>              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sockaddr</a:t>
            </a:r>
            <a:r>
              <a:rPr lang="en-US" sz="1600" dirty="0"/>
              <a:t> *</a:t>
            </a:r>
            <a:r>
              <a:rPr lang="en-US" sz="1600" dirty="0" err="1"/>
              <a:t>dest_addr</a:t>
            </a:r>
            <a:r>
              <a:rPr lang="en-US" sz="1600" dirty="0"/>
              <a:t>, </a:t>
            </a:r>
            <a:r>
              <a:rPr lang="en-US" sz="1600" dirty="0" err="1"/>
              <a:t>socklen_t</a:t>
            </a:r>
            <a:r>
              <a:rPr lang="en-US" sz="1600" dirty="0"/>
              <a:t> </a:t>
            </a:r>
            <a:r>
              <a:rPr lang="en-US" sz="1600" dirty="0" err="1"/>
              <a:t>addrlen</a:t>
            </a:r>
            <a:r>
              <a:rPr lang="en-US" sz="1600" dirty="0" smtClean="0"/>
              <a:t>);</a:t>
            </a:r>
          </a:p>
          <a:p>
            <a:endParaRPr lang="en-US" sz="1600" dirty="0"/>
          </a:p>
          <a:p>
            <a:r>
              <a:rPr lang="en-US" sz="1600" dirty="0"/>
              <a:t>On success, these calls return the number of characters sent. </a:t>
            </a:r>
            <a:endParaRPr lang="en-US" sz="1600" dirty="0" smtClean="0"/>
          </a:p>
          <a:p>
            <a:r>
              <a:rPr lang="en-US" sz="1600" dirty="0" smtClean="0"/>
              <a:t>On </a:t>
            </a:r>
            <a:r>
              <a:rPr lang="en-US" sz="1600" dirty="0"/>
              <a:t>error, -1 is returned, and </a:t>
            </a:r>
            <a:r>
              <a:rPr lang="en-US" sz="1600" dirty="0" err="1"/>
              <a:t>errno</a:t>
            </a:r>
            <a:r>
              <a:rPr lang="en-US" sz="1600" dirty="0"/>
              <a:t> is set </a:t>
            </a:r>
            <a:r>
              <a:rPr lang="en-US" sz="1600" dirty="0" smtClean="0"/>
              <a:t>appropriately.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14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>
          <a:xfrm>
            <a:off x="611560" y="399802"/>
            <a:ext cx="8075240" cy="940966"/>
          </a:xfrm>
        </p:spPr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recv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recvfrom</a:t>
            </a:r>
            <a:r>
              <a:rPr lang="en-US" altLang="zh-TW" dirty="0" smtClean="0">
                <a:ea typeface="新細明體" panose="02020500000000000000" pitchFamily="18" charset="-120"/>
              </a:rPr>
              <a:t> function calls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1507" name="文字方塊 4"/>
          <p:cNvSpPr txBox="1">
            <a:spLocks noChangeArrowheads="1"/>
          </p:cNvSpPr>
          <p:nvPr/>
        </p:nvSpPr>
        <p:spPr bwMode="auto">
          <a:xfrm>
            <a:off x="179512" y="4042807"/>
            <a:ext cx="864096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</a:t>
            </a:r>
            <a:r>
              <a:rPr lang="en-US" altLang="zh-TW" sz="2000" dirty="0"/>
              <a:t>The system calls </a:t>
            </a:r>
            <a:r>
              <a:rPr lang="en-US" altLang="zh-TW" sz="2000" dirty="0" smtClean="0"/>
              <a:t>recv() and recvfrom() </a:t>
            </a:r>
            <a:r>
              <a:rPr lang="en-US" altLang="zh-TW" sz="2000" dirty="0"/>
              <a:t>are used to </a:t>
            </a:r>
            <a:r>
              <a:rPr lang="en-US" altLang="zh-TW" sz="2000" dirty="0" smtClean="0"/>
              <a:t>receive </a:t>
            </a:r>
            <a:r>
              <a:rPr lang="en-US" altLang="zh-TW" sz="2000" dirty="0"/>
              <a:t>a message </a:t>
            </a:r>
            <a:r>
              <a:rPr lang="en-US" altLang="zh-TW" sz="2000" dirty="0" smtClean="0"/>
              <a:t>sent from a peer </a:t>
            </a:r>
            <a:r>
              <a:rPr lang="en-US" altLang="zh-TW" sz="2000" dirty="0"/>
              <a:t>socket</a:t>
            </a:r>
            <a:r>
              <a:rPr lang="en-US" altLang="zh-TW" sz="2000" dirty="0" smtClean="0"/>
              <a:t>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/>
              <a:t> The </a:t>
            </a:r>
            <a:r>
              <a:rPr lang="en-US" altLang="zh-TW" sz="2000" dirty="0" smtClean="0"/>
              <a:t>recv() </a:t>
            </a:r>
            <a:r>
              <a:rPr lang="en-US" altLang="zh-TW" sz="2000" dirty="0"/>
              <a:t>call </a:t>
            </a:r>
            <a:r>
              <a:rPr lang="en-US" altLang="zh-TW" sz="2000" dirty="0" smtClean="0"/>
              <a:t>can only be </a:t>
            </a:r>
            <a:r>
              <a:rPr lang="en-US" altLang="zh-TW" sz="2000" dirty="0"/>
              <a:t>used </a:t>
            </a:r>
            <a:r>
              <a:rPr lang="en-US" altLang="zh-TW" sz="2000" dirty="0" smtClean="0"/>
              <a:t>in a </a:t>
            </a:r>
            <a:r>
              <a:rPr lang="en-US" altLang="zh-TW" sz="2000" dirty="0" smtClean="0">
                <a:solidFill>
                  <a:srgbClr val="FF0000"/>
                </a:solidFill>
              </a:rPr>
              <a:t>connected</a:t>
            </a:r>
            <a:r>
              <a:rPr lang="en-US" altLang="zh-TW" sz="2000" dirty="0" smtClean="0"/>
              <a:t> socket.</a:t>
            </a:r>
            <a:endParaRPr lang="en-US" altLang="zh-TW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The recvfrom() call can be used in both connected and connectionless sockets</a:t>
            </a:r>
            <a:r>
              <a:rPr lang="en-US" altLang="zh-TW" sz="2000" dirty="0"/>
              <a:t>, where the </a:t>
            </a:r>
            <a:r>
              <a:rPr lang="en-US" altLang="zh-TW" sz="2000" dirty="0" smtClean="0"/>
              <a:t>source address will be returned from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src_addr</a:t>
            </a:r>
            <a:r>
              <a:rPr lang="en-US" altLang="zh-TW" sz="2000" dirty="0" smtClean="0"/>
              <a:t> and the size of the </a:t>
            </a:r>
            <a:r>
              <a:rPr lang="en-US" altLang="zh-TW" sz="2000" dirty="0" err="1" smtClean="0"/>
              <a:t>src_addr</a:t>
            </a:r>
            <a:r>
              <a:rPr lang="en-US" altLang="zh-TW" sz="2000" dirty="0" smtClean="0"/>
              <a:t> will be returned by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addrlen</a:t>
            </a:r>
            <a:r>
              <a:rPr lang="en-US" altLang="zh-TW" sz="2000" dirty="0" smtClean="0"/>
              <a:t>. </a:t>
            </a:r>
            <a:r>
              <a:rPr lang="en-US" altLang="zh-TW" sz="2000" dirty="0"/>
              <a:t>. </a:t>
            </a:r>
            <a:endParaRPr lang="en-US" altLang="zh-TW" sz="2000" dirty="0" smtClean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sz="2000" dirty="0" smtClean="0"/>
              <a:t> recv(</a:t>
            </a:r>
            <a:r>
              <a:rPr lang="en-US" sz="2000" dirty="0" err="1" smtClean="0"/>
              <a:t>sockfd</a:t>
            </a:r>
            <a:r>
              <a:rPr lang="en-US" sz="2000" dirty="0"/>
              <a:t>, </a:t>
            </a:r>
            <a:r>
              <a:rPr lang="en-US" sz="2000" dirty="0" err="1"/>
              <a:t>buf</a:t>
            </a:r>
            <a:r>
              <a:rPr lang="en-US" sz="2000" dirty="0"/>
              <a:t>, </a:t>
            </a:r>
            <a:r>
              <a:rPr lang="en-US" sz="2000" dirty="0" err="1"/>
              <a:t>len</a:t>
            </a:r>
            <a:r>
              <a:rPr lang="en-US" sz="2000" dirty="0"/>
              <a:t>, flags</a:t>
            </a:r>
            <a:r>
              <a:rPr lang="en-US" sz="2000" dirty="0" smtClean="0"/>
              <a:t>); is </a:t>
            </a:r>
            <a:r>
              <a:rPr lang="en-US" sz="2000" dirty="0"/>
              <a:t>equivalent </a:t>
            </a:r>
            <a:r>
              <a:rPr lang="en-US" sz="2000" dirty="0" smtClean="0"/>
              <a:t>to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recvfrom(</a:t>
            </a:r>
            <a:r>
              <a:rPr lang="en-US" sz="2000" dirty="0" err="1" smtClean="0"/>
              <a:t>sockfd</a:t>
            </a:r>
            <a:r>
              <a:rPr lang="en-US" sz="2000" dirty="0"/>
              <a:t>, </a:t>
            </a:r>
            <a:r>
              <a:rPr lang="en-US" sz="2000" dirty="0" err="1"/>
              <a:t>buf</a:t>
            </a:r>
            <a:r>
              <a:rPr lang="en-US" sz="2000" dirty="0"/>
              <a:t>, </a:t>
            </a:r>
            <a:r>
              <a:rPr lang="en-US" sz="2000" dirty="0" err="1"/>
              <a:t>len</a:t>
            </a:r>
            <a:r>
              <a:rPr lang="en-US" sz="2000" dirty="0"/>
              <a:t>, flags, </a:t>
            </a:r>
            <a:r>
              <a:rPr lang="en-US" sz="2000" dirty="0">
                <a:solidFill>
                  <a:srgbClr val="FF0000"/>
                </a:solidFill>
              </a:rPr>
              <a:t>NULL, </a:t>
            </a:r>
            <a:r>
              <a:rPr lang="en-US" sz="2000" dirty="0" smtClean="0">
                <a:solidFill>
                  <a:srgbClr val="FF0000"/>
                </a:solidFill>
              </a:rPr>
              <a:t>NULL</a:t>
            </a:r>
            <a:r>
              <a:rPr lang="en-US" sz="2000" dirty="0" smtClean="0"/>
              <a:t>);</a:t>
            </a:r>
            <a:endParaRPr lang="zh-TW" altLang="en-US" sz="2000" dirty="0"/>
          </a:p>
        </p:txBody>
      </p:sp>
      <p:sp>
        <p:nvSpPr>
          <p:cNvPr id="5" name="向上箭號 4">
            <a:hlinkClick r:id="rId2" action="ppaction://hlinksldjump"/>
          </p:cNvPr>
          <p:cNvSpPr/>
          <p:nvPr/>
        </p:nvSpPr>
        <p:spPr>
          <a:xfrm>
            <a:off x="8443912" y="2636912"/>
            <a:ext cx="485775" cy="9794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55576" y="1417638"/>
            <a:ext cx="7416823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#include &lt;sys/</a:t>
            </a:r>
            <a:r>
              <a:rPr lang="en-US" sz="1600" dirty="0" err="1"/>
              <a:t>types.h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 &lt;sys/</a:t>
            </a:r>
            <a:r>
              <a:rPr lang="en-US" sz="1600" dirty="0" err="1"/>
              <a:t>socket.h</a:t>
            </a:r>
            <a:r>
              <a:rPr lang="en-US" sz="1600" dirty="0"/>
              <a:t>&gt;</a:t>
            </a:r>
          </a:p>
          <a:p>
            <a:endParaRPr lang="en-US" sz="1600" dirty="0"/>
          </a:p>
          <a:p>
            <a:r>
              <a:rPr lang="en-US" sz="1600" dirty="0" err="1"/>
              <a:t>ssize_t</a:t>
            </a:r>
            <a:r>
              <a:rPr lang="en-US" sz="1600" dirty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recv</a:t>
            </a:r>
            <a:r>
              <a:rPr lang="en-US" sz="1600" dirty="0" smtClean="0"/>
              <a:t>(int </a:t>
            </a:r>
            <a:r>
              <a:rPr lang="en-US" sz="1600" dirty="0" err="1"/>
              <a:t>sockfd</a:t>
            </a:r>
            <a:r>
              <a:rPr lang="en-US" sz="1600" dirty="0"/>
              <a:t>, </a:t>
            </a:r>
            <a:r>
              <a:rPr lang="en-US" sz="1600" dirty="0" smtClean="0"/>
              <a:t>void </a:t>
            </a:r>
            <a:r>
              <a:rPr lang="en-US" sz="1600" dirty="0"/>
              <a:t>*</a:t>
            </a:r>
            <a:r>
              <a:rPr lang="en-US" sz="1600" dirty="0" err="1"/>
              <a:t>buf</a:t>
            </a:r>
            <a:r>
              <a:rPr lang="en-US" sz="1600" dirty="0"/>
              <a:t>, </a:t>
            </a:r>
            <a:r>
              <a:rPr lang="en-US" sz="1600" dirty="0" err="1"/>
              <a:t>size_t</a:t>
            </a:r>
            <a:r>
              <a:rPr lang="en-US" sz="1600" dirty="0"/>
              <a:t> </a:t>
            </a:r>
            <a:r>
              <a:rPr lang="en-US" sz="1600" dirty="0" err="1"/>
              <a:t>len</a:t>
            </a:r>
            <a:r>
              <a:rPr lang="en-US" sz="1600" dirty="0"/>
              <a:t>, int flags</a:t>
            </a:r>
            <a:r>
              <a:rPr lang="en-US" sz="1600" dirty="0" smtClean="0"/>
              <a:t>);</a:t>
            </a:r>
            <a:endParaRPr lang="en-US" sz="1600" dirty="0"/>
          </a:p>
          <a:p>
            <a:r>
              <a:rPr lang="en-US" sz="1600" dirty="0" err="1"/>
              <a:t>ssize_t</a:t>
            </a:r>
            <a:r>
              <a:rPr lang="en-US" sz="1600" dirty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recvfrom</a:t>
            </a:r>
            <a:r>
              <a:rPr lang="en-US" sz="1600" dirty="0" smtClean="0"/>
              <a:t>(int </a:t>
            </a:r>
            <a:r>
              <a:rPr lang="en-US" sz="1600" dirty="0" err="1"/>
              <a:t>sockfd</a:t>
            </a:r>
            <a:r>
              <a:rPr lang="en-US" sz="1600" dirty="0"/>
              <a:t>, </a:t>
            </a:r>
            <a:r>
              <a:rPr lang="en-US" sz="1600" dirty="0" smtClean="0"/>
              <a:t>void </a:t>
            </a:r>
            <a:r>
              <a:rPr lang="en-US" sz="1600" dirty="0"/>
              <a:t>*</a:t>
            </a:r>
            <a:r>
              <a:rPr lang="en-US" sz="1600" dirty="0" err="1"/>
              <a:t>buf</a:t>
            </a:r>
            <a:r>
              <a:rPr lang="en-US" sz="1600" dirty="0"/>
              <a:t>, </a:t>
            </a:r>
            <a:r>
              <a:rPr lang="en-US" sz="1600" dirty="0" err="1"/>
              <a:t>size_t</a:t>
            </a:r>
            <a:r>
              <a:rPr lang="en-US" sz="1600" dirty="0"/>
              <a:t> </a:t>
            </a:r>
            <a:r>
              <a:rPr lang="en-US" sz="1600" dirty="0" err="1"/>
              <a:t>len</a:t>
            </a:r>
            <a:r>
              <a:rPr lang="en-US" sz="1600" dirty="0"/>
              <a:t>, int flags,</a:t>
            </a:r>
          </a:p>
          <a:p>
            <a:r>
              <a:rPr lang="en-US" sz="1600" dirty="0"/>
              <a:t>               </a:t>
            </a:r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en-US" sz="1600" dirty="0" err="1"/>
              <a:t>sockaddr</a:t>
            </a:r>
            <a:r>
              <a:rPr lang="en-US" sz="1600" dirty="0"/>
              <a:t> </a:t>
            </a:r>
            <a:r>
              <a:rPr lang="en-US" sz="1600" dirty="0" smtClean="0"/>
              <a:t>*</a:t>
            </a:r>
            <a:r>
              <a:rPr lang="en-US" sz="1600" dirty="0" err="1" smtClean="0"/>
              <a:t>src_addr</a:t>
            </a:r>
            <a:r>
              <a:rPr lang="en-US" sz="1600" dirty="0"/>
              <a:t>, </a:t>
            </a:r>
            <a:r>
              <a:rPr lang="en-US" sz="1600" dirty="0" err="1"/>
              <a:t>socklen_t</a:t>
            </a:r>
            <a:r>
              <a:rPr lang="en-US" sz="1600" dirty="0"/>
              <a:t> </a:t>
            </a:r>
            <a:r>
              <a:rPr lang="en-US" sz="1600" dirty="0" smtClean="0"/>
              <a:t>*</a:t>
            </a:r>
            <a:r>
              <a:rPr lang="en-US" sz="1600" dirty="0" err="1" smtClean="0"/>
              <a:t>addrlen</a:t>
            </a:r>
            <a:r>
              <a:rPr lang="en-US" sz="1600" dirty="0" smtClean="0"/>
              <a:t>);</a:t>
            </a:r>
          </a:p>
          <a:p>
            <a:endParaRPr lang="en-US" sz="1600" dirty="0"/>
          </a:p>
          <a:p>
            <a:r>
              <a:rPr lang="en-US" sz="1600" dirty="0"/>
              <a:t>On success, these calls return the number of characters sent. </a:t>
            </a:r>
            <a:r>
              <a:rPr lang="en-US" sz="1600" dirty="0" smtClean="0"/>
              <a:t>When the peer has shutdown its socket, the </a:t>
            </a:r>
            <a:r>
              <a:rPr lang="en-US" sz="1600" dirty="0"/>
              <a:t>return value </a:t>
            </a:r>
            <a:r>
              <a:rPr lang="en-US" sz="1600" dirty="0" smtClean="0"/>
              <a:t>will be 0. </a:t>
            </a:r>
          </a:p>
          <a:p>
            <a:r>
              <a:rPr lang="en-US" sz="1600" dirty="0" smtClean="0"/>
              <a:t>On </a:t>
            </a:r>
            <a:r>
              <a:rPr lang="en-US" sz="1600" dirty="0"/>
              <a:t>error, -1 is returned, and </a:t>
            </a:r>
            <a:r>
              <a:rPr lang="en-US" sz="1600" dirty="0" err="1"/>
              <a:t>errno</a:t>
            </a:r>
            <a:r>
              <a:rPr lang="en-US" sz="1600" dirty="0"/>
              <a:t> is set </a:t>
            </a:r>
            <a:r>
              <a:rPr lang="en-US" sz="1600" dirty="0" smtClean="0"/>
              <a:t>appropriately.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20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What is an API?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323850" y="1447800"/>
            <a:ext cx="6119813" cy="45720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Application Programming Interface.</a:t>
            </a:r>
          </a:p>
          <a:p>
            <a:pPr>
              <a:defRPr/>
            </a:pPr>
            <a:r>
              <a:rPr lang="en-US" altLang="zh-TW" dirty="0" smtClean="0"/>
              <a:t>Interface to what?</a:t>
            </a:r>
          </a:p>
          <a:p>
            <a:pPr lvl="1">
              <a:defRPr/>
            </a:pPr>
            <a:r>
              <a:rPr lang="en-US" altLang="zh-TW" dirty="0" smtClean="0">
                <a:ea typeface="+mn-ea"/>
                <a:cs typeface="+mn-cs"/>
              </a:rPr>
              <a:t>Socket API is an interface to use the network.</a:t>
            </a:r>
          </a:p>
          <a:p>
            <a:pPr lvl="1">
              <a:defRPr/>
            </a:pPr>
            <a:r>
              <a:rPr lang="en-US" altLang="zh-TW" dirty="0" smtClean="0">
                <a:ea typeface="+mn-ea"/>
                <a:cs typeface="+mn-cs"/>
              </a:rPr>
              <a:t>A connection to the transport layer.</a:t>
            </a:r>
          </a:p>
          <a:p>
            <a:pPr lvl="1">
              <a:defRPr/>
            </a:pPr>
            <a:r>
              <a:rPr lang="en-US" altLang="zh-TW" dirty="0" smtClean="0">
                <a:ea typeface="+mn-ea"/>
                <a:cs typeface="+mn-cs"/>
              </a:rPr>
              <a:t>Functions at transport layer and below are very complex.</a:t>
            </a:r>
          </a:p>
          <a:p>
            <a:pPr lvl="2">
              <a:defRPr/>
            </a:pPr>
            <a:r>
              <a:rPr lang="en-US" altLang="zh-TW" dirty="0" smtClean="0">
                <a:ea typeface="+mn-ea"/>
                <a:cs typeface="+mn-cs"/>
              </a:rPr>
              <a:t>E.g. Imagine having to worry about errors on the wireless link and signals to be sent on the radio.</a:t>
            </a:r>
            <a:endParaRPr lang="en-US" altLang="zh-TW" dirty="0" smtClean="0">
              <a:ea typeface="新細明體" pitchFamily="18" charset="-120"/>
            </a:endParaRPr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3" y="2354263"/>
            <a:ext cx="23526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>
          <a:xfrm>
            <a:off x="914400" y="471810"/>
            <a:ext cx="7772400" cy="868958"/>
          </a:xfrm>
        </p:spPr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getpeername</a:t>
            </a:r>
            <a:r>
              <a:rPr lang="en-US" altLang="zh-TW" dirty="0" smtClean="0">
                <a:ea typeface="新細明體" panose="02020500000000000000" pitchFamily="18" charset="-120"/>
              </a:rPr>
              <a:t> function call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0483" name="文字方塊 4"/>
          <p:cNvSpPr txBox="1">
            <a:spLocks noChangeArrowheads="1"/>
          </p:cNvSpPr>
          <p:nvPr/>
        </p:nvSpPr>
        <p:spPr bwMode="auto">
          <a:xfrm>
            <a:off x="428625" y="3212976"/>
            <a:ext cx="82867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The getpeername() call is used to obtain the </a:t>
            </a:r>
            <a:r>
              <a:rPr lang="en-US" altLang="zh-TW" sz="2000" dirty="0"/>
              <a:t>address of the </a:t>
            </a:r>
            <a:r>
              <a:rPr lang="en-US" altLang="zh-TW" sz="2000" dirty="0" smtClean="0"/>
              <a:t>peer that is connected to the </a:t>
            </a:r>
            <a:r>
              <a:rPr lang="en-US" altLang="zh-TW" sz="2000" dirty="0" err="1" smtClean="0"/>
              <a:t>sockfd</a:t>
            </a:r>
            <a:r>
              <a:rPr lang="en-US" altLang="zh-TW" sz="2000" dirty="0" smtClean="0"/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The peer address will be returned from the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addr</a:t>
            </a:r>
            <a:r>
              <a:rPr lang="en-US" altLang="zh-TW" sz="2000" dirty="0" smtClean="0"/>
              <a:t> and the actual size of the peer address will be returned from the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addrlen</a:t>
            </a:r>
            <a:r>
              <a:rPr lang="en-US" altLang="zh-TW" sz="2000" dirty="0" smtClean="0"/>
              <a:t>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/>
              <a:t> The </a:t>
            </a:r>
            <a:r>
              <a:rPr lang="en-US" altLang="zh-TW" sz="2000" dirty="0" err="1">
                <a:solidFill>
                  <a:srgbClr val="FF0000"/>
                </a:solidFill>
              </a:rPr>
              <a:t>addrlen</a:t>
            </a:r>
            <a:r>
              <a:rPr lang="en-US" altLang="zh-TW" sz="2000" dirty="0"/>
              <a:t> argument should be initialized to indicate the amount of space pointed to by </a:t>
            </a:r>
            <a:r>
              <a:rPr lang="en-US" altLang="zh-TW" sz="2000" dirty="0" err="1"/>
              <a:t>addr</a:t>
            </a:r>
            <a:r>
              <a:rPr lang="en-US" altLang="zh-TW" sz="2000" dirty="0" smtClean="0"/>
              <a:t>. On return, the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addrlen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contains the </a:t>
            </a:r>
            <a:r>
              <a:rPr lang="en-US" altLang="zh-TW" sz="2000" dirty="0">
                <a:solidFill>
                  <a:srgbClr val="FF0000"/>
                </a:solidFill>
              </a:rPr>
              <a:t>actual size </a:t>
            </a:r>
            <a:r>
              <a:rPr lang="en-US" altLang="zh-TW" sz="2000" dirty="0"/>
              <a:t>of the </a:t>
            </a:r>
            <a:r>
              <a:rPr lang="en-US" altLang="zh-TW" sz="2000" dirty="0" err="1" smtClean="0"/>
              <a:t>addr</a:t>
            </a:r>
            <a:r>
              <a:rPr lang="en-US" altLang="zh-TW" sz="2000" dirty="0" smtClean="0"/>
              <a:t> returned </a:t>
            </a:r>
            <a:r>
              <a:rPr lang="en-US" altLang="zh-TW" sz="2000" dirty="0"/>
              <a:t>(in bytes).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The </a:t>
            </a:r>
            <a:r>
              <a:rPr lang="en-US" altLang="zh-TW" sz="2000" dirty="0"/>
              <a:t>returned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addr</a:t>
            </a:r>
            <a:r>
              <a:rPr lang="en-US" altLang="zh-TW" sz="2000" dirty="0" smtClean="0"/>
              <a:t> will be </a:t>
            </a:r>
            <a:r>
              <a:rPr lang="en-US" altLang="zh-TW" sz="2000" dirty="0"/>
              <a:t>truncated if the buffer provided is too </a:t>
            </a:r>
            <a:r>
              <a:rPr lang="en-US" altLang="zh-TW" sz="2000" dirty="0" smtClean="0"/>
              <a:t>small. </a:t>
            </a:r>
            <a:endParaRPr lang="zh-TW" altLang="en-US" sz="2000" dirty="0"/>
          </a:p>
        </p:txBody>
      </p:sp>
      <p:sp>
        <p:nvSpPr>
          <p:cNvPr id="5" name="向上箭號 4">
            <a:hlinkClick r:id="rId2" action="ppaction://hlinksldjump"/>
          </p:cNvPr>
          <p:cNvSpPr/>
          <p:nvPr/>
        </p:nvSpPr>
        <p:spPr>
          <a:xfrm>
            <a:off x="8464334" y="5621199"/>
            <a:ext cx="485775" cy="977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98897" y="1447800"/>
            <a:ext cx="756153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#include &lt;sys/</a:t>
            </a:r>
            <a:r>
              <a:rPr lang="en-US" sz="1600" dirty="0" err="1" smtClean="0"/>
              <a:t>socket.h</a:t>
            </a:r>
            <a:r>
              <a:rPr lang="en-US" sz="1600" dirty="0" smtClean="0"/>
              <a:t>&gt;</a:t>
            </a:r>
          </a:p>
          <a:p>
            <a:endParaRPr lang="en-US" sz="1600" dirty="0"/>
          </a:p>
          <a:p>
            <a:r>
              <a:rPr lang="sv-SE" sz="1600" dirty="0" smtClean="0"/>
              <a:t>int getpeername(int </a:t>
            </a:r>
            <a:r>
              <a:rPr lang="sv-SE" sz="1600" dirty="0"/>
              <a:t>sockfd, 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sockaddr</a:t>
            </a:r>
            <a:r>
              <a:rPr lang="en-US" sz="1600" dirty="0"/>
              <a:t> *</a:t>
            </a:r>
            <a:r>
              <a:rPr lang="en-US" sz="1600" dirty="0" err="1" smtClean="0"/>
              <a:t>addr</a:t>
            </a:r>
            <a:r>
              <a:rPr lang="en-US" sz="1600" dirty="0" smtClean="0"/>
              <a:t>, </a:t>
            </a:r>
            <a:r>
              <a:rPr lang="en-US" sz="1600" dirty="0" err="1"/>
              <a:t>socklen_t</a:t>
            </a:r>
            <a:r>
              <a:rPr lang="en-US" sz="1600" dirty="0"/>
              <a:t> </a:t>
            </a:r>
            <a:r>
              <a:rPr lang="en-US" sz="1600" dirty="0" smtClean="0"/>
              <a:t>*</a:t>
            </a:r>
            <a:r>
              <a:rPr lang="en-US" sz="1600" dirty="0" err="1" smtClean="0"/>
              <a:t>addrlen</a:t>
            </a:r>
            <a:r>
              <a:rPr lang="sv-SE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smtClean="0"/>
              <a:t>On </a:t>
            </a:r>
            <a:r>
              <a:rPr lang="en-US" sz="1600" dirty="0"/>
              <a:t>success, </a:t>
            </a:r>
            <a:r>
              <a:rPr lang="en-US" sz="1600" dirty="0" smtClean="0"/>
              <a:t>0 </a:t>
            </a:r>
            <a:r>
              <a:rPr lang="en-US" sz="1600" dirty="0"/>
              <a:t>is returned. </a:t>
            </a:r>
            <a:r>
              <a:rPr lang="en-US" sz="1600" dirty="0" smtClean="0"/>
              <a:t>On </a:t>
            </a:r>
            <a:r>
              <a:rPr lang="en-US" sz="1600" dirty="0"/>
              <a:t>error, -1 is returned, and </a:t>
            </a:r>
            <a:r>
              <a:rPr lang="en-US" sz="1600" dirty="0" err="1"/>
              <a:t>errno</a:t>
            </a:r>
            <a:r>
              <a:rPr lang="en-US" sz="1600" dirty="0"/>
              <a:t> is set </a:t>
            </a:r>
            <a:r>
              <a:rPr lang="en-US" sz="1600" dirty="0" smtClean="0"/>
              <a:t>appropriately.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29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>
          <a:xfrm>
            <a:off x="914400" y="543818"/>
            <a:ext cx="7772400" cy="796950"/>
          </a:xfrm>
        </p:spPr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getservbyname</a:t>
            </a:r>
            <a:r>
              <a:rPr lang="en-US" altLang="zh-TW" dirty="0" smtClean="0">
                <a:ea typeface="新細明體" panose="02020500000000000000" pitchFamily="18" charset="-120"/>
              </a:rPr>
              <a:t> function call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1507" name="文字方塊 4"/>
          <p:cNvSpPr txBox="1">
            <a:spLocks noChangeArrowheads="1"/>
          </p:cNvSpPr>
          <p:nvPr/>
        </p:nvSpPr>
        <p:spPr bwMode="auto">
          <a:xfrm>
            <a:off x="533722" y="3284984"/>
            <a:ext cx="828675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</a:t>
            </a:r>
            <a:r>
              <a:rPr lang="en-US" altLang="zh-TW" sz="2000" dirty="0"/>
              <a:t>The </a:t>
            </a:r>
            <a:r>
              <a:rPr lang="en-US" altLang="zh-TW" sz="2000" dirty="0" smtClean="0"/>
              <a:t>getservbyname</a:t>
            </a:r>
            <a:r>
              <a:rPr lang="en-US" altLang="zh-TW" sz="2000" dirty="0"/>
              <a:t>() </a:t>
            </a:r>
            <a:r>
              <a:rPr lang="en-US" altLang="zh-TW" sz="2000" dirty="0" smtClean="0"/>
              <a:t>call returns </a:t>
            </a:r>
            <a:r>
              <a:rPr lang="en-US" altLang="zh-TW" sz="2000" dirty="0"/>
              <a:t>a structure of </a:t>
            </a:r>
            <a:r>
              <a:rPr lang="en-US" altLang="zh-TW" sz="2000" dirty="0" smtClean="0"/>
              <a:t>type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servent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for the given </a:t>
            </a:r>
            <a:r>
              <a:rPr lang="en-US" altLang="zh-TW" sz="2000" dirty="0" smtClean="0">
                <a:solidFill>
                  <a:srgbClr val="FF0000"/>
                </a:solidFill>
              </a:rPr>
              <a:t>service name </a:t>
            </a:r>
            <a:r>
              <a:rPr lang="en-US" altLang="zh-TW" sz="2000" dirty="0" smtClean="0"/>
              <a:t>with the given protocol.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/>
              <a:t> The </a:t>
            </a:r>
            <a:r>
              <a:rPr lang="en-US" altLang="zh-TW" sz="2000" dirty="0" err="1" smtClean="0"/>
              <a:t>getservbyport</a:t>
            </a:r>
            <a:r>
              <a:rPr lang="en-US" altLang="zh-TW" sz="2000" dirty="0" smtClean="0"/>
              <a:t>() </a:t>
            </a:r>
            <a:r>
              <a:rPr lang="en-US" altLang="zh-TW" sz="2000" dirty="0"/>
              <a:t>call returns a structure of type </a:t>
            </a:r>
            <a:r>
              <a:rPr lang="en-US" altLang="zh-TW" sz="2000" dirty="0" err="1">
                <a:solidFill>
                  <a:srgbClr val="FF0000"/>
                </a:solidFill>
              </a:rPr>
              <a:t>servent</a:t>
            </a:r>
            <a:r>
              <a:rPr lang="en-US" altLang="zh-TW" sz="2000" dirty="0"/>
              <a:t> for the given </a:t>
            </a:r>
            <a:r>
              <a:rPr lang="en-US" altLang="zh-TW" sz="2000" dirty="0" smtClean="0">
                <a:solidFill>
                  <a:srgbClr val="FF0000"/>
                </a:solidFill>
              </a:rPr>
              <a:t>port number </a:t>
            </a:r>
            <a:r>
              <a:rPr lang="en-US" altLang="zh-TW" sz="2000" dirty="0"/>
              <a:t>with the given protocol.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 The </a:t>
            </a:r>
            <a:r>
              <a:rPr lang="en-US" altLang="zh-TW" sz="2000" dirty="0" err="1"/>
              <a:t>servent</a:t>
            </a:r>
            <a:r>
              <a:rPr lang="en-US" altLang="zh-TW" sz="2000" dirty="0"/>
              <a:t> structure is defined in &lt;</a:t>
            </a:r>
            <a:r>
              <a:rPr lang="en-US" altLang="zh-TW" sz="2000" dirty="0" err="1"/>
              <a:t>netdb.h</a:t>
            </a:r>
            <a:r>
              <a:rPr lang="en-US" altLang="zh-TW" sz="2000" dirty="0"/>
              <a:t>&gt; as follows</a:t>
            </a:r>
            <a:r>
              <a:rPr lang="en-US" altLang="zh-TW" sz="2000" dirty="0" smtClean="0"/>
              <a:t>:</a:t>
            </a:r>
            <a:endParaRPr lang="en-US" altLang="zh-TW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87624" y="1447800"/>
            <a:ext cx="674600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netdb.h</a:t>
            </a:r>
            <a:r>
              <a:rPr lang="en-US" sz="1600" dirty="0"/>
              <a:t>&gt;</a:t>
            </a:r>
          </a:p>
          <a:p>
            <a:endParaRPr lang="en-US" sz="1600" dirty="0"/>
          </a:p>
          <a:p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 smtClean="0"/>
              <a:t>servent</a:t>
            </a:r>
            <a:r>
              <a:rPr lang="en-US" sz="1600" dirty="0" smtClean="0"/>
              <a:t> </a:t>
            </a:r>
            <a:r>
              <a:rPr lang="en-US" sz="1600" dirty="0"/>
              <a:t>*</a:t>
            </a:r>
            <a:r>
              <a:rPr lang="en-US" sz="1600" dirty="0" err="1" smtClean="0"/>
              <a:t>getservbyname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char *</a:t>
            </a:r>
            <a:r>
              <a:rPr lang="en-US" sz="1600" dirty="0" smtClean="0"/>
              <a:t>name</a:t>
            </a:r>
            <a:r>
              <a:rPr lang="en-US" sz="1600" dirty="0"/>
              <a:t>, </a:t>
            </a:r>
            <a:r>
              <a:rPr lang="en-US" sz="1600" dirty="0" err="1"/>
              <a:t>const</a:t>
            </a:r>
            <a:r>
              <a:rPr lang="en-US" sz="1600" dirty="0"/>
              <a:t> char *proto</a:t>
            </a:r>
            <a:r>
              <a:rPr lang="en-US" sz="1600" dirty="0" smtClean="0"/>
              <a:t>);</a:t>
            </a:r>
          </a:p>
          <a:p>
            <a:r>
              <a:rPr lang="fr-FR" sz="1600" dirty="0"/>
              <a:t>struct servent *getservbyport(int port, const char *proto</a:t>
            </a:r>
            <a:r>
              <a:rPr lang="fr-FR" sz="1600" dirty="0" smtClean="0"/>
              <a:t>);</a:t>
            </a:r>
          </a:p>
          <a:p>
            <a:endParaRPr lang="en-US" sz="1600" dirty="0"/>
          </a:p>
          <a:p>
            <a:r>
              <a:rPr lang="en-US" sz="1600" dirty="0" smtClean="0"/>
              <a:t>On success, a structure of type </a:t>
            </a:r>
            <a:r>
              <a:rPr lang="en-US" sz="1600" dirty="0" err="1" smtClean="0"/>
              <a:t>servent</a:t>
            </a:r>
            <a:r>
              <a:rPr lang="en-US" sz="1600" dirty="0" smtClean="0"/>
              <a:t> is returned.</a:t>
            </a:r>
          </a:p>
          <a:p>
            <a:r>
              <a:rPr lang="en-US" sz="1600" dirty="0" smtClean="0"/>
              <a:t>On </a:t>
            </a:r>
            <a:r>
              <a:rPr lang="en-US" sz="1600" dirty="0"/>
              <a:t>error, </a:t>
            </a:r>
            <a:r>
              <a:rPr lang="en-US" sz="1600" dirty="0" smtClean="0"/>
              <a:t>a NULL pointer is returned. </a:t>
            </a:r>
            <a:endParaRPr 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547664" y="4941168"/>
            <a:ext cx="6264696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servent</a:t>
            </a:r>
            <a:r>
              <a:rPr lang="en-US" dirty="0"/>
              <a:t> {</a:t>
            </a:r>
          </a:p>
          <a:p>
            <a:r>
              <a:rPr lang="en-US" dirty="0"/>
              <a:t>               char  *</a:t>
            </a:r>
            <a:r>
              <a:rPr lang="en-US" dirty="0" err="1"/>
              <a:t>s_name</a:t>
            </a:r>
            <a:r>
              <a:rPr lang="en-US" dirty="0"/>
              <a:t>;       /* official service name */</a:t>
            </a:r>
          </a:p>
          <a:p>
            <a:r>
              <a:rPr lang="en-US" dirty="0"/>
              <a:t>               char **</a:t>
            </a:r>
            <a:r>
              <a:rPr lang="en-US" dirty="0" err="1"/>
              <a:t>s_aliases</a:t>
            </a:r>
            <a:r>
              <a:rPr lang="en-US" dirty="0"/>
              <a:t>;    /* alias list */</a:t>
            </a:r>
          </a:p>
          <a:p>
            <a:r>
              <a:rPr lang="en-US" dirty="0"/>
              <a:t>               int    </a:t>
            </a:r>
            <a:r>
              <a:rPr lang="en-US" dirty="0" err="1"/>
              <a:t>s_port</a:t>
            </a:r>
            <a:r>
              <a:rPr lang="en-US" dirty="0"/>
              <a:t>;       /* port number */</a:t>
            </a:r>
          </a:p>
          <a:p>
            <a:r>
              <a:rPr lang="en-US" dirty="0"/>
              <a:t>               char  *</a:t>
            </a:r>
            <a:r>
              <a:rPr lang="en-US" dirty="0" err="1"/>
              <a:t>s_proto</a:t>
            </a:r>
            <a:r>
              <a:rPr lang="en-US" dirty="0"/>
              <a:t>;      /* protocol to use */</a:t>
            </a:r>
          </a:p>
          <a:p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  <p:sp>
        <p:nvSpPr>
          <p:cNvPr id="8" name="向上箭號 7">
            <a:hlinkClick r:id="rId2" action="ppaction://hlinksldjump"/>
          </p:cNvPr>
          <p:cNvSpPr/>
          <p:nvPr/>
        </p:nvSpPr>
        <p:spPr>
          <a:xfrm>
            <a:off x="8201025" y="1872436"/>
            <a:ext cx="485775" cy="9794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53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>
          <a:xfrm>
            <a:off x="611560" y="399802"/>
            <a:ext cx="8075240" cy="940966"/>
          </a:xfrm>
        </p:spPr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getprotobyname</a:t>
            </a:r>
            <a:r>
              <a:rPr lang="en-US" altLang="zh-TW" dirty="0" smtClean="0">
                <a:ea typeface="新細明體" panose="02020500000000000000" pitchFamily="18" charset="-120"/>
              </a:rPr>
              <a:t> function call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1507" name="文字方塊 4"/>
          <p:cNvSpPr txBox="1">
            <a:spLocks noChangeArrowheads="1"/>
          </p:cNvSpPr>
          <p:nvPr/>
        </p:nvSpPr>
        <p:spPr bwMode="auto">
          <a:xfrm>
            <a:off x="533722" y="3284984"/>
            <a:ext cx="828675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</a:t>
            </a:r>
            <a:r>
              <a:rPr lang="en-US" altLang="zh-TW" sz="2000" dirty="0"/>
              <a:t>The </a:t>
            </a:r>
            <a:r>
              <a:rPr lang="en-US" altLang="zh-TW" sz="2000" dirty="0" smtClean="0"/>
              <a:t>getprotobyname</a:t>
            </a:r>
            <a:r>
              <a:rPr lang="en-US" altLang="zh-TW" sz="2000" dirty="0"/>
              <a:t>() </a:t>
            </a:r>
            <a:r>
              <a:rPr lang="en-US" altLang="zh-TW" sz="2000" dirty="0" smtClean="0"/>
              <a:t>call returns </a:t>
            </a:r>
            <a:r>
              <a:rPr lang="en-US" altLang="zh-TW" sz="2000" dirty="0"/>
              <a:t>a structure of </a:t>
            </a:r>
            <a:r>
              <a:rPr lang="en-US" altLang="zh-TW" sz="2000" dirty="0" smtClean="0"/>
              <a:t>type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protoent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for the given </a:t>
            </a:r>
            <a:r>
              <a:rPr lang="en-US" altLang="zh-TW" sz="2000" dirty="0" smtClean="0">
                <a:solidFill>
                  <a:srgbClr val="FF0000"/>
                </a:solidFill>
              </a:rPr>
              <a:t>protocol name</a:t>
            </a:r>
            <a:r>
              <a:rPr lang="en-US" altLang="zh-TW" sz="2000" dirty="0" smtClean="0"/>
              <a:t>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/>
              <a:t> The </a:t>
            </a:r>
            <a:r>
              <a:rPr lang="en-US" altLang="zh-TW" sz="2000" dirty="0" err="1" smtClean="0"/>
              <a:t>getprotobynumber</a:t>
            </a:r>
            <a:r>
              <a:rPr lang="en-US" altLang="zh-TW" sz="2000" dirty="0" smtClean="0"/>
              <a:t>() </a:t>
            </a:r>
            <a:r>
              <a:rPr lang="en-US" altLang="zh-TW" sz="2000" dirty="0"/>
              <a:t>call returns a structure of type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protoent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for the given </a:t>
            </a:r>
            <a:r>
              <a:rPr lang="en-US" altLang="zh-TW" sz="2000" dirty="0" smtClean="0">
                <a:solidFill>
                  <a:srgbClr val="FF0000"/>
                </a:solidFill>
              </a:rPr>
              <a:t>protocol number</a:t>
            </a:r>
            <a:r>
              <a:rPr lang="en-US" altLang="zh-TW" sz="2000" dirty="0" smtClean="0"/>
              <a:t>. </a:t>
            </a:r>
            <a:endParaRPr lang="en-US" altLang="zh-TW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  The </a:t>
            </a:r>
            <a:r>
              <a:rPr lang="en-US" altLang="zh-TW" sz="2000" dirty="0" err="1" smtClean="0"/>
              <a:t>protoent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structure is defined in &lt;</a:t>
            </a:r>
            <a:r>
              <a:rPr lang="en-US" altLang="zh-TW" sz="2000" dirty="0" err="1"/>
              <a:t>netdb.h</a:t>
            </a:r>
            <a:r>
              <a:rPr lang="en-US" altLang="zh-TW" sz="2000" dirty="0"/>
              <a:t>&gt; as follows</a:t>
            </a:r>
            <a:r>
              <a:rPr lang="en-US" altLang="zh-TW" sz="2000" dirty="0" smtClean="0"/>
              <a:t>:</a:t>
            </a:r>
            <a:endParaRPr lang="en-US" altLang="zh-TW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87624" y="1447800"/>
            <a:ext cx="674600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netdb.h</a:t>
            </a:r>
            <a:r>
              <a:rPr lang="en-US" sz="1600" dirty="0"/>
              <a:t>&gt;</a:t>
            </a:r>
          </a:p>
          <a:p>
            <a:endParaRPr lang="en-US" sz="1600" dirty="0"/>
          </a:p>
          <a:p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 smtClean="0"/>
              <a:t>protoent</a:t>
            </a:r>
            <a:r>
              <a:rPr lang="en-US" sz="1600" dirty="0" smtClean="0"/>
              <a:t> </a:t>
            </a:r>
            <a:r>
              <a:rPr lang="en-US" sz="1600" dirty="0"/>
              <a:t>*</a:t>
            </a:r>
            <a:r>
              <a:rPr lang="en-US" sz="1600" dirty="0" err="1" smtClean="0"/>
              <a:t>getprotobyname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char *</a:t>
            </a:r>
            <a:r>
              <a:rPr lang="en-US" sz="1600" dirty="0" smtClean="0"/>
              <a:t>name);</a:t>
            </a:r>
          </a:p>
          <a:p>
            <a:r>
              <a:rPr lang="fr-FR" sz="1600" dirty="0"/>
              <a:t>struct </a:t>
            </a:r>
            <a:r>
              <a:rPr lang="fr-FR" sz="1600" dirty="0" smtClean="0"/>
              <a:t>protoent </a:t>
            </a:r>
            <a:r>
              <a:rPr lang="fr-FR" sz="1600" dirty="0"/>
              <a:t>*</a:t>
            </a:r>
            <a:r>
              <a:rPr lang="fr-FR" sz="1600" dirty="0" smtClean="0"/>
              <a:t>getprotobynumber(int proto);</a:t>
            </a:r>
          </a:p>
          <a:p>
            <a:endParaRPr lang="en-US" sz="1600" dirty="0"/>
          </a:p>
          <a:p>
            <a:r>
              <a:rPr lang="en-US" sz="1600" dirty="0" smtClean="0"/>
              <a:t>On success, a structure of type </a:t>
            </a:r>
            <a:r>
              <a:rPr lang="en-US" sz="1600" dirty="0" err="1" smtClean="0"/>
              <a:t>protoent</a:t>
            </a:r>
            <a:r>
              <a:rPr lang="en-US" sz="1600" dirty="0" smtClean="0"/>
              <a:t> is returned.</a:t>
            </a:r>
          </a:p>
          <a:p>
            <a:r>
              <a:rPr lang="en-US" sz="1600" dirty="0" smtClean="0"/>
              <a:t>On </a:t>
            </a:r>
            <a:r>
              <a:rPr lang="en-US" sz="1600" dirty="0"/>
              <a:t>error, </a:t>
            </a:r>
            <a:r>
              <a:rPr lang="en-US" sz="1600" dirty="0" smtClean="0"/>
              <a:t>a NULL pointer is returned. </a:t>
            </a:r>
            <a:endParaRPr 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547664" y="4941168"/>
            <a:ext cx="626469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protoent</a:t>
            </a:r>
            <a:r>
              <a:rPr lang="en-US" dirty="0"/>
              <a:t> {</a:t>
            </a:r>
          </a:p>
          <a:p>
            <a:r>
              <a:rPr lang="en-US" dirty="0"/>
              <a:t>               char  *</a:t>
            </a:r>
            <a:r>
              <a:rPr lang="en-US" dirty="0" err="1"/>
              <a:t>p_name</a:t>
            </a:r>
            <a:r>
              <a:rPr lang="en-US" dirty="0"/>
              <a:t>;       /* official protocol name */</a:t>
            </a:r>
          </a:p>
          <a:p>
            <a:r>
              <a:rPr lang="en-US" dirty="0"/>
              <a:t>               char **</a:t>
            </a:r>
            <a:r>
              <a:rPr lang="en-US" dirty="0" err="1"/>
              <a:t>p_aliases</a:t>
            </a:r>
            <a:r>
              <a:rPr lang="en-US" dirty="0"/>
              <a:t>;    /* alias list */</a:t>
            </a:r>
          </a:p>
          <a:p>
            <a:r>
              <a:rPr lang="en-US" dirty="0"/>
              <a:t>               int    </a:t>
            </a:r>
            <a:r>
              <a:rPr lang="en-US" dirty="0" err="1"/>
              <a:t>p_proto</a:t>
            </a:r>
            <a:r>
              <a:rPr lang="en-US" dirty="0"/>
              <a:t>;      /* protocol number */</a:t>
            </a:r>
          </a:p>
          <a:p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向上箭號 7">
            <a:hlinkClick r:id="rId2" action="ppaction://hlinksldjump"/>
          </p:cNvPr>
          <p:cNvSpPr/>
          <p:nvPr/>
        </p:nvSpPr>
        <p:spPr>
          <a:xfrm>
            <a:off x="8201025" y="1872436"/>
            <a:ext cx="485775" cy="9794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host address functions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22531" name="文字方塊 3"/>
          <p:cNvSpPr txBox="1">
            <a:spLocks noChangeArrowheads="1"/>
          </p:cNvSpPr>
          <p:nvPr/>
        </p:nvSpPr>
        <p:spPr bwMode="auto">
          <a:xfrm>
            <a:off x="900113" y="1484313"/>
            <a:ext cx="748823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#include &lt;arpa/inet.h&gt;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Int inet_aton(const char * strptr, struct in_addr *addrptr);</a:t>
            </a:r>
          </a:p>
          <a:p>
            <a:pPr algn="r" eaLnBrk="1" hangingPunct="1"/>
            <a:r>
              <a:rPr lang="en-US" altLang="zh-TW"/>
              <a:t>Returns: 1 if string was valid, 0 one error</a:t>
            </a:r>
          </a:p>
          <a:p>
            <a:pPr algn="r" eaLnBrk="1" hangingPunct="1"/>
            <a:endParaRPr lang="en-US" altLang="zh-TW"/>
          </a:p>
          <a:p>
            <a:pPr eaLnBrk="1" hangingPunct="1"/>
            <a:r>
              <a:rPr lang="en-US" altLang="zh-TW"/>
              <a:t>In_addr_t inet_addr(const char * strptr);</a:t>
            </a:r>
          </a:p>
          <a:p>
            <a:pPr algn="r" eaLnBrk="1" hangingPunct="1"/>
            <a:r>
              <a:rPr lang="en-US" altLang="zh-TW"/>
              <a:t>Returns: 32-bit IP address in NBO; INADDR_NONE if error</a:t>
            </a:r>
          </a:p>
          <a:p>
            <a:pPr algn="r" eaLnBrk="1" hangingPunct="1"/>
            <a:endParaRPr lang="en-US" altLang="zh-TW"/>
          </a:p>
          <a:p>
            <a:pPr eaLnBrk="1" hangingPunct="1"/>
            <a:r>
              <a:rPr lang="en-US" altLang="zh-TW"/>
              <a:t>Char *inet_ntoa(struct in_addr *addrptr);</a:t>
            </a:r>
          </a:p>
          <a:p>
            <a:pPr algn="r" eaLnBrk="1" hangingPunct="1"/>
            <a:r>
              <a:rPr lang="en-US" altLang="zh-TW"/>
              <a:t>Returns: pointer to dotted decimal IP</a:t>
            </a:r>
            <a:endParaRPr lang="zh-TW" altLang="en-US"/>
          </a:p>
        </p:txBody>
      </p:sp>
      <p:sp>
        <p:nvSpPr>
          <p:cNvPr id="22532" name="文字方塊 4"/>
          <p:cNvSpPr txBox="1">
            <a:spLocks noChangeArrowheads="1"/>
          </p:cNvSpPr>
          <p:nvPr/>
        </p:nvSpPr>
        <p:spPr bwMode="auto">
          <a:xfrm>
            <a:off x="539750" y="4868863"/>
            <a:ext cx="79200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/>
              <a:t>Although the dotted-decimal 255.255.255.255 is used as a valid broadcast address,  it can not be handled by </a:t>
            </a:r>
            <a:r>
              <a:rPr lang="en-US" altLang="zh-TW" b="1">
                <a:solidFill>
                  <a:srgbClr val="FF0000"/>
                </a:solidFill>
              </a:rPr>
              <a:t>inet_addr().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向上箭號 5">
            <a:hlinkClick r:id="rId2" action="ppaction://hlinksldjump"/>
          </p:cNvPr>
          <p:cNvSpPr/>
          <p:nvPr/>
        </p:nvSpPr>
        <p:spPr>
          <a:xfrm>
            <a:off x="8243888" y="5516563"/>
            <a:ext cx="485775" cy="9794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Big and Little Endian Byte Orders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5" name="向上箭號 4">
            <a:hlinkClick r:id="rId2" action="ppaction://hlinksldjump"/>
          </p:cNvPr>
          <p:cNvSpPr/>
          <p:nvPr/>
        </p:nvSpPr>
        <p:spPr>
          <a:xfrm>
            <a:off x="539552" y="5617698"/>
            <a:ext cx="485775" cy="9794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70694"/>
            <a:ext cx="5665394" cy="3546537"/>
          </a:xfrm>
        </p:spPr>
      </p:pic>
      <p:sp>
        <p:nvSpPr>
          <p:cNvPr id="2" name="文字方塊 1"/>
          <p:cNvSpPr txBox="1"/>
          <p:nvPr/>
        </p:nvSpPr>
        <p:spPr>
          <a:xfrm>
            <a:off x="233239" y="22404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Intel x86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898" y="3982970"/>
            <a:ext cx="3250704" cy="29024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268760"/>
            <a:ext cx="3096344" cy="276459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9512" y="49411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Motorola 68x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068960"/>
            <a:ext cx="6715125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What is a Socket?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363272" cy="1766888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It is an abstraction that is provided to an </a:t>
            </a:r>
            <a:r>
              <a:rPr lang="en-US" altLang="zh-TW" dirty="0" smtClean="0">
                <a:ea typeface="新細明體" panose="02020500000000000000" pitchFamily="18" charset="-120"/>
              </a:rPr>
              <a:t>application program  </a:t>
            </a:r>
            <a:r>
              <a:rPr lang="en-US" altLang="zh-TW" dirty="0" smtClean="0">
                <a:ea typeface="新細明體" panose="02020500000000000000" pitchFamily="18" charset="-120"/>
              </a:rPr>
              <a:t>to send </a:t>
            </a:r>
            <a:r>
              <a:rPr lang="en-US" altLang="zh-TW" dirty="0" smtClean="0">
                <a:ea typeface="新細明體" panose="02020500000000000000" pitchFamily="18" charset="-120"/>
              </a:rPr>
              <a:t>data to or </a:t>
            </a:r>
            <a:r>
              <a:rPr lang="en-US" altLang="zh-TW" dirty="0" smtClean="0">
                <a:ea typeface="新細明體" panose="02020500000000000000" pitchFamily="18" charset="-120"/>
              </a:rPr>
              <a:t>receive data </a:t>
            </a:r>
            <a:r>
              <a:rPr lang="en-US" altLang="zh-TW" dirty="0" smtClean="0">
                <a:ea typeface="新細明體" panose="02020500000000000000" pitchFamily="18" charset="-120"/>
              </a:rPr>
              <a:t>from </a:t>
            </a:r>
            <a:r>
              <a:rPr lang="en-US" altLang="zh-TW" dirty="0" smtClean="0">
                <a:ea typeface="新細明體" panose="02020500000000000000" pitchFamily="18" charset="-120"/>
              </a:rPr>
              <a:t>another </a:t>
            </a:r>
            <a:r>
              <a:rPr lang="en-US" altLang="zh-TW" dirty="0" smtClean="0">
                <a:ea typeface="新細明體" panose="02020500000000000000" pitchFamily="18" charset="-120"/>
              </a:rPr>
              <a:t>application program.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Data can be sent to or received from another process running on the same machine or a different machine.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2400" cy="868958"/>
          </a:xfrm>
        </p:spPr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The Socket API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250825" y="1447800"/>
            <a:ext cx="8569325" cy="5053013"/>
          </a:xfrm>
        </p:spPr>
        <p:txBody>
          <a:bodyPr/>
          <a:lstStyle/>
          <a:p>
            <a:r>
              <a:rPr lang="en-US" altLang="zh-TW" sz="2800" dirty="0" smtClean="0">
                <a:ea typeface="新細明體" panose="02020500000000000000" pitchFamily="18" charset="-120"/>
              </a:rPr>
              <a:t>The Socket API was originated released with the 4.2 BSD system in 1983 - </a:t>
            </a:r>
            <a:r>
              <a:rPr lang="sv-SE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Berkeley Sockets 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It is like an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endpoint</a:t>
            </a:r>
            <a:r>
              <a:rPr lang="en-US" altLang="zh-TW" dirty="0" smtClean="0">
                <a:ea typeface="新細明體" panose="02020500000000000000" pitchFamily="18" charset="-120"/>
              </a:rPr>
              <a:t> of a </a:t>
            </a:r>
            <a:r>
              <a:rPr lang="en-US" altLang="zh-TW" dirty="0" smtClean="0">
                <a:ea typeface="新細明體" panose="02020500000000000000" pitchFamily="18" charset="-120"/>
              </a:rPr>
              <a:t>connection.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It exists on either side of a connection and is identified by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IP Address </a:t>
            </a:r>
            <a:r>
              <a:rPr lang="en-US" altLang="zh-TW" dirty="0" smtClean="0">
                <a:ea typeface="新細明體" panose="02020500000000000000" pitchFamily="18" charset="-120"/>
              </a:rPr>
              <a:t>and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Port Number.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It is a way to speak to other programs using UNIX file descriptors.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A file descriptor is an integer associated with an opened file (or a network connection).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Two commonly used types </a:t>
            </a:r>
            <a:r>
              <a:rPr lang="en-US" altLang="zh-TW" dirty="0" smtClean="0">
                <a:ea typeface="新細明體" panose="02020500000000000000" pitchFamily="18" charset="-120"/>
              </a:rPr>
              <a:t>of Internet Sockets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SOCK_STREAM</a:t>
            </a:r>
            <a:r>
              <a:rPr lang="en-US" altLang="zh-TW" dirty="0" smtClean="0">
                <a:ea typeface="新細明體" panose="02020500000000000000" pitchFamily="18" charset="-120"/>
              </a:rPr>
              <a:t> (TCP): Connection oriented and Reliable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SOCK_DGRAM</a:t>
            </a:r>
            <a:r>
              <a:rPr lang="en-US" altLang="zh-TW" dirty="0" smtClean="0">
                <a:ea typeface="新細明體" panose="02020500000000000000" pitchFamily="18" charset="-120"/>
              </a:rPr>
              <a:t> (UDP): Connectionless and Unreliable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pPr lvl="1"/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File &amp; Socket Descriptors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375" y="1412875"/>
            <a:ext cx="5475288" cy="2592388"/>
          </a:xfrm>
          <a:noFill/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933825"/>
            <a:ext cx="6265862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012974"/>
          </a:xfrm>
        </p:spPr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Socket Address Structures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46" y="1716609"/>
            <a:ext cx="6324498" cy="4448695"/>
          </a:xfrm>
        </p:spPr>
      </p:pic>
      <p:sp>
        <p:nvSpPr>
          <p:cNvPr id="2" name="矩形 1"/>
          <p:cNvSpPr/>
          <p:nvPr/>
        </p:nvSpPr>
        <p:spPr>
          <a:xfrm>
            <a:off x="1343846" y="1700808"/>
            <a:ext cx="1211930" cy="295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23928" y="1700808"/>
            <a:ext cx="1211930" cy="4464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444208" y="1700808"/>
            <a:ext cx="1211930" cy="4464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2400" cy="868958"/>
          </a:xfrm>
        </p:spPr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Endpoint Address in Socket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395536" y="1340768"/>
            <a:ext cx="8496944" cy="766763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socket system defines a generic format for specifying an endpoint address.</a:t>
            </a:r>
          </a:p>
        </p:txBody>
      </p:sp>
      <p:sp>
        <p:nvSpPr>
          <p:cNvPr id="10244" name="矩形 3"/>
          <p:cNvSpPr>
            <a:spLocks noChangeArrowheads="1"/>
          </p:cNvSpPr>
          <p:nvPr/>
        </p:nvSpPr>
        <p:spPr bwMode="auto">
          <a:xfrm>
            <a:off x="1187624" y="2136693"/>
            <a:ext cx="7344816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struct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sockaddr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{ 		   // </a:t>
            </a:r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struct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to hold an address</a:t>
            </a: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uint8_t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sa_len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	   // total length</a:t>
            </a: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sa_family_t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dirty="0" err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sa_family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// 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address family, </a:t>
            </a:r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AF_xxx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char            	</a:t>
            </a:r>
            <a:r>
              <a:rPr lang="en-US" altLang="zh-TW" sz="1600" dirty="0" err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sa_data</a:t>
            </a:r>
            <a:r>
              <a:rPr lang="en-US" altLang="zh-TW" sz="16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[14</a:t>
            </a:r>
            <a:r>
              <a:rPr lang="en-US" altLang="zh-TW" sz="16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]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// 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14 bytes of address</a:t>
            </a: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}; </a:t>
            </a:r>
          </a:p>
          <a:p>
            <a:pPr eaLnBrk="1" hangingPunct="1"/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struct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sockaddr_in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{ 	// </a:t>
            </a:r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struct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to hold an address for </a:t>
            </a:r>
            <a:r>
              <a:rPr lang="en-US" altLang="zh-TW" sz="16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internet</a:t>
            </a: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uint8_t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sin_len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	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// 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total length</a:t>
            </a: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sa_family_t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sin_family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// address family </a:t>
            </a: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u_short</a:t>
            </a:r>
            <a:r>
              <a:rPr lang="en-US" altLang="zh-TW" sz="16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	</a:t>
            </a:r>
            <a:r>
              <a:rPr lang="en-US" altLang="zh-TW" sz="16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sin_port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// 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port number </a:t>
            </a: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struct</a:t>
            </a:r>
            <a:r>
              <a:rPr lang="en-US" altLang="zh-TW" sz="16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in_addr</a:t>
            </a:r>
            <a:r>
              <a:rPr lang="en-US" altLang="zh-TW" sz="16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sin_addr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// 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IP address </a:t>
            </a: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char 	</a:t>
            </a:r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sin_zero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[8]; // unused </a:t>
            </a: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}; </a:t>
            </a:r>
            <a:endParaRPr lang="en-US" altLang="zh-TW" sz="1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eaLnBrk="1" hangingPunct="1"/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en-US" altLang="zh-TW" sz="1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eaLnBrk="1" hangingPunct="1"/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Struct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sockaddr_storage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{</a:t>
            </a: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uint8_t 	</a:t>
            </a:r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ss_len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   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// length of this </a:t>
            </a:r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struct</a:t>
            </a:r>
            <a:endParaRPr lang="en-US" altLang="zh-TW" sz="1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sa_family_t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ss_family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 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//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address 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family</a:t>
            </a: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char 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ss_padding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[SIZE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];</a:t>
            </a:r>
            <a:endParaRPr lang="en-US" altLang="zh-TW" sz="1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	</a:t>
            </a:r>
            <a:endParaRPr lang="en-US" altLang="zh-TW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8075612" cy="1143000"/>
          </a:xfrm>
        </p:spPr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Network Byte Order </a:t>
            </a:r>
            <a:r>
              <a:rPr lang="en-US" altLang="zh-TW" dirty="0" smtClean="0">
                <a:ea typeface="新細明體" panose="02020500000000000000" pitchFamily="18" charset="-120"/>
                <a:hlinkClick r:id="rId2" action="ppaction://hlinkfile"/>
              </a:rPr>
              <a:t>Conversions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>
          <a:xfrm>
            <a:off x="323850" y="1447800"/>
            <a:ext cx="8496300" cy="5221560"/>
          </a:xfrm>
        </p:spPr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Network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byte order is </a:t>
            </a:r>
            <a:r>
              <a:rPr lang="en-US" altLang="zh-TW" sz="2400" dirty="0" smtClean="0">
                <a:ea typeface="新細明體" panose="02020500000000000000" pitchFamily="18" charset="-120"/>
                <a:hlinkClick r:id="rId3" action="ppaction://hlinksldjump"/>
              </a:rPr>
              <a:t>big-endian byte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order</a:t>
            </a:r>
          </a:p>
          <a:p>
            <a:pPr lvl="1"/>
            <a:r>
              <a:rPr lang="en-US" altLang="zh-TW" sz="2200" dirty="0" err="1">
                <a:ea typeface="新細明體" panose="02020500000000000000" pitchFamily="18" charset="-120"/>
                <a:cs typeface="+mn-cs"/>
              </a:rPr>
              <a:t>htons</a:t>
            </a:r>
            <a:r>
              <a:rPr lang="en-US" altLang="zh-TW" sz="2200" dirty="0">
                <a:ea typeface="新細明體" panose="02020500000000000000" pitchFamily="18" charset="-120"/>
                <a:cs typeface="+mn-cs"/>
              </a:rPr>
              <a:t>() – "Host to Network Short“</a:t>
            </a:r>
          </a:p>
          <a:p>
            <a:pPr lvl="1"/>
            <a:r>
              <a:rPr lang="en-US" altLang="zh-TW" sz="2200" dirty="0" err="1" smtClean="0">
                <a:ea typeface="新細明體" panose="02020500000000000000" pitchFamily="18" charset="-120"/>
                <a:cs typeface="+mn-cs"/>
              </a:rPr>
              <a:t>htonl</a:t>
            </a:r>
            <a:r>
              <a:rPr lang="en-US" altLang="zh-TW" sz="2200" dirty="0">
                <a:ea typeface="新細明體" panose="02020500000000000000" pitchFamily="18" charset="-120"/>
                <a:cs typeface="+mn-cs"/>
              </a:rPr>
              <a:t>() -- "Host to Network </a:t>
            </a:r>
            <a:r>
              <a:rPr lang="en-US" altLang="zh-TW" sz="2200" dirty="0" smtClean="0">
                <a:ea typeface="新細明體" panose="02020500000000000000" pitchFamily="18" charset="-120"/>
                <a:cs typeface="+mn-cs"/>
              </a:rPr>
              <a:t>Long“</a:t>
            </a:r>
          </a:p>
          <a:p>
            <a:pPr lvl="1"/>
            <a:r>
              <a:rPr lang="en-US" altLang="zh-TW" sz="2200" dirty="0" err="1" smtClean="0">
                <a:ea typeface="新細明體" panose="02020500000000000000" pitchFamily="18" charset="-120"/>
                <a:cs typeface="+mn-cs"/>
              </a:rPr>
              <a:t>ntohs</a:t>
            </a:r>
            <a:r>
              <a:rPr lang="en-US" altLang="zh-TW" sz="2200" dirty="0">
                <a:ea typeface="新細明體" panose="02020500000000000000" pitchFamily="18" charset="-120"/>
                <a:cs typeface="+mn-cs"/>
              </a:rPr>
              <a:t>() -- "Network to Host </a:t>
            </a:r>
            <a:r>
              <a:rPr lang="en-US" altLang="zh-TW" sz="2200" dirty="0" smtClean="0">
                <a:ea typeface="新細明體" panose="02020500000000000000" pitchFamily="18" charset="-120"/>
                <a:cs typeface="+mn-cs"/>
              </a:rPr>
              <a:t>Short“</a:t>
            </a:r>
          </a:p>
          <a:p>
            <a:pPr lvl="1"/>
            <a:r>
              <a:rPr lang="en-US" altLang="zh-TW" sz="2200" dirty="0" err="1" smtClean="0">
                <a:ea typeface="新細明體" panose="02020500000000000000" pitchFamily="18" charset="-120"/>
                <a:cs typeface="+mn-cs"/>
              </a:rPr>
              <a:t>ntohl</a:t>
            </a:r>
            <a:r>
              <a:rPr lang="en-US" altLang="zh-TW" sz="2200" dirty="0">
                <a:ea typeface="新細明體" panose="02020500000000000000" pitchFamily="18" charset="-120"/>
                <a:cs typeface="+mn-cs"/>
              </a:rPr>
              <a:t>() -- "Network to Host </a:t>
            </a:r>
            <a:r>
              <a:rPr lang="en-US" altLang="zh-TW" sz="2200" dirty="0" smtClean="0">
                <a:ea typeface="新細明體" panose="02020500000000000000" pitchFamily="18" charset="-120"/>
                <a:cs typeface="+mn-cs"/>
              </a:rPr>
              <a:t>Long</a:t>
            </a:r>
            <a:r>
              <a:rPr lang="en-US" altLang="zh-TW" sz="2200" dirty="0" smtClean="0">
                <a:ea typeface="新細明體" panose="02020500000000000000" pitchFamily="18" charset="-120"/>
                <a:cs typeface="+mn-cs"/>
                <a:hlinkClick r:id="rId4" action="ppaction://hlinksldjump"/>
              </a:rPr>
              <a:t>“</a:t>
            </a:r>
            <a:endParaRPr lang="en-US" altLang="zh-TW" sz="2200" dirty="0" smtClean="0">
              <a:ea typeface="新細明體" panose="02020500000000000000" pitchFamily="18" charset="-120"/>
              <a:cs typeface="+mn-cs"/>
            </a:endParaRPr>
          </a:p>
          <a:p>
            <a:r>
              <a:rPr lang="en-US" altLang="zh-TW" sz="2400" dirty="0" err="1" smtClean="0">
                <a:ea typeface="新細明體" panose="02020500000000000000" pitchFamily="18" charset="-120"/>
                <a:hlinkClick r:id="rId4" action="ppaction://hlinksldjump"/>
              </a:rPr>
              <a:t>inet_addr</a:t>
            </a:r>
            <a:r>
              <a:rPr lang="en-US" altLang="zh-TW" sz="2400" dirty="0">
                <a:ea typeface="新細明體" panose="02020500000000000000" pitchFamily="18" charset="-120"/>
              </a:rPr>
              <a:t>() converts a </a:t>
            </a:r>
            <a:r>
              <a:rPr lang="en-US" altLang="zh-TW" sz="2400" dirty="0">
                <a:ea typeface="新細明體" panose="02020500000000000000" pitchFamily="18" charset="-120"/>
                <a:hlinkClick r:id="rId5" action="ppaction://hlinkfile"/>
              </a:rPr>
              <a:t>dotted decimal IP </a:t>
            </a:r>
            <a:r>
              <a:rPr lang="en-US" altLang="zh-TW" sz="2400" dirty="0">
                <a:ea typeface="新細明體" panose="02020500000000000000" pitchFamily="18" charset="-120"/>
              </a:rPr>
              <a:t>address into unsigned long in network byte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order</a:t>
            </a:r>
          </a:p>
          <a:p>
            <a:pPr lvl="1"/>
            <a:r>
              <a:rPr lang="en-US" altLang="zh-TW" dirty="0" err="1" smtClean="0">
                <a:ea typeface="新細明體" panose="02020500000000000000" pitchFamily="18" charset="-120"/>
                <a:cs typeface="+mn-cs"/>
              </a:rPr>
              <a:t>ina.sin_addr.s_addr</a:t>
            </a:r>
            <a:r>
              <a:rPr lang="en-US" altLang="zh-TW" dirty="0" smtClean="0"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+mn-cs"/>
              </a:rPr>
              <a:t>= </a:t>
            </a:r>
            <a:r>
              <a:rPr lang="en-US" altLang="zh-TW" dirty="0" err="1">
                <a:ea typeface="新細明體" panose="02020500000000000000" pitchFamily="18" charset="-120"/>
                <a:cs typeface="+mn-cs"/>
              </a:rPr>
              <a:t>inet_addr</a:t>
            </a:r>
            <a:r>
              <a:rPr lang="en-US" altLang="zh-TW" dirty="0">
                <a:ea typeface="新細明體" panose="02020500000000000000" pitchFamily="18" charset="-120"/>
                <a:cs typeface="+mn-cs"/>
              </a:rPr>
              <a:t>(“129.110.43.11</a:t>
            </a:r>
            <a:r>
              <a:rPr lang="en-US" altLang="zh-TW" dirty="0" smtClean="0">
                <a:ea typeface="新細明體" panose="02020500000000000000" pitchFamily="18" charset="-120"/>
                <a:cs typeface="+mn-cs"/>
              </a:rPr>
              <a:t>”);</a:t>
            </a:r>
          </a:p>
          <a:p>
            <a:r>
              <a:rPr lang="en-US" altLang="zh-TW" sz="2400" dirty="0" err="1" smtClean="0">
                <a:ea typeface="新細明體" panose="02020500000000000000" pitchFamily="18" charset="-120"/>
              </a:rPr>
              <a:t>int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ea typeface="新細明體" panose="02020500000000000000" pitchFamily="18" charset="-120"/>
              </a:rPr>
              <a:t>inet_aton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dirty="0" err="1">
                <a:ea typeface="新細明體" panose="02020500000000000000" pitchFamily="18" charset="-120"/>
              </a:rPr>
              <a:t>const</a:t>
            </a:r>
            <a:r>
              <a:rPr lang="en-US" altLang="zh-TW" sz="2400" dirty="0">
                <a:ea typeface="新細明體" panose="02020500000000000000" pitchFamily="18" charset="-120"/>
              </a:rPr>
              <a:t> char *</a:t>
            </a:r>
            <a:r>
              <a:rPr lang="en-US" altLang="zh-TW" sz="2400" dirty="0" err="1">
                <a:ea typeface="新細明體" panose="02020500000000000000" pitchFamily="18" charset="-120"/>
              </a:rPr>
              <a:t>cp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dirty="0" err="1">
                <a:ea typeface="新細明體" panose="02020500000000000000" pitchFamily="18" charset="-120"/>
              </a:rPr>
              <a:t>struct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ea typeface="新細明體" panose="02020500000000000000" pitchFamily="18" charset="-120"/>
              </a:rPr>
              <a:t>in_addr</a:t>
            </a:r>
            <a:r>
              <a:rPr lang="en-US" altLang="zh-TW" sz="2400" dirty="0">
                <a:ea typeface="新細明體" panose="02020500000000000000" pitchFamily="18" charset="-120"/>
              </a:rPr>
              <a:t> *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inp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sz="2200" dirty="0" smtClean="0">
                <a:ea typeface="新細明體" panose="02020500000000000000" pitchFamily="18" charset="-120"/>
                <a:cs typeface="+mn-cs"/>
              </a:rPr>
              <a:t>A </a:t>
            </a:r>
            <a:r>
              <a:rPr lang="en-US" altLang="zh-TW" sz="2200" dirty="0">
                <a:ea typeface="新細明體" panose="02020500000000000000" pitchFamily="18" charset="-120"/>
                <a:cs typeface="+mn-cs"/>
              </a:rPr>
              <a:t>better way to converts a dotted decimal IP address into unsigned long in network byte </a:t>
            </a:r>
            <a:r>
              <a:rPr lang="en-US" altLang="zh-TW" sz="2200" dirty="0" smtClean="0">
                <a:ea typeface="新細明體" panose="02020500000000000000" pitchFamily="18" charset="-120"/>
                <a:cs typeface="+mn-cs"/>
              </a:rPr>
              <a:t>order</a:t>
            </a:r>
          </a:p>
          <a:p>
            <a:r>
              <a:rPr lang="en-US" altLang="zh-TW" sz="2400" dirty="0" err="1" smtClean="0">
                <a:ea typeface="新細明體" panose="02020500000000000000" pitchFamily="18" charset="-120"/>
              </a:rPr>
              <a:t>inet_ntoa</a:t>
            </a:r>
            <a:r>
              <a:rPr lang="en-US" altLang="zh-TW" sz="2400" dirty="0">
                <a:ea typeface="新細明體" panose="02020500000000000000" pitchFamily="18" charset="-120"/>
              </a:rPr>
              <a:t>() returns a string from a </a:t>
            </a:r>
            <a:r>
              <a:rPr lang="en-US" altLang="zh-TW" sz="2400" dirty="0" err="1">
                <a:ea typeface="新細明體" panose="02020500000000000000" pitchFamily="18" charset="-120"/>
              </a:rPr>
              <a:t>struct</a:t>
            </a:r>
            <a:r>
              <a:rPr lang="en-US" altLang="zh-TW" sz="2400" dirty="0">
                <a:ea typeface="新細明體" panose="02020500000000000000" pitchFamily="18" charset="-120"/>
              </a:rPr>
              <a:t> of type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in_addr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sz="2200" dirty="0" smtClean="0">
                <a:ea typeface="新細明體" panose="02020500000000000000" pitchFamily="18" charset="-120"/>
                <a:cs typeface="+mn-cs"/>
              </a:rPr>
              <a:t>char </a:t>
            </a:r>
            <a:r>
              <a:rPr lang="en-US" altLang="zh-TW" sz="2200" dirty="0">
                <a:ea typeface="新細明體" panose="02020500000000000000" pitchFamily="18" charset="-120"/>
                <a:cs typeface="+mn-cs"/>
              </a:rPr>
              <a:t>*s = </a:t>
            </a:r>
            <a:r>
              <a:rPr lang="en-US" altLang="zh-TW" sz="2200" dirty="0" err="1">
                <a:ea typeface="新細明體" panose="02020500000000000000" pitchFamily="18" charset="-120"/>
                <a:cs typeface="+mn-cs"/>
              </a:rPr>
              <a:t>inet_ntoa</a:t>
            </a:r>
            <a:r>
              <a:rPr lang="en-US" altLang="zh-TW" sz="2200" dirty="0"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2200" dirty="0" err="1">
                <a:ea typeface="新細明體" panose="02020500000000000000" pitchFamily="18" charset="-120"/>
                <a:cs typeface="+mn-cs"/>
              </a:rPr>
              <a:t>ina.sin_addr</a:t>
            </a:r>
            <a:r>
              <a:rPr lang="en-US" altLang="zh-TW" sz="2200" dirty="0">
                <a:ea typeface="新細明體" panose="02020500000000000000" pitchFamily="18" charset="-120"/>
                <a:cs typeface="+mn-cs"/>
              </a:rPr>
              <a:t>);</a:t>
            </a:r>
          </a:p>
          <a:p>
            <a:endParaRPr lang="zh-TW" altLang="en-US" dirty="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688032" y="476672"/>
            <a:ext cx="7772400" cy="796950"/>
          </a:xfrm>
        </p:spPr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Socket Functions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>
          <a:xfrm>
            <a:off x="395288" y="1592263"/>
            <a:ext cx="8291512" cy="4573587"/>
          </a:xfrm>
        </p:spPr>
        <p:txBody>
          <a:bodyPr/>
          <a:lstStyle/>
          <a:p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2" action="ppaction://hlinksldjump"/>
              </a:rPr>
              <a:t>socket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 – </a:t>
            </a:r>
            <a:r>
              <a:rPr lang="en-US" altLang="ko-KR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create a socket</a:t>
            </a:r>
            <a:endParaRPr lang="en-US" altLang="zh-TW" sz="20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3" action="ppaction://hlinksldjump"/>
              </a:rPr>
              <a:t>bind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 – </a:t>
            </a:r>
            <a:r>
              <a:rPr lang="en-US" altLang="ko-KR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bind a socket to a local IP address and a port number</a:t>
            </a:r>
            <a:endParaRPr lang="en-US" altLang="zh-TW" sz="20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4" action="ppaction://hlinksldjump"/>
              </a:rPr>
              <a:t>connect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 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–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connect to a remote host</a:t>
            </a:r>
          </a:p>
          <a:p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5" action="ppaction://hlinksldjump"/>
              </a:rPr>
              <a:t>listen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 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–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wait for someone to connect to my port (used by servers)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  <a:p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6" action="ppaction://hlinksldjump"/>
              </a:rPr>
              <a:t>accept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 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–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accept a new connection and get a new socket for subsequent data transmissions</a:t>
            </a:r>
          </a:p>
          <a:p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send() and recv() 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–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Send and receive data over a connection</a:t>
            </a:r>
          </a:p>
          <a:p>
            <a:pPr lvl="1"/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 send(int 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sockfd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const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void *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msg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int 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len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int flags); </a:t>
            </a:r>
          </a:p>
          <a:p>
            <a:pPr lvl="1"/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 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recv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(int 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sockfd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void *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buf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int </a:t>
            </a:r>
            <a:r>
              <a:rPr lang="en-US" altLang="zh-TW" sz="18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len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int flags); </a:t>
            </a:r>
          </a:p>
          <a:p>
            <a:pPr marL="273050" lvl="2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</a:pP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read() and write() </a:t>
            </a:r>
            <a:r>
              <a:rPr lang="en-US" altLang="zh-TW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–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Send and receive data over a connection</a:t>
            </a:r>
          </a:p>
          <a:p>
            <a:pPr marL="547688" lvl="3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</a:pP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read / write a particular number of bytes from a connected socket</a:t>
            </a:r>
          </a:p>
          <a:p>
            <a:endParaRPr lang="en-US" altLang="zh-TW" sz="20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buFont typeface="Wingdings 2" panose="05020102010507070707" pitchFamily="18" charset="2"/>
              <a:buNone/>
            </a:pPr>
            <a:endParaRPr lang="zh-TW" altLang="en-US" sz="2000" dirty="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公正">
  <a:themeElements>
    <a:clrScheme name="4_公正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4_公正">
      <a:majorFont>
        <a:latin typeface="Franklin Gothic Book"/>
        <a:ea typeface="新細明體"/>
        <a:cs typeface=""/>
      </a:majorFont>
      <a:minorFont>
        <a:latin typeface="Perpet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公正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公正">
  <a:themeElements>
    <a:clrScheme name="5_公正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5_公正">
      <a:majorFont>
        <a:latin typeface="Franklin Gothic Book"/>
        <a:ea typeface=""/>
        <a:cs typeface=""/>
      </a:majorFont>
      <a:minorFont>
        <a:latin typeface="Perpet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公正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公正">
  <a:themeElements>
    <a:clrScheme name="公正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</a:majorFont>
      <a:minorFont>
        <a:latin typeface="Perpet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公正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2120</Words>
  <Application>Microsoft Office PowerPoint</Application>
  <PresentationFormat>如螢幕大小 (4:3)</PresentationFormat>
  <Paragraphs>235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24</vt:i4>
      </vt:variant>
    </vt:vector>
  </HeadingPairs>
  <TitlesOfParts>
    <vt:vector size="35" baseType="lpstr">
      <vt:lpstr>Arial Unicode MS</vt:lpstr>
      <vt:lpstr>微軟正黑體</vt:lpstr>
      <vt:lpstr>新細明體</vt:lpstr>
      <vt:lpstr>Arial</vt:lpstr>
      <vt:lpstr>Franklin Gothic Book</vt:lpstr>
      <vt:lpstr>Perpetua</vt:lpstr>
      <vt:lpstr>Times New Roman</vt:lpstr>
      <vt:lpstr>Wingdings 2</vt:lpstr>
      <vt:lpstr>4_公正</vt:lpstr>
      <vt:lpstr>5_公正</vt:lpstr>
      <vt:lpstr>公正</vt:lpstr>
      <vt:lpstr>Network Programming: The Socket API</vt:lpstr>
      <vt:lpstr>What is an API?</vt:lpstr>
      <vt:lpstr>What is a Socket?</vt:lpstr>
      <vt:lpstr>The Socket API</vt:lpstr>
      <vt:lpstr>File &amp; Socket Descriptors</vt:lpstr>
      <vt:lpstr>Socket Address Structures</vt:lpstr>
      <vt:lpstr>Endpoint Address in Socket</vt:lpstr>
      <vt:lpstr>Network Byte Order Conversions</vt:lpstr>
      <vt:lpstr>Socket Functions</vt:lpstr>
      <vt:lpstr>More Socket Functions</vt:lpstr>
      <vt:lpstr>The gethostbyname function call</vt:lpstr>
      <vt:lpstr>PowerPoint 簡報</vt:lpstr>
      <vt:lpstr>The socket function call</vt:lpstr>
      <vt:lpstr>The connect function call</vt:lpstr>
      <vt:lpstr>The bind function call</vt:lpstr>
      <vt:lpstr>The listen function call</vt:lpstr>
      <vt:lpstr>The accept function call</vt:lpstr>
      <vt:lpstr>The send and sendto function calls</vt:lpstr>
      <vt:lpstr>The recv and recvfrom function calls</vt:lpstr>
      <vt:lpstr>The getpeername function call</vt:lpstr>
      <vt:lpstr>The getservbyname function call</vt:lpstr>
      <vt:lpstr>The getprotobyname function call</vt:lpstr>
      <vt:lpstr>The host address functions</vt:lpstr>
      <vt:lpstr>Big and Little Endian Byte Orders</vt:lpstr>
    </vt:vector>
  </TitlesOfParts>
  <Company>she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she</dc:creator>
  <cp:lastModifiedBy>user</cp:lastModifiedBy>
  <cp:revision>161</cp:revision>
  <dcterms:created xsi:type="dcterms:W3CDTF">2009-09-21T01:12:33Z</dcterms:created>
  <dcterms:modified xsi:type="dcterms:W3CDTF">2024-08-19T06:35:07Z</dcterms:modified>
</cp:coreProperties>
</file>