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6" r:id="rId3"/>
    <p:sldId id="338" r:id="rId4"/>
    <p:sldId id="262" r:id="rId5"/>
    <p:sldId id="307" r:id="rId6"/>
    <p:sldId id="309" r:id="rId7"/>
    <p:sldId id="310" r:id="rId8"/>
    <p:sldId id="311" r:id="rId9"/>
    <p:sldId id="339" r:id="rId10"/>
    <p:sldId id="340" r:id="rId11"/>
    <p:sldId id="341" r:id="rId12"/>
    <p:sldId id="361" r:id="rId13"/>
    <p:sldId id="342" r:id="rId14"/>
    <p:sldId id="345" r:id="rId15"/>
    <p:sldId id="346" r:id="rId16"/>
    <p:sldId id="347" r:id="rId17"/>
    <p:sldId id="348" r:id="rId18"/>
    <p:sldId id="343" r:id="rId19"/>
    <p:sldId id="344" r:id="rId20"/>
    <p:sldId id="349" r:id="rId21"/>
    <p:sldId id="350" r:id="rId22"/>
    <p:sldId id="351" r:id="rId23"/>
    <p:sldId id="360" r:id="rId24"/>
    <p:sldId id="352" r:id="rId25"/>
    <p:sldId id="353" r:id="rId26"/>
    <p:sldId id="354" r:id="rId27"/>
    <p:sldId id="355" r:id="rId28"/>
    <p:sldId id="356" r:id="rId29"/>
    <p:sldId id="358" r:id="rId30"/>
    <p:sldId id="359" r:id="rId31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1" autoAdjust="0"/>
    <p:restoredTop sz="78281" autoAdjust="0"/>
  </p:normalViewPr>
  <p:slideViewPr>
    <p:cSldViewPr>
      <p:cViewPr varScale="1">
        <p:scale>
          <a:sx n="70" d="100"/>
          <a:sy n="70" d="100"/>
        </p:scale>
        <p:origin x="2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2C0EF77-465B-4987-8B3C-60856E36A3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291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F115803-3D03-4E21-B0EB-A30015BD73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1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arnold.hosted.uark.edu</a:t>
            </a:r>
            <a:r>
              <a:rPr kumimoji="1" lang="en" altLang="zh-TW" dirty="0"/>
              <a:t>/NA/Pages/</a:t>
            </a:r>
            <a:r>
              <a:rPr kumimoji="1" lang="en" altLang="zh-TW" dirty="0" err="1"/>
              <a:t>pages.html</a:t>
            </a:r>
            <a:endParaRPr kumimoji="1" lang="en" altLang="zh-TW" dirty="0"/>
          </a:p>
          <a:p>
            <a:r>
              <a:rPr kumimoji="1" lang="en" altLang="zh-TW" dirty="0"/>
              <a:t>https://</a:t>
            </a:r>
            <a:r>
              <a:rPr kumimoji="1" lang="en" altLang="zh-TW" dirty="0" err="1"/>
              <a:t>arnold.hosted.uark.edu</a:t>
            </a:r>
            <a:r>
              <a:rPr kumimoji="1" lang="en" altLang="zh-TW" dirty="0"/>
              <a:t>/NA/Pages/</a:t>
            </a:r>
            <a:r>
              <a:rPr kumimoji="1" lang="en" altLang="zh-TW" dirty="0" err="1"/>
              <a:t>OrderConv.pdf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91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4D8CE-78EA-4119-9900-4E89449346D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When the iteration continuous, the interval (R, xn) converges to the root R. Therefore, g’(kersi_n) converges to g’(R), which is a constant!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23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47A5C-15F8-4C9D-AA43-7664761E590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proof of linearly convergent is the same as that in slide 13, except the Taylor expansion is now 1st order. Higher order convergence cannot be achieved.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Estimation of the</a:t>
            </a:r>
            <a:r>
              <a:rPr lang="en-US" altLang="zh-TW" baseline="0" dirty="0"/>
              <a:t> multiplicity of a root:</a:t>
            </a:r>
            <a:endParaRPr lang="en-US" altLang="zh-TW" dirty="0"/>
          </a:p>
          <a:p>
            <a:endParaRPr lang="en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" altLang="zh-TW" b="0" i="0" dirty="0">
                <a:solidFill>
                  <a:srgbClr val="333333"/>
                </a:solidFill>
                <a:effectLst/>
                <a:latin typeface="-apple-system"/>
              </a:rPr>
              <a:t>Hansen, E., Patrick, M. Estimating the multiplicity of a root. </a:t>
            </a:r>
            <a:r>
              <a:rPr lang="en" altLang="zh-TW" b="0" i="1" dirty="0" err="1">
                <a:solidFill>
                  <a:srgbClr val="333333"/>
                </a:solidFill>
                <a:effectLst/>
                <a:latin typeface="-apple-system"/>
              </a:rPr>
              <a:t>Numer</a:t>
            </a:r>
            <a:r>
              <a:rPr lang="en" altLang="zh-TW" b="0" i="1" dirty="0">
                <a:solidFill>
                  <a:srgbClr val="333333"/>
                </a:solidFill>
                <a:effectLst/>
                <a:latin typeface="-apple-system"/>
              </a:rPr>
              <a:t>. Math.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" altLang="zh-TW" b="1" i="0" dirty="0">
                <a:solidFill>
                  <a:srgbClr val="333333"/>
                </a:solidFill>
                <a:effectLst/>
                <a:latin typeface="-apple-system"/>
              </a:rPr>
              <a:t>27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-apple-system"/>
              </a:rPr>
              <a:t>, 121–131 (1976). https://</a:t>
            </a:r>
            <a:r>
              <a:rPr lang="en" altLang="zh-TW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-apple-system"/>
              </a:rPr>
              <a:t>/10.1007/BF01399090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909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5539F-FEC7-4DCB-9F2F-450C51C8CB8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Answer to the question if the initial condition is important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37B38860-5486-4C84-9593-D42DE1FAB65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FDF32-1739-40AB-87F4-E59EB62F03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7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F2AF9-AD5F-4BE8-8EDF-8377DEA19B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AB10-7E4F-46FF-9538-4439A70F4E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6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FCC99-435E-4452-96D4-D53D37E96A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3E8-1B17-4739-A876-281E5B7AB1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9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10F99-1EAB-4143-84FD-34AEA0A7FA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5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5CFA-F694-4802-B2F0-95E1935D04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0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FF88-323A-4404-B7FC-437A7DE894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5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2CF6-5962-42FB-A794-D14B2735F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A4DD8-2E43-4A39-9AF4-12B2264277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B48294AB-AC26-439A-8107-6904F5D70E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8.e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6.e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nold.hosted.uark.edu/NA/Pages/OrderConv.pdf" TargetMode="Externa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1075"/>
            <a:ext cx="7772400" cy="1828800"/>
          </a:xfrm>
        </p:spPr>
        <p:txBody>
          <a:bodyPr/>
          <a:lstStyle/>
          <a:p>
            <a:r>
              <a:rPr lang="en-US" altLang="zh-TW" sz="4800" dirty="0"/>
              <a:t>Solving Nonlinear Equations</a:t>
            </a:r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2627313" y="2781300"/>
            <a:ext cx="4105275" cy="3467100"/>
            <a:chOff x="1655" y="1752"/>
            <a:chExt cx="2586" cy="218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2607" y="29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198" y="3340"/>
            <a:ext cx="2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64880" imgH="228600" progId="Equation.3">
                    <p:embed/>
                  </p:oleObj>
                </mc:Choice>
                <mc:Fallback>
                  <p:oleObj name="方程式" r:id="rId2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40"/>
                          <a:ext cx="236" cy="32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526" y="3363"/>
            <a:ext cx="2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363"/>
                          <a:ext cx="218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991" y="3350"/>
            <a:ext cx="25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177480" imgH="215640" progId="Equation.3">
                    <p:embed/>
                  </p:oleObj>
                </mc:Choice>
                <mc:Fallback>
                  <p:oleObj name="方程式" r:id="rId6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350"/>
                          <a:ext cx="25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Freeform 8"/>
            <p:cNvSpPr>
              <a:spLocks/>
            </p:cNvSpPr>
            <p:nvPr/>
          </p:nvSpPr>
          <p:spPr bwMode="auto">
            <a:xfrm rot="-410077">
              <a:off x="2047" y="2072"/>
              <a:ext cx="2182" cy="1700"/>
            </a:xfrm>
            <a:custGeom>
              <a:avLst/>
              <a:gdLst>
                <a:gd name="T0" fmla="*/ 0 w 1587"/>
                <a:gd name="T1" fmla="*/ 1225 h 1225"/>
                <a:gd name="T2" fmla="*/ 272 w 1587"/>
                <a:gd name="T3" fmla="*/ 771 h 1225"/>
                <a:gd name="T4" fmla="*/ 680 w 1587"/>
                <a:gd name="T5" fmla="*/ 363 h 1225"/>
                <a:gd name="T6" fmla="*/ 1587 w 1587"/>
                <a:gd name="T7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7" h="1225">
                  <a:moveTo>
                    <a:pt x="0" y="1225"/>
                  </a:moveTo>
                  <a:cubicBezTo>
                    <a:pt x="79" y="1070"/>
                    <a:pt x="159" y="915"/>
                    <a:pt x="272" y="771"/>
                  </a:cubicBezTo>
                  <a:cubicBezTo>
                    <a:pt x="385" y="627"/>
                    <a:pt x="461" y="491"/>
                    <a:pt x="680" y="363"/>
                  </a:cubicBezTo>
                  <a:cubicBezTo>
                    <a:pt x="899" y="235"/>
                    <a:pt x="1243" y="117"/>
                    <a:pt x="1587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1792" y="1752"/>
              <a:ext cx="2177" cy="19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608" y="2953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3288" y="2387"/>
              <a:ext cx="0" cy="10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2019" y="2637"/>
            <a:ext cx="54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380880" imgH="215640" progId="Equation.3">
                    <p:embed/>
                  </p:oleObj>
                </mc:Choice>
                <mc:Fallback>
                  <p:oleObj name="方程式" r:id="rId8" imgW="380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637"/>
                          <a:ext cx="54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2744" y="2024"/>
            <a:ext cx="5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0" imgW="393480" imgH="228600" progId="Equation.3">
                    <p:embed/>
                  </p:oleObj>
                </mc:Choice>
                <mc:Fallback>
                  <p:oleObj name="方程式" r:id="rId10" imgW="393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024"/>
                          <a:ext cx="508" cy="294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243" y="2342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2563" y="2909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324" y="3648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Root </a:t>
              </a:r>
              <a:r>
                <a:rPr lang="en-US" altLang="zh-TW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 flipV="1">
              <a:off x="2382" y="3453"/>
              <a:ext cx="45" cy="273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1655" y="3385"/>
              <a:ext cx="2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Numerical Methods © Wen-</a:t>
            </a:r>
            <a:r>
              <a:rPr lang="en-US" altLang="zh-TW" dirty="0" err="1"/>
              <a:t>Chieh</a:t>
            </a:r>
            <a:r>
              <a:rPr lang="en-US" altLang="zh-TW" dirty="0"/>
              <a:t>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B306-E074-46D8-B595-4403921A1DA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of Convergent Condition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692275" y="4149725"/>
          <a:ext cx="2271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914400" imgH="228600" progId="Equation.3">
                  <p:embed/>
                </p:oleObj>
              </mc:Choice>
              <mc:Fallback>
                <p:oleObj name="方程式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49725"/>
                        <a:ext cx="2271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1042988" y="1492250"/>
          <a:ext cx="5454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197080" imgH="228600" progId="Equation.3">
                  <p:embed/>
                </p:oleObj>
              </mc:Choice>
              <mc:Fallback>
                <p:oleObj name="方程式" r:id="rId5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92250"/>
                        <a:ext cx="54546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1042988" y="2139950"/>
          <a:ext cx="4667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879560" imgH="431640" progId="Equation.3">
                  <p:embed/>
                </p:oleObj>
              </mc:Choice>
              <mc:Fallback>
                <p:oleObj name="方程式" r:id="rId7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9950"/>
                        <a:ext cx="4667250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1042988" y="3292475"/>
          <a:ext cx="38163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536480" imgH="228600" progId="Equation.3">
                  <p:embed/>
                </p:oleObj>
              </mc:Choice>
              <mc:Fallback>
                <p:oleObj name="方程式" r:id="rId9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92475"/>
                        <a:ext cx="38163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6011863" y="2932113"/>
            <a:ext cx="232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Mean Value Theorem</a:t>
            </a:r>
          </a:p>
        </p:txBody>
      </p:sp>
      <p:sp>
        <p:nvSpPr>
          <p:cNvPr id="203786" name="Freeform 10"/>
          <p:cNvSpPr>
            <a:spLocks/>
          </p:cNvSpPr>
          <p:nvPr/>
        </p:nvSpPr>
        <p:spPr bwMode="auto">
          <a:xfrm>
            <a:off x="5364163" y="2716213"/>
            <a:ext cx="563562" cy="792162"/>
          </a:xfrm>
          <a:custGeom>
            <a:avLst/>
            <a:gdLst>
              <a:gd name="T0" fmla="*/ 227 w 355"/>
              <a:gd name="T1" fmla="*/ 0 h 499"/>
              <a:gd name="T2" fmla="*/ 317 w 355"/>
              <a:gd name="T3" fmla="*/ 272 h 499"/>
              <a:gd name="T4" fmla="*/ 0 w 355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" h="499">
                <a:moveTo>
                  <a:pt x="227" y="0"/>
                </a:moveTo>
                <a:cubicBezTo>
                  <a:pt x="291" y="94"/>
                  <a:pt x="355" y="189"/>
                  <a:pt x="317" y="272"/>
                </a:cubicBezTo>
                <a:cubicBezTo>
                  <a:pt x="279" y="355"/>
                  <a:pt x="139" y="427"/>
                  <a:pt x="0" y="499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03787" name="Object 11"/>
          <p:cNvGraphicFramePr>
            <a:graphicFrameLocks noChangeAspect="1"/>
          </p:cNvGraphicFramePr>
          <p:nvPr/>
        </p:nvGraphicFramePr>
        <p:xfrm>
          <a:off x="5867400" y="3508375"/>
          <a:ext cx="1798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723600" imgH="228600" progId="Equation.3">
                  <p:embed/>
                </p:oleObj>
              </mc:Choice>
              <mc:Fallback>
                <p:oleObj name="方程式" r:id="rId11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8375"/>
                        <a:ext cx="1798638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12"/>
          <p:cNvGraphicFramePr>
            <a:graphicFrameLocks noChangeAspect="1"/>
          </p:cNvGraphicFramePr>
          <p:nvPr/>
        </p:nvGraphicFramePr>
        <p:xfrm>
          <a:off x="179388" y="5181600"/>
          <a:ext cx="21129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850680" imgH="482400" progId="Equation.3">
                  <p:embed/>
                </p:oleObj>
              </mc:Choice>
              <mc:Fallback>
                <p:oleObj name="方程式" r:id="rId13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181600"/>
                        <a:ext cx="2112962" cy="1200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339975" y="57578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3132138" y="5254625"/>
            <a:ext cx="5875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Fixed-point iteration is </a:t>
            </a:r>
            <a:r>
              <a:rPr lang="en-US" altLang="zh-TW" sz="2400" dirty="0">
                <a:solidFill>
                  <a:srgbClr val="FF0000"/>
                </a:solidFill>
              </a:rPr>
              <a:t>linearly</a:t>
            </a:r>
            <a:r>
              <a:rPr lang="en-US" altLang="zh-TW" sz="2400" dirty="0"/>
              <a:t> convergent</a:t>
            </a:r>
          </a:p>
        </p:txBody>
      </p:sp>
      <p:graphicFrame>
        <p:nvGraphicFramePr>
          <p:cNvPr id="203791" name="Object 15"/>
          <p:cNvGraphicFramePr>
            <a:graphicFrameLocks noChangeAspect="1"/>
          </p:cNvGraphicFramePr>
          <p:nvPr/>
        </p:nvGraphicFramePr>
        <p:xfrm>
          <a:off x="3306763" y="5727700"/>
          <a:ext cx="1736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5" imgW="698400" imgH="253800" progId="Equation.3">
                  <p:embed/>
                </p:oleObj>
              </mc:Choice>
              <mc:Fallback>
                <p:oleObj name="方程式" r:id="rId15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727700"/>
                        <a:ext cx="1736725" cy="630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4">
            <a:extLst>
              <a:ext uri="{FF2B5EF4-FFF2-40B4-BE49-F238E27FC236}">
                <a16:creationId xmlns:a16="http://schemas.microsoft.com/office/drawing/2014/main" id="{17C76AA6-65C5-95EE-6977-717CB840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341" y="5775647"/>
            <a:ext cx="2810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If                   &lt; 1</a:t>
            </a:r>
          </a:p>
        </p:txBody>
      </p:sp>
    </p:spTree>
    <p:extLst>
      <p:ext uri="{BB962C8B-B14F-4D97-AF65-F5344CB8AC3E}">
        <p14:creationId xmlns:p14="http://schemas.microsoft.com/office/powerpoint/2010/main" val="34650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5" grpId="0"/>
      <p:bldP spid="203786" grpId="0" animBg="1"/>
      <p:bldP spid="203789" grpId="0" animBg="1"/>
      <p:bldP spid="20379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BB96-3974-4FC4-8EB2-4701649EDF8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of Newton’s Method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Represent Newton’s method in fixed-point iteration form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Condition for convergence |</a:t>
            </a:r>
            <a:r>
              <a:rPr lang="en-US" altLang="zh-TW" i="1" dirty="0"/>
              <a:t>g</a:t>
            </a:r>
            <a:r>
              <a:rPr lang="en-US" altLang="zh-TW" dirty="0"/>
              <a:t>’(</a:t>
            </a:r>
            <a:r>
              <a:rPr lang="en-US" altLang="zh-TW" i="1" dirty="0"/>
              <a:t>R</a:t>
            </a:r>
            <a:r>
              <a:rPr lang="en-US" altLang="zh-TW" dirty="0"/>
              <a:t>)|&lt;1, where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2916238" y="2276475"/>
          <a:ext cx="40370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25400" imgH="431640" progId="Equation.3">
                  <p:embed/>
                </p:oleObj>
              </mc:Choice>
              <mc:Fallback>
                <p:oleObj name="方程式" r:id="rId2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6475"/>
                        <a:ext cx="4037012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2735263" y="4076700"/>
          <a:ext cx="37544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11280" imgH="457200" progId="Equation.3">
                  <p:embed/>
                </p:oleObj>
              </mc:Choice>
              <mc:Fallback>
                <p:oleObj name="方程式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076700"/>
                        <a:ext cx="3754437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5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EEFBC-94D4-47AF-186B-A643C1A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Let’s first check if |</a:t>
            </a:r>
            <a:r>
              <a:rPr kumimoji="1" lang="en-US" altLang="zh-TW" i="1" dirty="0"/>
              <a:t>g</a:t>
            </a:r>
            <a:r>
              <a:rPr kumimoji="1" lang="en-US" altLang="zh-TW" dirty="0"/>
              <a:t>’(</a:t>
            </a:r>
            <a:r>
              <a:rPr lang="en-US" altLang="zh-TW" i="1" dirty="0"/>
              <a:t>R</a:t>
            </a:r>
            <a:r>
              <a:rPr kumimoji="1" lang="en-US" altLang="zh-TW" dirty="0"/>
              <a:t>)| &lt; 1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CC3524-61F9-D1E0-0117-B574EFBBE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Yes, if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CC3524-61F9-D1E0-0117-B574EFBBE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086148-026D-318D-AE2A-1FB446A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E91525-F364-7D27-CFCC-A0BD22A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AB10-7E4F-46FF-9538-4439A70F4E39}" type="slidenum">
              <a:rPr lang="en-US" altLang="zh-TW" smtClean="0"/>
              <a:pPr/>
              <a:t>12</a:t>
            </a:fld>
            <a:endParaRPr lang="en-US" altLang="zh-TW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21BD22F2-632D-6742-C9D1-3469D18C2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52428"/>
              </p:ext>
            </p:extLst>
          </p:nvPr>
        </p:nvGraphicFramePr>
        <p:xfrm>
          <a:off x="1691680" y="2636912"/>
          <a:ext cx="6373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65360" imgH="457200" progId="Equation.3">
                  <p:embed/>
                </p:oleObj>
              </mc:Choice>
              <mc:Fallback>
                <p:oleObj name="方程式" r:id="rId3" imgW="2565360" imgH="457200" progId="Equation.3">
                  <p:embed/>
                  <p:pic>
                    <p:nvPicPr>
                      <p:cNvPr id="20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36912"/>
                        <a:ext cx="6373812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8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EEC0E33-D663-B3AF-3E33-3D1D200DF3C0}"/>
              </a:ext>
            </a:extLst>
          </p:cNvPr>
          <p:cNvSpPr/>
          <p:nvPr/>
        </p:nvSpPr>
        <p:spPr>
          <a:xfrm>
            <a:off x="457200" y="1776720"/>
            <a:ext cx="8651304" cy="31683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7B8E-5DAC-4316-B9CB-FCFE2B64179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Convergence rate of Newton’s method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70043"/>
              </p:ext>
            </p:extLst>
          </p:nvPr>
        </p:nvGraphicFramePr>
        <p:xfrm>
          <a:off x="546745" y="2294394"/>
          <a:ext cx="7913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187440" imgH="241200" progId="Equation.3">
                  <p:embed/>
                </p:oleObj>
              </mc:Choice>
              <mc:Fallback>
                <p:oleObj name="方程式" r:id="rId3" imgW="318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45" y="2294394"/>
                        <a:ext cx="79136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1282"/>
              </p:ext>
            </p:extLst>
          </p:nvPr>
        </p:nvGraphicFramePr>
        <p:xfrm>
          <a:off x="2627784" y="2915106"/>
          <a:ext cx="6373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565360" imgH="457200" progId="Equation.3">
                  <p:embed/>
                </p:oleObj>
              </mc:Choice>
              <mc:Fallback>
                <p:oleObj name="方程式" r:id="rId5" imgW="2565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15106"/>
                        <a:ext cx="6373812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82265"/>
              </p:ext>
            </p:extLst>
          </p:nvPr>
        </p:nvGraphicFramePr>
        <p:xfrm>
          <a:off x="570657" y="4200981"/>
          <a:ext cx="5297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133360" imgH="241200" progId="Equation.3">
                  <p:embed/>
                </p:oleObj>
              </mc:Choice>
              <mc:Fallback>
                <p:oleObj name="方程式" r:id="rId7" imgW="2133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57" y="4200981"/>
                        <a:ext cx="52974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09009"/>
              </p:ext>
            </p:extLst>
          </p:nvPr>
        </p:nvGraphicFramePr>
        <p:xfrm>
          <a:off x="457200" y="980728"/>
          <a:ext cx="70627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844720" imgH="253800" progId="Equation.3">
                  <p:embed/>
                </p:oleObj>
              </mc:Choice>
              <mc:Fallback>
                <p:oleObj name="方程式" r:id="rId9" imgW="2844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0728"/>
                        <a:ext cx="7062787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77606"/>
              </p:ext>
            </p:extLst>
          </p:nvPr>
        </p:nvGraphicFramePr>
        <p:xfrm>
          <a:off x="971600" y="5421435"/>
          <a:ext cx="19431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850680" imgH="482400" progId="Equation.3">
                  <p:embed/>
                </p:oleObj>
              </mc:Choice>
              <mc:Fallback>
                <p:oleObj name="方程式" r:id="rId11" imgW="85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21435"/>
                        <a:ext cx="1943100" cy="1103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3203848" y="5232102"/>
            <a:ext cx="59463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itchFamily="18" charset="0"/>
              </a:rPr>
              <a:t>For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simple roots</a:t>
            </a:r>
            <a:r>
              <a:rPr lang="en-US" altLang="zh-TW" sz="3200" dirty="0">
                <a:latin typeface="Times New Roman" pitchFamily="18" charset="0"/>
              </a:rPr>
              <a:t>, Newton’s method is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</a:rPr>
              <a:t>quadratically</a:t>
            </a:r>
            <a:r>
              <a:rPr lang="en-US" altLang="zh-TW" sz="3200" dirty="0">
                <a:latin typeface="Times New Roman" pitchFamily="18" charset="0"/>
              </a:rPr>
              <a:t> convergent!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468313" y="5013176"/>
            <a:ext cx="170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itchFamily="18" charset="0"/>
              </a:rPr>
              <a:t>Recall that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BFB69E-7182-8943-217B-F161ED2AAE2A}"/>
              </a:ext>
            </a:extLst>
          </p:cNvPr>
          <p:cNvSpPr txBox="1"/>
          <p:nvPr/>
        </p:nvSpPr>
        <p:spPr>
          <a:xfrm>
            <a:off x="457200" y="1776720"/>
            <a:ext cx="5953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above can be derived as follows</a:t>
            </a:r>
            <a:endParaRPr kumimoji="1"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9AD45E3-F4D3-E8AD-4042-FEB599D8E9D2}"/>
                  </a:ext>
                </a:extLst>
              </p:cNvPr>
              <p:cNvSpPr txBox="1"/>
              <p:nvPr/>
            </p:nvSpPr>
            <p:spPr>
              <a:xfrm>
                <a:off x="6483322" y="2746050"/>
                <a:ext cx="26926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9AD45E3-F4D3-E8AD-4042-FEB599D8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22" y="2746050"/>
                <a:ext cx="2692640" cy="369332"/>
              </a:xfrm>
              <a:prstGeom prst="rect">
                <a:avLst/>
              </a:prstGeom>
              <a:blipFill>
                <a:blip r:embed="rId1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5835" grpId="0"/>
      <p:bldP spid="20583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5ACE-76EC-429C-8611-108E369D2BD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Methods for Multiple Roots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Quadratically convergent for simple roots,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Linearly convergent for multiple roots as </a:t>
            </a: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1331913" y="1916113"/>
          <a:ext cx="6373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65360" imgH="457200" progId="Equation.3">
                  <p:embed/>
                </p:oleObj>
              </mc:Choice>
              <mc:Fallback>
                <p:oleObj name="方程式" r:id="rId3" imgW="2565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373812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1763713" y="5229225"/>
          <a:ext cx="4038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25400" imgH="457200" progId="Equation.3">
                  <p:embed/>
                </p:oleObj>
              </mc:Choice>
              <mc:Fallback>
                <p:oleObj name="方程式" r:id="rId5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4038600" cy="1136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80322"/>
              </p:ext>
            </p:extLst>
          </p:nvPr>
        </p:nvGraphicFramePr>
        <p:xfrm>
          <a:off x="2925763" y="3085207"/>
          <a:ext cx="3152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269720" imgH="253800" progId="Equation.3">
                  <p:embed/>
                </p:oleObj>
              </mc:Choice>
              <mc:Fallback>
                <p:oleObj name="方程式" r:id="rId7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085207"/>
                        <a:ext cx="315277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059113" y="4867275"/>
            <a:ext cx="267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Cannot be omitted</a:t>
            </a: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468313" y="4365625"/>
          <a:ext cx="79136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187440" imgH="241200" progId="Equation.3">
                  <p:embed/>
                </p:oleObj>
              </mc:Choice>
              <mc:Fallback>
                <p:oleObj name="方程式" r:id="rId9" imgW="318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65625"/>
                        <a:ext cx="7913687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2" name="Line 10"/>
          <p:cNvSpPr>
            <a:spLocks noChangeShapeType="1"/>
          </p:cNvSpPr>
          <p:nvPr/>
        </p:nvSpPr>
        <p:spPr bwMode="auto">
          <a:xfrm flipH="1">
            <a:off x="2555875" y="4941888"/>
            <a:ext cx="6477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291F69D-32F1-5E1A-759E-8ADDE5C26F71}"/>
                  </a:ext>
                </a:extLst>
              </p:cNvPr>
              <p:cNvSpPr txBox="1"/>
              <p:nvPr/>
            </p:nvSpPr>
            <p:spPr>
              <a:xfrm>
                <a:off x="6194181" y="5516563"/>
                <a:ext cx="26926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291F69D-32F1-5E1A-759E-8ADDE5C2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81" y="5516563"/>
                <a:ext cx="2692640" cy="492443"/>
              </a:xfrm>
              <a:prstGeom prst="rect">
                <a:avLst/>
              </a:prstGeom>
              <a:blipFill>
                <a:blip r:embed="rId11"/>
                <a:stretch>
                  <a:fillRect l="-2347" t="-5000" r="-939" b="-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60" grpId="0"/>
      <p:bldP spid="2283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AEEE-771D-41E5-BE80-0B8AB8D29CA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Remedies for Multiple Roots with Newton’s method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If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has a root of multiplicity </a:t>
            </a:r>
            <a:r>
              <a:rPr lang="en-US" altLang="zh-TW" i="1"/>
              <a:t>k</a:t>
            </a:r>
            <a:r>
              <a:rPr lang="en-US" altLang="zh-TW"/>
              <a:t> at </a:t>
            </a:r>
            <a:r>
              <a:rPr lang="en-US" altLang="zh-TW" i="1"/>
              <a:t>x=R</a:t>
            </a:r>
            <a:r>
              <a:rPr lang="en-US" altLang="zh-TW"/>
              <a:t>, we can factor out (</a:t>
            </a:r>
            <a:r>
              <a:rPr lang="en-US" altLang="zh-TW" i="1"/>
              <a:t>x-R</a:t>
            </a:r>
            <a:r>
              <a:rPr lang="en-US" altLang="zh-TW"/>
              <a:t>)</a:t>
            </a:r>
            <a:r>
              <a:rPr lang="en-US" altLang="zh-TW" i="1" baseline="30000"/>
              <a:t>k</a:t>
            </a:r>
            <a:r>
              <a:rPr lang="en-US" altLang="zh-TW"/>
              <a:t> from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to get </a:t>
            </a:r>
          </a:p>
          <a:p>
            <a:endParaRPr lang="en-US" altLang="zh-TW"/>
          </a:p>
          <a:p>
            <a:r>
              <a:rPr lang="en-US" altLang="zh-TW"/>
              <a:t>With a slightly modified Newton’s method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It can be proved that                     and Newton’s method still converges quadratically</a:t>
            </a: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627313" y="2492375"/>
          <a:ext cx="3543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07880" imgH="228600" progId="Equation.3">
                  <p:embed/>
                </p:oleObj>
              </mc:Choice>
              <mc:Fallback>
                <p:oleObj name="方程式" r:id="rId2" imgW="1307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2375"/>
                        <a:ext cx="3543300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356100" y="4868863"/>
          <a:ext cx="18002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85800" imgH="228600" progId="Equation.3">
                  <p:embed/>
                </p:oleObj>
              </mc:Choice>
              <mc:Fallback>
                <p:oleObj name="方程式" r:id="rId4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868863"/>
                        <a:ext cx="1800225" cy="601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2406650" y="3789363"/>
          <a:ext cx="44465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90640" imgH="431640" progId="Equation.3">
                  <p:embed/>
                </p:oleObj>
              </mc:Choice>
              <mc:Fallback>
                <p:oleObj name="方程式" r:id="rId6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789363"/>
                        <a:ext cx="4446588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88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3A3E-E63C-4400-8704-16D28BB27A4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Proof by yourself that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273050" y="2133600"/>
          <a:ext cx="87106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619440" imgH="444240" progId="Equation.3">
                  <p:embed/>
                </p:oleObj>
              </mc:Choice>
              <mc:Fallback>
                <p:oleObj name="方程式" r:id="rId2" imgW="3619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133600"/>
                        <a:ext cx="8710613" cy="1069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6948488" y="369888"/>
          <a:ext cx="2089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22080" imgH="203040" progId="Equation.3">
                  <p:embed/>
                </p:oleObj>
              </mc:Choice>
              <mc:Fallback>
                <p:oleObj name="方程式" r:id="rId4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69888"/>
                        <a:ext cx="2089150" cy="682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3132138" y="3573463"/>
          <a:ext cx="43402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803240" imgH="419040" progId="Equation.3">
                  <p:embed/>
                </p:oleObj>
              </mc:Choice>
              <mc:Fallback>
                <p:oleObj name="方程式" r:id="rId6" imgW="1803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4340225" cy="1009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76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A4A-0C42-4AD2-ACBE-2C446D81066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Remedies for Multiple Roots with Newton’s method (cont.)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practice, we don’t know </a:t>
            </a:r>
            <a:r>
              <a:rPr lang="en-US" altLang="zh-TW" i="1" dirty="0"/>
              <a:t>k</a:t>
            </a:r>
            <a:r>
              <a:rPr lang="en-US" altLang="zh-TW" dirty="0"/>
              <a:t> in advance</a:t>
            </a:r>
          </a:p>
          <a:p>
            <a:r>
              <a:rPr lang="en-US" altLang="zh-TW" dirty="0"/>
              <a:t>Remedies</a:t>
            </a:r>
          </a:p>
          <a:p>
            <a:pPr lvl="1"/>
            <a:r>
              <a:rPr lang="en-US" altLang="zh-TW" dirty="0"/>
              <a:t>1. Try and error</a:t>
            </a:r>
          </a:p>
          <a:p>
            <a:pPr lvl="1"/>
            <a:r>
              <a:rPr lang="en-US" altLang="zh-TW" dirty="0"/>
              <a:t>2. Deflate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  <a:r>
              <a:rPr lang="en-US" altLang="zh-TW" i="1" dirty="0"/>
              <a:t>/</a:t>
            </a:r>
            <a:r>
              <a:rPr lang="en-US" altLang="zh-TW" dirty="0"/>
              <a:t>(</a:t>
            </a:r>
            <a:r>
              <a:rPr lang="en-US" altLang="zh-TW" i="1" dirty="0"/>
              <a:t>x-s</a:t>
            </a:r>
            <a:r>
              <a:rPr lang="en-US" altLang="zh-TW" dirty="0"/>
              <a:t>) where </a:t>
            </a:r>
            <a:r>
              <a:rPr lang="en-US" altLang="zh-TW" i="1" dirty="0"/>
              <a:t>s</a:t>
            </a:r>
            <a:r>
              <a:rPr lang="en-US" altLang="zh-TW" dirty="0"/>
              <a:t> is an approximate </a:t>
            </a:r>
            <a:r>
              <a:rPr lang="en-US" altLang="zh-TW" i="1" dirty="0"/>
              <a:t>R</a:t>
            </a:r>
          </a:p>
          <a:p>
            <a:pPr lvl="2"/>
            <a:r>
              <a:rPr lang="en-US" altLang="zh-TW" dirty="0"/>
              <a:t>Be warned that an indeterminate form at </a:t>
            </a:r>
            <a:r>
              <a:rPr lang="en-US" altLang="zh-TW" i="1" dirty="0"/>
              <a:t>x=R </a:t>
            </a:r>
            <a:r>
              <a:rPr lang="en-US" altLang="zh-TW" dirty="0"/>
              <a:t>is created</a:t>
            </a:r>
          </a:p>
          <a:p>
            <a:pPr lvl="1"/>
            <a:r>
              <a:rPr lang="en-US" altLang="zh-TW" dirty="0"/>
              <a:t>3. Acton’s method, see textbook</a:t>
            </a:r>
          </a:p>
          <a:p>
            <a:pPr lvl="1"/>
            <a:r>
              <a:rPr lang="en-US" altLang="zh-TW" dirty="0"/>
              <a:t>4. Estimation of the</a:t>
            </a:r>
            <a:r>
              <a:rPr lang="en-US" altLang="zh-TW" baseline="0" dirty="0"/>
              <a:t> multiplicity of a root</a:t>
            </a:r>
          </a:p>
          <a:p>
            <a:pPr lvl="2"/>
            <a:r>
              <a:rPr lang="en" altLang="zh-TW" b="0" i="0" dirty="0">
                <a:effectLst/>
              </a:rPr>
              <a:t>Hansen, E., Patrick, M. Estimating the multiplicity of a root. </a:t>
            </a:r>
            <a:r>
              <a:rPr lang="en" altLang="zh-TW" b="0" i="1" dirty="0" err="1">
                <a:effectLst/>
              </a:rPr>
              <a:t>Numer</a:t>
            </a:r>
            <a:r>
              <a:rPr lang="en" altLang="zh-TW" b="0" i="1" dirty="0">
                <a:effectLst/>
              </a:rPr>
              <a:t>. Math.</a:t>
            </a:r>
            <a:r>
              <a:rPr lang="en" altLang="zh-TW" b="0" i="0" dirty="0">
                <a:effectLst/>
              </a:rPr>
              <a:t> </a:t>
            </a:r>
            <a:r>
              <a:rPr lang="en" altLang="zh-TW" b="1" i="0" dirty="0">
                <a:effectLst/>
              </a:rPr>
              <a:t>27</a:t>
            </a:r>
            <a:r>
              <a:rPr lang="en" altLang="zh-TW" b="0" i="0" dirty="0">
                <a:effectLst/>
              </a:rPr>
              <a:t>, 121–131 (1976). 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018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F22-71E5-4127-9C73-EF4D88DAC3C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Example: Newton’s Method for Finding Complex Roots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 = x</a:t>
            </a:r>
            <a:r>
              <a:rPr lang="en-US" altLang="zh-TW" i="1" baseline="30000"/>
              <a:t>3</a:t>
            </a:r>
            <a:r>
              <a:rPr lang="en-US" altLang="zh-TW" i="1"/>
              <a:t> + 2x</a:t>
            </a:r>
            <a:r>
              <a:rPr lang="en-US" altLang="zh-TW" i="1" baseline="30000"/>
              <a:t>2</a:t>
            </a:r>
            <a:r>
              <a:rPr lang="en-US" altLang="zh-TW" i="1"/>
              <a:t> – x + 5</a:t>
            </a:r>
          </a:p>
        </p:txBody>
      </p:sp>
      <p:pic>
        <p:nvPicPr>
          <p:cNvPr id="225284" name="Picture 4" descr="File0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t="2562" r="5956" b="19933"/>
          <a:stretch>
            <a:fillRect/>
          </a:stretch>
        </p:blipFill>
        <p:spPr bwMode="auto">
          <a:xfrm>
            <a:off x="1116013" y="1989138"/>
            <a:ext cx="5832475" cy="437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9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1D22-5EA8-4099-864A-2E10E3C446D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4895850"/>
          </a:xfrm>
        </p:spPr>
        <p:txBody>
          <a:bodyPr/>
          <a:lstStyle/>
          <a:p>
            <a:r>
              <a:rPr lang="en-US" altLang="zh-TW"/>
              <a:t>Start Newton’s method with a complex value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900113" y="1916113"/>
          <a:ext cx="1419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71320" imgH="228600" progId="Equation.3">
                  <p:embed/>
                </p:oleObj>
              </mc:Choice>
              <mc:Fallback>
                <p:oleObj name="方程式" r:id="rId2" imgW="571320" imgH="22860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14192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771775" y="1989138"/>
          <a:ext cx="2208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88840" imgH="228600" progId="Equation.3">
                  <p:embed/>
                </p:oleObj>
              </mc:Choice>
              <mc:Fallback>
                <p:oleObj name="方程式" r:id="rId4" imgW="888840" imgH="228600" progId="Equation.3">
                  <p:embed/>
                  <p:pic>
                    <p:nvPicPr>
                      <p:cNvPr id="226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89138"/>
                        <a:ext cx="22082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435600" y="1989138"/>
          <a:ext cx="2460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90360" imgH="228600" progId="Equation.3">
                  <p:embed/>
                </p:oleObj>
              </mc:Choice>
              <mc:Fallback>
                <p:oleObj name="方程式" r:id="rId6" imgW="990360" imgH="228600" progId="Equation.3">
                  <p:embed/>
                  <p:pic>
                    <p:nvPicPr>
                      <p:cNvPr id="226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9138"/>
                        <a:ext cx="2460625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539750" y="2708275"/>
          <a:ext cx="83581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3365280" imgH="431640" progId="Equation.3">
                  <p:embed/>
                </p:oleObj>
              </mc:Choice>
              <mc:Fallback>
                <p:oleObj name="方程式" r:id="rId8" imgW="3365280" imgH="431640" progId="Equation.3">
                  <p:embed/>
                  <p:pic>
                    <p:nvPicPr>
                      <p:cNvPr id="226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8358188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755650" y="1052513"/>
          <a:ext cx="3887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434960" imgH="228600" progId="Equation.3">
                  <p:embed/>
                </p:oleObj>
              </mc:Choice>
              <mc:Fallback>
                <p:oleObj name="方程式" r:id="rId10" imgW="1434960" imgH="228600" progId="Equation.3">
                  <p:embed/>
                  <p:pic>
                    <p:nvPicPr>
                      <p:cNvPr id="226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3887788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5172075" y="1052513"/>
          <a:ext cx="3406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257120" imgH="228600" progId="Equation.3">
                  <p:embed/>
                </p:oleObj>
              </mc:Choice>
              <mc:Fallback>
                <p:oleObj name="方程式" r:id="rId12" imgW="1257120" imgH="228600" progId="Equation.3">
                  <p:embed/>
                  <p:pic>
                    <p:nvPicPr>
                      <p:cNvPr id="2263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052513"/>
                        <a:ext cx="3406775" cy="619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666875" y="3860800"/>
          <a:ext cx="59610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400120" imgH="431640" progId="Equation.3">
                  <p:embed/>
                </p:oleObj>
              </mc:Choice>
              <mc:Fallback>
                <p:oleObj name="方程式" r:id="rId14" imgW="2400120" imgH="431640" progId="Equation.3">
                  <p:embed/>
                  <p:pic>
                    <p:nvPicPr>
                      <p:cNvPr id="226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860800"/>
                        <a:ext cx="5961063" cy="1073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3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F81F-02ED-47BA-8C83-E183CCFF3F3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Method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111750"/>
          </a:xfrm>
        </p:spPr>
        <p:txBody>
          <a:bodyPr/>
          <a:lstStyle/>
          <a:p>
            <a:r>
              <a:rPr lang="en-US" altLang="zh-TW"/>
              <a:t>Rearrange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=0</a:t>
            </a:r>
            <a:r>
              <a:rPr lang="en-US" altLang="zh-TW"/>
              <a:t> into an equivalent form </a:t>
            </a:r>
            <a:r>
              <a:rPr lang="en-US" altLang="zh-TW" i="1"/>
              <a:t>x=g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br>
              <a:rPr lang="en-US" altLang="zh-TW" i="1"/>
            </a:br>
            <a:r>
              <a:rPr lang="en-US" altLang="zh-TW" i="1">
                <a:solidFill>
                  <a:srgbClr val="FFFF00"/>
                </a:solidFill>
              </a:rPr>
              <a:t>f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x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en-US" altLang="zh-TW" i="1">
                <a:solidFill>
                  <a:srgbClr val="FFFF00"/>
                </a:solidFill>
              </a:rPr>
              <a:t> = x – g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x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en-US" altLang="zh-TW" i="1">
                <a:solidFill>
                  <a:srgbClr val="FFFF00"/>
                </a:solidFill>
              </a:rPr>
              <a:t> = 0</a:t>
            </a:r>
          </a:p>
          <a:p>
            <a:endParaRPr lang="en-US" altLang="zh-TW"/>
          </a:p>
          <a:p>
            <a:r>
              <a:rPr lang="en-US" altLang="zh-TW"/>
              <a:t>If </a:t>
            </a:r>
            <a:r>
              <a:rPr lang="en-US" altLang="zh-TW" i="1"/>
              <a:t>r</a:t>
            </a:r>
            <a:r>
              <a:rPr lang="en-US" altLang="zh-TW"/>
              <a:t> is a root of </a:t>
            </a:r>
            <a:r>
              <a:rPr lang="en-US" altLang="zh-TW" i="1"/>
              <a:t>f</a:t>
            </a:r>
            <a:r>
              <a:rPr lang="en-US" altLang="zh-TW"/>
              <a:t>, then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</a:t>
            </a:r>
            <a:r>
              <a:rPr lang="en-US" altLang="zh-TW" i="1"/>
              <a:t> = r-g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</a:t>
            </a:r>
            <a:r>
              <a:rPr lang="en-US" altLang="zh-TW" i="1"/>
              <a:t> = 0</a:t>
            </a:r>
            <a:br>
              <a:rPr lang="en-US" altLang="zh-TW" i="1"/>
            </a:br>
            <a:r>
              <a:rPr lang="en-US" altLang="zh-TW" i="1">
                <a:solidFill>
                  <a:srgbClr val="FFFF00"/>
                </a:solidFill>
              </a:rPr>
              <a:t>r=g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en-US" altLang="zh-TW" i="1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endParaRPr lang="en-US" altLang="zh-TW"/>
          </a:p>
          <a:p>
            <a:r>
              <a:rPr lang="en-US" altLang="zh-TW"/>
              <a:t>In iterative form,</a:t>
            </a:r>
          </a:p>
          <a:p>
            <a:endParaRPr lang="en-US" altLang="zh-TW"/>
          </a:p>
          <a:p>
            <a:endParaRPr lang="en-US" altLang="zh-TW" i="1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3924300" y="5084763"/>
          <a:ext cx="2232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74360" imgH="228600" progId="Equation.3">
                  <p:embed/>
                </p:oleObj>
              </mc:Choice>
              <mc:Fallback>
                <p:oleObj name="方程式" r:id="rId2" imgW="774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2232025" cy="657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B036-B176-45CD-A94B-DCCA31F6A51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Systems of Nonlinear Equations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75687" cy="4967287"/>
          </a:xfrm>
        </p:spPr>
        <p:txBody>
          <a:bodyPr/>
          <a:lstStyle/>
          <a:p>
            <a:r>
              <a:rPr lang="en-US" altLang="zh-TW"/>
              <a:t>Solving systems of nonlinear equations is much more difficult than the scalar case because</a:t>
            </a:r>
          </a:p>
          <a:p>
            <a:pPr lvl="1"/>
            <a:r>
              <a:rPr lang="en-US" altLang="zh-TW"/>
              <a:t>Wide variety of behavior—determining existence and the number of solutions or good starting guess is much more complex</a:t>
            </a:r>
          </a:p>
          <a:p>
            <a:pPr lvl="1"/>
            <a:r>
              <a:rPr lang="en-US" altLang="zh-TW"/>
              <a:t>No simple way to guarantee convergence to the desired solution or to bracket solution to produce a absolutely safe method</a:t>
            </a:r>
          </a:p>
          <a:p>
            <a:pPr lvl="1"/>
            <a:r>
              <a:rPr lang="en-US" altLang="zh-TW"/>
              <a:t>Computational overhead increases rapidly with the dimension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566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9598-9684-4CD3-8816-6B1A5DF2C7F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Systems in Two Dimensions</a:t>
            </a:r>
          </a:p>
        </p:txBody>
      </p:sp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052513"/>
            <a:ext cx="44084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835150" y="6165850"/>
            <a:ext cx="247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From Michael T. Heath</a:t>
            </a:r>
          </a:p>
        </p:txBody>
      </p:sp>
    </p:spTree>
    <p:extLst>
      <p:ext uri="{BB962C8B-B14F-4D97-AF65-F5344CB8AC3E}">
        <p14:creationId xmlns:p14="http://schemas.microsoft.com/office/powerpoint/2010/main" val="137778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3F56-CBD6-4B68-B677-FB6E8AA6935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In </a:t>
            </a:r>
            <a:r>
              <a:rPr lang="en-US" altLang="zh-TW" i="1"/>
              <a:t>n</a:t>
            </a:r>
            <a:r>
              <a:rPr lang="en-US" altLang="zh-TW"/>
              <a:t> dimensions, Newton’s method has form</a:t>
            </a:r>
            <a:br>
              <a:rPr lang="en-US" altLang="zh-TW"/>
            </a:br>
            <a:br>
              <a:rPr lang="en-US" altLang="zh-TW" sz="3600"/>
            </a:br>
            <a:r>
              <a:rPr lang="en-US" altLang="zh-TW"/>
              <a:t>where </a:t>
            </a:r>
            <a:r>
              <a:rPr lang="en-US" altLang="zh-TW" b="1"/>
              <a:t>J(x)</a:t>
            </a:r>
            <a:r>
              <a:rPr lang="en-US" altLang="zh-TW"/>
              <a:t> is the Jacobian matrix of </a:t>
            </a:r>
            <a:r>
              <a:rPr lang="en-US" altLang="zh-TW" b="1"/>
              <a:t>f</a:t>
            </a:r>
          </a:p>
          <a:p>
            <a:endParaRPr lang="en-US" altLang="zh-TW" sz="2400" i="1"/>
          </a:p>
          <a:p>
            <a:r>
              <a:rPr lang="en-US" altLang="zh-TW"/>
              <a:t>In practice, we do not explicitly invert </a:t>
            </a:r>
            <a:r>
              <a:rPr lang="en-US" altLang="zh-TW" b="1"/>
              <a:t>J(x</a:t>
            </a:r>
            <a:r>
              <a:rPr lang="en-US" altLang="zh-TW" b="1" baseline="-25000"/>
              <a:t>n</a:t>
            </a:r>
            <a:r>
              <a:rPr lang="en-US" altLang="zh-TW" b="1"/>
              <a:t>)</a:t>
            </a:r>
            <a:r>
              <a:rPr lang="en-US" altLang="zh-TW" i="1"/>
              <a:t>,</a:t>
            </a:r>
            <a:r>
              <a:rPr lang="en-US" altLang="zh-TW"/>
              <a:t> but instead solve linear system</a:t>
            </a:r>
            <a:br>
              <a:rPr lang="en-US" altLang="zh-TW"/>
            </a:br>
            <a:br>
              <a:rPr lang="en-US" altLang="zh-TW" sz="3600"/>
            </a:br>
            <a:r>
              <a:rPr lang="en-US" altLang="zh-TW"/>
              <a:t>for Newton step </a:t>
            </a:r>
            <a:r>
              <a:rPr lang="en-US" altLang="zh-TW" b="1"/>
              <a:t>s</a:t>
            </a:r>
            <a:r>
              <a:rPr lang="en-US" altLang="zh-TW" b="1" baseline="-25000"/>
              <a:t>n</a:t>
            </a:r>
            <a:r>
              <a:rPr lang="en-US" altLang="zh-TW"/>
              <a:t>, then take as next iterate</a:t>
            </a: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716213" y="1644650"/>
          <a:ext cx="3752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280" imgH="228600" progId="Equation.3">
                  <p:embed/>
                </p:oleObj>
              </mc:Choice>
              <mc:Fallback>
                <p:oleObj name="方程式" r:id="rId2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644650"/>
                        <a:ext cx="3752850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308350" y="4237038"/>
          <a:ext cx="2711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91880" imgH="215640" progId="Equation.3">
                  <p:embed/>
                </p:oleObj>
              </mc:Choice>
              <mc:Fallback>
                <p:oleObj name="方程式" r:id="rId4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237038"/>
                        <a:ext cx="271145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3716338" y="5389563"/>
          <a:ext cx="2111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850680" imgH="215640" progId="Equation.3">
                  <p:embed/>
                </p:oleObj>
              </mc:Choice>
              <mc:Fallback>
                <p:oleObj name="方程式" r:id="rId6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389563"/>
                        <a:ext cx="2111375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23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 Note: Jacobian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</a:t>
            </a:r>
            <a:r>
              <a:rPr lang="en-US" altLang="zh-TW" dirty="0" err="1"/>
              <a:t>u,v</a:t>
            </a:r>
            <a:r>
              <a:rPr lang="en-US" altLang="zh-TW" dirty="0"/>
              <a:t>) = [x, y, z]</a:t>
            </a:r>
          </a:p>
          <a:p>
            <a:pPr lvl="1"/>
            <a:r>
              <a:rPr lang="en-US" altLang="zh-TW" dirty="0"/>
              <a:t>x(</a:t>
            </a:r>
            <a:r>
              <a:rPr lang="en-US" altLang="zh-TW" dirty="0" err="1"/>
              <a:t>u,v</a:t>
            </a:r>
            <a:r>
              <a:rPr lang="en-US" altLang="zh-TW" dirty="0"/>
              <a:t>) = u</a:t>
            </a:r>
          </a:p>
          <a:p>
            <a:pPr lvl="1"/>
            <a:r>
              <a:rPr lang="en-US" altLang="zh-TW" dirty="0"/>
              <a:t>y(</a:t>
            </a:r>
            <a:r>
              <a:rPr lang="en-US" altLang="zh-TW" dirty="0" err="1"/>
              <a:t>u,v</a:t>
            </a:r>
            <a:r>
              <a:rPr lang="en-US" altLang="zh-TW" dirty="0"/>
              <a:t>) = v</a:t>
            </a:r>
          </a:p>
          <a:p>
            <a:pPr lvl="1"/>
            <a:r>
              <a:rPr lang="en-US" altLang="zh-TW" dirty="0"/>
              <a:t>z(</a:t>
            </a:r>
            <a:r>
              <a:rPr lang="en-US" altLang="zh-TW" dirty="0" err="1"/>
              <a:t>u,v</a:t>
            </a:r>
            <a:r>
              <a:rPr lang="en-US" altLang="zh-TW" dirty="0"/>
              <a:t>) = f(</a:t>
            </a:r>
            <a:r>
              <a:rPr lang="en-US" altLang="zh-TW" dirty="0" err="1"/>
              <a:t>u,v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AB10-7E4F-46FF-9538-4439A70F4E39}" type="slidenum">
              <a:rPr lang="en-US" altLang="zh-TW" smtClean="0"/>
              <a:pPr/>
              <a:t>23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980728"/>
            <a:ext cx="5568180" cy="545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79912" y="4509120"/>
            <a:ext cx="29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358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34-ED6D-4AD9-A149-2FDC6C2C08B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757238" y="-100013"/>
            <a:ext cx="8229601" cy="1152526"/>
          </a:xfrm>
        </p:spPr>
        <p:txBody>
          <a:bodyPr/>
          <a:lstStyle/>
          <a:p>
            <a:r>
              <a:rPr lang="en-US" altLang="zh-TW"/>
              <a:t>Example: Newton’s Method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07950" y="981075"/>
          <a:ext cx="5740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11200" imgH="482400" progId="Equation.3">
                  <p:embed/>
                </p:oleObj>
              </mc:Choice>
              <mc:Fallback>
                <p:oleObj name="方程式" r:id="rId2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57404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107950" y="2205038"/>
          <a:ext cx="50133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19240" imgH="838080" progId="Equation.3">
                  <p:embed/>
                </p:oleObj>
              </mc:Choice>
              <mc:Fallback>
                <p:oleObj name="方程式" r:id="rId4" imgW="2019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05038"/>
                        <a:ext cx="5013325" cy="2081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6659563" y="925513"/>
          <a:ext cx="2397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65160" imgH="253800" progId="Equation.3">
                  <p:embed/>
                </p:oleObj>
              </mc:Choice>
              <mc:Fallback>
                <p:oleObj name="方程式" r:id="rId6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925513"/>
                        <a:ext cx="23971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6372225" y="1573213"/>
          <a:ext cx="26177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054080" imgH="457200" progId="Equation.3">
                  <p:embed/>
                </p:oleObj>
              </mc:Choice>
              <mc:Fallback>
                <p:oleObj name="方程式" r:id="rId8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73213"/>
                        <a:ext cx="2617788" cy="11350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5219700" y="2870200"/>
          <a:ext cx="37846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523880" imgH="457200" progId="Equation.3">
                  <p:embed/>
                </p:oleObj>
              </mc:Choice>
              <mc:Fallback>
                <p:oleObj name="方程式" r:id="rId10" imgW="152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70200"/>
                        <a:ext cx="3784600" cy="1135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80988" y="4492625"/>
          <a:ext cx="26495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066680" imgH="228600" progId="Equation.3">
                  <p:embed/>
                </p:oleObj>
              </mc:Choice>
              <mc:Fallback>
                <p:oleObj name="方程式" r:id="rId12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492625"/>
                        <a:ext cx="2649537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3546475" y="4292600"/>
          <a:ext cx="48244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942920" imgH="457200" progId="Equation.3">
                  <p:embed/>
                </p:oleObj>
              </mc:Choice>
              <mc:Fallback>
                <p:oleObj name="方程式" r:id="rId14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292600"/>
                        <a:ext cx="4824413" cy="1135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2005013" y="5630863"/>
          <a:ext cx="52292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2108160" imgH="241200" progId="Equation.3">
                  <p:embed/>
                </p:oleObj>
              </mc:Choice>
              <mc:Fallback>
                <p:oleObj name="方程式" r:id="rId16" imgW="210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630863"/>
                        <a:ext cx="5229225" cy="598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8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9C8C-D167-461E-B1DC-C38D61091E5D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57238" y="-100013"/>
            <a:ext cx="8229601" cy="1152526"/>
          </a:xfrm>
        </p:spPr>
        <p:txBody>
          <a:bodyPr/>
          <a:lstStyle/>
          <a:p>
            <a:r>
              <a:rPr lang="en-US" altLang="zh-TW"/>
              <a:t>Example: Newton’s Method</a:t>
            </a:r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107950" y="981075"/>
          <a:ext cx="5740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11200" imgH="482400" progId="Equation.3">
                  <p:embed/>
                </p:oleObj>
              </mc:Choice>
              <mc:Fallback>
                <p:oleObj name="方程式" r:id="rId2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81075"/>
                        <a:ext cx="57404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07950" y="2205038"/>
          <a:ext cx="50133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019240" imgH="838080" progId="Equation.3">
                  <p:embed/>
                </p:oleObj>
              </mc:Choice>
              <mc:Fallback>
                <p:oleObj name="方程式" r:id="rId4" imgW="2019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205038"/>
                        <a:ext cx="5013325" cy="2081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5795963" y="977900"/>
          <a:ext cx="3348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23880" imgH="241200" progId="Equation.3">
                  <p:embed/>
                </p:oleObj>
              </mc:Choice>
              <mc:Fallback>
                <p:oleObj name="方程式" r:id="rId6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77900"/>
                        <a:ext cx="3348037" cy="530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5832475" y="1668463"/>
          <a:ext cx="29876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333440" imgH="457200" progId="Equation.3">
                  <p:embed/>
                </p:oleObj>
              </mc:Choice>
              <mc:Fallback>
                <p:oleObj name="方程式" r:id="rId8" imgW="1333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668463"/>
                        <a:ext cx="2987675" cy="1023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5364163" y="2924175"/>
          <a:ext cx="37131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739880" imgH="457200" progId="Equation.3">
                  <p:embed/>
                </p:oleObj>
              </mc:Choice>
              <mc:Fallback>
                <p:oleObj name="方程式" r:id="rId10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3713162" cy="976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28613" y="4508500"/>
          <a:ext cx="25542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028520" imgH="215640" progId="Equation.3">
                  <p:embed/>
                </p:oleObj>
              </mc:Choice>
              <mc:Fallback>
                <p:oleObj name="方程式" r:id="rId12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508500"/>
                        <a:ext cx="2554287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3348038" y="4337050"/>
          <a:ext cx="58197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2438280" imgH="457200" progId="Equation.3">
                  <p:embed/>
                </p:oleObj>
              </mc:Choice>
              <mc:Fallback>
                <p:oleObj name="方程式" r:id="rId14" imgW="2438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37050"/>
                        <a:ext cx="5819775" cy="10906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>
            <a:graphicFrameLocks noChangeAspect="1"/>
          </p:cNvGraphicFramePr>
          <p:nvPr/>
        </p:nvGraphicFramePr>
        <p:xfrm>
          <a:off x="1643063" y="5646738"/>
          <a:ext cx="59531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2400120" imgH="228600" progId="Equation.3">
                  <p:embed/>
                </p:oleObj>
              </mc:Choice>
              <mc:Fallback>
                <p:oleObj name="方程式" r:id="rId16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646738"/>
                        <a:ext cx="5953125" cy="5667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2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3D2F-AB62-4041-8EDE-F1385488770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687887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Fixed-point problem</a:t>
            </a:r>
            <a:r>
              <a:rPr lang="en-US" altLang="zh-TW"/>
              <a:t> for                      is to find vector </a:t>
            </a:r>
            <a:r>
              <a:rPr lang="en-US" altLang="zh-TW" b="1"/>
              <a:t>x</a:t>
            </a:r>
            <a:r>
              <a:rPr lang="en-US" altLang="zh-TW"/>
              <a:t> such that </a:t>
            </a:r>
          </a:p>
          <a:p>
            <a:r>
              <a:rPr lang="en-US" altLang="zh-TW"/>
              <a:t>Corresponding </a:t>
            </a:r>
            <a:r>
              <a:rPr lang="en-US" altLang="zh-TW">
                <a:solidFill>
                  <a:srgbClr val="FF0000"/>
                </a:solidFill>
              </a:rPr>
              <a:t>fixed-point iteration</a:t>
            </a:r>
            <a:r>
              <a:rPr lang="en-US" altLang="zh-TW"/>
              <a:t> is </a:t>
            </a:r>
          </a:p>
          <a:p>
            <a:endParaRPr lang="en-US" altLang="zh-TW"/>
          </a:p>
          <a:p>
            <a:r>
              <a:rPr lang="en-US" altLang="zh-TW"/>
              <a:t>Converges if</a:t>
            </a:r>
          </a:p>
          <a:p>
            <a:pPr lvl="1"/>
            <a:r>
              <a:rPr lang="en-US" altLang="zh-TW"/>
              <a:t>starts close enough to solution</a:t>
            </a:r>
          </a:p>
          <a:p>
            <a:pPr lvl="1"/>
            <a:r>
              <a:rPr lang="en-US" altLang="zh-TW"/>
              <a:t>                    </a:t>
            </a:r>
          </a:p>
          <a:p>
            <a:pPr lvl="1"/>
            <a:endParaRPr lang="en-US" altLang="zh-TW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4643438" y="1700213"/>
          <a:ext cx="1355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45760" imgH="203040" progId="Equation.3">
                  <p:embed/>
                </p:oleObj>
              </mc:Choice>
              <mc:Fallback>
                <p:oleObj name="方程式" r:id="rId2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00213"/>
                        <a:ext cx="1355725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4572000" y="2852738"/>
          <a:ext cx="19224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74360" imgH="215640" progId="Equation.3">
                  <p:embed/>
                </p:oleObj>
              </mc:Choice>
              <mc:Fallback>
                <p:oleObj name="方程式" r:id="rId4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2738"/>
                        <a:ext cx="1922463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5003800" y="1060450"/>
          <a:ext cx="1890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61760" imgH="228600" progId="Equation.3">
                  <p:embed/>
                </p:oleObj>
              </mc:Choice>
              <mc:Fallback>
                <p:oleObj name="方程式" r:id="rId6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60450"/>
                        <a:ext cx="1890713" cy="568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1281113" y="4437063"/>
          <a:ext cx="1922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774360" imgH="203040" progId="Equation.3">
                  <p:embed/>
                </p:oleObj>
              </mc:Choice>
              <mc:Fallback>
                <p:oleObj name="方程式" r:id="rId8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437063"/>
                        <a:ext cx="1922462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4140200" y="4508500"/>
          <a:ext cx="456088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260440" imgH="888840" progId="Equation.3">
                  <p:embed/>
                </p:oleObj>
              </mc:Choice>
              <mc:Fallback>
                <p:oleObj name="方程式" r:id="rId10" imgW="2260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508500"/>
                        <a:ext cx="4560888" cy="1795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93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A580-BA27-47CD-8715-2AF55A87406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(cont.)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327525"/>
          </a:xfrm>
        </p:spPr>
        <p:txBody>
          <a:bodyPr/>
          <a:lstStyle/>
          <a:p>
            <a:r>
              <a:rPr lang="en-US" altLang="zh-TW"/>
              <a:t>Convergence rate is normally linear, with constant C given by </a:t>
            </a:r>
          </a:p>
          <a:p>
            <a:endParaRPr lang="en-US" altLang="zh-TW"/>
          </a:p>
          <a:p>
            <a:r>
              <a:rPr lang="en-US" altLang="zh-TW"/>
              <a:t>If                then convergence rate is at least quadratic, e.g., Newton’s method 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322388" y="3140075"/>
          <a:ext cx="1449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83920" imgH="203040" progId="Equation.3">
                  <p:embed/>
                </p:oleObj>
              </mc:Choice>
              <mc:Fallback>
                <p:oleObj name="方程式" r:id="rId2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140075"/>
                        <a:ext cx="1449387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4284663" y="1989138"/>
          <a:ext cx="14176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71320" imgH="203040" progId="Equation.3">
                  <p:embed/>
                </p:oleObj>
              </mc:Choice>
              <mc:Fallback>
                <p:oleObj name="方程式" r:id="rId4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417637" cy="504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27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9C02-D409-4906-9715-5851AF2DD18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539750" y="1125538"/>
          <a:ext cx="5740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311200" imgH="482400" progId="Equation.3">
                  <p:embed/>
                </p:oleObj>
              </mc:Choice>
              <mc:Fallback>
                <p:oleObj name="方程式" r:id="rId2" imgW="231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5740400" cy="11985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652463" y="2492375"/>
          <a:ext cx="29337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80800" imgH="482400" progId="Equation.3">
                  <p:embed/>
                </p:oleObj>
              </mc:Choice>
              <mc:Fallback>
                <p:oleObj name="方程式" r:id="rId4" imgW="1180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492375"/>
                        <a:ext cx="2933700" cy="11985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4284663" y="2420938"/>
          <a:ext cx="2397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65160" imgH="253800" progId="Equation.3">
                  <p:embed/>
                </p:oleObj>
              </mc:Choice>
              <mc:Fallback>
                <p:oleObj name="方程式" r:id="rId6" imgW="965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20938"/>
                        <a:ext cx="23971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15351B2B-24BA-3C81-CFE1-A3777B38D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3815"/>
              </p:ext>
            </p:extLst>
          </p:nvPr>
        </p:nvGraphicFramePr>
        <p:xfrm>
          <a:off x="4338835" y="3141663"/>
          <a:ext cx="4194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88760" imgH="241200" progId="Equation.3">
                  <p:embed/>
                </p:oleObj>
              </mc:Choice>
              <mc:Fallback>
                <p:oleObj name="方程式" r:id="rId8" imgW="1688760" imgH="241200" progId="Equation.3">
                  <p:embed/>
                  <p:pic>
                    <p:nvPicPr>
                      <p:cNvPr id="21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835" y="3141663"/>
                        <a:ext cx="419417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7A72C76-D042-3773-6162-B3F28C45F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96060"/>
              </p:ext>
            </p:extLst>
          </p:nvPr>
        </p:nvGraphicFramePr>
        <p:xfrm>
          <a:off x="4378523" y="3933825"/>
          <a:ext cx="4225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701720" imgH="241200" progId="Equation.3">
                  <p:embed/>
                </p:oleObj>
              </mc:Choice>
              <mc:Fallback>
                <p:oleObj name="方程式" r:id="rId10" imgW="1701720" imgH="241200" progId="Equation.3">
                  <p:embed/>
                  <p:pic>
                    <p:nvPicPr>
                      <p:cNvPr id="218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523" y="3933825"/>
                        <a:ext cx="422592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256791F7-ED86-4468-573C-F2AE3E2BD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86679"/>
              </p:ext>
            </p:extLst>
          </p:nvPr>
        </p:nvGraphicFramePr>
        <p:xfrm>
          <a:off x="4338835" y="4708525"/>
          <a:ext cx="4225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701720" imgH="253800" progId="Equation.3">
                  <p:embed/>
                </p:oleObj>
              </mc:Choice>
              <mc:Fallback>
                <p:oleObj name="方程式" r:id="rId12" imgW="1701720" imgH="253800" progId="Equation.3">
                  <p:embed/>
                  <p:pic>
                    <p:nvPicPr>
                      <p:cNvPr id="2181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835" y="4708525"/>
                        <a:ext cx="4225925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648C600-F573-82A3-A84C-8D15F537D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25418"/>
              </p:ext>
            </p:extLst>
          </p:nvPr>
        </p:nvGraphicFramePr>
        <p:xfrm>
          <a:off x="4338835" y="5445125"/>
          <a:ext cx="4225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701720" imgH="241200" progId="Equation.3">
                  <p:embed/>
                </p:oleObj>
              </mc:Choice>
              <mc:Fallback>
                <p:oleObj name="方程式" r:id="rId14" imgW="1701720" imgH="241200" progId="Equation.3">
                  <p:embed/>
                  <p:pic>
                    <p:nvPicPr>
                      <p:cNvPr id="218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835" y="5445125"/>
                        <a:ext cx="4225925" cy="600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313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231D-EFBB-40C3-A0F8-217ABBBD2C1D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Question from the class in previous years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sz="3600"/>
              <a:t>Is the initial solution important for the convergence of fixed-point iteration?</a:t>
            </a:r>
          </a:p>
        </p:txBody>
      </p:sp>
    </p:spTree>
    <p:extLst>
      <p:ext uri="{BB962C8B-B14F-4D97-AF65-F5344CB8AC3E}">
        <p14:creationId xmlns:p14="http://schemas.microsoft.com/office/powerpoint/2010/main" val="1716644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2C0E-DA09-4787-BD43-32569EAAA6C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Fixed-point Iteration Method (Cont.)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Also called function iteration</a:t>
            </a:r>
          </a:p>
          <a:p>
            <a:endParaRPr lang="en-US" altLang="zh-TW"/>
          </a:p>
          <a:p>
            <a:r>
              <a:rPr lang="en-US" altLang="zh-TW"/>
              <a:t>For given equation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=0</a:t>
            </a:r>
            <a:r>
              <a:rPr lang="en-US" altLang="zh-TW"/>
              <a:t>, there may be many equivalent fixed-point problems </a:t>
            </a:r>
            <a:r>
              <a:rPr lang="en-US" altLang="zh-TW" i="1"/>
              <a:t>x=g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 with different choice of </a:t>
            </a:r>
            <a:r>
              <a:rPr lang="en-US" altLang="zh-TW" i="1"/>
              <a:t>g</a:t>
            </a:r>
          </a:p>
          <a:p>
            <a:endParaRPr lang="en-US" altLang="zh-TW"/>
          </a:p>
          <a:p>
            <a:r>
              <a:rPr lang="en-US" altLang="zh-TW"/>
              <a:t>Will the method always converge? </a:t>
            </a:r>
          </a:p>
          <a:p>
            <a:endParaRPr lang="en-US" altLang="zh-TW" i="1">
              <a:solidFill>
                <a:srgbClr val="FFFF00"/>
              </a:solidFill>
            </a:endParaRPr>
          </a:p>
          <a:p>
            <a:endParaRPr lang="en-US" altLang="zh-TW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C000-5ACA-4416-86C9-CF29C449472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Answer to the convergence problem of  fixed-point Iteration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|</a:t>
            </a:r>
            <a:r>
              <a:rPr lang="en-US" altLang="zh-TW" i="1"/>
              <a:t>g’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)|&lt;1 is a necessary condition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if |</a:t>
            </a:r>
            <a:r>
              <a:rPr lang="en-US" altLang="zh-TW" i="1"/>
              <a:t>g’</a:t>
            </a:r>
            <a:r>
              <a:rPr lang="en-US" altLang="zh-TW"/>
              <a:t>(</a:t>
            </a:r>
            <a:r>
              <a:rPr lang="en-US" altLang="zh-TW" i="1"/>
              <a:t>R</a:t>
            </a:r>
            <a:r>
              <a:rPr lang="en-US" altLang="zh-TW"/>
              <a:t>)|&gt;1, the fixed-point iteration will diverge even if the initial condition is very close to a root since the iteration will eventually reach the region causing divergence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Initial solution is important but less critical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algorithm may not converge if the initial solution is far from the true solution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Recall the conditions that Newton’s method does not converge? 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9455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16FA-BB6F-4B55-AC12-FD507589BFE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45429" name="Picture 21" descr="File0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3197" r="4492" b="55244"/>
          <a:stretch>
            <a:fillRect/>
          </a:stretch>
        </p:blipFill>
        <p:spPr bwMode="auto">
          <a:xfrm>
            <a:off x="466725" y="2349500"/>
            <a:ext cx="8353425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5430" name="Object 22"/>
          <p:cNvGraphicFramePr>
            <a:graphicFrameLocks noChangeAspect="1"/>
          </p:cNvGraphicFramePr>
          <p:nvPr/>
        </p:nvGraphicFramePr>
        <p:xfrm>
          <a:off x="1258888" y="1268413"/>
          <a:ext cx="37274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84200" imgH="228600" progId="Equation.3">
                  <p:embed/>
                </p:oleObj>
              </mc:Choice>
              <mc:Fallback>
                <p:oleObj name="方程式" r:id="rId3" imgW="1384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3727450" cy="614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1" name="Object 23"/>
          <p:cNvGraphicFramePr>
            <a:graphicFrameLocks noChangeAspect="1"/>
          </p:cNvGraphicFramePr>
          <p:nvPr/>
        </p:nvGraphicFramePr>
        <p:xfrm>
          <a:off x="1476375" y="5373688"/>
          <a:ext cx="21605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015920" imgH="241200" progId="Equation.3">
                  <p:embed/>
                </p:oleObj>
              </mc:Choice>
              <mc:Fallback>
                <p:oleObj name="方程式" r:id="rId5" imgW="101592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73688"/>
                        <a:ext cx="2160588" cy="512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5867400" y="5805488"/>
            <a:ext cx="1296988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45432" name="Object 24"/>
          <p:cNvGraphicFramePr>
            <a:graphicFrameLocks noChangeAspect="1"/>
          </p:cNvGraphicFramePr>
          <p:nvPr/>
        </p:nvGraphicFramePr>
        <p:xfrm>
          <a:off x="6948488" y="5445125"/>
          <a:ext cx="18367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863280" imgH="393480" progId="Equation.3">
                  <p:embed/>
                </p:oleObj>
              </mc:Choice>
              <mc:Fallback>
                <p:oleObj name="方程式" r:id="rId7" imgW="86328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445125"/>
                        <a:ext cx="1836737" cy="836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AFE-048B-422D-AA25-86F94371C09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Fixed-point Iteration (cont.)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96612" name="Picture 4" descr="File0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46219" r="47176" b="8514"/>
          <a:stretch>
            <a:fillRect/>
          </a:stretch>
        </p:blipFill>
        <p:spPr bwMode="auto">
          <a:xfrm>
            <a:off x="1187450" y="1989138"/>
            <a:ext cx="4394200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258888" y="1268413"/>
          <a:ext cx="37274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84200" imgH="228600" progId="Equation.3">
                  <p:embed/>
                </p:oleObj>
              </mc:Choice>
              <mc:Fallback>
                <p:oleObj name="方程式" r:id="rId3" imgW="138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3727450" cy="614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2051050" y="5418138"/>
          <a:ext cx="19446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914400" imgH="419040" progId="Equation.3">
                  <p:embed/>
                </p:oleObj>
              </mc:Choice>
              <mc:Fallback>
                <p:oleObj name="方程式" r:id="rId5" imgW="9144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18138"/>
                        <a:ext cx="1944688" cy="890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Text Box 9"/>
          <p:cNvSpPr txBox="1">
            <a:spLocks noChangeArrowheads="1"/>
          </p:cNvSpPr>
          <p:nvPr/>
        </p:nvSpPr>
        <p:spPr bwMode="auto">
          <a:xfrm rot="-1758958">
            <a:off x="5003800" y="227647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>
                <a:solidFill>
                  <a:srgbClr val="FF0000"/>
                </a:solidFill>
                <a:latin typeface="Times New Roman" pitchFamily="18" charset="0"/>
              </a:rPr>
              <a:t>Diverge!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EE3B-6140-402A-B036-BCF1A08ED5B1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For general iterative methods, define error at iteration </a:t>
            </a:r>
            <a:r>
              <a:rPr lang="en-US" altLang="zh-TW" i="1"/>
              <a:t>n</a:t>
            </a:r>
            <a:r>
              <a:rPr lang="en-US" altLang="zh-TW"/>
              <a:t> by</a:t>
            </a:r>
            <a:br>
              <a:rPr lang="en-US" altLang="zh-TW" sz="2800"/>
            </a:br>
            <a:r>
              <a:rPr lang="en-US" altLang="zh-TW" sz="2800"/>
              <a:t>                               </a:t>
            </a:r>
            <a:r>
              <a:rPr lang="en-US" altLang="zh-TW" sz="3000" i="1"/>
              <a:t>e</a:t>
            </a:r>
            <a:r>
              <a:rPr lang="en-US" altLang="zh-TW" sz="3000" i="1" baseline="-25000"/>
              <a:t>n</a:t>
            </a:r>
            <a:r>
              <a:rPr lang="en-US" altLang="zh-TW" sz="3000" i="1"/>
              <a:t> = x</a:t>
            </a:r>
            <a:r>
              <a:rPr lang="en-US" altLang="zh-TW" sz="3000" i="1" baseline="-25000"/>
              <a:t>n</a:t>
            </a:r>
            <a:r>
              <a:rPr lang="en-US" altLang="zh-TW" sz="3000" i="1"/>
              <a:t> – R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where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is an approximate solution and </a:t>
            </a:r>
            <a:r>
              <a:rPr lang="en-US" altLang="zh-TW" i="1"/>
              <a:t>R</a:t>
            </a:r>
            <a:r>
              <a:rPr lang="en-US" altLang="zh-TW"/>
              <a:t> is the true solution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For methods that maintain an interval known to contain a solution, rather than a specific approximate value for the solution, take the error to be length of the interval containing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156-4FB7-4945-BC91-55F6C911578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 (cont.)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r>
              <a:rPr lang="en-US" altLang="zh-TW" dirty="0"/>
              <a:t>Sequence converges with rate </a:t>
            </a:r>
            <a:r>
              <a:rPr lang="en-US" altLang="zh-TW" i="1" dirty="0"/>
              <a:t>r</a:t>
            </a:r>
            <a:r>
              <a:rPr lang="en-US" altLang="zh-TW" dirty="0"/>
              <a:t> if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   for some finite nonzero constant </a:t>
            </a:r>
            <a:r>
              <a:rPr lang="en-US" altLang="zh-TW" i="1" dirty="0"/>
              <a:t>C</a:t>
            </a:r>
          </a:p>
          <a:p>
            <a:endParaRPr lang="en-US" altLang="zh-TW" dirty="0"/>
          </a:p>
          <a:p>
            <a:r>
              <a:rPr lang="en-US" altLang="zh-TW" dirty="0"/>
              <a:t>Some cases of interest</a:t>
            </a:r>
          </a:p>
          <a:p>
            <a:pPr lvl="1"/>
            <a:r>
              <a:rPr lang="en-US" altLang="zh-TW" i="1" dirty="0"/>
              <a:t>r=1 and C&lt;1</a:t>
            </a:r>
            <a:r>
              <a:rPr lang="en-US" altLang="zh-TW" dirty="0"/>
              <a:t>: linear </a:t>
            </a:r>
          </a:p>
          <a:p>
            <a:pPr lvl="1"/>
            <a:r>
              <a:rPr lang="en-US" altLang="zh-TW" i="1" dirty="0"/>
              <a:t>r&gt;1</a:t>
            </a:r>
            <a:r>
              <a:rPr lang="en-US" altLang="zh-TW" dirty="0"/>
              <a:t>: </a:t>
            </a:r>
            <a:r>
              <a:rPr lang="en-US" altLang="zh-TW" dirty="0" err="1"/>
              <a:t>superlinear</a:t>
            </a:r>
            <a:endParaRPr lang="en-US" altLang="zh-TW" dirty="0"/>
          </a:p>
          <a:p>
            <a:pPr lvl="1"/>
            <a:r>
              <a:rPr lang="en-US" altLang="zh-TW" i="1" dirty="0"/>
              <a:t>r=2</a:t>
            </a:r>
            <a:r>
              <a:rPr lang="en-US" altLang="zh-TW" dirty="0"/>
              <a:t>: quadratic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3492500" y="1852613"/>
          <a:ext cx="2112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50680" imgH="482400" progId="Equation.3">
                  <p:embed/>
                </p:oleObj>
              </mc:Choice>
              <mc:Fallback>
                <p:oleObj name="方程式" r:id="rId3" imgW="85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52613"/>
                        <a:ext cx="2112963" cy="1200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6449A246-3771-EC04-657F-607862836332}"/>
              </a:ext>
            </a:extLst>
          </p:cNvPr>
          <p:cNvSpPr txBox="1"/>
          <p:nvPr/>
        </p:nvSpPr>
        <p:spPr>
          <a:xfrm>
            <a:off x="755576" y="3568184"/>
            <a:ext cx="59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hlinkClick r:id="rId5"/>
              </a:rPr>
              <a:t>https://arnold.hosted.uark.edu/NA/Pages/OrderConv.pdf</a:t>
            </a:r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4CD6-53E9-4FA9-9ED6-064FFA5FA7C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Rate of Bisection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/>
              <a:t>Length of interval containing solution reduced by half at each iteration</a:t>
            </a:r>
          </a:p>
          <a:p>
            <a:endParaRPr lang="en-US" altLang="zh-TW"/>
          </a:p>
          <a:p>
            <a:r>
              <a:rPr lang="en-US" altLang="zh-TW"/>
              <a:t>Linearly convergent</a:t>
            </a:r>
          </a:p>
          <a:p>
            <a:pPr lvl="1"/>
            <a:r>
              <a:rPr lang="en-US" altLang="zh-TW" i="1"/>
              <a:t>r = 1</a:t>
            </a:r>
            <a:endParaRPr lang="en-US" altLang="zh-TW"/>
          </a:p>
          <a:p>
            <a:pPr lvl="1"/>
            <a:r>
              <a:rPr lang="en-US" altLang="zh-TW" i="1"/>
              <a:t>C = 0.5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F13-6E94-4D6E-ABEE-897BC650F4B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Convergence of Fixed-point Iteration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341438"/>
            <a:ext cx="8424167" cy="4967287"/>
          </a:xfrm>
        </p:spPr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R = g</a:t>
            </a:r>
            <a:r>
              <a:rPr lang="en-US" altLang="zh-TW" dirty="0"/>
              <a:t>(</a:t>
            </a:r>
            <a:r>
              <a:rPr lang="en-US" altLang="zh-TW" i="1" dirty="0"/>
              <a:t>R</a:t>
            </a:r>
            <a:r>
              <a:rPr lang="en-US" altLang="zh-TW" dirty="0"/>
              <a:t>) and |g’(R)| &lt; 1, then there is an interval containing </a:t>
            </a:r>
            <a:r>
              <a:rPr lang="en-US" altLang="zh-TW" i="1" dirty="0"/>
              <a:t>R</a:t>
            </a:r>
            <a:r>
              <a:rPr lang="en-US" altLang="zh-TW" dirty="0"/>
              <a:t> such that the iteration </a:t>
            </a:r>
            <a:br>
              <a:rPr lang="en-US" altLang="zh-TW" dirty="0"/>
            </a:br>
            <a:r>
              <a:rPr lang="en-US" altLang="zh-TW" dirty="0"/>
              <a:t>                          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n+1</a:t>
            </a:r>
            <a:r>
              <a:rPr lang="en-US" altLang="zh-TW" dirty="0"/>
              <a:t> = 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</a:t>
            </a:r>
            <a:r>
              <a:rPr lang="en-US" altLang="zh-TW" i="1" dirty="0"/>
              <a:t> </a:t>
            </a:r>
            <a:br>
              <a:rPr lang="en-US" altLang="zh-TW" i="1" dirty="0"/>
            </a:br>
            <a:r>
              <a:rPr lang="en-US" altLang="zh-TW" dirty="0"/>
              <a:t>converges to</a:t>
            </a:r>
            <a:r>
              <a:rPr lang="en-US" altLang="zh-TW" i="1" dirty="0"/>
              <a:t> R</a:t>
            </a:r>
            <a:r>
              <a:rPr lang="en-US" altLang="zh-TW" dirty="0"/>
              <a:t> if starting within that interval</a:t>
            </a:r>
          </a:p>
          <a:p>
            <a:endParaRPr lang="en-US" altLang="zh-TW" dirty="0"/>
          </a:p>
          <a:p>
            <a:r>
              <a:rPr lang="en-US" altLang="zh-TW" dirty="0"/>
              <a:t>If |g’(R)| &gt; 1, then the iterative scheme diverges</a:t>
            </a:r>
          </a:p>
          <a:p>
            <a:endParaRPr lang="en-US" altLang="zh-TW" baseline="30000" dirty="0"/>
          </a:p>
        </p:txBody>
      </p:sp>
    </p:spTree>
    <p:extLst>
      <p:ext uri="{BB962C8B-B14F-4D97-AF65-F5344CB8AC3E}">
        <p14:creationId xmlns:p14="http://schemas.microsoft.com/office/powerpoint/2010/main" val="154307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9201</TotalTime>
  <Words>1317</Words>
  <Application>Microsoft Macintosh PowerPoint</Application>
  <PresentationFormat>如螢幕大小 (4:3)</PresentationFormat>
  <Paragraphs>199</Paragraphs>
  <Slides>30</Slides>
  <Notes>6</Notes>
  <HiddenSlides>2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Cambria Math</vt:lpstr>
      <vt:lpstr>Tahoma</vt:lpstr>
      <vt:lpstr>Times New Roman</vt:lpstr>
      <vt:lpstr>Wingdings</vt:lpstr>
      <vt:lpstr>Textured</vt:lpstr>
      <vt:lpstr>方程式</vt:lpstr>
      <vt:lpstr>Solving Nonlinear Equations</vt:lpstr>
      <vt:lpstr>Fixed-point Iteration Method</vt:lpstr>
      <vt:lpstr>Fixed-point Iteration Method (Cont.)</vt:lpstr>
      <vt:lpstr>Example: Fixed-point Iteration</vt:lpstr>
      <vt:lpstr>Example: Fixed-point Iteration (cont.)</vt:lpstr>
      <vt:lpstr>Convergence Rate</vt:lpstr>
      <vt:lpstr>Convergence Rate (cont.)</vt:lpstr>
      <vt:lpstr>Convergence Rate of Bisection </vt:lpstr>
      <vt:lpstr>Convergence of Fixed-point Iteration</vt:lpstr>
      <vt:lpstr>Proof of Convergent Condition</vt:lpstr>
      <vt:lpstr>Convergence of Newton’s Method</vt:lpstr>
      <vt:lpstr>Let’s first check if |g’(R)| &lt; 1</vt:lpstr>
      <vt:lpstr>Convergence rate of Newton’s method</vt:lpstr>
      <vt:lpstr>Newton’s Methods for Multiple Roots</vt:lpstr>
      <vt:lpstr>Remedies for Multiple Roots with Newton’s method</vt:lpstr>
      <vt:lpstr>Proof by yourself that</vt:lpstr>
      <vt:lpstr>Remedies for Multiple Roots with Newton’s method (cont.)</vt:lpstr>
      <vt:lpstr>Example: Newton’s Method for Finding Complex Roots</vt:lpstr>
      <vt:lpstr>PowerPoint 簡報</vt:lpstr>
      <vt:lpstr>Systems of Nonlinear Equations</vt:lpstr>
      <vt:lpstr>Example: Systems in Two Dimensions</vt:lpstr>
      <vt:lpstr>Newton’s Method</vt:lpstr>
      <vt:lpstr>Side Note: Jacobian </vt:lpstr>
      <vt:lpstr>Example: Newton’s Method</vt:lpstr>
      <vt:lpstr>Example: Newton’s Method</vt:lpstr>
      <vt:lpstr>Fixed-Point Iteration</vt:lpstr>
      <vt:lpstr>Fixed-Point Iteration (cont.)</vt:lpstr>
      <vt:lpstr>Example: Fixed-point Iteration</vt:lpstr>
      <vt:lpstr>Question from the class in previous years</vt:lpstr>
      <vt:lpstr>Answer to the convergence problem of  fixed-point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林 文杰</cp:lastModifiedBy>
  <cp:revision>207</cp:revision>
  <dcterms:created xsi:type="dcterms:W3CDTF">2006-09-01T06:13:59Z</dcterms:created>
  <dcterms:modified xsi:type="dcterms:W3CDTF">2024-03-04T06:22:12Z</dcterms:modified>
</cp:coreProperties>
</file>