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4" r:id="rId3"/>
    <p:sldId id="344" r:id="rId4"/>
    <p:sldId id="375" r:id="rId5"/>
    <p:sldId id="376" r:id="rId6"/>
    <p:sldId id="377" r:id="rId7"/>
    <p:sldId id="378" r:id="rId8"/>
    <p:sldId id="381" r:id="rId9"/>
    <p:sldId id="380" r:id="rId10"/>
    <p:sldId id="379" r:id="rId11"/>
    <p:sldId id="382" r:id="rId12"/>
    <p:sldId id="383" r:id="rId13"/>
    <p:sldId id="389" r:id="rId14"/>
    <p:sldId id="384" r:id="rId15"/>
    <p:sldId id="400" r:id="rId16"/>
    <p:sldId id="402" r:id="rId17"/>
    <p:sldId id="387" r:id="rId18"/>
    <p:sldId id="388" r:id="rId19"/>
    <p:sldId id="385" r:id="rId20"/>
    <p:sldId id="386" r:id="rId21"/>
    <p:sldId id="390" r:id="rId22"/>
    <p:sldId id="391" r:id="rId23"/>
    <p:sldId id="392" r:id="rId24"/>
    <p:sldId id="393" r:id="rId25"/>
    <p:sldId id="394" r:id="rId26"/>
    <p:sldId id="397" r:id="rId27"/>
    <p:sldId id="398" r:id="rId28"/>
    <p:sldId id="399" r:id="rId29"/>
    <p:sldId id="401" r:id="rId30"/>
    <p:sldId id="395" r:id="rId31"/>
    <p:sldId id="396" r:id="rId32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86505" autoAdjust="0"/>
  </p:normalViewPr>
  <p:slideViewPr>
    <p:cSldViewPr>
      <p:cViewPr varScale="1">
        <p:scale>
          <a:sx n="95" d="100"/>
          <a:sy n="95" d="100"/>
        </p:scale>
        <p:origin x="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2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7DE9E8F-8CE1-4CB8-9E6C-B1DB90DBC6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921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C5F0257-652D-4854-9329-C8BA2DE3CA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9848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X_GS: original</a:t>
            </a:r>
            <a:r>
              <a:rPr lang="en-US" altLang="zh-TW" baseline="0" dirty="0"/>
              <a:t> Gauss-Seidel solution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F0257-652D-4854-9329-C8BA2DE3CA68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5571DB2F-44B6-4432-9353-EF4B410B578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D6C59-F474-48F5-998E-3B3EDD291B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66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CAC55-444C-45A8-BEB5-33B12AF862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99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A3636-A80A-43E2-96DB-D91910928D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838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B4FD0-1874-4ADF-B4AB-071AF06BC4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95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29761-00F9-42FE-B3FF-08C3EC3D64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6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98AFB-1849-4309-8612-2E29243EF4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33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19455-60DE-4B2E-A9F5-D27A4A45A9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42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58897-EF0D-4684-A4E3-8DC0DBED2B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2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DB458-E4F6-4C17-A571-C09651781F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017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3D145-C56F-4AEA-9FEC-B9131F5C74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317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692A4425-8D83-458E-BC4D-4CAC648D91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upload.wikimedia.org/wikipedia/commons/9/9b/Carl_Friedrich_Gauss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Image:%E4%B9%9D%E7%AB%A0%E7%AE%97%E8%A1%93.gi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4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25.emf"/><Relationship Id="rId10" Type="http://schemas.openxmlformats.org/officeDocument/2006/relationships/image" Target="../media/image48.png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6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jes.info/2/2/42542211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Solving Sets of Equations</a:t>
            </a:r>
          </a:p>
        </p:txBody>
      </p:sp>
      <p:pic>
        <p:nvPicPr>
          <p:cNvPr id="2071" name="Picture 23" descr="Image:Carl Friedrich Gaus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/>
          <a:stretch>
            <a:fillRect/>
          </a:stretch>
        </p:blipFill>
        <p:spPr bwMode="auto">
          <a:xfrm>
            <a:off x="4421188" y="1916113"/>
            <a:ext cx="34639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240px-%E4%B9%9D%E7%AB%A0%E7%AE%97%E8%A1%9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76500"/>
            <a:ext cx="2671762" cy="34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827088" y="5995988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ea typeface="標楷體" pitchFamily="65" charset="-120"/>
              </a:rPr>
              <a:t>150 B.C.E., </a:t>
            </a:r>
            <a:r>
              <a:rPr lang="zh-TW" altLang="en-US" sz="2400">
                <a:ea typeface="標楷體" pitchFamily="65" charset="-120"/>
              </a:rPr>
              <a:t>九章算術</a:t>
            </a:r>
            <a:r>
              <a:rPr lang="zh-TW" altLang="en-US"/>
              <a:t> 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4140200" y="5995988"/>
            <a:ext cx="419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Carl Friedrich Gauss, 1777-1855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8EF-0493-4400-8E21-DF3B340B295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Gauss-Seidel Method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 err="1">
                <a:solidFill>
                  <a:srgbClr val="FFFF00"/>
                </a:solidFill>
              </a:rPr>
              <a:t>Jocobi</a:t>
            </a:r>
            <a:r>
              <a:rPr lang="en-US" altLang="zh-TW" dirty="0">
                <a:solidFill>
                  <a:srgbClr val="FFFF00"/>
                </a:solidFill>
              </a:rPr>
              <a:t> method converges slowly</a:t>
            </a:r>
            <a:r>
              <a:rPr lang="en-US" altLang="zh-TW" dirty="0"/>
              <a:t> as new component values are used only after the entire sweep has been completed</a:t>
            </a:r>
          </a:p>
          <a:p>
            <a:r>
              <a:rPr lang="en-US" altLang="zh-TW" dirty="0"/>
              <a:t>Gauss-Seidel method remedies this by using each new component of the solution as soon as it has been computed</a:t>
            </a:r>
          </a:p>
          <a:p>
            <a:r>
              <a:rPr lang="en-US" altLang="zh-TW" dirty="0"/>
              <a:t>Gauss-Seidel uses slightly different </a:t>
            </a:r>
            <a:r>
              <a:rPr lang="en-US" altLang="zh-TW" b="1" dirty="0"/>
              <a:t>g</a:t>
            </a:r>
            <a:r>
              <a:rPr lang="en-US" altLang="zh-TW" dirty="0"/>
              <a:t>(</a:t>
            </a:r>
            <a:r>
              <a:rPr lang="en-US" altLang="zh-TW" b="1" dirty="0"/>
              <a:t>x</a:t>
            </a:r>
            <a:r>
              <a:rPr lang="en-US" altLang="zh-TW" dirty="0"/>
              <a:t>),</a:t>
            </a:r>
          </a:p>
          <a:p>
            <a:endParaRPr lang="en-US" altLang="zh-TW" dirty="0"/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2411413" y="5084763"/>
          <a:ext cx="3089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44520" imgH="203040" progId="Equation.3">
                  <p:embed/>
                </p:oleObj>
              </mc:Choice>
              <mc:Fallback>
                <p:oleObj name="方程式" r:id="rId2" imgW="12445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84763"/>
                        <a:ext cx="3089275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5" name="Object 5"/>
          <p:cNvGraphicFramePr>
            <a:graphicFrameLocks noChangeAspect="1"/>
          </p:cNvGraphicFramePr>
          <p:nvPr/>
        </p:nvGraphicFramePr>
        <p:xfrm>
          <a:off x="1116013" y="5661025"/>
          <a:ext cx="5673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286000" imgH="228600" progId="Equation.3">
                  <p:embed/>
                </p:oleObj>
              </mc:Choice>
              <mc:Fallback>
                <p:oleObj name="方程式" r:id="rId4" imgW="2286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61025"/>
                        <a:ext cx="5673725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8CD4-8733-4BB0-A61A-C42471471B5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Gauss-Seidel Method (cont.)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The different form of </a:t>
            </a:r>
            <a:r>
              <a:rPr lang="en-US" altLang="zh-TW" b="1"/>
              <a:t>g</a:t>
            </a:r>
            <a:r>
              <a:rPr lang="en-US" altLang="zh-TW"/>
              <a:t>(</a:t>
            </a:r>
            <a:r>
              <a:rPr lang="en-US" altLang="zh-TW" b="1"/>
              <a:t>x</a:t>
            </a:r>
            <a:r>
              <a:rPr lang="en-US" altLang="zh-TW"/>
              <a:t>) is due to the consideration of convergence rate, which is determined by the eigenvalues of Jocabian of </a:t>
            </a:r>
            <a:r>
              <a:rPr lang="en-US" altLang="zh-TW" b="1"/>
              <a:t>g</a:t>
            </a:r>
            <a:r>
              <a:rPr lang="en-US" altLang="zh-TW"/>
              <a:t>(</a:t>
            </a:r>
            <a:r>
              <a:rPr lang="en-US" altLang="zh-TW" b="1"/>
              <a:t>x</a:t>
            </a:r>
            <a:r>
              <a:rPr lang="en-US" altLang="zh-TW"/>
              <a:t>), that is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We’ll study this issue in Chapter 6 </a:t>
            </a: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2627313" y="3357563"/>
          <a:ext cx="51117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62040" imgH="241200" progId="Equation.3">
                  <p:embed/>
                </p:oleObj>
              </mc:Choice>
              <mc:Fallback>
                <p:oleObj name="方程式" r:id="rId2" imgW="15620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7563"/>
                        <a:ext cx="5111750" cy="790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2657475" y="4437063"/>
          <a:ext cx="42910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320480" imgH="241200" progId="Equation.3">
                  <p:embed/>
                </p:oleObj>
              </mc:Choice>
              <mc:Fallback>
                <p:oleObj name="方程式" r:id="rId4" imgW="13204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437063"/>
                        <a:ext cx="4291013" cy="782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0B47-281E-46EE-95BD-2F216DFC6D0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Convergence Criterion for</a:t>
            </a:r>
            <a:br>
              <a:rPr lang="en-US" altLang="zh-TW" sz="3600"/>
            </a:br>
            <a:r>
              <a:rPr lang="en-US" altLang="zh-TW" sz="3600"/>
              <a:t> Gauss-Seidel and Jacobi Methods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Sufficient condition for both to converge is </a:t>
            </a:r>
            <a:br>
              <a:rPr lang="en-US" altLang="zh-TW"/>
            </a:br>
            <a:r>
              <a:rPr lang="en-US" altLang="zh-TW" sz="3600" b="1">
                <a:solidFill>
                  <a:srgbClr val="FF0000"/>
                </a:solidFill>
              </a:rPr>
              <a:t>A</a:t>
            </a:r>
            <a:r>
              <a:rPr lang="en-US" altLang="zh-TW" sz="3600">
                <a:solidFill>
                  <a:srgbClr val="FF0000"/>
                </a:solidFill>
              </a:rPr>
              <a:t> is diagonally dominant!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When </a:t>
            </a:r>
            <a:r>
              <a:rPr lang="en-US" altLang="zh-TW" b="1"/>
              <a:t>A</a:t>
            </a:r>
            <a:r>
              <a:rPr lang="en-US" altLang="zh-TW"/>
              <a:t> is not diagonally dominant, Gauss-Seidel can still converge if </a:t>
            </a:r>
            <a:r>
              <a:rPr lang="en-US" altLang="zh-TW" b="1"/>
              <a:t>A</a:t>
            </a:r>
            <a:r>
              <a:rPr lang="en-US" altLang="zh-TW"/>
              <a:t> is symmetric and positive definite  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Gauss-Seidel converges faster than Jacobi when both methods converge</a:t>
            </a:r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4356100" y="4489450"/>
          <a:ext cx="33845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30040" imgH="203040" progId="Equation.3">
                  <p:embed/>
                </p:oleObj>
              </mc:Choice>
              <mc:Fallback>
                <p:oleObj name="方程式" r:id="rId2" imgW="11300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489450"/>
                        <a:ext cx="3384550" cy="6064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2124075" y="4508500"/>
          <a:ext cx="15208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07960" imgH="190440" progId="Equation.3">
                  <p:embed/>
                </p:oleObj>
              </mc:Choice>
              <mc:Fallback>
                <p:oleObj name="方程式" r:id="rId4" imgW="50796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08500"/>
                        <a:ext cx="1520825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D221-513A-4866-86B7-4FD2324A36E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Convergence Criterion for</a:t>
            </a:r>
            <a:br>
              <a:rPr lang="en-US" altLang="zh-TW" sz="3600"/>
            </a:br>
            <a:r>
              <a:rPr lang="en-US" altLang="zh-TW" sz="3600"/>
              <a:t> Gauss-Seidel and Jacobi Methods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r>
              <a:rPr lang="en-US" altLang="zh-TW" dirty="0"/>
              <a:t>Gauss-Seidel converges under a </a:t>
            </a:r>
            <a:r>
              <a:rPr lang="en-US" altLang="zh-TW" dirty="0">
                <a:solidFill>
                  <a:srgbClr val="FF0000"/>
                </a:solidFill>
              </a:rPr>
              <a:t>weaker criterion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faster</a:t>
            </a:r>
            <a:r>
              <a:rPr lang="en-US" altLang="zh-TW" dirty="0"/>
              <a:t> than Jacobi</a:t>
            </a:r>
          </a:p>
          <a:p>
            <a:endParaRPr lang="en-US" altLang="zh-TW" dirty="0"/>
          </a:p>
          <a:p>
            <a:r>
              <a:rPr lang="en-US" altLang="zh-TW" dirty="0"/>
              <a:t>In general, Gauss-Seidel is a better choice</a:t>
            </a:r>
          </a:p>
          <a:p>
            <a:endParaRPr lang="en-US" altLang="zh-TW" dirty="0"/>
          </a:p>
          <a:p>
            <a:r>
              <a:rPr lang="en-US" altLang="zh-TW" dirty="0"/>
              <a:t>However, Jacobi method is preferred on parallel processors since all </a:t>
            </a:r>
            <a:r>
              <a:rPr lang="en-US" altLang="zh-TW" i="1" dirty="0"/>
              <a:t>n</a:t>
            </a:r>
            <a:r>
              <a:rPr lang="en-US" altLang="zh-TW" dirty="0"/>
              <a:t> equations can be solved simultaneously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833A-FB0F-45CD-960B-B569B0609ED2}" type="slidenum">
              <a:rPr lang="en-US" altLang="zh-TW"/>
              <a:pPr/>
              <a:t>14</a:t>
            </a:fld>
            <a:endParaRPr lang="en-US" altLang="zh-TW"/>
          </a:p>
        </p:txBody>
      </p:sp>
      <p:graphicFrame>
        <p:nvGraphicFramePr>
          <p:cNvPr id="358408" name="Object 8"/>
          <p:cNvGraphicFramePr>
            <a:graphicFrameLocks noChangeAspect="1"/>
          </p:cNvGraphicFramePr>
          <p:nvPr/>
        </p:nvGraphicFramePr>
        <p:xfrm>
          <a:off x="827088" y="5024438"/>
          <a:ext cx="72802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387520" imgH="444240" progId="Equation.3">
                  <p:embed/>
                </p:oleObj>
              </mc:Choice>
              <mc:Fallback>
                <p:oleObj name="方程式" r:id="rId2" imgW="23875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24438"/>
                        <a:ext cx="7280275" cy="1357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Implementation of Gauss-Seidel Method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The update equation</a:t>
            </a:r>
            <a:br>
              <a:rPr lang="en-US" altLang="zh-TW"/>
            </a:br>
            <a:br>
              <a:rPr lang="en-US" altLang="zh-TW" sz="4000"/>
            </a:br>
            <a:br>
              <a:rPr lang="en-US" altLang="zh-TW" sz="4000"/>
            </a:br>
            <a:r>
              <a:rPr lang="en-US" altLang="zh-TW"/>
              <a:t>can be expressed as</a:t>
            </a:r>
          </a:p>
          <a:p>
            <a:endParaRPr lang="en-US" altLang="zh-TW"/>
          </a:p>
          <a:p>
            <a:r>
              <a:rPr lang="en-US" altLang="zh-TW"/>
              <a:t>Looks familiar?</a:t>
            </a:r>
          </a:p>
          <a:p>
            <a:r>
              <a:rPr lang="en-US" altLang="zh-TW"/>
              <a:t>Right! Solve it using forward substitution!</a:t>
            </a:r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1331913" y="1773238"/>
          <a:ext cx="5673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286000" imgH="228600" progId="Equation.3">
                  <p:embed/>
                </p:oleObj>
              </mc:Choice>
              <mc:Fallback>
                <p:oleObj name="方程式" r:id="rId4" imgW="2286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5673725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2195513" y="2349500"/>
          <a:ext cx="3467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96800" imgH="228600" progId="Equation.3">
                  <p:embed/>
                </p:oleObj>
              </mc:Choice>
              <mc:Fallback>
                <p:oleObj name="方程式" r:id="rId6" imgW="1396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49500"/>
                        <a:ext cx="346710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/>
          <p:cNvGraphicFramePr>
            <a:graphicFrameLocks noChangeAspect="1"/>
          </p:cNvGraphicFramePr>
          <p:nvPr/>
        </p:nvGraphicFramePr>
        <p:xfrm>
          <a:off x="1725613" y="3436938"/>
          <a:ext cx="40338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625400" imgH="228600" progId="Equation.3">
                  <p:embed/>
                </p:oleObj>
              </mc:Choice>
              <mc:Fallback>
                <p:oleObj name="方程式" r:id="rId8" imgW="1625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3436938"/>
                        <a:ext cx="403383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6372225" y="3429000"/>
          <a:ext cx="1638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660240" imgH="190440" progId="Equation.3">
                  <p:embed/>
                </p:oleObj>
              </mc:Choice>
              <mc:Fallback>
                <p:oleObj name="方程式" r:id="rId10" imgW="66024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429000"/>
                        <a:ext cx="1638300" cy="4746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9" name="Object 9"/>
          <p:cNvGraphicFramePr>
            <a:graphicFrameLocks noChangeAspect="1"/>
          </p:cNvGraphicFramePr>
          <p:nvPr/>
        </p:nvGraphicFramePr>
        <p:xfrm>
          <a:off x="3924300" y="4076700"/>
          <a:ext cx="1733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698400" imgH="203040" progId="Equation.3">
                  <p:embed/>
                </p:oleObj>
              </mc:Choice>
              <mc:Fallback>
                <p:oleObj name="方程式" r:id="rId12" imgW="6984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76700"/>
                        <a:ext cx="1733550" cy="506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0" name="Object 10"/>
          <p:cNvGraphicFramePr>
            <a:graphicFrameLocks noChangeAspect="1"/>
          </p:cNvGraphicFramePr>
          <p:nvPr/>
        </p:nvGraphicFramePr>
        <p:xfrm>
          <a:off x="6380163" y="4075113"/>
          <a:ext cx="20796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838080" imgH="203040" progId="Equation.3">
                  <p:embed/>
                </p:oleObj>
              </mc:Choice>
              <mc:Fallback>
                <p:oleObj name="方程式" r:id="rId14" imgW="83808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4075113"/>
                        <a:ext cx="2079625" cy="5064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EBB5-AD3A-492B-B3BB-02A14688D0E6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048375"/>
          </a:xfrm>
        </p:spPr>
        <p:txBody>
          <a:bodyPr/>
          <a:lstStyle/>
          <a:p>
            <a:r>
              <a:rPr lang="en-US" altLang="zh-TW"/>
              <a:t>Derivation of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Consider</a:t>
            </a: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2484438" y="2636838"/>
          <a:ext cx="40338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25400" imgH="228600" progId="Equation.3">
                  <p:embed/>
                </p:oleObj>
              </mc:Choice>
              <mc:Fallback>
                <p:oleObj name="方程式" r:id="rId2" imgW="1625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636838"/>
                        <a:ext cx="403383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9" name="Object 5"/>
          <p:cNvGraphicFramePr>
            <a:graphicFrameLocks noChangeAspect="1"/>
          </p:cNvGraphicFramePr>
          <p:nvPr/>
        </p:nvGraphicFramePr>
        <p:xfrm>
          <a:off x="1331913" y="765175"/>
          <a:ext cx="72802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387520" imgH="444240" progId="Equation.3">
                  <p:embed/>
                </p:oleObj>
              </mc:Choice>
              <mc:Fallback>
                <p:oleObj name="方程式" r:id="rId4" imgW="23875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65175"/>
                        <a:ext cx="7280275" cy="1357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1187450" y="3644900"/>
          <a:ext cx="23082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282680" imgH="939600" progId="Equation.3">
                  <p:embed/>
                </p:oleObj>
              </mc:Choice>
              <mc:Fallback>
                <p:oleObj name="方程式" r:id="rId6" imgW="128268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4900"/>
                        <a:ext cx="2308225" cy="1690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1" name="Object 7"/>
          <p:cNvGraphicFramePr>
            <a:graphicFrameLocks noChangeAspect="1"/>
          </p:cNvGraphicFramePr>
          <p:nvPr/>
        </p:nvGraphicFramePr>
        <p:xfrm>
          <a:off x="6084888" y="3644900"/>
          <a:ext cx="210343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68200" imgH="914400" progId="Equation.3">
                  <p:embed/>
                </p:oleObj>
              </mc:Choice>
              <mc:Fallback>
                <p:oleObj name="方程式" r:id="rId8" imgW="11682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644900"/>
                        <a:ext cx="2103437" cy="1644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2" name="Object 8"/>
          <p:cNvGraphicFramePr>
            <a:graphicFrameLocks noChangeAspect="1"/>
          </p:cNvGraphicFramePr>
          <p:nvPr/>
        </p:nvGraphicFramePr>
        <p:xfrm>
          <a:off x="4621213" y="3416300"/>
          <a:ext cx="708025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3480" imgH="1168200" progId="Equation.3">
                  <p:embed/>
                </p:oleObj>
              </mc:Choice>
              <mc:Fallback>
                <p:oleObj name="方程式" r:id="rId10" imgW="393480" imgH="116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3416300"/>
                        <a:ext cx="708025" cy="2101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FBA-71DB-4F0E-B1B1-E830D588C665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Gauss-Seidel Method 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806920"/>
              </p:ext>
            </p:extLst>
          </p:nvPr>
        </p:nvGraphicFramePr>
        <p:xfrm>
          <a:off x="539750" y="1125761"/>
          <a:ext cx="29813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95280" imgH="685800" progId="Equation.3">
                  <p:embed/>
                </p:oleObj>
              </mc:Choice>
              <mc:Fallback>
                <p:oleObj name="方程式" r:id="rId2" imgW="12952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761"/>
                        <a:ext cx="2981325" cy="1577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692186"/>
              </p:ext>
            </p:extLst>
          </p:nvPr>
        </p:nvGraphicFramePr>
        <p:xfrm>
          <a:off x="5767388" y="1125761"/>
          <a:ext cx="29813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95280" imgH="685800" progId="Equation.3">
                  <p:embed/>
                </p:oleObj>
              </mc:Choice>
              <mc:Fallback>
                <p:oleObj name="方程式" r:id="rId4" imgW="12952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1125761"/>
                        <a:ext cx="2981325" cy="1577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3492500" y="1052736"/>
            <a:ext cx="2092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CC66"/>
                </a:solidFill>
                <a:latin typeface="Times New Roman" pitchFamily="18" charset="0"/>
              </a:rPr>
              <a:t>Diagonally </a:t>
            </a:r>
          </a:p>
          <a:p>
            <a:r>
              <a:rPr lang="en-US" altLang="zh-TW" sz="3200">
                <a:solidFill>
                  <a:srgbClr val="FFCC66"/>
                </a:solidFill>
                <a:latin typeface="Times New Roman" pitchFamily="18" charset="0"/>
              </a:rPr>
              <a:t>Dominant</a:t>
            </a:r>
          </a:p>
        </p:txBody>
      </p:sp>
      <p:sp>
        <p:nvSpPr>
          <p:cNvPr id="354315" name="AutoShape 11"/>
          <p:cNvSpPr>
            <a:spLocks noChangeArrowheads="1"/>
          </p:cNvSpPr>
          <p:nvPr/>
        </p:nvSpPr>
        <p:spPr bwMode="auto">
          <a:xfrm>
            <a:off x="3779838" y="2060798"/>
            <a:ext cx="1439862" cy="358775"/>
          </a:xfrm>
          <a:prstGeom prst="rightArrow">
            <a:avLst>
              <a:gd name="adj1" fmla="val 50000"/>
              <a:gd name="adj2" fmla="val 1003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13317"/>
              </p:ext>
            </p:extLst>
          </p:nvPr>
        </p:nvGraphicFramePr>
        <p:xfrm>
          <a:off x="1309051" y="5500663"/>
          <a:ext cx="6548124" cy="12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982880" imgH="379440" progId="Equation.3">
                  <p:embed/>
                </p:oleObj>
              </mc:Choice>
              <mc:Fallback>
                <p:oleObj name="方程式" r:id="rId6" imgW="1982880" imgH="379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051" y="5500663"/>
                        <a:ext cx="6548124" cy="12208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C147B7E-7301-2A22-5916-19E277294803}"/>
                  </a:ext>
                </a:extLst>
              </p:cNvPr>
              <p:cNvSpPr txBox="1"/>
              <p:nvPr/>
            </p:nvSpPr>
            <p:spPr>
              <a:xfrm>
                <a:off x="3059225" y="2907580"/>
                <a:ext cx="4465103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C147B7E-7301-2A22-5916-19E277294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25" y="2907580"/>
                <a:ext cx="4465103" cy="809452"/>
              </a:xfrm>
              <a:prstGeom prst="rect">
                <a:avLst/>
              </a:prstGeom>
              <a:blipFill>
                <a:blip r:embed="rId8"/>
                <a:stretch>
                  <a:fillRect l="-567" r="-1133" b="-1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141DA4F-1A95-DC4A-1C72-E7B678C3AF45}"/>
                  </a:ext>
                </a:extLst>
              </p:cNvPr>
              <p:cNvSpPr txBox="1"/>
              <p:nvPr/>
            </p:nvSpPr>
            <p:spPr>
              <a:xfrm>
                <a:off x="2987824" y="3771676"/>
                <a:ext cx="4869351" cy="846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141DA4F-1A95-DC4A-1C72-E7B678C3A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771676"/>
                <a:ext cx="4869351" cy="846642"/>
              </a:xfrm>
              <a:prstGeom prst="rect">
                <a:avLst/>
              </a:prstGeom>
              <a:blipFill>
                <a:blip r:embed="rId9"/>
                <a:stretch>
                  <a:fillRect t="-1493" b="-10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1B6CDD2-40F1-6FFC-736A-260EA09D4795}"/>
                  </a:ext>
                </a:extLst>
              </p:cNvPr>
              <p:cNvSpPr txBox="1"/>
              <p:nvPr/>
            </p:nvSpPr>
            <p:spPr>
              <a:xfrm>
                <a:off x="3159033" y="4653136"/>
                <a:ext cx="4869351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1B6CDD2-40F1-6FFC-736A-260EA09D4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33" y="4653136"/>
                <a:ext cx="4869351" cy="809452"/>
              </a:xfrm>
              <a:prstGeom prst="rect">
                <a:avLst/>
              </a:prstGeom>
              <a:blipFill>
                <a:blip r:embed="rId10"/>
                <a:stretch>
                  <a:fillRect l="-1558" t="-1538" r="-1818" b="-12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8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4" grpId="0"/>
      <p:bldP spid="354315" grpId="0" animBg="1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999C-500D-40DA-9E46-2789DE4BA4E8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Accelerating Convergence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Convergence rate of Gauss-Seidel (GS) can be accelerated by successive over-relaxation</a:t>
            </a:r>
          </a:p>
          <a:p>
            <a:endParaRPr lang="en-US" altLang="zh-TW" sz="3000" dirty="0"/>
          </a:p>
          <a:p>
            <a:r>
              <a:rPr lang="en-US" altLang="zh-TW" sz="3000" dirty="0"/>
              <a:t>Consider an iterative method as an optimization process:</a:t>
            </a:r>
            <a:r>
              <a:rPr lang="en-US" altLang="zh-TW" dirty="0"/>
              <a:t> over-relaxation uses the step to the next GS iteration as a search direction, but with a fixed search parameter denoted by </a:t>
            </a:r>
            <a:r>
              <a:rPr lang="en-US" altLang="zh-TW" i="1" dirty="0"/>
              <a:t>w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2555875" y="5229225"/>
          <a:ext cx="4318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39880" imgH="241200" progId="Equation.3">
                  <p:embed/>
                </p:oleObj>
              </mc:Choice>
              <mc:Fallback>
                <p:oleObj name="方程式" r:id="rId3" imgW="17398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229225"/>
                        <a:ext cx="4318000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808038" y="5889625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GS is a special case of the above if w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0C2-47AB-4A1E-8FED-44F86C0C6EC7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Accelerating Convergence (cont.)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endParaRPr lang="zh-TW" altLang="zh-TW"/>
          </a:p>
        </p:txBody>
      </p:sp>
      <p:pic>
        <p:nvPicPr>
          <p:cNvPr id="362500" name="Picture 4" descr="op_main_wl_3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12875"/>
            <a:ext cx="5113337" cy="4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AA2-6CC8-489E-AD57-9B65F1C6261B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Accelerating Convergence (cont.)</a:t>
            </a:r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34925" y="2133600"/>
          <a:ext cx="92170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365280" imgH="482400" progId="Equation.3">
                  <p:embed/>
                </p:oleObj>
              </mc:Choice>
              <mc:Fallback>
                <p:oleObj name="方程式" r:id="rId2" imgW="33652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133600"/>
                        <a:ext cx="9217025" cy="1323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42888" y="3644900"/>
          <a:ext cx="88677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908080" imgH="444240" progId="Equation.3">
                  <p:embed/>
                </p:oleObj>
              </mc:Choice>
              <mc:Fallback>
                <p:oleObj name="方程式" r:id="rId4" imgW="29080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644900"/>
                        <a:ext cx="8867775" cy="1357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Object 7"/>
          <p:cNvGraphicFramePr>
            <a:graphicFrameLocks noChangeAspect="1"/>
          </p:cNvGraphicFramePr>
          <p:nvPr/>
        </p:nvGraphicFramePr>
        <p:xfrm>
          <a:off x="177800" y="5013325"/>
          <a:ext cx="7202488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361960" imgH="444240" progId="Equation.3">
                  <p:embed/>
                </p:oleObj>
              </mc:Choice>
              <mc:Fallback>
                <p:oleObj name="方程式" r:id="rId6" imgW="23619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5013325"/>
                        <a:ext cx="7202488" cy="1357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Object 8"/>
          <p:cNvGraphicFramePr>
            <a:graphicFrameLocks noChangeAspect="1"/>
          </p:cNvGraphicFramePr>
          <p:nvPr/>
        </p:nvGraphicFramePr>
        <p:xfrm>
          <a:off x="323850" y="1268413"/>
          <a:ext cx="5761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739880" imgH="241200" progId="Equation.3">
                  <p:embed/>
                </p:oleObj>
              </mc:Choice>
              <mc:Fallback>
                <p:oleObj name="方程式" r:id="rId8" imgW="17398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68413"/>
                        <a:ext cx="5761038" cy="800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A477-5B4C-431E-BBA6-503B199F78D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Methods for Linear Systems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Gaussian elimination is a direct method</a:t>
            </a:r>
            <a:r>
              <a:rPr lang="en-US" altLang="zh-TW" dirty="0"/>
              <a:t> for solving linear system, producing an exact solution (in exact arithmetic) in a finite number of steps</a:t>
            </a:r>
          </a:p>
          <a:p>
            <a:endParaRPr lang="en-US" altLang="zh-TW" dirty="0"/>
          </a:p>
          <a:p>
            <a:r>
              <a:rPr lang="en-US" altLang="zh-TW" dirty="0"/>
              <a:t>Iterative methods begin with an initial guess for the solution and successively improve it until the desired accuracy attained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CE3C-384B-4727-94DA-04A610F9AD7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Accelerating Convergence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FFFF00"/>
                </a:solidFill>
              </a:rPr>
              <a:t>w</a:t>
            </a:r>
            <a:r>
              <a:rPr lang="en-US" altLang="zh-TW"/>
              <a:t> is </a:t>
            </a:r>
            <a:r>
              <a:rPr lang="en-US" altLang="zh-TW">
                <a:solidFill>
                  <a:srgbClr val="FFFF00"/>
                </a:solidFill>
              </a:rPr>
              <a:t>relaxation factor </a:t>
            </a:r>
            <a:r>
              <a:rPr lang="en-US" altLang="zh-TW"/>
              <a:t>chosen to accelerate convergence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 i="1"/>
              <a:t>w</a:t>
            </a:r>
            <a:r>
              <a:rPr lang="en-US" altLang="zh-TW"/>
              <a:t> &gt; 1 gives over-relaxation, </a:t>
            </a:r>
            <a:r>
              <a:rPr lang="en-US" altLang="zh-TW" i="1"/>
              <a:t>w</a:t>
            </a:r>
            <a:r>
              <a:rPr lang="en-US" altLang="zh-TW"/>
              <a:t> &lt; 1 gives under-relaxation, and </a:t>
            </a:r>
            <a:r>
              <a:rPr lang="en-US" altLang="zh-TW" i="1"/>
              <a:t>w</a:t>
            </a:r>
            <a:r>
              <a:rPr lang="en-US" altLang="zh-TW"/>
              <a:t> = 1 gives Gauss-Siedel</a:t>
            </a:r>
          </a:p>
          <a:p>
            <a:pPr>
              <a:lnSpc>
                <a:spcPct val="90000"/>
              </a:lnSpc>
            </a:pPr>
            <a:r>
              <a:rPr lang="en-US" altLang="zh-TW"/>
              <a:t>For convergence, </a:t>
            </a:r>
            <a:r>
              <a:rPr lang="en-US" altLang="zh-TW" i="1"/>
              <a:t>w</a:t>
            </a:r>
            <a:r>
              <a:rPr lang="en-US" altLang="zh-TW"/>
              <a:t> should be less than 2</a:t>
            </a:r>
          </a:p>
          <a:p>
            <a:pPr>
              <a:lnSpc>
                <a:spcPct val="90000"/>
              </a:lnSpc>
            </a:pPr>
            <a:r>
              <a:rPr lang="en-US" altLang="zh-TW"/>
              <a:t>Optimal choice lies between 1.0 and 2.0</a:t>
            </a:r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611188" y="2349500"/>
          <a:ext cx="82486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705040" imgH="444240" progId="Equation.3">
                  <p:embed/>
                </p:oleObj>
              </mc:Choice>
              <mc:Fallback>
                <p:oleObj name="方程式" r:id="rId2" imgW="27050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9500"/>
                        <a:ext cx="8248650" cy="1357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Object 5"/>
          <p:cNvGraphicFramePr>
            <a:graphicFrameLocks noChangeAspect="1"/>
          </p:cNvGraphicFramePr>
          <p:nvPr/>
        </p:nvGraphicFramePr>
        <p:xfrm>
          <a:off x="3203575" y="2498725"/>
          <a:ext cx="4508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98725"/>
                        <a:ext cx="450850" cy="4143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4C4-B2D5-4180-8968-3B8BBEBD621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Special Types of Linear Systems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Work and storage can often be saved in solving linear system if matrix has special properties</a:t>
            </a:r>
          </a:p>
          <a:p>
            <a:r>
              <a:rPr lang="en-US" altLang="zh-TW" dirty="0"/>
              <a:t>Example include</a:t>
            </a:r>
          </a:p>
          <a:p>
            <a:pPr lvl="1"/>
            <a:r>
              <a:rPr lang="en-US" altLang="zh-TW" dirty="0"/>
              <a:t>Symmetric: </a:t>
            </a:r>
            <a:r>
              <a:rPr lang="en-US" altLang="zh-TW" b="1" dirty="0"/>
              <a:t>A</a:t>
            </a:r>
            <a:r>
              <a:rPr lang="en-US" altLang="zh-TW" dirty="0"/>
              <a:t> = </a:t>
            </a:r>
            <a:r>
              <a:rPr lang="en-US" altLang="zh-TW" b="1" dirty="0"/>
              <a:t>A</a:t>
            </a:r>
            <a:r>
              <a:rPr lang="en-US" altLang="zh-TW" baseline="30000" dirty="0"/>
              <a:t>T</a:t>
            </a:r>
            <a:r>
              <a:rPr lang="en-US" altLang="zh-TW" dirty="0"/>
              <a:t>,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ij</a:t>
            </a:r>
            <a:r>
              <a:rPr lang="en-US" altLang="zh-TW" dirty="0"/>
              <a:t> =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ji</a:t>
            </a:r>
            <a:r>
              <a:rPr lang="en-US" altLang="zh-TW" dirty="0"/>
              <a:t> for all </a:t>
            </a:r>
            <a:r>
              <a:rPr lang="en-US" altLang="zh-TW" i="1" dirty="0" err="1"/>
              <a:t>i</a:t>
            </a:r>
            <a:r>
              <a:rPr lang="en-US" altLang="zh-TW" dirty="0"/>
              <a:t>, </a:t>
            </a:r>
            <a:r>
              <a:rPr lang="en-US" altLang="zh-TW" i="1" dirty="0"/>
              <a:t>j</a:t>
            </a:r>
          </a:p>
          <a:p>
            <a:pPr lvl="1"/>
            <a:r>
              <a:rPr lang="en-US" altLang="zh-TW" dirty="0"/>
              <a:t>Positive definite: </a:t>
            </a:r>
            <a:r>
              <a:rPr lang="en-US" altLang="zh-TW" b="1" dirty="0" err="1"/>
              <a:t>x</a:t>
            </a:r>
            <a:r>
              <a:rPr lang="en-US" altLang="zh-TW" baseline="30000" dirty="0" err="1"/>
              <a:t>T</a:t>
            </a:r>
            <a:r>
              <a:rPr lang="en-US" altLang="zh-TW" b="1" dirty="0" err="1"/>
              <a:t>Ax</a:t>
            </a:r>
            <a:r>
              <a:rPr lang="en-US" altLang="zh-TW" b="1" dirty="0"/>
              <a:t> </a:t>
            </a:r>
            <a:r>
              <a:rPr lang="en-US" altLang="zh-TW" dirty="0"/>
              <a:t>&gt; 0 for all </a:t>
            </a:r>
            <a:r>
              <a:rPr lang="en-US" altLang="zh-TW" b="1" dirty="0"/>
              <a:t>x</a:t>
            </a:r>
            <a:r>
              <a:rPr lang="en-US" altLang="zh-TW" dirty="0">
                <a:cs typeface="Times New Roman" pitchFamily="18" charset="0"/>
              </a:rPr>
              <a:t>≠</a:t>
            </a:r>
            <a:r>
              <a:rPr lang="en-US" altLang="zh-TW" dirty="0"/>
              <a:t>0</a:t>
            </a:r>
          </a:p>
          <a:p>
            <a:pPr lvl="1"/>
            <a:r>
              <a:rPr lang="en-US" altLang="zh-TW" dirty="0"/>
              <a:t>Sparse: most entries of </a:t>
            </a:r>
            <a:r>
              <a:rPr lang="en-US" altLang="zh-TW" b="1" dirty="0"/>
              <a:t>A</a:t>
            </a:r>
            <a:r>
              <a:rPr lang="en-US" altLang="zh-TW" dirty="0"/>
              <a:t> are zero</a:t>
            </a:r>
          </a:p>
          <a:p>
            <a:pPr lvl="1"/>
            <a:r>
              <a:rPr lang="en-US" altLang="zh-TW" dirty="0"/>
              <a:t>Band: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ij</a:t>
            </a:r>
            <a:r>
              <a:rPr lang="en-US" altLang="zh-TW" dirty="0"/>
              <a:t> = 0 for all |</a:t>
            </a:r>
            <a:r>
              <a:rPr lang="en-US" altLang="zh-TW" i="1" dirty="0" err="1"/>
              <a:t>i</a:t>
            </a:r>
            <a:r>
              <a:rPr lang="en-US" altLang="zh-TW" i="1" dirty="0"/>
              <a:t>-j</a:t>
            </a:r>
            <a:r>
              <a:rPr lang="en-US" altLang="zh-TW" dirty="0"/>
              <a:t>| &gt;</a:t>
            </a:r>
            <a:r>
              <a:rPr lang="el-GR" altLang="zh-TW" dirty="0">
                <a:cs typeface="Times New Roman" pitchFamily="18" charset="0"/>
              </a:rPr>
              <a:t>β</a:t>
            </a:r>
            <a:r>
              <a:rPr lang="en-US" altLang="zh-TW" dirty="0">
                <a:cs typeface="Times New Roman" pitchFamily="18" charset="0"/>
              </a:rPr>
              <a:t>, where</a:t>
            </a:r>
            <a:r>
              <a:rPr lang="zh-TW" altLang="en-US" dirty="0">
                <a:cs typeface="Times New Roman" pitchFamily="18" charset="0"/>
              </a:rPr>
              <a:t> </a:t>
            </a:r>
            <a:r>
              <a:rPr lang="el-GR" altLang="zh-TW" dirty="0">
                <a:cs typeface="Times New Roman" pitchFamily="18" charset="0"/>
              </a:rPr>
              <a:t>β</a:t>
            </a:r>
            <a:r>
              <a:rPr lang="zh-TW" altLang="en-US" dirty="0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</a:rPr>
              <a:t>is bandwidth </a:t>
            </a:r>
            <a:r>
              <a:rPr lang="en-US" altLang="zh-TW" dirty="0">
                <a:cs typeface="Times New Roman" pitchFamily="18" charset="0"/>
              </a:rPr>
              <a:t>of A</a:t>
            </a:r>
            <a:endParaRPr lang="el-GR" altLang="zh-TW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FB4-3741-41EA-AF36-0777BB19DAB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Symmetric Positive Definite Matrices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If A is</a:t>
            </a:r>
            <a:r>
              <a:rPr lang="en-US" altLang="zh-TW"/>
              <a:t> </a:t>
            </a:r>
            <a:r>
              <a:rPr lang="en-US" altLang="zh-TW">
                <a:solidFill>
                  <a:srgbClr val="FFFF00"/>
                </a:solidFill>
              </a:rPr>
              <a:t>symmetric and positive definite</a:t>
            </a:r>
            <a:r>
              <a:rPr lang="en-US" altLang="zh-TW"/>
              <a:t>, then LU factorization can be arranged so that </a:t>
            </a:r>
            <a:r>
              <a:rPr lang="en-US" altLang="zh-TW" b="1"/>
              <a:t>U</a:t>
            </a:r>
            <a:r>
              <a:rPr lang="en-US" altLang="zh-TW"/>
              <a:t> = </a:t>
            </a:r>
            <a:r>
              <a:rPr lang="en-US" altLang="zh-TW" b="1"/>
              <a:t>L</a:t>
            </a:r>
            <a:r>
              <a:rPr lang="en-US" altLang="zh-TW" baseline="30000"/>
              <a:t>T</a:t>
            </a:r>
            <a:r>
              <a:rPr lang="en-US" altLang="zh-TW"/>
              <a:t>, which gives </a:t>
            </a:r>
            <a:r>
              <a:rPr lang="en-US" altLang="zh-TW">
                <a:solidFill>
                  <a:srgbClr val="FF0000"/>
                </a:solidFill>
              </a:rPr>
              <a:t>Cholesky factorization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 sz="4000">
                <a:solidFill>
                  <a:srgbClr val="FF0000"/>
                </a:solidFill>
              </a:rPr>
              <a:t>	 </a:t>
            </a:r>
            <a:br>
              <a:rPr lang="en-US" altLang="zh-TW" sz="4000">
                <a:solidFill>
                  <a:srgbClr val="FF0000"/>
                </a:solidFill>
              </a:rPr>
            </a:br>
            <a:r>
              <a:rPr lang="en-US" altLang="zh-TW"/>
              <a:t>where </a:t>
            </a:r>
            <a:r>
              <a:rPr lang="en-US" altLang="zh-TW" b="1"/>
              <a:t>L </a:t>
            </a:r>
            <a:r>
              <a:rPr lang="en-US" altLang="zh-TW"/>
              <a:t>is</a:t>
            </a:r>
            <a:r>
              <a:rPr lang="en-US" altLang="zh-TW" b="1"/>
              <a:t> </a:t>
            </a:r>
            <a:r>
              <a:rPr lang="en-US" altLang="zh-TW"/>
              <a:t>lower triangular with positive diagonal entries</a:t>
            </a:r>
          </a:p>
          <a:p>
            <a:endParaRPr lang="en-US" altLang="zh-TW"/>
          </a:p>
          <a:p>
            <a:r>
              <a:rPr lang="en-US" altLang="zh-TW"/>
              <a:t>Cholesky factorization can be done by equating entries of </a:t>
            </a:r>
            <a:r>
              <a:rPr lang="en-US" altLang="zh-TW" b="1"/>
              <a:t>A</a:t>
            </a:r>
            <a:r>
              <a:rPr lang="en-US" altLang="zh-TW"/>
              <a:t> and </a:t>
            </a:r>
            <a:r>
              <a:rPr lang="en-US" altLang="zh-TW" b="1"/>
              <a:t>LL</a:t>
            </a:r>
            <a:r>
              <a:rPr lang="en-US" altLang="zh-TW" baseline="30000"/>
              <a:t>T</a:t>
            </a:r>
          </a:p>
        </p:txBody>
      </p:sp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3779838" y="2781300"/>
          <a:ext cx="18923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71320" imgH="190440" progId="Equation.3">
                  <p:embed/>
                </p:oleObj>
              </mc:Choice>
              <mc:Fallback>
                <p:oleObj name="方程式" r:id="rId2" imgW="57132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81300"/>
                        <a:ext cx="1892300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4B1-C8DB-4927-AAAB-2AED17F938C2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Cholesky Factorization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In 2x2 case,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    Implies</a:t>
            </a: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1979613" y="1916113"/>
          <a:ext cx="63912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30320" imgH="482400" progId="Equation.3">
                  <p:embed/>
                </p:oleObj>
              </mc:Choice>
              <mc:Fallback>
                <p:oleObj name="方程式" r:id="rId2" imgW="19303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113"/>
                        <a:ext cx="6391275" cy="1600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2916238" y="3789363"/>
          <a:ext cx="20177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09480" imgH="253800" progId="Equation.3">
                  <p:embed/>
                </p:oleObj>
              </mc:Choice>
              <mc:Fallback>
                <p:oleObj name="方程式" r:id="rId4" imgW="6094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89363"/>
                        <a:ext cx="2017712" cy="8429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8" name="Object 6"/>
          <p:cNvGraphicFramePr>
            <a:graphicFrameLocks noChangeAspect="1"/>
          </p:cNvGraphicFramePr>
          <p:nvPr/>
        </p:nvGraphicFramePr>
        <p:xfrm>
          <a:off x="2987675" y="4652963"/>
          <a:ext cx="235426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711000" imgH="215640" progId="Equation.3">
                  <p:embed/>
                </p:oleObj>
              </mc:Choice>
              <mc:Fallback>
                <p:oleObj name="方程式" r:id="rId6" imgW="7110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652963"/>
                        <a:ext cx="2354263" cy="7159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9" name="Object 7"/>
          <p:cNvGraphicFramePr>
            <a:graphicFrameLocks noChangeAspect="1"/>
          </p:cNvGraphicFramePr>
          <p:nvPr/>
        </p:nvGraphicFramePr>
        <p:xfrm>
          <a:off x="2987675" y="5445125"/>
          <a:ext cx="30686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927000" imgH="279360" progId="Equation.3">
                  <p:embed/>
                </p:oleObj>
              </mc:Choice>
              <mc:Fallback>
                <p:oleObj name="方程式" r:id="rId8" imgW="9270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45125"/>
                        <a:ext cx="3068638" cy="927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1158-A8AB-4094-9E98-2293390F0E1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Cholesky Factorization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Features of Cholesky factorization algorithm</a:t>
            </a:r>
          </a:p>
          <a:p>
            <a:pPr lvl="1"/>
            <a:r>
              <a:rPr lang="en-US" altLang="zh-TW"/>
              <a:t>No pivoting is required</a:t>
            </a:r>
          </a:p>
          <a:p>
            <a:pPr lvl="1"/>
            <a:r>
              <a:rPr lang="en-US" altLang="zh-TW"/>
              <a:t>Only lower triangular of </a:t>
            </a:r>
            <a:r>
              <a:rPr lang="en-US" altLang="zh-TW" b="1"/>
              <a:t>A</a:t>
            </a:r>
            <a:r>
              <a:rPr lang="en-US" altLang="zh-TW"/>
              <a:t> is accessed; upper triangular portion need not be stored</a:t>
            </a:r>
          </a:p>
          <a:p>
            <a:pPr lvl="1"/>
            <a:r>
              <a:rPr lang="en-US" altLang="zh-TW"/>
              <a:t>Only </a:t>
            </a:r>
            <a:r>
              <a:rPr lang="en-US" altLang="zh-TW" i="1"/>
              <a:t>n</a:t>
            </a:r>
            <a:r>
              <a:rPr lang="en-US" altLang="zh-TW" baseline="30000"/>
              <a:t>3</a:t>
            </a:r>
            <a:r>
              <a:rPr lang="en-US" altLang="zh-TW"/>
              <a:t>/6 multiplications are required</a:t>
            </a:r>
          </a:p>
          <a:p>
            <a:endParaRPr lang="en-US" altLang="zh-TW"/>
          </a:p>
          <a:p>
            <a:r>
              <a:rPr lang="en-US" altLang="zh-TW"/>
              <a:t>Cholesky factorization requires only about half work and half storage compared with LU factorization of general matrix by Gaussian elimination, and also avoids pivoting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3A8-461A-43F0-B099-A7CB2AF5FC6B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Band Matrices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Gaussian elimination for band matrices differs little from the general case – only the range of loops changes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Typically matrix is stored in an array by diagonals to avoid storing zero entries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If pivoting is required for numerical stability, bandwidth can grow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General purpose solver for arbitrary bandwidth is similar to code for Gaussian elimination for general matrices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50E-049F-4856-84B2-B3CFC091303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Tridiagonal Matrices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Consider tridiagonal matrix</a:t>
            </a:r>
          </a:p>
          <a:p>
            <a:endParaRPr lang="en-US" altLang="zh-TW" sz="3600"/>
          </a:p>
          <a:p>
            <a:endParaRPr lang="en-US" altLang="zh-TW" sz="3600"/>
          </a:p>
          <a:p>
            <a:endParaRPr lang="en-US" altLang="zh-TW" sz="3600"/>
          </a:p>
          <a:p>
            <a:endParaRPr lang="en-US" altLang="zh-TW" sz="3600"/>
          </a:p>
          <a:p>
            <a:r>
              <a:rPr lang="en-US" altLang="zh-TW" sz="3000"/>
              <a:t>Gaussian elimination without pivoting reduces to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2339975" y="1700213"/>
          <a:ext cx="4175125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30320" imgH="1168200" progId="Equation.3">
                  <p:embed/>
                </p:oleObj>
              </mc:Choice>
              <mc:Fallback>
                <p:oleObj name="方程式" r:id="rId2" imgW="193032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4175125" cy="2532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17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797425"/>
            <a:ext cx="273685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480B-BC17-490F-AB7A-C47C7DCA123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Tridiagonal Matrices (cont.)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LU factorization of A is then given by</a:t>
            </a: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539750" y="2060575"/>
          <a:ext cx="3871913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790640" imgH="1168200" progId="Equation.3">
                  <p:embed/>
                </p:oleObj>
              </mc:Choice>
              <mc:Fallback>
                <p:oleObj name="方程式" r:id="rId2" imgW="179064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3871913" cy="2532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4584700" y="2133600"/>
          <a:ext cx="4011613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854000" imgH="1168200" progId="Equation.3">
                  <p:embed/>
                </p:oleObj>
              </mc:Choice>
              <mc:Fallback>
                <p:oleObj name="方程式" r:id="rId4" imgW="185400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33600"/>
                        <a:ext cx="4011613" cy="2532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14BF-ACE2-4A94-8580-EE2EDBB0255C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 Band Matrices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general, band system of bandwidth </a:t>
            </a:r>
            <a:r>
              <a:rPr lang="el-GR" altLang="zh-TW" dirty="0">
                <a:cs typeface="Times New Roman" pitchFamily="18" charset="0"/>
              </a:rPr>
              <a:t>β</a:t>
            </a:r>
            <a:r>
              <a:rPr lang="en-US" altLang="zh-TW" dirty="0"/>
              <a:t> requires O(</a:t>
            </a:r>
            <a:r>
              <a:rPr lang="el-GR" altLang="zh-TW" dirty="0">
                <a:cs typeface="Times New Roman" pitchFamily="18" charset="0"/>
              </a:rPr>
              <a:t>β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/>
              <a:t>) storage, and its factorization requires O(</a:t>
            </a:r>
            <a:r>
              <a:rPr lang="el-GR" altLang="zh-TW" dirty="0">
                <a:cs typeface="Times New Roman" pitchFamily="18" charset="0"/>
              </a:rPr>
              <a:t>β</a:t>
            </a:r>
            <a:r>
              <a:rPr lang="en-US" altLang="zh-TW" baseline="30000" dirty="0">
                <a:cs typeface="Times New Roman" pitchFamily="18" charset="0"/>
              </a:rPr>
              <a:t>2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/>
              <a:t>) work</a:t>
            </a:r>
          </a:p>
          <a:p>
            <a:endParaRPr lang="en-US" altLang="zh-TW" dirty="0"/>
          </a:p>
          <a:p>
            <a:r>
              <a:rPr lang="en-US" altLang="zh-TW" dirty="0"/>
              <a:t>Compared with full system, saving is substantial if </a:t>
            </a:r>
            <a:r>
              <a:rPr lang="el-GR" altLang="zh-TW" dirty="0">
                <a:cs typeface="Times New Roman" pitchFamily="18" charset="0"/>
              </a:rPr>
              <a:t>β</a:t>
            </a:r>
            <a:r>
              <a:rPr lang="en-US" altLang="zh-TW" dirty="0">
                <a:cs typeface="Times New Roman" pitchFamily="18" charset="0"/>
              </a:rPr>
              <a:t>&lt;&lt; </a:t>
            </a:r>
            <a:r>
              <a:rPr lang="en-US" altLang="zh-TW" i="1" dirty="0"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for Linear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LAPPACK++ </a:t>
            </a:r>
            <a:endParaRPr lang="en-US" altLang="zh-TW" dirty="0"/>
          </a:p>
          <a:p>
            <a:r>
              <a:rPr lang="en-US" altLang="zh-TW" dirty="0"/>
              <a:t>Eigen library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3636-A80A-43E2-96DB-D91910928DCE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488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2E8-4C35-4198-A263-E20EFEA89D8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Methods for Linear Systems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496944" cy="4967287"/>
          </a:xfrm>
        </p:spPr>
        <p:txBody>
          <a:bodyPr/>
          <a:lstStyle/>
          <a:p>
            <a:r>
              <a:rPr lang="en-US" altLang="zh-TW" dirty="0"/>
              <a:t>In theory, it might take an infinite number of iterations to converge to the exact solution, but in practice, iterations are terminated when the residual is as small as desired</a:t>
            </a:r>
          </a:p>
          <a:p>
            <a:endParaRPr lang="en-US" altLang="zh-TW" sz="1600" dirty="0"/>
          </a:p>
          <a:p>
            <a:r>
              <a:rPr lang="en-US" altLang="zh-TW" dirty="0"/>
              <a:t>For some types of problems, iterative methods have significant advantages over direct methods</a:t>
            </a:r>
          </a:p>
          <a:p>
            <a:pPr lvl="1"/>
            <a:r>
              <a:rPr lang="en-US" altLang="zh-TW" dirty="0"/>
              <a:t>Large system, sparse matrix</a:t>
            </a:r>
          </a:p>
          <a:p>
            <a:pPr lvl="1"/>
            <a:r>
              <a:rPr lang="en-US" altLang="zh-TW" dirty="0"/>
              <a:t>Jamil, “</a:t>
            </a:r>
            <a:r>
              <a:rPr lang="en-US" altLang="zh-TW" dirty="0">
                <a:hlinkClick r:id="rId2"/>
              </a:rPr>
              <a:t>A Comparison of Direct and Indirect Solvers for Linear Systems of Equations</a:t>
            </a:r>
            <a:r>
              <a:rPr lang="en-US" altLang="zh-TW" dirty="0"/>
              <a:t>” International Journal of Emerging Sciences, 2(2), 310-321, 2012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AB68-A22A-4752-9CE6-8D85CDA86109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for Linear Systems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LINPACK is a software package for solving a wide variety of systems of linear equations, both general dense systems and special systems, such as symmetric or banded</a:t>
            </a:r>
          </a:p>
          <a:p>
            <a:endParaRPr lang="en-US" altLang="zh-TW"/>
          </a:p>
          <a:p>
            <a:r>
              <a:rPr lang="en-US" altLang="zh-TW"/>
              <a:t>Solving such linear systems has fundamental importance in numerical analysis that LINPACK has become a standard benchmark for comparing performance of computers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FFE-84B2-4FC0-96EF-7BDBC539917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for Linear Systems (cont.)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967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LAPACK is more recent replacement for LINPACK featuring higher performance on modern computer architectures, including some parallel computers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LAPACK++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C++ implementation of LAPACK 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Both LAPACK and LINPACK are available from Netlib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F3B6-C7FB-45A7-A813-C0E85760838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Jacobi Method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327650"/>
          </a:xfrm>
        </p:spPr>
        <p:txBody>
          <a:bodyPr/>
          <a:lstStyle/>
          <a:p>
            <a:r>
              <a:rPr lang="en-US" altLang="zh-TW" dirty="0"/>
              <a:t>Apply fixed point iteration to a set of linear equations</a:t>
            </a:r>
          </a:p>
          <a:p>
            <a:r>
              <a:rPr lang="en-US" altLang="zh-TW" dirty="0"/>
              <a:t>We need to transform </a:t>
            </a:r>
            <a:r>
              <a:rPr lang="en-US" altLang="zh-TW" b="1" dirty="0"/>
              <a:t>Ax</a:t>
            </a:r>
            <a:r>
              <a:rPr lang="en-US" altLang="zh-TW" dirty="0"/>
              <a:t> = </a:t>
            </a:r>
            <a:r>
              <a:rPr lang="en-US" altLang="zh-TW" b="1" dirty="0"/>
              <a:t>b</a:t>
            </a:r>
            <a:r>
              <a:rPr lang="en-US" altLang="zh-TW" dirty="0"/>
              <a:t> into </a:t>
            </a:r>
            <a:r>
              <a:rPr lang="en-US" altLang="zh-TW" b="1" dirty="0"/>
              <a:t>x</a:t>
            </a:r>
            <a:r>
              <a:rPr lang="en-US" altLang="zh-TW" dirty="0"/>
              <a:t> = </a:t>
            </a:r>
            <a:r>
              <a:rPr lang="en-US" altLang="zh-TW" b="1" dirty="0"/>
              <a:t>g</a:t>
            </a:r>
            <a:r>
              <a:rPr lang="en-US" altLang="zh-TW" dirty="0"/>
              <a:t>(</a:t>
            </a:r>
            <a:r>
              <a:rPr lang="en-US" altLang="zh-TW" b="1" dirty="0"/>
              <a:t>x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An easy way to achieve this is:</a:t>
            </a:r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3508375" y="1757363"/>
          <a:ext cx="1890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61760" imgH="228600" progId="Equation.3">
                  <p:embed/>
                </p:oleObj>
              </mc:Choice>
              <mc:Fallback>
                <p:oleObj name="方程式" r:id="rId2" imgW="761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1757363"/>
                        <a:ext cx="18907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2484438" y="3500438"/>
          <a:ext cx="3530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422360" imgH="203040" progId="Equation.3">
                  <p:embed/>
                </p:oleObj>
              </mc:Choice>
              <mc:Fallback>
                <p:oleObj name="方程式" r:id="rId4" imgW="14223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00438"/>
                        <a:ext cx="3530600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3" name="Object 9"/>
          <p:cNvGraphicFramePr>
            <a:graphicFrameLocks noChangeAspect="1"/>
          </p:cNvGraphicFramePr>
          <p:nvPr/>
        </p:nvGraphicFramePr>
        <p:xfrm>
          <a:off x="34925" y="4292600"/>
          <a:ext cx="23082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282680" imgH="939600" progId="Equation.3">
                  <p:embed/>
                </p:oleObj>
              </mc:Choice>
              <mc:Fallback>
                <p:oleObj name="方程式" r:id="rId6" imgW="128268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292600"/>
                        <a:ext cx="2308225" cy="1690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5" name="Object 11"/>
          <p:cNvGraphicFramePr>
            <a:graphicFrameLocks noChangeAspect="1"/>
          </p:cNvGraphicFramePr>
          <p:nvPr/>
        </p:nvGraphicFramePr>
        <p:xfrm>
          <a:off x="2486025" y="4292600"/>
          <a:ext cx="210185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68200" imgH="939600" progId="Equation.3">
                  <p:embed/>
                </p:oleObj>
              </mc:Choice>
              <mc:Fallback>
                <p:oleObj name="方程式" r:id="rId8" imgW="116820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292600"/>
                        <a:ext cx="2101850" cy="1690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7" name="Object 13"/>
          <p:cNvGraphicFramePr>
            <a:graphicFrameLocks noChangeAspect="1"/>
          </p:cNvGraphicFramePr>
          <p:nvPr/>
        </p:nvGraphicFramePr>
        <p:xfrm>
          <a:off x="6900863" y="4338638"/>
          <a:ext cx="21018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168200" imgH="914400" progId="Equation.3">
                  <p:embed/>
                </p:oleObj>
              </mc:Choice>
              <mc:Fallback>
                <p:oleObj name="方程式" r:id="rId10" imgW="1168200" imgH="914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4338638"/>
                        <a:ext cx="2101850" cy="1644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9" name="Object 15"/>
          <p:cNvGraphicFramePr>
            <a:graphicFrameLocks noChangeAspect="1"/>
          </p:cNvGraphicFramePr>
          <p:nvPr/>
        </p:nvGraphicFramePr>
        <p:xfrm>
          <a:off x="4625975" y="4343400"/>
          <a:ext cx="2262188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257120" imgH="939600" progId="Equation.3">
                  <p:embed/>
                </p:oleObj>
              </mc:Choice>
              <mc:Fallback>
                <p:oleObj name="方程式" r:id="rId12" imgW="1257120" imgH="939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4343400"/>
                        <a:ext cx="2262188" cy="1690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00" name="Line 16"/>
          <p:cNvSpPr>
            <a:spLocks noChangeShapeType="1"/>
          </p:cNvSpPr>
          <p:nvPr/>
        </p:nvSpPr>
        <p:spPr bwMode="auto">
          <a:xfrm flipH="1">
            <a:off x="1331913" y="3932238"/>
            <a:ext cx="12239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1" name="Line 17"/>
          <p:cNvSpPr>
            <a:spLocks noChangeShapeType="1"/>
          </p:cNvSpPr>
          <p:nvPr/>
        </p:nvSpPr>
        <p:spPr bwMode="auto">
          <a:xfrm>
            <a:off x="3635375" y="39322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2" name="Line 18"/>
          <p:cNvSpPr>
            <a:spLocks noChangeShapeType="1"/>
          </p:cNvSpPr>
          <p:nvPr/>
        </p:nvSpPr>
        <p:spPr bwMode="auto">
          <a:xfrm>
            <a:off x="4284663" y="3932238"/>
            <a:ext cx="12239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4932363" y="3932238"/>
            <a:ext cx="28797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5" name="Freeform 21"/>
          <p:cNvSpPr>
            <a:spLocks/>
          </p:cNvSpPr>
          <p:nvPr/>
        </p:nvSpPr>
        <p:spPr bwMode="auto">
          <a:xfrm>
            <a:off x="179388" y="4724400"/>
            <a:ext cx="1728787" cy="1225550"/>
          </a:xfrm>
          <a:custGeom>
            <a:avLst/>
            <a:gdLst>
              <a:gd name="T0" fmla="*/ 0 w 1089"/>
              <a:gd name="T1" fmla="*/ 0 h 726"/>
              <a:gd name="T2" fmla="*/ 0 w 1089"/>
              <a:gd name="T3" fmla="*/ 726 h 726"/>
              <a:gd name="T4" fmla="*/ 1089 w 1089"/>
              <a:gd name="T5" fmla="*/ 726 h 726"/>
              <a:gd name="T6" fmla="*/ 0 w 1089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726">
                <a:moveTo>
                  <a:pt x="0" y="0"/>
                </a:moveTo>
                <a:lnTo>
                  <a:pt x="0" y="726"/>
                </a:lnTo>
                <a:lnTo>
                  <a:pt x="1089" y="726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6" name="Freeform 22"/>
          <p:cNvSpPr>
            <a:spLocks/>
          </p:cNvSpPr>
          <p:nvPr/>
        </p:nvSpPr>
        <p:spPr bwMode="auto">
          <a:xfrm>
            <a:off x="2627313" y="4652963"/>
            <a:ext cx="1728787" cy="1225550"/>
          </a:xfrm>
          <a:custGeom>
            <a:avLst/>
            <a:gdLst>
              <a:gd name="T0" fmla="*/ 0 w 1089"/>
              <a:gd name="T1" fmla="*/ 0 h 726"/>
              <a:gd name="T2" fmla="*/ 0 w 1089"/>
              <a:gd name="T3" fmla="*/ 726 h 726"/>
              <a:gd name="T4" fmla="*/ 1089 w 1089"/>
              <a:gd name="T5" fmla="*/ 726 h 726"/>
              <a:gd name="T6" fmla="*/ 0 w 1089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726">
                <a:moveTo>
                  <a:pt x="0" y="0"/>
                </a:moveTo>
                <a:lnTo>
                  <a:pt x="0" y="726"/>
                </a:lnTo>
                <a:lnTo>
                  <a:pt x="1089" y="726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7" name="Freeform 23"/>
          <p:cNvSpPr>
            <a:spLocks/>
          </p:cNvSpPr>
          <p:nvPr/>
        </p:nvSpPr>
        <p:spPr bwMode="auto">
          <a:xfrm>
            <a:off x="539750" y="4365625"/>
            <a:ext cx="1655763" cy="1295400"/>
          </a:xfrm>
          <a:custGeom>
            <a:avLst/>
            <a:gdLst>
              <a:gd name="T0" fmla="*/ 91 w 1043"/>
              <a:gd name="T1" fmla="*/ 0 h 816"/>
              <a:gd name="T2" fmla="*/ 1043 w 1043"/>
              <a:gd name="T3" fmla="*/ 0 h 816"/>
              <a:gd name="T4" fmla="*/ 1043 w 1043"/>
              <a:gd name="T5" fmla="*/ 816 h 816"/>
              <a:gd name="T6" fmla="*/ 0 w 1043"/>
              <a:gd name="T7" fmla="*/ 0 h 816"/>
              <a:gd name="T8" fmla="*/ 91 w 1043"/>
              <a:gd name="T9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816">
                <a:moveTo>
                  <a:pt x="91" y="0"/>
                </a:moveTo>
                <a:lnTo>
                  <a:pt x="1043" y="0"/>
                </a:lnTo>
                <a:lnTo>
                  <a:pt x="1043" y="816"/>
                </a:lnTo>
                <a:lnTo>
                  <a:pt x="0" y="0"/>
                </a:lnTo>
                <a:lnTo>
                  <a:pt x="91" y="0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8" name="Freeform 24"/>
          <p:cNvSpPr>
            <a:spLocks/>
          </p:cNvSpPr>
          <p:nvPr/>
        </p:nvSpPr>
        <p:spPr bwMode="auto">
          <a:xfrm>
            <a:off x="7235825" y="4437063"/>
            <a:ext cx="1655763" cy="1295400"/>
          </a:xfrm>
          <a:custGeom>
            <a:avLst/>
            <a:gdLst>
              <a:gd name="T0" fmla="*/ 91 w 1043"/>
              <a:gd name="T1" fmla="*/ 0 h 816"/>
              <a:gd name="T2" fmla="*/ 1043 w 1043"/>
              <a:gd name="T3" fmla="*/ 0 h 816"/>
              <a:gd name="T4" fmla="*/ 1043 w 1043"/>
              <a:gd name="T5" fmla="*/ 816 h 816"/>
              <a:gd name="T6" fmla="*/ 0 w 1043"/>
              <a:gd name="T7" fmla="*/ 0 h 816"/>
              <a:gd name="T8" fmla="*/ 91 w 1043"/>
              <a:gd name="T9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816">
                <a:moveTo>
                  <a:pt x="91" y="0"/>
                </a:moveTo>
                <a:lnTo>
                  <a:pt x="1043" y="0"/>
                </a:lnTo>
                <a:lnTo>
                  <a:pt x="1043" y="816"/>
                </a:lnTo>
                <a:lnTo>
                  <a:pt x="0" y="0"/>
                </a:lnTo>
                <a:lnTo>
                  <a:pt x="91" y="0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09A-5C50-4248-9CE9-C54FCCBD43A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Jacobi Method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/>
              <a:t>Apply fixed point iteration to a set of linear equations</a:t>
            </a:r>
          </a:p>
          <a:p>
            <a:r>
              <a:rPr lang="en-US" altLang="zh-TW" dirty="0"/>
              <a:t>We need to transform </a:t>
            </a:r>
            <a:r>
              <a:rPr lang="en-US" altLang="zh-TW" b="1" dirty="0"/>
              <a:t>Ax</a:t>
            </a:r>
            <a:r>
              <a:rPr lang="en-US" altLang="zh-TW" dirty="0"/>
              <a:t> = </a:t>
            </a:r>
            <a:r>
              <a:rPr lang="en-US" altLang="zh-TW" b="1" dirty="0"/>
              <a:t>b</a:t>
            </a:r>
            <a:r>
              <a:rPr lang="en-US" altLang="zh-TW" dirty="0"/>
              <a:t> into </a:t>
            </a:r>
            <a:r>
              <a:rPr lang="en-US" altLang="zh-TW" b="1" dirty="0"/>
              <a:t>x</a:t>
            </a:r>
            <a:r>
              <a:rPr lang="en-US" altLang="zh-TW" dirty="0"/>
              <a:t> = </a:t>
            </a:r>
            <a:r>
              <a:rPr lang="en-US" altLang="zh-TW" b="1" dirty="0"/>
              <a:t>g</a:t>
            </a:r>
            <a:r>
              <a:rPr lang="en-US" altLang="zh-TW" dirty="0"/>
              <a:t>(</a:t>
            </a:r>
            <a:r>
              <a:rPr lang="en-US" altLang="zh-TW" b="1" dirty="0"/>
              <a:t>x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An easy way to achieve this is:</a:t>
            </a:r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3508375" y="1757363"/>
          <a:ext cx="1890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61760" imgH="228600" progId="Equation.3">
                  <p:embed/>
                </p:oleObj>
              </mc:Choice>
              <mc:Fallback>
                <p:oleObj name="方程式" r:id="rId2" imgW="761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1757363"/>
                        <a:ext cx="18907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2484438" y="4149725"/>
          <a:ext cx="3089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44520" imgH="203040" progId="Equation.3">
                  <p:embed/>
                </p:oleObj>
              </mc:Choice>
              <mc:Fallback>
                <p:oleObj name="方程式" r:id="rId4" imgW="12445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49725"/>
                        <a:ext cx="3089275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2565400" y="4724400"/>
          <a:ext cx="38782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562040" imgH="228600" progId="Equation.3">
                  <p:embed/>
                </p:oleObj>
              </mc:Choice>
              <mc:Fallback>
                <p:oleObj name="方程式" r:id="rId6" imgW="15620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724400"/>
                        <a:ext cx="387826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7" name="Object 9"/>
          <p:cNvGraphicFramePr>
            <a:graphicFrameLocks noChangeAspect="1"/>
          </p:cNvGraphicFramePr>
          <p:nvPr/>
        </p:nvGraphicFramePr>
        <p:xfrm>
          <a:off x="2484438" y="3500438"/>
          <a:ext cx="3530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422360" imgH="203040" progId="Equation.3">
                  <p:embed/>
                </p:oleObj>
              </mc:Choice>
              <mc:Fallback>
                <p:oleObj name="方程式" r:id="rId8" imgW="14223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00438"/>
                        <a:ext cx="3530600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8" name="Object 10"/>
          <p:cNvGraphicFramePr>
            <a:graphicFrameLocks noChangeAspect="1"/>
          </p:cNvGraphicFramePr>
          <p:nvPr/>
        </p:nvGraphicFramePr>
        <p:xfrm>
          <a:off x="2170113" y="5516563"/>
          <a:ext cx="47926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930320" imgH="228600" progId="Equation.3">
                  <p:embed/>
                </p:oleObj>
              </mc:Choice>
              <mc:Fallback>
                <p:oleObj name="方程式" r:id="rId10" imgW="19303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5516563"/>
                        <a:ext cx="4792662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627-E06C-47F7-A0DE-638053F1DB1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Convergence Criterion for Jocobi Method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Recall that the convergence criterion for the fixed point method is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The Jacobian matrix of</a:t>
            </a:r>
            <a:br>
              <a:rPr lang="en-US" altLang="zh-TW"/>
            </a:br>
            <a:br>
              <a:rPr lang="en-US" altLang="zh-TW"/>
            </a:br>
            <a:r>
              <a:rPr lang="en-US" altLang="zh-TW"/>
              <a:t>is</a:t>
            </a:r>
          </a:p>
          <a:p>
            <a:endParaRPr lang="en-US" altLang="zh-TW"/>
          </a:p>
        </p:txBody>
      </p:sp>
      <p:graphicFrame>
        <p:nvGraphicFramePr>
          <p:cNvPr id="351237" name="Object 5"/>
          <p:cNvGraphicFramePr>
            <a:graphicFrameLocks noChangeAspect="1"/>
          </p:cNvGraphicFramePr>
          <p:nvPr/>
        </p:nvGraphicFramePr>
        <p:xfrm>
          <a:off x="1401763" y="2420938"/>
          <a:ext cx="1922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74360" imgH="203040" progId="Equation.3">
                  <p:embed/>
                </p:oleObj>
              </mc:Choice>
              <mc:Fallback>
                <p:oleObj name="方程式" r:id="rId2" imgW="7743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420938"/>
                        <a:ext cx="1922462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8" name="Object 6"/>
          <p:cNvGraphicFramePr>
            <a:graphicFrameLocks noChangeAspect="1"/>
          </p:cNvGraphicFramePr>
          <p:nvPr/>
        </p:nvGraphicFramePr>
        <p:xfrm>
          <a:off x="3924300" y="2209800"/>
          <a:ext cx="4560888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260440" imgH="888840" progId="Equation.3">
                  <p:embed/>
                </p:oleObj>
              </mc:Choice>
              <mc:Fallback>
                <p:oleObj name="方程式" r:id="rId4" imgW="226044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09800"/>
                        <a:ext cx="4560888" cy="1795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2606675" y="4724400"/>
          <a:ext cx="43513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52480" imgH="228600" progId="Equation.3">
                  <p:embed/>
                </p:oleObj>
              </mc:Choice>
              <mc:Fallback>
                <p:oleObj name="方程式" r:id="rId6" imgW="17524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724400"/>
                        <a:ext cx="4351338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1" name="Object 9"/>
          <p:cNvGraphicFramePr>
            <a:graphicFrameLocks noChangeAspect="1"/>
          </p:cNvGraphicFramePr>
          <p:nvPr/>
        </p:nvGraphicFramePr>
        <p:xfrm>
          <a:off x="3059113" y="5524500"/>
          <a:ext cx="2617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054080" imgH="228600" progId="Equation.3">
                  <p:embed/>
                </p:oleObj>
              </mc:Choice>
              <mc:Fallback>
                <p:oleObj name="方程式" r:id="rId8" imgW="10540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24500"/>
                        <a:ext cx="261778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A6DF-9F94-4C68-B3C4-C0E748E6F85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Convergence Criterion </a:t>
            </a:r>
            <a:br>
              <a:rPr lang="en-US" altLang="zh-TW" sz="3600"/>
            </a:br>
            <a:r>
              <a:rPr lang="en-US" altLang="zh-TW" sz="3600"/>
              <a:t>for Jocobi Method (cont.)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To satisfy                 , the maximal eigenvalue of                            need be less than 1</a:t>
            </a:r>
          </a:p>
          <a:p>
            <a:r>
              <a:rPr lang="en-US" altLang="zh-TW"/>
              <a:t>A sufficient condition for this is the coefficient matrix A is </a:t>
            </a:r>
            <a:r>
              <a:rPr lang="en-US" altLang="zh-TW">
                <a:solidFill>
                  <a:srgbClr val="FF0000"/>
                </a:solidFill>
              </a:rPr>
              <a:t>diagonally dominant</a:t>
            </a:r>
            <a:r>
              <a:rPr lang="en-US" altLang="zh-TW"/>
              <a:t>, i.e.,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1331913" y="3284538"/>
          <a:ext cx="6375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73040" imgH="444240" progId="Equation.3">
                  <p:embed/>
                </p:oleObj>
              </mc:Choice>
              <mc:Fallback>
                <p:oleObj name="方程式" r:id="rId2" imgW="22730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6375400" cy="1247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2555875" y="1319213"/>
          <a:ext cx="1728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774360" imgH="203040" progId="Equation.3">
                  <p:embed/>
                </p:oleObj>
              </mc:Choice>
              <mc:Fallback>
                <p:oleObj name="方程式" r:id="rId4" imgW="7743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319213"/>
                        <a:ext cx="1728788" cy="454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1331913" y="1708150"/>
          <a:ext cx="2617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054080" imgH="228600" progId="Equation.3">
                  <p:embed/>
                </p:oleObj>
              </mc:Choice>
              <mc:Fallback>
                <p:oleObj name="方程式" r:id="rId6" imgW="1054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08150"/>
                        <a:ext cx="261778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9"/>
          <p:cNvGraphicFramePr>
            <a:graphicFrameLocks noChangeAspect="1"/>
          </p:cNvGraphicFramePr>
          <p:nvPr/>
        </p:nvGraphicFramePr>
        <p:xfrm>
          <a:off x="971550" y="4508500"/>
          <a:ext cx="295116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282680" imgH="939600" progId="Equation.3">
                  <p:embed/>
                </p:oleObj>
              </mc:Choice>
              <mc:Fallback>
                <p:oleObj name="方程式" r:id="rId8" imgW="128268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2951163" cy="2162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9F09-24A0-434C-B876-9811E464A9AD}" type="slidenum">
              <a:rPr lang="en-US" altLang="zh-TW"/>
              <a:pPr/>
              <a:t>8</a:t>
            </a:fld>
            <a:endParaRPr lang="en-US" altLang="zh-TW"/>
          </a:p>
        </p:txBody>
      </p:sp>
      <p:graphicFrame>
        <p:nvGraphicFramePr>
          <p:cNvPr id="355338" name="Object 10"/>
          <p:cNvGraphicFramePr>
            <a:graphicFrameLocks noChangeAspect="1"/>
          </p:cNvGraphicFramePr>
          <p:nvPr/>
        </p:nvGraphicFramePr>
        <p:xfrm>
          <a:off x="923925" y="3656013"/>
          <a:ext cx="73199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400120" imgH="444240" progId="Equation.3">
                  <p:embed/>
                </p:oleObj>
              </mc:Choice>
              <mc:Fallback>
                <p:oleObj name="方程式" r:id="rId2" imgW="24001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656013"/>
                        <a:ext cx="7319963" cy="1357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Implementation of Jocobi Method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The updating equation</a:t>
            </a:r>
            <a:br>
              <a:rPr lang="en-US" altLang="zh-TW"/>
            </a:br>
            <a:br>
              <a:rPr lang="en-US" altLang="zh-TW"/>
            </a:br>
            <a:br>
              <a:rPr lang="en-US" altLang="zh-TW"/>
            </a:br>
            <a:r>
              <a:rPr lang="en-US" altLang="zh-TW"/>
              <a:t>can be implemented by component-wise updating rule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Each of the equations is simultaneously changed by using the </a:t>
            </a:r>
            <a:r>
              <a:rPr lang="en-US" altLang="zh-TW" b="1"/>
              <a:t>x</a:t>
            </a:r>
            <a:r>
              <a:rPr lang="en-US" altLang="zh-TW"/>
              <a:t> vector at last iteration</a:t>
            </a:r>
          </a:p>
        </p:txBody>
      </p:sp>
      <p:graphicFrame>
        <p:nvGraphicFramePr>
          <p:cNvPr id="355336" name="Object 8"/>
          <p:cNvGraphicFramePr>
            <a:graphicFrameLocks noChangeAspect="1"/>
          </p:cNvGraphicFramePr>
          <p:nvPr/>
        </p:nvGraphicFramePr>
        <p:xfrm>
          <a:off x="695325" y="1916113"/>
          <a:ext cx="81978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301920" imgH="228600" progId="Equation.3">
                  <p:embed/>
                </p:oleObj>
              </mc:Choice>
              <mc:Fallback>
                <p:oleObj name="方程式" r:id="rId4" imgW="33019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916113"/>
                        <a:ext cx="81978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FBA-71DB-4F0E-B1B1-E830D588C66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Jacobi Method 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539750" y="1341438"/>
          <a:ext cx="29813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95280" imgH="685800" progId="Equation.3">
                  <p:embed/>
                </p:oleObj>
              </mc:Choice>
              <mc:Fallback>
                <p:oleObj name="方程式" r:id="rId2" imgW="129528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2981325" cy="1577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5767388" y="1341438"/>
          <a:ext cx="29813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95280" imgH="685800" progId="Equation.3">
                  <p:embed/>
                </p:oleObj>
              </mc:Choice>
              <mc:Fallback>
                <p:oleObj name="方程式" r:id="rId4" imgW="129528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1341438"/>
                        <a:ext cx="2981325" cy="1577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2051050" y="2852738"/>
          <a:ext cx="467995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676160" imgH="444240" progId="Equation.3">
                  <p:embed/>
                </p:oleObj>
              </mc:Choice>
              <mc:Fallback>
                <p:oleObj name="方程式" r:id="rId6" imgW="16761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852738"/>
                        <a:ext cx="4679950" cy="1243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7"/>
          <p:cNvGraphicFramePr>
            <a:graphicFrameLocks noChangeAspect="1"/>
          </p:cNvGraphicFramePr>
          <p:nvPr/>
        </p:nvGraphicFramePr>
        <p:xfrm>
          <a:off x="2195513" y="4076700"/>
          <a:ext cx="37115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612800" imgH="1206360" progId="Equation.3">
                  <p:embed/>
                </p:oleObj>
              </mc:Choice>
              <mc:Fallback>
                <p:oleObj name="方程式" r:id="rId8" imgW="1612800" imgH="1206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3711575" cy="2778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3492500" y="1268413"/>
            <a:ext cx="2092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CC66"/>
                </a:solidFill>
                <a:latin typeface="Times New Roman" pitchFamily="18" charset="0"/>
              </a:rPr>
              <a:t>Diagonally </a:t>
            </a:r>
          </a:p>
          <a:p>
            <a:r>
              <a:rPr lang="en-US" altLang="zh-TW" sz="3200">
                <a:solidFill>
                  <a:srgbClr val="FFCC66"/>
                </a:solidFill>
                <a:latin typeface="Times New Roman" pitchFamily="18" charset="0"/>
              </a:rPr>
              <a:t>Dominant</a:t>
            </a:r>
          </a:p>
        </p:txBody>
      </p:sp>
      <p:sp>
        <p:nvSpPr>
          <p:cNvPr id="354315" name="AutoShape 11"/>
          <p:cNvSpPr>
            <a:spLocks noChangeArrowheads="1"/>
          </p:cNvSpPr>
          <p:nvPr/>
        </p:nvSpPr>
        <p:spPr bwMode="auto">
          <a:xfrm>
            <a:off x="3779838" y="2276475"/>
            <a:ext cx="1439862" cy="358775"/>
          </a:xfrm>
          <a:prstGeom prst="rightArrow">
            <a:avLst>
              <a:gd name="adj1" fmla="val 50000"/>
              <a:gd name="adj2" fmla="val 1003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4" grpId="0"/>
      <p:bldP spid="354315" grpId="0" animBg="1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14755</TotalTime>
  <Words>1289</Words>
  <Application>Microsoft Macintosh PowerPoint</Application>
  <PresentationFormat>如螢幕大小 (4:3)</PresentationFormat>
  <Paragraphs>209</Paragraphs>
  <Slides>31</Slides>
  <Notes>1</Notes>
  <HiddenSlides>2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Arial</vt:lpstr>
      <vt:lpstr>Cambria Math</vt:lpstr>
      <vt:lpstr>Tahoma</vt:lpstr>
      <vt:lpstr>Times New Roman</vt:lpstr>
      <vt:lpstr>Wingdings</vt:lpstr>
      <vt:lpstr>Textured</vt:lpstr>
      <vt:lpstr>方程式</vt:lpstr>
      <vt:lpstr>Solving Sets of Equations</vt:lpstr>
      <vt:lpstr>Iterative Methods for Linear Systems</vt:lpstr>
      <vt:lpstr>Iterative Methods for Linear Systems</vt:lpstr>
      <vt:lpstr>Jacobi Method</vt:lpstr>
      <vt:lpstr>Jacobi Method</vt:lpstr>
      <vt:lpstr>Convergence Criterion for Jocobi Method</vt:lpstr>
      <vt:lpstr>Convergence Criterion  for Jocobi Method (cont.)</vt:lpstr>
      <vt:lpstr>Implementation of Jocobi Method</vt:lpstr>
      <vt:lpstr>Example: Jacobi Method </vt:lpstr>
      <vt:lpstr>Gauss-Seidel Method</vt:lpstr>
      <vt:lpstr>Gauss-Seidel Method (cont.)</vt:lpstr>
      <vt:lpstr>Convergence Criterion for  Gauss-Seidel and Jacobi Methods</vt:lpstr>
      <vt:lpstr>Convergence Criterion for  Gauss-Seidel and Jacobi Methods</vt:lpstr>
      <vt:lpstr>Implementation of Gauss-Seidel Method</vt:lpstr>
      <vt:lpstr>PowerPoint 簡報</vt:lpstr>
      <vt:lpstr>Example: Gauss-Seidel Method </vt:lpstr>
      <vt:lpstr>Accelerating Convergence</vt:lpstr>
      <vt:lpstr>Accelerating Convergence (cont.)</vt:lpstr>
      <vt:lpstr>Accelerating Convergence (cont.)</vt:lpstr>
      <vt:lpstr>Accelerating Convergence</vt:lpstr>
      <vt:lpstr>Special Types of Linear Systems</vt:lpstr>
      <vt:lpstr>Symmetric Positive Definite Matrices</vt:lpstr>
      <vt:lpstr>Cholesky Factorization</vt:lpstr>
      <vt:lpstr>Cholesky Factorization</vt:lpstr>
      <vt:lpstr>Band Matrices</vt:lpstr>
      <vt:lpstr>Tridiagonal Matrices</vt:lpstr>
      <vt:lpstr>Tridiagonal Matrices (cont.)</vt:lpstr>
      <vt:lpstr>General Band Matrices</vt:lpstr>
      <vt:lpstr>Software for Linear Systems</vt:lpstr>
      <vt:lpstr>Software for Linear Systems</vt:lpstr>
      <vt:lpstr>Software for Linear Systems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Microsoft Office User</cp:lastModifiedBy>
  <cp:revision>372</cp:revision>
  <dcterms:created xsi:type="dcterms:W3CDTF">2006-09-01T06:13:59Z</dcterms:created>
  <dcterms:modified xsi:type="dcterms:W3CDTF">2023-03-15T14:15:05Z</dcterms:modified>
</cp:coreProperties>
</file>