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32"/>
  </p:notesMasterIdLst>
  <p:handoutMasterIdLst>
    <p:handoutMasterId r:id="rId33"/>
  </p:handoutMasterIdLst>
  <p:sldIdLst>
    <p:sldId id="429" r:id="rId2"/>
    <p:sldId id="497" r:id="rId3"/>
    <p:sldId id="498" r:id="rId4"/>
    <p:sldId id="525" r:id="rId5"/>
    <p:sldId id="500" r:id="rId6"/>
    <p:sldId id="501" r:id="rId7"/>
    <p:sldId id="502" r:id="rId8"/>
    <p:sldId id="503" r:id="rId9"/>
    <p:sldId id="526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3" r:id="rId20"/>
    <p:sldId id="514" r:id="rId21"/>
    <p:sldId id="515" r:id="rId22"/>
    <p:sldId id="516" r:id="rId23"/>
    <p:sldId id="517" r:id="rId24"/>
    <p:sldId id="518" r:id="rId25"/>
    <p:sldId id="519" r:id="rId26"/>
    <p:sldId id="520" r:id="rId27"/>
    <p:sldId id="521" r:id="rId28"/>
    <p:sldId id="522" r:id="rId29"/>
    <p:sldId id="523" r:id="rId30"/>
    <p:sldId id="524" r:id="rId31"/>
  </p:sldIdLst>
  <p:sldSz cx="9144000" cy="6858000" type="screen4x3"/>
  <p:notesSz cx="9775825" cy="66452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FF"/>
    <a:srgbClr val="FF0000"/>
    <a:srgbClr val="FFFFFF"/>
    <a:srgbClr val="FFCC66"/>
    <a:srgbClr val="CC0099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80407" autoAdjust="0"/>
  </p:normalViewPr>
  <p:slideViewPr>
    <p:cSldViewPr>
      <p:cViewPr varScale="1">
        <p:scale>
          <a:sx n="73" d="100"/>
          <a:sy n="73" d="100"/>
        </p:scale>
        <p:origin x="21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31F50DDC-327B-4CCA-AD5E-3CA9E59840A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5015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27388" y="498475"/>
            <a:ext cx="3321050" cy="2490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488" y="3157538"/>
            <a:ext cx="7816850" cy="298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2C293D2-F097-40FD-9A8E-88EB5BD0A5F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3558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FC981-F776-4C5E-8080-E8B5DC7893A4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7388" y="498475"/>
            <a:ext cx="3321050" cy="2490788"/>
          </a:xfrm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2, 6, 43, 38 votes </a:t>
            </a:r>
            <a:r>
              <a:rPr kumimoji="1" lang="en-US" altLang="zh-TW"/>
              <a:t>for option 1, 2, 3, 4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293D2-F097-40FD-9A8E-88EB5BD0A5F7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568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831707-8882-4780-BD88-EC43EC7FF9FE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7388" y="498475"/>
            <a:ext cx="3322637" cy="2492375"/>
          </a:xfrm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3155950"/>
            <a:ext cx="7820025" cy="299085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E377D0-4312-4C30-85AF-B430AA077757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7388" y="498475"/>
            <a:ext cx="3322637" cy="2492375"/>
          </a:xfrm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3155950"/>
            <a:ext cx="7820025" cy="299085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293D2-F097-40FD-9A8E-88EB5BD0A5F7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8052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F0265B-326C-4A7C-AADC-31E3B07A64B2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7388" y="498475"/>
            <a:ext cx="3322637" cy="2492375"/>
          </a:xfrm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3155950"/>
            <a:ext cx="7820025" cy="2990850"/>
          </a:xfrm>
        </p:spPr>
        <p:txBody>
          <a:bodyPr/>
          <a:lstStyle/>
          <a:p>
            <a:r>
              <a:rPr lang="en-US" altLang="zh-TW" sz="1100" dirty="0"/>
              <a:t>Navier Stokes plus topology changes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b="1" i="0" dirty="0">
                <a:solidFill>
                  <a:srgbClr val="0F0F0F"/>
                </a:solidFill>
                <a:effectLst/>
                <a:latin typeface="YouTube Sans"/>
              </a:rPr>
              <a:t>Fire in Paradise: Mesoscale Simulation of Wildfires (SIGGRAPH 2021)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" altLang="zh-TW" b="1" i="0" dirty="0">
              <a:solidFill>
                <a:srgbClr val="0F0F0F"/>
              </a:solidFill>
              <a:effectLst/>
              <a:latin typeface="YouTube San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b="1" i="0" dirty="0">
                <a:solidFill>
                  <a:srgbClr val="0F0F0F"/>
                </a:solidFill>
                <a:effectLst/>
                <a:latin typeface="YouTube Sans"/>
              </a:rPr>
              <a:t>we present a novel method for simulating </a:t>
            </a:r>
            <a:r>
              <a:rPr lang="en" altLang="zh-TW" b="1" i="0" dirty="0" err="1">
                <a:solidFill>
                  <a:srgbClr val="0F0F0F"/>
                </a:solidFill>
                <a:effectLst/>
                <a:latin typeface="YouTube Sans"/>
              </a:rPr>
              <a:t>wildres</a:t>
            </a:r>
            <a:r>
              <a:rPr lang="en" altLang="zh-TW" b="1" i="0" dirty="0">
                <a:solidFill>
                  <a:srgbClr val="0F0F0F"/>
                </a:solidFill>
                <a:effectLst/>
                <a:latin typeface="YouTube Sans"/>
              </a:rPr>
              <a:t> with the goal to realistically capture the combustion process of individual trees and the resulting propagation of res at the scale of forests. We rely on a state-of-the-art modeling approach for large-scale ecosystems that enables us to represent each plant as a detailed 3D geometric model. We introduce a novel mathematical formulation for the combustion process of plants – also considering effects such as heat transfer, char insulation, and mass loss – as well as for the propagation of re through the entire ecosystem. 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293D2-F097-40FD-9A8E-88EB5BD0A5F7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728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b="0" i="0" dirty="0">
                <a:effectLst/>
                <a:latin typeface="roboto slab" panose="020F0502020204030204" pitchFamily="34" charset="0"/>
              </a:rPr>
              <a:t>Our differentiable simulator extends a state-of-the-art cloth simulator based on Projective Dynamics (PD) and with dry frictional contact. </a:t>
            </a:r>
          </a:p>
          <a:p>
            <a:r>
              <a:rPr lang="en" altLang="zh-TW" b="0" i="0" dirty="0">
                <a:effectLst/>
                <a:latin typeface="roboto slab" panose="020F0502020204030204" pitchFamily="34" charset="0"/>
              </a:rPr>
              <a:t>We propose a fast and novel method for deriving gradients in PD-based cloth simulation with dry frictional contact. </a:t>
            </a:r>
          </a:p>
          <a:p>
            <a:r>
              <a:rPr lang="en" altLang="zh-TW" b="0" i="0" dirty="0">
                <a:effectLst/>
                <a:latin typeface="roboto slab" panose="020F0502020204030204" pitchFamily="34" charset="0"/>
              </a:rPr>
              <a:t>Furthermore, we conduct a comprehensive analysis and evaluation of the usefulness of gradients in contact-rich cloth simulation. </a:t>
            </a:r>
          </a:p>
          <a:p>
            <a:r>
              <a:rPr lang="en" altLang="zh-TW" b="0" i="0" dirty="0">
                <a:effectLst/>
                <a:latin typeface="roboto slab" panose="020F0502020204030204" pitchFamily="34" charset="0"/>
              </a:rPr>
              <a:t>Finally, we demonstrate a number of downstream applications, including system identification, trajectory optimization for assisted dressing, closed-loop control, inverse design, and real-to-sim transfer.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293D2-F097-40FD-9A8E-88EB5BD0A5F7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161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468313" y="5157789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771775" y="6237289"/>
            <a:ext cx="2895600" cy="476251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1"/>
          </a:xfrm>
        </p:spPr>
        <p:txBody>
          <a:bodyPr/>
          <a:lstStyle>
            <a:lvl1pPr>
              <a:defRPr sz="1400"/>
            </a:lvl1pPr>
          </a:lstStyle>
          <a:p>
            <a:fld id="{D3DE838B-284B-467A-BB83-21172E1E04C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680BF3-337F-47ED-88CA-644A168A8E9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390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115888"/>
            <a:ext cx="2058988" cy="61928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4" y="115888"/>
            <a:ext cx="6029325" cy="6192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6D335A-C217-4C91-81E3-00A6469F43B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0165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標題，文字及多媒體項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525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68313" y="1620841"/>
            <a:ext cx="4038600" cy="46878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媒體版面配置區 3"/>
          <p:cNvSpPr>
            <a:spLocks noGrp="1"/>
          </p:cNvSpPr>
          <p:nvPr>
            <p:ph type="media" sz="half" idx="2"/>
          </p:nvPr>
        </p:nvSpPr>
        <p:spPr>
          <a:xfrm>
            <a:off x="4659313" y="1620841"/>
            <a:ext cx="4038600" cy="4687887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067175" y="6245225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2987675" y="6245225"/>
            <a:ext cx="5761038" cy="476251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877050" y="6245225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CA022468-5B1C-4A86-A3F5-8133F955331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648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09EE1-B0B2-46A2-8E37-268FDF49A15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637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871FD-1E24-409E-9717-643D154CB89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343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0841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0841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445065-7BB6-4D08-9C2E-BF2AC680140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490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423A6-8E5E-4554-9D05-25CDB028C5D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175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E56639-59D2-41E4-B5DB-84201961EB5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127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77A227-92D7-464B-87FB-AAEB5A1E5B6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621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E7C6B-F253-4086-825F-5DE3F3A0B40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247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58FA27-690B-4DBA-9A45-A24EF61A6E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956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0841"/>
            <a:ext cx="8229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7175" y="6245225"/>
            <a:ext cx="21336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245225"/>
            <a:ext cx="5761038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21336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fld id="{F8712CC5-252D-4665-A37D-3CD7A99ADCF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5pPr>
      <a:lvl6pPr marL="457189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6pPr>
      <a:lvl7pPr marL="914377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7pPr>
      <a:lvl8pPr marL="1371566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8pPr>
      <a:lvl9pPr marL="1828754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9pPr>
    </p:titleStyle>
    <p:bodyStyle>
      <a:lvl1pPr marL="342891" indent="-342891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2971" indent="-228594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160" indent="-228594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349" indent="-228594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hyperlink" Target="http://graphics.cs.cmu.edu/projects/bdtree/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oYCGsNzPN4?start=5&amp;feature=oembed" TargetMode="External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../CA/Steve/fluid/realflow.mp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E6l3IaRzsM?start=150&amp;feature=oembed" TargetMode="External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WmWuhJcPYY?feature=oembed" TargetMode="External"/><Relationship Id="rId4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pl.cs.nctu.edu.tw/" TargetMode="External"/><Relationship Id="rId2" Type="http://schemas.openxmlformats.org/officeDocument/2006/relationships/hyperlink" Target="http://www.cs.nctu.edu.tw/~wcli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yshuang.cs11@nycu.edu.tw" TargetMode="External"/><Relationship Id="rId2" Type="http://schemas.openxmlformats.org/officeDocument/2006/relationships/hyperlink" Target="http://e3.nctu.edu.tw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412875"/>
            <a:ext cx="7772400" cy="1828800"/>
          </a:xfrm>
        </p:spPr>
        <p:txBody>
          <a:bodyPr/>
          <a:lstStyle/>
          <a:p>
            <a:r>
              <a:rPr lang="en-US" altLang="zh-TW" sz="4800"/>
              <a:t>Numerical Methods</a:t>
            </a:r>
          </a:p>
        </p:txBody>
      </p:sp>
      <p:sp>
        <p:nvSpPr>
          <p:cNvPr id="406544" name="Text Box 16"/>
          <p:cNvSpPr txBox="1">
            <a:spLocks noChangeArrowheads="1"/>
          </p:cNvSpPr>
          <p:nvPr/>
        </p:nvSpPr>
        <p:spPr bwMode="auto">
          <a:xfrm>
            <a:off x="2339979" y="3357565"/>
            <a:ext cx="604837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>
                <a:latin typeface="Times New Roman" pitchFamily="18" charset="0"/>
              </a:rPr>
              <a:t>Wen-Chieh (Steve) Lin</a:t>
            </a:r>
          </a:p>
          <a:p>
            <a:r>
              <a:rPr lang="en-US" altLang="zh-TW" sz="2800">
                <a:latin typeface="Times New Roman" pitchFamily="18" charset="0"/>
              </a:rPr>
              <a:t>Department of Computer Science</a:t>
            </a:r>
          </a:p>
          <a:p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91" y="2797179"/>
            <a:ext cx="8353425" cy="1470025"/>
          </a:xfrm>
        </p:spPr>
        <p:txBody>
          <a:bodyPr/>
          <a:lstStyle/>
          <a:p>
            <a:r>
              <a:rPr lang="en-US" altLang="zh-TW" sz="4000"/>
              <a:t>Course Introduction &amp; Overview</a:t>
            </a:r>
            <a:endParaRPr lang="en-US" altLang="zh-TW" sz="4000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818B-2B6B-41A5-A6DA-FB86B5D8475C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is this course about?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 dirty="0"/>
              <a:t>This is not a course to teach you coding</a:t>
            </a:r>
          </a:p>
          <a:p>
            <a:endParaRPr lang="en-US" altLang="zh-TW" dirty="0"/>
          </a:p>
          <a:p>
            <a:r>
              <a:rPr lang="en-US" altLang="zh-TW" dirty="0"/>
              <a:t>This is a course to teach you computer algorithms for analyzing and solving science and engineering problems in numerical ways</a:t>
            </a:r>
            <a:endParaRPr lang="en-US" altLang="zh-TW" dirty="0">
              <a:solidFill>
                <a:srgbClr val="FFFF00"/>
              </a:solidFill>
            </a:endParaRPr>
          </a:p>
          <a:p>
            <a:pPr lvl="1"/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B7B5-CF37-4A6E-A564-48A8FAF0FB72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Numerical Analysis/Methods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41"/>
            <a:ext cx="8229600" cy="4967287"/>
          </a:xfrm>
        </p:spPr>
        <p:txBody>
          <a:bodyPr/>
          <a:lstStyle/>
          <a:p>
            <a:r>
              <a:rPr lang="en-US" altLang="zh-TW" dirty="0"/>
              <a:t>What is numerical analysis/method?</a:t>
            </a:r>
          </a:p>
          <a:p>
            <a:pPr lvl="1"/>
            <a:r>
              <a:rPr lang="en-US" altLang="zh-TW" dirty="0"/>
              <a:t>Analysis and design of algorithms for numerically solving mathematical problems in science and engineering</a:t>
            </a:r>
          </a:p>
          <a:p>
            <a:endParaRPr lang="en-US" altLang="zh-TW" dirty="0"/>
          </a:p>
          <a:p>
            <a:r>
              <a:rPr lang="en-US" altLang="zh-TW" dirty="0"/>
              <a:t>Why do we care about numerical analysis?</a:t>
            </a:r>
          </a:p>
          <a:p>
            <a:pPr lvl="1"/>
            <a:r>
              <a:rPr lang="en-US" altLang="zh-TW" dirty="0"/>
              <a:t>Simulation of real-world phenomena and events</a:t>
            </a:r>
          </a:p>
          <a:p>
            <a:pPr lvl="1"/>
            <a:r>
              <a:rPr lang="en-US" altLang="zh-TW" dirty="0"/>
              <a:t>Virtual prototyping of engineering designs</a:t>
            </a:r>
          </a:p>
          <a:p>
            <a:pPr>
              <a:buFont typeface="Wingdings" pitchFamily="2" charset="2"/>
              <a:buNone/>
            </a:pPr>
            <a:endParaRPr lang="en-US" altLang="zh-TW" dirty="0"/>
          </a:p>
          <a:p>
            <a:pPr>
              <a:buFont typeface="Wingdings" pitchFamily="2" charset="2"/>
              <a:buNone/>
            </a:pP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C1C8-0E48-46EE-BBE1-775570591166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/>
          <a:lstStyle/>
          <a:p>
            <a:r>
              <a:rPr lang="en-US" altLang="zh-TW"/>
              <a:t>Analysis vs. Numerical Analysis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31916"/>
            <a:ext cx="8229600" cy="5265737"/>
          </a:xfrm>
        </p:spPr>
        <p:txBody>
          <a:bodyPr/>
          <a:lstStyle/>
          <a:p>
            <a:r>
              <a:rPr lang="en-US" altLang="zh-TW" dirty="0"/>
              <a:t>Consider solving</a:t>
            </a:r>
          </a:p>
          <a:p>
            <a:r>
              <a:rPr lang="en-US" altLang="zh-TW" dirty="0"/>
              <a:t>Analytically, we know that       is a root of the equation</a:t>
            </a:r>
          </a:p>
          <a:p>
            <a:r>
              <a:rPr lang="en-US" altLang="zh-TW" dirty="0"/>
              <a:t>Numerically, how do we find the root of the equation using a computer program?</a:t>
            </a:r>
          </a:p>
          <a:p>
            <a:r>
              <a:rPr lang="en-US" altLang="zh-TW" dirty="0"/>
              <a:t>Computers can only do arithmetic operations</a:t>
            </a:r>
          </a:p>
          <a:p>
            <a:r>
              <a:rPr lang="en-US" altLang="zh-TW" dirty="0"/>
              <a:t>Design a procedure consisting of only arithmetic operations to find the root</a:t>
            </a:r>
          </a:p>
        </p:txBody>
      </p:sp>
      <p:graphicFrame>
        <p:nvGraphicFramePr>
          <p:cNvPr id="4925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6683"/>
              </p:ext>
            </p:extLst>
          </p:nvPr>
        </p:nvGraphicFramePr>
        <p:xfrm>
          <a:off x="3779912" y="1268415"/>
          <a:ext cx="1289051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419040" imgH="203040" progId="Equation.3">
                  <p:embed/>
                </p:oleObj>
              </mc:Choice>
              <mc:Fallback>
                <p:oleObj name="方程式" r:id="rId2" imgW="41904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1268415"/>
                        <a:ext cx="1289051" cy="6254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49" name="Object 5"/>
          <p:cNvGraphicFramePr>
            <a:graphicFrameLocks noChangeAspect="1"/>
          </p:cNvGraphicFramePr>
          <p:nvPr/>
        </p:nvGraphicFramePr>
        <p:xfrm>
          <a:off x="5364165" y="1916116"/>
          <a:ext cx="576263" cy="51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41200" imgH="215640" progId="Equation.3">
                  <p:embed/>
                </p:oleObj>
              </mc:Choice>
              <mc:Fallback>
                <p:oleObj name="方程式" r:id="rId4" imgW="2412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5" y="1916116"/>
                        <a:ext cx="576263" cy="514351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4D08-09DD-41E8-9346-A78400FAA422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1152525"/>
          </a:xfrm>
        </p:spPr>
        <p:txBody>
          <a:bodyPr/>
          <a:lstStyle/>
          <a:p>
            <a:r>
              <a:rPr lang="en-US" altLang="zh-TW"/>
              <a:t>A simple example 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41"/>
            <a:ext cx="8229600" cy="4687887"/>
          </a:xfrm>
        </p:spPr>
        <p:txBody>
          <a:bodyPr/>
          <a:lstStyle/>
          <a:p>
            <a:r>
              <a:rPr lang="en-US" altLang="zh-TW"/>
              <a:t>Solving </a:t>
            </a:r>
          </a:p>
        </p:txBody>
      </p:sp>
      <p:graphicFrame>
        <p:nvGraphicFramePr>
          <p:cNvPr id="493572" name="Object 4"/>
          <p:cNvGraphicFramePr>
            <a:graphicFrameLocks noChangeAspect="1"/>
          </p:cNvGraphicFramePr>
          <p:nvPr/>
        </p:nvGraphicFramePr>
        <p:xfrm>
          <a:off x="827092" y="1916115"/>
          <a:ext cx="4219575" cy="367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371600" imgH="1193760" progId="Equation.3">
                  <p:embed/>
                </p:oleObj>
              </mc:Choice>
              <mc:Fallback>
                <p:oleObj name="方程式" r:id="rId2" imgW="1371600" imgH="1193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92" y="1916115"/>
                        <a:ext cx="4219575" cy="36734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73" name="Text Box 5"/>
          <p:cNvSpPr txBox="1">
            <a:spLocks noChangeArrowheads="1"/>
          </p:cNvSpPr>
          <p:nvPr/>
        </p:nvSpPr>
        <p:spPr bwMode="auto">
          <a:xfrm>
            <a:off x="5867403" y="1916832"/>
            <a:ext cx="188756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600" dirty="0"/>
              <a:t>Too large</a:t>
            </a:r>
          </a:p>
          <a:p>
            <a:endParaRPr lang="en-US" altLang="zh-TW" sz="2600" dirty="0"/>
          </a:p>
          <a:p>
            <a:r>
              <a:rPr lang="en-US" altLang="zh-TW" sz="2600" dirty="0"/>
              <a:t>Too small</a:t>
            </a:r>
          </a:p>
          <a:p>
            <a:endParaRPr lang="en-US" altLang="zh-TW" sz="2600" dirty="0"/>
          </a:p>
          <a:p>
            <a:r>
              <a:rPr lang="en-US" altLang="zh-TW" sz="2600" dirty="0"/>
              <a:t>A bit closer</a:t>
            </a:r>
          </a:p>
          <a:p>
            <a:endParaRPr lang="en-US" altLang="zh-TW" sz="2600" dirty="0"/>
          </a:p>
          <a:p>
            <a:r>
              <a:rPr lang="en-US" altLang="zh-TW" sz="2600" dirty="0"/>
              <a:t>Close</a:t>
            </a:r>
          </a:p>
          <a:p>
            <a:endParaRPr lang="en-US" altLang="zh-TW" sz="2600" dirty="0"/>
          </a:p>
          <a:p>
            <a:r>
              <a:rPr lang="en-US" altLang="zh-TW" sz="2600" dirty="0"/>
              <a:t>Pretty close</a:t>
            </a:r>
          </a:p>
        </p:txBody>
      </p:sp>
      <p:graphicFrame>
        <p:nvGraphicFramePr>
          <p:cNvPr id="493574" name="Object 6"/>
          <p:cNvGraphicFramePr>
            <a:graphicFrameLocks noChangeAspect="1"/>
          </p:cNvGraphicFramePr>
          <p:nvPr/>
        </p:nvGraphicFramePr>
        <p:xfrm>
          <a:off x="2339979" y="1266826"/>
          <a:ext cx="14398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419040" imgH="203040" progId="Equation.3">
                  <p:embed/>
                </p:oleObj>
              </mc:Choice>
              <mc:Fallback>
                <p:oleObj name="方程式" r:id="rId4" imgW="41904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9" y="1266826"/>
                        <a:ext cx="1439863" cy="698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75" name="Text Box 7"/>
          <p:cNvSpPr txBox="1">
            <a:spLocks noChangeArrowheads="1"/>
          </p:cNvSpPr>
          <p:nvPr/>
        </p:nvSpPr>
        <p:spPr bwMode="auto">
          <a:xfrm>
            <a:off x="683568" y="5517232"/>
            <a:ext cx="914399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FF00"/>
                </a:solidFill>
                <a:latin typeface="Times New Roman" pitchFamily="18" charset="0"/>
              </a:rPr>
              <a:t>This is actually a root finding method called “Bisection”!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3" grpId="0"/>
      <p:bldP spid="4935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DB3-644F-4EFF-BA78-32E0C9C8971B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Course Overview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4"/>
            <a:ext cx="8229600" cy="5256212"/>
          </a:xfrm>
        </p:spPr>
        <p:txBody>
          <a:bodyPr/>
          <a:lstStyle/>
          <a:p>
            <a:r>
              <a:rPr lang="en-US" altLang="zh-TW"/>
              <a:t>Approximation and errors</a:t>
            </a:r>
          </a:p>
          <a:p>
            <a:r>
              <a:rPr lang="en-US" altLang="zh-TW"/>
              <a:t>Solving nonlinear equations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Solving sets of equations</a:t>
            </a:r>
          </a:p>
        </p:txBody>
      </p:sp>
      <p:pic>
        <p:nvPicPr>
          <p:cNvPr id="494596" name="Picture 4" descr="File0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" t="6213" r="3947" b="27501"/>
          <a:stretch>
            <a:fillRect/>
          </a:stretch>
        </p:blipFill>
        <p:spPr bwMode="auto">
          <a:xfrm>
            <a:off x="1403353" y="2276479"/>
            <a:ext cx="6481763" cy="23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4597" name="Picture 5" descr="File00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" t="19325" r="4941" b="17270"/>
          <a:stretch>
            <a:fillRect/>
          </a:stretch>
        </p:blipFill>
        <p:spPr bwMode="auto">
          <a:xfrm>
            <a:off x="1330328" y="5157790"/>
            <a:ext cx="6697663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7340-6545-422F-B856-A6047D1EB5E1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Interpolation and curve fitting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6" y="1296989"/>
            <a:ext cx="4967287" cy="5027612"/>
          </a:xfrm>
        </p:spPr>
        <p:txBody>
          <a:bodyPr/>
          <a:lstStyle/>
          <a:p>
            <a:r>
              <a:rPr lang="en-US" altLang="zh-TW" dirty="0"/>
              <a:t>Find intermediate values from a table of data</a:t>
            </a:r>
          </a:p>
          <a:p>
            <a:endParaRPr lang="en-US" altLang="zh-TW" dirty="0"/>
          </a:p>
          <a:p>
            <a:r>
              <a:rPr lang="en-US" altLang="zh-TW" dirty="0"/>
              <a:t>Fit curves to data</a:t>
            </a:r>
          </a:p>
          <a:p>
            <a:endParaRPr lang="en-US" altLang="zh-TW" dirty="0"/>
          </a:p>
          <a:p>
            <a:r>
              <a:rPr lang="en-US" altLang="zh-TW" dirty="0"/>
              <a:t>If the curve passes all data points, we call it interpolation.</a:t>
            </a:r>
          </a:p>
          <a:p>
            <a:endParaRPr lang="en-US" altLang="zh-TW" dirty="0"/>
          </a:p>
        </p:txBody>
      </p:sp>
      <p:grpSp>
        <p:nvGrpSpPr>
          <p:cNvPr id="495620" name="Group 4"/>
          <p:cNvGrpSpPr>
            <a:grpSpLocks/>
          </p:cNvGrpSpPr>
          <p:nvPr/>
        </p:nvGrpSpPr>
        <p:grpSpPr bwMode="auto">
          <a:xfrm>
            <a:off x="5219703" y="3933828"/>
            <a:ext cx="3527425" cy="2447925"/>
            <a:chOff x="3062" y="2660"/>
            <a:chExt cx="2222" cy="1542"/>
          </a:xfrm>
        </p:grpSpPr>
        <p:sp>
          <p:nvSpPr>
            <p:cNvPr id="495621" name="Line 5"/>
            <p:cNvSpPr>
              <a:spLocks noChangeShapeType="1"/>
            </p:cNvSpPr>
            <p:nvPr/>
          </p:nvSpPr>
          <p:spPr bwMode="auto">
            <a:xfrm>
              <a:off x="3062" y="4021"/>
              <a:ext cx="2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5622" name="Line 6"/>
            <p:cNvSpPr>
              <a:spLocks noChangeShapeType="1"/>
            </p:cNvSpPr>
            <p:nvPr/>
          </p:nvSpPr>
          <p:spPr bwMode="auto">
            <a:xfrm flipV="1">
              <a:off x="3289" y="2660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5623" name="Oval 7"/>
            <p:cNvSpPr>
              <a:spLocks noChangeArrowheads="1"/>
            </p:cNvSpPr>
            <p:nvPr/>
          </p:nvSpPr>
          <p:spPr bwMode="auto">
            <a:xfrm flipH="1">
              <a:off x="3515" y="3340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5624" name="Oval 8"/>
            <p:cNvSpPr>
              <a:spLocks noChangeArrowheads="1"/>
            </p:cNvSpPr>
            <p:nvPr/>
          </p:nvSpPr>
          <p:spPr bwMode="auto">
            <a:xfrm flipH="1">
              <a:off x="3606" y="3431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5625" name="Oval 9"/>
            <p:cNvSpPr>
              <a:spLocks noChangeArrowheads="1"/>
            </p:cNvSpPr>
            <p:nvPr/>
          </p:nvSpPr>
          <p:spPr bwMode="auto">
            <a:xfrm flipH="1">
              <a:off x="3923" y="3702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5626" name="Oval 10"/>
            <p:cNvSpPr>
              <a:spLocks noChangeArrowheads="1"/>
            </p:cNvSpPr>
            <p:nvPr/>
          </p:nvSpPr>
          <p:spPr bwMode="auto">
            <a:xfrm flipH="1">
              <a:off x="4060" y="3929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5627" name="Oval 11"/>
            <p:cNvSpPr>
              <a:spLocks noChangeArrowheads="1"/>
            </p:cNvSpPr>
            <p:nvPr/>
          </p:nvSpPr>
          <p:spPr bwMode="auto">
            <a:xfrm flipH="1">
              <a:off x="4649" y="2931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5628" name="Oval 12"/>
            <p:cNvSpPr>
              <a:spLocks noChangeArrowheads="1"/>
            </p:cNvSpPr>
            <p:nvPr/>
          </p:nvSpPr>
          <p:spPr bwMode="auto">
            <a:xfrm flipH="1">
              <a:off x="4831" y="2977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5629" name="Freeform 13"/>
            <p:cNvSpPr>
              <a:spLocks/>
            </p:cNvSpPr>
            <p:nvPr/>
          </p:nvSpPr>
          <p:spPr bwMode="auto">
            <a:xfrm>
              <a:off x="3470" y="2886"/>
              <a:ext cx="1587" cy="1157"/>
            </a:xfrm>
            <a:custGeom>
              <a:avLst/>
              <a:gdLst>
                <a:gd name="T0" fmla="*/ 0 w 1587"/>
                <a:gd name="T1" fmla="*/ 61 h 1157"/>
                <a:gd name="T2" fmla="*/ 45 w 1587"/>
                <a:gd name="T3" fmla="*/ 378 h 1157"/>
                <a:gd name="T4" fmla="*/ 136 w 1587"/>
                <a:gd name="T5" fmla="*/ 651 h 1157"/>
                <a:gd name="T6" fmla="*/ 272 w 1587"/>
                <a:gd name="T7" fmla="*/ 242 h 1157"/>
                <a:gd name="T8" fmla="*/ 499 w 1587"/>
                <a:gd name="T9" fmla="*/ 877 h 1157"/>
                <a:gd name="T10" fmla="*/ 680 w 1587"/>
                <a:gd name="T11" fmla="*/ 1013 h 1157"/>
                <a:gd name="T12" fmla="*/ 1270 w 1587"/>
                <a:gd name="T13" fmla="*/ 15 h 1157"/>
                <a:gd name="T14" fmla="*/ 1587 w 1587"/>
                <a:gd name="T15" fmla="*/ 923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7" h="1157">
                  <a:moveTo>
                    <a:pt x="0" y="61"/>
                  </a:moveTo>
                  <a:cubicBezTo>
                    <a:pt x="11" y="170"/>
                    <a:pt x="22" y="280"/>
                    <a:pt x="45" y="378"/>
                  </a:cubicBezTo>
                  <a:cubicBezTo>
                    <a:pt x="68" y="476"/>
                    <a:pt x="98" y="674"/>
                    <a:pt x="136" y="651"/>
                  </a:cubicBezTo>
                  <a:cubicBezTo>
                    <a:pt x="174" y="628"/>
                    <a:pt x="212" y="204"/>
                    <a:pt x="272" y="242"/>
                  </a:cubicBezTo>
                  <a:cubicBezTo>
                    <a:pt x="332" y="280"/>
                    <a:pt x="431" y="749"/>
                    <a:pt x="499" y="877"/>
                  </a:cubicBezTo>
                  <a:cubicBezTo>
                    <a:pt x="567" y="1005"/>
                    <a:pt x="552" y="1157"/>
                    <a:pt x="680" y="1013"/>
                  </a:cubicBezTo>
                  <a:cubicBezTo>
                    <a:pt x="808" y="869"/>
                    <a:pt x="1119" y="30"/>
                    <a:pt x="1270" y="15"/>
                  </a:cubicBezTo>
                  <a:cubicBezTo>
                    <a:pt x="1421" y="0"/>
                    <a:pt x="1504" y="461"/>
                    <a:pt x="1587" y="9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95630" name="Group 14"/>
          <p:cNvGrpSpPr>
            <a:grpSpLocks/>
          </p:cNvGrpSpPr>
          <p:nvPr/>
        </p:nvGrpSpPr>
        <p:grpSpPr bwMode="auto">
          <a:xfrm>
            <a:off x="5219703" y="1268416"/>
            <a:ext cx="3527425" cy="2447925"/>
            <a:chOff x="567" y="2659"/>
            <a:chExt cx="2222" cy="1542"/>
          </a:xfrm>
        </p:grpSpPr>
        <p:sp>
          <p:nvSpPr>
            <p:cNvPr id="495631" name="Line 15"/>
            <p:cNvSpPr>
              <a:spLocks noChangeShapeType="1"/>
            </p:cNvSpPr>
            <p:nvPr/>
          </p:nvSpPr>
          <p:spPr bwMode="auto">
            <a:xfrm>
              <a:off x="567" y="4020"/>
              <a:ext cx="2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5632" name="Line 16"/>
            <p:cNvSpPr>
              <a:spLocks noChangeShapeType="1"/>
            </p:cNvSpPr>
            <p:nvPr/>
          </p:nvSpPr>
          <p:spPr bwMode="auto">
            <a:xfrm flipV="1">
              <a:off x="794" y="2659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5633" name="Oval 17"/>
            <p:cNvSpPr>
              <a:spLocks noChangeArrowheads="1"/>
            </p:cNvSpPr>
            <p:nvPr/>
          </p:nvSpPr>
          <p:spPr bwMode="auto">
            <a:xfrm flipH="1">
              <a:off x="1020" y="3339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5634" name="Oval 18"/>
            <p:cNvSpPr>
              <a:spLocks noChangeArrowheads="1"/>
            </p:cNvSpPr>
            <p:nvPr/>
          </p:nvSpPr>
          <p:spPr bwMode="auto">
            <a:xfrm flipH="1">
              <a:off x="1111" y="3430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5635" name="Oval 19"/>
            <p:cNvSpPr>
              <a:spLocks noChangeArrowheads="1"/>
            </p:cNvSpPr>
            <p:nvPr/>
          </p:nvSpPr>
          <p:spPr bwMode="auto">
            <a:xfrm flipH="1">
              <a:off x="1428" y="3701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5636" name="Oval 20"/>
            <p:cNvSpPr>
              <a:spLocks noChangeArrowheads="1"/>
            </p:cNvSpPr>
            <p:nvPr/>
          </p:nvSpPr>
          <p:spPr bwMode="auto">
            <a:xfrm flipH="1">
              <a:off x="1565" y="3928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5637" name="Oval 21"/>
            <p:cNvSpPr>
              <a:spLocks noChangeArrowheads="1"/>
            </p:cNvSpPr>
            <p:nvPr/>
          </p:nvSpPr>
          <p:spPr bwMode="auto">
            <a:xfrm flipH="1">
              <a:off x="2154" y="2930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5638" name="Oval 22"/>
            <p:cNvSpPr>
              <a:spLocks noChangeArrowheads="1"/>
            </p:cNvSpPr>
            <p:nvPr/>
          </p:nvSpPr>
          <p:spPr bwMode="auto">
            <a:xfrm flipH="1">
              <a:off x="2336" y="2976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5639" name="Freeform 23"/>
            <p:cNvSpPr>
              <a:spLocks/>
            </p:cNvSpPr>
            <p:nvPr/>
          </p:nvSpPr>
          <p:spPr bwMode="auto">
            <a:xfrm>
              <a:off x="975" y="2674"/>
              <a:ext cx="1406" cy="1255"/>
            </a:xfrm>
            <a:custGeom>
              <a:avLst/>
              <a:gdLst>
                <a:gd name="T0" fmla="*/ 0 w 1406"/>
                <a:gd name="T1" fmla="*/ 91 h 1255"/>
                <a:gd name="T2" fmla="*/ 181 w 1406"/>
                <a:gd name="T3" fmla="*/ 862 h 1255"/>
                <a:gd name="T4" fmla="*/ 544 w 1406"/>
                <a:gd name="T5" fmla="*/ 1225 h 1255"/>
                <a:gd name="T6" fmla="*/ 1089 w 1406"/>
                <a:gd name="T7" fmla="*/ 680 h 1255"/>
                <a:gd name="T8" fmla="*/ 1406 w 1406"/>
                <a:gd name="T9" fmla="*/ 0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255">
                  <a:moveTo>
                    <a:pt x="0" y="91"/>
                  </a:moveTo>
                  <a:cubicBezTo>
                    <a:pt x="45" y="382"/>
                    <a:pt x="90" y="673"/>
                    <a:pt x="181" y="862"/>
                  </a:cubicBezTo>
                  <a:cubicBezTo>
                    <a:pt x="272" y="1051"/>
                    <a:pt x="393" y="1255"/>
                    <a:pt x="544" y="1225"/>
                  </a:cubicBezTo>
                  <a:cubicBezTo>
                    <a:pt x="695" y="1195"/>
                    <a:pt x="945" y="884"/>
                    <a:pt x="1089" y="680"/>
                  </a:cubicBezTo>
                  <a:cubicBezTo>
                    <a:pt x="1233" y="476"/>
                    <a:pt x="1319" y="238"/>
                    <a:pt x="140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95640" name="Text Box 24"/>
          <p:cNvSpPr txBox="1">
            <a:spLocks noChangeArrowheads="1"/>
          </p:cNvSpPr>
          <p:nvPr/>
        </p:nvSpPr>
        <p:spPr bwMode="auto">
          <a:xfrm>
            <a:off x="6300788" y="4221163"/>
            <a:ext cx="14915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FF00"/>
                </a:solidFill>
              </a:rPr>
              <a:t>Interpolation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6AAC-C3DB-4FE5-8BAF-A2D22810B85A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Approximation of functions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900" dirty="0"/>
              <a:t>How does a computer approximate </a:t>
            </a:r>
            <a:r>
              <a:rPr lang="en-US" altLang="zh-TW" sz="2900" i="1" dirty="0"/>
              <a:t>cos</a:t>
            </a:r>
            <a:r>
              <a:rPr lang="en-US" altLang="zh-TW" sz="2900" dirty="0"/>
              <a:t>(</a:t>
            </a:r>
            <a:r>
              <a:rPr lang="en-US" altLang="zh-TW" sz="2900" i="1" dirty="0"/>
              <a:t>x</a:t>
            </a:r>
            <a:r>
              <a:rPr lang="en-US" altLang="zh-TW" sz="2900" dirty="0"/>
              <a:t>), </a:t>
            </a:r>
            <a:r>
              <a:rPr lang="en-US" altLang="zh-TW" sz="2900" i="1" dirty="0" err="1"/>
              <a:t>exp</a:t>
            </a:r>
            <a:r>
              <a:rPr lang="en-US" altLang="zh-TW" sz="2900" dirty="0"/>
              <a:t>(</a:t>
            </a:r>
            <a:r>
              <a:rPr lang="en-US" altLang="zh-TW" sz="2900" i="1" dirty="0"/>
              <a:t>x</a:t>
            </a:r>
            <a:r>
              <a:rPr lang="en-US" altLang="zh-TW" sz="2900" dirty="0"/>
              <a:t>), and other non-polynomial functions?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Use polynomials or ratio of polynomials to approximate a function</a:t>
            </a:r>
          </a:p>
          <a:p>
            <a:pPr lvl="1"/>
            <a:r>
              <a:rPr lang="en-US" altLang="zh-TW" dirty="0"/>
              <a:t>Taylor series</a:t>
            </a:r>
          </a:p>
          <a:p>
            <a:pPr lvl="1"/>
            <a:r>
              <a:rPr lang="en-US" altLang="zh-TW" dirty="0"/>
              <a:t>Chebyshev polynomials</a:t>
            </a:r>
          </a:p>
          <a:p>
            <a:pPr lvl="1"/>
            <a:r>
              <a:rPr lang="en-US" altLang="zh-TW" dirty="0"/>
              <a:t>Fourier series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pic>
        <p:nvPicPr>
          <p:cNvPr id="496644" name="Picture 4" descr="cheb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733802"/>
            <a:ext cx="3733800" cy="274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E617-1915-469F-9F84-48F0C816F22F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r>
              <a:rPr lang="en-US" altLang="zh-TW" dirty="0"/>
              <a:t>Differentiation and Integration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71602"/>
            <a:ext cx="8229600" cy="4937125"/>
          </a:xfrm>
        </p:spPr>
        <p:txBody>
          <a:bodyPr/>
          <a:lstStyle/>
          <a:p>
            <a:r>
              <a:rPr lang="en-US" altLang="zh-TW" dirty="0"/>
              <a:t>Numerical differentiation and integration</a:t>
            </a:r>
          </a:p>
          <a:p>
            <a:pPr lvl="1"/>
            <a:r>
              <a:rPr lang="en-US" altLang="zh-TW" dirty="0"/>
              <a:t>approximate derivative values of a function</a:t>
            </a:r>
          </a:p>
          <a:p>
            <a:pPr lvl="1"/>
            <a:r>
              <a:rPr lang="en-US" altLang="zh-TW" dirty="0"/>
              <a:t>approximate definite integral, even when no analytical form exists  </a:t>
            </a:r>
          </a:p>
          <a:p>
            <a:endParaRPr lang="en-US" altLang="zh-TW" dirty="0"/>
          </a:p>
          <a:p>
            <a:r>
              <a:rPr lang="en-US" altLang="zh-TW" dirty="0"/>
              <a:t>Numerical solution of ordinary differential equations (ODE)</a:t>
            </a:r>
          </a:p>
          <a:p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C6EF-B824-4E48-BCEB-6A5601A423CD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Optimization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6" y="1620841"/>
            <a:ext cx="4679951" cy="4687887"/>
          </a:xfrm>
        </p:spPr>
        <p:txBody>
          <a:bodyPr/>
          <a:lstStyle/>
          <a:p>
            <a:r>
              <a:rPr lang="en-US" altLang="zh-TW" dirty="0"/>
              <a:t>Given a scalar function </a:t>
            </a:r>
            <a:r>
              <a:rPr lang="en-US" altLang="zh-TW" i="1" dirty="0"/>
              <a:t>f</a:t>
            </a:r>
            <a:r>
              <a:rPr lang="en-US" altLang="zh-TW" dirty="0"/>
              <a:t> of one or more independent variables</a:t>
            </a:r>
          </a:p>
          <a:p>
            <a:endParaRPr lang="en-US" altLang="zh-TW" dirty="0"/>
          </a:p>
          <a:p>
            <a:r>
              <a:rPr lang="en-US" altLang="zh-TW" dirty="0"/>
              <a:t>You want to find the value of those variables where </a:t>
            </a:r>
            <a:r>
              <a:rPr lang="en-US" altLang="zh-TW" i="1" dirty="0"/>
              <a:t>f</a:t>
            </a:r>
            <a:r>
              <a:rPr lang="en-US" altLang="zh-TW" dirty="0"/>
              <a:t> takes on a maximum or minimum</a:t>
            </a:r>
          </a:p>
          <a:p>
            <a:endParaRPr lang="en-US" altLang="zh-TW" dirty="0"/>
          </a:p>
        </p:txBody>
      </p:sp>
      <p:pic>
        <p:nvPicPr>
          <p:cNvPr id="498692" name="Picture 4" descr="op_main_wl_32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4" y="2133602"/>
            <a:ext cx="3598863" cy="323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E94B-0B90-40A1-AF25-D3C4930E1BC6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4400"/>
              <a:t>Outline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About me</a:t>
            </a:r>
          </a:p>
          <a:p>
            <a:r>
              <a:rPr lang="en-US" altLang="zh-TW" dirty="0"/>
              <a:t>Administration</a:t>
            </a:r>
          </a:p>
          <a:p>
            <a:r>
              <a:rPr lang="en-US" altLang="zh-TW" dirty="0"/>
              <a:t>Course overview</a:t>
            </a:r>
          </a:p>
          <a:p>
            <a:endParaRPr lang="en-US" altLang="zh-TW" dirty="0"/>
          </a:p>
          <a:p>
            <a:pPr lvl="1">
              <a:buFont typeface="Wingdings" pitchFamily="2" charset="2"/>
              <a:buNone/>
            </a:pPr>
            <a:endParaRPr lang="en-US" altLang="zh-TW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91" y="2797179"/>
            <a:ext cx="8353425" cy="1470025"/>
          </a:xfrm>
        </p:spPr>
        <p:txBody>
          <a:bodyPr/>
          <a:lstStyle/>
          <a:p>
            <a:r>
              <a:rPr lang="en-US" altLang="zh-TW" sz="4000"/>
              <a:t>Applications of Numerical Methods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7C-58D7-4BAD-9CBE-736A7887048D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9220200" cy="1143000"/>
          </a:xfrm>
        </p:spPr>
        <p:txBody>
          <a:bodyPr/>
          <a:lstStyle/>
          <a:p>
            <a:r>
              <a:rPr lang="en-US" altLang="zh-TW"/>
              <a:t>Computer Graphics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5"/>
            <a:ext cx="8229600" cy="5056187"/>
          </a:xfrm>
        </p:spPr>
        <p:txBody>
          <a:bodyPr/>
          <a:lstStyle/>
          <a:p>
            <a:r>
              <a:rPr lang="en-US" altLang="zh-TW"/>
              <a:t>Geometry modeling</a:t>
            </a:r>
          </a:p>
          <a:p>
            <a:pPr lvl="1"/>
            <a:r>
              <a:rPr lang="en-US" altLang="zh-TW"/>
              <a:t>interpolation, curve fitting, optimization,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 sz="800"/>
          </a:p>
          <a:p>
            <a:r>
              <a:rPr lang="en-US" altLang="zh-TW"/>
              <a:t>Physics-based animation</a:t>
            </a:r>
          </a:p>
          <a:p>
            <a:pPr lvl="1"/>
            <a:r>
              <a:rPr lang="en-US" altLang="zh-TW"/>
              <a:t>root finding, interpolation, curve fitting, optimization, ODE solver, Partial Differential Equation (PDE) solver, finite element method </a:t>
            </a:r>
          </a:p>
        </p:txBody>
      </p:sp>
      <p:pic>
        <p:nvPicPr>
          <p:cNvPr id="5017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5" b="2538"/>
          <a:stretch>
            <a:fillRect/>
          </a:stretch>
        </p:blipFill>
        <p:spPr bwMode="auto">
          <a:xfrm>
            <a:off x="2209800" y="2590801"/>
            <a:ext cx="2514600" cy="157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7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14604"/>
            <a:ext cx="22860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E9CE2-5366-4212-B4F3-90CFFB77FAE6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/>
          <a:lstStyle/>
          <a:p>
            <a:r>
              <a:rPr lang="en-US" altLang="zh-TW"/>
              <a:t>Deformable Objects with Collisions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7667" y="1143000"/>
            <a:ext cx="8415337" cy="5029200"/>
          </a:xfrm>
        </p:spPr>
        <p:txBody>
          <a:bodyPr/>
          <a:lstStyle/>
          <a:p>
            <a:r>
              <a:rPr lang="en-US" altLang="zh-TW" sz="2800"/>
              <a:t>Collision detection by root finding</a:t>
            </a:r>
          </a:p>
          <a:p>
            <a:r>
              <a:rPr lang="en-US" altLang="zh-TW" sz="2800"/>
              <a:t>Deformation simulation by finite element method </a:t>
            </a:r>
          </a:p>
        </p:txBody>
      </p:sp>
      <p:sp>
        <p:nvSpPr>
          <p:cNvPr id="502788" name="Text Box 4"/>
          <p:cNvSpPr txBox="1">
            <a:spLocks noChangeArrowheads="1"/>
          </p:cNvSpPr>
          <p:nvPr/>
        </p:nvSpPr>
        <p:spPr bwMode="auto">
          <a:xfrm>
            <a:off x="969966" y="5949951"/>
            <a:ext cx="81740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</a:rPr>
              <a:t>Doug James et al., </a:t>
            </a:r>
            <a:r>
              <a:rPr lang="en-US" altLang="zh-TW">
                <a:latin typeface="Times New Roman" pitchFamily="18" charset="0"/>
                <a:hlinkClick r:id="rId2"/>
              </a:rPr>
              <a:t>http://graphics.cs.cmu.edu/projects/bdtree/</a:t>
            </a:r>
            <a:endParaRPr lang="en-US" altLang="zh-TW">
              <a:latin typeface="Times New Roman" pitchFamily="18" charset="0"/>
            </a:endParaRPr>
          </a:p>
        </p:txBody>
      </p:sp>
      <p:pic>
        <p:nvPicPr>
          <p:cNvPr id="494594" name="Picture 2" descr="http://graphics.cs.cmu.edu/projects/bdtree/BDTreeChair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7" y="2348883"/>
            <a:ext cx="5390823" cy="360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線上媒體 1" descr="DyRT: Surgical simulation">
            <a:hlinkClick r:id="" action="ppaction://media"/>
            <a:extLst>
              <a:ext uri="{FF2B5EF4-FFF2-40B4-BE49-F238E27FC236}">
                <a16:creationId xmlns:a16="http://schemas.microsoft.com/office/drawing/2014/main" id="{D5289D86-ED7C-2732-85E2-BB1580E29D7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63154" y="596928"/>
            <a:ext cx="7712533" cy="5784400"/>
          </a:xfrm>
          <a:prstGeom prst="rect">
            <a:avLst/>
          </a:prstGeom>
        </p:spPr>
      </p:pic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D06A-1EF3-4B01-857C-64D66A27899A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382000" cy="1143000"/>
          </a:xfrm>
        </p:spPr>
        <p:txBody>
          <a:bodyPr/>
          <a:lstStyle/>
          <a:p>
            <a:r>
              <a:rPr lang="en-US" altLang="zh-TW"/>
              <a:t>Simulated Deformable Objects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dirty="0"/>
          </a:p>
        </p:txBody>
      </p:sp>
      <p:sp>
        <p:nvSpPr>
          <p:cNvPr id="503813" name="Text Box 5"/>
          <p:cNvSpPr txBox="1">
            <a:spLocks noChangeArrowheads="1"/>
          </p:cNvSpPr>
          <p:nvPr/>
        </p:nvSpPr>
        <p:spPr bwMode="auto">
          <a:xfrm>
            <a:off x="2494933" y="5939988"/>
            <a:ext cx="46693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Doug James &amp; Dinesh Pai, SIGGRAPH 2002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7F8C-0A3C-46C3-BFDB-EBEA7F81DD95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/>
          <a:lstStyle/>
          <a:p>
            <a:r>
              <a:rPr lang="en-US" altLang="zh-TW"/>
              <a:t>Fluid simulation by PDE solver</a:t>
            </a:r>
          </a:p>
        </p:txBody>
      </p:sp>
      <p:pic>
        <p:nvPicPr>
          <p:cNvPr id="2" name="Picture 2">
            <a:hlinkClick r:id="rId3"/>
            <a:extLst>
              <a:ext uri="{FF2B5EF4-FFF2-40B4-BE49-F238E27FC236}">
                <a16:creationId xmlns:a16="http://schemas.microsoft.com/office/drawing/2014/main" id="{92F2FE04-D80C-67DF-F7E7-E7DD705F9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879475"/>
            <a:ext cx="9093200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5">
            <a:extLst>
              <a:ext uri="{FF2B5EF4-FFF2-40B4-BE49-F238E27FC236}">
                <a16:creationId xmlns:a16="http://schemas.microsoft.com/office/drawing/2014/main" id="{78A0F898-42E1-987F-8F4D-6A8C24963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35" y="6250905"/>
            <a:ext cx="32990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 err="1"/>
              <a:t>Realflow</a:t>
            </a:r>
            <a:r>
              <a:rPr lang="en-US" altLang="zh-TW" dirty="0"/>
              <a:t>: commercial software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356C-70D2-4B0E-894F-36F47CC7286B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Simulated Wildfires</a:t>
            </a:r>
          </a:p>
        </p:txBody>
      </p:sp>
      <p:pic>
        <p:nvPicPr>
          <p:cNvPr id="2" name="線上媒體 1" descr="Fire in Paradise: Mesoscale Simulation of Wildfires (SIGGRAPH 2021)">
            <a:hlinkClick r:id="" action="ppaction://media"/>
            <a:extLst>
              <a:ext uri="{FF2B5EF4-FFF2-40B4-BE49-F238E27FC236}">
                <a16:creationId xmlns:a16="http://schemas.microsoft.com/office/drawing/2014/main" id="{EE48ED51-AE5C-2240-3874-6016B8DF9EA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2194" y="1180363"/>
            <a:ext cx="9028064" cy="51008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FF3-BFEA-4159-9575-3CDA8D263E28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1143000"/>
          </a:xfrm>
        </p:spPr>
        <p:txBody>
          <a:bodyPr/>
          <a:lstStyle/>
          <a:p>
            <a:r>
              <a:rPr lang="en-US" altLang="zh-TW"/>
              <a:t>Cloth Simulation by ODE solver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920751"/>
            <a:ext cx="9079363" cy="5029200"/>
          </a:xfrm>
        </p:spPr>
        <p:txBody>
          <a:bodyPr/>
          <a:lstStyle/>
          <a:p>
            <a:r>
              <a:rPr lang="en-US" altLang="zh-TW" sz="2800" dirty="0"/>
              <a:t>Dynamics described by differential equations</a:t>
            </a:r>
          </a:p>
          <a:p>
            <a:r>
              <a:rPr lang="en-US" altLang="zh-TW" sz="2800" dirty="0"/>
              <a:t>Implicit solver uses root finding or function approximation</a:t>
            </a:r>
          </a:p>
        </p:txBody>
      </p:sp>
      <p:pic>
        <p:nvPicPr>
          <p:cNvPr id="3" name="線上媒體 2" descr="[SIGGRAPH 2022] DiffCloth: Differentiable Cloth Simulation with Dry Frictional Contact">
            <a:hlinkClick r:id="" action="ppaction://media"/>
            <a:extLst>
              <a:ext uri="{FF2B5EF4-FFF2-40B4-BE49-F238E27FC236}">
                <a16:creationId xmlns:a16="http://schemas.microsoft.com/office/drawing/2014/main" id="{15E325B7-F2B8-AFE4-21E4-28146C97B07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60850" y="1906742"/>
            <a:ext cx="7822300" cy="4419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E12-4DE6-4D11-8AA7-9B68F1286DEA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9220200" cy="1143000"/>
          </a:xfrm>
        </p:spPr>
        <p:txBody>
          <a:bodyPr/>
          <a:lstStyle/>
          <a:p>
            <a:r>
              <a:rPr lang="en-US" altLang="zh-TW"/>
              <a:t>Computer Vision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5"/>
            <a:ext cx="8229600" cy="5132387"/>
          </a:xfrm>
        </p:spPr>
        <p:txBody>
          <a:bodyPr/>
          <a:lstStyle/>
          <a:p>
            <a:r>
              <a:rPr lang="en-US" altLang="zh-TW"/>
              <a:t>Stereo vision</a:t>
            </a:r>
          </a:p>
          <a:p>
            <a:pPr lvl="1"/>
            <a:r>
              <a:rPr lang="en-US" altLang="zh-TW"/>
              <a:t> solving linear equations, optimization</a:t>
            </a:r>
          </a:p>
          <a:p>
            <a:r>
              <a:rPr lang="en-US" altLang="zh-TW"/>
              <a:t>Shape from shading</a:t>
            </a:r>
          </a:p>
          <a:p>
            <a:pPr lvl="1"/>
            <a:r>
              <a:rPr lang="en-US" altLang="zh-TW"/>
              <a:t>optimization</a:t>
            </a:r>
          </a:p>
        </p:txBody>
      </p:sp>
      <p:pic>
        <p:nvPicPr>
          <p:cNvPr id="508932" name="Picture 4" descr="guid-928cea9e-9986-45e6-ad38-ee2fac83b3b5-help-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73467"/>
            <a:ext cx="4800600" cy="267493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08933" name="Picture 5" descr="stereo_img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592514"/>
            <a:ext cx="35052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B3C6-F65D-4AA1-9223-A69E91784EE8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Machine Learning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5"/>
            <a:ext cx="8229600" cy="5208587"/>
          </a:xfrm>
        </p:spPr>
        <p:txBody>
          <a:bodyPr/>
          <a:lstStyle/>
          <a:p>
            <a:r>
              <a:rPr lang="en-US" altLang="zh-TW"/>
              <a:t>Pattern recognition</a:t>
            </a:r>
          </a:p>
          <a:p>
            <a:pPr lvl="1"/>
            <a:r>
              <a:rPr lang="en-US" altLang="zh-TW"/>
              <a:t>curve fitting, linear equations, function approximation</a:t>
            </a:r>
          </a:p>
          <a:p>
            <a:endParaRPr lang="en-US" altLang="zh-TW"/>
          </a:p>
          <a:p>
            <a:r>
              <a:rPr lang="en-US" altLang="zh-TW"/>
              <a:t>Artificial neural network</a:t>
            </a:r>
          </a:p>
          <a:p>
            <a:pPr lvl="1"/>
            <a:r>
              <a:rPr lang="en-US" altLang="zh-TW"/>
              <a:t>Many algorithms are based on optimization methods</a:t>
            </a:r>
          </a:p>
          <a:p>
            <a:pPr lvl="1"/>
            <a:r>
              <a:rPr lang="en-US" altLang="zh-TW"/>
              <a:t>back propagation (BP)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4EDE-8E49-4A6D-BD39-8BAE0E141700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Simulation for prototyping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5"/>
            <a:ext cx="8229600" cy="5208587"/>
          </a:xfrm>
        </p:spPr>
        <p:txBody>
          <a:bodyPr/>
          <a:lstStyle/>
          <a:p>
            <a:r>
              <a:rPr lang="en-US" altLang="zh-TW"/>
              <a:t>ODE solver, PDE solver, optimization, numerical integration, interpolation, finite element method </a:t>
            </a:r>
          </a:p>
          <a:p>
            <a:pPr lvl="1"/>
            <a:r>
              <a:rPr lang="en-US" altLang="zh-TW"/>
              <a:t>Circuit design</a:t>
            </a:r>
          </a:p>
          <a:p>
            <a:pPr lvl="1"/>
            <a:r>
              <a:rPr lang="en-US" altLang="zh-TW"/>
              <a:t>Mechanical design</a:t>
            </a:r>
          </a:p>
          <a:p>
            <a:pPr lvl="1"/>
            <a:r>
              <a:rPr lang="en-US" altLang="zh-TW"/>
              <a:t>CAD/CAM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BD74-E165-492C-BA7C-7884585AED61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About me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0772"/>
            <a:ext cx="8229600" cy="4687887"/>
          </a:xfrm>
        </p:spPr>
        <p:txBody>
          <a:bodyPr/>
          <a:lstStyle/>
          <a:p>
            <a:r>
              <a:rPr lang="en-US" altLang="zh-TW" dirty="0"/>
              <a:t>Ph.D. in Robotics, School of CS, CMU</a:t>
            </a:r>
          </a:p>
          <a:p>
            <a:r>
              <a:rPr lang="en-US" altLang="zh-TW" dirty="0"/>
              <a:t>M.S. &amp; B.S. in Electrical Control Eng., NCTU</a:t>
            </a:r>
          </a:p>
          <a:p>
            <a:r>
              <a:rPr lang="en-US" altLang="zh-TW" dirty="0"/>
              <a:t>Research areas</a:t>
            </a:r>
          </a:p>
          <a:p>
            <a:pPr lvl="1"/>
            <a:r>
              <a:rPr lang="en-US" altLang="zh-TW" dirty="0"/>
              <a:t>Robotics</a:t>
            </a:r>
          </a:p>
          <a:p>
            <a:pPr lvl="1"/>
            <a:r>
              <a:rPr lang="en-US" altLang="zh-TW" dirty="0"/>
              <a:t>Human computer interaction</a:t>
            </a:r>
          </a:p>
          <a:p>
            <a:pPr lvl="1"/>
            <a:r>
              <a:rPr lang="en-US" altLang="zh-TW" dirty="0"/>
              <a:t>Visualization</a:t>
            </a:r>
          </a:p>
          <a:p>
            <a:pPr lvl="1"/>
            <a:r>
              <a:rPr lang="en-US" altLang="zh-TW" dirty="0"/>
              <a:t>Computer graphics</a:t>
            </a:r>
          </a:p>
          <a:p>
            <a:pPr lvl="1"/>
            <a:r>
              <a:rPr lang="en-US" altLang="zh-TW" dirty="0">
                <a:hlinkClick r:id="rId2"/>
              </a:rPr>
              <a:t>http://www.cs.nctu.edu.tw/~wclin</a:t>
            </a:r>
            <a:endParaRPr lang="en-US" altLang="zh-TW" dirty="0"/>
          </a:p>
          <a:p>
            <a:r>
              <a:rPr lang="en-US" altLang="zh-TW" dirty="0"/>
              <a:t>Lab: </a:t>
            </a:r>
            <a:r>
              <a:rPr lang="en-US" altLang="zh-TW" dirty="0">
                <a:hlinkClick r:id="rId3"/>
              </a:rPr>
              <a:t>http://gpl.cs.nctu.edu.tw/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5179-B720-4C21-B86E-50500A07B6AA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Any Question?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512004" name="Picture 4" descr="questions_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3" y="1581154"/>
            <a:ext cx="6511925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3B2318-BB24-4C00-AA38-11CA800A7AC1}" type="slidenum">
              <a:rPr lang="en-US" altLang="zh-TW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Administration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620841"/>
            <a:ext cx="8675687" cy="4687887"/>
          </a:xfrm>
        </p:spPr>
        <p:txBody>
          <a:bodyPr/>
          <a:lstStyle/>
          <a:p>
            <a:pPr eaLnBrk="1" hangingPunct="1"/>
            <a:r>
              <a:rPr lang="en-US" altLang="zh-TW" dirty="0"/>
              <a:t>Course web: E3 </a:t>
            </a:r>
            <a:r>
              <a:rPr lang="en-US" altLang="zh-TW" dirty="0">
                <a:hlinkClick r:id="rId2"/>
              </a:rPr>
              <a:t>http://e3new.nctu.edu.tw</a:t>
            </a:r>
            <a:endParaRPr lang="en-US" altLang="zh-TW" dirty="0"/>
          </a:p>
          <a:p>
            <a:pPr eaLnBrk="1" hangingPunct="1"/>
            <a:r>
              <a:rPr lang="en-US" altLang="zh-TW" dirty="0"/>
              <a:t>Office hours</a:t>
            </a:r>
          </a:p>
          <a:p>
            <a:pPr lvl="1" eaLnBrk="1" hangingPunct="1"/>
            <a:r>
              <a:rPr lang="en-US" altLang="zh-TW" dirty="0"/>
              <a:t>EC523, by appointments</a:t>
            </a:r>
          </a:p>
          <a:p>
            <a:pPr eaLnBrk="1" hangingPunct="1"/>
            <a:r>
              <a:rPr lang="en-US" altLang="zh-TW" dirty="0"/>
              <a:t>TA: 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黃映瑄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" altLang="zh-TW" dirty="0">
                <a:hlinkClick r:id="rId3"/>
              </a:rPr>
              <a:t>yshuang.cs11@nycu.edu.tw</a:t>
            </a:r>
            <a:r>
              <a:rPr lang="zh-TW" altLang="en-US" dirty="0"/>
              <a:t> </a:t>
            </a:r>
            <a:r>
              <a:rPr lang="en-US" altLang="zh-TW" dirty="0"/>
              <a:t>EC 612, ext. 54806</a:t>
            </a:r>
          </a:p>
        </p:txBody>
      </p:sp>
    </p:spTree>
    <p:extLst>
      <p:ext uri="{BB962C8B-B14F-4D97-AF65-F5344CB8AC3E}">
        <p14:creationId xmlns:p14="http://schemas.microsoft.com/office/powerpoint/2010/main" val="185161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3C34-C538-4623-A09F-EA19F55203D5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Textbook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FFFF00"/>
                </a:solidFill>
              </a:rPr>
              <a:t>Applied Numerical Analysis</a:t>
            </a:r>
            <a:r>
              <a:rPr lang="en-US" altLang="zh-TW" dirty="0"/>
              <a:t>, 7th ed., by Gerald &amp; Wheatley, Addison-Wesley.</a:t>
            </a:r>
          </a:p>
        </p:txBody>
      </p:sp>
      <p:pic>
        <p:nvPicPr>
          <p:cNvPr id="484356" name="Picture 4" descr="File0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781303"/>
            <a:ext cx="2692400" cy="350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A403-5D1B-48CF-9134-377E4B42946A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References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0731"/>
            <a:ext cx="8229600" cy="5400675"/>
          </a:xfrm>
        </p:spPr>
        <p:txBody>
          <a:bodyPr/>
          <a:lstStyle/>
          <a:p>
            <a:r>
              <a:rPr lang="en-US" altLang="zh-TW" sz="2900" i="1" dirty="0">
                <a:solidFill>
                  <a:srgbClr val="FFFF00"/>
                </a:solidFill>
              </a:rPr>
              <a:t>Scientific Computing: An Introductory Survey</a:t>
            </a:r>
            <a:r>
              <a:rPr lang="en-US" altLang="zh-TW" sz="2900" dirty="0"/>
              <a:t>, by Michael Heath, McGraw-Hill</a:t>
            </a:r>
          </a:p>
          <a:p>
            <a:pPr lvl="1"/>
            <a:r>
              <a:rPr lang="en-US" altLang="zh-TW" sz="2500" i="1" dirty="0"/>
              <a:t>http://heath.cs.illinois.edu/scicomp/</a:t>
            </a:r>
          </a:p>
          <a:p>
            <a:r>
              <a:rPr lang="en-US" altLang="zh-TW" sz="2900" i="1" dirty="0">
                <a:solidFill>
                  <a:srgbClr val="FFFF00"/>
                </a:solidFill>
              </a:rPr>
              <a:t>Numerical Recipes in C++</a:t>
            </a:r>
            <a:r>
              <a:rPr lang="en-US" altLang="zh-TW" sz="2900" dirty="0"/>
              <a:t>, by William H. Press, Saul A. </a:t>
            </a:r>
            <a:r>
              <a:rPr lang="en-US" altLang="zh-TW" sz="2900" dirty="0" err="1"/>
              <a:t>Teukolsky</a:t>
            </a:r>
            <a:r>
              <a:rPr lang="en-US" altLang="zh-TW" sz="2900" dirty="0"/>
              <a:t>, William T. </a:t>
            </a:r>
            <a:r>
              <a:rPr lang="en-US" altLang="zh-TW" sz="2900" dirty="0" err="1"/>
              <a:t>Vetterling</a:t>
            </a:r>
            <a:r>
              <a:rPr lang="en-US" altLang="zh-TW" sz="2900" dirty="0"/>
              <a:t>, Brian P. Flannery, Cambridge University Press</a:t>
            </a:r>
            <a:endParaRPr lang="en-US" altLang="zh-TW" sz="2900" dirty="0">
              <a:cs typeface="Times New Roman" pitchFamily="18" charset="0"/>
            </a:endParaRPr>
          </a:p>
        </p:txBody>
      </p:sp>
      <p:pic>
        <p:nvPicPr>
          <p:cNvPr id="494596" name="Picture 4" descr="book 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662" y="3796499"/>
            <a:ext cx="2195067" cy="245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4598" name="Picture 6" descr="http://ecx.images-amazon.com/images/I/31pZGUSgyKL._SY344_BO1,204,203,200_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84"/>
          <a:stretch/>
        </p:blipFill>
        <p:spPr bwMode="auto">
          <a:xfrm>
            <a:off x="6516217" y="3789043"/>
            <a:ext cx="2173476" cy="248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CE22-A576-4B17-81D4-CC2E608FF322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Perquisites and Grading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95400"/>
            <a:ext cx="8229600" cy="4967288"/>
          </a:xfrm>
        </p:spPr>
        <p:txBody>
          <a:bodyPr/>
          <a:lstStyle/>
          <a:p>
            <a:r>
              <a:rPr lang="en-US" altLang="zh-TW"/>
              <a:t>Perquisites</a:t>
            </a:r>
          </a:p>
          <a:p>
            <a:pPr lvl="1"/>
            <a:r>
              <a:rPr lang="en-US" altLang="zh-TW"/>
              <a:t>Calculus, Linear algebra</a:t>
            </a:r>
          </a:p>
          <a:p>
            <a:r>
              <a:rPr lang="en-US" altLang="zh-TW"/>
              <a:t>Assignments (40%)</a:t>
            </a:r>
          </a:p>
          <a:p>
            <a:pPr lvl="1"/>
            <a:r>
              <a:rPr lang="en-US" altLang="zh-TW"/>
              <a:t>Written homework</a:t>
            </a:r>
          </a:p>
          <a:p>
            <a:pPr lvl="1"/>
            <a:r>
              <a:rPr lang="en-US" altLang="zh-TW"/>
              <a:t>MATLAB programming</a:t>
            </a:r>
          </a:p>
          <a:p>
            <a:pPr lvl="1"/>
            <a:r>
              <a:rPr lang="en-US" altLang="zh-TW"/>
              <a:t>Quiz (depending on class attendance)</a:t>
            </a:r>
          </a:p>
          <a:p>
            <a:r>
              <a:rPr lang="en-US" altLang="zh-TW"/>
              <a:t>Midterm exam (30%)</a:t>
            </a:r>
          </a:p>
          <a:p>
            <a:r>
              <a:rPr lang="en-US" altLang="zh-TW"/>
              <a:t>Final exam (30%)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30585-D6BA-48D3-A9C3-AF093BB696F1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Policies 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41"/>
            <a:ext cx="8229600" cy="4687887"/>
          </a:xfrm>
        </p:spPr>
        <p:txBody>
          <a:bodyPr/>
          <a:lstStyle/>
          <a:p>
            <a:r>
              <a:rPr lang="en-US" altLang="zh-TW" dirty="0"/>
              <a:t>Late policies</a:t>
            </a:r>
          </a:p>
          <a:p>
            <a:pPr lvl="1"/>
            <a:r>
              <a:rPr lang="en-US" altLang="zh-TW" dirty="0"/>
              <a:t>Turn in assignments in the class of the due date</a:t>
            </a:r>
          </a:p>
          <a:p>
            <a:pPr lvl="1"/>
            <a:r>
              <a:rPr lang="en-US" altLang="zh-TW" dirty="0"/>
              <a:t>Penalty of 10 points per day </a:t>
            </a:r>
          </a:p>
          <a:p>
            <a:r>
              <a:rPr lang="en-US" altLang="zh-TW" dirty="0"/>
              <a:t>Cheating policies</a:t>
            </a:r>
          </a:p>
          <a:p>
            <a:pPr lvl="1"/>
            <a:r>
              <a:rPr lang="en-US" altLang="zh-TW" dirty="0"/>
              <a:t>0 points for any cheating on assignments or exams</a:t>
            </a:r>
          </a:p>
          <a:p>
            <a:pPr lvl="1"/>
            <a:r>
              <a:rPr lang="en-US" altLang="zh-TW" dirty="0">
                <a:solidFill>
                  <a:srgbClr val="FFFF00"/>
                </a:solidFill>
              </a:rPr>
              <a:t>Whether you plagiarize or help plagiarism is cheating</a:t>
            </a:r>
          </a:p>
          <a:p>
            <a:pPr lvl="1"/>
            <a:r>
              <a:rPr lang="en-US" altLang="zh-TW" dirty="0">
                <a:solidFill>
                  <a:srgbClr val="FFFF00"/>
                </a:solidFill>
              </a:rPr>
              <a:t>Allowing another student to examine your code is also considered as cheating</a:t>
            </a:r>
            <a:r>
              <a:rPr lang="en-US" altLang="zh-TW" dirty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3E4D5-DDB2-C9C3-2E2A-6114F947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Class schedule?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B27B94-8974-73EE-5636-A3A704F8F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2" y="1124745"/>
            <a:ext cx="8675688" cy="4968552"/>
          </a:xfrm>
        </p:spPr>
        <p:txBody>
          <a:bodyPr/>
          <a:lstStyle/>
          <a:p>
            <a:r>
              <a:rPr kumimoji="1" lang="en-US" altLang="zh-TW" dirty="0"/>
              <a:t>Option 1: </a:t>
            </a:r>
          </a:p>
          <a:p>
            <a:pPr lvl="1"/>
            <a:r>
              <a:rPr kumimoji="1" lang="en-US" altLang="zh-TW" dirty="0"/>
              <a:t>9:30 – 12:10 on Thu, Physical classes</a:t>
            </a:r>
          </a:p>
          <a:p>
            <a:r>
              <a:rPr lang="en-US" altLang="zh-TW" dirty="0"/>
              <a:t>Option 2: </a:t>
            </a:r>
          </a:p>
          <a:p>
            <a:pPr lvl="1"/>
            <a:r>
              <a:rPr kumimoji="1" lang="en-US" altLang="zh-TW" dirty="0"/>
              <a:t>9:30 – 12:10 on Thu, Online classes with recording</a:t>
            </a:r>
            <a:endParaRPr lang="en-US" altLang="zh-TW" dirty="0"/>
          </a:p>
          <a:p>
            <a:r>
              <a:rPr lang="en-US" altLang="zh-TW" dirty="0"/>
              <a:t>Option 3: </a:t>
            </a:r>
          </a:p>
          <a:p>
            <a:pPr lvl="1"/>
            <a:r>
              <a:rPr lang="en-US" altLang="zh-TW" dirty="0"/>
              <a:t>10:10 – 12:00 on Thu, 2 Physical + 1 recorded classes</a:t>
            </a:r>
            <a:endParaRPr kumimoji="1" lang="en-US" altLang="zh-TW" dirty="0"/>
          </a:p>
          <a:p>
            <a:r>
              <a:rPr lang="en-US" altLang="zh-TW" dirty="0"/>
              <a:t>Midterm and Final Exams at EC015  </a:t>
            </a:r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594ED5E-9BFA-821C-9B5D-2567C3F0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08F784-3E7D-8ECF-77D1-9AB15D74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EE1-B0B2-46A2-8E37-268FDF49A152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5871922"/>
      </p:ext>
    </p:extLst>
  </p:cSld>
  <p:clrMapOvr>
    <a:masterClrMapping/>
  </p:clrMapOvr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18774</TotalTime>
  <Words>1198</Words>
  <Application>Microsoft Macintosh PowerPoint</Application>
  <PresentationFormat>如螢幕大小 (4:3)</PresentationFormat>
  <Paragraphs>227</Paragraphs>
  <Slides>30</Slides>
  <Notes>8</Notes>
  <HiddenSlides>0</HiddenSlides>
  <MMClips>3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9" baseType="lpstr">
      <vt:lpstr>標楷體</vt:lpstr>
      <vt:lpstr>YouTube Sans</vt:lpstr>
      <vt:lpstr>Arial</vt:lpstr>
      <vt:lpstr>roboto slab</vt:lpstr>
      <vt:lpstr>Tahoma</vt:lpstr>
      <vt:lpstr>Times New Roman</vt:lpstr>
      <vt:lpstr>Wingdings</vt:lpstr>
      <vt:lpstr>Textured</vt:lpstr>
      <vt:lpstr>方程式</vt:lpstr>
      <vt:lpstr>Numerical Methods</vt:lpstr>
      <vt:lpstr>Outline</vt:lpstr>
      <vt:lpstr>About me</vt:lpstr>
      <vt:lpstr>Administration</vt:lpstr>
      <vt:lpstr>Textbook</vt:lpstr>
      <vt:lpstr>References</vt:lpstr>
      <vt:lpstr>Perquisites and Grading</vt:lpstr>
      <vt:lpstr>Policies </vt:lpstr>
      <vt:lpstr>Class schedule?</vt:lpstr>
      <vt:lpstr>Course Introduction &amp; Overview</vt:lpstr>
      <vt:lpstr>What is this course about?</vt:lpstr>
      <vt:lpstr>Numerical Analysis/Methods</vt:lpstr>
      <vt:lpstr>Analysis vs. Numerical Analysis</vt:lpstr>
      <vt:lpstr>A simple example </vt:lpstr>
      <vt:lpstr>Course Overview</vt:lpstr>
      <vt:lpstr>Interpolation and curve fitting</vt:lpstr>
      <vt:lpstr>Approximation of functions</vt:lpstr>
      <vt:lpstr>Differentiation and Integration</vt:lpstr>
      <vt:lpstr>Optimization</vt:lpstr>
      <vt:lpstr>Applications of Numerical Methods</vt:lpstr>
      <vt:lpstr>Computer Graphics</vt:lpstr>
      <vt:lpstr>Deformable Objects with Collisions</vt:lpstr>
      <vt:lpstr>Simulated Deformable Objects</vt:lpstr>
      <vt:lpstr>Fluid simulation by PDE solver</vt:lpstr>
      <vt:lpstr>Simulated Wildfires</vt:lpstr>
      <vt:lpstr>Cloth Simulation by ODE solver</vt:lpstr>
      <vt:lpstr>Computer Vision</vt:lpstr>
      <vt:lpstr>Machine Learning</vt:lpstr>
      <vt:lpstr>Simulation for prototyping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Animation and Special Effects</dc:title>
  <dc:creator>Ling</dc:creator>
  <cp:lastModifiedBy>林 文杰</cp:lastModifiedBy>
  <cp:revision>588</cp:revision>
  <dcterms:created xsi:type="dcterms:W3CDTF">2006-09-01T06:13:59Z</dcterms:created>
  <dcterms:modified xsi:type="dcterms:W3CDTF">2024-02-21T07:45:57Z</dcterms:modified>
</cp:coreProperties>
</file>