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3" r:id="rId3"/>
    <p:sldId id="317" r:id="rId4"/>
    <p:sldId id="318" r:id="rId5"/>
    <p:sldId id="319" r:id="rId6"/>
    <p:sldId id="270" r:id="rId7"/>
    <p:sldId id="291" r:id="rId8"/>
    <p:sldId id="337" r:id="rId9"/>
    <p:sldId id="295" r:id="rId10"/>
    <p:sldId id="267" r:id="rId11"/>
    <p:sldId id="300" r:id="rId12"/>
    <p:sldId id="294" r:id="rId13"/>
    <p:sldId id="301" r:id="rId14"/>
    <p:sldId id="339" r:id="rId15"/>
    <p:sldId id="303" r:id="rId16"/>
    <p:sldId id="293" r:id="rId17"/>
    <p:sldId id="304" r:id="rId18"/>
    <p:sldId id="305" r:id="rId19"/>
    <p:sldId id="308" r:id="rId20"/>
    <p:sldId id="258" r:id="rId21"/>
  </p:sldIdLst>
  <p:sldSz cx="9144000" cy="6858000" type="screen4x3"/>
  <p:notesSz cx="6645275" cy="97758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 autoAdjust="0"/>
    <p:restoredTop sz="74961" autoAdjust="0"/>
  </p:normalViewPr>
  <p:slideViewPr>
    <p:cSldViewPr>
      <p:cViewPr varScale="1">
        <p:scale>
          <a:sx n="81" d="100"/>
          <a:sy n="81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2C0EF77-465B-4987-8B3C-60856E36A3C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0291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3438"/>
            <a:ext cx="5314950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F115803-3D03-4E21-B0EB-A30015BD73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7142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*** If you cannot execute a Java web,</a:t>
            </a:r>
            <a:r>
              <a:rPr lang="en-US" altLang="zh-TW" baseline="0" dirty="0"/>
              <a:t> you need to add http://web.engr.illinois.edu </a:t>
            </a:r>
          </a:p>
          <a:p>
            <a:r>
              <a:rPr lang="en-US" altLang="zh-TW" baseline="0" dirty="0"/>
              <a:t>to the exception list of Java control panel of your PC.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Please follow the instructions in https://www.java.com/zh_TW/download/help/jcp_security.xml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15803-3D03-4E21-B0EB-A30015BD738F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277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http://heath.cs.illinois.edu/scicomp/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15803-3D03-4E21-B0EB-A30015BD738F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851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2C169-90BF-4C73-82C3-7CEB14E8536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4C993-5DD5-442F-BAD5-0C4260FDEA98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1. looping,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37B38860-5486-4C84-9593-D42DE1FAB65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FDF32-1739-40AB-87F4-E59EB62F03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779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F2AF9-AD5F-4BE8-8EDF-8377DEA19B9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4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AB10-7E4F-46FF-9538-4439A70F4E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996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FCC99-435E-4452-96D4-D53D37E96A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357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473E8-1B17-4739-A876-281E5B7AB1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395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10F99-1EAB-4143-84FD-34AEA0A7FA9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51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75CFA-F694-4802-B2F0-95E1935D04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806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0FF88-323A-4404-B7FC-437A7DE894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355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82CF6-5962-42FB-A794-D14B2735FC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2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A4DD8-2E43-4A39-9AF4-12B2264277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0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B48294AB-AC26-439A-8107-6904F5D70EF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5.wmf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0.emf"/><Relationship Id="rId2" Type="http://schemas.openxmlformats.org/officeDocument/2006/relationships/image" Target="../media/image35.jpeg"/><Relationship Id="rId16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8.png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81075"/>
            <a:ext cx="7772400" cy="1828800"/>
          </a:xfrm>
        </p:spPr>
        <p:txBody>
          <a:bodyPr/>
          <a:lstStyle/>
          <a:p>
            <a:r>
              <a:rPr lang="en-US" altLang="zh-TW" sz="4800" dirty="0"/>
              <a:t>Solving Nonlinear Equations</a:t>
            </a:r>
          </a:p>
        </p:txBody>
      </p:sp>
      <p:grpSp>
        <p:nvGrpSpPr>
          <p:cNvPr id="2067" name="Group 19"/>
          <p:cNvGrpSpPr>
            <a:grpSpLocks/>
          </p:cNvGrpSpPr>
          <p:nvPr/>
        </p:nvGrpSpPr>
        <p:grpSpPr bwMode="auto">
          <a:xfrm>
            <a:off x="2627313" y="2781300"/>
            <a:ext cx="4105275" cy="3467100"/>
            <a:chOff x="1655" y="1752"/>
            <a:chExt cx="2586" cy="2184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2607" y="2941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3198" y="3340"/>
            <a:ext cx="23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64880" imgH="228600" progId="Equation.3">
                    <p:embed/>
                  </p:oleObj>
                </mc:Choice>
                <mc:Fallback>
                  <p:oleObj name="方程式" r:id="rId2" imgW="16488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340"/>
                          <a:ext cx="236" cy="32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2526" y="3363"/>
            <a:ext cx="21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3363"/>
                          <a:ext cx="218" cy="30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1991" y="3350"/>
            <a:ext cx="25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6" imgW="177480" imgH="215640" progId="Equation.3">
                    <p:embed/>
                  </p:oleObj>
                </mc:Choice>
                <mc:Fallback>
                  <p:oleObj name="方程式" r:id="rId6" imgW="1774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3350"/>
                          <a:ext cx="254" cy="30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" name="Freeform 8"/>
            <p:cNvSpPr>
              <a:spLocks/>
            </p:cNvSpPr>
            <p:nvPr/>
          </p:nvSpPr>
          <p:spPr bwMode="auto">
            <a:xfrm rot="-410077">
              <a:off x="2047" y="2072"/>
              <a:ext cx="2182" cy="1700"/>
            </a:xfrm>
            <a:custGeom>
              <a:avLst/>
              <a:gdLst>
                <a:gd name="T0" fmla="*/ 0 w 1587"/>
                <a:gd name="T1" fmla="*/ 1225 h 1225"/>
                <a:gd name="T2" fmla="*/ 272 w 1587"/>
                <a:gd name="T3" fmla="*/ 771 h 1225"/>
                <a:gd name="T4" fmla="*/ 680 w 1587"/>
                <a:gd name="T5" fmla="*/ 363 h 1225"/>
                <a:gd name="T6" fmla="*/ 1587 w 1587"/>
                <a:gd name="T7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7" h="1225">
                  <a:moveTo>
                    <a:pt x="0" y="1225"/>
                  </a:moveTo>
                  <a:cubicBezTo>
                    <a:pt x="79" y="1070"/>
                    <a:pt x="159" y="915"/>
                    <a:pt x="272" y="771"/>
                  </a:cubicBezTo>
                  <a:cubicBezTo>
                    <a:pt x="385" y="627"/>
                    <a:pt x="461" y="491"/>
                    <a:pt x="680" y="363"/>
                  </a:cubicBezTo>
                  <a:cubicBezTo>
                    <a:pt x="899" y="235"/>
                    <a:pt x="1243" y="117"/>
                    <a:pt x="1587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 flipV="1">
              <a:off x="1792" y="1752"/>
              <a:ext cx="2177" cy="19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2608" y="2953"/>
              <a:ext cx="0" cy="4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3288" y="2387"/>
              <a:ext cx="0" cy="10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060" name="Object 12"/>
            <p:cNvGraphicFramePr>
              <a:graphicFrameLocks noChangeAspect="1"/>
            </p:cNvGraphicFramePr>
            <p:nvPr/>
          </p:nvGraphicFramePr>
          <p:xfrm>
            <a:off x="2019" y="2637"/>
            <a:ext cx="54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8" imgW="380880" imgH="215640" progId="Equation.3">
                    <p:embed/>
                  </p:oleObj>
                </mc:Choice>
                <mc:Fallback>
                  <p:oleObj name="方程式" r:id="rId8" imgW="3808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2637"/>
                          <a:ext cx="544" cy="30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13"/>
            <p:cNvGraphicFramePr>
              <a:graphicFrameLocks noChangeAspect="1"/>
            </p:cNvGraphicFramePr>
            <p:nvPr/>
          </p:nvGraphicFramePr>
          <p:xfrm>
            <a:off x="2744" y="2024"/>
            <a:ext cx="50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0" imgW="393480" imgH="228600" progId="Equation.3">
                    <p:embed/>
                  </p:oleObj>
                </mc:Choice>
                <mc:Fallback>
                  <p:oleObj name="方程式" r:id="rId10" imgW="39348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024"/>
                          <a:ext cx="508" cy="294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3243" y="2342"/>
              <a:ext cx="91" cy="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2563" y="2909"/>
              <a:ext cx="91" cy="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2324" y="3648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Root </a:t>
              </a:r>
              <a:r>
                <a:rPr lang="en-US" altLang="zh-TW" sz="2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 flipH="1" flipV="1">
              <a:off x="2382" y="3453"/>
              <a:ext cx="45" cy="273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>
              <a:off x="1655" y="3385"/>
              <a:ext cx="25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C7D-FD84-4786-9FB3-DC5E774A5CA5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50561" name="Line 33"/>
          <p:cNvSpPr>
            <a:spLocks noChangeShapeType="1"/>
          </p:cNvSpPr>
          <p:nvPr/>
        </p:nvSpPr>
        <p:spPr bwMode="auto">
          <a:xfrm>
            <a:off x="6515100" y="4668838"/>
            <a:ext cx="10810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Secant Method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89038"/>
            <a:ext cx="8229600" cy="5048250"/>
          </a:xfrm>
        </p:spPr>
        <p:txBody>
          <a:bodyPr/>
          <a:lstStyle/>
          <a:p>
            <a:r>
              <a:rPr lang="en-US" altLang="zh-TW" sz="2800"/>
              <a:t>Approximate a function by a straight line</a:t>
            </a:r>
          </a:p>
          <a:p>
            <a:endParaRPr lang="en-US" altLang="zh-TW" sz="2800"/>
          </a:p>
          <a:p>
            <a:endParaRPr lang="en-US" altLang="zh-TW" sz="2800"/>
          </a:p>
          <a:p>
            <a:r>
              <a:rPr lang="en-US" altLang="zh-TW" sz="2800"/>
              <a:t>Compute the intersection of the line and x-axis</a:t>
            </a:r>
          </a:p>
          <a:p>
            <a:endParaRPr lang="en-US" altLang="zh-TW" sz="2800"/>
          </a:p>
          <a:p>
            <a:endParaRPr lang="en-US" altLang="zh-TW" sz="2800"/>
          </a:p>
          <a:p>
            <a:pPr>
              <a:buFont typeface="Wingdings" pitchFamily="2" charset="2"/>
              <a:buNone/>
            </a:pPr>
            <a:br>
              <a:rPr lang="en-US" altLang="zh-TW" sz="2800"/>
            </a:br>
            <a:endParaRPr lang="en-US" altLang="zh-TW" sz="2800"/>
          </a:p>
        </p:txBody>
      </p:sp>
      <p:graphicFrame>
        <p:nvGraphicFramePr>
          <p:cNvPr id="150555" name="Object 27"/>
          <p:cNvGraphicFramePr>
            <a:graphicFrameLocks noChangeAspect="1"/>
          </p:cNvGraphicFramePr>
          <p:nvPr/>
        </p:nvGraphicFramePr>
        <p:xfrm>
          <a:off x="912813" y="1700213"/>
          <a:ext cx="37909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38000" imgH="431640" progId="Equation.3">
                  <p:embed/>
                </p:oleObj>
              </mc:Choice>
              <mc:Fallback>
                <p:oleObj name="方程式" r:id="rId2" imgW="1638000" imgH="431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700213"/>
                        <a:ext cx="3790950" cy="998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6" name="Object 28"/>
          <p:cNvGraphicFramePr>
            <a:graphicFrameLocks noChangeAspect="1"/>
          </p:cNvGraphicFramePr>
          <p:nvPr/>
        </p:nvGraphicFramePr>
        <p:xfrm>
          <a:off x="900113" y="3284538"/>
          <a:ext cx="420211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815840" imgH="431640" progId="Equation.3">
                  <p:embed/>
                </p:oleObj>
              </mc:Choice>
              <mc:Fallback>
                <p:oleObj name="方程式" r:id="rId4" imgW="181584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4202112" cy="998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6" name="Object 18"/>
          <p:cNvGraphicFramePr>
            <a:graphicFrameLocks noChangeAspect="1"/>
          </p:cNvGraphicFramePr>
          <p:nvPr/>
        </p:nvGraphicFramePr>
        <p:xfrm>
          <a:off x="7453313" y="5302250"/>
          <a:ext cx="3746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64880" imgH="228600" progId="Equation.3">
                  <p:embed/>
                </p:oleObj>
              </mc:Choice>
              <mc:Fallback>
                <p:oleObj name="方程式" r:id="rId6" imgW="16488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3" y="5302250"/>
                        <a:ext cx="374650" cy="5159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5" name="Object 17"/>
          <p:cNvGraphicFramePr>
            <a:graphicFrameLocks noChangeAspect="1"/>
          </p:cNvGraphicFramePr>
          <p:nvPr/>
        </p:nvGraphicFramePr>
        <p:xfrm>
          <a:off x="6386513" y="5338763"/>
          <a:ext cx="3460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52280" imgH="215640" progId="Equation.3">
                  <p:embed/>
                </p:oleObj>
              </mc:Choice>
              <mc:Fallback>
                <p:oleObj name="方程式" r:id="rId8" imgW="15228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5338763"/>
                        <a:ext cx="346075" cy="487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7" name="Object 19"/>
          <p:cNvGraphicFramePr>
            <a:graphicFrameLocks noChangeAspect="1"/>
          </p:cNvGraphicFramePr>
          <p:nvPr/>
        </p:nvGraphicFramePr>
        <p:xfrm>
          <a:off x="5537200" y="5318125"/>
          <a:ext cx="4032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77480" imgH="215640" progId="Equation.3">
                  <p:embed/>
                </p:oleObj>
              </mc:Choice>
              <mc:Fallback>
                <p:oleObj name="方程式" r:id="rId10" imgW="17748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5318125"/>
                        <a:ext cx="403225" cy="4873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7" name="Freeform 9"/>
          <p:cNvSpPr>
            <a:spLocks/>
          </p:cNvSpPr>
          <p:nvPr/>
        </p:nvSpPr>
        <p:spPr bwMode="auto">
          <a:xfrm rot="-410077">
            <a:off x="5626100" y="3289300"/>
            <a:ext cx="3463925" cy="2698750"/>
          </a:xfrm>
          <a:custGeom>
            <a:avLst/>
            <a:gdLst>
              <a:gd name="T0" fmla="*/ 0 w 1587"/>
              <a:gd name="T1" fmla="*/ 1225 h 1225"/>
              <a:gd name="T2" fmla="*/ 272 w 1587"/>
              <a:gd name="T3" fmla="*/ 771 h 1225"/>
              <a:gd name="T4" fmla="*/ 680 w 1587"/>
              <a:gd name="T5" fmla="*/ 363 h 1225"/>
              <a:gd name="T6" fmla="*/ 1587 w 1587"/>
              <a:gd name="T7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7" h="1225">
                <a:moveTo>
                  <a:pt x="0" y="1225"/>
                </a:moveTo>
                <a:cubicBezTo>
                  <a:pt x="79" y="1070"/>
                  <a:pt x="159" y="915"/>
                  <a:pt x="272" y="771"/>
                </a:cubicBezTo>
                <a:cubicBezTo>
                  <a:pt x="385" y="627"/>
                  <a:pt x="461" y="491"/>
                  <a:pt x="680" y="363"/>
                </a:cubicBezTo>
                <a:cubicBezTo>
                  <a:pt x="899" y="235"/>
                  <a:pt x="1243" y="117"/>
                  <a:pt x="1587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 flipV="1">
            <a:off x="5221288" y="2781300"/>
            <a:ext cx="3455987" cy="3097213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>
            <a:off x="6516688" y="4687888"/>
            <a:ext cx="0" cy="7016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>
            <a:off x="7596188" y="3789363"/>
            <a:ext cx="0" cy="1593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50542" name="Object 14"/>
          <p:cNvGraphicFramePr>
            <a:graphicFrameLocks noChangeAspect="1"/>
          </p:cNvGraphicFramePr>
          <p:nvPr/>
        </p:nvGraphicFramePr>
        <p:xfrm>
          <a:off x="5581650" y="4186238"/>
          <a:ext cx="8636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380880" imgH="215640" progId="Equation.3">
                  <p:embed/>
                </p:oleObj>
              </mc:Choice>
              <mc:Fallback>
                <p:oleObj name="方程式" r:id="rId12" imgW="38088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4186238"/>
                        <a:ext cx="863600" cy="487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4" name="Object 16"/>
          <p:cNvGraphicFramePr>
            <a:graphicFrameLocks noChangeAspect="1"/>
          </p:cNvGraphicFramePr>
          <p:nvPr/>
        </p:nvGraphicFramePr>
        <p:xfrm>
          <a:off x="6732588" y="3213100"/>
          <a:ext cx="806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393480" imgH="228600" progId="Equation.3">
                  <p:embed/>
                </p:oleObj>
              </mc:Choice>
              <mc:Fallback>
                <p:oleObj name="方程式" r:id="rId14" imgW="39348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213100"/>
                        <a:ext cx="806450" cy="466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7524750" y="3717925"/>
            <a:ext cx="144463" cy="1444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50" name="Oval 22"/>
          <p:cNvSpPr>
            <a:spLocks noChangeArrowheads="1"/>
          </p:cNvSpPr>
          <p:nvPr/>
        </p:nvSpPr>
        <p:spPr bwMode="auto">
          <a:xfrm>
            <a:off x="6445250" y="4618038"/>
            <a:ext cx="144463" cy="1444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6065838" y="5791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Root </a:t>
            </a:r>
            <a:r>
              <a:rPr lang="en-US" altLang="zh-TW" sz="2400" i="1">
                <a:latin typeface="Times New Roman" pitchFamily="18" charset="0"/>
              </a:rPr>
              <a:t>r</a:t>
            </a:r>
          </a:p>
        </p:txBody>
      </p:sp>
      <p:sp>
        <p:nvSpPr>
          <p:cNvPr id="150552" name="Line 24"/>
          <p:cNvSpPr>
            <a:spLocks noChangeShapeType="1"/>
          </p:cNvSpPr>
          <p:nvPr/>
        </p:nvSpPr>
        <p:spPr bwMode="auto">
          <a:xfrm flipH="1" flipV="1">
            <a:off x="6157913" y="5481638"/>
            <a:ext cx="71437" cy="433387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58" name="Line 30"/>
          <p:cNvSpPr>
            <a:spLocks noChangeShapeType="1"/>
          </p:cNvSpPr>
          <p:nvPr/>
        </p:nvSpPr>
        <p:spPr bwMode="auto">
          <a:xfrm>
            <a:off x="5003800" y="5373688"/>
            <a:ext cx="4105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D8-E406-462A-B60B-BF63F91FC49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Secant Method (cont.)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89038"/>
            <a:ext cx="8229600" cy="5048250"/>
          </a:xfrm>
        </p:spPr>
        <p:txBody>
          <a:bodyPr/>
          <a:lstStyle/>
          <a:p>
            <a:r>
              <a:rPr lang="en-US" altLang="zh-TW" sz="2800"/>
              <a:t>Update endpoints</a:t>
            </a:r>
          </a:p>
          <a:p>
            <a:pPr lvl="1">
              <a:buFont typeface="Wingdings" pitchFamily="2" charset="2"/>
              <a:buNone/>
            </a:pPr>
            <a:endParaRPr lang="en-US" altLang="zh-TW" sz="2400"/>
          </a:p>
          <a:p>
            <a:endParaRPr lang="en-US" altLang="zh-TW" sz="2800"/>
          </a:p>
          <a:p>
            <a:r>
              <a:rPr lang="en-US" altLang="zh-TW" sz="2800"/>
              <a:t>Repeat</a:t>
            </a:r>
          </a:p>
          <a:p>
            <a:endParaRPr lang="en-US" altLang="zh-TW" sz="2800"/>
          </a:p>
          <a:p>
            <a:pPr>
              <a:buFont typeface="Wingdings" pitchFamily="2" charset="2"/>
              <a:buNone/>
            </a:pPr>
            <a:br>
              <a:rPr lang="en-US" altLang="zh-TW" sz="2800"/>
            </a:br>
            <a:endParaRPr lang="en-US" altLang="zh-TW" sz="2800"/>
          </a:p>
        </p:txBody>
      </p:sp>
      <p:graphicFrame>
        <p:nvGraphicFramePr>
          <p:cNvPr id="189462" name="Object 22"/>
          <p:cNvGraphicFramePr>
            <a:graphicFrameLocks noChangeAspect="1"/>
          </p:cNvGraphicFramePr>
          <p:nvPr/>
        </p:nvGraphicFramePr>
        <p:xfrm>
          <a:off x="900113" y="3141663"/>
          <a:ext cx="47307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44440" imgH="431640" progId="Equation.3">
                  <p:embed/>
                </p:oleObj>
              </mc:Choice>
              <mc:Fallback>
                <p:oleObj name="方程式" r:id="rId2" imgW="204444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1663"/>
                        <a:ext cx="4730750" cy="998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4" name="Object 24"/>
          <p:cNvGraphicFramePr>
            <a:graphicFrameLocks noChangeAspect="1"/>
          </p:cNvGraphicFramePr>
          <p:nvPr/>
        </p:nvGraphicFramePr>
        <p:xfrm>
          <a:off x="5435600" y="4857750"/>
          <a:ext cx="3746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4880" imgH="228600" progId="Equation.3">
                  <p:embed/>
                </p:oleObj>
              </mc:Choice>
              <mc:Fallback>
                <p:oleObj name="方程式" r:id="rId4" imgW="16488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857750"/>
                        <a:ext cx="374650" cy="5159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5" name="Object 25"/>
          <p:cNvGraphicFramePr>
            <a:graphicFrameLocks noChangeAspect="1"/>
          </p:cNvGraphicFramePr>
          <p:nvPr/>
        </p:nvGraphicFramePr>
        <p:xfrm>
          <a:off x="6386513" y="5338763"/>
          <a:ext cx="3460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52280" imgH="215640" progId="Equation.3">
                  <p:embed/>
                </p:oleObj>
              </mc:Choice>
              <mc:Fallback>
                <p:oleObj name="方程式" r:id="rId6" imgW="15228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5338763"/>
                        <a:ext cx="346075" cy="487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67" name="Freeform 27"/>
          <p:cNvSpPr>
            <a:spLocks/>
          </p:cNvSpPr>
          <p:nvPr/>
        </p:nvSpPr>
        <p:spPr bwMode="auto">
          <a:xfrm rot="-410077">
            <a:off x="5626100" y="3289300"/>
            <a:ext cx="3463925" cy="2698750"/>
          </a:xfrm>
          <a:custGeom>
            <a:avLst/>
            <a:gdLst>
              <a:gd name="T0" fmla="*/ 0 w 1587"/>
              <a:gd name="T1" fmla="*/ 1225 h 1225"/>
              <a:gd name="T2" fmla="*/ 272 w 1587"/>
              <a:gd name="T3" fmla="*/ 771 h 1225"/>
              <a:gd name="T4" fmla="*/ 680 w 1587"/>
              <a:gd name="T5" fmla="*/ 363 h 1225"/>
              <a:gd name="T6" fmla="*/ 1587 w 1587"/>
              <a:gd name="T7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7" h="1225">
                <a:moveTo>
                  <a:pt x="0" y="1225"/>
                </a:moveTo>
                <a:cubicBezTo>
                  <a:pt x="79" y="1070"/>
                  <a:pt x="159" y="915"/>
                  <a:pt x="272" y="771"/>
                </a:cubicBezTo>
                <a:cubicBezTo>
                  <a:pt x="385" y="627"/>
                  <a:pt x="461" y="491"/>
                  <a:pt x="680" y="363"/>
                </a:cubicBezTo>
                <a:cubicBezTo>
                  <a:pt x="899" y="235"/>
                  <a:pt x="1243" y="117"/>
                  <a:pt x="1587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9468" name="Line 28"/>
          <p:cNvSpPr>
            <a:spLocks noChangeShapeType="1"/>
          </p:cNvSpPr>
          <p:nvPr/>
        </p:nvSpPr>
        <p:spPr bwMode="auto">
          <a:xfrm flipV="1">
            <a:off x="5600700" y="3602038"/>
            <a:ext cx="1444625" cy="2970212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9469" name="Line 29"/>
          <p:cNvSpPr>
            <a:spLocks noChangeShapeType="1"/>
          </p:cNvSpPr>
          <p:nvPr/>
        </p:nvSpPr>
        <p:spPr bwMode="auto">
          <a:xfrm>
            <a:off x="6516688" y="4687888"/>
            <a:ext cx="0" cy="7016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9470" name="Line 30"/>
          <p:cNvSpPr>
            <a:spLocks noChangeShapeType="1"/>
          </p:cNvSpPr>
          <p:nvPr/>
        </p:nvSpPr>
        <p:spPr bwMode="auto">
          <a:xfrm>
            <a:off x="5795963" y="5373688"/>
            <a:ext cx="0" cy="9461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89471" name="Object 31"/>
          <p:cNvGraphicFramePr>
            <a:graphicFrameLocks noChangeAspect="1"/>
          </p:cNvGraphicFramePr>
          <p:nvPr/>
        </p:nvGraphicFramePr>
        <p:xfrm>
          <a:off x="5651500" y="4076700"/>
          <a:ext cx="86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380880" imgH="215640" progId="Equation.3">
                  <p:embed/>
                </p:oleObj>
              </mc:Choice>
              <mc:Fallback>
                <p:oleObj name="方程式" r:id="rId8" imgW="380880" imgH="215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076700"/>
                        <a:ext cx="863600" cy="4873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72" name="Object 32"/>
          <p:cNvGraphicFramePr>
            <a:graphicFrameLocks noChangeAspect="1"/>
          </p:cNvGraphicFramePr>
          <p:nvPr/>
        </p:nvGraphicFramePr>
        <p:xfrm>
          <a:off x="4859338" y="5949950"/>
          <a:ext cx="806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93480" imgH="228600" progId="Equation.3">
                  <p:embed/>
                </p:oleObj>
              </mc:Choice>
              <mc:Fallback>
                <p:oleObj name="方程式" r:id="rId10" imgW="39348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949950"/>
                        <a:ext cx="806450" cy="466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73" name="Oval 33"/>
          <p:cNvSpPr>
            <a:spLocks noChangeArrowheads="1"/>
          </p:cNvSpPr>
          <p:nvPr/>
        </p:nvSpPr>
        <p:spPr bwMode="auto">
          <a:xfrm>
            <a:off x="5724525" y="6092825"/>
            <a:ext cx="144463" cy="1444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74" name="Oval 34"/>
          <p:cNvSpPr>
            <a:spLocks noChangeArrowheads="1"/>
          </p:cNvSpPr>
          <p:nvPr/>
        </p:nvSpPr>
        <p:spPr bwMode="auto">
          <a:xfrm>
            <a:off x="6445250" y="4618038"/>
            <a:ext cx="144463" cy="1444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75" name="Text Box 35"/>
          <p:cNvSpPr txBox="1">
            <a:spLocks noChangeArrowheads="1"/>
          </p:cNvSpPr>
          <p:nvPr/>
        </p:nvSpPr>
        <p:spPr bwMode="auto">
          <a:xfrm>
            <a:off x="6065838" y="5791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Root </a:t>
            </a:r>
            <a:r>
              <a:rPr lang="en-US" altLang="zh-TW" sz="2400" i="1">
                <a:latin typeface="Times New Roman" pitchFamily="18" charset="0"/>
              </a:rPr>
              <a:t>r</a:t>
            </a:r>
          </a:p>
        </p:txBody>
      </p:sp>
      <p:sp>
        <p:nvSpPr>
          <p:cNvPr id="189476" name="Line 36"/>
          <p:cNvSpPr>
            <a:spLocks noChangeShapeType="1"/>
          </p:cNvSpPr>
          <p:nvPr/>
        </p:nvSpPr>
        <p:spPr bwMode="auto">
          <a:xfrm flipH="1" flipV="1">
            <a:off x="6157913" y="5481638"/>
            <a:ext cx="71437" cy="433387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89477" name="Object 37"/>
          <p:cNvGraphicFramePr>
            <a:graphicFrameLocks noChangeAspect="1"/>
          </p:cNvGraphicFramePr>
          <p:nvPr/>
        </p:nvGraphicFramePr>
        <p:xfrm>
          <a:off x="5091113" y="32496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114120" imgH="215640" progId="Equation.3">
                  <p:embed/>
                </p:oleObj>
              </mc:Choice>
              <mc:Fallback>
                <p:oleObj name="方程式" r:id="rId12" imgW="114120" imgH="215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324961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78" name="Line 38"/>
          <p:cNvSpPr>
            <a:spLocks noChangeShapeType="1"/>
          </p:cNvSpPr>
          <p:nvPr/>
        </p:nvSpPr>
        <p:spPr bwMode="auto">
          <a:xfrm>
            <a:off x="5003800" y="5373688"/>
            <a:ext cx="4105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89479" name="Object 39"/>
          <p:cNvGraphicFramePr>
            <a:graphicFrameLocks noChangeAspect="1"/>
          </p:cNvGraphicFramePr>
          <p:nvPr/>
        </p:nvGraphicFramePr>
        <p:xfrm>
          <a:off x="1187450" y="1916113"/>
          <a:ext cx="5143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2222280" imgH="253800" progId="Equation.3">
                  <p:embed/>
                </p:oleObj>
              </mc:Choice>
              <mc:Fallback>
                <p:oleObj name="方程式" r:id="rId14" imgW="2222280" imgH="253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16113"/>
                        <a:ext cx="5143500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9459-2DBD-4D86-89B2-9E28198A1A9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sz="2800" i="1" dirty="0"/>
              <a:t>f</a:t>
            </a:r>
            <a:r>
              <a:rPr lang="en-US" altLang="zh-TW" sz="2800" dirty="0"/>
              <a:t>(</a:t>
            </a:r>
            <a:r>
              <a:rPr lang="en-US" altLang="zh-TW" sz="2800" i="1" dirty="0"/>
              <a:t>x</a:t>
            </a:r>
            <a:r>
              <a:rPr lang="en-US" altLang="zh-TW" sz="2800" dirty="0"/>
              <a:t>)</a:t>
            </a:r>
            <a:r>
              <a:rPr lang="en-US" altLang="zh-TW" sz="2800" i="1" dirty="0"/>
              <a:t> = 3x + sin</a:t>
            </a:r>
            <a:r>
              <a:rPr lang="en-US" altLang="zh-TW" sz="2800" dirty="0"/>
              <a:t>(</a:t>
            </a:r>
            <a:r>
              <a:rPr lang="en-US" altLang="zh-TW" sz="2800" i="1" dirty="0"/>
              <a:t>x</a:t>
            </a:r>
            <a:r>
              <a:rPr lang="en-US" altLang="zh-TW" sz="2800" dirty="0"/>
              <a:t>)</a:t>
            </a:r>
            <a:r>
              <a:rPr lang="en-US" altLang="zh-TW" sz="2800" i="1" dirty="0"/>
              <a:t> – </a:t>
            </a:r>
            <a:r>
              <a:rPr lang="en-US" altLang="zh-TW" sz="2800" i="1" dirty="0" err="1"/>
              <a:t>exp</a:t>
            </a:r>
            <a:r>
              <a:rPr lang="en-US" altLang="zh-TW" sz="2800" dirty="0"/>
              <a:t>(</a:t>
            </a:r>
            <a:r>
              <a:rPr lang="en-US" altLang="zh-TW" sz="2800" i="1" dirty="0"/>
              <a:t>x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Find the root in [0, 1]</a:t>
            </a:r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</p:txBody>
      </p:sp>
      <p:pic>
        <p:nvPicPr>
          <p:cNvPr id="1833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1910" r="7547" b="7558"/>
          <a:stretch>
            <a:fillRect/>
          </a:stretch>
        </p:blipFill>
        <p:spPr bwMode="auto">
          <a:xfrm>
            <a:off x="3059832" y="2564904"/>
            <a:ext cx="4608513" cy="35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D603-7E75-43D9-8725-11D5E01841D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of secant method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Remedy</a:t>
            </a:r>
          </a:p>
          <a:p>
            <a:pPr lvl="1"/>
            <a:r>
              <a:rPr lang="en-US" altLang="zh-TW" dirty="0"/>
              <a:t>Always bracket a root in the interval [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0</a:t>
            </a:r>
            <a:r>
              <a:rPr lang="en-US" altLang="zh-TW" i="1" dirty="0"/>
              <a:t>, x</a:t>
            </a:r>
            <a:r>
              <a:rPr lang="en-US" altLang="zh-TW" i="1" baseline="-25000" dirty="0"/>
              <a:t>1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How to do this?</a:t>
            </a:r>
          </a:p>
        </p:txBody>
      </p:sp>
      <p:pic>
        <p:nvPicPr>
          <p:cNvPr id="190468" name="Picture 4" descr="File0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6259" r="3970" b="29466"/>
          <a:stretch>
            <a:fillRect/>
          </a:stretch>
        </p:blipFill>
        <p:spPr bwMode="auto">
          <a:xfrm>
            <a:off x="539552" y="1196107"/>
            <a:ext cx="8149371" cy="280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BE1E-60DE-4070-A63E-7B2F1841A450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 of False Position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Update the intersection as the bisection does</a:t>
            </a:r>
          </a:p>
          <a:p>
            <a:r>
              <a:rPr lang="en-US" altLang="zh-TW"/>
              <a:t>Start with [</a:t>
            </a:r>
            <a:r>
              <a:rPr lang="en-US" altLang="zh-TW" sz="3400" i="1"/>
              <a:t>x</a:t>
            </a:r>
            <a:r>
              <a:rPr lang="en-US" altLang="zh-TW" sz="3400" baseline="-25000"/>
              <a:t>0</a:t>
            </a:r>
            <a:r>
              <a:rPr lang="en-US" altLang="zh-TW" sz="3400"/>
              <a:t>, </a:t>
            </a:r>
            <a:r>
              <a:rPr lang="en-US" altLang="zh-TW" sz="3400" i="1"/>
              <a:t>x</a:t>
            </a:r>
            <a:r>
              <a:rPr lang="en-US" altLang="zh-TW" sz="3400" baseline="-25000"/>
              <a:t>1</a:t>
            </a:r>
            <a:r>
              <a:rPr lang="en-US" altLang="zh-TW"/>
              <a:t>] that bracket a root</a:t>
            </a:r>
          </a:p>
          <a:p>
            <a:r>
              <a:rPr lang="en-US" altLang="zh-TW"/>
              <a:t>Repeat</a:t>
            </a:r>
          </a:p>
          <a:p>
            <a:pPr lvl="1"/>
            <a:r>
              <a:rPr lang="en-US" altLang="zh-TW"/>
              <a:t> </a:t>
            </a:r>
          </a:p>
          <a:p>
            <a:pPr lvl="1"/>
            <a:endParaRPr lang="en-US" altLang="zh-TW"/>
          </a:p>
          <a:p>
            <a:pPr lvl="1"/>
            <a:r>
              <a:rPr lang="en-US" altLang="zh-TW" sz="3000"/>
              <a:t>If </a:t>
            </a:r>
            <a:r>
              <a:rPr lang="en-US" altLang="zh-TW" sz="3000" i="1"/>
              <a:t>f</a:t>
            </a:r>
            <a:r>
              <a:rPr lang="en-US" altLang="zh-TW" sz="3000"/>
              <a:t>(</a:t>
            </a:r>
            <a:r>
              <a:rPr lang="en-US" altLang="zh-TW" sz="3000" i="1"/>
              <a:t>x</a:t>
            </a:r>
            <a:r>
              <a:rPr lang="en-US" altLang="zh-TW" sz="3000" baseline="-25000"/>
              <a:t>2</a:t>
            </a:r>
            <a:r>
              <a:rPr lang="en-US" altLang="zh-TW" sz="3000"/>
              <a:t>)</a:t>
            </a:r>
            <a:r>
              <a:rPr lang="en-US" altLang="zh-TW" sz="3000" i="1"/>
              <a:t>f</a:t>
            </a:r>
            <a:r>
              <a:rPr lang="en-US" altLang="zh-TW" sz="3000"/>
              <a:t>(</a:t>
            </a:r>
            <a:r>
              <a:rPr lang="en-US" altLang="zh-TW" sz="3000" i="1"/>
              <a:t>x</a:t>
            </a:r>
            <a:r>
              <a:rPr lang="en-US" altLang="zh-TW" sz="3000" baseline="-25000"/>
              <a:t>0</a:t>
            </a:r>
            <a:r>
              <a:rPr lang="en-US" altLang="zh-TW" sz="3000"/>
              <a:t>) &lt; 0, Set </a:t>
            </a:r>
            <a:r>
              <a:rPr lang="en-US" altLang="zh-TW" sz="3000" i="1"/>
              <a:t>x</a:t>
            </a:r>
            <a:r>
              <a:rPr lang="en-US" altLang="zh-TW" sz="3000" baseline="-25000"/>
              <a:t>1</a:t>
            </a:r>
            <a:r>
              <a:rPr lang="en-US" altLang="zh-TW" sz="3000"/>
              <a:t> = </a:t>
            </a:r>
            <a:r>
              <a:rPr lang="en-US" altLang="zh-TW" sz="3000" i="1"/>
              <a:t>x</a:t>
            </a:r>
            <a:r>
              <a:rPr lang="en-US" altLang="zh-TW" sz="3000" baseline="-25000"/>
              <a:t>2</a:t>
            </a:r>
            <a:endParaRPr lang="en-US" altLang="zh-TW" sz="3000"/>
          </a:p>
          <a:p>
            <a:pPr lvl="1"/>
            <a:r>
              <a:rPr lang="en-US" altLang="zh-TW" sz="3000"/>
              <a:t>Else </a:t>
            </a:r>
            <a:r>
              <a:rPr lang="en-US" altLang="zh-TW" sz="3000" i="1"/>
              <a:t>x</a:t>
            </a:r>
            <a:r>
              <a:rPr lang="en-US" altLang="zh-TW" sz="3000" baseline="-25000"/>
              <a:t>0</a:t>
            </a:r>
            <a:r>
              <a:rPr lang="en-US" altLang="zh-TW" sz="3000"/>
              <a:t> = </a:t>
            </a:r>
            <a:r>
              <a:rPr lang="en-US" altLang="zh-TW" sz="3000" i="1"/>
              <a:t>x</a:t>
            </a:r>
            <a:r>
              <a:rPr lang="en-US" altLang="zh-TW" sz="3000" baseline="-25000"/>
              <a:t>2</a:t>
            </a:r>
          </a:p>
          <a:p>
            <a:r>
              <a:rPr lang="en-US" altLang="zh-TW" sz="3400"/>
              <a:t>Until |</a:t>
            </a:r>
            <a:r>
              <a:rPr lang="en-US" altLang="zh-TW" sz="3400" i="1"/>
              <a:t>f</a:t>
            </a:r>
            <a:r>
              <a:rPr lang="en-US" altLang="zh-TW" sz="3400"/>
              <a:t>(</a:t>
            </a:r>
            <a:r>
              <a:rPr lang="en-US" altLang="zh-TW" sz="3400" i="1"/>
              <a:t>x</a:t>
            </a:r>
            <a:r>
              <a:rPr lang="en-US" altLang="zh-TW" sz="3400" baseline="-25000"/>
              <a:t>2</a:t>
            </a:r>
            <a:r>
              <a:rPr lang="en-US" altLang="zh-TW" sz="3400"/>
              <a:t>)| &lt; tolerance value</a:t>
            </a:r>
          </a:p>
        </p:txBody>
      </p:sp>
      <p:graphicFrame>
        <p:nvGraphicFramePr>
          <p:cNvPr id="233476" name="Object 4"/>
          <p:cNvGraphicFramePr>
            <a:graphicFrameLocks noChangeAspect="1"/>
          </p:cNvGraphicFramePr>
          <p:nvPr/>
        </p:nvGraphicFramePr>
        <p:xfrm>
          <a:off x="1331913" y="3357563"/>
          <a:ext cx="46085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815840" imgH="431640" progId="Equation.3">
                  <p:embed/>
                </p:oleObj>
              </mc:Choice>
              <mc:Fallback>
                <p:oleObj name="方程式" r:id="rId2" imgW="18158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57563"/>
                        <a:ext cx="4608512" cy="1095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7" name="Object 5"/>
          <p:cNvGraphicFramePr>
            <a:graphicFrameLocks noChangeAspect="1"/>
          </p:cNvGraphicFramePr>
          <p:nvPr/>
        </p:nvGraphicFramePr>
        <p:xfrm>
          <a:off x="6659563" y="4532313"/>
          <a:ext cx="3746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4880" imgH="228600" progId="Equation.3">
                  <p:embed/>
                </p:oleObj>
              </mc:Choice>
              <mc:Fallback>
                <p:oleObj name="方程式" r:id="rId4" imgW="164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532313"/>
                        <a:ext cx="374650" cy="5159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7740650" y="4508500"/>
          <a:ext cx="3460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52280" imgH="215640" progId="Equation.3">
                  <p:embed/>
                </p:oleObj>
              </mc:Choice>
              <mc:Fallback>
                <p:oleObj name="方程式" r:id="rId6" imgW="1522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4508500"/>
                        <a:ext cx="346075" cy="4873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0" name="Line 8"/>
          <p:cNvSpPr>
            <a:spLocks noChangeShapeType="1"/>
          </p:cNvSpPr>
          <p:nvPr/>
        </p:nvSpPr>
        <p:spPr bwMode="auto">
          <a:xfrm flipV="1">
            <a:off x="6824663" y="3276600"/>
            <a:ext cx="1444625" cy="2970213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7740650" y="4365625"/>
            <a:ext cx="0" cy="7016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>
            <a:off x="7019925" y="5048250"/>
            <a:ext cx="0" cy="9461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6948488" y="3805238"/>
          <a:ext cx="8636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380880" imgH="215640" progId="Equation.3">
                  <p:embed/>
                </p:oleObj>
              </mc:Choice>
              <mc:Fallback>
                <p:oleObj name="方程式" r:id="rId8" imgW="380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805238"/>
                        <a:ext cx="863600" cy="487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6083300" y="5624513"/>
          <a:ext cx="806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93480" imgH="228600" progId="Equation.3">
                  <p:embed/>
                </p:oleObj>
              </mc:Choice>
              <mc:Fallback>
                <p:oleObj name="方程式" r:id="rId10" imgW="3934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5624513"/>
                        <a:ext cx="806450" cy="466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5" name="Oval 13"/>
          <p:cNvSpPr>
            <a:spLocks noChangeArrowheads="1"/>
          </p:cNvSpPr>
          <p:nvPr/>
        </p:nvSpPr>
        <p:spPr bwMode="auto">
          <a:xfrm>
            <a:off x="6948488" y="5767388"/>
            <a:ext cx="144462" cy="1444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3486" name="Oval 14"/>
          <p:cNvSpPr>
            <a:spLocks noChangeArrowheads="1"/>
          </p:cNvSpPr>
          <p:nvPr/>
        </p:nvSpPr>
        <p:spPr bwMode="auto">
          <a:xfrm>
            <a:off x="7669213" y="4292600"/>
            <a:ext cx="144462" cy="1444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3487" name="Text Box 15"/>
          <p:cNvSpPr txBox="1">
            <a:spLocks noChangeArrowheads="1"/>
          </p:cNvSpPr>
          <p:nvPr/>
        </p:nvSpPr>
        <p:spPr bwMode="auto">
          <a:xfrm>
            <a:off x="7289800" y="54657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Root </a:t>
            </a:r>
            <a:r>
              <a:rPr lang="en-US" altLang="zh-TW" sz="2400" i="1">
                <a:latin typeface="Times New Roman" pitchFamily="18" charset="0"/>
              </a:rPr>
              <a:t>r</a:t>
            </a:r>
          </a:p>
        </p:txBody>
      </p:sp>
      <p:sp>
        <p:nvSpPr>
          <p:cNvPr id="233488" name="Line 16"/>
          <p:cNvSpPr>
            <a:spLocks noChangeShapeType="1"/>
          </p:cNvSpPr>
          <p:nvPr/>
        </p:nvSpPr>
        <p:spPr bwMode="auto">
          <a:xfrm flipH="1" flipV="1">
            <a:off x="7164388" y="5084763"/>
            <a:ext cx="287337" cy="506412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3490" name="Line 18"/>
          <p:cNvSpPr>
            <a:spLocks noChangeShapeType="1"/>
          </p:cNvSpPr>
          <p:nvPr/>
        </p:nvSpPr>
        <p:spPr bwMode="auto">
          <a:xfrm>
            <a:off x="6227763" y="5013325"/>
            <a:ext cx="2736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3494" name="Freeform 22"/>
          <p:cNvSpPr>
            <a:spLocks/>
          </p:cNvSpPr>
          <p:nvPr/>
        </p:nvSpPr>
        <p:spPr bwMode="auto">
          <a:xfrm>
            <a:off x="6948488" y="3789363"/>
            <a:ext cx="1655762" cy="2447925"/>
          </a:xfrm>
          <a:custGeom>
            <a:avLst/>
            <a:gdLst>
              <a:gd name="T0" fmla="*/ 0 w 1043"/>
              <a:gd name="T1" fmla="*/ 1542 h 1542"/>
              <a:gd name="T2" fmla="*/ 91 w 1043"/>
              <a:gd name="T3" fmla="*/ 1134 h 1542"/>
              <a:gd name="T4" fmla="*/ 136 w 1043"/>
              <a:gd name="T5" fmla="*/ 635 h 1542"/>
              <a:gd name="T6" fmla="*/ 317 w 1043"/>
              <a:gd name="T7" fmla="*/ 408 h 1542"/>
              <a:gd name="T8" fmla="*/ 771 w 1043"/>
              <a:gd name="T9" fmla="*/ 317 h 1542"/>
              <a:gd name="T10" fmla="*/ 1043 w 1043"/>
              <a:gd name="T11" fmla="*/ 0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1542">
                <a:moveTo>
                  <a:pt x="0" y="1542"/>
                </a:moveTo>
                <a:cubicBezTo>
                  <a:pt x="34" y="1413"/>
                  <a:pt x="68" y="1285"/>
                  <a:pt x="91" y="1134"/>
                </a:cubicBezTo>
                <a:cubicBezTo>
                  <a:pt x="114" y="983"/>
                  <a:pt x="98" y="756"/>
                  <a:pt x="136" y="635"/>
                </a:cubicBezTo>
                <a:cubicBezTo>
                  <a:pt x="174" y="514"/>
                  <a:pt x="211" y="461"/>
                  <a:pt x="317" y="408"/>
                </a:cubicBezTo>
                <a:cubicBezTo>
                  <a:pt x="423" y="355"/>
                  <a:pt x="650" y="385"/>
                  <a:pt x="771" y="317"/>
                </a:cubicBezTo>
                <a:cubicBezTo>
                  <a:pt x="892" y="249"/>
                  <a:pt x="967" y="124"/>
                  <a:pt x="1043" y="0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33495" name="Object 23"/>
          <p:cNvGraphicFramePr>
            <a:graphicFrameLocks noChangeAspect="1"/>
          </p:cNvGraphicFramePr>
          <p:nvPr/>
        </p:nvGraphicFramePr>
        <p:xfrm>
          <a:off x="7335838" y="4941888"/>
          <a:ext cx="4048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177480" imgH="215640" progId="Equation.3">
                  <p:embed/>
                </p:oleObj>
              </mc:Choice>
              <mc:Fallback>
                <p:oleObj name="方程式" r:id="rId12" imgW="17748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38" y="4941888"/>
                        <a:ext cx="4048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7B53-70D7-4D94-989F-A3C353E6E27A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Newton’s method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Better approximation using the first derivative</a:t>
            </a:r>
            <a:endParaRPr lang="en-US" altLang="zh-TW" i="1"/>
          </a:p>
        </p:txBody>
      </p:sp>
      <p:pic>
        <p:nvPicPr>
          <p:cNvPr id="192516" name="Picture 4" descr="File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8" t="26434" r="32536" b="29897"/>
          <a:stretch>
            <a:fillRect/>
          </a:stretch>
        </p:blipFill>
        <p:spPr bwMode="auto">
          <a:xfrm>
            <a:off x="4643438" y="3284538"/>
            <a:ext cx="403225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7018338" y="4364038"/>
          <a:ext cx="7921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93480" imgH="228600" progId="Equation.3">
                  <p:embed/>
                </p:oleObj>
              </mc:Choice>
              <mc:Fallback>
                <p:oleObj name="方程式" r:id="rId3" imgW="3934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4364038"/>
                        <a:ext cx="792162" cy="458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5865813" y="5372100"/>
          <a:ext cx="8651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431640" imgH="228600" progId="Equation.3">
                  <p:embed/>
                </p:oleObj>
              </mc:Choice>
              <mc:Fallback>
                <p:oleObj name="方程式" r:id="rId5" imgW="4316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5372100"/>
                        <a:ext cx="865187" cy="455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6977063" y="5011738"/>
          <a:ext cx="330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64880" imgH="228600" progId="Equation.3">
                  <p:embed/>
                </p:oleObj>
              </mc:Choice>
              <mc:Fallback>
                <p:oleObj name="方程式" r:id="rId7" imgW="164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3" y="5011738"/>
                        <a:ext cx="330200" cy="4556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5346700" y="5011738"/>
          <a:ext cx="304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52280" imgH="215640" progId="Equation.3">
                  <p:embed/>
                </p:oleObj>
              </mc:Choice>
              <mc:Fallback>
                <p:oleObj name="方程式" r:id="rId9" imgW="1522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5011738"/>
                        <a:ext cx="304800" cy="430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2" name="Object 10"/>
          <p:cNvGraphicFramePr>
            <a:graphicFrameLocks noChangeAspect="1"/>
          </p:cNvGraphicFramePr>
          <p:nvPr/>
        </p:nvGraphicFramePr>
        <p:xfrm>
          <a:off x="684213" y="2060575"/>
          <a:ext cx="38115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1562040" imgH="431640" progId="Equation.3">
                  <p:embed/>
                </p:oleObj>
              </mc:Choice>
              <mc:Fallback>
                <p:oleObj name="方程式" r:id="rId11" imgW="15620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3811587" cy="1057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3" name="Object 11"/>
          <p:cNvGraphicFramePr>
            <a:graphicFrameLocks noChangeAspect="1"/>
          </p:cNvGraphicFramePr>
          <p:nvPr/>
        </p:nvGraphicFramePr>
        <p:xfrm>
          <a:off x="900113" y="3500438"/>
          <a:ext cx="24796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3" imgW="1015920" imgH="431640" progId="Equation.3">
                  <p:embed/>
                </p:oleObj>
              </mc:Choice>
              <mc:Fallback>
                <p:oleObj name="方程式" r:id="rId13" imgW="10159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2479675" cy="1057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5" name="Object 13"/>
          <p:cNvGraphicFramePr>
            <a:graphicFrameLocks noChangeAspect="1"/>
          </p:cNvGraphicFramePr>
          <p:nvPr/>
        </p:nvGraphicFramePr>
        <p:xfrm>
          <a:off x="971550" y="4797425"/>
          <a:ext cx="28082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5" imgW="1130040" imgH="431640" progId="Equation.3">
                  <p:embed/>
                </p:oleObj>
              </mc:Choice>
              <mc:Fallback>
                <p:oleObj name="方程式" r:id="rId15" imgW="11300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2808288" cy="10747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E76-6156-4E59-BC3E-CDAA20EAECE3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Interpretation of Newton’s method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687888"/>
          </a:xfrm>
        </p:spPr>
        <p:txBody>
          <a:bodyPr/>
          <a:lstStyle/>
          <a:p>
            <a:r>
              <a:rPr lang="en-US" altLang="zh-TW"/>
              <a:t>Truncated Taylor series</a:t>
            </a:r>
            <a:br>
              <a:rPr lang="en-US" altLang="zh-TW"/>
            </a:br>
            <a:br>
              <a:rPr lang="en-US" altLang="zh-TW"/>
            </a:br>
            <a:br>
              <a:rPr lang="en-US" altLang="zh-TW" sz="1200"/>
            </a:br>
            <a:r>
              <a:rPr lang="en-US" altLang="zh-TW"/>
              <a:t>is a linear function of </a:t>
            </a:r>
            <a:r>
              <a:rPr lang="en-US" altLang="zh-TW" i="1"/>
              <a:t>h</a:t>
            </a:r>
            <a:r>
              <a:rPr lang="en-US" altLang="zh-TW"/>
              <a:t> approximating </a:t>
            </a:r>
            <a:r>
              <a:rPr lang="en-US" altLang="zh-TW" i="1"/>
              <a:t>f</a:t>
            </a:r>
            <a:r>
              <a:rPr lang="en-US" altLang="zh-TW"/>
              <a:t> near </a:t>
            </a:r>
            <a:r>
              <a:rPr lang="en-US" altLang="zh-TW" i="1"/>
              <a:t>x</a:t>
            </a:r>
          </a:p>
          <a:p>
            <a:r>
              <a:rPr lang="en-US" altLang="zh-TW"/>
              <a:t>Replace the nonlinear function </a:t>
            </a:r>
            <a:r>
              <a:rPr lang="en-US" altLang="zh-TW" i="1"/>
              <a:t>f</a:t>
            </a:r>
            <a:r>
              <a:rPr lang="en-US" altLang="zh-TW"/>
              <a:t> by this linear function, whose zero is </a:t>
            </a:r>
            <a:r>
              <a:rPr lang="en-US" altLang="zh-TW" i="1"/>
              <a:t>h = </a:t>
            </a:r>
            <a:r>
              <a:rPr lang="en-US" altLang="zh-TW"/>
              <a:t>-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  <a:r>
              <a:rPr lang="en-US" altLang="zh-TW" i="1"/>
              <a:t>/f’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  <a:p>
            <a:r>
              <a:rPr lang="en-US" altLang="zh-TW"/>
              <a:t>Zeros of the original function and linear approximation are not identical, so repeat process</a:t>
            </a:r>
          </a:p>
          <a:p>
            <a:endParaRPr lang="en-US" altLang="zh-TW"/>
          </a:p>
        </p:txBody>
      </p:sp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3132138" y="1844675"/>
          <a:ext cx="37798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49080" imgH="203040" progId="Equation.3">
                  <p:embed/>
                </p:oleObj>
              </mc:Choice>
              <mc:Fallback>
                <p:oleObj name="方程式" r:id="rId2" imgW="15490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44675"/>
                        <a:ext cx="3779837" cy="4968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2987675" y="5229225"/>
          <a:ext cx="27574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30040" imgH="431640" progId="Equation.3">
                  <p:embed/>
                </p:oleObj>
              </mc:Choice>
              <mc:Fallback>
                <p:oleObj name="方程式" r:id="rId4" imgW="11300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229225"/>
                        <a:ext cx="2757488" cy="1055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E8A-D1EF-47D8-B8F0-B6FCE2AFCBD2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Comparison of Secant and </a:t>
            </a:r>
            <a:br>
              <a:rPr lang="en-US" altLang="zh-TW" sz="3600"/>
            </a:br>
            <a:r>
              <a:rPr lang="en-US" altLang="zh-TW" sz="3600"/>
              <a:t>Newton’s methods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250825" y="5300663"/>
          <a:ext cx="460851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44440" imgH="431640" progId="Equation.3">
                  <p:embed/>
                </p:oleObj>
              </mc:Choice>
              <mc:Fallback>
                <p:oleObj name="方程式" r:id="rId2" imgW="20444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300663"/>
                        <a:ext cx="4608513" cy="973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1" name="Object 5"/>
          <p:cNvGraphicFramePr>
            <a:graphicFrameLocks noChangeAspect="1"/>
          </p:cNvGraphicFramePr>
          <p:nvPr/>
        </p:nvGraphicFramePr>
        <p:xfrm>
          <a:off x="5708650" y="5229225"/>
          <a:ext cx="28082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30040" imgH="431640" progId="Equation.3">
                  <p:embed/>
                </p:oleObj>
              </mc:Choice>
              <mc:Fallback>
                <p:oleObj name="方程式" r:id="rId4" imgW="11300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5229225"/>
                        <a:ext cx="2808288" cy="10747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35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3455988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35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0" y="2108200"/>
            <a:ext cx="2816225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755650" y="1554163"/>
            <a:ext cx="2589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FF00"/>
                </a:solidFill>
                <a:latin typeface="Times New Roman" pitchFamily="18" charset="0"/>
              </a:rPr>
              <a:t>Secant method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5435600" y="1484313"/>
            <a:ext cx="308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FF00"/>
                </a:solidFill>
                <a:latin typeface="Times New Roman" pitchFamily="18" charset="0"/>
              </a:rPr>
              <a:t>Newton’s method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768-7F58-4DEA-844A-F098CE330044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Pros and Cons of Newton’s method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Pros</a:t>
            </a:r>
          </a:p>
          <a:p>
            <a:pPr lvl="1"/>
            <a:r>
              <a:rPr lang="en-US" altLang="zh-TW"/>
              <a:t>efficient</a:t>
            </a:r>
          </a:p>
          <a:p>
            <a:r>
              <a:rPr lang="en-US" altLang="zh-TW"/>
              <a:t>Cons</a:t>
            </a:r>
          </a:p>
          <a:p>
            <a:pPr lvl="1"/>
            <a:r>
              <a:rPr lang="en-US" altLang="zh-TW"/>
              <a:t>Need to know the derivative function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D086-BBA2-47CF-8FDC-7BEC2C8F8190}" type="slidenum">
              <a:rPr lang="en-US" altLang="zh-TW"/>
              <a:pPr/>
              <a:t>19</a:t>
            </a:fld>
            <a:endParaRPr lang="en-US" altLang="zh-TW"/>
          </a:p>
        </p:txBody>
      </p:sp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2843213" y="908050"/>
          <a:ext cx="28082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130040" imgH="431640" progId="Equation.3">
                  <p:embed/>
                </p:oleObj>
              </mc:Choice>
              <mc:Fallback>
                <p:oleObj name="方程式" r:id="rId3" imgW="11300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908050"/>
                        <a:ext cx="2808287" cy="10747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When will Newton’s method not converge?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197636" name="Picture 4" descr="File00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" t="4485" r="3589" b="17738"/>
          <a:stretch>
            <a:fillRect/>
          </a:stretch>
        </p:blipFill>
        <p:spPr bwMode="auto">
          <a:xfrm>
            <a:off x="252413" y="1976438"/>
            <a:ext cx="8640762" cy="440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37" name="Line 5"/>
          <p:cNvSpPr>
            <a:spLocks noChangeShapeType="1"/>
          </p:cNvSpPr>
          <p:nvPr/>
        </p:nvSpPr>
        <p:spPr bwMode="auto">
          <a:xfrm>
            <a:off x="973138" y="3892550"/>
            <a:ext cx="3600450" cy="0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6429375" y="5649913"/>
            <a:ext cx="1789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2800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800" i="1">
                <a:solidFill>
                  <a:srgbClr val="000000"/>
                </a:solidFill>
                <a:latin typeface="Times New Roman" pitchFamily="18" charset="0"/>
              </a:rPr>
              <a:t>=x</a:t>
            </a:r>
            <a:r>
              <a:rPr lang="en-US" altLang="zh-TW" sz="2800" i="1" baseline="-2500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TW" sz="2800" i="1">
                <a:solidFill>
                  <a:srgbClr val="000000"/>
                </a:solidFill>
                <a:latin typeface="Times New Roman" pitchFamily="18" charset="0"/>
              </a:rPr>
              <a:t>, loop</a:t>
            </a:r>
          </a:p>
        </p:txBody>
      </p:sp>
      <p:sp>
        <p:nvSpPr>
          <p:cNvPr id="197639" name="Freeform 7"/>
          <p:cNvSpPr>
            <a:spLocks/>
          </p:cNvSpPr>
          <p:nvPr/>
        </p:nvSpPr>
        <p:spPr bwMode="auto">
          <a:xfrm>
            <a:off x="6157913" y="5360988"/>
            <a:ext cx="503237" cy="431800"/>
          </a:xfrm>
          <a:custGeom>
            <a:avLst/>
            <a:gdLst>
              <a:gd name="T0" fmla="*/ 317 w 317"/>
              <a:gd name="T1" fmla="*/ 272 h 272"/>
              <a:gd name="T2" fmla="*/ 272 w 317"/>
              <a:gd name="T3" fmla="*/ 91 h 272"/>
              <a:gd name="T4" fmla="*/ 181 w 317"/>
              <a:gd name="T5" fmla="*/ 182 h 272"/>
              <a:gd name="T6" fmla="*/ 0 w 317"/>
              <a:gd name="T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" h="272">
                <a:moveTo>
                  <a:pt x="317" y="272"/>
                </a:moveTo>
                <a:cubicBezTo>
                  <a:pt x="306" y="189"/>
                  <a:pt x="295" y="106"/>
                  <a:pt x="272" y="91"/>
                </a:cubicBezTo>
                <a:cubicBezTo>
                  <a:pt x="249" y="76"/>
                  <a:pt x="226" y="197"/>
                  <a:pt x="181" y="182"/>
                </a:cubicBezTo>
                <a:cubicBezTo>
                  <a:pt x="136" y="167"/>
                  <a:pt x="68" y="83"/>
                  <a:pt x="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3240088" y="2830513"/>
            <a:ext cx="29892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00"/>
                </a:solidFill>
                <a:latin typeface="Times New Roman" pitchFamily="18" charset="0"/>
              </a:rPr>
              <a:t>passing</a:t>
            </a:r>
          </a:p>
          <a:p>
            <a:r>
              <a:rPr lang="en-US" altLang="zh-TW" sz="2800" i="1">
                <a:solidFill>
                  <a:srgbClr val="000000"/>
                </a:solidFill>
                <a:latin typeface="Times New Roman" pitchFamily="18" charset="0"/>
              </a:rPr>
              <a:t>maximum/minimum</a:t>
            </a:r>
          </a:p>
        </p:txBody>
      </p:sp>
      <p:sp>
        <p:nvSpPr>
          <p:cNvPr id="197641" name="Freeform 9"/>
          <p:cNvSpPr>
            <a:spLocks/>
          </p:cNvSpPr>
          <p:nvPr/>
        </p:nvSpPr>
        <p:spPr bwMode="auto">
          <a:xfrm rot="-4459417">
            <a:off x="2737644" y="3453607"/>
            <a:ext cx="503237" cy="431800"/>
          </a:xfrm>
          <a:custGeom>
            <a:avLst/>
            <a:gdLst>
              <a:gd name="T0" fmla="*/ 317 w 317"/>
              <a:gd name="T1" fmla="*/ 272 h 272"/>
              <a:gd name="T2" fmla="*/ 272 w 317"/>
              <a:gd name="T3" fmla="*/ 91 h 272"/>
              <a:gd name="T4" fmla="*/ 181 w 317"/>
              <a:gd name="T5" fmla="*/ 182 h 272"/>
              <a:gd name="T6" fmla="*/ 0 w 317"/>
              <a:gd name="T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" h="272">
                <a:moveTo>
                  <a:pt x="317" y="272"/>
                </a:moveTo>
                <a:cubicBezTo>
                  <a:pt x="306" y="189"/>
                  <a:pt x="295" y="106"/>
                  <a:pt x="272" y="91"/>
                </a:cubicBezTo>
                <a:cubicBezTo>
                  <a:pt x="249" y="76"/>
                  <a:pt x="226" y="197"/>
                  <a:pt x="181" y="182"/>
                </a:cubicBezTo>
                <a:cubicBezTo>
                  <a:pt x="136" y="167"/>
                  <a:pt x="68" y="83"/>
                  <a:pt x="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0" animBg="1"/>
      <p:bldP spid="197638" grpId="0"/>
      <p:bldP spid="197639" grpId="0" animBg="1"/>
      <p:bldP spid="197640" grpId="0"/>
      <p:bldP spid="1976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A026-AD94-4675-BFF8-7C2215734DC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Nonlinear Equations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dirty="0"/>
              <a:t>Given function </a:t>
            </a:r>
            <a:r>
              <a:rPr lang="en-US" altLang="zh-TW" i="1" dirty="0"/>
              <a:t>f</a:t>
            </a:r>
            <a:r>
              <a:rPr lang="en-US" altLang="zh-TW" dirty="0"/>
              <a:t>, we find value </a:t>
            </a:r>
            <a:r>
              <a:rPr lang="en-US" altLang="zh-TW" i="1" dirty="0"/>
              <a:t>x</a:t>
            </a:r>
            <a:r>
              <a:rPr lang="en-US" altLang="zh-TW" dirty="0"/>
              <a:t> for which</a:t>
            </a:r>
          </a:p>
          <a:p>
            <a:endParaRPr lang="en-US" altLang="zh-TW" dirty="0"/>
          </a:p>
          <a:p>
            <a:r>
              <a:rPr lang="en-US" altLang="zh-TW" dirty="0"/>
              <a:t>Solution </a:t>
            </a:r>
            <a:r>
              <a:rPr lang="en-US" altLang="zh-TW" i="1" dirty="0"/>
              <a:t>x</a:t>
            </a:r>
            <a:r>
              <a:rPr lang="en-US" altLang="zh-TW" dirty="0"/>
              <a:t> is a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 of equation, or </a:t>
            </a:r>
            <a:r>
              <a:rPr lang="en-US" altLang="zh-TW" dirty="0">
                <a:solidFill>
                  <a:srgbClr val="FF0000"/>
                </a:solidFill>
              </a:rPr>
              <a:t>zero</a:t>
            </a:r>
            <a:r>
              <a:rPr lang="en-US" altLang="zh-TW" dirty="0"/>
              <a:t> of function </a:t>
            </a:r>
            <a:r>
              <a:rPr lang="en-US" altLang="zh-TW" i="1" dirty="0"/>
              <a:t>f</a:t>
            </a:r>
          </a:p>
          <a:p>
            <a:r>
              <a:rPr lang="en-US" altLang="zh-TW" dirty="0"/>
              <a:t>So problem is known as </a:t>
            </a:r>
            <a:r>
              <a:rPr lang="en-US" altLang="zh-TW" dirty="0">
                <a:solidFill>
                  <a:srgbClr val="FF0000"/>
                </a:solidFill>
              </a:rPr>
              <a:t>root finding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zero finding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3708400" y="1989138"/>
          <a:ext cx="15382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71320" imgH="203040" progId="Equation.3">
                  <p:embed/>
                </p:oleObj>
              </mc:Choice>
              <mc:Fallback>
                <p:oleObj name="方程式" r:id="rId2" imgW="5713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989138"/>
                        <a:ext cx="1538288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ECA0-60BA-4346-96DC-B9AFB5C17076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Muller’s method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183188"/>
          </a:xfrm>
        </p:spPr>
        <p:txBody>
          <a:bodyPr/>
          <a:lstStyle/>
          <a:p>
            <a:r>
              <a:rPr lang="en-US" altLang="zh-TW"/>
              <a:t>Instead of linear approximation, Muller’s method uses quadratic approximate</a:t>
            </a:r>
          </a:p>
          <a:p>
            <a:r>
              <a:rPr lang="en-US" altLang="zh-TW"/>
              <a:t>Evaluation of derivatives are not required</a:t>
            </a:r>
          </a:p>
          <a:p>
            <a:r>
              <a:rPr lang="en-US" altLang="zh-TW"/>
              <a:t>See the textbook for details</a:t>
            </a:r>
          </a:p>
          <a:p>
            <a:endParaRPr lang="en-US" altLang="zh-TW"/>
          </a:p>
        </p:txBody>
      </p:sp>
      <p:pic>
        <p:nvPicPr>
          <p:cNvPr id="141320" name="Picture 8" descr="File0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 b="27899"/>
          <a:stretch>
            <a:fillRect/>
          </a:stretch>
        </p:blipFill>
        <p:spPr bwMode="auto">
          <a:xfrm>
            <a:off x="684213" y="3213100"/>
            <a:ext cx="7916862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9ED-373F-413A-BA60-D26B810D6BD3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Nonlinear Equations: two cases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sz="3000"/>
              <a:t>Single nonlinear equation in one unknown, where</a:t>
            </a:r>
            <a:br>
              <a:rPr lang="en-US" altLang="zh-TW"/>
            </a:br>
            <a:br>
              <a:rPr lang="en-US" altLang="zh-TW"/>
            </a:br>
            <a:r>
              <a:rPr lang="en-US" altLang="zh-TW" sz="3000"/>
              <a:t>Solution is scalar </a:t>
            </a:r>
            <a:r>
              <a:rPr lang="en-US" altLang="zh-TW" sz="3000" i="1"/>
              <a:t>x</a:t>
            </a:r>
            <a:r>
              <a:rPr lang="en-US" altLang="zh-TW" sz="3000"/>
              <a:t> for which </a:t>
            </a:r>
            <a:r>
              <a:rPr lang="en-US" altLang="zh-TW" sz="3000" i="1"/>
              <a:t>f</a:t>
            </a:r>
            <a:r>
              <a:rPr lang="en-US" altLang="zh-TW" sz="3000"/>
              <a:t>(</a:t>
            </a:r>
            <a:r>
              <a:rPr lang="en-US" altLang="zh-TW" sz="3000" i="1"/>
              <a:t>x</a:t>
            </a:r>
            <a:r>
              <a:rPr lang="en-US" altLang="zh-TW" sz="3000"/>
              <a:t>) = 0</a:t>
            </a:r>
          </a:p>
          <a:p>
            <a:endParaRPr lang="en-US" altLang="zh-TW"/>
          </a:p>
          <a:p>
            <a:r>
              <a:rPr lang="en-US" altLang="zh-TW" sz="3000"/>
              <a:t>System of </a:t>
            </a:r>
            <a:r>
              <a:rPr lang="en-US" altLang="zh-TW" sz="3000" i="1"/>
              <a:t>n</a:t>
            </a:r>
            <a:r>
              <a:rPr lang="en-US" altLang="zh-TW" sz="3000"/>
              <a:t> coupled nonlinear equations in </a:t>
            </a:r>
            <a:r>
              <a:rPr lang="en-US" altLang="zh-TW" sz="3000" i="1"/>
              <a:t>n</a:t>
            </a:r>
            <a:r>
              <a:rPr lang="en-US" altLang="zh-TW" sz="3000"/>
              <a:t> unknowns, where</a:t>
            </a:r>
            <a:br>
              <a:rPr lang="en-US" altLang="zh-TW"/>
            </a:br>
            <a:br>
              <a:rPr lang="en-US" altLang="zh-TW"/>
            </a:br>
            <a:br>
              <a:rPr lang="en-US" altLang="zh-TW"/>
            </a:br>
            <a:r>
              <a:rPr lang="en-US" altLang="zh-TW" sz="3000"/>
              <a:t>Solution is vector </a:t>
            </a:r>
            <a:r>
              <a:rPr lang="en-US" altLang="zh-TW" sz="3000" i="1"/>
              <a:t>x</a:t>
            </a:r>
            <a:r>
              <a:rPr lang="en-US" altLang="zh-TW" sz="3000"/>
              <a:t> for which all components of </a:t>
            </a:r>
            <a:r>
              <a:rPr lang="en-US" altLang="zh-TW" sz="3000" i="1"/>
              <a:t>f</a:t>
            </a:r>
            <a:r>
              <a:rPr lang="en-US" altLang="zh-TW" sz="3000"/>
              <a:t> are zero simultaneously, </a:t>
            </a:r>
            <a:r>
              <a:rPr lang="en-US" altLang="zh-TW" sz="3000" b="1" i="1"/>
              <a:t>f</a:t>
            </a:r>
            <a:r>
              <a:rPr lang="en-US" altLang="zh-TW" sz="3000"/>
              <a:t>(</a:t>
            </a:r>
            <a:r>
              <a:rPr lang="en-US" altLang="zh-TW" sz="3000" b="1" i="1"/>
              <a:t>x</a:t>
            </a:r>
            <a:r>
              <a:rPr lang="en-US" altLang="zh-TW" sz="3000"/>
              <a:t>) = 0</a:t>
            </a:r>
            <a:r>
              <a:rPr lang="en-US" altLang="zh-TW"/>
              <a:t> </a:t>
            </a:r>
          </a:p>
        </p:txBody>
      </p:sp>
      <p:pic>
        <p:nvPicPr>
          <p:cNvPr id="2078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628775"/>
            <a:ext cx="17287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365625"/>
            <a:ext cx="21605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1EF-55E1-4DD2-8F8D-F03A626FE33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000"/>
              <a:t>Example of 1-D nonlinear equation</a:t>
            </a:r>
            <a:br>
              <a:rPr lang="en-US" altLang="zh-TW"/>
            </a:br>
            <a:br>
              <a:rPr lang="en-US" altLang="zh-TW"/>
            </a:br>
            <a:br>
              <a:rPr lang="en-US" altLang="zh-TW"/>
            </a:br>
            <a:r>
              <a:rPr lang="en-US" altLang="zh-TW" sz="3000"/>
              <a:t>for which </a:t>
            </a:r>
            <a:r>
              <a:rPr lang="en-US" altLang="zh-TW" sz="3000" i="1"/>
              <a:t>x </a:t>
            </a:r>
            <a:r>
              <a:rPr lang="en-US" altLang="zh-TW" sz="3000"/>
              <a:t>= 0.3604 is one approximate solution</a:t>
            </a:r>
          </a:p>
          <a:p>
            <a:pPr>
              <a:lnSpc>
                <a:spcPct val="90000"/>
              </a:lnSpc>
            </a:pPr>
            <a:endParaRPr lang="en-US" altLang="zh-TW" sz="3000"/>
          </a:p>
          <a:p>
            <a:pPr>
              <a:lnSpc>
                <a:spcPct val="90000"/>
              </a:lnSpc>
            </a:pPr>
            <a:r>
              <a:rPr lang="en-US" altLang="zh-TW" sz="3000"/>
              <a:t>Example of system of nonlinear equations in two dimensions</a:t>
            </a:r>
            <a:br>
              <a:rPr lang="en-US" altLang="zh-TW" sz="3000"/>
            </a:br>
            <a:br>
              <a:rPr lang="en-US" altLang="zh-TW" sz="3000"/>
            </a:br>
            <a:br>
              <a:rPr lang="en-US" altLang="zh-TW" sz="3000"/>
            </a:br>
            <a:r>
              <a:rPr lang="en-US" altLang="zh-TW" sz="3000"/>
              <a:t>for which </a:t>
            </a:r>
            <a:r>
              <a:rPr lang="en-US" altLang="zh-TW" sz="3000" i="1"/>
              <a:t>x</a:t>
            </a:r>
            <a:r>
              <a:rPr lang="en-US" altLang="zh-TW" sz="3000"/>
              <a:t> = [-1.8, 0.8] is one approximate solution vector</a:t>
            </a:r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3708400" y="4076700"/>
          <a:ext cx="187166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74360" imgH="507960" progId="Equation.3">
                  <p:embed/>
                </p:oleObj>
              </mc:Choice>
              <mc:Fallback>
                <p:oleObj name="方程式" r:id="rId2" imgW="77436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76700"/>
                        <a:ext cx="1871663" cy="1225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Examples: Nonlinear Equations</a:t>
            </a:r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3059113" y="1916113"/>
          <a:ext cx="30956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206360" imgH="228600" progId="Equation.3">
                  <p:embed/>
                </p:oleObj>
              </mc:Choice>
              <mc:Fallback>
                <p:oleObj name="方程式" r:id="rId4" imgW="1206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916113"/>
                        <a:ext cx="3095625" cy="5857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985-3CB1-4437-B556-BD356FA7BF99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Multiplicity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000"/>
              <a:t>If </a:t>
            </a:r>
            <a:r>
              <a:rPr lang="en-US" altLang="zh-TW" sz="3000" i="1"/>
              <a:t>f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= </a:t>
            </a:r>
            <a:r>
              <a:rPr lang="en-US" altLang="zh-TW" sz="3000" i="1"/>
              <a:t>f’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= </a:t>
            </a:r>
            <a:r>
              <a:rPr lang="en-US" altLang="zh-TW" sz="3000" i="1"/>
              <a:t>f”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= … = </a:t>
            </a:r>
            <a:r>
              <a:rPr lang="en-US" altLang="zh-TW" sz="3000" i="1"/>
              <a:t>f</a:t>
            </a:r>
            <a:r>
              <a:rPr lang="en-US" altLang="zh-TW" sz="3000" baseline="30000"/>
              <a:t>(</a:t>
            </a:r>
            <a:r>
              <a:rPr lang="en-US" altLang="zh-TW" sz="3000" i="1" baseline="30000"/>
              <a:t>m-1</a:t>
            </a:r>
            <a:r>
              <a:rPr lang="en-US" altLang="zh-TW" sz="3000" baseline="30000"/>
              <a:t>)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= 0 but </a:t>
            </a:r>
            <a:r>
              <a:rPr lang="en-US" altLang="zh-TW" sz="3000" i="1"/>
              <a:t>f</a:t>
            </a:r>
            <a:r>
              <a:rPr lang="en-US" altLang="zh-TW" sz="3000" baseline="30000"/>
              <a:t>(</a:t>
            </a:r>
            <a:r>
              <a:rPr lang="en-US" altLang="zh-TW" sz="3000" i="1" baseline="30000"/>
              <a:t>m</a:t>
            </a:r>
            <a:r>
              <a:rPr lang="en-US" altLang="zh-TW" sz="3000" baseline="30000"/>
              <a:t>)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</a:t>
            </a:r>
            <a:r>
              <a:rPr lang="en-US" altLang="zh-TW" sz="3000">
                <a:cs typeface="Times New Roman" pitchFamily="18" charset="0"/>
              </a:rPr>
              <a:t>≠</a:t>
            </a:r>
            <a:r>
              <a:rPr lang="en-US" altLang="zh-TW" sz="3000"/>
              <a:t> 0, then root </a:t>
            </a:r>
            <a:r>
              <a:rPr lang="en-US" altLang="zh-TW" sz="3000" i="1"/>
              <a:t>R </a:t>
            </a:r>
            <a:r>
              <a:rPr lang="en-US" altLang="zh-TW" sz="3000"/>
              <a:t>has</a:t>
            </a:r>
            <a:r>
              <a:rPr lang="en-US" altLang="zh-TW" sz="3000" i="1"/>
              <a:t> </a:t>
            </a:r>
            <a:r>
              <a:rPr lang="en-US" altLang="zh-TW" sz="3000">
                <a:solidFill>
                  <a:srgbClr val="FF0000"/>
                </a:solidFill>
              </a:rPr>
              <a:t>multiplicity</a:t>
            </a:r>
            <a:r>
              <a:rPr lang="en-US" altLang="zh-TW" sz="3000" i="1"/>
              <a:t> m</a:t>
            </a:r>
          </a:p>
          <a:p>
            <a:pPr>
              <a:lnSpc>
                <a:spcPct val="90000"/>
              </a:lnSpc>
            </a:pPr>
            <a:endParaRPr lang="en-US" altLang="zh-TW" sz="2800" i="1"/>
          </a:p>
          <a:p>
            <a:pPr>
              <a:lnSpc>
                <a:spcPct val="90000"/>
              </a:lnSpc>
            </a:pPr>
            <a:endParaRPr lang="en-US" altLang="zh-TW" sz="2800" i="1"/>
          </a:p>
          <a:p>
            <a:pPr>
              <a:lnSpc>
                <a:spcPct val="90000"/>
              </a:lnSpc>
            </a:pPr>
            <a:endParaRPr lang="en-US" altLang="zh-TW" sz="2800" i="1"/>
          </a:p>
          <a:p>
            <a:pPr>
              <a:lnSpc>
                <a:spcPct val="90000"/>
              </a:lnSpc>
            </a:pPr>
            <a:endParaRPr lang="en-US" altLang="zh-TW" sz="2800" i="1"/>
          </a:p>
          <a:p>
            <a:pPr>
              <a:lnSpc>
                <a:spcPct val="90000"/>
              </a:lnSpc>
            </a:pPr>
            <a:endParaRPr lang="en-US" altLang="zh-TW" sz="2800" i="1"/>
          </a:p>
          <a:p>
            <a:pPr>
              <a:lnSpc>
                <a:spcPct val="90000"/>
              </a:lnSpc>
            </a:pPr>
            <a:endParaRPr lang="en-US" altLang="zh-TW" sz="2800"/>
          </a:p>
          <a:p>
            <a:pPr>
              <a:lnSpc>
                <a:spcPct val="90000"/>
              </a:lnSpc>
            </a:pPr>
            <a:r>
              <a:rPr lang="en-US" altLang="zh-TW" sz="3000"/>
              <a:t>If </a:t>
            </a:r>
            <a:r>
              <a:rPr lang="en-US" altLang="zh-TW" sz="3000" i="1"/>
              <a:t>m</a:t>
            </a:r>
            <a:r>
              <a:rPr lang="en-US" altLang="zh-TW" sz="3000"/>
              <a:t> = 1 (</a:t>
            </a:r>
            <a:r>
              <a:rPr lang="en-US" altLang="zh-TW" sz="3000" i="1"/>
              <a:t>f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= 0, </a:t>
            </a:r>
            <a:r>
              <a:rPr lang="en-US" altLang="zh-TW" sz="3000" i="1"/>
              <a:t>f’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</a:t>
            </a:r>
            <a:r>
              <a:rPr lang="en-US" altLang="zh-TW" sz="3000">
                <a:cs typeface="Times New Roman" pitchFamily="18" charset="0"/>
              </a:rPr>
              <a:t>≠</a:t>
            </a:r>
            <a:r>
              <a:rPr lang="en-US" altLang="zh-TW" sz="3000"/>
              <a:t> 0 ), then </a:t>
            </a:r>
            <a:r>
              <a:rPr lang="en-US" altLang="zh-TW" sz="3000" i="1"/>
              <a:t>R</a:t>
            </a:r>
            <a:r>
              <a:rPr lang="en-US" altLang="zh-TW" sz="3000"/>
              <a:t> is simple root</a:t>
            </a:r>
          </a:p>
        </p:txBody>
      </p:sp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300288"/>
            <a:ext cx="3055937" cy="271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9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475"/>
            <a:ext cx="2789237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280-DFCC-4A23-9D38-846AF9EFE5BC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000" dirty="0"/>
              <a:t>Bisection method begins with initial bracket and repeatedly halves its length until solution has been isolated as accurately as desired</a:t>
            </a:r>
          </a:p>
          <a:p>
            <a:pPr>
              <a:lnSpc>
                <a:spcPct val="90000"/>
              </a:lnSpc>
            </a:pPr>
            <a:endParaRPr lang="en-US" altLang="zh-TW" sz="3000" dirty="0"/>
          </a:p>
          <a:p>
            <a:pPr>
              <a:lnSpc>
                <a:spcPct val="90000"/>
              </a:lnSpc>
            </a:pPr>
            <a:endParaRPr lang="en-US" altLang="zh-TW" sz="3000" dirty="0"/>
          </a:p>
          <a:p>
            <a:pPr>
              <a:lnSpc>
                <a:spcPct val="90000"/>
              </a:lnSpc>
            </a:pPr>
            <a:endParaRPr lang="en-US" altLang="zh-TW" sz="3000" dirty="0"/>
          </a:p>
          <a:p>
            <a:pPr>
              <a:lnSpc>
                <a:spcPct val="90000"/>
              </a:lnSpc>
            </a:pPr>
            <a:endParaRPr lang="en-US" altLang="zh-TW" sz="3000" dirty="0"/>
          </a:p>
          <a:p>
            <a:pPr>
              <a:lnSpc>
                <a:spcPct val="90000"/>
              </a:lnSpc>
            </a:pPr>
            <a:endParaRPr lang="en-US" altLang="zh-TW" sz="3000" dirty="0"/>
          </a:p>
          <a:p>
            <a:pPr marL="0" indent="0">
              <a:lnSpc>
                <a:spcPct val="90000"/>
              </a:lnSpc>
              <a:buNone/>
            </a:pPr>
            <a:endParaRPr lang="en-US" altLang="zh-TW" sz="2600" dirty="0"/>
          </a:p>
          <a:p>
            <a:pPr>
              <a:lnSpc>
                <a:spcPct val="90000"/>
              </a:lnSpc>
            </a:pPr>
            <a:endParaRPr lang="en-US" altLang="zh-TW" sz="2600" dirty="0"/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Interval Halving (Bisection)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1692275" y="2492375"/>
            <a:ext cx="269081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while |b-a| &gt; tol,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    m = (b+a)/2;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    If f(a)*f(m) &lt; 0,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         b = m;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    else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         a = m; 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    end;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end;</a:t>
            </a: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4932363" y="4148138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5435600" y="4003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6588125" y="4003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7596188" y="4003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5272088" y="4211638"/>
            <a:ext cx="368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a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7443788" y="4235450"/>
            <a:ext cx="368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b</a:t>
            </a:r>
          </a:p>
        </p:txBody>
      </p:sp>
      <p:sp>
        <p:nvSpPr>
          <p:cNvPr id="156689" name="Freeform 17"/>
          <p:cNvSpPr>
            <a:spLocks/>
          </p:cNvSpPr>
          <p:nvPr/>
        </p:nvSpPr>
        <p:spPr bwMode="auto">
          <a:xfrm>
            <a:off x="5148263" y="3357563"/>
            <a:ext cx="3024187" cy="1692275"/>
          </a:xfrm>
          <a:custGeom>
            <a:avLst/>
            <a:gdLst>
              <a:gd name="T0" fmla="*/ 0 w 1724"/>
              <a:gd name="T1" fmla="*/ 952 h 1066"/>
              <a:gd name="T2" fmla="*/ 499 w 1724"/>
              <a:gd name="T3" fmla="*/ 907 h 1066"/>
              <a:gd name="T4" fmla="*/ 1724 w 1724"/>
              <a:gd name="T5" fmla="*/ 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4" h="1066">
                <a:moveTo>
                  <a:pt x="0" y="952"/>
                </a:moveTo>
                <a:cubicBezTo>
                  <a:pt x="106" y="1009"/>
                  <a:pt x="212" y="1066"/>
                  <a:pt x="499" y="907"/>
                </a:cubicBezTo>
                <a:cubicBezTo>
                  <a:pt x="786" y="748"/>
                  <a:pt x="1255" y="374"/>
                  <a:pt x="1724" y="0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6372225" y="4221163"/>
            <a:ext cx="4587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F2A4-65FF-4982-91C6-98CBB253546C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Properties of Bisection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Simple and guaranteed to work if </a:t>
            </a:r>
          </a:p>
          <a:p>
            <a:pPr lvl="1"/>
            <a:r>
              <a:rPr lang="en-US" altLang="zh-TW" i="1"/>
              <a:t>f</a:t>
            </a:r>
            <a:r>
              <a:rPr lang="en-US" altLang="zh-TW"/>
              <a:t> is continuous in [</a:t>
            </a:r>
            <a:r>
              <a:rPr lang="en-US" altLang="zh-TW" i="1"/>
              <a:t>a, b</a:t>
            </a:r>
            <a:r>
              <a:rPr lang="en-US" altLang="zh-TW"/>
              <a:t>]</a:t>
            </a:r>
          </a:p>
          <a:p>
            <a:pPr lvl="1"/>
            <a:r>
              <a:rPr lang="en-US" altLang="zh-TW"/>
              <a:t>[</a:t>
            </a:r>
            <a:r>
              <a:rPr lang="en-US" altLang="zh-TW" i="1"/>
              <a:t>a, b</a:t>
            </a:r>
            <a:r>
              <a:rPr lang="en-US" altLang="zh-TW"/>
              <a:t>] brackets a root</a:t>
            </a:r>
          </a:p>
          <a:p>
            <a:endParaRPr lang="en-US" altLang="zh-TW"/>
          </a:p>
          <a:p>
            <a:r>
              <a:rPr lang="en-US" altLang="zh-TW"/>
              <a:t>Needed iterations to achieve a specified accuracy is known in advance</a:t>
            </a:r>
          </a:p>
          <a:p>
            <a:pPr lvl="1"/>
            <a:r>
              <a:rPr lang="en-US" altLang="zh-TW"/>
              <a:t>Error after </a:t>
            </a:r>
            <a:r>
              <a:rPr lang="en-US" altLang="zh-TW" i="1"/>
              <a:t>n</a:t>
            </a:r>
            <a:r>
              <a:rPr lang="en-US" altLang="zh-TW"/>
              <a:t> iterations &lt; |</a:t>
            </a:r>
            <a:r>
              <a:rPr lang="en-US" altLang="zh-TW" i="1"/>
              <a:t>b - a</a:t>
            </a:r>
            <a:r>
              <a:rPr lang="en-US" altLang="zh-TW"/>
              <a:t>| / </a:t>
            </a:r>
            <a:r>
              <a:rPr lang="en-US" altLang="zh-TW" i="1"/>
              <a:t>2</a:t>
            </a:r>
            <a:r>
              <a:rPr lang="en-US" altLang="zh-TW" i="1" baseline="30000"/>
              <a:t>n</a:t>
            </a:r>
            <a:r>
              <a:rPr lang="en-US" altLang="zh-TW"/>
              <a:t> </a:t>
            </a:r>
          </a:p>
          <a:p>
            <a:endParaRPr lang="en-US" altLang="zh-TW"/>
          </a:p>
          <a:p>
            <a:r>
              <a:rPr lang="en-US" altLang="zh-TW"/>
              <a:t>Slow to converge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F596-6115-42A7-90EF-C2D16363CE6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 Use of Bisection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Good for initial guess for other root finding algorithms</a:t>
            </a:r>
          </a:p>
          <a:p>
            <a:endParaRPr lang="en-US" altLang="zh-TW"/>
          </a:p>
          <a:p>
            <a:r>
              <a:rPr lang="en-US" altLang="zh-TW"/>
              <a:t>Finding the initial bracket may be a problem if </a:t>
            </a:r>
            <a:r>
              <a:rPr lang="en-US" altLang="zh-TW" i="1"/>
              <a:t>f</a:t>
            </a:r>
            <a:r>
              <a:rPr lang="en-US" altLang="zh-TW"/>
              <a:t> is not given explicitly</a:t>
            </a:r>
          </a:p>
          <a:p>
            <a:endParaRPr lang="en-US" altLang="zh-TW"/>
          </a:p>
          <a:p>
            <a:r>
              <a:rPr lang="en-US" altLang="zh-TW"/>
              <a:t>Use graphing to assist root finding</a:t>
            </a:r>
          </a:p>
          <a:p>
            <a:pPr lvl="1"/>
            <a:r>
              <a:rPr lang="en-US" altLang="zh-TW"/>
              <a:t>Set the initial bracket</a:t>
            </a:r>
          </a:p>
          <a:p>
            <a:pPr lvl="1"/>
            <a:r>
              <a:rPr lang="en-US" altLang="zh-TW"/>
              <a:t>Detect multiple roots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825F-4C07-4843-96F9-8E86C5475DE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Can we find a root in a better way?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Bisection only utilizes function values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  <a:p>
            <a:endParaRPr lang="en-US" altLang="zh-TW"/>
          </a:p>
          <a:p>
            <a:r>
              <a:rPr lang="en-US" altLang="zh-TW"/>
              <a:t>We can find a root with fewer iterations if other information is used</a:t>
            </a:r>
          </a:p>
          <a:p>
            <a:pPr lvl="1"/>
            <a:r>
              <a:rPr lang="en-US" altLang="zh-TW"/>
              <a:t>Linear approximation of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  <a:p>
            <a:pPr lvl="2"/>
            <a:r>
              <a:rPr lang="en-US" altLang="zh-TW" sz="2600"/>
              <a:t>Secant line </a:t>
            </a:r>
            <a:r>
              <a:rPr lang="en-US" altLang="zh-TW" sz="2600">
                <a:sym typeface="Wingdings" pitchFamily="2" charset="2"/>
              </a:rPr>
              <a:t> secant method</a:t>
            </a:r>
            <a:endParaRPr lang="en-US" altLang="zh-TW" sz="2600"/>
          </a:p>
          <a:p>
            <a:pPr lvl="2"/>
            <a:r>
              <a:rPr lang="en-US" altLang="zh-TW" sz="2600"/>
              <a:t>Tangent line </a:t>
            </a:r>
            <a:r>
              <a:rPr lang="en-US" altLang="zh-TW" sz="2600">
                <a:sym typeface="Wingdings" pitchFamily="2" charset="2"/>
              </a:rPr>
              <a:t> Newton’s method</a:t>
            </a:r>
            <a:endParaRPr lang="en-US" altLang="zh-TW" sz="2600"/>
          </a:p>
          <a:p>
            <a:pPr lvl="1"/>
            <a:r>
              <a:rPr lang="en-US" altLang="zh-TW"/>
              <a:t>Polynomial approximation of</a:t>
            </a:r>
            <a:r>
              <a:rPr lang="en-US" altLang="zh-TW" i="1"/>
              <a:t> 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  <a:p>
            <a:pPr lvl="2"/>
            <a:r>
              <a:rPr lang="en-US" altLang="zh-TW" sz="2600"/>
              <a:t>Muller’s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8995</TotalTime>
  <Words>900</Words>
  <Application>Microsoft Macintosh PowerPoint</Application>
  <PresentationFormat>如螢幕大小 (4:3)</PresentationFormat>
  <Paragraphs>179</Paragraphs>
  <Slides>20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</vt:lpstr>
      <vt:lpstr>Tahoma</vt:lpstr>
      <vt:lpstr>Times New Roman</vt:lpstr>
      <vt:lpstr>Wingdings</vt:lpstr>
      <vt:lpstr>Textured</vt:lpstr>
      <vt:lpstr>方程式</vt:lpstr>
      <vt:lpstr>Solving Nonlinear Equations</vt:lpstr>
      <vt:lpstr>Nonlinear Equations</vt:lpstr>
      <vt:lpstr>Nonlinear Equations: two cases</vt:lpstr>
      <vt:lpstr>Examples: Nonlinear Equations</vt:lpstr>
      <vt:lpstr>Multiplicity</vt:lpstr>
      <vt:lpstr>Interval Halving (Bisection)</vt:lpstr>
      <vt:lpstr>Properties of Bisection</vt:lpstr>
      <vt:lpstr>Proper Use of Bisection</vt:lpstr>
      <vt:lpstr>Can we find a root in a better way?</vt:lpstr>
      <vt:lpstr>Secant Method</vt:lpstr>
      <vt:lpstr>Secant Method (cont.)</vt:lpstr>
      <vt:lpstr>Example</vt:lpstr>
      <vt:lpstr>Problem of secant method</vt:lpstr>
      <vt:lpstr>Method of False Position</vt:lpstr>
      <vt:lpstr>Newton’s method</vt:lpstr>
      <vt:lpstr>Interpretation of Newton’s method</vt:lpstr>
      <vt:lpstr>Comparison of Secant and  Newton’s methods</vt:lpstr>
      <vt:lpstr>Pros and Cons of Newton’s method</vt:lpstr>
      <vt:lpstr>When will Newton’s method not converge?</vt:lpstr>
      <vt:lpstr>Muller’s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Microsoft Office User</cp:lastModifiedBy>
  <cp:revision>208</cp:revision>
  <dcterms:created xsi:type="dcterms:W3CDTF">2006-09-01T06:13:59Z</dcterms:created>
  <dcterms:modified xsi:type="dcterms:W3CDTF">2023-02-18T02:02:56Z</dcterms:modified>
</cp:coreProperties>
</file>