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8BD54C-5A1F-40B8-B3E5-D2FCB4C25ED5}">
          <p14:sldIdLst>
            <p14:sldId id="256"/>
          </p14:sldIdLst>
        </p14:section>
        <p14:section name="TIM USCLN" id="{C1636AF2-BE06-47AF-BDF1-D68101B4C4CC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C75B-0070-9816-3144-BCB709D5E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D40BC-F271-8399-FAF4-BA315179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0A81-D4F2-9505-2706-40B3140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1909-4657-856F-BB86-E1505C32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28B4-4991-7230-D1D1-76CD2A6F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48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AB4-E083-5EF9-28DD-05DBF707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9756-BBCC-EB8D-3FAF-EFBDF982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5527-933E-38B2-5217-42612EA4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E68C-F946-A8F5-3322-37DFEF53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428C-D545-98E6-C66F-8291586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63335-B690-7C52-A7F0-6A59C61C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004E8-1A61-9B98-6390-BA63D22B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2294E-C18D-DE46-C786-D5F5D3ED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D2F7-F168-CC17-ABDF-C2815757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E668-D6F2-F837-BDE1-4CE4C6D4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68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EA1B-DCBE-9205-65F8-A772C81B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AF81-B3F9-3D53-5805-5AB29C8D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D6C5-3C1D-5054-7C1D-8B62BA96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4DDD-A4E1-F865-E4B9-DA74EDF1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F719-7CEB-3506-8AC3-86B828CF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81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9A1D-272A-C6A4-1BD4-2C74539B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BC820-5254-B1BA-3CD1-8430E611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9BE4-C9DD-2469-07A4-3BBA6336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D6667-D293-69F9-6893-1BF9EDA9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7D86-7A2B-FE18-797A-DAB70D02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1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4369-2A80-FF2E-557B-DC7AE616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DE11-BF82-8216-979B-AC4E0D00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4A30E-A262-0433-30C4-8DD1B360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D6400-E31B-D5DB-ADFD-DF352EF0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1325E-DB66-E010-FBBF-8AE8BC43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EDC20-926C-670A-D6ED-B000ED4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8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7D1A-BF4C-B482-C1F9-AA541618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CDFD-4F74-0C79-3CA2-114DA6F2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9C547-04FD-1161-C7FE-8390B9C5A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819B6-5D82-321F-9695-FD9064A1C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471B6-9ED8-DEF4-2564-790E03FD0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8C779-02C9-B670-C3C5-6B3C2EA7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A6FAB-B9C8-53EA-F527-C063D070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B16A-FBA0-12A7-B98A-F1E6EDA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1C8B-9B48-FEEC-CD3D-E3C531E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502CA-5160-4322-F8AC-0A67EC78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7AC8B-EA89-C552-6E5F-4A1E3425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43451-5CC2-8F10-D191-BC0140C9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99909-AEAB-E433-C903-E796CBB3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1FB52-5D16-7ADD-E379-A3E5DDD9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ADC3-0F72-E672-3D9B-F125A22A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76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19EB-387D-7157-C2B8-491F973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B123-18AF-3453-88B3-A0DB2D75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87097-7B38-6DCE-8567-B3D33C9D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2690-E888-F04D-E645-87A35897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71B3-F961-EEF4-5377-EE3CC509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B0134-FDB9-E72C-DD89-7CB6B623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9184-4E3B-EDDF-FFBD-BEEC859B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95D36-4668-6EAC-1CCF-2A943E67B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D35DB-E437-8A0A-6C18-0DA5FF6D6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EB602-9B3B-7302-C521-64B12E19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A040E-9EF4-0393-3F32-3F320A58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F10DA-6FC7-AF9C-8CF5-894B979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37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74317-BE33-AF63-F4AC-DC4A3CB4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E5107-21D4-856C-6DFC-3035CC68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1169-4052-0524-6673-B31A57567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C874-9301-4C5D-9252-104E3361FAE7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CBC5-ADC1-301F-E1C0-3B04A15E4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2E3E0-6993-8560-CD20-9DAA9B47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1DBED-366C-4B47-86F7-E6506A47C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4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EEDC3-7469-4CD3-7374-97AB6F06FC8C}"/>
              </a:ext>
            </a:extLst>
          </p:cNvPr>
          <p:cNvSpPr txBox="1"/>
          <p:nvPr/>
        </p:nvSpPr>
        <p:spPr>
          <a:xfrm>
            <a:off x="102254" y="43458"/>
            <a:ext cx="6400145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400" b="0" i="0" dirty="0">
                <a:solidFill>
                  <a:srgbClr val="CC6600"/>
                </a:solidFill>
                <a:effectLst/>
              </a:rPr>
              <a:t>ý nghĩa các dấu trong java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 ngôn ngữ java hỗ trợ 3 kiểu chú thích sau:</a:t>
            </a:r>
            <a:br>
              <a:rPr lang="vi-VN" sz="1400" b="0" i="0" dirty="0">
                <a:solidFill>
                  <a:srgbClr val="333333"/>
                </a:solidFill>
                <a:effectLst/>
              </a:rPr>
            </a:br>
            <a:r>
              <a:rPr lang="vi-VN" sz="1400" b="0" i="0" dirty="0">
                <a:solidFill>
                  <a:srgbClr val="333333"/>
                </a:solidFill>
                <a:effectLst/>
              </a:rPr>
              <a:t>/*text*/</a:t>
            </a:r>
            <a:br>
              <a:rPr lang="vi-VN" sz="1400" b="0" i="0" dirty="0">
                <a:solidFill>
                  <a:srgbClr val="333333"/>
                </a:solidFill>
                <a:effectLst/>
              </a:rPr>
            </a:br>
            <a:r>
              <a:rPr lang="vi-VN" sz="1400" b="0" i="0" dirty="0">
                <a:solidFill>
                  <a:srgbClr val="333333"/>
                </a:solidFill>
                <a:effectLst/>
              </a:rPr>
              <a:t>// text</a:t>
            </a:r>
            <a:br>
              <a:rPr lang="vi-VN" sz="1400" b="0" i="0" dirty="0">
                <a:solidFill>
                  <a:srgbClr val="333333"/>
                </a:solidFill>
                <a:effectLst/>
              </a:rPr>
            </a:br>
            <a:r>
              <a:rPr lang="vi-VN" sz="1400" b="0" i="0" dirty="0">
                <a:solidFill>
                  <a:srgbClr val="333333"/>
                </a:solidFill>
                <a:effectLst/>
              </a:rPr>
              <a:t>/**document*/ công cụ javadoc trong bộ JDK sử dụng chú thích này để chuẩn bị cho việc tự động phát sinh tài liệu.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 DẤU "{" và "}" (dấu mở và đóng ngoặc nhọn)là bắt đầu và kết thúc một khối lệnh.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";" (dấu chấm phẩy ) là kết thúc một dòng lệnh.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[] (dấu ngoặc vuông) : là chỉ số mảng.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' (dấu nháy đơn) : bao một ký tự (character). ví dụ ký tự Unicode '\u0022' là dấu ", '\u0021' là dấu !.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" (dấu nháy kép) : đưa ra chuỗi (string).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( )(dấu ngoặc tròn) : tham số hàm hay gọi hàm.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~(dấu Bù Bit) : toán tử trên Bit.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= (1 dấu bằng) : Là phép gán giá trị cho một biến.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== (2 dấu bằng) : phép So sánh bằng của toán tử quan hệ và logic.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!= (dấu thang và dấu bằng) : phép so sánh khác nhau của toán tử quan hệ logic.</a:t>
            </a:r>
            <a:endParaRPr lang="en-GB" sz="1400" b="0" i="0" dirty="0">
              <a:solidFill>
                <a:srgbClr val="333333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+= (dấu cộng và dấu bằng) : tính tổng bằng 1 số nào đó. ví dụ : sum += total[i]; ra đáp số là tổng của các giá trị trong mảng total[i].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&amp;&amp; (2 dấu &amp;) : AND (biểu thức Logic).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\n : xuống hàng khi in ra. ví dụ : System.out.println("\n sorted array is ;");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\t : Tab (ý nghĩa).</a:t>
            </a:r>
            <a:r>
              <a:rPr lang="en-GB" sz="1400" dirty="0">
                <a:solidFill>
                  <a:srgbClr val="333333"/>
                </a:solidFill>
              </a:rPr>
              <a:t>\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\r : Dấu Enter.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\f: Dấu đẩy trang.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\" : in ra dấu nháy kép. ví dụ : \"IBM\" IN ra chữ "IBM“</a:t>
            </a:r>
            <a:endParaRPr lang="en-GB" sz="1400" dirty="0">
              <a:solidFill>
                <a:srgbClr val="333333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vi-VN" sz="1400" b="0" i="0" dirty="0">
                <a:solidFill>
                  <a:srgbClr val="333333"/>
                </a:solidFill>
                <a:effectLst/>
              </a:rPr>
              <a:t>DẤU % (dấu phần trăm) : chia dư. ví dụ : 3%2 == 1; (3 chia 2 thì dư 1)</a:t>
            </a:r>
            <a:br>
              <a:rPr lang="vi-VN" sz="1400" b="0" i="0" dirty="0">
                <a:solidFill>
                  <a:srgbClr val="333333"/>
                </a:solidFill>
                <a:effectLst/>
              </a:rPr>
            </a:br>
            <a:endParaRPr lang="vi-VN" sz="1400" b="0" i="0" dirty="0">
              <a:solidFill>
                <a:srgbClr val="333333"/>
              </a:solidFill>
              <a:effectLst/>
            </a:endParaRPr>
          </a:p>
          <a:p>
            <a:br>
              <a:rPr lang="vi-VN" sz="1400" b="0" cap="all" dirty="0">
                <a:solidFill>
                  <a:srgbClr val="999999"/>
                </a:solidFill>
                <a:effectLst/>
              </a:rPr>
            </a:b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654FE-37D6-04DA-0DC2-AC68BD54C739}"/>
              </a:ext>
            </a:extLst>
          </p:cNvPr>
          <p:cNvSpPr txBox="1"/>
          <p:nvPr/>
        </p:nvSpPr>
        <p:spPr>
          <a:xfrm>
            <a:off x="6765906" y="251659"/>
            <a:ext cx="532384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0" i="0" dirty="0">
                <a:solidFill>
                  <a:srgbClr val="CC0000"/>
                </a:solidFill>
                <a:effectLst/>
              </a:rPr>
              <a:t>*</a:t>
            </a:r>
            <a:r>
              <a:rPr lang="en-GB" sz="2400" b="1" dirty="0">
                <a:solidFill>
                  <a:srgbClr val="CC0000"/>
                </a:solidFill>
              </a:rPr>
              <a:t>C</a:t>
            </a:r>
            <a:r>
              <a:rPr lang="vi-VN" sz="2400" b="1" i="0" dirty="0">
                <a:solidFill>
                  <a:srgbClr val="CC0000"/>
                </a:solidFill>
                <a:effectLst/>
              </a:rPr>
              <a:t>hú ý</a:t>
            </a:r>
            <a:r>
              <a:rPr lang="vi-VN" sz="1800" b="0" i="0" dirty="0">
                <a:solidFill>
                  <a:srgbClr val="CC0000"/>
                </a:solidFill>
                <a:effectLst/>
              </a:rPr>
              <a:t> : trong khai báo 2 biến: ví dụ biến min và max</a:t>
            </a:r>
            <a:br>
              <a:rPr lang="vi-VN" sz="1800" b="0" i="0" dirty="0">
                <a:solidFill>
                  <a:srgbClr val="333333"/>
                </a:solidFill>
                <a:effectLst/>
              </a:rPr>
            </a:br>
            <a:r>
              <a:rPr lang="vi-VN" sz="1800" b="0" i="0" dirty="0">
                <a:solidFill>
                  <a:srgbClr val="CC0000"/>
                </a:solidFill>
                <a:effectLst/>
              </a:rPr>
              <a:t>cách 1: dùng dấu ,(dấu phẩy) ví dụ : int min, max;</a:t>
            </a:r>
            <a:br>
              <a:rPr lang="vi-VN" sz="1800" b="0" i="0" dirty="0">
                <a:solidFill>
                  <a:srgbClr val="333333"/>
                </a:solidFill>
                <a:effectLst/>
              </a:rPr>
            </a:br>
            <a:r>
              <a:rPr lang="vi-VN" sz="1800" b="0" i="0" dirty="0">
                <a:solidFill>
                  <a:srgbClr val="CC0000"/>
                </a:solidFill>
                <a:effectLst/>
              </a:rPr>
              <a:t>cách 2: dùng dấu ;(dấu chấm phẩy) ví dụ: int min; int max;</a:t>
            </a:r>
            <a:br>
              <a:rPr lang="vi-VN" sz="1800" b="0" i="0" dirty="0">
                <a:solidFill>
                  <a:srgbClr val="333333"/>
                </a:solidFill>
                <a:effectLst/>
              </a:rPr>
            </a:br>
            <a:r>
              <a:rPr lang="vi-VN" sz="1800" b="0" i="0" dirty="0">
                <a:solidFill>
                  <a:srgbClr val="FF0000"/>
                </a:solidFill>
                <a:effectLst/>
              </a:rPr>
              <a:t>-nhập ++t tức là tăng t lên 1 đơn vị trước khi thực hiện các thao tác tiếp theo, t++ thì thực hiện các thao tác tính toán , sau đó mới tăng t lên 1 đơn vị.</a:t>
            </a:r>
            <a:br>
              <a:rPr lang="vi-VN" sz="1800" b="0" i="0" dirty="0">
                <a:solidFill>
                  <a:srgbClr val="FF0000"/>
                </a:solidFill>
                <a:effectLst/>
              </a:rPr>
            </a:br>
            <a:r>
              <a:rPr lang="vi-VN" sz="1800" b="0" i="0" dirty="0">
                <a:solidFill>
                  <a:srgbClr val="FF0000"/>
                </a:solidFill>
                <a:effectLst/>
              </a:rPr>
              <a:t>- \u0022 cho ra dấu ", \u0021 cho ra dấu !, \u0024 cho ra dấu $, ... Đây là những ký tự được in ra theo Mã Unicode</a:t>
            </a:r>
            <a:br>
              <a:rPr lang="vi-VN" sz="1800" b="0" i="0" dirty="0">
                <a:solidFill>
                  <a:srgbClr val="FF0000"/>
                </a:solidFill>
                <a:effectLst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46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4D5537B5-50A7-DD5E-673D-F02370473E9A}"/>
              </a:ext>
            </a:extLst>
          </p:cNvPr>
          <p:cNvSpPr txBox="1"/>
          <p:nvPr/>
        </p:nvSpPr>
        <p:spPr>
          <a:xfrm>
            <a:off x="7010400" y="26466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 != b)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 &gt; b)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a - 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b -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FA0130-0B5B-DDC2-DB14-97C10BB9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213612"/>
            <a:ext cx="6248400" cy="42957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0913483-B8C9-3206-A1A6-0D171DB7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4509387"/>
            <a:ext cx="4743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87F30F-B119-6042-656F-CD662267C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0"/>
            <a:ext cx="7443232" cy="1185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C9580-57E7-2DA1-32CE-DAB60121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60" y="1602151"/>
            <a:ext cx="3299777" cy="2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7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 chu</dc:creator>
  <cp:lastModifiedBy>hai chu</cp:lastModifiedBy>
  <cp:revision>7</cp:revision>
  <dcterms:created xsi:type="dcterms:W3CDTF">2024-12-23T02:02:50Z</dcterms:created>
  <dcterms:modified xsi:type="dcterms:W3CDTF">2024-12-23T03:11:00Z</dcterms:modified>
</cp:coreProperties>
</file>