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57" r:id="rId3"/>
    <p:sldId id="258" r:id="rId4"/>
    <p:sldId id="342" r:id="rId5"/>
    <p:sldId id="358" r:id="rId6"/>
    <p:sldId id="278" r:id="rId7"/>
    <p:sldId id="359" r:id="rId8"/>
    <p:sldId id="361" r:id="rId9"/>
    <p:sldId id="360" r:id="rId10"/>
    <p:sldId id="363" r:id="rId11"/>
    <p:sldId id="362" r:id="rId12"/>
    <p:sldId id="364" r:id="rId13"/>
    <p:sldId id="365" r:id="rId14"/>
    <p:sldId id="367" r:id="rId15"/>
    <p:sldId id="366" r:id="rId16"/>
    <p:sldId id="368" r:id="rId17"/>
    <p:sldId id="374" r:id="rId18"/>
    <p:sldId id="369" r:id="rId19"/>
    <p:sldId id="370" r:id="rId20"/>
    <p:sldId id="383" r:id="rId21"/>
    <p:sldId id="385" r:id="rId22"/>
    <p:sldId id="386" r:id="rId23"/>
    <p:sldId id="384" r:id="rId24"/>
    <p:sldId id="387" r:id="rId25"/>
    <p:sldId id="388" r:id="rId26"/>
    <p:sldId id="389" r:id="rId27"/>
    <p:sldId id="373" r:id="rId28"/>
    <p:sldId id="372" r:id="rId29"/>
    <p:sldId id="380" r:id="rId30"/>
    <p:sldId id="379" r:id="rId31"/>
    <p:sldId id="390" r:id="rId32"/>
    <p:sldId id="381" r:id="rId33"/>
    <p:sldId id="382" r:id="rId34"/>
  </p:sldIdLst>
  <p:sldSz cx="10363200" cy="77724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DFF"/>
    <a:srgbClr val="9DB5DA"/>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2133" autoAdjust="0"/>
  </p:normalViewPr>
  <p:slideViewPr>
    <p:cSldViewPr>
      <p:cViewPr varScale="1">
        <p:scale>
          <a:sx n="71" d="100"/>
          <a:sy n="71" d="100"/>
        </p:scale>
        <p:origin x="366" y="60"/>
      </p:cViewPr>
      <p:guideLst>
        <p:guide orient="horz" pos="2160"/>
        <p:guide pos="296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AA00B-F2FA-4D6F-A0BA-64F88AB3E44F}" type="datetimeFigureOut">
              <a:rPr lang="en-US" smtClean="0"/>
              <a:t>9/22/2021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A79EA-6E29-44AF-B954-5F990ABD6907}" type="slidenum">
              <a:rPr lang="en-US" smtClean="0"/>
              <a:t>‹#›</a:t>
            </a:fld>
            <a:endParaRPr lang="en-US"/>
          </a:p>
        </p:txBody>
      </p:sp>
    </p:spTree>
    <p:extLst>
      <p:ext uri="{BB962C8B-B14F-4D97-AF65-F5344CB8AC3E}">
        <p14:creationId xmlns:p14="http://schemas.microsoft.com/office/powerpoint/2010/main" val="2201041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visualgo.net/en/sorting"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cs.nyu.edu/courses/fall17/CSCI-UA.0102-007/notes.php" TargetMode="External"/><Relationship Id="rId4" Type="http://schemas.openxmlformats.org/officeDocument/2006/relationships/hyperlink" Target="https://www.comp.nus.edu.sg/~stevenha/cs2040.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oracle.com/javase/9/docs/api/java/util/LinkedList.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visualgo.net/en/sorting"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cs.nyu.edu/courses/fall17/CSCI-UA.0102-007/notes.php" TargetMode="External"/><Relationship Id="rId4" Type="http://schemas.openxmlformats.org/officeDocument/2006/relationships/hyperlink" Target="https://www.comp.nus.edu.sg/~stevenha/cs2040.html"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oracle.com/javase/9/docs/api/java/util/List.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oracle.com/javase/9/docs/api/java/util/ArrayList.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t>
            </a:r>
            <a:r>
              <a:rPr lang="en-US" dirty="0" err="1">
                <a:hlinkClick r:id="rId3"/>
              </a:rPr>
              <a:t>visualgo.net</a:t>
            </a:r>
            <a:r>
              <a:rPr lang="en-US" dirty="0">
                <a:hlinkClick r:id="rId3"/>
              </a:rPr>
              <a:t>/</a:t>
            </a:r>
            <a:r>
              <a:rPr lang="en-US" dirty="0" err="1">
                <a:hlinkClick r:id="rId3"/>
              </a:rPr>
              <a:t>en</a:t>
            </a:r>
            <a:r>
              <a:rPr lang="en-US" dirty="0">
                <a:hlinkClick r:id="rId3"/>
              </a:rPr>
              <a:t>/sorting</a:t>
            </a:r>
            <a:endParaRPr lang="en-US" dirty="0"/>
          </a:p>
          <a:p>
            <a:r>
              <a:rPr lang="en-US" dirty="0">
                <a:hlinkClick r:id="rId4"/>
              </a:rPr>
              <a:t>https://</a:t>
            </a:r>
            <a:r>
              <a:rPr lang="en-US" dirty="0" err="1">
                <a:hlinkClick r:id="rId4"/>
              </a:rPr>
              <a:t>www.comp.nus.edu.sg</a:t>
            </a:r>
            <a:r>
              <a:rPr lang="en-US" dirty="0">
                <a:hlinkClick r:id="rId4"/>
              </a:rPr>
              <a:t>/~</a:t>
            </a:r>
            <a:r>
              <a:rPr lang="en-US" dirty="0" err="1">
                <a:hlinkClick r:id="rId4"/>
              </a:rPr>
              <a:t>stevenha</a:t>
            </a:r>
            <a:r>
              <a:rPr lang="en-US" dirty="0">
                <a:hlinkClick r:id="rId4"/>
              </a:rPr>
              <a:t>/</a:t>
            </a:r>
            <a:r>
              <a:rPr lang="en-US" dirty="0" err="1">
                <a:hlinkClick r:id="rId4"/>
              </a:rPr>
              <a:t>cs2040.html</a:t>
            </a:r>
            <a:endParaRPr lang="en-US" dirty="0"/>
          </a:p>
          <a:p>
            <a:r>
              <a:rPr lang="en-US" dirty="0">
                <a:hlinkClick r:id="rId5"/>
              </a:rPr>
              <a:t>https://</a:t>
            </a:r>
            <a:r>
              <a:rPr lang="en-US" dirty="0" err="1">
                <a:hlinkClick r:id="rId5"/>
              </a:rPr>
              <a:t>cs.nyu.edu</a:t>
            </a:r>
            <a:r>
              <a:rPr lang="en-US" dirty="0">
                <a:hlinkClick r:id="rId5"/>
              </a:rPr>
              <a:t>/courses/</a:t>
            </a:r>
            <a:r>
              <a:rPr lang="en-US" dirty="0" err="1">
                <a:hlinkClick r:id="rId5"/>
              </a:rPr>
              <a:t>fall17</a:t>
            </a:r>
            <a:r>
              <a:rPr lang="en-US" dirty="0">
                <a:hlinkClick r:id="rId5"/>
              </a:rPr>
              <a:t>/</a:t>
            </a:r>
            <a:r>
              <a:rPr lang="en-US" dirty="0" err="1">
                <a:hlinkClick r:id="rId5"/>
              </a:rPr>
              <a:t>CSCI</a:t>
            </a:r>
            <a:r>
              <a:rPr lang="en-US" dirty="0">
                <a:hlinkClick r:id="rId5"/>
              </a:rPr>
              <a:t>-</a:t>
            </a:r>
            <a:r>
              <a:rPr lang="en-US" dirty="0" err="1">
                <a:hlinkClick r:id="rId5"/>
              </a:rPr>
              <a:t>UA.0102</a:t>
            </a:r>
            <a:r>
              <a:rPr lang="en-US" dirty="0">
                <a:hlinkClick r:id="rId5"/>
              </a:rPr>
              <a:t>-007/</a:t>
            </a:r>
            <a:r>
              <a:rPr lang="en-US" dirty="0" err="1">
                <a:hlinkClick r:id="rId5"/>
              </a:rPr>
              <a:t>notes.php</a:t>
            </a:r>
            <a:endParaRPr lang="en-US" dirty="0"/>
          </a:p>
          <a:p>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1</a:t>
            </a:fld>
            <a:endParaRPr lang="en-US"/>
          </a:p>
        </p:txBody>
      </p:sp>
    </p:spTree>
    <p:extLst>
      <p:ext uri="{BB962C8B-B14F-4D97-AF65-F5344CB8AC3E}">
        <p14:creationId xmlns:p14="http://schemas.microsoft.com/office/powerpoint/2010/main" val="677608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11</a:t>
            </a:fld>
            <a:endParaRPr lang="en-US"/>
          </a:p>
        </p:txBody>
      </p:sp>
    </p:spTree>
    <p:extLst>
      <p:ext uri="{BB962C8B-B14F-4D97-AF65-F5344CB8AC3E}">
        <p14:creationId xmlns:p14="http://schemas.microsoft.com/office/powerpoint/2010/main" val="3845336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12</a:t>
            </a:fld>
            <a:endParaRPr lang="en-US"/>
          </a:p>
        </p:txBody>
      </p:sp>
    </p:spTree>
    <p:extLst>
      <p:ext uri="{BB962C8B-B14F-4D97-AF65-F5344CB8AC3E}">
        <p14:creationId xmlns:p14="http://schemas.microsoft.com/office/powerpoint/2010/main" val="3537867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13</a:t>
            </a:fld>
            <a:endParaRPr lang="en-US"/>
          </a:p>
        </p:txBody>
      </p:sp>
    </p:spTree>
    <p:extLst>
      <p:ext uri="{BB962C8B-B14F-4D97-AF65-F5344CB8AC3E}">
        <p14:creationId xmlns:p14="http://schemas.microsoft.com/office/powerpoint/2010/main" val="1597748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Đánh</a:t>
            </a:r>
            <a:r>
              <a:rPr lang="en-US" baseline="0"/>
              <a:t> giá</a:t>
            </a: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14</a:t>
            </a:fld>
            <a:endParaRPr lang="en-US"/>
          </a:p>
        </p:txBody>
      </p:sp>
    </p:spTree>
    <p:extLst>
      <p:ext uri="{BB962C8B-B14F-4D97-AF65-F5344CB8AC3E}">
        <p14:creationId xmlns:p14="http://schemas.microsoft.com/office/powerpoint/2010/main" val="2911564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Trong java.util đã</a:t>
            </a:r>
            <a:r>
              <a:rPr lang="en-US" baseline="0"/>
              <a:t> có lớp ArrayList cài đặt List bằng mảng. Có thể khai thác</a:t>
            </a:r>
          </a:p>
          <a:p>
            <a:pPr marL="0" indent="0">
              <a:buFontTx/>
              <a:buNone/>
            </a:pPr>
            <a:r>
              <a:rPr lang="en-US" baseline="0"/>
              <a:t>Nhưng khi tìm hiểu, nghiên cứu có thể tự cài đặt: để hiểu, để customize cho những ứng dụng.</a:t>
            </a:r>
          </a:p>
          <a:p>
            <a:pPr marL="0" indent="0">
              <a:buFontTx/>
              <a:buNone/>
            </a:pPr>
            <a:endParaRPr lang="en-US"/>
          </a:p>
          <a:p>
            <a:pPr marL="0" indent="0">
              <a:buFontTx/>
              <a:buNone/>
            </a:pPr>
            <a:r>
              <a:rPr lang="en-US"/>
              <a:t>Trên</a:t>
            </a:r>
            <a:r>
              <a:rPr lang="en-US" baseline="0"/>
              <a:t> </a:t>
            </a:r>
            <a:r>
              <a:rPr lang="en-US" baseline="0" dirty="0" err="1"/>
              <a:t>lớp</a:t>
            </a:r>
            <a:r>
              <a:rPr lang="en-US" baseline="0" dirty="0"/>
              <a:t> </a:t>
            </a:r>
            <a:r>
              <a:rPr lang="en-US" baseline="0" dirty="0" err="1"/>
              <a:t>yêu</a:t>
            </a:r>
            <a:r>
              <a:rPr lang="en-US" baseline="0" dirty="0"/>
              <a:t> </a:t>
            </a:r>
            <a:r>
              <a:rPr lang="en-US" baseline="0" dirty="0" err="1"/>
              <a:t>cầu</a:t>
            </a:r>
            <a:r>
              <a:rPr lang="en-US" baseline="0" dirty="0"/>
              <a:t> </a:t>
            </a:r>
            <a:r>
              <a:rPr lang="en-US" baseline="0" dirty="0" err="1"/>
              <a:t>sinh</a:t>
            </a:r>
            <a:r>
              <a:rPr lang="en-US" baseline="0" dirty="0"/>
              <a:t> </a:t>
            </a:r>
            <a:r>
              <a:rPr lang="en-US" baseline="0" dirty="0" err="1"/>
              <a:t>viên</a:t>
            </a:r>
            <a:r>
              <a:rPr lang="en-US" baseline="0" dirty="0"/>
              <a:t> </a:t>
            </a:r>
            <a:r>
              <a:rPr lang="en-US" baseline="0" dirty="0" err="1"/>
              <a:t>viết</a:t>
            </a:r>
            <a:r>
              <a:rPr lang="en-US" baseline="0" dirty="0"/>
              <a:t> </a:t>
            </a:r>
            <a:r>
              <a:rPr lang="en-US" baseline="0" dirty="0" err="1"/>
              <a:t>phần</a:t>
            </a:r>
            <a:r>
              <a:rPr lang="en-US" baseline="0" dirty="0"/>
              <a:t> </a:t>
            </a:r>
            <a:r>
              <a:rPr lang="en-US" baseline="0" dirty="0" err="1"/>
              <a:t>thân</a:t>
            </a:r>
            <a:r>
              <a:rPr lang="en-US" baseline="0" dirty="0"/>
              <a:t> </a:t>
            </a:r>
            <a:r>
              <a:rPr lang="en-US" baseline="0" dirty="0" err="1"/>
              <a:t>của</a:t>
            </a:r>
            <a:r>
              <a:rPr lang="en-US" baseline="0" dirty="0"/>
              <a:t> </a:t>
            </a:r>
            <a:r>
              <a:rPr lang="en-US" baseline="0" dirty="0" err="1"/>
              <a:t>các</a:t>
            </a:r>
            <a:r>
              <a:rPr lang="en-US" baseline="0" dirty="0"/>
              <a:t> </a:t>
            </a:r>
            <a:r>
              <a:rPr lang="en-US" baseline="0" dirty="0" err="1"/>
              <a:t>hàm</a:t>
            </a:r>
            <a:r>
              <a:rPr lang="en-US" baseline="0" dirty="0"/>
              <a:t> </a:t>
            </a:r>
            <a:r>
              <a:rPr lang="en-US" baseline="0" dirty="0" err="1"/>
              <a:t>xóa</a:t>
            </a:r>
            <a:r>
              <a:rPr lang="en-US" baseline="0" dirty="0"/>
              <a:t>, </a:t>
            </a:r>
            <a:r>
              <a:rPr lang="en-US" baseline="0" dirty="0" err="1"/>
              <a:t>chèn</a:t>
            </a:r>
            <a:r>
              <a:rPr lang="en-US" baseline="0" dirty="0"/>
              <a:t> </a:t>
            </a:r>
            <a:r>
              <a:rPr lang="en-US" baseline="0" dirty="0" err="1"/>
              <a:t>phần</a:t>
            </a:r>
            <a:r>
              <a:rPr lang="en-US" baseline="0" dirty="0"/>
              <a:t> </a:t>
            </a:r>
            <a:r>
              <a:rPr lang="en-US" baseline="0" dirty="0" err="1"/>
              <a:t>tử</a:t>
            </a:r>
            <a:r>
              <a:rPr lang="en-US" baseline="0" dirty="0"/>
              <a:t> (</a:t>
            </a:r>
            <a:r>
              <a:rPr lang="en-US" baseline="0" dirty="0" err="1"/>
              <a:t>nháp</a:t>
            </a:r>
            <a:r>
              <a:rPr lang="en-US" baseline="0" dirty="0"/>
              <a:t>, </a:t>
            </a:r>
            <a:r>
              <a:rPr lang="en-US" baseline="0" dirty="0" err="1"/>
              <a:t>chữa</a:t>
            </a:r>
            <a:r>
              <a:rPr lang="en-US" baseline="0" dirty="0"/>
              <a:t> </a:t>
            </a:r>
            <a:r>
              <a:rPr lang="en-US" baseline="0" dirty="0" err="1"/>
              <a:t>trên</a:t>
            </a:r>
            <a:r>
              <a:rPr lang="en-US" baseline="0" dirty="0"/>
              <a:t> </a:t>
            </a:r>
            <a:r>
              <a:rPr lang="en-US" baseline="0" dirty="0" err="1"/>
              <a:t>bảng</a:t>
            </a:r>
            <a:r>
              <a:rPr lang="en-US" baseline="0" dirty="0"/>
              <a:t>)</a:t>
            </a:r>
          </a:p>
          <a:p>
            <a:pPr marL="0" indent="0">
              <a:buFontTx/>
              <a:buNone/>
            </a:pPr>
            <a:r>
              <a:rPr lang="en-US" baseline="0" dirty="0" err="1"/>
              <a:t>Giờ</a:t>
            </a:r>
            <a:r>
              <a:rPr lang="en-US" baseline="0" dirty="0"/>
              <a:t> </a:t>
            </a:r>
            <a:r>
              <a:rPr lang="en-US" baseline="0" dirty="0" err="1"/>
              <a:t>thực</a:t>
            </a:r>
            <a:r>
              <a:rPr lang="en-US" baseline="0" dirty="0"/>
              <a:t> </a:t>
            </a:r>
            <a:r>
              <a:rPr lang="en-US" baseline="0" dirty="0" err="1"/>
              <a:t>hành</a:t>
            </a:r>
            <a:r>
              <a:rPr lang="en-US" baseline="0" dirty="0"/>
              <a:t>: </a:t>
            </a:r>
            <a:r>
              <a:rPr lang="en-US" baseline="0" dirty="0" err="1"/>
              <a:t>xem</a:t>
            </a:r>
            <a:r>
              <a:rPr lang="en-US" baseline="0" dirty="0"/>
              <a:t> </a:t>
            </a:r>
            <a:r>
              <a:rPr lang="en-US" baseline="0" dirty="0" err="1"/>
              <a:t>kĩ</a:t>
            </a:r>
            <a:r>
              <a:rPr lang="en-US" baseline="0" dirty="0"/>
              <a:t> implementation </a:t>
            </a:r>
            <a:r>
              <a:rPr lang="en-US" baseline="0" dirty="0" err="1"/>
              <a:t>của</a:t>
            </a:r>
            <a:r>
              <a:rPr lang="en-US" baseline="0" dirty="0"/>
              <a:t> array list </a:t>
            </a:r>
            <a:r>
              <a:rPr lang="en-US" baseline="0" dirty="0" err="1"/>
              <a:t>trong</a:t>
            </a:r>
            <a:r>
              <a:rPr lang="en-US" baseline="0" dirty="0"/>
              <a:t> </a:t>
            </a:r>
            <a:r>
              <a:rPr lang="en-US" baseline="0" dirty="0" err="1"/>
              <a:t>java.util.ArrayList</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lớp</a:t>
            </a:r>
            <a:r>
              <a:rPr lang="en-US" baseline="0" dirty="0"/>
              <a:t> </a:t>
            </a:r>
            <a:r>
              <a:rPr lang="en-US" baseline="0" dirty="0" err="1"/>
              <a:t>này</a:t>
            </a:r>
            <a:endParaRPr lang="en-US" baseline="0"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15</a:t>
            </a:fld>
            <a:endParaRPr lang="en-US"/>
          </a:p>
        </p:txBody>
      </p:sp>
    </p:spTree>
    <p:extLst>
      <p:ext uri="{BB962C8B-B14F-4D97-AF65-F5344CB8AC3E}">
        <p14:creationId xmlns:p14="http://schemas.microsoft.com/office/powerpoint/2010/main" val="3835535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hlinkClick r:id="rId3"/>
              </a:rPr>
              <a:t>https://</a:t>
            </a:r>
            <a:r>
              <a:rPr lang="en-US" dirty="0" err="1">
                <a:hlinkClick r:id="rId3"/>
              </a:rPr>
              <a:t>docs.oracle.com</a:t>
            </a:r>
            <a:r>
              <a:rPr lang="en-US" dirty="0">
                <a:hlinkClick r:id="rId3"/>
              </a:rPr>
              <a:t>/</a:t>
            </a:r>
            <a:r>
              <a:rPr lang="en-US" dirty="0" err="1">
                <a:hlinkClick r:id="rId3"/>
              </a:rPr>
              <a:t>javase</a:t>
            </a:r>
            <a:r>
              <a:rPr lang="en-US" dirty="0">
                <a:hlinkClick r:id="rId3"/>
              </a:rPr>
              <a:t>/9/docs/</a:t>
            </a:r>
            <a:r>
              <a:rPr lang="en-US" dirty="0" err="1">
                <a:hlinkClick r:id="rId3"/>
              </a:rPr>
              <a:t>api</a:t>
            </a:r>
            <a:r>
              <a:rPr lang="en-US" dirty="0">
                <a:hlinkClick r:id="rId3"/>
              </a:rPr>
              <a:t>/java/</a:t>
            </a:r>
            <a:r>
              <a:rPr lang="en-US" dirty="0" err="1">
                <a:hlinkClick r:id="rId3"/>
              </a:rPr>
              <a:t>util</a:t>
            </a:r>
            <a:r>
              <a:rPr lang="en-US" dirty="0">
                <a:hlinkClick r:id="rId3"/>
              </a:rPr>
              <a:t>/</a:t>
            </a:r>
            <a:r>
              <a:rPr lang="en-US" dirty="0" err="1">
                <a:hlinkClick r:id="rId3"/>
              </a:rPr>
              <a:t>LinkedList.html</a:t>
            </a: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16</a:t>
            </a:fld>
            <a:endParaRPr lang="en-US"/>
          </a:p>
        </p:txBody>
      </p:sp>
    </p:spTree>
    <p:extLst>
      <p:ext uri="{BB962C8B-B14F-4D97-AF65-F5344CB8AC3E}">
        <p14:creationId xmlns:p14="http://schemas.microsoft.com/office/powerpoint/2010/main" val="1252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Chúng</a:t>
            </a:r>
            <a:r>
              <a:rPr lang="en-US" baseline="0"/>
              <a:t> ta đã tìm hiểu việc tổ chức dữ liệu danh sách-list (có thứ tự nhất định) bằng mảng, khá dễ hiểu và tự nhiên. Nhưng việc dùng mảng cũng có nhiều bất lợi. Ví dụ kích thước phải khai báo trước, việc chèn và xóa các phần tử có thể tốn thời gian (vì có việc phải dịch chuyển các phần tử - để nới chỗ cho chèn, hoặc điền vào cho xóa)</a:t>
            </a:r>
          </a:p>
          <a:p>
            <a:pPr marL="0" indent="0">
              <a:buFontTx/>
              <a:buNone/>
            </a:pPr>
            <a:r>
              <a:rPr lang="en-US" baseline="0"/>
              <a:t>Trong phần này chúng ta sẽ tìm hiểu cách tổ chức dữ liệu danh sách kiểu liên kết phần tử với nhiều ưu điểm hơn.</a:t>
            </a:r>
          </a:p>
          <a:p>
            <a:pPr marL="0" indent="0">
              <a:buFontTx/>
              <a:buNone/>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17</a:t>
            </a:fld>
            <a:endParaRPr lang="en-US"/>
          </a:p>
        </p:txBody>
      </p:sp>
    </p:spTree>
    <p:extLst>
      <p:ext uri="{BB962C8B-B14F-4D97-AF65-F5344CB8AC3E}">
        <p14:creationId xmlns:p14="http://schemas.microsoft.com/office/powerpoint/2010/main" val="588792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Cần</a:t>
            </a:r>
            <a:r>
              <a:rPr lang="en-US" baseline="0"/>
              <a:t> có tham chiếu (địa chỉ) của phần tử đầu tiên trong list là </a:t>
            </a:r>
            <a:r>
              <a:rPr lang="en-US" b="1" baseline="0"/>
              <a:t>head</a:t>
            </a:r>
            <a:r>
              <a:rPr lang="en-US" baseline="0"/>
              <a:t> để có thể truy cập tới phần tử này và các phần tử tiếp theo. Nếu không có phần tử này thì không có cách nào truy cập list.</a:t>
            </a:r>
          </a:p>
          <a:p>
            <a:pPr marL="0" indent="0">
              <a:buFontTx/>
              <a:buNone/>
            </a:pPr>
            <a:r>
              <a:rPr lang="en-US" b="1" baseline="0"/>
              <a:t>tail</a:t>
            </a:r>
            <a:r>
              <a:rPr lang="en-US" baseline="0"/>
              <a:t> là tham chiếu của phần tử cuối. Tham chiếu này có thể được lưu trữ hoặc không vì nó có thể tìm thấy khí tham chiếu next của nó là </a:t>
            </a:r>
            <a:r>
              <a:rPr lang="en-US" b="1" baseline="0"/>
              <a:t>null</a:t>
            </a:r>
            <a:r>
              <a:rPr lang="en-US" baseline="0"/>
              <a:t>.</a:t>
            </a: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18</a:t>
            </a:fld>
            <a:endParaRPr lang="en-US"/>
          </a:p>
        </p:txBody>
      </p:sp>
    </p:spTree>
    <p:extLst>
      <p:ext uri="{BB962C8B-B14F-4D97-AF65-F5344CB8AC3E}">
        <p14:creationId xmlns:p14="http://schemas.microsoft.com/office/powerpoint/2010/main" val="3483495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19</a:t>
            </a:fld>
            <a:endParaRPr lang="en-US"/>
          </a:p>
        </p:txBody>
      </p:sp>
    </p:spTree>
    <p:extLst>
      <p:ext uri="{BB962C8B-B14F-4D97-AF65-F5344CB8AC3E}">
        <p14:creationId xmlns:p14="http://schemas.microsoft.com/office/powerpoint/2010/main" val="2325303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Chú</a:t>
            </a:r>
            <a:r>
              <a:rPr lang="en-US" baseline="0"/>
              <a:t> ý nếu danh sách đang rỗng (head=null) thì thuật toán vẫn ổn</a:t>
            </a:r>
            <a:endParaRPr lang="en-US"/>
          </a:p>
          <a:p>
            <a:pPr marL="0" indent="0">
              <a:buFontTx/>
              <a:buNone/>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20</a:t>
            </a:fld>
            <a:endParaRPr lang="en-US"/>
          </a:p>
        </p:txBody>
      </p:sp>
    </p:spTree>
    <p:extLst>
      <p:ext uri="{BB962C8B-B14F-4D97-AF65-F5344CB8AC3E}">
        <p14:creationId xmlns:p14="http://schemas.microsoft.com/office/powerpoint/2010/main" val="2383991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t>
            </a:r>
            <a:r>
              <a:rPr lang="en-US" dirty="0" err="1">
                <a:hlinkClick r:id="rId3"/>
              </a:rPr>
              <a:t>visualgo.net</a:t>
            </a:r>
            <a:r>
              <a:rPr lang="en-US" dirty="0">
                <a:hlinkClick r:id="rId3"/>
              </a:rPr>
              <a:t>/</a:t>
            </a:r>
            <a:r>
              <a:rPr lang="en-US" dirty="0" err="1">
                <a:hlinkClick r:id="rId3"/>
              </a:rPr>
              <a:t>en</a:t>
            </a:r>
            <a:r>
              <a:rPr lang="en-US" dirty="0">
                <a:hlinkClick r:id="rId3"/>
              </a:rPr>
              <a:t>/sorting</a:t>
            </a:r>
            <a:endParaRPr lang="en-US" dirty="0"/>
          </a:p>
          <a:p>
            <a:r>
              <a:rPr lang="en-US" dirty="0">
                <a:hlinkClick r:id="rId4"/>
              </a:rPr>
              <a:t>https://</a:t>
            </a:r>
            <a:r>
              <a:rPr lang="en-US" dirty="0" err="1">
                <a:hlinkClick r:id="rId4"/>
              </a:rPr>
              <a:t>www.comp.nus.edu.sg</a:t>
            </a:r>
            <a:r>
              <a:rPr lang="en-US" dirty="0">
                <a:hlinkClick r:id="rId4"/>
              </a:rPr>
              <a:t>/~</a:t>
            </a:r>
            <a:r>
              <a:rPr lang="en-US" dirty="0" err="1">
                <a:hlinkClick r:id="rId4"/>
              </a:rPr>
              <a:t>stevenha</a:t>
            </a:r>
            <a:r>
              <a:rPr lang="en-US" dirty="0">
                <a:hlinkClick r:id="rId4"/>
              </a:rPr>
              <a:t>/</a:t>
            </a:r>
            <a:r>
              <a:rPr lang="en-US" dirty="0" err="1">
                <a:hlinkClick r:id="rId4"/>
              </a:rPr>
              <a:t>cs2040.html</a:t>
            </a:r>
            <a:endParaRPr lang="en-US" dirty="0"/>
          </a:p>
          <a:p>
            <a:r>
              <a:rPr lang="en-US" dirty="0">
                <a:hlinkClick r:id="rId5"/>
              </a:rPr>
              <a:t>https://</a:t>
            </a:r>
            <a:r>
              <a:rPr lang="en-US" dirty="0" err="1">
                <a:hlinkClick r:id="rId5"/>
              </a:rPr>
              <a:t>cs.nyu.edu</a:t>
            </a:r>
            <a:r>
              <a:rPr lang="en-US" dirty="0">
                <a:hlinkClick r:id="rId5"/>
              </a:rPr>
              <a:t>/courses/</a:t>
            </a:r>
            <a:r>
              <a:rPr lang="en-US" dirty="0" err="1">
                <a:hlinkClick r:id="rId5"/>
              </a:rPr>
              <a:t>fall17</a:t>
            </a:r>
            <a:r>
              <a:rPr lang="en-US" dirty="0">
                <a:hlinkClick r:id="rId5"/>
              </a:rPr>
              <a:t>/</a:t>
            </a:r>
            <a:r>
              <a:rPr lang="en-US" dirty="0" err="1">
                <a:hlinkClick r:id="rId5"/>
              </a:rPr>
              <a:t>CSCI</a:t>
            </a:r>
            <a:r>
              <a:rPr lang="en-US" dirty="0">
                <a:hlinkClick r:id="rId5"/>
              </a:rPr>
              <a:t>-</a:t>
            </a:r>
            <a:r>
              <a:rPr lang="en-US" dirty="0" err="1">
                <a:hlinkClick r:id="rId5"/>
              </a:rPr>
              <a:t>UA.0102</a:t>
            </a:r>
            <a:r>
              <a:rPr lang="en-US" dirty="0">
                <a:hlinkClick r:id="rId5"/>
              </a:rPr>
              <a:t>-007/</a:t>
            </a:r>
            <a:r>
              <a:rPr lang="en-US" dirty="0" err="1">
                <a:hlinkClick r:id="rId5"/>
              </a:rPr>
              <a:t>notes.php</a:t>
            </a:r>
            <a:endParaRPr lang="en-US" dirty="0"/>
          </a:p>
          <a:p>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2</a:t>
            </a:fld>
            <a:endParaRPr lang="en-US"/>
          </a:p>
        </p:txBody>
      </p:sp>
    </p:spTree>
    <p:extLst>
      <p:ext uri="{BB962C8B-B14F-4D97-AF65-F5344CB8AC3E}">
        <p14:creationId xmlns:p14="http://schemas.microsoft.com/office/powerpoint/2010/main" val="89004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21</a:t>
            </a:fld>
            <a:endParaRPr lang="en-US"/>
          </a:p>
        </p:txBody>
      </p:sp>
    </p:spTree>
    <p:extLst>
      <p:ext uri="{BB962C8B-B14F-4D97-AF65-F5344CB8AC3E}">
        <p14:creationId xmlns:p14="http://schemas.microsoft.com/office/powerpoint/2010/main" val="246865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22</a:t>
            </a:fld>
            <a:endParaRPr lang="en-US"/>
          </a:p>
        </p:txBody>
      </p:sp>
    </p:spTree>
    <p:extLst>
      <p:ext uri="{BB962C8B-B14F-4D97-AF65-F5344CB8AC3E}">
        <p14:creationId xmlns:p14="http://schemas.microsoft.com/office/powerpoint/2010/main" val="3144808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Chú</a:t>
            </a:r>
            <a:r>
              <a:rPr lang="en-US" baseline="0"/>
              <a:t> ý kiểm tra danh sách rỗng (head==null) thì không thể xóa</a:t>
            </a: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23</a:t>
            </a:fld>
            <a:endParaRPr lang="en-US"/>
          </a:p>
        </p:txBody>
      </p:sp>
    </p:spTree>
    <p:extLst>
      <p:ext uri="{BB962C8B-B14F-4D97-AF65-F5344CB8AC3E}">
        <p14:creationId xmlns:p14="http://schemas.microsoft.com/office/powerpoint/2010/main" val="172451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24</a:t>
            </a:fld>
            <a:endParaRPr lang="en-US"/>
          </a:p>
        </p:txBody>
      </p:sp>
    </p:spTree>
    <p:extLst>
      <p:ext uri="{BB962C8B-B14F-4D97-AF65-F5344CB8AC3E}">
        <p14:creationId xmlns:p14="http://schemas.microsoft.com/office/powerpoint/2010/main" val="1199081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25</a:t>
            </a:fld>
            <a:endParaRPr lang="en-US"/>
          </a:p>
        </p:txBody>
      </p:sp>
    </p:spTree>
    <p:extLst>
      <p:ext uri="{BB962C8B-B14F-4D97-AF65-F5344CB8AC3E}">
        <p14:creationId xmlns:p14="http://schemas.microsoft.com/office/powerpoint/2010/main" val="3766839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26</a:t>
            </a:fld>
            <a:endParaRPr lang="en-US"/>
          </a:p>
        </p:txBody>
      </p:sp>
    </p:spTree>
    <p:extLst>
      <p:ext uri="{BB962C8B-B14F-4D97-AF65-F5344CB8AC3E}">
        <p14:creationId xmlns:p14="http://schemas.microsoft.com/office/powerpoint/2010/main" val="3982293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Duyệt</a:t>
            </a:r>
            <a:r>
              <a:rPr lang="en-US" baseline="0"/>
              <a:t> phần tử:</a:t>
            </a:r>
          </a:p>
          <a:p>
            <a:pPr marL="628650" lvl="1" indent="-171450">
              <a:buFontTx/>
              <a:buChar char="-"/>
            </a:pPr>
            <a:r>
              <a:rPr lang="en-US" baseline="0"/>
              <a:t>Theo vị trí: Dừng lại tại 1 vị trí yêu cầu</a:t>
            </a:r>
            <a:endParaRPr lang="en-US" baseline="0" dirty="0"/>
          </a:p>
          <a:p>
            <a:pPr marL="628650" lvl="1" indent="-171450">
              <a:buFontTx/>
              <a:buChar char="-"/>
            </a:pPr>
            <a:r>
              <a:rPr lang="en-US" baseline="0"/>
              <a:t>Theo giá trị: Dừng lại tại 1 node có giá trị xác định</a:t>
            </a:r>
          </a:p>
          <a:p>
            <a:pPr marL="628650" lvl="1" indent="-171450">
              <a:buFontTx/>
              <a:buChar char="-"/>
            </a:pPr>
            <a:r>
              <a:rPr lang="en-US" baseline="0"/>
              <a:t>Thời gian lớn nhất O(n)</a:t>
            </a:r>
          </a:p>
          <a:p>
            <a:pPr marL="171450" lvl="0" indent="-171450">
              <a:buFontTx/>
              <a:buChar char="-"/>
            </a:pPr>
            <a:r>
              <a:rPr lang="en-US" baseline="0"/>
              <a:t>Các thao tác Lấy ra phần tử, Chèn phần tử và Xóa phần tử đều là O(1), nhỏ hơn so với cài đặt bằng mảng O(n) nếu chèn, xóa phần tử đầu.</a:t>
            </a:r>
          </a:p>
        </p:txBody>
      </p:sp>
      <p:sp>
        <p:nvSpPr>
          <p:cNvPr id="4" name="Slide Number Placeholder 3"/>
          <p:cNvSpPr>
            <a:spLocks noGrp="1"/>
          </p:cNvSpPr>
          <p:nvPr>
            <p:ph type="sldNum" sz="quarter" idx="10"/>
          </p:nvPr>
        </p:nvSpPr>
        <p:spPr/>
        <p:txBody>
          <a:bodyPr/>
          <a:lstStyle/>
          <a:p>
            <a:fld id="{E13A79EA-6E29-44AF-B954-5F990ABD6907}" type="slidenum">
              <a:rPr lang="en-US" smtClean="0"/>
              <a:t>27</a:t>
            </a:fld>
            <a:endParaRPr lang="en-US"/>
          </a:p>
        </p:txBody>
      </p:sp>
    </p:spTree>
    <p:extLst>
      <p:ext uri="{BB962C8B-B14F-4D97-AF65-F5344CB8AC3E}">
        <p14:creationId xmlns:p14="http://schemas.microsoft.com/office/powerpoint/2010/main" val="764754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Trên</a:t>
            </a:r>
            <a:r>
              <a:rPr lang="en-US" baseline="0" dirty="0"/>
              <a:t> </a:t>
            </a:r>
            <a:r>
              <a:rPr lang="en-US" baseline="0" dirty="0" err="1"/>
              <a:t>lớp</a:t>
            </a:r>
            <a:r>
              <a:rPr lang="en-US" baseline="0" dirty="0"/>
              <a:t> </a:t>
            </a:r>
            <a:r>
              <a:rPr lang="en-US" baseline="0" dirty="0" err="1"/>
              <a:t>yêu</a:t>
            </a:r>
            <a:r>
              <a:rPr lang="en-US" baseline="0" dirty="0"/>
              <a:t> </a:t>
            </a:r>
            <a:r>
              <a:rPr lang="en-US" baseline="0" dirty="0" err="1"/>
              <a:t>cầu</a:t>
            </a:r>
            <a:r>
              <a:rPr lang="en-US" baseline="0" dirty="0"/>
              <a:t> </a:t>
            </a:r>
            <a:r>
              <a:rPr lang="en-US" baseline="0" dirty="0" err="1"/>
              <a:t>sinh</a:t>
            </a:r>
            <a:r>
              <a:rPr lang="en-US" baseline="0" dirty="0"/>
              <a:t> </a:t>
            </a:r>
            <a:r>
              <a:rPr lang="en-US" baseline="0" dirty="0" err="1"/>
              <a:t>viên</a:t>
            </a:r>
            <a:r>
              <a:rPr lang="en-US" baseline="0" dirty="0"/>
              <a:t> </a:t>
            </a:r>
            <a:r>
              <a:rPr lang="en-US" baseline="0" dirty="0" err="1"/>
              <a:t>viết</a:t>
            </a:r>
            <a:r>
              <a:rPr lang="en-US" baseline="0" dirty="0"/>
              <a:t> </a:t>
            </a:r>
            <a:r>
              <a:rPr lang="en-US" baseline="0" dirty="0" err="1"/>
              <a:t>phần</a:t>
            </a:r>
            <a:r>
              <a:rPr lang="en-US" baseline="0" dirty="0"/>
              <a:t> </a:t>
            </a:r>
            <a:r>
              <a:rPr lang="en-US" baseline="0" dirty="0" err="1"/>
              <a:t>thân</a:t>
            </a:r>
            <a:r>
              <a:rPr lang="en-US" baseline="0" dirty="0"/>
              <a:t> </a:t>
            </a:r>
            <a:r>
              <a:rPr lang="en-US" baseline="0" dirty="0" err="1"/>
              <a:t>của</a:t>
            </a:r>
            <a:r>
              <a:rPr lang="en-US" baseline="0" dirty="0"/>
              <a:t> </a:t>
            </a:r>
            <a:r>
              <a:rPr lang="en-US" baseline="0" dirty="0" err="1"/>
              <a:t>các</a:t>
            </a:r>
            <a:r>
              <a:rPr lang="en-US" baseline="0" dirty="0"/>
              <a:t> </a:t>
            </a:r>
            <a:r>
              <a:rPr lang="en-US" baseline="0" dirty="0" err="1"/>
              <a:t>hàm</a:t>
            </a:r>
            <a:r>
              <a:rPr lang="en-US" baseline="0" dirty="0"/>
              <a:t> </a:t>
            </a:r>
            <a:r>
              <a:rPr lang="en-US" baseline="0" dirty="0" err="1"/>
              <a:t>xóa</a:t>
            </a:r>
            <a:r>
              <a:rPr lang="en-US" baseline="0" dirty="0"/>
              <a:t>, </a:t>
            </a:r>
            <a:r>
              <a:rPr lang="en-US" baseline="0" dirty="0" err="1"/>
              <a:t>chèn</a:t>
            </a:r>
            <a:r>
              <a:rPr lang="en-US" baseline="0" dirty="0"/>
              <a:t> </a:t>
            </a:r>
            <a:r>
              <a:rPr lang="en-US" baseline="0" dirty="0" err="1"/>
              <a:t>phần</a:t>
            </a:r>
            <a:r>
              <a:rPr lang="en-US" baseline="0" dirty="0"/>
              <a:t> </a:t>
            </a:r>
            <a:r>
              <a:rPr lang="en-US" baseline="0" dirty="0" err="1"/>
              <a:t>tử</a:t>
            </a:r>
            <a:r>
              <a:rPr lang="en-US" baseline="0" dirty="0"/>
              <a:t> (</a:t>
            </a:r>
            <a:r>
              <a:rPr lang="en-US" baseline="0" dirty="0" err="1"/>
              <a:t>nháp</a:t>
            </a:r>
            <a:r>
              <a:rPr lang="en-US" baseline="0" dirty="0"/>
              <a:t>, </a:t>
            </a:r>
            <a:r>
              <a:rPr lang="en-US" baseline="0" dirty="0" err="1"/>
              <a:t>chữa</a:t>
            </a:r>
            <a:r>
              <a:rPr lang="en-US" baseline="0" dirty="0"/>
              <a:t> </a:t>
            </a:r>
            <a:r>
              <a:rPr lang="en-US" baseline="0" dirty="0" err="1"/>
              <a:t>trên</a:t>
            </a:r>
            <a:r>
              <a:rPr lang="en-US" baseline="0" dirty="0"/>
              <a:t> </a:t>
            </a:r>
            <a:r>
              <a:rPr lang="en-US" baseline="0" dirty="0" err="1"/>
              <a:t>bảng</a:t>
            </a:r>
            <a:r>
              <a:rPr lang="en-US" baseline="0" dirty="0"/>
              <a:t>)</a:t>
            </a:r>
          </a:p>
          <a:p>
            <a:pPr marL="0" indent="0">
              <a:buFontTx/>
              <a:buNone/>
            </a:pPr>
            <a:r>
              <a:rPr lang="en-US" baseline="0" dirty="0" err="1"/>
              <a:t>Giờ</a:t>
            </a:r>
            <a:r>
              <a:rPr lang="en-US" baseline="0" dirty="0"/>
              <a:t> </a:t>
            </a:r>
            <a:r>
              <a:rPr lang="en-US" baseline="0" dirty="0" err="1"/>
              <a:t>thực</a:t>
            </a:r>
            <a:r>
              <a:rPr lang="en-US" baseline="0" dirty="0"/>
              <a:t> </a:t>
            </a:r>
            <a:r>
              <a:rPr lang="en-US" baseline="0" dirty="0" err="1"/>
              <a:t>hành</a:t>
            </a:r>
            <a:r>
              <a:rPr lang="en-US" baseline="0" dirty="0"/>
              <a:t>: </a:t>
            </a:r>
            <a:r>
              <a:rPr lang="en-US" baseline="0" dirty="0" err="1"/>
              <a:t>xem</a:t>
            </a:r>
            <a:r>
              <a:rPr lang="en-US" baseline="0" dirty="0"/>
              <a:t> </a:t>
            </a:r>
            <a:r>
              <a:rPr lang="en-US" baseline="0" dirty="0" err="1"/>
              <a:t>kĩ</a:t>
            </a:r>
            <a:r>
              <a:rPr lang="en-US" baseline="0" dirty="0"/>
              <a:t> implementation </a:t>
            </a:r>
            <a:r>
              <a:rPr lang="en-US" baseline="0" dirty="0" err="1"/>
              <a:t>của</a:t>
            </a:r>
            <a:r>
              <a:rPr lang="en-US" baseline="0" dirty="0"/>
              <a:t> linked list </a:t>
            </a:r>
            <a:r>
              <a:rPr lang="en-US" baseline="0" dirty="0" err="1"/>
              <a:t>trong</a:t>
            </a:r>
            <a:r>
              <a:rPr lang="en-US" baseline="0" dirty="0"/>
              <a:t> </a:t>
            </a:r>
            <a:r>
              <a:rPr lang="en-US" baseline="0" dirty="0" err="1"/>
              <a:t>java.util.LinkedList</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lớp</a:t>
            </a:r>
            <a:r>
              <a:rPr lang="en-US" baseline="0" dirty="0"/>
              <a:t> </a:t>
            </a:r>
            <a:r>
              <a:rPr lang="en-US" baseline="0" dirty="0" err="1"/>
              <a:t>này</a:t>
            </a:r>
            <a:endParaRPr lang="en-US" baseline="0"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28</a:t>
            </a:fld>
            <a:endParaRPr lang="en-US"/>
          </a:p>
        </p:txBody>
      </p:sp>
    </p:spTree>
    <p:extLst>
      <p:ext uri="{BB962C8B-B14F-4D97-AF65-F5344CB8AC3E}">
        <p14:creationId xmlns:p14="http://schemas.microsoft.com/office/powerpoint/2010/main" val="1684541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29</a:t>
            </a:fld>
            <a:endParaRPr lang="en-US"/>
          </a:p>
        </p:txBody>
      </p:sp>
    </p:spTree>
    <p:extLst>
      <p:ext uri="{BB962C8B-B14F-4D97-AF65-F5344CB8AC3E}">
        <p14:creationId xmlns:p14="http://schemas.microsoft.com/office/powerpoint/2010/main" val="2881474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30</a:t>
            </a:fld>
            <a:endParaRPr lang="en-US"/>
          </a:p>
        </p:txBody>
      </p:sp>
    </p:spTree>
    <p:extLst>
      <p:ext uri="{BB962C8B-B14F-4D97-AF65-F5344CB8AC3E}">
        <p14:creationId xmlns:p14="http://schemas.microsoft.com/office/powerpoint/2010/main" val="4053728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4</a:t>
            </a:fld>
            <a:endParaRPr lang="en-US"/>
          </a:p>
        </p:txBody>
      </p:sp>
    </p:spTree>
    <p:extLst>
      <p:ext uri="{BB962C8B-B14F-4D97-AF65-F5344CB8AC3E}">
        <p14:creationId xmlns:p14="http://schemas.microsoft.com/office/powerpoint/2010/main" val="2176170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31</a:t>
            </a:fld>
            <a:endParaRPr lang="en-US"/>
          </a:p>
        </p:txBody>
      </p:sp>
    </p:spTree>
    <p:extLst>
      <p:ext uri="{BB962C8B-B14F-4D97-AF65-F5344CB8AC3E}">
        <p14:creationId xmlns:p14="http://schemas.microsoft.com/office/powerpoint/2010/main" val="3927822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32</a:t>
            </a:fld>
            <a:endParaRPr lang="en-US"/>
          </a:p>
        </p:txBody>
      </p:sp>
    </p:spTree>
    <p:extLst>
      <p:ext uri="{BB962C8B-B14F-4D97-AF65-F5344CB8AC3E}">
        <p14:creationId xmlns:p14="http://schemas.microsoft.com/office/powerpoint/2010/main" val="10290515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33</a:t>
            </a:fld>
            <a:endParaRPr lang="en-US"/>
          </a:p>
        </p:txBody>
      </p:sp>
    </p:spTree>
    <p:extLst>
      <p:ext uri="{BB962C8B-B14F-4D97-AF65-F5344CB8AC3E}">
        <p14:creationId xmlns:p14="http://schemas.microsoft.com/office/powerpoint/2010/main" val="1182898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spcBef>
                <a:spcPts val="1200"/>
              </a:spcBef>
              <a:buClr>
                <a:schemeClr val="accent6">
                  <a:lumMod val="75000"/>
                </a:schemeClr>
              </a:buClr>
              <a:buSzPct val="80000"/>
              <a:buFont typeface="Wingdings" panose="05000000000000000000" pitchFamily="2" charset="2"/>
              <a:buNone/>
            </a:pPr>
            <a:r>
              <a:rPr lang="en-US" sz="2600" spc="-2" dirty="0">
                <a:solidFill>
                  <a:srgbClr val="000000"/>
                </a:solidFill>
                <a:latin typeface="Arial"/>
                <a:ea typeface="Arial"/>
                <a:cs typeface="Arial"/>
              </a:rPr>
              <a:t>Pervasive </a:t>
            </a:r>
            <a:r>
              <a:rPr lang="en-US" sz="2600" spc="-2" dirty="0" err="1">
                <a:solidFill>
                  <a:srgbClr val="000000"/>
                </a:solidFill>
                <a:latin typeface="Arial"/>
                <a:ea typeface="Arial"/>
                <a:cs typeface="Arial"/>
              </a:rPr>
              <a:t>thấm</a:t>
            </a:r>
            <a:r>
              <a:rPr lang="en-US" sz="2600" spc="-2" baseline="0" dirty="0">
                <a:solidFill>
                  <a:srgbClr val="000000"/>
                </a:solidFill>
                <a:latin typeface="Arial"/>
                <a:ea typeface="Arial"/>
                <a:cs typeface="Arial"/>
              </a:rPr>
              <a:t> </a:t>
            </a:r>
            <a:r>
              <a:rPr lang="en-US" sz="2600" spc="-2" baseline="0" dirty="0" err="1">
                <a:solidFill>
                  <a:srgbClr val="000000"/>
                </a:solidFill>
                <a:latin typeface="Arial"/>
                <a:ea typeface="Arial"/>
                <a:cs typeface="Arial"/>
              </a:rPr>
              <a:t>vào</a:t>
            </a:r>
            <a:r>
              <a:rPr lang="en-US" sz="2600" spc="-2" baseline="0" dirty="0">
                <a:solidFill>
                  <a:srgbClr val="000000"/>
                </a:solidFill>
                <a:latin typeface="Arial"/>
                <a:ea typeface="Arial"/>
                <a:cs typeface="Arial"/>
              </a:rPr>
              <a:t>, </a:t>
            </a:r>
            <a:r>
              <a:rPr lang="en-US" sz="2600" spc="-2" baseline="0" dirty="0" err="1">
                <a:solidFill>
                  <a:srgbClr val="000000"/>
                </a:solidFill>
                <a:latin typeface="Arial"/>
                <a:ea typeface="Arial"/>
                <a:cs typeface="Arial"/>
              </a:rPr>
              <a:t>xâm</a:t>
            </a:r>
            <a:r>
              <a:rPr lang="en-US" sz="2600" spc="-2" baseline="0" dirty="0">
                <a:solidFill>
                  <a:srgbClr val="000000"/>
                </a:solidFill>
                <a:latin typeface="Arial"/>
                <a:ea typeface="Arial"/>
                <a:cs typeface="Arial"/>
              </a:rPr>
              <a:t> </a:t>
            </a:r>
            <a:r>
              <a:rPr lang="en-US" sz="2600" spc="-2" baseline="0" dirty="0" err="1">
                <a:solidFill>
                  <a:srgbClr val="000000"/>
                </a:solidFill>
                <a:latin typeface="Arial"/>
                <a:ea typeface="Arial"/>
                <a:cs typeface="Arial"/>
              </a:rPr>
              <a:t>nhập</a:t>
            </a:r>
            <a:r>
              <a:rPr lang="en-US" sz="2600" spc="-2" baseline="0" dirty="0">
                <a:solidFill>
                  <a:srgbClr val="000000"/>
                </a:solidFill>
                <a:latin typeface="Arial"/>
                <a:ea typeface="Arial"/>
                <a:cs typeface="Arial"/>
              </a:rPr>
              <a:t> (</a:t>
            </a:r>
            <a:r>
              <a:rPr lang="en-US" sz="2600" spc="-2" baseline="0" dirty="0" err="1">
                <a:solidFill>
                  <a:srgbClr val="000000"/>
                </a:solidFill>
                <a:latin typeface="Arial"/>
                <a:ea typeface="Arial"/>
                <a:cs typeface="Arial"/>
              </a:rPr>
              <a:t>phổ</a:t>
            </a:r>
            <a:r>
              <a:rPr lang="en-US" sz="2600" spc="-2" baseline="0" dirty="0">
                <a:solidFill>
                  <a:srgbClr val="000000"/>
                </a:solidFill>
                <a:latin typeface="Arial"/>
                <a:ea typeface="Arial"/>
                <a:cs typeface="Arial"/>
              </a:rPr>
              <a:t> </a:t>
            </a:r>
            <a:r>
              <a:rPr lang="en-US" sz="2600" spc="-2" baseline="0" dirty="0" err="1">
                <a:solidFill>
                  <a:srgbClr val="000000"/>
                </a:solidFill>
                <a:latin typeface="Arial"/>
                <a:ea typeface="Arial"/>
                <a:cs typeface="Arial"/>
              </a:rPr>
              <a:t>biến</a:t>
            </a:r>
            <a:r>
              <a:rPr lang="en-US" sz="2600" spc="-2" baseline="0" dirty="0">
                <a:solidFill>
                  <a:srgbClr val="000000"/>
                </a:solidFill>
                <a:latin typeface="Arial"/>
                <a:ea typeface="Arial"/>
                <a:cs typeface="Arial"/>
              </a:rPr>
              <a:t>)</a:t>
            </a:r>
          </a:p>
          <a:p>
            <a:pPr marL="0" lvl="1" indent="0">
              <a:spcBef>
                <a:spcPts val="1200"/>
              </a:spcBef>
              <a:buClr>
                <a:schemeClr val="accent6">
                  <a:lumMod val="75000"/>
                </a:schemeClr>
              </a:buClr>
              <a:buSzPct val="80000"/>
              <a:buFont typeface="Wingdings" panose="05000000000000000000" pitchFamily="2" charset="2"/>
              <a:buNone/>
            </a:pPr>
            <a:r>
              <a:rPr lang="en-US" sz="2600" spc="-2" baseline="0" dirty="0">
                <a:solidFill>
                  <a:srgbClr val="000000"/>
                </a:solidFill>
                <a:latin typeface="Arial"/>
                <a:ea typeface="Arial"/>
                <a:cs typeface="Arial"/>
              </a:rPr>
              <a:t>Matter - </a:t>
            </a:r>
            <a:r>
              <a:rPr lang="en-US" sz="1200" b="0" i="0" kern="1200" dirty="0">
                <a:solidFill>
                  <a:schemeClr val="tx1"/>
                </a:solidFill>
                <a:effectLst/>
                <a:latin typeface="+mn-lt"/>
                <a:ea typeface="+mn-ea"/>
                <a:cs typeface="+mn-cs"/>
              </a:rPr>
              <a:t>be of importance; have significance.</a:t>
            </a:r>
            <a:endParaRPr lang="en-US" sz="2600" spc="-2" dirty="0">
              <a:solidFill>
                <a:srgbClr val="000000"/>
              </a:solidFill>
              <a:latin typeface="Arial"/>
              <a:ea typeface="Arial"/>
              <a:cs typeface="Arial"/>
            </a:endParaRPr>
          </a:p>
        </p:txBody>
      </p:sp>
      <p:sp>
        <p:nvSpPr>
          <p:cNvPr id="4" name="Slide Number Placeholder 3"/>
          <p:cNvSpPr>
            <a:spLocks noGrp="1"/>
          </p:cNvSpPr>
          <p:nvPr>
            <p:ph type="sldNum" sz="quarter" idx="10"/>
          </p:nvPr>
        </p:nvSpPr>
        <p:spPr/>
        <p:txBody>
          <a:bodyPr/>
          <a:lstStyle/>
          <a:p>
            <a:fld id="{E13A79EA-6E29-44AF-B954-5F990ABD6907}" type="slidenum">
              <a:rPr lang="en-US" smtClean="0"/>
              <a:t>5</a:t>
            </a:fld>
            <a:endParaRPr lang="en-US"/>
          </a:p>
        </p:txBody>
      </p:sp>
    </p:spTree>
    <p:extLst>
      <p:ext uri="{BB962C8B-B14F-4D97-AF65-F5344CB8AC3E}">
        <p14:creationId xmlns:p14="http://schemas.microsoft.com/office/powerpoint/2010/main" val="429154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6</a:t>
            </a:fld>
            <a:endParaRPr lang="en-US"/>
          </a:p>
        </p:txBody>
      </p:sp>
    </p:spTree>
    <p:extLst>
      <p:ext uri="{BB962C8B-B14F-4D97-AF65-F5344CB8AC3E}">
        <p14:creationId xmlns:p14="http://schemas.microsoft.com/office/powerpoint/2010/main" val="1280510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7</a:t>
            </a:fld>
            <a:endParaRPr lang="en-US"/>
          </a:p>
        </p:txBody>
      </p:sp>
    </p:spTree>
    <p:extLst>
      <p:ext uri="{BB962C8B-B14F-4D97-AF65-F5344CB8AC3E}">
        <p14:creationId xmlns:p14="http://schemas.microsoft.com/office/powerpoint/2010/main" val="334010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8</a:t>
            </a:fld>
            <a:endParaRPr lang="en-US"/>
          </a:p>
        </p:txBody>
      </p:sp>
    </p:spTree>
    <p:extLst>
      <p:ext uri="{BB962C8B-B14F-4D97-AF65-F5344CB8AC3E}">
        <p14:creationId xmlns:p14="http://schemas.microsoft.com/office/powerpoint/2010/main" val="623806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hlinkClick r:id="rId3"/>
              </a:rPr>
              <a:t>https://</a:t>
            </a:r>
            <a:r>
              <a:rPr lang="en-US" dirty="0" err="1">
                <a:hlinkClick r:id="rId3"/>
              </a:rPr>
              <a:t>docs.oracle.com</a:t>
            </a:r>
            <a:r>
              <a:rPr lang="en-US" dirty="0">
                <a:hlinkClick r:id="rId3"/>
              </a:rPr>
              <a:t>/</a:t>
            </a:r>
            <a:r>
              <a:rPr lang="en-US" dirty="0" err="1">
                <a:hlinkClick r:id="rId3"/>
              </a:rPr>
              <a:t>javase</a:t>
            </a:r>
            <a:r>
              <a:rPr lang="en-US" dirty="0">
                <a:hlinkClick r:id="rId3"/>
              </a:rPr>
              <a:t>/9/docs/</a:t>
            </a:r>
            <a:r>
              <a:rPr lang="en-US" dirty="0" err="1">
                <a:hlinkClick r:id="rId3"/>
              </a:rPr>
              <a:t>api</a:t>
            </a:r>
            <a:r>
              <a:rPr lang="en-US" dirty="0">
                <a:hlinkClick r:id="rId3"/>
              </a:rPr>
              <a:t>/java/</a:t>
            </a:r>
            <a:r>
              <a:rPr lang="en-US" dirty="0" err="1">
                <a:hlinkClick r:id="rId3"/>
              </a:rPr>
              <a:t>util</a:t>
            </a:r>
            <a:r>
              <a:rPr lang="en-US" dirty="0">
                <a:hlinkClick r:id="rId3"/>
              </a:rPr>
              <a:t>/</a:t>
            </a:r>
            <a:r>
              <a:rPr lang="en-US" dirty="0" err="1">
                <a:hlinkClick r:id="rId3"/>
              </a:rPr>
              <a:t>List.html</a:t>
            </a: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9</a:t>
            </a:fld>
            <a:endParaRPr lang="en-US"/>
          </a:p>
        </p:txBody>
      </p:sp>
    </p:spTree>
    <p:extLst>
      <p:ext uri="{BB962C8B-B14F-4D97-AF65-F5344CB8AC3E}">
        <p14:creationId xmlns:p14="http://schemas.microsoft.com/office/powerpoint/2010/main" val="1722922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hlinkClick r:id="rId3"/>
              </a:rPr>
              <a:t>https://</a:t>
            </a:r>
            <a:r>
              <a:rPr lang="en-US" dirty="0" err="1">
                <a:hlinkClick r:id="rId3"/>
              </a:rPr>
              <a:t>docs.oracle.com</a:t>
            </a:r>
            <a:r>
              <a:rPr lang="en-US" dirty="0">
                <a:hlinkClick r:id="rId3"/>
              </a:rPr>
              <a:t>/</a:t>
            </a:r>
            <a:r>
              <a:rPr lang="en-US" dirty="0" err="1">
                <a:hlinkClick r:id="rId3"/>
              </a:rPr>
              <a:t>javase</a:t>
            </a:r>
            <a:r>
              <a:rPr lang="en-US" dirty="0">
                <a:hlinkClick r:id="rId3"/>
              </a:rPr>
              <a:t>/9/docs/</a:t>
            </a:r>
            <a:r>
              <a:rPr lang="en-US" dirty="0" err="1">
                <a:hlinkClick r:id="rId3"/>
              </a:rPr>
              <a:t>api</a:t>
            </a:r>
            <a:r>
              <a:rPr lang="en-US" dirty="0">
                <a:hlinkClick r:id="rId3"/>
              </a:rPr>
              <a:t>/java/</a:t>
            </a:r>
            <a:r>
              <a:rPr lang="en-US" dirty="0" err="1">
                <a:hlinkClick r:id="rId3"/>
              </a:rPr>
              <a:t>util</a:t>
            </a:r>
            <a:r>
              <a:rPr lang="en-US" dirty="0">
                <a:hlinkClick r:id="rId3"/>
              </a:rPr>
              <a:t>/</a:t>
            </a:r>
            <a:r>
              <a:rPr lang="en-US" dirty="0" err="1">
                <a:hlinkClick r:id="rId3"/>
              </a:rPr>
              <a:t>ArrayList.html</a:t>
            </a:r>
            <a:endParaRPr lang="en-US" dirty="0"/>
          </a:p>
        </p:txBody>
      </p:sp>
      <p:sp>
        <p:nvSpPr>
          <p:cNvPr id="4" name="Slide Number Placeholder 3"/>
          <p:cNvSpPr>
            <a:spLocks noGrp="1"/>
          </p:cNvSpPr>
          <p:nvPr>
            <p:ph type="sldNum" sz="quarter" idx="10"/>
          </p:nvPr>
        </p:nvSpPr>
        <p:spPr/>
        <p:txBody>
          <a:bodyPr/>
          <a:lstStyle/>
          <a:p>
            <a:fld id="{E13A79EA-6E29-44AF-B954-5F990ABD6907}" type="slidenum">
              <a:rPr lang="en-US" smtClean="0"/>
              <a:t>10</a:t>
            </a:fld>
            <a:endParaRPr lang="en-US"/>
          </a:p>
        </p:txBody>
      </p:sp>
    </p:spTree>
    <p:extLst>
      <p:ext uri="{BB962C8B-B14F-4D97-AF65-F5344CB8AC3E}">
        <p14:creationId xmlns:p14="http://schemas.microsoft.com/office/powerpoint/2010/main" val="882511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06582" y="2130426"/>
            <a:ext cx="8007927" cy="1470025"/>
          </a:xfrm>
        </p:spPr>
        <p:txBody>
          <a:bodyPr/>
          <a:lstStyle/>
          <a:p>
            <a:r>
              <a:rPr lang="zh-CN" altLang="en-US"/>
              <a:t>单击此处编辑母版标题样式</a:t>
            </a:r>
          </a:p>
        </p:txBody>
      </p:sp>
      <p:sp>
        <p:nvSpPr>
          <p:cNvPr id="3" name="副标题 2"/>
          <p:cNvSpPr>
            <a:spLocks noGrp="1"/>
          </p:cNvSpPr>
          <p:nvPr>
            <p:ph type="subTitle" idx="1"/>
          </p:nvPr>
        </p:nvSpPr>
        <p:spPr>
          <a:xfrm>
            <a:off x="1413163" y="3886200"/>
            <a:ext cx="6594764" cy="1752600"/>
          </a:xfrm>
        </p:spPr>
        <p:txBody>
          <a:bodyPr/>
          <a:lstStyle>
            <a:lvl1pPr marL="0" indent="0" algn="ctr">
              <a:buNone/>
              <a:defRPr>
                <a:solidFill>
                  <a:schemeClr val="tx1">
                    <a:tint val="75000"/>
                  </a:schemeClr>
                </a:solidFill>
              </a:defRPr>
            </a:lvl1pPr>
            <a:lvl2pPr marL="471053" indent="0" algn="ctr">
              <a:buNone/>
              <a:defRPr>
                <a:solidFill>
                  <a:schemeClr val="tx1">
                    <a:tint val="75000"/>
                  </a:schemeClr>
                </a:solidFill>
              </a:defRPr>
            </a:lvl2pPr>
            <a:lvl3pPr marL="942106" indent="0" algn="ctr">
              <a:buNone/>
              <a:defRPr>
                <a:solidFill>
                  <a:schemeClr val="tx1">
                    <a:tint val="75000"/>
                  </a:schemeClr>
                </a:solidFill>
              </a:defRPr>
            </a:lvl3pPr>
            <a:lvl4pPr marL="1413159" indent="0" algn="ctr">
              <a:buNone/>
              <a:defRPr>
                <a:solidFill>
                  <a:schemeClr val="tx1">
                    <a:tint val="75000"/>
                  </a:schemeClr>
                </a:solidFill>
              </a:defRPr>
            </a:lvl4pPr>
            <a:lvl5pPr marL="1884213" indent="0" algn="ctr">
              <a:buNone/>
              <a:defRPr>
                <a:solidFill>
                  <a:schemeClr val="tx1">
                    <a:tint val="75000"/>
                  </a:schemeClr>
                </a:solidFill>
              </a:defRPr>
            </a:lvl5pPr>
            <a:lvl6pPr marL="2355266" indent="0" algn="ctr">
              <a:buNone/>
              <a:defRPr>
                <a:solidFill>
                  <a:schemeClr val="tx1">
                    <a:tint val="75000"/>
                  </a:schemeClr>
                </a:solidFill>
              </a:defRPr>
            </a:lvl6pPr>
            <a:lvl7pPr marL="2826319" indent="0" algn="ctr">
              <a:buNone/>
              <a:defRPr>
                <a:solidFill>
                  <a:schemeClr val="tx1">
                    <a:tint val="75000"/>
                  </a:schemeClr>
                </a:solidFill>
              </a:defRPr>
            </a:lvl7pPr>
            <a:lvl8pPr marL="3297372" indent="0" algn="ctr">
              <a:buNone/>
              <a:defRPr>
                <a:solidFill>
                  <a:schemeClr val="tx1">
                    <a:tint val="75000"/>
                  </a:schemeClr>
                </a:solidFill>
              </a:defRPr>
            </a:lvl8pPr>
            <a:lvl9pPr marL="376842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0291" y="274639"/>
            <a:ext cx="2119745"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055" y="274639"/>
            <a:ext cx="6202218"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44201" y="4406901"/>
            <a:ext cx="8007927" cy="1362075"/>
          </a:xfrm>
        </p:spPr>
        <p:txBody>
          <a:bodyPr anchor="t"/>
          <a:lstStyle>
            <a:lvl1pPr algn="l">
              <a:defRPr sz="4121" b="1" cap="all"/>
            </a:lvl1pPr>
          </a:lstStyle>
          <a:p>
            <a:r>
              <a:rPr lang="zh-CN" altLang="en-US"/>
              <a:t>单击此处编辑母版标题样式</a:t>
            </a:r>
          </a:p>
        </p:txBody>
      </p:sp>
      <p:sp>
        <p:nvSpPr>
          <p:cNvPr id="3" name="文本占位符 2"/>
          <p:cNvSpPr>
            <a:spLocks noGrp="1"/>
          </p:cNvSpPr>
          <p:nvPr>
            <p:ph type="body" idx="1"/>
          </p:nvPr>
        </p:nvSpPr>
        <p:spPr>
          <a:xfrm>
            <a:off x="744201" y="2906714"/>
            <a:ext cx="8007927" cy="1500187"/>
          </a:xfrm>
        </p:spPr>
        <p:txBody>
          <a:bodyPr anchor="b"/>
          <a:lstStyle>
            <a:lvl1pPr marL="0" indent="0">
              <a:buNone/>
              <a:defRPr sz="2061">
                <a:solidFill>
                  <a:schemeClr val="tx1">
                    <a:tint val="75000"/>
                  </a:schemeClr>
                </a:solidFill>
              </a:defRPr>
            </a:lvl1pPr>
            <a:lvl2pPr marL="471053" indent="0">
              <a:buNone/>
              <a:defRPr sz="1855">
                <a:solidFill>
                  <a:schemeClr val="tx1">
                    <a:tint val="75000"/>
                  </a:schemeClr>
                </a:solidFill>
              </a:defRPr>
            </a:lvl2pPr>
            <a:lvl3pPr marL="942106" indent="0">
              <a:buNone/>
              <a:defRPr sz="1648">
                <a:solidFill>
                  <a:schemeClr val="tx1">
                    <a:tint val="75000"/>
                  </a:schemeClr>
                </a:solidFill>
              </a:defRPr>
            </a:lvl3pPr>
            <a:lvl4pPr marL="1413159" indent="0">
              <a:buNone/>
              <a:defRPr sz="1442">
                <a:solidFill>
                  <a:schemeClr val="tx1">
                    <a:tint val="75000"/>
                  </a:schemeClr>
                </a:solidFill>
              </a:defRPr>
            </a:lvl4pPr>
            <a:lvl5pPr marL="1884213" indent="0">
              <a:buNone/>
              <a:defRPr sz="1442">
                <a:solidFill>
                  <a:schemeClr val="tx1">
                    <a:tint val="75000"/>
                  </a:schemeClr>
                </a:solidFill>
              </a:defRPr>
            </a:lvl5pPr>
            <a:lvl6pPr marL="2355266" indent="0">
              <a:buNone/>
              <a:defRPr sz="1442">
                <a:solidFill>
                  <a:schemeClr val="tx1">
                    <a:tint val="75000"/>
                  </a:schemeClr>
                </a:solidFill>
              </a:defRPr>
            </a:lvl6pPr>
            <a:lvl7pPr marL="2826319" indent="0">
              <a:buNone/>
              <a:defRPr sz="1442">
                <a:solidFill>
                  <a:schemeClr val="tx1">
                    <a:tint val="75000"/>
                  </a:schemeClr>
                </a:solidFill>
              </a:defRPr>
            </a:lvl7pPr>
            <a:lvl8pPr marL="3297372" indent="0">
              <a:buNone/>
              <a:defRPr sz="1442">
                <a:solidFill>
                  <a:schemeClr val="tx1">
                    <a:tint val="75000"/>
                  </a:schemeClr>
                </a:solidFill>
              </a:defRPr>
            </a:lvl8pPr>
            <a:lvl9pPr marL="3768425" indent="0">
              <a:buNone/>
              <a:defRPr sz="1442">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1054" y="1600201"/>
            <a:ext cx="4160982" cy="4525963"/>
          </a:xfrm>
        </p:spPr>
        <p:txBody>
          <a:bodyPr/>
          <a:lstStyle>
            <a:lvl1pPr>
              <a:defRPr sz="2885"/>
            </a:lvl1pPr>
            <a:lvl2pPr>
              <a:defRPr sz="2473"/>
            </a:lvl2pPr>
            <a:lvl3pPr>
              <a:defRPr sz="2061"/>
            </a:lvl3pPr>
            <a:lvl4pPr>
              <a:defRPr sz="1855"/>
            </a:lvl4pPr>
            <a:lvl5pPr>
              <a:defRPr sz="1855"/>
            </a:lvl5pPr>
            <a:lvl6pPr>
              <a:defRPr sz="1855"/>
            </a:lvl6pPr>
            <a:lvl7pPr>
              <a:defRPr sz="1855"/>
            </a:lvl7pPr>
            <a:lvl8pPr>
              <a:defRPr sz="1855"/>
            </a:lvl8pPr>
            <a:lvl9pPr>
              <a:defRPr sz="185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9054" y="1600201"/>
            <a:ext cx="4160982" cy="4525963"/>
          </a:xfrm>
        </p:spPr>
        <p:txBody>
          <a:bodyPr/>
          <a:lstStyle>
            <a:lvl1pPr>
              <a:defRPr sz="2885"/>
            </a:lvl1pPr>
            <a:lvl2pPr>
              <a:defRPr sz="2473"/>
            </a:lvl2pPr>
            <a:lvl3pPr>
              <a:defRPr sz="2061"/>
            </a:lvl3pPr>
            <a:lvl4pPr>
              <a:defRPr sz="1855"/>
            </a:lvl4pPr>
            <a:lvl5pPr>
              <a:defRPr sz="1855"/>
            </a:lvl5pPr>
            <a:lvl6pPr>
              <a:defRPr sz="1855"/>
            </a:lvl6pPr>
            <a:lvl7pPr>
              <a:defRPr sz="1855"/>
            </a:lvl7pPr>
            <a:lvl8pPr>
              <a:defRPr sz="1855"/>
            </a:lvl8pPr>
            <a:lvl9pPr>
              <a:defRPr sz="185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71055" y="1535113"/>
            <a:ext cx="4162618" cy="639762"/>
          </a:xfrm>
        </p:spPr>
        <p:txBody>
          <a:bodyPr anchor="b"/>
          <a:lstStyle>
            <a:lvl1pPr marL="0" indent="0">
              <a:buNone/>
              <a:defRPr sz="2473" b="1"/>
            </a:lvl1pPr>
            <a:lvl2pPr marL="471053" indent="0">
              <a:buNone/>
              <a:defRPr sz="2061" b="1"/>
            </a:lvl2pPr>
            <a:lvl3pPr marL="942106" indent="0">
              <a:buNone/>
              <a:defRPr sz="1855" b="1"/>
            </a:lvl3pPr>
            <a:lvl4pPr marL="1413159" indent="0">
              <a:buNone/>
              <a:defRPr sz="1648" b="1"/>
            </a:lvl4pPr>
            <a:lvl5pPr marL="1884213" indent="0">
              <a:buNone/>
              <a:defRPr sz="1648" b="1"/>
            </a:lvl5pPr>
            <a:lvl6pPr marL="2355266" indent="0">
              <a:buNone/>
              <a:defRPr sz="1648" b="1"/>
            </a:lvl6pPr>
            <a:lvl7pPr marL="2826319" indent="0">
              <a:buNone/>
              <a:defRPr sz="1648" b="1"/>
            </a:lvl7pPr>
            <a:lvl8pPr marL="3297372" indent="0">
              <a:buNone/>
              <a:defRPr sz="1648" b="1"/>
            </a:lvl8pPr>
            <a:lvl9pPr marL="3768425" indent="0">
              <a:buNone/>
              <a:defRPr sz="1648" b="1"/>
            </a:lvl9pPr>
          </a:lstStyle>
          <a:p>
            <a:pPr lvl="0"/>
            <a:r>
              <a:rPr lang="zh-CN" altLang="en-US"/>
              <a:t>单击此处编辑母版文本样式</a:t>
            </a:r>
          </a:p>
        </p:txBody>
      </p:sp>
      <p:sp>
        <p:nvSpPr>
          <p:cNvPr id="4" name="内容占位符 3"/>
          <p:cNvSpPr>
            <a:spLocks noGrp="1"/>
          </p:cNvSpPr>
          <p:nvPr>
            <p:ph sz="half" idx="2"/>
          </p:nvPr>
        </p:nvSpPr>
        <p:spPr>
          <a:xfrm>
            <a:off x="471055" y="2174875"/>
            <a:ext cx="4162618" cy="3951288"/>
          </a:xfrm>
        </p:spPr>
        <p:txBody>
          <a:bodyPr/>
          <a:lstStyle>
            <a:lvl1pPr>
              <a:defRPr sz="2473"/>
            </a:lvl1pPr>
            <a:lvl2pPr>
              <a:defRPr sz="2061"/>
            </a:lvl2pPr>
            <a:lvl3pPr>
              <a:defRPr sz="1855"/>
            </a:lvl3pPr>
            <a:lvl4pPr>
              <a:defRPr sz="1648"/>
            </a:lvl4pPr>
            <a:lvl5pPr>
              <a:defRPr sz="1648"/>
            </a:lvl5pPr>
            <a:lvl6pPr>
              <a:defRPr sz="1648"/>
            </a:lvl6pPr>
            <a:lvl7pPr>
              <a:defRPr sz="1648"/>
            </a:lvl7pPr>
            <a:lvl8pPr>
              <a:defRPr sz="1648"/>
            </a:lvl8pPr>
            <a:lvl9pPr>
              <a:defRPr sz="164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785784" y="1535113"/>
            <a:ext cx="4164253" cy="639762"/>
          </a:xfrm>
        </p:spPr>
        <p:txBody>
          <a:bodyPr anchor="b"/>
          <a:lstStyle>
            <a:lvl1pPr marL="0" indent="0">
              <a:buNone/>
              <a:defRPr sz="2473" b="1"/>
            </a:lvl1pPr>
            <a:lvl2pPr marL="471053" indent="0">
              <a:buNone/>
              <a:defRPr sz="2061" b="1"/>
            </a:lvl2pPr>
            <a:lvl3pPr marL="942106" indent="0">
              <a:buNone/>
              <a:defRPr sz="1855" b="1"/>
            </a:lvl3pPr>
            <a:lvl4pPr marL="1413159" indent="0">
              <a:buNone/>
              <a:defRPr sz="1648" b="1"/>
            </a:lvl4pPr>
            <a:lvl5pPr marL="1884213" indent="0">
              <a:buNone/>
              <a:defRPr sz="1648" b="1"/>
            </a:lvl5pPr>
            <a:lvl6pPr marL="2355266" indent="0">
              <a:buNone/>
              <a:defRPr sz="1648" b="1"/>
            </a:lvl6pPr>
            <a:lvl7pPr marL="2826319" indent="0">
              <a:buNone/>
              <a:defRPr sz="1648" b="1"/>
            </a:lvl7pPr>
            <a:lvl8pPr marL="3297372" indent="0">
              <a:buNone/>
              <a:defRPr sz="1648" b="1"/>
            </a:lvl8pPr>
            <a:lvl9pPr marL="3768425" indent="0">
              <a:buNone/>
              <a:defRPr sz="1648" b="1"/>
            </a:lvl9pPr>
          </a:lstStyle>
          <a:p>
            <a:pPr lvl="0"/>
            <a:r>
              <a:rPr lang="zh-CN" altLang="en-US"/>
              <a:t>单击此处编辑母版文本样式</a:t>
            </a:r>
          </a:p>
        </p:txBody>
      </p:sp>
      <p:sp>
        <p:nvSpPr>
          <p:cNvPr id="6" name="内容占位符 5"/>
          <p:cNvSpPr>
            <a:spLocks noGrp="1"/>
          </p:cNvSpPr>
          <p:nvPr>
            <p:ph sz="quarter" idx="4"/>
          </p:nvPr>
        </p:nvSpPr>
        <p:spPr>
          <a:xfrm>
            <a:off x="4785784" y="2174875"/>
            <a:ext cx="4164253" cy="3951288"/>
          </a:xfrm>
        </p:spPr>
        <p:txBody>
          <a:bodyPr/>
          <a:lstStyle>
            <a:lvl1pPr>
              <a:defRPr sz="2473"/>
            </a:lvl1pPr>
            <a:lvl2pPr>
              <a:defRPr sz="2061"/>
            </a:lvl2pPr>
            <a:lvl3pPr>
              <a:defRPr sz="1855"/>
            </a:lvl3pPr>
            <a:lvl4pPr>
              <a:defRPr sz="1648"/>
            </a:lvl4pPr>
            <a:lvl5pPr>
              <a:defRPr sz="1648"/>
            </a:lvl5pPr>
            <a:lvl6pPr>
              <a:defRPr sz="1648"/>
            </a:lvl6pPr>
            <a:lvl7pPr>
              <a:defRPr sz="1648"/>
            </a:lvl7pPr>
            <a:lvl8pPr>
              <a:defRPr sz="1648"/>
            </a:lvl8pPr>
            <a:lvl9pPr>
              <a:defRPr sz="164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1055" y="273050"/>
            <a:ext cx="3099474" cy="1162050"/>
          </a:xfrm>
        </p:spPr>
        <p:txBody>
          <a:bodyPr anchor="b"/>
          <a:lstStyle>
            <a:lvl1pPr algn="l">
              <a:defRPr sz="2061" b="1"/>
            </a:lvl1pPr>
          </a:lstStyle>
          <a:p>
            <a:r>
              <a:rPr lang="zh-CN" altLang="en-US"/>
              <a:t>单击此处编辑母版标题样式</a:t>
            </a:r>
          </a:p>
        </p:txBody>
      </p:sp>
      <p:sp>
        <p:nvSpPr>
          <p:cNvPr id="3" name="内容占位符 2"/>
          <p:cNvSpPr>
            <a:spLocks noGrp="1"/>
          </p:cNvSpPr>
          <p:nvPr>
            <p:ph idx="1"/>
          </p:nvPr>
        </p:nvSpPr>
        <p:spPr>
          <a:xfrm>
            <a:off x="3683385" y="273051"/>
            <a:ext cx="5266652" cy="5853113"/>
          </a:xfrm>
        </p:spPr>
        <p:txBody>
          <a:bodyPr/>
          <a:lstStyle>
            <a:lvl1pPr>
              <a:defRPr sz="3297"/>
            </a:lvl1pPr>
            <a:lvl2pPr>
              <a:defRPr sz="2885"/>
            </a:lvl2pPr>
            <a:lvl3pPr>
              <a:defRPr sz="2473"/>
            </a:lvl3pPr>
            <a:lvl4pPr>
              <a:defRPr sz="2061"/>
            </a:lvl4pPr>
            <a:lvl5pPr>
              <a:defRPr sz="2061"/>
            </a:lvl5pPr>
            <a:lvl6pPr>
              <a:defRPr sz="2061"/>
            </a:lvl6pPr>
            <a:lvl7pPr>
              <a:defRPr sz="2061"/>
            </a:lvl7pPr>
            <a:lvl8pPr>
              <a:defRPr sz="2061"/>
            </a:lvl8pPr>
            <a:lvl9pPr>
              <a:defRPr sz="2061"/>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71055" y="1435101"/>
            <a:ext cx="3099474" cy="4691063"/>
          </a:xfrm>
        </p:spPr>
        <p:txBody>
          <a:bodyPr/>
          <a:lstStyle>
            <a:lvl1pPr marL="0" indent="0">
              <a:buNone/>
              <a:defRPr sz="1442"/>
            </a:lvl1pPr>
            <a:lvl2pPr marL="471053" indent="0">
              <a:buNone/>
              <a:defRPr sz="1236"/>
            </a:lvl2pPr>
            <a:lvl3pPr marL="942106" indent="0">
              <a:buNone/>
              <a:defRPr sz="1030"/>
            </a:lvl3pPr>
            <a:lvl4pPr marL="1413159" indent="0">
              <a:buNone/>
              <a:defRPr sz="927"/>
            </a:lvl4pPr>
            <a:lvl5pPr marL="1884213" indent="0">
              <a:buNone/>
              <a:defRPr sz="927"/>
            </a:lvl5pPr>
            <a:lvl6pPr marL="2355266" indent="0">
              <a:buNone/>
              <a:defRPr sz="927"/>
            </a:lvl6pPr>
            <a:lvl7pPr marL="2826319" indent="0">
              <a:buNone/>
              <a:defRPr sz="927"/>
            </a:lvl7pPr>
            <a:lvl8pPr marL="3297372" indent="0">
              <a:buNone/>
              <a:defRPr sz="927"/>
            </a:lvl8pPr>
            <a:lvl9pPr marL="3768425" indent="0">
              <a:buNone/>
              <a:defRPr sz="927"/>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46600" y="4800600"/>
            <a:ext cx="5652655" cy="566738"/>
          </a:xfrm>
        </p:spPr>
        <p:txBody>
          <a:bodyPr anchor="b"/>
          <a:lstStyle>
            <a:lvl1pPr algn="l">
              <a:defRPr sz="2061" b="1"/>
            </a:lvl1pPr>
          </a:lstStyle>
          <a:p>
            <a:r>
              <a:rPr lang="zh-CN" altLang="en-US"/>
              <a:t>单击此处编辑母版标题样式</a:t>
            </a:r>
          </a:p>
        </p:txBody>
      </p:sp>
      <p:sp>
        <p:nvSpPr>
          <p:cNvPr id="3" name="图片占位符 2"/>
          <p:cNvSpPr>
            <a:spLocks noGrp="1"/>
          </p:cNvSpPr>
          <p:nvPr>
            <p:ph type="pic" idx="1"/>
          </p:nvPr>
        </p:nvSpPr>
        <p:spPr>
          <a:xfrm>
            <a:off x="1846600" y="612775"/>
            <a:ext cx="5652655" cy="4114800"/>
          </a:xfrm>
        </p:spPr>
        <p:txBody>
          <a:bodyPr/>
          <a:lstStyle>
            <a:lvl1pPr marL="0" indent="0">
              <a:buNone/>
              <a:defRPr sz="3297"/>
            </a:lvl1pPr>
            <a:lvl2pPr marL="471053" indent="0">
              <a:buNone/>
              <a:defRPr sz="2885"/>
            </a:lvl2pPr>
            <a:lvl3pPr marL="942106" indent="0">
              <a:buNone/>
              <a:defRPr sz="2473"/>
            </a:lvl3pPr>
            <a:lvl4pPr marL="1413159" indent="0">
              <a:buNone/>
              <a:defRPr sz="2061"/>
            </a:lvl4pPr>
            <a:lvl5pPr marL="1884213" indent="0">
              <a:buNone/>
              <a:defRPr sz="2061"/>
            </a:lvl5pPr>
            <a:lvl6pPr marL="2355266" indent="0">
              <a:buNone/>
              <a:defRPr sz="2061"/>
            </a:lvl6pPr>
            <a:lvl7pPr marL="2826319" indent="0">
              <a:buNone/>
              <a:defRPr sz="2061"/>
            </a:lvl7pPr>
            <a:lvl8pPr marL="3297372" indent="0">
              <a:buNone/>
              <a:defRPr sz="2061"/>
            </a:lvl8pPr>
            <a:lvl9pPr marL="3768425" indent="0">
              <a:buNone/>
              <a:defRPr sz="2061"/>
            </a:lvl9pPr>
          </a:lstStyle>
          <a:p>
            <a:endParaRPr lang="zh-CN" altLang="en-US"/>
          </a:p>
        </p:txBody>
      </p:sp>
      <p:sp>
        <p:nvSpPr>
          <p:cNvPr id="4" name="文本占位符 3"/>
          <p:cNvSpPr>
            <a:spLocks noGrp="1"/>
          </p:cNvSpPr>
          <p:nvPr>
            <p:ph type="body" sz="half" idx="2"/>
          </p:nvPr>
        </p:nvSpPr>
        <p:spPr>
          <a:xfrm>
            <a:off x="1846600" y="5367338"/>
            <a:ext cx="5652655" cy="804862"/>
          </a:xfrm>
        </p:spPr>
        <p:txBody>
          <a:bodyPr/>
          <a:lstStyle>
            <a:lvl1pPr marL="0" indent="0">
              <a:buNone/>
              <a:defRPr sz="1442"/>
            </a:lvl1pPr>
            <a:lvl2pPr marL="471053" indent="0">
              <a:buNone/>
              <a:defRPr sz="1236"/>
            </a:lvl2pPr>
            <a:lvl3pPr marL="942106" indent="0">
              <a:buNone/>
              <a:defRPr sz="1030"/>
            </a:lvl3pPr>
            <a:lvl4pPr marL="1413159" indent="0">
              <a:buNone/>
              <a:defRPr sz="927"/>
            </a:lvl4pPr>
            <a:lvl5pPr marL="1884213" indent="0">
              <a:buNone/>
              <a:defRPr sz="927"/>
            </a:lvl5pPr>
            <a:lvl6pPr marL="2355266" indent="0">
              <a:buNone/>
              <a:defRPr sz="927"/>
            </a:lvl6pPr>
            <a:lvl7pPr marL="2826319" indent="0">
              <a:buNone/>
              <a:defRPr sz="927"/>
            </a:lvl7pPr>
            <a:lvl8pPr marL="3297372" indent="0">
              <a:buNone/>
              <a:defRPr sz="927"/>
            </a:lvl8pPr>
            <a:lvl9pPr marL="3768425" indent="0">
              <a:buNone/>
              <a:defRPr sz="927"/>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71054" y="274638"/>
            <a:ext cx="847898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71054" y="1600201"/>
            <a:ext cx="847898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71054" y="6356351"/>
            <a:ext cx="2198255" cy="365125"/>
          </a:xfrm>
          <a:prstGeom prst="rect">
            <a:avLst/>
          </a:prstGeom>
        </p:spPr>
        <p:txBody>
          <a:bodyPr vert="horz" lIns="91440" tIns="45720" rIns="91440" bIns="45720" rtlCol="0" anchor="ctr"/>
          <a:lstStyle>
            <a:lvl1pPr algn="l">
              <a:defRPr sz="1236">
                <a:solidFill>
                  <a:schemeClr val="tx1">
                    <a:tint val="75000"/>
                  </a:schemeClr>
                </a:solidFill>
              </a:defRPr>
            </a:lvl1pPr>
          </a:lstStyle>
          <a:p>
            <a:fld id="{530820CF-B880-4189-942D-D702A7CBA730}" type="datetimeFigureOut">
              <a:rPr lang="zh-CN" altLang="en-US" smtClean="0"/>
              <a:t>2021/9/22</a:t>
            </a:fld>
            <a:endParaRPr lang="zh-CN" altLang="en-US"/>
          </a:p>
        </p:txBody>
      </p:sp>
      <p:sp>
        <p:nvSpPr>
          <p:cNvPr id="5" name="页脚占位符 4"/>
          <p:cNvSpPr>
            <a:spLocks noGrp="1"/>
          </p:cNvSpPr>
          <p:nvPr>
            <p:ph type="ftr" sz="quarter" idx="3"/>
          </p:nvPr>
        </p:nvSpPr>
        <p:spPr>
          <a:xfrm>
            <a:off x="3218873" y="6356351"/>
            <a:ext cx="2983345" cy="365125"/>
          </a:xfrm>
          <a:prstGeom prst="rect">
            <a:avLst/>
          </a:prstGeom>
        </p:spPr>
        <p:txBody>
          <a:bodyPr vert="horz" lIns="91440" tIns="45720" rIns="91440" bIns="45720" rtlCol="0" anchor="ctr"/>
          <a:lstStyle>
            <a:lvl1pPr algn="ctr">
              <a:defRPr sz="1236">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751782" y="6356351"/>
            <a:ext cx="2198255" cy="365125"/>
          </a:xfrm>
          <a:prstGeom prst="rect">
            <a:avLst/>
          </a:prstGeom>
        </p:spPr>
        <p:txBody>
          <a:bodyPr vert="horz" lIns="91440" tIns="45720" rIns="91440" bIns="45720" rtlCol="0" anchor="ctr"/>
          <a:lstStyle>
            <a:lvl1pPr algn="r">
              <a:defRPr sz="1236">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42106" rtl="0" eaLnBrk="1" latinLnBrk="0" hangingPunct="1">
        <a:spcBef>
          <a:spcPct val="0"/>
        </a:spcBef>
        <a:buNone/>
        <a:defRPr sz="4533" kern="1200">
          <a:solidFill>
            <a:schemeClr val="tx1"/>
          </a:solidFill>
          <a:latin typeface="+mj-lt"/>
          <a:ea typeface="+mj-ea"/>
          <a:cs typeface="+mj-cs"/>
        </a:defRPr>
      </a:lvl1pPr>
    </p:titleStyle>
    <p:bodyStyle>
      <a:lvl1pPr marL="353290" indent="-353290" algn="l" defTabSz="942106" rtl="0" eaLnBrk="1" latinLnBrk="0" hangingPunct="1">
        <a:spcBef>
          <a:spcPct val="20000"/>
        </a:spcBef>
        <a:buFont typeface="Arial" pitchFamily="34" charset="0"/>
        <a:buChar char="•"/>
        <a:defRPr sz="3297" kern="1200">
          <a:solidFill>
            <a:schemeClr val="tx1"/>
          </a:solidFill>
          <a:latin typeface="+mn-lt"/>
          <a:ea typeface="+mn-ea"/>
          <a:cs typeface="+mn-cs"/>
        </a:defRPr>
      </a:lvl1pPr>
      <a:lvl2pPr marL="765461" indent="-294408" algn="l" defTabSz="942106" rtl="0" eaLnBrk="1" latinLnBrk="0" hangingPunct="1">
        <a:spcBef>
          <a:spcPct val="20000"/>
        </a:spcBef>
        <a:buFont typeface="Arial" pitchFamily="34" charset="0"/>
        <a:buChar char="–"/>
        <a:defRPr sz="2885" kern="1200">
          <a:solidFill>
            <a:schemeClr val="tx1"/>
          </a:solidFill>
          <a:latin typeface="+mn-lt"/>
          <a:ea typeface="+mn-ea"/>
          <a:cs typeface="+mn-cs"/>
        </a:defRPr>
      </a:lvl2pPr>
      <a:lvl3pPr marL="1177633" indent="-235527" algn="l" defTabSz="942106" rtl="0" eaLnBrk="1" latinLnBrk="0" hangingPunct="1">
        <a:spcBef>
          <a:spcPct val="20000"/>
        </a:spcBef>
        <a:buFont typeface="Arial" pitchFamily="34" charset="0"/>
        <a:buChar char="•"/>
        <a:defRPr sz="2473" kern="1200">
          <a:solidFill>
            <a:schemeClr val="tx1"/>
          </a:solidFill>
          <a:latin typeface="+mn-lt"/>
          <a:ea typeface="+mn-ea"/>
          <a:cs typeface="+mn-cs"/>
        </a:defRPr>
      </a:lvl3pPr>
      <a:lvl4pPr marL="1648686" indent="-235527" algn="l" defTabSz="942106" rtl="0" eaLnBrk="1" latinLnBrk="0" hangingPunct="1">
        <a:spcBef>
          <a:spcPct val="20000"/>
        </a:spcBef>
        <a:buFont typeface="Arial" pitchFamily="34" charset="0"/>
        <a:buChar char="–"/>
        <a:defRPr sz="2061" kern="1200">
          <a:solidFill>
            <a:schemeClr val="tx1"/>
          </a:solidFill>
          <a:latin typeface="+mn-lt"/>
          <a:ea typeface="+mn-ea"/>
          <a:cs typeface="+mn-cs"/>
        </a:defRPr>
      </a:lvl4pPr>
      <a:lvl5pPr marL="2119739" indent="-235527" algn="l" defTabSz="942106" rtl="0" eaLnBrk="1" latinLnBrk="0" hangingPunct="1">
        <a:spcBef>
          <a:spcPct val="20000"/>
        </a:spcBef>
        <a:buFont typeface="Arial" pitchFamily="34" charset="0"/>
        <a:buChar char="»"/>
        <a:defRPr sz="2061" kern="1200">
          <a:solidFill>
            <a:schemeClr val="tx1"/>
          </a:solidFill>
          <a:latin typeface="+mn-lt"/>
          <a:ea typeface="+mn-ea"/>
          <a:cs typeface="+mn-cs"/>
        </a:defRPr>
      </a:lvl5pPr>
      <a:lvl6pPr marL="2590792" indent="-235527" algn="l" defTabSz="942106" rtl="0" eaLnBrk="1" latinLnBrk="0" hangingPunct="1">
        <a:spcBef>
          <a:spcPct val="20000"/>
        </a:spcBef>
        <a:buFont typeface="Arial" pitchFamily="34" charset="0"/>
        <a:buChar char="•"/>
        <a:defRPr sz="2061" kern="1200">
          <a:solidFill>
            <a:schemeClr val="tx1"/>
          </a:solidFill>
          <a:latin typeface="+mn-lt"/>
          <a:ea typeface="+mn-ea"/>
          <a:cs typeface="+mn-cs"/>
        </a:defRPr>
      </a:lvl6pPr>
      <a:lvl7pPr marL="3061846" indent="-235527" algn="l" defTabSz="942106" rtl="0" eaLnBrk="1" latinLnBrk="0" hangingPunct="1">
        <a:spcBef>
          <a:spcPct val="20000"/>
        </a:spcBef>
        <a:buFont typeface="Arial" pitchFamily="34" charset="0"/>
        <a:buChar char="•"/>
        <a:defRPr sz="2061" kern="1200">
          <a:solidFill>
            <a:schemeClr val="tx1"/>
          </a:solidFill>
          <a:latin typeface="+mn-lt"/>
          <a:ea typeface="+mn-ea"/>
          <a:cs typeface="+mn-cs"/>
        </a:defRPr>
      </a:lvl7pPr>
      <a:lvl8pPr marL="3532899" indent="-235527" algn="l" defTabSz="942106" rtl="0" eaLnBrk="1" latinLnBrk="0" hangingPunct="1">
        <a:spcBef>
          <a:spcPct val="20000"/>
        </a:spcBef>
        <a:buFont typeface="Arial" pitchFamily="34" charset="0"/>
        <a:buChar char="•"/>
        <a:defRPr sz="2061" kern="1200">
          <a:solidFill>
            <a:schemeClr val="tx1"/>
          </a:solidFill>
          <a:latin typeface="+mn-lt"/>
          <a:ea typeface="+mn-ea"/>
          <a:cs typeface="+mn-cs"/>
        </a:defRPr>
      </a:lvl8pPr>
      <a:lvl9pPr marL="4003952" indent="-235527" algn="l" defTabSz="942106" rtl="0" eaLnBrk="1" latinLnBrk="0" hangingPunct="1">
        <a:spcBef>
          <a:spcPct val="20000"/>
        </a:spcBef>
        <a:buFont typeface="Arial" pitchFamily="34" charset="0"/>
        <a:buChar char="•"/>
        <a:defRPr sz="2061" kern="1200">
          <a:solidFill>
            <a:schemeClr val="tx1"/>
          </a:solidFill>
          <a:latin typeface="+mn-lt"/>
          <a:ea typeface="+mn-ea"/>
          <a:cs typeface="+mn-cs"/>
        </a:defRPr>
      </a:lvl9pPr>
    </p:bodyStyle>
    <p:otherStyle>
      <a:defPPr>
        <a:defRPr lang="zh-CN"/>
      </a:defPPr>
      <a:lvl1pPr marL="0" algn="l" defTabSz="942106" rtl="0" eaLnBrk="1" latinLnBrk="0" hangingPunct="1">
        <a:defRPr sz="1855" kern="1200">
          <a:solidFill>
            <a:schemeClr val="tx1"/>
          </a:solidFill>
          <a:latin typeface="+mn-lt"/>
          <a:ea typeface="+mn-ea"/>
          <a:cs typeface="+mn-cs"/>
        </a:defRPr>
      </a:lvl1pPr>
      <a:lvl2pPr marL="471053" algn="l" defTabSz="942106" rtl="0" eaLnBrk="1" latinLnBrk="0" hangingPunct="1">
        <a:defRPr sz="1855" kern="1200">
          <a:solidFill>
            <a:schemeClr val="tx1"/>
          </a:solidFill>
          <a:latin typeface="+mn-lt"/>
          <a:ea typeface="+mn-ea"/>
          <a:cs typeface="+mn-cs"/>
        </a:defRPr>
      </a:lvl2pPr>
      <a:lvl3pPr marL="942106" algn="l" defTabSz="942106" rtl="0" eaLnBrk="1" latinLnBrk="0" hangingPunct="1">
        <a:defRPr sz="1855" kern="1200">
          <a:solidFill>
            <a:schemeClr val="tx1"/>
          </a:solidFill>
          <a:latin typeface="+mn-lt"/>
          <a:ea typeface="+mn-ea"/>
          <a:cs typeface="+mn-cs"/>
        </a:defRPr>
      </a:lvl3pPr>
      <a:lvl4pPr marL="1413159" algn="l" defTabSz="942106" rtl="0" eaLnBrk="1" latinLnBrk="0" hangingPunct="1">
        <a:defRPr sz="1855" kern="1200">
          <a:solidFill>
            <a:schemeClr val="tx1"/>
          </a:solidFill>
          <a:latin typeface="+mn-lt"/>
          <a:ea typeface="+mn-ea"/>
          <a:cs typeface="+mn-cs"/>
        </a:defRPr>
      </a:lvl4pPr>
      <a:lvl5pPr marL="1884213" algn="l" defTabSz="942106" rtl="0" eaLnBrk="1" latinLnBrk="0" hangingPunct="1">
        <a:defRPr sz="1855" kern="1200">
          <a:solidFill>
            <a:schemeClr val="tx1"/>
          </a:solidFill>
          <a:latin typeface="+mn-lt"/>
          <a:ea typeface="+mn-ea"/>
          <a:cs typeface="+mn-cs"/>
        </a:defRPr>
      </a:lvl5pPr>
      <a:lvl6pPr marL="2355266" algn="l" defTabSz="942106" rtl="0" eaLnBrk="1" latinLnBrk="0" hangingPunct="1">
        <a:defRPr sz="1855" kern="1200">
          <a:solidFill>
            <a:schemeClr val="tx1"/>
          </a:solidFill>
          <a:latin typeface="+mn-lt"/>
          <a:ea typeface="+mn-ea"/>
          <a:cs typeface="+mn-cs"/>
        </a:defRPr>
      </a:lvl6pPr>
      <a:lvl7pPr marL="2826319" algn="l" defTabSz="942106" rtl="0" eaLnBrk="1" latinLnBrk="0" hangingPunct="1">
        <a:defRPr sz="1855" kern="1200">
          <a:solidFill>
            <a:schemeClr val="tx1"/>
          </a:solidFill>
          <a:latin typeface="+mn-lt"/>
          <a:ea typeface="+mn-ea"/>
          <a:cs typeface="+mn-cs"/>
        </a:defRPr>
      </a:lvl7pPr>
      <a:lvl8pPr marL="3297372" algn="l" defTabSz="942106" rtl="0" eaLnBrk="1" latinLnBrk="0" hangingPunct="1">
        <a:defRPr sz="1855" kern="1200">
          <a:solidFill>
            <a:schemeClr val="tx1"/>
          </a:solidFill>
          <a:latin typeface="+mn-lt"/>
          <a:ea typeface="+mn-ea"/>
          <a:cs typeface="+mn-cs"/>
        </a:defRPr>
      </a:lvl8pPr>
      <a:lvl9pPr marL="3768425" algn="l" defTabSz="942106" rtl="0" eaLnBrk="1" latinLnBrk="0" hangingPunct="1">
        <a:defRPr sz="18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9/docs/api/java/util/ArrayList.html"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docs.oracle.com/javase/9/docs/api/java/util/LinkedList.html"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hyperlink" Target="https://visualgo.net/en/list"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comp.nus.edu.sg/~stevenha/cs2040.html" TargetMode="External"/><Relationship Id="rId2" Type="http://schemas.openxmlformats.org/officeDocument/2006/relationships/hyperlink" Target="https://cs.nyu.edu/courses/fall17/CSCI-UA.0102-007/notes.php"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th1"/>
          <p:cNvSpPr/>
          <p:nvPr/>
        </p:nvSpPr>
        <p:spPr>
          <a:xfrm>
            <a:off x="730196" y="1569018"/>
            <a:ext cx="9273758" cy="994448"/>
          </a:xfrm>
          <a:custGeom>
            <a:avLst/>
            <a:gdLst/>
            <a:ahLst/>
            <a:cxnLst/>
            <a:rect l="l" t="t" r="r" b="b"/>
            <a:pathLst>
              <a:path w="7975606" h="965200">
                <a:moveTo>
                  <a:pt x="25400" y="939800"/>
                </a:moveTo>
                <a:lnTo>
                  <a:pt x="25400" y="25400"/>
                </a:lnTo>
                <a:lnTo>
                  <a:pt x="7950206" y="25400"/>
                </a:lnTo>
              </a:path>
            </a:pathLst>
          </a:custGeom>
          <a:solidFill>
            <a:srgbClr val="000000">
              <a:alpha val="0"/>
            </a:srgbClr>
          </a:solidFill>
          <a:ln w="25400" cap="sq">
            <a:solidFill>
              <a:schemeClr val="accent6">
                <a:lumMod val="75000"/>
              </a:schemeClr>
            </a:solidFill>
            <a:prstDash val="solid"/>
          </a:ln>
        </p:spPr>
        <p:txBody>
          <a:bodyPr rtlCol="0" anchor="ctr"/>
          <a:lstStyle/>
          <a:p>
            <a:pPr algn="ctr"/>
            <a:endParaRPr lang="en-US" altLang="zh-CN" sz="1855"/>
          </a:p>
        </p:txBody>
      </p:sp>
      <p:sp>
        <p:nvSpPr>
          <p:cNvPr id="2" name="Path2"/>
          <p:cNvSpPr/>
          <p:nvPr/>
        </p:nvSpPr>
        <p:spPr>
          <a:xfrm>
            <a:off x="2430511" y="4334356"/>
            <a:ext cx="6872949" cy="202815"/>
          </a:xfrm>
          <a:custGeom>
            <a:avLst/>
            <a:gdLst/>
            <a:ahLst/>
            <a:cxnLst/>
            <a:rect l="l" t="t" r="r" b="b"/>
            <a:pathLst>
              <a:path w="6670803" h="196850">
                <a:moveTo>
                  <a:pt x="79375" y="98425"/>
                </a:moveTo>
                <a:lnTo>
                  <a:pt x="6591427"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8" name="Text Box3"/>
          <p:cNvSpPr txBox="1">
            <a:spLocks noChangeArrowheads="1"/>
          </p:cNvSpPr>
          <p:nvPr/>
        </p:nvSpPr>
        <p:spPr bwMode="auto">
          <a:xfrm>
            <a:off x="1077144" y="1739101"/>
            <a:ext cx="7534275" cy="59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0"/>
              </a:lnSpc>
            </a:pPr>
            <a:endParaRPr lang="en-US" altLang="en-US" sz="3500"/>
          </a:p>
          <a:p>
            <a:pPr algn="ctr" eaLnBrk="1" hangingPunct="1">
              <a:lnSpc>
                <a:spcPts val="4738"/>
              </a:lnSpc>
            </a:pPr>
            <a:r>
              <a:rPr lang="en-US" altLang="zh-CN" sz="3200" b="1">
                <a:solidFill>
                  <a:srgbClr val="003399"/>
                </a:solidFill>
                <a:ea typeface="SimSun" panose="02010600030101010101" pitchFamily="2" charset="-122"/>
                <a:cs typeface="Arial" panose="020B0604020202020204" pitchFamily="34" charset="0"/>
              </a:rPr>
              <a:t>DATA STRUCTURE AND ALGORITHMS</a:t>
            </a:r>
          </a:p>
        </p:txBody>
      </p:sp>
      <p:sp>
        <p:nvSpPr>
          <p:cNvPr id="10" name="Text Box3"/>
          <p:cNvSpPr txBox="1">
            <a:spLocks noChangeArrowheads="1"/>
          </p:cNvSpPr>
          <p:nvPr/>
        </p:nvSpPr>
        <p:spPr bwMode="auto">
          <a:xfrm>
            <a:off x="2157264" y="3694576"/>
            <a:ext cx="76962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0"/>
              </a:lnSpc>
            </a:pPr>
            <a:endParaRPr lang="en-US" altLang="en-US" sz="4000" dirty="0"/>
          </a:p>
          <a:p>
            <a:pPr algn="ctr" eaLnBrk="1" hangingPunct="1">
              <a:lnSpc>
                <a:spcPts val="4738"/>
              </a:lnSpc>
            </a:pPr>
            <a:r>
              <a:rPr lang="en-US" altLang="zh-CN" sz="4000">
                <a:solidFill>
                  <a:srgbClr val="003399"/>
                </a:solidFill>
                <a:ea typeface="SimSun" panose="02010600030101010101" pitchFamily="2" charset="-122"/>
                <a:cs typeface="Arial" panose="020B0604020202020204" pitchFamily="34" charset="0"/>
              </a:rPr>
              <a:t>LECTURE 3</a:t>
            </a:r>
            <a:endParaRPr lang="en-US" altLang="zh-CN" sz="4000" dirty="0">
              <a:ea typeface="SimSun" panose="02010600030101010101" pitchFamily="2" charset="-122"/>
              <a:cs typeface="Arial" panose="020B0604020202020204" pitchFamily="34" charset="0"/>
            </a:endParaRPr>
          </a:p>
        </p:txBody>
      </p:sp>
      <p:sp>
        <p:nvSpPr>
          <p:cNvPr id="12" name="Text Box4"/>
          <p:cNvSpPr txBox="1"/>
          <p:nvPr/>
        </p:nvSpPr>
        <p:spPr>
          <a:xfrm>
            <a:off x="2157264" y="4720351"/>
            <a:ext cx="7146196" cy="456535"/>
          </a:xfrm>
          <a:prstGeom prst="rect">
            <a:avLst/>
          </a:prstGeom>
        </p:spPr>
        <p:txBody>
          <a:bodyPr wrap="square" lIns="0" tIns="0" rIns="0">
            <a:spAutoFit/>
          </a:bodyPr>
          <a:lstStyle/>
          <a:p>
            <a:pPr algn="ctr">
              <a:lnSpc>
                <a:spcPts val="3222"/>
              </a:lnSpc>
            </a:pPr>
            <a:r>
              <a:rPr lang="en-US" altLang="zh-CN" sz="3600" spc="2">
                <a:solidFill>
                  <a:srgbClr val="000000"/>
                </a:solidFill>
                <a:latin typeface="Arial"/>
                <a:ea typeface="Arial"/>
                <a:cs typeface="Arial"/>
              </a:rPr>
              <a:t>Abstract Data Type and List ADT</a:t>
            </a:r>
            <a:endParaRPr lang="en-US" altLang="zh-CN" sz="3600" dirty="0">
              <a:latin typeface="Arial"/>
              <a:ea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8" y="786183"/>
            <a:ext cx="7186025" cy="576137"/>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a:solidFill>
                  <a:srgbClr val="003399"/>
                </a:solidFill>
                <a:latin typeface="Arial"/>
                <a:ea typeface="Arial"/>
                <a:cs typeface="Arial"/>
              </a:rPr>
              <a:t>List implementation</a:t>
            </a:r>
            <a:endParaRPr lang="en-US" altLang="zh-CN" sz="4327" kern="0" dirty="0">
              <a:latin typeface="Arial"/>
              <a:ea typeface="Arial"/>
              <a:cs typeface="Arial"/>
            </a:endParaRPr>
          </a:p>
        </p:txBody>
      </p:sp>
      <p:sp>
        <p:nvSpPr>
          <p:cNvPr id="6" name="Path2"/>
          <p:cNvSpPr/>
          <p:nvPr/>
        </p:nvSpPr>
        <p:spPr>
          <a:xfrm>
            <a:off x="1666612" y="3554812"/>
            <a:ext cx="6872949" cy="202815"/>
          </a:xfrm>
          <a:custGeom>
            <a:avLst/>
            <a:gdLst/>
            <a:ahLst/>
            <a:cxnLst/>
            <a:rect l="l" t="t" r="r" b="b"/>
            <a:pathLst>
              <a:path w="6670803" h="196850">
                <a:moveTo>
                  <a:pt x="79375" y="98425"/>
                </a:moveTo>
                <a:lnTo>
                  <a:pt x="6591427"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7" name="Text Box4"/>
          <p:cNvSpPr txBox="1"/>
          <p:nvPr/>
        </p:nvSpPr>
        <p:spPr>
          <a:xfrm>
            <a:off x="2301280" y="4029986"/>
            <a:ext cx="5137150" cy="943913"/>
          </a:xfrm>
          <a:prstGeom prst="rect">
            <a:avLst/>
          </a:prstGeom>
        </p:spPr>
        <p:txBody>
          <a:bodyPr lIns="0" tIns="0" rIns="0">
            <a:spAutoFit/>
          </a:bodyPr>
          <a:lstStyle/>
          <a:p>
            <a:pPr eaLnBrk="1" hangingPunct="1">
              <a:lnSpc>
                <a:spcPts val="0"/>
              </a:lnSpc>
              <a:defRPr/>
            </a:pPr>
            <a:endParaRPr sz="1855" dirty="0"/>
          </a:p>
          <a:p>
            <a:pPr algn="ctr" eaLnBrk="1" hangingPunct="1">
              <a:lnSpc>
                <a:spcPts val="3222"/>
              </a:lnSpc>
              <a:defRPr/>
            </a:pPr>
            <a:r>
              <a:rPr lang="en-US" altLang="zh-CN" sz="3600" spc="2" dirty="0">
                <a:solidFill>
                  <a:srgbClr val="000000"/>
                </a:solidFill>
                <a:latin typeface="Arial"/>
                <a:ea typeface="Arial"/>
                <a:cs typeface="Arial"/>
              </a:rPr>
              <a:t>Using array </a:t>
            </a:r>
          </a:p>
          <a:p>
            <a:pPr algn="ctr" eaLnBrk="1" hangingPunct="1">
              <a:lnSpc>
                <a:spcPts val="3222"/>
              </a:lnSpc>
              <a:spcBef>
                <a:spcPts val="600"/>
              </a:spcBef>
              <a:defRPr/>
            </a:pPr>
            <a:r>
              <a:rPr lang="en-US" altLang="zh-CN" sz="2200" spc="2" dirty="0">
                <a:solidFill>
                  <a:srgbClr val="000000"/>
                </a:solidFill>
                <a:latin typeface="Arial"/>
                <a:ea typeface="Arial"/>
                <a:cs typeface="Arial"/>
              </a:rPr>
              <a:t>[M. Goodrich, section 7.2]</a:t>
            </a:r>
          </a:p>
        </p:txBody>
      </p:sp>
    </p:spTree>
    <p:extLst>
      <p:ext uri="{BB962C8B-B14F-4D97-AF65-F5344CB8AC3E}">
        <p14:creationId xmlns:p14="http://schemas.microsoft.com/office/powerpoint/2010/main" val="282474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Array lists</a:t>
            </a:r>
            <a:endParaRPr lang="en-US" altLang="zh-CN" sz="4327" kern="0" dirty="0">
              <a:latin typeface="Arial"/>
              <a:ea typeface="Arial"/>
              <a:cs typeface="Arial"/>
            </a:endParaRPr>
          </a:p>
        </p:txBody>
      </p:sp>
      <p:sp>
        <p:nvSpPr>
          <p:cNvPr id="24" name="TextBox 23"/>
          <p:cNvSpPr txBox="1"/>
          <p:nvPr/>
        </p:nvSpPr>
        <p:spPr>
          <a:xfrm>
            <a:off x="2182236" y="6628062"/>
            <a:ext cx="6463005"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Internal of the list ADT, Array Version</a:t>
            </a:r>
          </a:p>
        </p:txBody>
      </p:sp>
      <p:sp>
        <p:nvSpPr>
          <p:cNvPr id="8" name="Text Box17"/>
          <p:cNvSpPr txBox="1"/>
          <p:nvPr/>
        </p:nvSpPr>
        <p:spPr>
          <a:xfrm>
            <a:off x="1293168" y="1806168"/>
            <a:ext cx="8543555" cy="2139112"/>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600" spc="-2" dirty="0">
                <a:solidFill>
                  <a:srgbClr val="000000"/>
                </a:solidFill>
                <a:latin typeface="Arial"/>
                <a:ea typeface="Arial"/>
                <a:cs typeface="Arial"/>
              </a:rPr>
              <a:t>Array is a prime candidate for implementing </a:t>
            </a:r>
            <a:r>
              <a:rPr lang="en-US" sz="2600" spc="-2">
                <a:solidFill>
                  <a:srgbClr val="000000"/>
                </a:solidFill>
                <a:latin typeface="Arial"/>
                <a:ea typeface="Arial"/>
                <a:cs typeface="Arial"/>
              </a:rPr>
              <a:t>the list</a:t>
            </a:r>
            <a:endParaRPr lang="en-US" sz="2600" spc="-2" dirty="0">
              <a:solidFill>
                <a:srgbClr val="000000"/>
              </a:solidFill>
              <a:latin typeface="Arial"/>
              <a:ea typeface="Arial"/>
              <a:cs typeface="Arial"/>
            </a:endParaRPr>
          </a:p>
          <a:p>
            <a:pPr marL="914400" lvl="1" indent="-457200">
              <a:spcBef>
                <a:spcPts val="12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Simple construct to handle a collection of items</a:t>
            </a:r>
            <a:endParaRPr lang="en-US" sz="2600" spc="-2" dirty="0">
              <a:solidFill>
                <a:srgbClr val="000000"/>
              </a:solidFill>
              <a:latin typeface="Arial"/>
              <a:ea typeface="Arial"/>
              <a:cs typeface="Arial"/>
            </a:endParaRPr>
          </a:p>
          <a:p>
            <a:pPr lvl="1" indent="-457200">
              <a:spcBef>
                <a:spcPts val="1200"/>
              </a:spcBef>
              <a:buClr>
                <a:schemeClr val="accent6">
                  <a:lumMod val="75000"/>
                </a:schemeClr>
              </a:buClr>
              <a:buSzPct val="80000"/>
              <a:buFont typeface="Wingdings" panose="05000000000000000000" pitchFamily="2" charset="2"/>
              <a:buChar char="q"/>
            </a:pPr>
            <a:r>
              <a:rPr lang="en-US" sz="2600" spc="-2" dirty="0">
                <a:solidFill>
                  <a:srgbClr val="000000"/>
                </a:solidFill>
                <a:latin typeface="Arial"/>
                <a:ea typeface="Arial"/>
                <a:cs typeface="Arial"/>
              </a:rPr>
              <a:t>Advantage:</a:t>
            </a:r>
            <a:endParaRPr lang="en-US" sz="2200" spc="-2" dirty="0">
              <a:solidFill>
                <a:srgbClr val="000000"/>
              </a:solidFill>
              <a:latin typeface="Arial"/>
              <a:ea typeface="Arial"/>
              <a:cs typeface="Arial"/>
            </a:endParaRPr>
          </a:p>
          <a:p>
            <a:pPr marL="914400" lvl="1" indent="-457200">
              <a:spcBef>
                <a:spcPts val="12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Very fast retrieval</a:t>
            </a:r>
          </a:p>
        </p:txBody>
      </p:sp>
      <p:pic>
        <p:nvPicPr>
          <p:cNvPr id="4" name="Picture 3"/>
          <p:cNvPicPr>
            <a:picLocks noChangeAspect="1"/>
          </p:cNvPicPr>
          <p:nvPr/>
        </p:nvPicPr>
        <p:blipFill>
          <a:blip r:embed="rId3"/>
          <a:stretch>
            <a:fillRect/>
          </a:stretch>
        </p:blipFill>
        <p:spPr>
          <a:xfrm>
            <a:off x="1440783" y="4374575"/>
            <a:ext cx="8064896" cy="2224350"/>
          </a:xfrm>
          <a:prstGeom prst="rect">
            <a:avLst/>
          </a:prstGeom>
        </p:spPr>
      </p:pic>
    </p:spTree>
    <p:extLst>
      <p:ext uri="{BB962C8B-B14F-4D97-AF65-F5344CB8AC3E}">
        <p14:creationId xmlns:p14="http://schemas.microsoft.com/office/powerpoint/2010/main" val="3683873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Array lists: Insertion (</a:t>
            </a:r>
            <a:r>
              <a:rPr lang="en-US" altLang="zh-CN" sz="4327" kern="0" dirty="0" err="1">
                <a:solidFill>
                  <a:srgbClr val="003399"/>
                </a:solidFill>
                <a:latin typeface="Arial"/>
                <a:ea typeface="Arial"/>
                <a:cs typeface="Arial"/>
              </a:rPr>
              <a:t>chèn</a:t>
            </a:r>
            <a:r>
              <a:rPr lang="en-US" altLang="zh-CN" sz="4327" kern="0" dirty="0">
                <a:solidFill>
                  <a:srgbClr val="003399"/>
                </a:solidFill>
                <a:latin typeface="Arial"/>
                <a:ea typeface="Arial"/>
                <a:cs typeface="Arial"/>
              </a:rPr>
              <a:t>)</a:t>
            </a:r>
            <a:endParaRPr lang="en-US" altLang="zh-CN" sz="4327" kern="0" dirty="0">
              <a:latin typeface="Arial"/>
              <a:ea typeface="Arial"/>
              <a:cs typeface="Arial"/>
            </a:endParaRPr>
          </a:p>
        </p:txBody>
      </p:sp>
      <p:sp>
        <p:nvSpPr>
          <p:cNvPr id="8" name="Text Box17"/>
          <p:cNvSpPr txBox="1"/>
          <p:nvPr/>
        </p:nvSpPr>
        <p:spPr>
          <a:xfrm>
            <a:off x="1293168" y="1806168"/>
            <a:ext cx="8543555" cy="1985223"/>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600" spc="-2" dirty="0">
                <a:solidFill>
                  <a:srgbClr val="000000"/>
                </a:solidFill>
                <a:latin typeface="Arial"/>
                <a:ea typeface="Arial"/>
                <a:cs typeface="Arial"/>
              </a:rPr>
              <a:t>Simplest Case: Insert to the end of array</a:t>
            </a:r>
          </a:p>
          <a:p>
            <a:pPr lvl="1" indent="-457200">
              <a:spcBef>
                <a:spcPts val="1200"/>
              </a:spcBef>
              <a:buClr>
                <a:schemeClr val="accent6">
                  <a:lumMod val="75000"/>
                </a:schemeClr>
              </a:buClr>
              <a:buSzPct val="80000"/>
              <a:buFont typeface="Wingdings" panose="05000000000000000000" pitchFamily="2" charset="2"/>
              <a:buChar char="q"/>
            </a:pPr>
            <a:r>
              <a:rPr lang="en-US" sz="2600" spc="-2" dirty="0">
                <a:solidFill>
                  <a:srgbClr val="000000"/>
                </a:solidFill>
                <a:latin typeface="Arial"/>
                <a:ea typeface="Arial"/>
                <a:cs typeface="Arial"/>
              </a:rPr>
              <a:t>Other Insertions:</a:t>
            </a:r>
          </a:p>
          <a:p>
            <a:pPr marL="914400" lvl="1" indent="-457200">
              <a:spcBef>
                <a:spcPts val="6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Some items in the list needs to be shifted</a:t>
            </a:r>
          </a:p>
          <a:p>
            <a:pPr marL="914400" lvl="1" indent="-457200">
              <a:spcBef>
                <a:spcPts val="6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Worst case: Inserting at the head of array</a:t>
            </a:r>
          </a:p>
        </p:txBody>
      </p:sp>
      <p:pic>
        <p:nvPicPr>
          <p:cNvPr id="2" name="Picture 1"/>
          <p:cNvPicPr>
            <a:picLocks noChangeAspect="1"/>
          </p:cNvPicPr>
          <p:nvPr/>
        </p:nvPicPr>
        <p:blipFill>
          <a:blip r:embed="rId3"/>
          <a:stretch>
            <a:fillRect/>
          </a:stretch>
        </p:blipFill>
        <p:spPr>
          <a:xfrm>
            <a:off x="1992242" y="4172411"/>
            <a:ext cx="6895583" cy="2900128"/>
          </a:xfrm>
          <a:prstGeom prst="rect">
            <a:avLst/>
          </a:prstGeom>
        </p:spPr>
      </p:pic>
      <p:sp>
        <p:nvSpPr>
          <p:cNvPr id="9" name="TextBox 8"/>
          <p:cNvSpPr txBox="1"/>
          <p:nvPr/>
        </p:nvSpPr>
        <p:spPr>
          <a:xfrm>
            <a:off x="594094" y="5222365"/>
            <a:ext cx="1398148"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Example</a:t>
            </a:r>
          </a:p>
        </p:txBody>
      </p:sp>
    </p:spTree>
    <p:extLst>
      <p:ext uri="{BB962C8B-B14F-4D97-AF65-F5344CB8AC3E}">
        <p14:creationId xmlns:p14="http://schemas.microsoft.com/office/powerpoint/2010/main" val="162860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Array lists: Deletion (</a:t>
            </a:r>
            <a:r>
              <a:rPr lang="en-US" altLang="zh-CN" sz="4327" kern="0" dirty="0" err="1">
                <a:solidFill>
                  <a:srgbClr val="003399"/>
                </a:solidFill>
                <a:latin typeface="Arial"/>
                <a:ea typeface="Arial"/>
                <a:cs typeface="Arial"/>
              </a:rPr>
              <a:t>chèn</a:t>
            </a:r>
            <a:r>
              <a:rPr lang="en-US" altLang="zh-CN" sz="4327" kern="0" dirty="0">
                <a:solidFill>
                  <a:srgbClr val="003399"/>
                </a:solidFill>
                <a:latin typeface="Arial"/>
                <a:ea typeface="Arial"/>
                <a:cs typeface="Arial"/>
              </a:rPr>
              <a:t>)</a:t>
            </a:r>
            <a:endParaRPr lang="en-US" altLang="zh-CN" sz="4327" kern="0" dirty="0">
              <a:latin typeface="Arial"/>
              <a:ea typeface="Arial"/>
              <a:cs typeface="Arial"/>
            </a:endParaRPr>
          </a:p>
        </p:txBody>
      </p:sp>
      <p:sp>
        <p:nvSpPr>
          <p:cNvPr id="8" name="Text Box17"/>
          <p:cNvSpPr txBox="1"/>
          <p:nvPr/>
        </p:nvSpPr>
        <p:spPr>
          <a:xfrm>
            <a:off x="1293168" y="1806168"/>
            <a:ext cx="8543555" cy="1985223"/>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600" spc="-2" dirty="0">
                <a:solidFill>
                  <a:srgbClr val="000000"/>
                </a:solidFill>
                <a:latin typeface="Arial"/>
                <a:ea typeface="Arial"/>
                <a:cs typeface="Arial"/>
              </a:rPr>
              <a:t>Simplest Case: Delete item from the end of array</a:t>
            </a:r>
          </a:p>
          <a:p>
            <a:pPr lvl="1" indent="-457200">
              <a:spcBef>
                <a:spcPts val="1200"/>
              </a:spcBef>
              <a:buClr>
                <a:schemeClr val="accent6">
                  <a:lumMod val="75000"/>
                </a:schemeClr>
              </a:buClr>
              <a:buSzPct val="80000"/>
              <a:buFont typeface="Wingdings" panose="05000000000000000000" pitchFamily="2" charset="2"/>
              <a:buChar char="q"/>
            </a:pPr>
            <a:r>
              <a:rPr lang="en-US" sz="2600" spc="-2" dirty="0">
                <a:solidFill>
                  <a:srgbClr val="000000"/>
                </a:solidFill>
                <a:latin typeface="Arial"/>
                <a:ea typeface="Arial"/>
                <a:cs typeface="Arial"/>
              </a:rPr>
              <a:t>Other deletions:</a:t>
            </a:r>
          </a:p>
          <a:p>
            <a:pPr marL="914400" lvl="1" indent="-457200">
              <a:spcBef>
                <a:spcPts val="6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Item needs to be shifted</a:t>
            </a:r>
          </a:p>
          <a:p>
            <a:pPr marL="914400" lvl="1" indent="-457200">
              <a:spcBef>
                <a:spcPts val="6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Worst case: Deleting at the head of array</a:t>
            </a:r>
          </a:p>
        </p:txBody>
      </p:sp>
      <p:sp>
        <p:nvSpPr>
          <p:cNvPr id="9" name="TextBox 8"/>
          <p:cNvSpPr txBox="1"/>
          <p:nvPr/>
        </p:nvSpPr>
        <p:spPr>
          <a:xfrm>
            <a:off x="594094" y="5222365"/>
            <a:ext cx="1398148"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Example</a:t>
            </a:r>
          </a:p>
        </p:txBody>
      </p:sp>
      <p:pic>
        <p:nvPicPr>
          <p:cNvPr id="3" name="Picture 2"/>
          <p:cNvPicPr>
            <a:picLocks noChangeAspect="1"/>
          </p:cNvPicPr>
          <p:nvPr/>
        </p:nvPicPr>
        <p:blipFill>
          <a:blip r:embed="rId3"/>
          <a:stretch>
            <a:fillRect/>
          </a:stretch>
        </p:blipFill>
        <p:spPr>
          <a:xfrm>
            <a:off x="1992242" y="4168079"/>
            <a:ext cx="6861766" cy="2908792"/>
          </a:xfrm>
          <a:prstGeom prst="rect">
            <a:avLst/>
          </a:prstGeom>
        </p:spPr>
      </p:pic>
    </p:spTree>
    <p:extLst>
      <p:ext uri="{BB962C8B-B14F-4D97-AF65-F5344CB8AC3E}">
        <p14:creationId xmlns:p14="http://schemas.microsoft.com/office/powerpoint/2010/main" val="464911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Array lists: Efficiency (time)</a:t>
            </a:r>
            <a:endParaRPr lang="en-US" altLang="zh-CN" sz="4327" kern="0" dirty="0">
              <a:latin typeface="Arial"/>
              <a:ea typeface="Arial"/>
              <a:cs typeface="Arial"/>
            </a:endParaRPr>
          </a:p>
        </p:txBody>
      </p:sp>
      <p:sp>
        <p:nvSpPr>
          <p:cNvPr id="8" name="Text Box17"/>
          <p:cNvSpPr txBox="1"/>
          <p:nvPr/>
        </p:nvSpPr>
        <p:spPr>
          <a:xfrm>
            <a:off x="1293168" y="1806168"/>
            <a:ext cx="8543555" cy="3908827"/>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600" spc="-2">
                <a:solidFill>
                  <a:srgbClr val="000000"/>
                </a:solidFill>
                <a:latin typeface="Arial"/>
                <a:ea typeface="Arial"/>
                <a:cs typeface="Arial"/>
              </a:rPr>
              <a:t>Retrieval – lấy ra một phần tử</a:t>
            </a:r>
            <a:endParaRPr lang="en-US" sz="2600" spc="-2" dirty="0">
              <a:solidFill>
                <a:srgbClr val="000000"/>
              </a:solidFill>
              <a:latin typeface="Arial"/>
              <a:ea typeface="Arial"/>
              <a:cs typeface="Arial"/>
            </a:endParaRPr>
          </a:p>
          <a:p>
            <a:pPr marL="914400" lvl="1" indent="-457200">
              <a:spcBef>
                <a:spcPts val="6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Fast: </a:t>
            </a:r>
            <a:r>
              <a:rPr lang="en-US" sz="2200" spc="-2">
                <a:solidFill>
                  <a:srgbClr val="000000"/>
                </a:solidFill>
                <a:latin typeface="Arial"/>
                <a:ea typeface="Arial"/>
                <a:cs typeface="Arial"/>
              </a:rPr>
              <a:t>one access  </a:t>
            </a:r>
            <a:r>
              <a:rPr lang="en-US" sz="2200" spc="-2">
                <a:solidFill>
                  <a:srgbClr val="1D1DFF"/>
                </a:solidFill>
                <a:latin typeface="Arial"/>
                <a:ea typeface="Arial"/>
                <a:cs typeface="Arial"/>
              </a:rPr>
              <a:t>O(1)</a:t>
            </a:r>
            <a:endParaRPr lang="en-US" sz="2200" spc="-2" dirty="0">
              <a:solidFill>
                <a:srgbClr val="1D1DFF"/>
              </a:solidFill>
              <a:latin typeface="Arial"/>
              <a:ea typeface="Arial"/>
              <a:cs typeface="Arial"/>
            </a:endParaRPr>
          </a:p>
          <a:p>
            <a:pPr lvl="1" indent="-457200">
              <a:spcBef>
                <a:spcPts val="1200"/>
              </a:spcBef>
              <a:buClr>
                <a:schemeClr val="accent6">
                  <a:lumMod val="75000"/>
                </a:schemeClr>
              </a:buClr>
              <a:buSzPct val="80000"/>
              <a:buFont typeface="Wingdings" panose="05000000000000000000" pitchFamily="2" charset="2"/>
              <a:buChar char="q"/>
            </a:pPr>
            <a:r>
              <a:rPr lang="en-US" sz="2600" spc="-2">
                <a:solidFill>
                  <a:srgbClr val="000000"/>
                </a:solidFill>
                <a:latin typeface="Arial"/>
                <a:ea typeface="Arial"/>
                <a:cs typeface="Arial"/>
              </a:rPr>
              <a:t>Insertion – chèn thêm vào 1 phần tử</a:t>
            </a:r>
            <a:endParaRPr lang="en-US" sz="2600" spc="-2" dirty="0">
              <a:solidFill>
                <a:srgbClr val="000000"/>
              </a:solidFill>
              <a:latin typeface="Arial"/>
              <a:ea typeface="Arial"/>
              <a:cs typeface="Arial"/>
            </a:endParaRPr>
          </a:p>
          <a:p>
            <a:pPr marL="914400" lvl="1" indent="-457200">
              <a:spcBef>
                <a:spcPts val="6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Best case: No shifting </a:t>
            </a:r>
            <a:r>
              <a:rPr lang="en-US" sz="2200" spc="-2">
                <a:solidFill>
                  <a:srgbClr val="000000"/>
                </a:solidFill>
                <a:latin typeface="Arial"/>
                <a:ea typeface="Arial"/>
                <a:cs typeface="Arial"/>
              </a:rPr>
              <a:t>of elements (thêm vào cuối) </a:t>
            </a:r>
            <a:r>
              <a:rPr lang="en-US" sz="2200" spc="-2">
                <a:solidFill>
                  <a:srgbClr val="1D1DFF"/>
                </a:solidFill>
                <a:latin typeface="Arial"/>
                <a:ea typeface="Arial"/>
                <a:cs typeface="Arial"/>
              </a:rPr>
              <a:t>O(1)</a:t>
            </a:r>
            <a:endParaRPr lang="en-US" sz="2200" spc="-2" dirty="0">
              <a:solidFill>
                <a:srgbClr val="1D1DFF"/>
              </a:solidFill>
              <a:latin typeface="Arial"/>
              <a:ea typeface="Arial"/>
              <a:cs typeface="Arial"/>
            </a:endParaRPr>
          </a:p>
          <a:p>
            <a:pPr marL="914400" lvl="1" indent="-457200">
              <a:spcBef>
                <a:spcPts val="6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Worst case: Shifting of all </a:t>
            </a:r>
            <a:r>
              <a:rPr lang="en-US" sz="2200" spc="-2">
                <a:solidFill>
                  <a:srgbClr val="000000"/>
                </a:solidFill>
                <a:latin typeface="Arial"/>
                <a:ea typeface="Arial"/>
                <a:cs typeface="Arial"/>
              </a:rPr>
              <a:t>N elements (thêm vào đầu) </a:t>
            </a:r>
            <a:r>
              <a:rPr lang="en-US" sz="2200" spc="-2">
                <a:solidFill>
                  <a:srgbClr val="1D1DFF"/>
                </a:solidFill>
                <a:latin typeface="Arial"/>
                <a:ea typeface="Arial"/>
                <a:cs typeface="Arial"/>
              </a:rPr>
              <a:t>O(</a:t>
            </a:r>
            <a:r>
              <a:rPr lang="en-US" sz="2200" i="1" spc="-2">
                <a:solidFill>
                  <a:srgbClr val="1D1DFF"/>
                </a:solidFill>
                <a:latin typeface="Arial"/>
                <a:ea typeface="Arial"/>
                <a:cs typeface="Arial"/>
              </a:rPr>
              <a:t>n</a:t>
            </a:r>
            <a:r>
              <a:rPr lang="en-US" sz="2200" spc="-2">
                <a:solidFill>
                  <a:srgbClr val="1D1DFF"/>
                </a:solidFill>
                <a:latin typeface="Arial"/>
                <a:ea typeface="Arial"/>
                <a:cs typeface="Arial"/>
              </a:rPr>
              <a:t>)</a:t>
            </a:r>
            <a:endParaRPr lang="en-US" sz="2200" spc="-2" dirty="0">
              <a:solidFill>
                <a:srgbClr val="1D1DFF"/>
              </a:solidFill>
              <a:latin typeface="Arial"/>
              <a:ea typeface="Arial"/>
              <a:cs typeface="Arial"/>
            </a:endParaRPr>
          </a:p>
          <a:p>
            <a:pPr lvl="1" indent="-457200">
              <a:spcBef>
                <a:spcPts val="1200"/>
              </a:spcBef>
              <a:buClr>
                <a:schemeClr val="accent6">
                  <a:lumMod val="75000"/>
                </a:schemeClr>
              </a:buClr>
              <a:buSzPct val="80000"/>
              <a:buFont typeface="Wingdings" panose="05000000000000000000" pitchFamily="2" charset="2"/>
              <a:buChar char="q"/>
            </a:pPr>
            <a:r>
              <a:rPr lang="en-US" sz="2600" spc="-2">
                <a:solidFill>
                  <a:srgbClr val="000000"/>
                </a:solidFill>
                <a:latin typeface="Arial"/>
                <a:ea typeface="Arial"/>
                <a:cs typeface="Arial"/>
              </a:rPr>
              <a:t>Deletion – xóa đi 1 phần tử</a:t>
            </a:r>
            <a:endParaRPr lang="en-US" sz="2600" spc="-2" dirty="0">
              <a:solidFill>
                <a:srgbClr val="000000"/>
              </a:solidFill>
              <a:latin typeface="Arial"/>
              <a:ea typeface="Arial"/>
              <a:cs typeface="Arial"/>
            </a:endParaRPr>
          </a:p>
          <a:p>
            <a:pPr marL="914400" lvl="1" indent="-457200">
              <a:spcBef>
                <a:spcPts val="6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Best case: No shifting </a:t>
            </a:r>
            <a:r>
              <a:rPr lang="en-US" sz="2200" spc="-2">
                <a:solidFill>
                  <a:srgbClr val="000000"/>
                </a:solidFill>
                <a:latin typeface="Arial"/>
                <a:ea typeface="Arial"/>
                <a:cs typeface="Arial"/>
              </a:rPr>
              <a:t>of elements (xóa phần tử cuối) </a:t>
            </a:r>
            <a:r>
              <a:rPr lang="en-US" sz="2200" spc="-2">
                <a:solidFill>
                  <a:srgbClr val="1D1DFF"/>
                </a:solidFill>
                <a:latin typeface="Arial"/>
                <a:ea typeface="Arial"/>
                <a:cs typeface="Arial"/>
              </a:rPr>
              <a:t>O(1)</a:t>
            </a:r>
            <a:endParaRPr lang="en-US" sz="2200" spc="-2" dirty="0">
              <a:solidFill>
                <a:srgbClr val="1D1DFF"/>
              </a:solidFill>
              <a:latin typeface="Arial"/>
              <a:ea typeface="Arial"/>
              <a:cs typeface="Arial"/>
            </a:endParaRPr>
          </a:p>
          <a:p>
            <a:pPr marL="914400" lvl="1" indent="-457200">
              <a:spcBef>
                <a:spcPts val="6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Worst case: Shifting of all </a:t>
            </a:r>
            <a:r>
              <a:rPr lang="en-US" sz="2200" spc="-2">
                <a:solidFill>
                  <a:srgbClr val="000000"/>
                </a:solidFill>
                <a:latin typeface="Arial"/>
                <a:ea typeface="Arial"/>
                <a:cs typeface="Arial"/>
              </a:rPr>
              <a:t>N elements (xóa phần tử đầu) </a:t>
            </a:r>
            <a:r>
              <a:rPr lang="en-US" sz="2200" spc="-2">
                <a:solidFill>
                  <a:srgbClr val="1D1DFF"/>
                </a:solidFill>
                <a:latin typeface="Arial"/>
                <a:ea typeface="Arial"/>
                <a:cs typeface="Arial"/>
              </a:rPr>
              <a:t>O(</a:t>
            </a:r>
            <a:r>
              <a:rPr lang="en-US" sz="2200" i="1" spc="-2">
                <a:solidFill>
                  <a:srgbClr val="1D1DFF"/>
                </a:solidFill>
                <a:latin typeface="Arial"/>
                <a:ea typeface="Arial"/>
                <a:cs typeface="Arial"/>
              </a:rPr>
              <a:t>n</a:t>
            </a:r>
            <a:r>
              <a:rPr lang="en-US" sz="2200" spc="-2">
                <a:solidFill>
                  <a:srgbClr val="1D1DFF"/>
                </a:solidFill>
                <a:latin typeface="Arial"/>
                <a:ea typeface="Arial"/>
                <a:cs typeface="Arial"/>
              </a:rPr>
              <a:t>)</a:t>
            </a:r>
            <a:endParaRPr lang="en-US" sz="2200" spc="-2" dirty="0">
              <a:solidFill>
                <a:srgbClr val="1D1DFF"/>
              </a:solidFill>
              <a:latin typeface="Arial"/>
              <a:ea typeface="Arial"/>
              <a:cs typeface="Arial"/>
            </a:endParaRPr>
          </a:p>
        </p:txBody>
      </p:sp>
    </p:spTree>
    <p:extLst>
      <p:ext uri="{BB962C8B-B14F-4D97-AF65-F5344CB8AC3E}">
        <p14:creationId xmlns:p14="http://schemas.microsoft.com/office/powerpoint/2010/main" val="1224415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Array lists</a:t>
            </a:r>
            <a:r>
              <a:rPr lang="en-US" altLang="zh-CN" sz="4327" kern="0">
                <a:solidFill>
                  <a:srgbClr val="003399"/>
                </a:solidFill>
                <a:latin typeface="Arial"/>
                <a:ea typeface="Arial"/>
                <a:cs typeface="Arial"/>
              </a:rPr>
              <a:t>: Implementation </a:t>
            </a:r>
            <a:r>
              <a:rPr lang="en-US" altLang="zh-CN" sz="4327" kern="0" dirty="0">
                <a:solidFill>
                  <a:srgbClr val="003399"/>
                </a:solidFill>
                <a:latin typeface="Arial"/>
                <a:ea typeface="Arial"/>
                <a:cs typeface="Arial"/>
              </a:rPr>
              <a:t>in Java</a:t>
            </a:r>
            <a:endParaRPr lang="en-US" altLang="zh-CN" sz="4327" kern="0" dirty="0">
              <a:latin typeface="Arial"/>
              <a:ea typeface="Arial"/>
              <a:cs typeface="Arial"/>
            </a:endParaRPr>
          </a:p>
        </p:txBody>
      </p:sp>
      <p:sp>
        <p:nvSpPr>
          <p:cNvPr id="6" name="Text Box17"/>
          <p:cNvSpPr txBox="1"/>
          <p:nvPr/>
        </p:nvSpPr>
        <p:spPr>
          <a:xfrm>
            <a:off x="1037368" y="2446040"/>
            <a:ext cx="8928992" cy="2970108"/>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600" spc="-2">
                <a:solidFill>
                  <a:srgbClr val="000000"/>
                </a:solidFill>
                <a:latin typeface="Arial"/>
                <a:ea typeface="Arial"/>
                <a:cs typeface="Arial"/>
              </a:rPr>
              <a:t>Class ArrayList in java.util</a:t>
            </a:r>
          </a:p>
          <a:p>
            <a:pPr marL="914400" lvl="1" indent="-457200">
              <a:spcBef>
                <a:spcPts val="600"/>
              </a:spcBef>
              <a:buClr>
                <a:schemeClr val="accent6">
                  <a:lumMod val="75000"/>
                </a:schemeClr>
              </a:buClr>
              <a:buSzPct val="100000"/>
              <a:buFont typeface="Wingdings" panose="05000000000000000000" pitchFamily="2" charset="2"/>
              <a:buChar char="§"/>
            </a:pPr>
            <a:r>
              <a:rPr lang="en-US" sz="2200">
                <a:hlinkClick r:id="rId3"/>
              </a:rPr>
              <a:t>https://docs.oracle.com/javase/9/docs/api/java/util/ArrayList.html</a:t>
            </a:r>
            <a:endParaRPr lang="en-US" sz="2200"/>
          </a:p>
          <a:p>
            <a:pPr lvl="1">
              <a:spcBef>
                <a:spcPts val="600"/>
              </a:spcBef>
              <a:buClr>
                <a:schemeClr val="accent6">
                  <a:lumMod val="75000"/>
                </a:schemeClr>
              </a:buClr>
              <a:buSzPct val="100000"/>
            </a:pPr>
            <a:endParaRPr lang="en-US" sz="2200" spc="-2">
              <a:solidFill>
                <a:srgbClr val="000000"/>
              </a:solidFill>
              <a:latin typeface="Arial"/>
              <a:ea typeface="Arial"/>
              <a:cs typeface="Arial"/>
            </a:endParaRPr>
          </a:p>
          <a:p>
            <a:pPr lvl="1" indent="-457200">
              <a:spcBef>
                <a:spcPts val="1200"/>
              </a:spcBef>
              <a:buClr>
                <a:schemeClr val="accent6">
                  <a:lumMod val="75000"/>
                </a:schemeClr>
              </a:buClr>
              <a:buSzPct val="80000"/>
              <a:buFont typeface="Wingdings" panose="05000000000000000000" pitchFamily="2" charset="2"/>
              <a:buChar char="q"/>
            </a:pPr>
            <a:r>
              <a:rPr lang="en-US" sz="2600" spc="-2">
                <a:solidFill>
                  <a:srgbClr val="000000"/>
                </a:solidFill>
                <a:latin typeface="Arial"/>
                <a:ea typeface="Arial"/>
                <a:cs typeface="Arial"/>
              </a:rPr>
              <a:t>How is your implementation? What for?</a:t>
            </a:r>
          </a:p>
          <a:p>
            <a:pPr lvl="2" indent="-457200">
              <a:spcBef>
                <a:spcPts val="1200"/>
              </a:spcBef>
              <a:buClr>
                <a:schemeClr val="accent6">
                  <a:lumMod val="75000"/>
                </a:schemeClr>
              </a:buClr>
              <a:buSzPct val="80000"/>
              <a:buFont typeface="Wingdings" panose="05000000000000000000" pitchFamily="2" charset="2"/>
              <a:buChar char="§"/>
            </a:pPr>
            <a:r>
              <a:rPr lang="en-US" sz="2200" spc="-2">
                <a:solidFill>
                  <a:srgbClr val="000000"/>
                </a:solidFill>
                <a:latin typeface="Arial"/>
                <a:ea typeface="Arial"/>
                <a:cs typeface="Arial"/>
              </a:rPr>
              <a:t>Để hiểu</a:t>
            </a:r>
          </a:p>
          <a:p>
            <a:pPr lvl="2" indent="-457200">
              <a:spcBef>
                <a:spcPts val="1200"/>
              </a:spcBef>
              <a:buClr>
                <a:schemeClr val="accent6">
                  <a:lumMod val="75000"/>
                </a:schemeClr>
              </a:buClr>
              <a:buSzPct val="80000"/>
              <a:buFont typeface="Wingdings" panose="05000000000000000000" pitchFamily="2" charset="2"/>
              <a:buChar char="§"/>
            </a:pPr>
            <a:r>
              <a:rPr lang="en-US" sz="2200" spc="-2">
                <a:solidFill>
                  <a:srgbClr val="000000"/>
                </a:solidFill>
                <a:latin typeface="Arial"/>
                <a:ea typeface="Arial"/>
                <a:cs typeface="Arial"/>
              </a:rPr>
              <a:t>Để tùy chỉnh cho những ứng dụng riêng</a:t>
            </a:r>
            <a:endParaRPr lang="en-US" sz="2200" spc="-2" dirty="0">
              <a:solidFill>
                <a:srgbClr val="000000"/>
              </a:solidFill>
              <a:latin typeface="Arial"/>
              <a:ea typeface="Arial"/>
              <a:cs typeface="Arial"/>
            </a:endParaRPr>
          </a:p>
        </p:txBody>
      </p:sp>
    </p:spTree>
    <p:extLst>
      <p:ext uri="{BB962C8B-B14F-4D97-AF65-F5344CB8AC3E}">
        <p14:creationId xmlns:p14="http://schemas.microsoft.com/office/powerpoint/2010/main" val="423765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8" y="786183"/>
            <a:ext cx="7186025" cy="576137"/>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List ADT implementation</a:t>
            </a:r>
            <a:endParaRPr lang="en-US" altLang="zh-CN" sz="4327" kern="0" dirty="0">
              <a:latin typeface="Arial"/>
              <a:ea typeface="Arial"/>
              <a:cs typeface="Arial"/>
            </a:endParaRPr>
          </a:p>
        </p:txBody>
      </p:sp>
      <p:sp>
        <p:nvSpPr>
          <p:cNvPr id="6" name="Path2"/>
          <p:cNvSpPr/>
          <p:nvPr/>
        </p:nvSpPr>
        <p:spPr>
          <a:xfrm>
            <a:off x="1666612" y="3554812"/>
            <a:ext cx="6872949" cy="202815"/>
          </a:xfrm>
          <a:custGeom>
            <a:avLst/>
            <a:gdLst/>
            <a:ahLst/>
            <a:cxnLst/>
            <a:rect l="l" t="t" r="r" b="b"/>
            <a:pathLst>
              <a:path w="6670803" h="196850">
                <a:moveTo>
                  <a:pt x="79375" y="98425"/>
                </a:moveTo>
                <a:lnTo>
                  <a:pt x="6591427"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7" name="Text Box4"/>
          <p:cNvSpPr txBox="1"/>
          <p:nvPr/>
        </p:nvSpPr>
        <p:spPr>
          <a:xfrm>
            <a:off x="2301280" y="4029986"/>
            <a:ext cx="5137150" cy="943913"/>
          </a:xfrm>
          <a:prstGeom prst="rect">
            <a:avLst/>
          </a:prstGeom>
        </p:spPr>
        <p:txBody>
          <a:bodyPr lIns="0" tIns="0" rIns="0">
            <a:spAutoFit/>
          </a:bodyPr>
          <a:lstStyle/>
          <a:p>
            <a:pPr eaLnBrk="1" hangingPunct="1">
              <a:lnSpc>
                <a:spcPts val="0"/>
              </a:lnSpc>
              <a:defRPr/>
            </a:pPr>
            <a:endParaRPr sz="1855" dirty="0"/>
          </a:p>
          <a:p>
            <a:pPr algn="ctr" eaLnBrk="1" hangingPunct="1">
              <a:lnSpc>
                <a:spcPts val="3222"/>
              </a:lnSpc>
              <a:defRPr/>
            </a:pPr>
            <a:r>
              <a:rPr lang="en-US" altLang="zh-CN" sz="3600" spc="2" dirty="0">
                <a:solidFill>
                  <a:srgbClr val="000000"/>
                </a:solidFill>
                <a:latin typeface="Arial"/>
                <a:ea typeface="Arial"/>
                <a:cs typeface="Arial"/>
              </a:rPr>
              <a:t>Using Linked List</a:t>
            </a:r>
          </a:p>
          <a:p>
            <a:pPr algn="ctr">
              <a:lnSpc>
                <a:spcPts val="3222"/>
              </a:lnSpc>
              <a:spcBef>
                <a:spcPts val="600"/>
              </a:spcBef>
              <a:defRPr/>
            </a:pPr>
            <a:r>
              <a:rPr lang="en-US" altLang="zh-CN" sz="2200" spc="2" dirty="0">
                <a:solidFill>
                  <a:srgbClr val="000000"/>
                </a:solidFill>
                <a:latin typeface="Arial"/>
                <a:ea typeface="Arial"/>
                <a:cs typeface="Arial"/>
              </a:rPr>
              <a:t>[M. Goodrich, section 7.3]</a:t>
            </a:r>
          </a:p>
        </p:txBody>
      </p:sp>
    </p:spTree>
    <p:extLst>
      <p:ext uri="{BB962C8B-B14F-4D97-AF65-F5344CB8AC3E}">
        <p14:creationId xmlns:p14="http://schemas.microsoft.com/office/powerpoint/2010/main" val="1805733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Linked lists</a:t>
            </a:r>
            <a:endParaRPr lang="en-US" altLang="zh-CN" sz="4327" kern="0" dirty="0">
              <a:latin typeface="Arial"/>
              <a:ea typeface="Arial"/>
              <a:cs typeface="Arial"/>
            </a:endParaRPr>
          </a:p>
        </p:txBody>
      </p:sp>
      <p:sp>
        <p:nvSpPr>
          <p:cNvPr id="8" name="Text Box17"/>
          <p:cNvSpPr txBox="1"/>
          <p:nvPr/>
        </p:nvSpPr>
        <p:spPr>
          <a:xfrm>
            <a:off x="1293168" y="1806168"/>
            <a:ext cx="8543555" cy="2508444"/>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600" spc="-2">
                <a:solidFill>
                  <a:srgbClr val="000000"/>
                </a:solidFill>
                <a:latin typeface="Arial"/>
                <a:ea typeface="Arial"/>
                <a:cs typeface="Arial"/>
              </a:rPr>
              <a:t>Linked List is a collection of </a:t>
            </a:r>
            <a:r>
              <a:rPr lang="en-US" sz="2600" b="1" spc="-2">
                <a:solidFill>
                  <a:srgbClr val="C00000"/>
                </a:solidFill>
                <a:latin typeface="Arial"/>
                <a:ea typeface="Arial"/>
                <a:cs typeface="Arial"/>
              </a:rPr>
              <a:t>nodes</a:t>
            </a:r>
            <a:r>
              <a:rPr lang="en-US" sz="2600" spc="-2">
                <a:solidFill>
                  <a:srgbClr val="000000"/>
                </a:solidFill>
                <a:latin typeface="Arial"/>
                <a:ea typeface="Arial"/>
                <a:cs typeface="Arial"/>
              </a:rPr>
              <a:t> that collectively form a linear sequence</a:t>
            </a:r>
            <a:endParaRPr lang="en-US" sz="2600" spc="-2" dirty="0">
              <a:solidFill>
                <a:srgbClr val="000000"/>
              </a:solidFill>
              <a:latin typeface="Arial"/>
              <a:ea typeface="Arial"/>
              <a:cs typeface="Arial"/>
            </a:endParaRPr>
          </a:p>
          <a:p>
            <a:pPr marL="914400" lvl="1" indent="-457200">
              <a:spcBef>
                <a:spcPts val="1200"/>
              </a:spcBef>
              <a:buClr>
                <a:schemeClr val="accent6">
                  <a:lumMod val="75000"/>
                </a:schemeClr>
              </a:buClr>
              <a:buSzPct val="100000"/>
              <a:buFont typeface="Wingdings" panose="05000000000000000000" pitchFamily="2" charset="2"/>
              <a:buChar char="§"/>
            </a:pPr>
            <a:r>
              <a:rPr lang="en-US" sz="2400" spc="-2" dirty="0">
                <a:solidFill>
                  <a:srgbClr val="000000"/>
                </a:solidFill>
                <a:latin typeface="Arial"/>
                <a:ea typeface="Arial"/>
                <a:cs typeface="Arial"/>
              </a:rPr>
              <a:t>Allow elements to be </a:t>
            </a:r>
            <a:r>
              <a:rPr lang="en-US" sz="2400" spc="-2" dirty="0">
                <a:solidFill>
                  <a:schemeClr val="accent2"/>
                </a:solidFill>
                <a:latin typeface="Arial"/>
                <a:ea typeface="Arial"/>
                <a:cs typeface="Arial"/>
              </a:rPr>
              <a:t>non-contiguous</a:t>
            </a:r>
            <a:r>
              <a:rPr lang="en-US" sz="2400" spc="-2" dirty="0">
                <a:solidFill>
                  <a:srgbClr val="000000"/>
                </a:solidFill>
                <a:latin typeface="Arial"/>
                <a:ea typeface="Arial"/>
                <a:cs typeface="Arial"/>
              </a:rPr>
              <a:t> in memory</a:t>
            </a:r>
          </a:p>
          <a:p>
            <a:pPr marL="914400" lvl="1" indent="-457200">
              <a:spcBef>
                <a:spcPts val="1200"/>
              </a:spcBef>
              <a:buClr>
                <a:schemeClr val="accent6">
                  <a:lumMod val="75000"/>
                </a:schemeClr>
              </a:buClr>
              <a:buSzPct val="100000"/>
              <a:buFont typeface="Wingdings" panose="05000000000000000000" pitchFamily="2" charset="2"/>
              <a:buChar char="§"/>
            </a:pPr>
            <a:r>
              <a:rPr lang="en-US" sz="2400" spc="-2" dirty="0">
                <a:solidFill>
                  <a:srgbClr val="000000"/>
                </a:solidFill>
                <a:latin typeface="Arial"/>
                <a:ea typeface="Arial"/>
                <a:cs typeface="Arial"/>
              </a:rPr>
              <a:t>Order the elements by associating each with its </a:t>
            </a:r>
            <a:r>
              <a:rPr lang="en-US" sz="2400" spc="-2" dirty="0" err="1">
                <a:solidFill>
                  <a:schemeClr val="accent2"/>
                </a:solidFill>
                <a:latin typeface="Arial"/>
                <a:ea typeface="Arial"/>
                <a:cs typeface="Arial"/>
              </a:rPr>
              <a:t>neighbour</a:t>
            </a:r>
            <a:r>
              <a:rPr lang="en-US" sz="2400" spc="-2" dirty="0">
                <a:solidFill>
                  <a:schemeClr val="accent2"/>
                </a:solidFill>
                <a:latin typeface="Arial"/>
                <a:ea typeface="Arial"/>
                <a:cs typeface="Arial"/>
              </a:rPr>
              <a:t>(s) </a:t>
            </a:r>
            <a:r>
              <a:rPr lang="en-US" sz="2400" spc="-2" dirty="0">
                <a:solidFill>
                  <a:srgbClr val="000000"/>
                </a:solidFill>
                <a:latin typeface="Arial"/>
                <a:ea typeface="Arial"/>
                <a:cs typeface="Arial"/>
              </a:rPr>
              <a:t>through pointers</a:t>
            </a:r>
          </a:p>
        </p:txBody>
      </p:sp>
      <p:pic>
        <p:nvPicPr>
          <p:cNvPr id="3" name="Picture 2"/>
          <p:cNvPicPr>
            <a:picLocks noChangeAspect="1"/>
          </p:cNvPicPr>
          <p:nvPr/>
        </p:nvPicPr>
        <p:blipFill>
          <a:blip r:embed="rId3"/>
          <a:stretch>
            <a:fillRect/>
          </a:stretch>
        </p:blipFill>
        <p:spPr>
          <a:xfrm>
            <a:off x="1788565" y="4380147"/>
            <a:ext cx="7250348" cy="1318245"/>
          </a:xfrm>
          <a:prstGeom prst="rect">
            <a:avLst/>
          </a:prstGeom>
        </p:spPr>
      </p:pic>
      <p:sp>
        <p:nvSpPr>
          <p:cNvPr id="4" name="Rectangle 3"/>
          <p:cNvSpPr/>
          <p:nvPr/>
        </p:nvSpPr>
        <p:spPr>
          <a:xfrm>
            <a:off x="2013248" y="4606280"/>
            <a:ext cx="79208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409292" y="5938881"/>
            <a:ext cx="6539271" cy="1244700"/>
          </a:xfrm>
          <a:prstGeom prst="rect">
            <a:avLst/>
          </a:prstGeom>
        </p:spPr>
        <p:txBody>
          <a:bodyPr wrap="square">
            <a:spAutoFit/>
          </a:bodyPr>
          <a:lstStyle/>
          <a:p>
            <a:pPr>
              <a:lnSpc>
                <a:spcPct val="103000"/>
              </a:lnSpc>
              <a:spcAft>
                <a:spcPts val="40"/>
              </a:spcAft>
            </a:pPr>
            <a:r>
              <a:rPr lang="en-US" b="1">
                <a:solidFill>
                  <a:srgbClr val="7F0055"/>
                </a:solidFill>
                <a:latin typeface="Consolas" panose="020B0609020204030204" pitchFamily="49" charset="0"/>
                <a:ea typeface="Consolas" panose="020B0609020204030204" pitchFamily="49" charset="0"/>
                <a:cs typeface="Consolas" panose="020B0609020204030204" pitchFamily="49" charset="0"/>
              </a:rPr>
              <a:t>class</a:t>
            </a:r>
            <a:r>
              <a:rPr lang="en-US">
                <a:solidFill>
                  <a:srgbClr val="000000"/>
                </a:solidFill>
                <a:latin typeface="Consolas" panose="020B0609020204030204" pitchFamily="49" charset="0"/>
                <a:ea typeface="Consolas" panose="020B0609020204030204" pitchFamily="49" charset="0"/>
                <a:cs typeface="Consolas" panose="020B0609020204030204" pitchFamily="49" charset="0"/>
              </a:rPr>
              <a:t> Node { </a:t>
            </a:r>
            <a:endParaRPr lang="en-US" sz="2400">
              <a:solidFill>
                <a:srgbClr val="000000"/>
              </a:solidFill>
              <a:latin typeface="Calibri" panose="020F0502020204030204" pitchFamily="34" charset="0"/>
              <a:ea typeface="Calibri" panose="020F0502020204030204" pitchFamily="34" charset="0"/>
            </a:endParaRPr>
          </a:p>
          <a:p>
            <a:pPr>
              <a:lnSpc>
                <a:spcPct val="107000"/>
              </a:lnSpc>
              <a:spcAft>
                <a:spcPts val="0"/>
              </a:spcAft>
              <a:tabLst>
                <a:tab pos="228600" algn="ctr"/>
                <a:tab pos="1207770" algn="ctr"/>
              </a:tabLst>
            </a:pPr>
            <a:r>
              <a:rPr lang="en-US">
                <a:solidFill>
                  <a:srgbClr val="000000"/>
                </a:solidFill>
                <a:latin typeface="Calibri" panose="020F0502020204030204" pitchFamily="34" charset="0"/>
                <a:ea typeface="Calibri" panose="020F0502020204030204" pitchFamily="34" charset="0"/>
              </a:rPr>
              <a:t>	</a:t>
            </a:r>
            <a:r>
              <a:rPr lang="en-US">
                <a:solidFill>
                  <a:srgbClr val="000000"/>
                </a:solidFill>
                <a:latin typeface="Consolas" panose="020B0609020204030204" pitchFamily="49" charset="0"/>
                <a:ea typeface="Consolas" panose="020B0609020204030204" pitchFamily="49" charset="0"/>
                <a:cs typeface="Consolas" panose="020B0609020204030204" pitchFamily="49" charset="0"/>
              </a:rPr>
              <a:t>  		T </a:t>
            </a:r>
            <a:r>
              <a:rPr lang="en-US">
                <a:solidFill>
                  <a:srgbClr val="0000C0"/>
                </a:solidFill>
                <a:latin typeface="Consolas" panose="020B0609020204030204" pitchFamily="49" charset="0"/>
                <a:ea typeface="Consolas" panose="020B0609020204030204" pitchFamily="49" charset="0"/>
                <a:cs typeface="Consolas" panose="020B0609020204030204" pitchFamily="49" charset="0"/>
              </a:rPr>
              <a:t>element</a:t>
            </a:r>
            <a:r>
              <a:rPr lang="en-US">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i="1">
                <a:solidFill>
                  <a:srgbClr val="000000"/>
                </a:solidFill>
                <a:latin typeface="Consolas" panose="020B0609020204030204" pitchFamily="49" charset="0"/>
                <a:ea typeface="Consolas" panose="020B0609020204030204" pitchFamily="49" charset="0"/>
                <a:cs typeface="Consolas" panose="020B0609020204030204" pitchFamily="49" charset="0"/>
              </a:rPr>
              <a:t>//data của node</a:t>
            </a:r>
            <a:r>
              <a:rPr lang="en-US">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sz="2400">
              <a:solidFill>
                <a:srgbClr val="000000"/>
              </a:solidFill>
              <a:latin typeface="Calibri" panose="020F0502020204030204" pitchFamily="34" charset="0"/>
              <a:ea typeface="Calibri" panose="020F0502020204030204" pitchFamily="34" charset="0"/>
            </a:endParaRPr>
          </a:p>
          <a:p>
            <a:pPr>
              <a:lnSpc>
                <a:spcPct val="103000"/>
              </a:lnSpc>
              <a:spcAft>
                <a:spcPts val="40"/>
              </a:spcAft>
            </a:pPr>
            <a:r>
              <a:rPr lang="en-US">
                <a:solidFill>
                  <a:srgbClr val="000000"/>
                </a:solidFill>
                <a:latin typeface="Calibri" panose="020F0502020204030204" pitchFamily="34" charset="0"/>
                <a:ea typeface="Calibri" panose="020F0502020204030204" pitchFamily="34" charset="0"/>
              </a:rPr>
              <a:t>	</a:t>
            </a:r>
            <a:r>
              <a:rPr lang="en-US">
                <a:solidFill>
                  <a:srgbClr val="000000"/>
                </a:solidFill>
                <a:latin typeface="Consolas" panose="020B0609020204030204" pitchFamily="49" charset="0"/>
                <a:ea typeface="Consolas" panose="020B0609020204030204" pitchFamily="49" charset="0"/>
                <a:cs typeface="Consolas" panose="020B0609020204030204" pitchFamily="49" charset="0"/>
              </a:rPr>
              <a:t>	Node </a:t>
            </a:r>
            <a:r>
              <a:rPr lang="en-US">
                <a:solidFill>
                  <a:srgbClr val="0000C0"/>
                </a:solidFill>
                <a:latin typeface="Consolas" panose="020B0609020204030204" pitchFamily="49" charset="0"/>
                <a:ea typeface="Consolas" panose="020B0609020204030204" pitchFamily="49" charset="0"/>
                <a:cs typeface="Consolas" panose="020B0609020204030204" pitchFamily="49" charset="0"/>
              </a:rPr>
              <a:t>next</a:t>
            </a:r>
            <a:r>
              <a:rPr lang="en-US">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i="1">
                <a:solidFill>
                  <a:srgbClr val="000000"/>
                </a:solidFill>
                <a:latin typeface="Consolas" panose="020B0609020204030204" pitchFamily="49" charset="0"/>
                <a:ea typeface="Consolas" panose="020B0609020204030204" pitchFamily="49" charset="0"/>
                <a:cs typeface="Consolas" panose="020B0609020204030204" pitchFamily="49" charset="0"/>
              </a:rPr>
              <a:t>//địa chỉ phần tử lân cận</a:t>
            </a:r>
            <a:r>
              <a:rPr lang="en-US">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sz="2400">
              <a:solidFill>
                <a:srgbClr val="000000"/>
              </a:solidFill>
              <a:latin typeface="Calibri" panose="020F0502020204030204" pitchFamily="34" charset="0"/>
              <a:ea typeface="Calibri" panose="020F0502020204030204" pitchFamily="34" charset="0"/>
            </a:endParaRPr>
          </a:p>
          <a:p>
            <a:pPr>
              <a:lnSpc>
                <a:spcPct val="103000"/>
              </a:lnSpc>
              <a:spcAft>
                <a:spcPts val="40"/>
              </a:spcAft>
            </a:pPr>
            <a:r>
              <a:rPr lang="en-US">
                <a:solidFill>
                  <a:srgbClr val="000000"/>
                </a:solidFill>
                <a:latin typeface="Consolas" panose="020B0609020204030204" pitchFamily="49" charset="0"/>
                <a:ea typeface="Consolas" panose="020B0609020204030204" pitchFamily="49" charset="0"/>
                <a:cs typeface="Consolas" panose="020B0609020204030204" pitchFamily="49" charset="0"/>
              </a:rPr>
              <a:t> 	    } </a:t>
            </a:r>
            <a:endParaRPr lang="en-US" sz="240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200015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Linked lists: </a:t>
            </a:r>
            <a:r>
              <a:rPr lang="en-US" altLang="zh-CN" sz="4327" kern="0" dirty="0" err="1">
                <a:solidFill>
                  <a:srgbClr val="003399"/>
                </a:solidFill>
                <a:latin typeface="Arial"/>
                <a:ea typeface="Arial"/>
                <a:cs typeface="Arial"/>
              </a:rPr>
              <a:t>iilustration</a:t>
            </a:r>
            <a:endParaRPr lang="en-US" altLang="zh-CN" sz="4327" kern="0" dirty="0">
              <a:latin typeface="Arial"/>
              <a:ea typeface="Arial"/>
              <a:cs typeface="Arial"/>
            </a:endParaRPr>
          </a:p>
        </p:txBody>
      </p:sp>
      <p:sp>
        <p:nvSpPr>
          <p:cNvPr id="8" name="Text Box17"/>
          <p:cNvSpPr txBox="1"/>
          <p:nvPr/>
        </p:nvSpPr>
        <p:spPr>
          <a:xfrm>
            <a:off x="1326956" y="4973610"/>
            <a:ext cx="7812248" cy="1769780"/>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600" spc="-2" dirty="0">
                <a:solidFill>
                  <a:srgbClr val="000000"/>
                </a:solidFill>
                <a:latin typeface="Arial"/>
                <a:ea typeface="Arial"/>
                <a:cs typeface="Arial"/>
              </a:rPr>
              <a:t>We need</a:t>
            </a:r>
          </a:p>
          <a:p>
            <a:pPr marL="914400" lvl="1" indent="-457200">
              <a:spcBef>
                <a:spcPts val="600"/>
              </a:spcBef>
              <a:buClr>
                <a:schemeClr val="accent6">
                  <a:lumMod val="75000"/>
                </a:schemeClr>
              </a:buClr>
              <a:buSzPct val="100000"/>
              <a:buFont typeface="Wingdings" panose="05000000000000000000" pitchFamily="2" charset="2"/>
              <a:buChar char="§"/>
            </a:pPr>
            <a:r>
              <a:rPr lang="en-US" sz="2200" spc="-2">
                <a:solidFill>
                  <a:srgbClr val="FF0000"/>
                </a:solidFill>
                <a:latin typeface="Arial"/>
                <a:ea typeface="Arial"/>
                <a:cs typeface="Arial"/>
              </a:rPr>
              <a:t>head</a:t>
            </a:r>
            <a:r>
              <a:rPr lang="en-US" sz="2200" spc="-2">
                <a:solidFill>
                  <a:srgbClr val="000000"/>
                </a:solidFill>
                <a:latin typeface="Arial"/>
                <a:ea typeface="Arial"/>
                <a:cs typeface="Arial"/>
              </a:rPr>
              <a:t> is reference </a:t>
            </a:r>
            <a:r>
              <a:rPr lang="en-US" sz="2200" spc="-2" dirty="0">
                <a:solidFill>
                  <a:srgbClr val="000000"/>
                </a:solidFill>
                <a:latin typeface="Arial"/>
                <a:ea typeface="Arial"/>
                <a:cs typeface="Arial"/>
              </a:rPr>
              <a:t>to indicate the first node</a:t>
            </a:r>
          </a:p>
          <a:p>
            <a:pPr marL="914400" lvl="1" indent="-457200">
              <a:spcBef>
                <a:spcPts val="600"/>
              </a:spcBef>
              <a:buClr>
                <a:schemeClr val="accent6">
                  <a:lumMod val="75000"/>
                </a:schemeClr>
              </a:buClr>
              <a:buSzPct val="100000"/>
              <a:buFont typeface="Wingdings" panose="05000000000000000000" pitchFamily="2" charset="2"/>
              <a:buChar char="§"/>
            </a:pPr>
            <a:r>
              <a:rPr lang="en-US" sz="2200" spc="-2">
                <a:solidFill>
                  <a:srgbClr val="FF0000"/>
                </a:solidFill>
                <a:latin typeface="Arial"/>
                <a:ea typeface="Arial"/>
                <a:cs typeface="Arial"/>
              </a:rPr>
              <a:t>tail</a:t>
            </a:r>
            <a:r>
              <a:rPr lang="en-US" sz="2200" spc="-2">
                <a:solidFill>
                  <a:schemeClr val="accent2"/>
                </a:solidFill>
                <a:latin typeface="Arial"/>
                <a:ea typeface="Arial"/>
                <a:cs typeface="Arial"/>
              </a:rPr>
              <a:t> </a:t>
            </a:r>
            <a:r>
              <a:rPr lang="en-US" sz="2200" spc="-2">
                <a:solidFill>
                  <a:srgbClr val="000000"/>
                </a:solidFill>
                <a:latin typeface="Arial"/>
                <a:ea typeface="Arial"/>
                <a:cs typeface="Arial"/>
              </a:rPr>
              <a:t>is reference to indicate the last node, which has </a:t>
            </a:r>
            <a:r>
              <a:rPr lang="en-US" sz="2200" spc="-2">
                <a:solidFill>
                  <a:srgbClr val="FF0000"/>
                </a:solidFill>
                <a:latin typeface="Arial"/>
                <a:ea typeface="Arial"/>
                <a:cs typeface="Arial"/>
              </a:rPr>
              <a:t>null</a:t>
            </a:r>
            <a:r>
              <a:rPr lang="en-US" sz="2200" spc="-2">
                <a:solidFill>
                  <a:srgbClr val="000000"/>
                </a:solidFill>
                <a:latin typeface="Arial"/>
                <a:ea typeface="Arial"/>
                <a:cs typeface="Arial"/>
              </a:rPr>
              <a:t> as its next reference</a:t>
            </a:r>
            <a:endParaRPr lang="en-US" sz="2200" spc="-2" dirty="0">
              <a:solidFill>
                <a:srgbClr val="000000"/>
              </a:solidFill>
              <a:latin typeface="Arial"/>
              <a:ea typeface="Arial"/>
              <a:cs typeface="Arial"/>
            </a:endParaRPr>
          </a:p>
        </p:txBody>
      </p:sp>
      <p:pic>
        <p:nvPicPr>
          <p:cNvPr id="2" name="Picture 1"/>
          <p:cNvPicPr>
            <a:picLocks noChangeAspect="1"/>
          </p:cNvPicPr>
          <p:nvPr/>
        </p:nvPicPr>
        <p:blipFill>
          <a:blip r:embed="rId3"/>
          <a:stretch>
            <a:fillRect/>
          </a:stretch>
        </p:blipFill>
        <p:spPr>
          <a:xfrm>
            <a:off x="827750" y="3173283"/>
            <a:ext cx="8810660" cy="1577013"/>
          </a:xfrm>
          <a:prstGeom prst="rect">
            <a:avLst/>
          </a:prstGeom>
        </p:spPr>
      </p:pic>
      <p:sp>
        <p:nvSpPr>
          <p:cNvPr id="24" name="TextBox 23"/>
          <p:cNvSpPr txBox="1"/>
          <p:nvPr/>
        </p:nvSpPr>
        <p:spPr>
          <a:xfrm>
            <a:off x="1221160" y="2369129"/>
            <a:ext cx="7455044"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Linked list of four items </a:t>
            </a:r>
            <a:r>
              <a:rPr lang="en-US" sz="2400">
                <a:latin typeface="Arial" panose="020B0604020202020204" pitchFamily="34" charset="0"/>
                <a:cs typeface="Arial" panose="020B0604020202020204" pitchFamily="34" charset="0"/>
              </a:rPr>
              <a:t>&lt; LAX, MSP, ATL, BOS </a:t>
            </a:r>
            <a:r>
              <a:rPr lang="en-US" sz="2400" dirty="0">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3009347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Link lists: Insertion (</a:t>
            </a:r>
            <a:r>
              <a:rPr lang="en-US" altLang="zh-CN" sz="4327" kern="0" dirty="0" err="1">
                <a:solidFill>
                  <a:srgbClr val="003399"/>
                </a:solidFill>
                <a:latin typeface="Arial"/>
                <a:ea typeface="Arial"/>
                <a:cs typeface="Arial"/>
              </a:rPr>
              <a:t>chèn</a:t>
            </a:r>
            <a:r>
              <a:rPr lang="en-US" altLang="zh-CN" sz="4327" kern="0" dirty="0">
                <a:solidFill>
                  <a:srgbClr val="003399"/>
                </a:solidFill>
                <a:latin typeface="Arial"/>
                <a:ea typeface="Arial"/>
                <a:cs typeface="Arial"/>
              </a:rPr>
              <a:t>)</a:t>
            </a:r>
            <a:endParaRPr lang="en-US" altLang="zh-CN" sz="4327" kern="0" dirty="0">
              <a:latin typeface="Arial"/>
              <a:ea typeface="Arial"/>
              <a:cs typeface="Arial"/>
            </a:endParaRPr>
          </a:p>
        </p:txBody>
      </p:sp>
      <p:sp>
        <p:nvSpPr>
          <p:cNvPr id="8" name="Text Box17"/>
          <p:cNvSpPr txBox="1"/>
          <p:nvPr/>
        </p:nvSpPr>
        <p:spPr>
          <a:xfrm>
            <a:off x="1293168" y="1806168"/>
            <a:ext cx="8543555" cy="1015727"/>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600" spc="-2">
                <a:solidFill>
                  <a:srgbClr val="000000"/>
                </a:solidFill>
                <a:latin typeface="Arial"/>
                <a:ea typeface="Arial"/>
                <a:cs typeface="Arial"/>
              </a:rPr>
              <a:t>Insertion of an element </a:t>
            </a:r>
            <a:r>
              <a:rPr lang="en-US" sz="2600" b="1" spc="-2">
                <a:solidFill>
                  <a:srgbClr val="C00000"/>
                </a:solidFill>
                <a:latin typeface="Arial"/>
                <a:ea typeface="Arial"/>
                <a:cs typeface="Arial"/>
              </a:rPr>
              <a:t>at the head</a:t>
            </a:r>
            <a:r>
              <a:rPr lang="en-US" sz="2600" spc="-2">
                <a:solidFill>
                  <a:srgbClr val="C00000"/>
                </a:solidFill>
                <a:latin typeface="Arial"/>
                <a:ea typeface="Arial"/>
                <a:cs typeface="Arial"/>
              </a:rPr>
              <a:t> </a:t>
            </a:r>
            <a:r>
              <a:rPr lang="en-US" sz="2600" spc="-2">
                <a:solidFill>
                  <a:srgbClr val="000000"/>
                </a:solidFill>
                <a:latin typeface="Arial"/>
                <a:ea typeface="Arial"/>
                <a:cs typeface="Arial"/>
              </a:rPr>
              <a:t>of a linked list</a:t>
            </a:r>
            <a:endParaRPr lang="en-US" sz="2600" spc="-2" dirty="0">
              <a:solidFill>
                <a:srgbClr val="000000"/>
              </a:solidFill>
              <a:latin typeface="Arial"/>
              <a:ea typeface="Arial"/>
              <a:cs typeface="Arial"/>
            </a:endParaRPr>
          </a:p>
          <a:p>
            <a:pPr marL="914400" lvl="1" indent="-457200">
              <a:spcBef>
                <a:spcPts val="600"/>
              </a:spcBef>
              <a:buClr>
                <a:schemeClr val="accent6">
                  <a:lumMod val="75000"/>
                </a:schemeClr>
              </a:buClr>
              <a:buSzPct val="100000"/>
              <a:buFont typeface="Wingdings" panose="05000000000000000000" pitchFamily="2" charset="2"/>
              <a:buChar char="§"/>
            </a:pPr>
            <a:r>
              <a:rPr lang="en-US" sz="2200" spc="-2">
                <a:solidFill>
                  <a:srgbClr val="000000"/>
                </a:solidFill>
                <a:latin typeface="Arial"/>
                <a:ea typeface="Arial"/>
                <a:cs typeface="Arial"/>
              </a:rPr>
              <a:t>3 steps (định vị list; thêm node mới; định vị lại list)</a:t>
            </a:r>
            <a:endParaRPr lang="en-US" sz="2200" spc="-2" dirty="0">
              <a:solidFill>
                <a:srgbClr val="000000"/>
              </a:solidFill>
              <a:latin typeface="Arial"/>
              <a:ea typeface="Arial"/>
              <a:cs typeface="Arial"/>
            </a:endParaRPr>
          </a:p>
        </p:txBody>
      </p:sp>
      <p:pic>
        <p:nvPicPr>
          <p:cNvPr id="2" name="Picture 1"/>
          <p:cNvPicPr>
            <a:picLocks noChangeAspect="1"/>
          </p:cNvPicPr>
          <p:nvPr/>
        </p:nvPicPr>
        <p:blipFill>
          <a:blip r:embed="rId3"/>
          <a:stretch>
            <a:fillRect/>
          </a:stretch>
        </p:blipFill>
        <p:spPr>
          <a:xfrm>
            <a:off x="956036" y="2950096"/>
            <a:ext cx="8198636" cy="4132078"/>
          </a:xfrm>
          <a:prstGeom prst="rect">
            <a:avLst/>
          </a:prstGeom>
        </p:spPr>
      </p:pic>
    </p:spTree>
    <p:extLst>
      <p:ext uri="{BB962C8B-B14F-4D97-AF65-F5344CB8AC3E}">
        <p14:creationId xmlns:p14="http://schemas.microsoft.com/office/powerpoint/2010/main" val="2826725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th1"/>
          <p:cNvSpPr/>
          <p:nvPr/>
        </p:nvSpPr>
        <p:spPr>
          <a:xfrm>
            <a:off x="730196" y="1569018"/>
            <a:ext cx="9273758" cy="994448"/>
          </a:xfrm>
          <a:custGeom>
            <a:avLst/>
            <a:gdLst/>
            <a:ahLst/>
            <a:cxnLst/>
            <a:rect l="l" t="t" r="r" b="b"/>
            <a:pathLst>
              <a:path w="7975606" h="965200">
                <a:moveTo>
                  <a:pt x="25400" y="939800"/>
                </a:moveTo>
                <a:lnTo>
                  <a:pt x="25400" y="25400"/>
                </a:lnTo>
                <a:lnTo>
                  <a:pt x="7950206" y="25400"/>
                </a:lnTo>
              </a:path>
            </a:pathLst>
          </a:custGeom>
          <a:solidFill>
            <a:srgbClr val="000000">
              <a:alpha val="0"/>
            </a:srgbClr>
          </a:solidFill>
          <a:ln w="25400" cap="sq">
            <a:solidFill>
              <a:schemeClr val="accent6">
                <a:lumMod val="75000"/>
              </a:schemeClr>
            </a:solidFill>
            <a:prstDash val="solid"/>
          </a:ln>
        </p:spPr>
        <p:txBody>
          <a:bodyPr rtlCol="0" anchor="ctr"/>
          <a:lstStyle/>
          <a:p>
            <a:pPr algn="ctr"/>
            <a:endParaRPr lang="en-US" altLang="zh-CN" sz="1855"/>
          </a:p>
        </p:txBody>
      </p:sp>
      <p:sp>
        <p:nvSpPr>
          <p:cNvPr id="2" name="Path2"/>
          <p:cNvSpPr/>
          <p:nvPr/>
        </p:nvSpPr>
        <p:spPr>
          <a:xfrm>
            <a:off x="2430511" y="4334356"/>
            <a:ext cx="6872949" cy="202815"/>
          </a:xfrm>
          <a:custGeom>
            <a:avLst/>
            <a:gdLst/>
            <a:ahLst/>
            <a:cxnLst/>
            <a:rect l="l" t="t" r="r" b="b"/>
            <a:pathLst>
              <a:path w="6670803" h="196850">
                <a:moveTo>
                  <a:pt x="79375" y="98425"/>
                </a:moveTo>
                <a:lnTo>
                  <a:pt x="6591427"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8" name="Text Box3"/>
          <p:cNvSpPr txBox="1">
            <a:spLocks noChangeArrowheads="1"/>
          </p:cNvSpPr>
          <p:nvPr/>
        </p:nvSpPr>
        <p:spPr bwMode="auto">
          <a:xfrm>
            <a:off x="1077144" y="1739101"/>
            <a:ext cx="7534275" cy="59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0"/>
              </a:lnSpc>
            </a:pPr>
            <a:endParaRPr lang="en-US" altLang="en-US" sz="3500"/>
          </a:p>
          <a:p>
            <a:pPr algn="ctr" eaLnBrk="1" hangingPunct="1">
              <a:lnSpc>
                <a:spcPts val="4738"/>
              </a:lnSpc>
            </a:pPr>
            <a:r>
              <a:rPr lang="en-US" altLang="zh-CN" sz="3200" b="1">
                <a:solidFill>
                  <a:srgbClr val="003399"/>
                </a:solidFill>
                <a:ea typeface="SimSun" panose="02010600030101010101" pitchFamily="2" charset="-122"/>
                <a:cs typeface="Arial" panose="020B0604020202020204" pitchFamily="34" charset="0"/>
              </a:rPr>
              <a:t>DATA STRUCTURE AND ALGORITHMS</a:t>
            </a:r>
          </a:p>
        </p:txBody>
      </p:sp>
      <p:sp>
        <p:nvSpPr>
          <p:cNvPr id="10" name="Text Box3"/>
          <p:cNvSpPr txBox="1">
            <a:spLocks noChangeArrowheads="1"/>
          </p:cNvSpPr>
          <p:nvPr/>
        </p:nvSpPr>
        <p:spPr bwMode="auto">
          <a:xfrm>
            <a:off x="2157264" y="3694576"/>
            <a:ext cx="76962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0"/>
              </a:lnSpc>
            </a:pPr>
            <a:endParaRPr lang="en-US" altLang="en-US" sz="4000" dirty="0"/>
          </a:p>
          <a:p>
            <a:pPr algn="ctr" eaLnBrk="1" hangingPunct="1">
              <a:lnSpc>
                <a:spcPts val="4738"/>
              </a:lnSpc>
            </a:pPr>
            <a:r>
              <a:rPr lang="en-US" altLang="zh-CN" sz="4000">
                <a:solidFill>
                  <a:srgbClr val="003399"/>
                </a:solidFill>
                <a:ea typeface="SimSun" panose="02010600030101010101" pitchFamily="2" charset="-122"/>
                <a:cs typeface="Arial" panose="020B0604020202020204" pitchFamily="34" charset="0"/>
              </a:rPr>
              <a:t>LECTURE 3b</a:t>
            </a:r>
            <a:endParaRPr lang="en-US" altLang="zh-CN" sz="4000" dirty="0">
              <a:ea typeface="SimSun" panose="02010600030101010101" pitchFamily="2" charset="-122"/>
              <a:cs typeface="Arial" panose="020B0604020202020204" pitchFamily="34" charset="0"/>
            </a:endParaRPr>
          </a:p>
        </p:txBody>
      </p:sp>
      <p:sp>
        <p:nvSpPr>
          <p:cNvPr id="12" name="Text Box4"/>
          <p:cNvSpPr txBox="1"/>
          <p:nvPr/>
        </p:nvSpPr>
        <p:spPr>
          <a:xfrm>
            <a:off x="2430511" y="4720351"/>
            <a:ext cx="6872949" cy="456535"/>
          </a:xfrm>
          <a:prstGeom prst="rect">
            <a:avLst/>
          </a:prstGeom>
        </p:spPr>
        <p:txBody>
          <a:bodyPr wrap="square" lIns="0" tIns="0" rIns="0">
            <a:spAutoFit/>
          </a:bodyPr>
          <a:lstStyle/>
          <a:p>
            <a:pPr algn="ctr">
              <a:lnSpc>
                <a:spcPts val="3222"/>
              </a:lnSpc>
            </a:pPr>
            <a:r>
              <a:rPr lang="en-US" altLang="zh-CN" sz="3600" spc="2">
                <a:solidFill>
                  <a:srgbClr val="000000"/>
                </a:solidFill>
                <a:latin typeface="Arial"/>
                <a:ea typeface="Arial"/>
                <a:cs typeface="Arial"/>
              </a:rPr>
              <a:t>List ADT</a:t>
            </a:r>
            <a:endParaRPr lang="en-US" altLang="zh-CN" sz="3600" dirty="0">
              <a:latin typeface="Arial"/>
              <a:ea typeface="Arial"/>
              <a:cs typeface="Arial"/>
            </a:endParaRPr>
          </a:p>
        </p:txBody>
      </p:sp>
    </p:spTree>
    <p:extLst>
      <p:ext uri="{BB962C8B-B14F-4D97-AF65-F5344CB8AC3E}">
        <p14:creationId xmlns:p14="http://schemas.microsoft.com/office/powerpoint/2010/main" val="3525791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Link lists: Insertion (</a:t>
            </a:r>
            <a:r>
              <a:rPr lang="en-US" altLang="zh-CN" sz="4327" kern="0" dirty="0" err="1">
                <a:solidFill>
                  <a:srgbClr val="003399"/>
                </a:solidFill>
                <a:latin typeface="Arial"/>
                <a:ea typeface="Arial"/>
                <a:cs typeface="Arial"/>
              </a:rPr>
              <a:t>chèn</a:t>
            </a:r>
            <a:r>
              <a:rPr lang="en-US" altLang="zh-CN" sz="4327" kern="0" dirty="0">
                <a:solidFill>
                  <a:srgbClr val="003399"/>
                </a:solidFill>
                <a:latin typeface="Arial"/>
                <a:ea typeface="Arial"/>
                <a:cs typeface="Arial"/>
              </a:rPr>
              <a:t>)</a:t>
            </a:r>
            <a:endParaRPr lang="en-US" altLang="zh-CN" sz="4327" kern="0" dirty="0">
              <a:latin typeface="Arial"/>
              <a:ea typeface="Arial"/>
              <a:cs typeface="Arial"/>
            </a:endParaRPr>
          </a:p>
        </p:txBody>
      </p:sp>
      <p:sp>
        <p:nvSpPr>
          <p:cNvPr id="8" name="Text Box17"/>
          <p:cNvSpPr txBox="1"/>
          <p:nvPr/>
        </p:nvSpPr>
        <p:spPr>
          <a:xfrm>
            <a:off x="1293168" y="1806168"/>
            <a:ext cx="8543555" cy="1015727"/>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600" spc="-2">
                <a:solidFill>
                  <a:srgbClr val="000000"/>
                </a:solidFill>
                <a:latin typeface="Arial"/>
                <a:ea typeface="Arial"/>
                <a:cs typeface="Arial"/>
              </a:rPr>
              <a:t>Insertion of an element </a:t>
            </a:r>
            <a:r>
              <a:rPr lang="en-US" sz="2600" b="1" spc="-2">
                <a:solidFill>
                  <a:srgbClr val="C00000"/>
                </a:solidFill>
                <a:latin typeface="Arial"/>
                <a:ea typeface="Arial"/>
                <a:cs typeface="Arial"/>
              </a:rPr>
              <a:t>at the head</a:t>
            </a:r>
            <a:r>
              <a:rPr lang="en-US" sz="2600" spc="-2">
                <a:solidFill>
                  <a:srgbClr val="C00000"/>
                </a:solidFill>
                <a:latin typeface="Arial"/>
                <a:ea typeface="Arial"/>
                <a:cs typeface="Arial"/>
              </a:rPr>
              <a:t> </a:t>
            </a:r>
            <a:r>
              <a:rPr lang="en-US" sz="2600" spc="-2">
                <a:solidFill>
                  <a:srgbClr val="000000"/>
                </a:solidFill>
                <a:latin typeface="Arial"/>
                <a:ea typeface="Arial"/>
                <a:cs typeface="Arial"/>
              </a:rPr>
              <a:t>of a linked list</a:t>
            </a:r>
            <a:endParaRPr lang="en-US" sz="2600" spc="-2" dirty="0">
              <a:solidFill>
                <a:srgbClr val="000000"/>
              </a:solidFill>
              <a:latin typeface="Arial"/>
              <a:ea typeface="Arial"/>
              <a:cs typeface="Arial"/>
            </a:endParaRPr>
          </a:p>
          <a:p>
            <a:pPr marL="914400" lvl="1" indent="-457200">
              <a:spcBef>
                <a:spcPts val="600"/>
              </a:spcBef>
              <a:buClr>
                <a:schemeClr val="accent6">
                  <a:lumMod val="75000"/>
                </a:schemeClr>
              </a:buClr>
              <a:buSzPct val="100000"/>
              <a:buFont typeface="Wingdings" panose="05000000000000000000" pitchFamily="2" charset="2"/>
              <a:buChar char="§"/>
            </a:pPr>
            <a:r>
              <a:rPr lang="en-US" sz="2200" spc="-2">
                <a:solidFill>
                  <a:srgbClr val="000000"/>
                </a:solidFill>
                <a:latin typeface="Arial"/>
                <a:ea typeface="Arial"/>
                <a:cs typeface="Arial"/>
              </a:rPr>
              <a:t>3 steps (định vị list; thêm node mới; định vị lại list)</a:t>
            </a:r>
            <a:endParaRPr lang="en-US" sz="2200" spc="-2" dirty="0">
              <a:solidFill>
                <a:srgbClr val="000000"/>
              </a:solidFill>
              <a:latin typeface="Arial"/>
              <a:ea typeface="Arial"/>
              <a:cs typeface="Arial"/>
            </a:endParaRPr>
          </a:p>
        </p:txBody>
      </p:sp>
      <p:sp>
        <p:nvSpPr>
          <p:cNvPr id="7" name="Text Box17"/>
          <p:cNvSpPr txBox="1"/>
          <p:nvPr/>
        </p:nvSpPr>
        <p:spPr>
          <a:xfrm>
            <a:off x="1293168" y="5122689"/>
            <a:ext cx="8543555" cy="461729"/>
          </a:xfrm>
          <a:prstGeom prst="rect">
            <a:avLst/>
          </a:prstGeom>
        </p:spPr>
        <p:txBody>
          <a:bodyPr wrap="square" lIns="0" tIns="0" rIns="0" rtlCol="0">
            <a:spAutoFit/>
          </a:bodyPr>
          <a:lstStyle/>
          <a:p>
            <a:pPr>
              <a:lnSpc>
                <a:spcPts val="0"/>
              </a:lnSpc>
            </a:pPr>
            <a:endParaRPr sz="2800" dirty="0"/>
          </a:p>
          <a:p>
            <a:pPr marL="914400" lvl="1" indent="-457200">
              <a:spcBef>
                <a:spcPts val="600"/>
              </a:spcBef>
              <a:buClr>
                <a:schemeClr val="accent6">
                  <a:lumMod val="75000"/>
                </a:schemeClr>
              </a:buClr>
              <a:buSzPct val="100000"/>
              <a:buFont typeface="Wingdings" panose="05000000000000000000" pitchFamily="2" charset="2"/>
              <a:buChar char="§"/>
            </a:pPr>
            <a:r>
              <a:rPr lang="en-US" sz="2200" spc="-2">
                <a:solidFill>
                  <a:schemeClr val="bg1"/>
                </a:solidFill>
                <a:latin typeface="Arial"/>
                <a:ea typeface="Arial"/>
                <a:cs typeface="Arial"/>
              </a:rPr>
              <a:t>Algorithm</a:t>
            </a:r>
            <a:endParaRPr lang="en-US" sz="2200" spc="-2" dirty="0">
              <a:solidFill>
                <a:schemeClr val="bg1"/>
              </a:solidFill>
              <a:latin typeface="Arial"/>
              <a:ea typeface="Arial"/>
              <a:cs typeface="Arial"/>
            </a:endParaRPr>
          </a:p>
        </p:txBody>
      </p:sp>
      <p:pic>
        <p:nvPicPr>
          <p:cNvPr id="3" name="Picture 2"/>
          <p:cNvPicPr>
            <a:picLocks noChangeAspect="1"/>
          </p:cNvPicPr>
          <p:nvPr/>
        </p:nvPicPr>
        <p:blipFill>
          <a:blip r:embed="rId3"/>
          <a:stretch>
            <a:fillRect/>
          </a:stretch>
        </p:blipFill>
        <p:spPr>
          <a:xfrm>
            <a:off x="2340426" y="5153735"/>
            <a:ext cx="3057198" cy="1925528"/>
          </a:xfrm>
          <a:prstGeom prst="rect">
            <a:avLst/>
          </a:prstGeom>
          <a:ln>
            <a:solidFill>
              <a:schemeClr val="accent1"/>
            </a:solidFill>
          </a:ln>
        </p:spPr>
      </p:pic>
      <p:pic>
        <p:nvPicPr>
          <p:cNvPr id="10" name="Picture 9"/>
          <p:cNvPicPr>
            <a:picLocks noChangeAspect="1"/>
          </p:cNvPicPr>
          <p:nvPr/>
        </p:nvPicPr>
        <p:blipFill>
          <a:blip r:embed="rId4"/>
          <a:stretch>
            <a:fillRect/>
          </a:stretch>
        </p:blipFill>
        <p:spPr>
          <a:xfrm>
            <a:off x="2373288" y="2817477"/>
            <a:ext cx="4573872" cy="2076835"/>
          </a:xfrm>
          <a:prstGeom prst="rect">
            <a:avLst/>
          </a:prstGeom>
        </p:spPr>
      </p:pic>
    </p:spTree>
    <p:extLst>
      <p:ext uri="{BB962C8B-B14F-4D97-AF65-F5344CB8AC3E}">
        <p14:creationId xmlns:p14="http://schemas.microsoft.com/office/powerpoint/2010/main" val="3085428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Link lists: Insertion (</a:t>
            </a:r>
            <a:r>
              <a:rPr lang="en-US" altLang="zh-CN" sz="4327" kern="0" dirty="0" err="1">
                <a:solidFill>
                  <a:srgbClr val="003399"/>
                </a:solidFill>
                <a:latin typeface="Arial"/>
                <a:ea typeface="Arial"/>
                <a:cs typeface="Arial"/>
              </a:rPr>
              <a:t>chèn</a:t>
            </a:r>
            <a:r>
              <a:rPr lang="en-US" altLang="zh-CN" sz="4327" kern="0" dirty="0">
                <a:solidFill>
                  <a:srgbClr val="003399"/>
                </a:solidFill>
                <a:latin typeface="Arial"/>
                <a:ea typeface="Arial"/>
                <a:cs typeface="Arial"/>
              </a:rPr>
              <a:t>)</a:t>
            </a:r>
            <a:endParaRPr lang="en-US" altLang="zh-CN" sz="4327" kern="0" dirty="0">
              <a:latin typeface="Arial"/>
              <a:ea typeface="Arial"/>
              <a:cs typeface="Arial"/>
            </a:endParaRPr>
          </a:p>
        </p:txBody>
      </p:sp>
      <p:sp>
        <p:nvSpPr>
          <p:cNvPr id="8" name="Text Box17"/>
          <p:cNvSpPr txBox="1"/>
          <p:nvPr/>
        </p:nvSpPr>
        <p:spPr>
          <a:xfrm>
            <a:off x="1293168" y="1806168"/>
            <a:ext cx="8640960" cy="1015727"/>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600" spc="-2">
                <a:solidFill>
                  <a:srgbClr val="000000"/>
                </a:solidFill>
                <a:latin typeface="Arial"/>
                <a:ea typeface="Arial"/>
                <a:cs typeface="Arial"/>
              </a:rPr>
              <a:t>Insertion of an element </a:t>
            </a:r>
            <a:r>
              <a:rPr lang="en-US" sz="2600" b="1" spc="-2">
                <a:solidFill>
                  <a:srgbClr val="C00000"/>
                </a:solidFill>
                <a:latin typeface="Arial"/>
                <a:ea typeface="Arial"/>
                <a:cs typeface="Arial"/>
              </a:rPr>
              <a:t>at the end</a:t>
            </a:r>
            <a:r>
              <a:rPr lang="en-US" sz="2600" spc="-2">
                <a:solidFill>
                  <a:srgbClr val="C00000"/>
                </a:solidFill>
                <a:latin typeface="Arial"/>
                <a:ea typeface="Arial"/>
                <a:cs typeface="Arial"/>
              </a:rPr>
              <a:t> </a:t>
            </a:r>
            <a:r>
              <a:rPr lang="en-US" sz="2600" spc="-2">
                <a:solidFill>
                  <a:srgbClr val="000000"/>
                </a:solidFill>
                <a:latin typeface="Arial"/>
                <a:ea typeface="Arial"/>
                <a:cs typeface="Arial"/>
              </a:rPr>
              <a:t>of a linked list</a:t>
            </a:r>
            <a:endParaRPr lang="en-US" sz="2600" spc="-2" dirty="0">
              <a:solidFill>
                <a:srgbClr val="000000"/>
              </a:solidFill>
              <a:latin typeface="Arial"/>
              <a:ea typeface="Arial"/>
              <a:cs typeface="Arial"/>
            </a:endParaRPr>
          </a:p>
          <a:p>
            <a:pPr marL="914400" lvl="1" indent="-457200">
              <a:spcBef>
                <a:spcPts val="600"/>
              </a:spcBef>
              <a:buClr>
                <a:schemeClr val="accent6">
                  <a:lumMod val="75000"/>
                </a:schemeClr>
              </a:buClr>
              <a:buSzPct val="100000"/>
              <a:buFont typeface="Wingdings" panose="05000000000000000000" pitchFamily="2" charset="2"/>
              <a:buChar char="§"/>
            </a:pPr>
            <a:r>
              <a:rPr lang="en-US" sz="2200" spc="-2">
                <a:solidFill>
                  <a:srgbClr val="000000"/>
                </a:solidFill>
                <a:latin typeface="Arial"/>
                <a:ea typeface="Arial"/>
                <a:cs typeface="Arial"/>
              </a:rPr>
              <a:t>3 steps (định vị node cuối; thêm node mới; gắn vào cuối)</a:t>
            </a:r>
            <a:endParaRPr lang="en-US" sz="2200" spc="-2" dirty="0">
              <a:solidFill>
                <a:srgbClr val="000000"/>
              </a:solidFill>
              <a:latin typeface="Arial"/>
              <a:ea typeface="Arial"/>
              <a:cs typeface="Arial"/>
            </a:endParaRPr>
          </a:p>
        </p:txBody>
      </p:sp>
      <p:pic>
        <p:nvPicPr>
          <p:cNvPr id="4" name="Picture 3"/>
          <p:cNvPicPr>
            <a:picLocks noChangeAspect="1"/>
          </p:cNvPicPr>
          <p:nvPr/>
        </p:nvPicPr>
        <p:blipFill>
          <a:blip r:embed="rId3"/>
          <a:stretch>
            <a:fillRect/>
          </a:stretch>
        </p:blipFill>
        <p:spPr>
          <a:xfrm>
            <a:off x="2221399" y="3022104"/>
            <a:ext cx="6384679" cy="3490689"/>
          </a:xfrm>
          <a:prstGeom prst="rect">
            <a:avLst/>
          </a:prstGeom>
        </p:spPr>
      </p:pic>
    </p:spTree>
    <p:extLst>
      <p:ext uri="{BB962C8B-B14F-4D97-AF65-F5344CB8AC3E}">
        <p14:creationId xmlns:p14="http://schemas.microsoft.com/office/powerpoint/2010/main" val="2453904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Link lists: Insertion (</a:t>
            </a:r>
            <a:r>
              <a:rPr lang="en-US" altLang="zh-CN" sz="4327" kern="0" dirty="0" err="1">
                <a:solidFill>
                  <a:srgbClr val="003399"/>
                </a:solidFill>
                <a:latin typeface="Arial"/>
                <a:ea typeface="Arial"/>
                <a:cs typeface="Arial"/>
              </a:rPr>
              <a:t>chèn</a:t>
            </a:r>
            <a:r>
              <a:rPr lang="en-US" altLang="zh-CN" sz="4327" kern="0" dirty="0">
                <a:solidFill>
                  <a:srgbClr val="003399"/>
                </a:solidFill>
                <a:latin typeface="Arial"/>
                <a:ea typeface="Arial"/>
                <a:cs typeface="Arial"/>
              </a:rPr>
              <a:t>)</a:t>
            </a:r>
            <a:endParaRPr lang="en-US" altLang="zh-CN" sz="4327" kern="0" dirty="0">
              <a:latin typeface="Arial"/>
              <a:ea typeface="Arial"/>
              <a:cs typeface="Arial"/>
            </a:endParaRPr>
          </a:p>
        </p:txBody>
      </p:sp>
      <p:sp>
        <p:nvSpPr>
          <p:cNvPr id="8" name="Text Box17"/>
          <p:cNvSpPr txBox="1"/>
          <p:nvPr/>
        </p:nvSpPr>
        <p:spPr>
          <a:xfrm>
            <a:off x="1293168" y="1806168"/>
            <a:ext cx="8640960" cy="1015727"/>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600" spc="-2">
                <a:solidFill>
                  <a:srgbClr val="000000"/>
                </a:solidFill>
                <a:latin typeface="Arial"/>
                <a:ea typeface="Arial"/>
                <a:cs typeface="Arial"/>
              </a:rPr>
              <a:t>Insertion of an element </a:t>
            </a:r>
            <a:r>
              <a:rPr lang="en-US" sz="2600" b="1" spc="-2">
                <a:solidFill>
                  <a:srgbClr val="C00000"/>
                </a:solidFill>
                <a:latin typeface="Arial"/>
                <a:ea typeface="Arial"/>
                <a:cs typeface="Arial"/>
              </a:rPr>
              <a:t>at the end</a:t>
            </a:r>
            <a:r>
              <a:rPr lang="en-US" sz="2600" spc="-2">
                <a:solidFill>
                  <a:srgbClr val="C00000"/>
                </a:solidFill>
                <a:latin typeface="Arial"/>
                <a:ea typeface="Arial"/>
                <a:cs typeface="Arial"/>
              </a:rPr>
              <a:t> </a:t>
            </a:r>
            <a:r>
              <a:rPr lang="en-US" sz="2600" spc="-2">
                <a:solidFill>
                  <a:srgbClr val="000000"/>
                </a:solidFill>
                <a:latin typeface="Arial"/>
                <a:ea typeface="Arial"/>
                <a:cs typeface="Arial"/>
              </a:rPr>
              <a:t>of a linked list</a:t>
            </a:r>
            <a:endParaRPr lang="en-US" sz="2600" spc="-2" dirty="0">
              <a:solidFill>
                <a:srgbClr val="000000"/>
              </a:solidFill>
              <a:latin typeface="Arial"/>
              <a:ea typeface="Arial"/>
              <a:cs typeface="Arial"/>
            </a:endParaRPr>
          </a:p>
          <a:p>
            <a:pPr marL="914400" lvl="1" indent="-457200">
              <a:spcBef>
                <a:spcPts val="600"/>
              </a:spcBef>
              <a:buClr>
                <a:schemeClr val="accent6">
                  <a:lumMod val="75000"/>
                </a:schemeClr>
              </a:buClr>
              <a:buSzPct val="100000"/>
              <a:buFont typeface="Wingdings" panose="05000000000000000000" pitchFamily="2" charset="2"/>
              <a:buChar char="§"/>
            </a:pPr>
            <a:r>
              <a:rPr lang="en-US" sz="2200" spc="-2">
                <a:solidFill>
                  <a:srgbClr val="000000"/>
                </a:solidFill>
                <a:latin typeface="Arial"/>
                <a:ea typeface="Arial"/>
                <a:cs typeface="Arial"/>
              </a:rPr>
              <a:t>3 steps (định vị node cuối; thêm node mới; gắn vào cuối)</a:t>
            </a:r>
            <a:endParaRPr lang="en-US" sz="2200" spc="-2" dirty="0">
              <a:solidFill>
                <a:srgbClr val="000000"/>
              </a:solidFill>
              <a:latin typeface="Arial"/>
              <a:ea typeface="Arial"/>
              <a:cs typeface="Arial"/>
            </a:endParaRPr>
          </a:p>
        </p:txBody>
      </p:sp>
      <p:pic>
        <p:nvPicPr>
          <p:cNvPr id="4" name="Picture 3"/>
          <p:cNvPicPr>
            <a:picLocks noChangeAspect="1"/>
          </p:cNvPicPr>
          <p:nvPr/>
        </p:nvPicPr>
        <p:blipFill>
          <a:blip r:embed="rId3"/>
          <a:stretch>
            <a:fillRect/>
          </a:stretch>
        </p:blipFill>
        <p:spPr>
          <a:xfrm>
            <a:off x="2221399" y="3022104"/>
            <a:ext cx="6384679" cy="3490689"/>
          </a:xfrm>
          <a:prstGeom prst="rect">
            <a:avLst/>
          </a:prstGeom>
        </p:spPr>
      </p:pic>
    </p:spTree>
    <p:extLst>
      <p:ext uri="{BB962C8B-B14F-4D97-AF65-F5344CB8AC3E}">
        <p14:creationId xmlns:p14="http://schemas.microsoft.com/office/powerpoint/2010/main" val="2989169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Link lists: Insertion (</a:t>
            </a:r>
            <a:r>
              <a:rPr lang="en-US" altLang="zh-CN" sz="4327" kern="0" dirty="0" err="1">
                <a:solidFill>
                  <a:srgbClr val="003399"/>
                </a:solidFill>
                <a:latin typeface="Arial"/>
                <a:ea typeface="Arial"/>
                <a:cs typeface="Arial"/>
              </a:rPr>
              <a:t>chèn</a:t>
            </a:r>
            <a:r>
              <a:rPr lang="en-US" altLang="zh-CN" sz="4327" kern="0" dirty="0">
                <a:solidFill>
                  <a:srgbClr val="003399"/>
                </a:solidFill>
                <a:latin typeface="Arial"/>
                <a:ea typeface="Arial"/>
                <a:cs typeface="Arial"/>
              </a:rPr>
              <a:t>)</a:t>
            </a:r>
            <a:endParaRPr lang="en-US" altLang="zh-CN" sz="4327" kern="0" dirty="0">
              <a:latin typeface="Arial"/>
              <a:ea typeface="Arial"/>
              <a:cs typeface="Arial"/>
            </a:endParaRPr>
          </a:p>
        </p:txBody>
      </p:sp>
      <p:sp>
        <p:nvSpPr>
          <p:cNvPr id="8" name="Text Box17"/>
          <p:cNvSpPr txBox="1"/>
          <p:nvPr/>
        </p:nvSpPr>
        <p:spPr>
          <a:xfrm>
            <a:off x="1293168" y="1806168"/>
            <a:ext cx="8543555" cy="1015727"/>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600" spc="-2">
                <a:solidFill>
                  <a:srgbClr val="000000"/>
                </a:solidFill>
                <a:latin typeface="Arial"/>
                <a:ea typeface="Arial"/>
                <a:cs typeface="Arial"/>
              </a:rPr>
              <a:t>Insertion of an element </a:t>
            </a:r>
            <a:r>
              <a:rPr lang="en-US" sz="2600" b="1" spc="-2">
                <a:solidFill>
                  <a:srgbClr val="C00000"/>
                </a:solidFill>
                <a:latin typeface="Arial"/>
                <a:ea typeface="Arial"/>
                <a:cs typeface="Arial"/>
              </a:rPr>
              <a:t>at the end</a:t>
            </a:r>
            <a:r>
              <a:rPr lang="en-US" sz="2600" spc="-2">
                <a:solidFill>
                  <a:srgbClr val="C00000"/>
                </a:solidFill>
                <a:latin typeface="Arial"/>
                <a:ea typeface="Arial"/>
                <a:cs typeface="Arial"/>
              </a:rPr>
              <a:t> </a:t>
            </a:r>
            <a:r>
              <a:rPr lang="en-US" sz="2600" spc="-2">
                <a:solidFill>
                  <a:srgbClr val="000000"/>
                </a:solidFill>
                <a:latin typeface="Arial"/>
                <a:ea typeface="Arial"/>
                <a:cs typeface="Arial"/>
              </a:rPr>
              <a:t>of a linked list</a:t>
            </a:r>
          </a:p>
          <a:p>
            <a:pPr marL="914400" lvl="1" indent="-457200">
              <a:spcBef>
                <a:spcPts val="600"/>
              </a:spcBef>
              <a:buClr>
                <a:schemeClr val="accent6">
                  <a:lumMod val="75000"/>
                </a:schemeClr>
              </a:buClr>
              <a:buSzPct val="100000"/>
              <a:buFont typeface="Wingdings" panose="05000000000000000000" pitchFamily="2" charset="2"/>
              <a:buChar char="§"/>
            </a:pPr>
            <a:r>
              <a:rPr lang="en-US" sz="2200" spc="-2">
                <a:solidFill>
                  <a:srgbClr val="000000"/>
                </a:solidFill>
                <a:latin typeface="Arial"/>
                <a:ea typeface="Arial"/>
                <a:cs typeface="Arial"/>
              </a:rPr>
              <a:t>3 steps (định vị node cuối; thêm node mới; gắn vào cuối)</a:t>
            </a:r>
            <a:endParaRPr lang="en-US" sz="2200" spc="-2" dirty="0">
              <a:solidFill>
                <a:srgbClr val="000000"/>
              </a:solidFill>
              <a:latin typeface="Arial"/>
              <a:ea typeface="Arial"/>
              <a:cs typeface="Arial"/>
            </a:endParaRPr>
          </a:p>
        </p:txBody>
      </p:sp>
      <p:sp>
        <p:nvSpPr>
          <p:cNvPr id="7" name="Text Box17"/>
          <p:cNvSpPr txBox="1"/>
          <p:nvPr/>
        </p:nvSpPr>
        <p:spPr>
          <a:xfrm>
            <a:off x="1293168" y="5122689"/>
            <a:ext cx="8543555" cy="461729"/>
          </a:xfrm>
          <a:prstGeom prst="rect">
            <a:avLst/>
          </a:prstGeom>
        </p:spPr>
        <p:txBody>
          <a:bodyPr wrap="square" lIns="0" tIns="0" rIns="0" rtlCol="0">
            <a:spAutoFit/>
          </a:bodyPr>
          <a:lstStyle/>
          <a:p>
            <a:pPr>
              <a:lnSpc>
                <a:spcPts val="0"/>
              </a:lnSpc>
            </a:pPr>
            <a:endParaRPr sz="2800" dirty="0"/>
          </a:p>
          <a:p>
            <a:pPr marL="914400" lvl="1" indent="-457200">
              <a:spcBef>
                <a:spcPts val="600"/>
              </a:spcBef>
              <a:buClr>
                <a:schemeClr val="accent6">
                  <a:lumMod val="75000"/>
                </a:schemeClr>
              </a:buClr>
              <a:buSzPct val="100000"/>
              <a:buFont typeface="Wingdings" panose="05000000000000000000" pitchFamily="2" charset="2"/>
              <a:buChar char="§"/>
            </a:pPr>
            <a:r>
              <a:rPr lang="en-US" sz="2200" spc="-2">
                <a:solidFill>
                  <a:schemeClr val="bg1"/>
                </a:solidFill>
                <a:latin typeface="Arial"/>
                <a:ea typeface="Arial"/>
                <a:cs typeface="Arial"/>
              </a:rPr>
              <a:t>Algorithm</a:t>
            </a:r>
            <a:endParaRPr lang="en-US" sz="2200" spc="-2" dirty="0">
              <a:solidFill>
                <a:schemeClr val="bg1"/>
              </a:solidFill>
              <a:latin typeface="Arial"/>
              <a:ea typeface="Arial"/>
              <a:cs typeface="Arial"/>
            </a:endParaRPr>
          </a:p>
        </p:txBody>
      </p:sp>
      <p:pic>
        <p:nvPicPr>
          <p:cNvPr id="9" name="Picture 8"/>
          <p:cNvPicPr>
            <a:picLocks noChangeAspect="1"/>
          </p:cNvPicPr>
          <p:nvPr/>
        </p:nvPicPr>
        <p:blipFill>
          <a:blip r:embed="rId3"/>
          <a:stretch>
            <a:fillRect/>
          </a:stretch>
        </p:blipFill>
        <p:spPr>
          <a:xfrm>
            <a:off x="2340426" y="2821895"/>
            <a:ext cx="4976425" cy="2016223"/>
          </a:xfrm>
          <a:prstGeom prst="rect">
            <a:avLst/>
          </a:prstGeom>
        </p:spPr>
      </p:pic>
      <p:pic>
        <p:nvPicPr>
          <p:cNvPr id="4" name="Picture 3"/>
          <p:cNvPicPr>
            <a:picLocks noChangeAspect="1"/>
          </p:cNvPicPr>
          <p:nvPr/>
        </p:nvPicPr>
        <p:blipFill>
          <a:blip r:embed="rId4"/>
          <a:stretch>
            <a:fillRect/>
          </a:stretch>
        </p:blipFill>
        <p:spPr>
          <a:xfrm>
            <a:off x="2157264" y="5080627"/>
            <a:ext cx="2829566" cy="2102954"/>
          </a:xfrm>
          <a:prstGeom prst="rect">
            <a:avLst/>
          </a:prstGeom>
        </p:spPr>
      </p:pic>
    </p:spTree>
    <p:extLst>
      <p:ext uri="{BB962C8B-B14F-4D97-AF65-F5344CB8AC3E}">
        <p14:creationId xmlns:p14="http://schemas.microsoft.com/office/powerpoint/2010/main" val="3513574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Link lists</a:t>
            </a:r>
            <a:r>
              <a:rPr lang="en-US" altLang="zh-CN" sz="4327" kern="0">
                <a:solidFill>
                  <a:srgbClr val="003399"/>
                </a:solidFill>
                <a:latin typeface="Arial"/>
                <a:ea typeface="Arial"/>
                <a:cs typeface="Arial"/>
              </a:rPr>
              <a:t>: Deletion (xóa)</a:t>
            </a:r>
            <a:endParaRPr lang="en-US" altLang="zh-CN" sz="4327" kern="0" dirty="0">
              <a:latin typeface="Arial"/>
              <a:ea typeface="Arial"/>
              <a:cs typeface="Arial"/>
            </a:endParaRPr>
          </a:p>
        </p:txBody>
      </p:sp>
      <p:sp>
        <p:nvSpPr>
          <p:cNvPr id="8" name="Text Box17"/>
          <p:cNvSpPr txBox="1"/>
          <p:nvPr/>
        </p:nvSpPr>
        <p:spPr>
          <a:xfrm>
            <a:off x="1293168" y="1806168"/>
            <a:ext cx="8640960" cy="1015727"/>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600" spc="-2">
                <a:solidFill>
                  <a:srgbClr val="000000"/>
                </a:solidFill>
                <a:latin typeface="Arial"/>
                <a:ea typeface="Arial"/>
                <a:cs typeface="Arial"/>
              </a:rPr>
              <a:t>Removing an element </a:t>
            </a:r>
            <a:r>
              <a:rPr lang="en-US" sz="2600" b="1" spc="-2">
                <a:solidFill>
                  <a:srgbClr val="C00000"/>
                </a:solidFill>
                <a:latin typeface="Arial"/>
                <a:ea typeface="Arial"/>
                <a:cs typeface="Arial"/>
              </a:rPr>
              <a:t>from the head</a:t>
            </a:r>
            <a:r>
              <a:rPr lang="en-US" sz="2600" spc="-2">
                <a:solidFill>
                  <a:srgbClr val="C00000"/>
                </a:solidFill>
                <a:latin typeface="Arial"/>
                <a:ea typeface="Arial"/>
                <a:cs typeface="Arial"/>
              </a:rPr>
              <a:t> </a:t>
            </a:r>
            <a:r>
              <a:rPr lang="en-US" sz="2600" spc="-2">
                <a:solidFill>
                  <a:srgbClr val="000000"/>
                </a:solidFill>
                <a:latin typeface="Arial"/>
                <a:ea typeface="Arial"/>
                <a:cs typeface="Arial"/>
              </a:rPr>
              <a:t>of a linked list</a:t>
            </a:r>
            <a:endParaRPr lang="en-US" sz="2600" spc="-2" dirty="0">
              <a:solidFill>
                <a:srgbClr val="000000"/>
              </a:solidFill>
              <a:latin typeface="Arial"/>
              <a:ea typeface="Arial"/>
              <a:cs typeface="Arial"/>
            </a:endParaRPr>
          </a:p>
          <a:p>
            <a:pPr marL="914400" lvl="1" indent="-457200">
              <a:spcBef>
                <a:spcPts val="600"/>
              </a:spcBef>
              <a:buClr>
                <a:schemeClr val="accent6">
                  <a:lumMod val="75000"/>
                </a:schemeClr>
              </a:buClr>
              <a:buSzPct val="100000"/>
              <a:buFont typeface="Wingdings" panose="05000000000000000000" pitchFamily="2" charset="2"/>
              <a:buChar char="§"/>
            </a:pPr>
            <a:r>
              <a:rPr lang="en-US" sz="2200" spc="-2">
                <a:solidFill>
                  <a:srgbClr val="000000"/>
                </a:solidFill>
                <a:latin typeface="Arial"/>
                <a:ea typeface="Arial"/>
                <a:cs typeface="Arial"/>
              </a:rPr>
              <a:t>2 steps (định vị list; cho head tham chiếu đến phần tử kề)</a:t>
            </a:r>
            <a:endParaRPr lang="en-US" sz="2200" spc="-2" dirty="0">
              <a:solidFill>
                <a:srgbClr val="000000"/>
              </a:solidFill>
              <a:latin typeface="Arial"/>
              <a:ea typeface="Arial"/>
              <a:cs typeface="Arial"/>
            </a:endParaRPr>
          </a:p>
        </p:txBody>
      </p:sp>
      <p:pic>
        <p:nvPicPr>
          <p:cNvPr id="2" name="Picture 1"/>
          <p:cNvPicPr>
            <a:picLocks noChangeAspect="1"/>
          </p:cNvPicPr>
          <p:nvPr/>
        </p:nvPicPr>
        <p:blipFill>
          <a:blip r:embed="rId3"/>
          <a:stretch>
            <a:fillRect/>
          </a:stretch>
        </p:blipFill>
        <p:spPr>
          <a:xfrm>
            <a:off x="2158477" y="2950096"/>
            <a:ext cx="6046242" cy="3600400"/>
          </a:xfrm>
          <a:prstGeom prst="rect">
            <a:avLst/>
          </a:prstGeom>
        </p:spPr>
      </p:pic>
    </p:spTree>
    <p:extLst>
      <p:ext uri="{BB962C8B-B14F-4D97-AF65-F5344CB8AC3E}">
        <p14:creationId xmlns:p14="http://schemas.microsoft.com/office/powerpoint/2010/main" val="4252238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Link lists</a:t>
            </a:r>
            <a:r>
              <a:rPr lang="en-US" altLang="zh-CN" sz="4327" kern="0">
                <a:solidFill>
                  <a:srgbClr val="003399"/>
                </a:solidFill>
                <a:latin typeface="Arial"/>
                <a:ea typeface="Arial"/>
                <a:cs typeface="Arial"/>
              </a:rPr>
              <a:t>: Deletion (xóa)</a:t>
            </a:r>
            <a:endParaRPr lang="en-US" altLang="zh-CN" sz="4327" kern="0" dirty="0">
              <a:latin typeface="Arial"/>
              <a:ea typeface="Arial"/>
              <a:cs typeface="Arial"/>
            </a:endParaRPr>
          </a:p>
        </p:txBody>
      </p:sp>
      <p:sp>
        <p:nvSpPr>
          <p:cNvPr id="8" name="Text Box17"/>
          <p:cNvSpPr txBox="1"/>
          <p:nvPr/>
        </p:nvSpPr>
        <p:spPr>
          <a:xfrm>
            <a:off x="1293168" y="1806168"/>
            <a:ext cx="8640960" cy="1015727"/>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600" spc="-2">
                <a:solidFill>
                  <a:srgbClr val="000000"/>
                </a:solidFill>
                <a:latin typeface="Arial"/>
                <a:ea typeface="Arial"/>
                <a:cs typeface="Arial"/>
              </a:rPr>
              <a:t>Removing an element </a:t>
            </a:r>
            <a:r>
              <a:rPr lang="en-US" sz="2600" b="1" spc="-2">
                <a:solidFill>
                  <a:srgbClr val="C00000"/>
                </a:solidFill>
                <a:latin typeface="Arial"/>
                <a:ea typeface="Arial"/>
                <a:cs typeface="Arial"/>
              </a:rPr>
              <a:t>from the head</a:t>
            </a:r>
            <a:r>
              <a:rPr lang="en-US" sz="2600" spc="-2">
                <a:solidFill>
                  <a:srgbClr val="C00000"/>
                </a:solidFill>
                <a:latin typeface="Arial"/>
                <a:ea typeface="Arial"/>
                <a:cs typeface="Arial"/>
              </a:rPr>
              <a:t> </a:t>
            </a:r>
            <a:r>
              <a:rPr lang="en-US" sz="2600" spc="-2">
                <a:solidFill>
                  <a:srgbClr val="000000"/>
                </a:solidFill>
                <a:latin typeface="Arial"/>
                <a:ea typeface="Arial"/>
                <a:cs typeface="Arial"/>
              </a:rPr>
              <a:t>of a linked list</a:t>
            </a:r>
            <a:endParaRPr lang="en-US" sz="2600" spc="-2" dirty="0">
              <a:solidFill>
                <a:srgbClr val="000000"/>
              </a:solidFill>
              <a:latin typeface="Arial"/>
              <a:ea typeface="Arial"/>
              <a:cs typeface="Arial"/>
            </a:endParaRPr>
          </a:p>
          <a:p>
            <a:pPr marL="914400" lvl="1" indent="-457200">
              <a:spcBef>
                <a:spcPts val="600"/>
              </a:spcBef>
              <a:buClr>
                <a:schemeClr val="accent6">
                  <a:lumMod val="75000"/>
                </a:schemeClr>
              </a:buClr>
              <a:buSzPct val="100000"/>
              <a:buFont typeface="Wingdings" panose="05000000000000000000" pitchFamily="2" charset="2"/>
              <a:buChar char="§"/>
            </a:pPr>
            <a:r>
              <a:rPr lang="en-US" sz="2200" spc="-2">
                <a:solidFill>
                  <a:srgbClr val="000000"/>
                </a:solidFill>
                <a:latin typeface="Arial"/>
                <a:ea typeface="Arial"/>
                <a:cs typeface="Arial"/>
              </a:rPr>
              <a:t>2 steps (định vị list; cho head tham chiếu đến phần tử kề)</a:t>
            </a:r>
            <a:endParaRPr lang="en-US" sz="2200" spc="-2" dirty="0">
              <a:solidFill>
                <a:srgbClr val="000000"/>
              </a:solidFill>
              <a:latin typeface="Arial"/>
              <a:ea typeface="Arial"/>
              <a:cs typeface="Arial"/>
            </a:endParaRPr>
          </a:p>
        </p:txBody>
      </p:sp>
      <p:pic>
        <p:nvPicPr>
          <p:cNvPr id="2" name="Picture 1"/>
          <p:cNvPicPr>
            <a:picLocks noChangeAspect="1"/>
          </p:cNvPicPr>
          <p:nvPr/>
        </p:nvPicPr>
        <p:blipFill>
          <a:blip r:embed="rId3"/>
          <a:stretch>
            <a:fillRect/>
          </a:stretch>
        </p:blipFill>
        <p:spPr>
          <a:xfrm>
            <a:off x="2158477" y="2950096"/>
            <a:ext cx="5111355" cy="2304256"/>
          </a:xfrm>
          <a:prstGeom prst="rect">
            <a:avLst/>
          </a:prstGeom>
        </p:spPr>
      </p:pic>
      <p:sp>
        <p:nvSpPr>
          <p:cNvPr id="7" name="Text Box17"/>
          <p:cNvSpPr txBox="1"/>
          <p:nvPr/>
        </p:nvSpPr>
        <p:spPr>
          <a:xfrm>
            <a:off x="1293168" y="5257599"/>
            <a:ext cx="8543555" cy="461729"/>
          </a:xfrm>
          <a:prstGeom prst="rect">
            <a:avLst/>
          </a:prstGeom>
        </p:spPr>
        <p:txBody>
          <a:bodyPr wrap="square" lIns="0" tIns="0" rIns="0" rtlCol="0">
            <a:spAutoFit/>
          </a:bodyPr>
          <a:lstStyle/>
          <a:p>
            <a:pPr>
              <a:lnSpc>
                <a:spcPts val="0"/>
              </a:lnSpc>
            </a:pPr>
            <a:endParaRPr sz="2800" dirty="0"/>
          </a:p>
          <a:p>
            <a:pPr marL="914400" lvl="1" indent="-457200">
              <a:spcBef>
                <a:spcPts val="600"/>
              </a:spcBef>
              <a:buClr>
                <a:schemeClr val="accent6">
                  <a:lumMod val="75000"/>
                </a:schemeClr>
              </a:buClr>
              <a:buSzPct val="100000"/>
              <a:buFont typeface="Wingdings" panose="05000000000000000000" pitchFamily="2" charset="2"/>
              <a:buChar char="§"/>
            </a:pPr>
            <a:r>
              <a:rPr lang="en-US" sz="2200" spc="-2">
                <a:solidFill>
                  <a:schemeClr val="bg1"/>
                </a:solidFill>
                <a:latin typeface="Arial"/>
                <a:ea typeface="Arial"/>
                <a:cs typeface="Arial"/>
              </a:rPr>
              <a:t>Algorithm</a:t>
            </a:r>
            <a:endParaRPr lang="en-US" sz="2200" spc="-2" dirty="0">
              <a:solidFill>
                <a:schemeClr val="bg1"/>
              </a:solidFill>
              <a:latin typeface="Arial"/>
              <a:ea typeface="Arial"/>
              <a:cs typeface="Arial"/>
            </a:endParaRPr>
          </a:p>
        </p:txBody>
      </p:sp>
      <p:pic>
        <p:nvPicPr>
          <p:cNvPr id="3" name="Picture 2"/>
          <p:cNvPicPr>
            <a:picLocks noChangeAspect="1"/>
          </p:cNvPicPr>
          <p:nvPr/>
        </p:nvPicPr>
        <p:blipFill>
          <a:blip r:embed="rId4"/>
          <a:stretch>
            <a:fillRect/>
          </a:stretch>
        </p:blipFill>
        <p:spPr>
          <a:xfrm>
            <a:off x="2242646" y="5241846"/>
            <a:ext cx="3371002" cy="1801540"/>
          </a:xfrm>
          <a:prstGeom prst="rect">
            <a:avLst/>
          </a:prstGeom>
        </p:spPr>
      </p:pic>
    </p:spTree>
    <p:extLst>
      <p:ext uri="{BB962C8B-B14F-4D97-AF65-F5344CB8AC3E}">
        <p14:creationId xmlns:p14="http://schemas.microsoft.com/office/powerpoint/2010/main" val="2470193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Link lists</a:t>
            </a:r>
            <a:r>
              <a:rPr lang="en-US" altLang="zh-CN" sz="4327" kern="0">
                <a:solidFill>
                  <a:srgbClr val="003399"/>
                </a:solidFill>
                <a:latin typeface="Arial"/>
                <a:ea typeface="Arial"/>
                <a:cs typeface="Arial"/>
              </a:rPr>
              <a:t>: More</a:t>
            </a:r>
            <a:endParaRPr lang="en-US" altLang="zh-CN" sz="4327" kern="0" dirty="0">
              <a:latin typeface="Arial"/>
              <a:ea typeface="Arial"/>
              <a:cs typeface="Arial"/>
            </a:endParaRPr>
          </a:p>
        </p:txBody>
      </p:sp>
      <p:sp>
        <p:nvSpPr>
          <p:cNvPr id="8" name="Text Box17"/>
          <p:cNvSpPr txBox="1"/>
          <p:nvPr/>
        </p:nvSpPr>
        <p:spPr>
          <a:xfrm>
            <a:off x="1293168" y="1806168"/>
            <a:ext cx="8640960" cy="1015727"/>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600" spc="-2">
                <a:solidFill>
                  <a:srgbClr val="000000"/>
                </a:solidFill>
                <a:latin typeface="Arial"/>
                <a:ea typeface="Arial"/>
                <a:cs typeface="Arial"/>
              </a:rPr>
              <a:t>Removing an element </a:t>
            </a:r>
            <a:r>
              <a:rPr lang="en-US" sz="2600" b="1" spc="-2">
                <a:solidFill>
                  <a:srgbClr val="C00000"/>
                </a:solidFill>
                <a:latin typeface="Arial"/>
                <a:ea typeface="Arial"/>
                <a:cs typeface="Arial"/>
              </a:rPr>
              <a:t>from the head</a:t>
            </a:r>
            <a:r>
              <a:rPr lang="en-US" sz="2600" spc="-2">
                <a:solidFill>
                  <a:srgbClr val="C00000"/>
                </a:solidFill>
                <a:latin typeface="Arial"/>
                <a:ea typeface="Arial"/>
                <a:cs typeface="Arial"/>
              </a:rPr>
              <a:t> </a:t>
            </a:r>
            <a:r>
              <a:rPr lang="en-US" sz="2600" spc="-2">
                <a:solidFill>
                  <a:srgbClr val="000000"/>
                </a:solidFill>
                <a:latin typeface="Arial"/>
                <a:ea typeface="Arial"/>
                <a:cs typeface="Arial"/>
              </a:rPr>
              <a:t>of a linked list</a:t>
            </a:r>
            <a:endParaRPr lang="en-US" sz="2600" spc="-2" dirty="0">
              <a:solidFill>
                <a:srgbClr val="000000"/>
              </a:solidFill>
              <a:latin typeface="Arial"/>
              <a:ea typeface="Arial"/>
              <a:cs typeface="Arial"/>
            </a:endParaRPr>
          </a:p>
          <a:p>
            <a:pPr marL="914400" lvl="1" indent="-457200">
              <a:spcBef>
                <a:spcPts val="600"/>
              </a:spcBef>
              <a:buClr>
                <a:schemeClr val="accent6">
                  <a:lumMod val="75000"/>
                </a:schemeClr>
              </a:buClr>
              <a:buSzPct val="100000"/>
              <a:buFont typeface="Wingdings" panose="05000000000000000000" pitchFamily="2" charset="2"/>
              <a:buChar char="§"/>
            </a:pPr>
            <a:r>
              <a:rPr lang="en-US" sz="2200" spc="-2">
                <a:solidFill>
                  <a:srgbClr val="000000"/>
                </a:solidFill>
                <a:latin typeface="Arial"/>
                <a:ea typeface="Arial"/>
                <a:cs typeface="Arial"/>
              </a:rPr>
              <a:t>2 steps (định vị list; cho head tham chiếu đến phần tử kề)</a:t>
            </a:r>
            <a:endParaRPr lang="en-US" sz="2200" spc="-2" dirty="0">
              <a:solidFill>
                <a:srgbClr val="000000"/>
              </a:solidFill>
              <a:latin typeface="Arial"/>
              <a:ea typeface="Arial"/>
              <a:cs typeface="Arial"/>
            </a:endParaRPr>
          </a:p>
        </p:txBody>
      </p:sp>
      <p:pic>
        <p:nvPicPr>
          <p:cNvPr id="2" name="Picture 1"/>
          <p:cNvPicPr>
            <a:picLocks noChangeAspect="1"/>
          </p:cNvPicPr>
          <p:nvPr/>
        </p:nvPicPr>
        <p:blipFill>
          <a:blip r:embed="rId3"/>
          <a:stretch>
            <a:fillRect/>
          </a:stretch>
        </p:blipFill>
        <p:spPr>
          <a:xfrm>
            <a:off x="2158477" y="2950096"/>
            <a:ext cx="5111355" cy="2304256"/>
          </a:xfrm>
          <a:prstGeom prst="rect">
            <a:avLst/>
          </a:prstGeom>
        </p:spPr>
      </p:pic>
      <p:sp>
        <p:nvSpPr>
          <p:cNvPr id="7" name="Text Box17"/>
          <p:cNvSpPr txBox="1"/>
          <p:nvPr/>
        </p:nvSpPr>
        <p:spPr>
          <a:xfrm>
            <a:off x="1293168" y="5257599"/>
            <a:ext cx="8543555" cy="461729"/>
          </a:xfrm>
          <a:prstGeom prst="rect">
            <a:avLst/>
          </a:prstGeom>
        </p:spPr>
        <p:txBody>
          <a:bodyPr wrap="square" lIns="0" tIns="0" rIns="0" rtlCol="0">
            <a:spAutoFit/>
          </a:bodyPr>
          <a:lstStyle/>
          <a:p>
            <a:pPr>
              <a:lnSpc>
                <a:spcPts val="0"/>
              </a:lnSpc>
            </a:pPr>
            <a:endParaRPr sz="2800" dirty="0"/>
          </a:p>
          <a:p>
            <a:pPr marL="914400" lvl="1" indent="-457200">
              <a:spcBef>
                <a:spcPts val="600"/>
              </a:spcBef>
              <a:buClr>
                <a:schemeClr val="accent6">
                  <a:lumMod val="75000"/>
                </a:schemeClr>
              </a:buClr>
              <a:buSzPct val="100000"/>
              <a:buFont typeface="Wingdings" panose="05000000000000000000" pitchFamily="2" charset="2"/>
              <a:buChar char="§"/>
            </a:pPr>
            <a:r>
              <a:rPr lang="en-US" sz="2200" spc="-2">
                <a:solidFill>
                  <a:schemeClr val="bg1"/>
                </a:solidFill>
                <a:latin typeface="Arial"/>
                <a:ea typeface="Arial"/>
                <a:cs typeface="Arial"/>
              </a:rPr>
              <a:t>Algorithm</a:t>
            </a:r>
            <a:endParaRPr lang="en-US" sz="2200" spc="-2" dirty="0">
              <a:solidFill>
                <a:schemeClr val="bg1"/>
              </a:solidFill>
              <a:latin typeface="Arial"/>
              <a:ea typeface="Arial"/>
              <a:cs typeface="Arial"/>
            </a:endParaRPr>
          </a:p>
        </p:txBody>
      </p:sp>
      <p:pic>
        <p:nvPicPr>
          <p:cNvPr id="3" name="Picture 2"/>
          <p:cNvPicPr>
            <a:picLocks noChangeAspect="1"/>
          </p:cNvPicPr>
          <p:nvPr/>
        </p:nvPicPr>
        <p:blipFill>
          <a:blip r:embed="rId4"/>
          <a:stretch>
            <a:fillRect/>
          </a:stretch>
        </p:blipFill>
        <p:spPr>
          <a:xfrm>
            <a:off x="2242646" y="5241846"/>
            <a:ext cx="3371002" cy="1801540"/>
          </a:xfrm>
          <a:prstGeom prst="rect">
            <a:avLst/>
          </a:prstGeom>
        </p:spPr>
      </p:pic>
    </p:spTree>
    <p:extLst>
      <p:ext uri="{BB962C8B-B14F-4D97-AF65-F5344CB8AC3E}">
        <p14:creationId xmlns:p14="http://schemas.microsoft.com/office/powerpoint/2010/main" val="3592800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Linked lists: Efficiency (time)</a:t>
            </a:r>
            <a:endParaRPr lang="en-US" altLang="zh-CN" sz="4327" kern="0" dirty="0">
              <a:latin typeface="Arial"/>
              <a:ea typeface="Arial"/>
              <a:cs typeface="Arial"/>
            </a:endParaRPr>
          </a:p>
        </p:txBody>
      </p:sp>
      <p:sp>
        <p:nvSpPr>
          <p:cNvPr id="8" name="Text Box17"/>
          <p:cNvSpPr txBox="1"/>
          <p:nvPr/>
        </p:nvSpPr>
        <p:spPr>
          <a:xfrm>
            <a:off x="1293168" y="1806168"/>
            <a:ext cx="8543555" cy="4755213"/>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600" spc="-2" dirty="0" err="1">
                <a:solidFill>
                  <a:srgbClr val="000000"/>
                </a:solidFill>
                <a:latin typeface="Arial"/>
                <a:ea typeface="Arial"/>
                <a:cs typeface="Arial"/>
              </a:rPr>
              <a:t>Traversion</a:t>
            </a:r>
            <a:endParaRPr lang="en-US" sz="2600" spc="-2" dirty="0">
              <a:solidFill>
                <a:srgbClr val="000000"/>
              </a:solidFill>
              <a:latin typeface="Arial"/>
              <a:ea typeface="Arial"/>
              <a:cs typeface="Arial"/>
            </a:endParaRPr>
          </a:p>
          <a:p>
            <a:pPr marL="914400" lvl="1" indent="-457200">
              <a:spcBef>
                <a:spcPts val="6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Index: stop at index node</a:t>
            </a:r>
          </a:p>
          <a:p>
            <a:pPr marL="914400" lvl="1" indent="-457200">
              <a:spcBef>
                <a:spcPts val="6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Value: stop at </a:t>
            </a:r>
            <a:r>
              <a:rPr lang="en-US" sz="2200" spc="-2">
                <a:solidFill>
                  <a:srgbClr val="000000"/>
                </a:solidFill>
                <a:latin typeface="Arial"/>
                <a:ea typeface="Arial"/>
                <a:cs typeface="Arial"/>
              </a:rPr>
              <a:t>node with </a:t>
            </a:r>
            <a:r>
              <a:rPr lang="en-US" sz="2200" spc="-2" dirty="0">
                <a:solidFill>
                  <a:srgbClr val="000000"/>
                </a:solidFill>
                <a:latin typeface="Arial"/>
                <a:ea typeface="Arial"/>
                <a:cs typeface="Arial"/>
              </a:rPr>
              <a:t>a particular value</a:t>
            </a:r>
          </a:p>
          <a:p>
            <a:pPr marL="914400" lvl="1" indent="-457200">
              <a:spcBef>
                <a:spcPts val="6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Time: max O(</a:t>
            </a:r>
            <a:r>
              <a:rPr lang="en-US" sz="2200" i="1" spc="-2" dirty="0">
                <a:solidFill>
                  <a:srgbClr val="000000"/>
                </a:solidFill>
                <a:latin typeface="Arial"/>
                <a:ea typeface="Arial"/>
                <a:cs typeface="Arial"/>
              </a:rPr>
              <a:t>n</a:t>
            </a:r>
            <a:r>
              <a:rPr lang="en-US" sz="2200" spc="-2" dirty="0">
                <a:solidFill>
                  <a:srgbClr val="000000"/>
                </a:solidFill>
                <a:latin typeface="Arial"/>
                <a:ea typeface="Arial"/>
                <a:cs typeface="Arial"/>
              </a:rPr>
              <a:t>)    -   </a:t>
            </a:r>
            <a:r>
              <a:rPr lang="en-US" sz="2200" i="1" spc="-2" dirty="0">
                <a:solidFill>
                  <a:srgbClr val="000000"/>
                </a:solidFill>
                <a:latin typeface="Arial"/>
                <a:ea typeface="Arial"/>
                <a:cs typeface="Arial"/>
              </a:rPr>
              <a:t>n</a:t>
            </a:r>
            <a:r>
              <a:rPr lang="en-US" sz="2200" spc="-2" dirty="0">
                <a:solidFill>
                  <a:srgbClr val="000000"/>
                </a:solidFill>
                <a:latin typeface="Arial"/>
                <a:ea typeface="Arial"/>
                <a:cs typeface="Arial"/>
              </a:rPr>
              <a:t> = size of linked list</a:t>
            </a:r>
          </a:p>
          <a:p>
            <a:pPr lvl="1" indent="-457200">
              <a:spcBef>
                <a:spcPts val="1200"/>
              </a:spcBef>
              <a:buClr>
                <a:schemeClr val="accent6">
                  <a:lumMod val="75000"/>
                </a:schemeClr>
              </a:buClr>
              <a:buSzPct val="80000"/>
              <a:buFont typeface="Wingdings" panose="05000000000000000000" pitchFamily="2" charset="2"/>
              <a:buChar char="q"/>
            </a:pPr>
            <a:r>
              <a:rPr lang="en-US" sz="2600" spc="-2" dirty="0">
                <a:solidFill>
                  <a:srgbClr val="000000"/>
                </a:solidFill>
                <a:latin typeface="Arial"/>
                <a:ea typeface="Arial"/>
                <a:cs typeface="Arial"/>
              </a:rPr>
              <a:t>Retrieval:</a:t>
            </a:r>
          </a:p>
          <a:p>
            <a:pPr marL="914400" lvl="1" indent="-457200">
              <a:spcBef>
                <a:spcPts val="600"/>
              </a:spcBef>
              <a:buClr>
                <a:schemeClr val="accent6">
                  <a:lumMod val="75000"/>
                </a:schemeClr>
              </a:buClr>
              <a:buSzPct val="100000"/>
              <a:buFont typeface="Wingdings" panose="05000000000000000000" pitchFamily="2" charset="2"/>
              <a:buChar char="§"/>
            </a:pPr>
            <a:r>
              <a:rPr lang="en-US" sz="2200" spc="-2">
                <a:solidFill>
                  <a:srgbClr val="000000"/>
                </a:solidFill>
                <a:latin typeface="Arial"/>
                <a:ea typeface="Arial"/>
                <a:cs typeface="Arial"/>
              </a:rPr>
              <a:t>One access - O(1)</a:t>
            </a:r>
            <a:endParaRPr lang="en-US" sz="2200" spc="-2" dirty="0">
              <a:solidFill>
                <a:srgbClr val="000000"/>
              </a:solidFill>
              <a:latin typeface="Arial"/>
              <a:ea typeface="Arial"/>
              <a:cs typeface="Arial"/>
            </a:endParaRPr>
          </a:p>
          <a:p>
            <a:pPr lvl="1" indent="-457200">
              <a:spcBef>
                <a:spcPts val="1200"/>
              </a:spcBef>
              <a:buClr>
                <a:schemeClr val="accent6">
                  <a:lumMod val="75000"/>
                </a:schemeClr>
              </a:buClr>
              <a:buSzPct val="80000"/>
              <a:buFont typeface="Wingdings" panose="05000000000000000000" pitchFamily="2" charset="2"/>
              <a:buChar char="q"/>
            </a:pPr>
            <a:r>
              <a:rPr lang="en-US" sz="2600" spc="-2" dirty="0">
                <a:solidFill>
                  <a:srgbClr val="000000"/>
                </a:solidFill>
                <a:latin typeface="Arial"/>
                <a:ea typeface="Arial"/>
                <a:cs typeface="Arial"/>
              </a:rPr>
              <a:t>Insertion:</a:t>
            </a:r>
          </a:p>
          <a:p>
            <a:pPr marL="914400" lvl="1" indent="-457200">
              <a:spcBef>
                <a:spcPts val="6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One access (three basic </a:t>
            </a:r>
            <a:r>
              <a:rPr lang="en-US" sz="2200" spc="-2">
                <a:solidFill>
                  <a:srgbClr val="000000"/>
                </a:solidFill>
                <a:latin typeface="Arial"/>
                <a:ea typeface="Arial"/>
                <a:cs typeface="Arial"/>
              </a:rPr>
              <a:t>steps) - O(1)</a:t>
            </a:r>
            <a:endParaRPr lang="en-US" sz="2200" spc="-2" dirty="0">
              <a:solidFill>
                <a:srgbClr val="000000"/>
              </a:solidFill>
              <a:latin typeface="Arial"/>
              <a:ea typeface="Arial"/>
              <a:cs typeface="Arial"/>
            </a:endParaRPr>
          </a:p>
          <a:p>
            <a:pPr lvl="1" indent="-457200">
              <a:spcBef>
                <a:spcPts val="1200"/>
              </a:spcBef>
              <a:buClr>
                <a:schemeClr val="accent6">
                  <a:lumMod val="75000"/>
                </a:schemeClr>
              </a:buClr>
              <a:buSzPct val="80000"/>
              <a:buFont typeface="Wingdings" panose="05000000000000000000" pitchFamily="2" charset="2"/>
              <a:buChar char="q"/>
            </a:pPr>
            <a:r>
              <a:rPr lang="en-US" sz="2600" spc="-2" dirty="0">
                <a:solidFill>
                  <a:srgbClr val="000000"/>
                </a:solidFill>
                <a:latin typeface="Arial"/>
                <a:ea typeface="Arial"/>
                <a:cs typeface="Arial"/>
              </a:rPr>
              <a:t>Deletion:</a:t>
            </a:r>
          </a:p>
          <a:p>
            <a:pPr marL="914400" lvl="1" indent="-457200">
              <a:spcBef>
                <a:spcPts val="6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One access (one/two basic </a:t>
            </a:r>
            <a:r>
              <a:rPr lang="en-US" sz="2200" spc="-2">
                <a:solidFill>
                  <a:srgbClr val="000000"/>
                </a:solidFill>
                <a:latin typeface="Arial"/>
                <a:ea typeface="Arial"/>
                <a:cs typeface="Arial"/>
              </a:rPr>
              <a:t>step(s)) - O(1)</a:t>
            </a:r>
          </a:p>
        </p:txBody>
      </p:sp>
    </p:spTree>
    <p:extLst>
      <p:ext uri="{BB962C8B-B14F-4D97-AF65-F5344CB8AC3E}">
        <p14:creationId xmlns:p14="http://schemas.microsoft.com/office/powerpoint/2010/main" val="3418393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Linked lists: implementation in Java</a:t>
            </a:r>
            <a:endParaRPr lang="en-US" altLang="zh-CN" sz="4327" kern="0" dirty="0">
              <a:latin typeface="Arial"/>
              <a:ea typeface="Arial"/>
              <a:cs typeface="Arial"/>
            </a:endParaRPr>
          </a:p>
        </p:txBody>
      </p:sp>
      <p:sp>
        <p:nvSpPr>
          <p:cNvPr id="8" name="Text Box17"/>
          <p:cNvSpPr txBox="1"/>
          <p:nvPr/>
        </p:nvSpPr>
        <p:spPr>
          <a:xfrm>
            <a:off x="1293168" y="1806168"/>
            <a:ext cx="8543555" cy="5647765"/>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600" spc="-2">
                <a:solidFill>
                  <a:srgbClr val="000000"/>
                </a:solidFill>
                <a:latin typeface="Arial"/>
                <a:ea typeface="Arial"/>
                <a:cs typeface="Arial"/>
              </a:rPr>
              <a:t>Class LinkedList in java.util</a:t>
            </a:r>
          </a:p>
          <a:p>
            <a:pPr marL="0" lvl="1" indent="457200">
              <a:spcBef>
                <a:spcPts val="1200"/>
              </a:spcBef>
              <a:buClr>
                <a:schemeClr val="accent6">
                  <a:lumMod val="75000"/>
                </a:schemeClr>
              </a:buClr>
              <a:buSzPct val="80000"/>
            </a:pPr>
            <a:r>
              <a:rPr lang="en-US" sz="2200">
                <a:hlinkClick r:id="rId3"/>
              </a:rPr>
              <a:t>https://docs.oracle.com/javase/9/docs/api/java/util/LinkedList.html</a:t>
            </a:r>
            <a:endParaRPr lang="en-US" sz="2200" spc="-2">
              <a:solidFill>
                <a:srgbClr val="000000"/>
              </a:solidFill>
              <a:latin typeface="Arial"/>
              <a:ea typeface="Arial"/>
              <a:cs typeface="Arial"/>
            </a:endParaRPr>
          </a:p>
          <a:p>
            <a:pPr lvl="1" indent="-457200">
              <a:spcBef>
                <a:spcPts val="1200"/>
              </a:spcBef>
              <a:buClr>
                <a:schemeClr val="accent6">
                  <a:lumMod val="75000"/>
                </a:schemeClr>
              </a:buClr>
              <a:buSzPct val="80000"/>
              <a:buFont typeface="Wingdings" panose="05000000000000000000" pitchFamily="2" charset="2"/>
              <a:buChar char="q"/>
            </a:pPr>
            <a:r>
              <a:rPr lang="en-US" sz="2600" spc="-2">
                <a:solidFill>
                  <a:srgbClr val="000000"/>
                </a:solidFill>
                <a:latin typeface="Arial"/>
                <a:ea typeface="Arial"/>
                <a:cs typeface="Arial"/>
              </a:rPr>
              <a:t>Visualize linked list</a:t>
            </a:r>
          </a:p>
          <a:p>
            <a:pPr marL="0" lvl="1" indent="914400">
              <a:spcBef>
                <a:spcPts val="1200"/>
              </a:spcBef>
              <a:buClr>
                <a:schemeClr val="accent6">
                  <a:lumMod val="75000"/>
                </a:schemeClr>
              </a:buClr>
              <a:buSzPct val="80000"/>
            </a:pPr>
            <a:r>
              <a:rPr lang="en-US" sz="2200">
                <a:hlinkClick r:id="rId4"/>
              </a:rPr>
              <a:t>https://visualgo.net/en/list</a:t>
            </a:r>
            <a:endParaRPr lang="en-US" sz="2200"/>
          </a:p>
          <a:p>
            <a:pPr marL="0" lvl="1" indent="914400">
              <a:spcBef>
                <a:spcPts val="1200"/>
              </a:spcBef>
              <a:buClr>
                <a:schemeClr val="accent6">
                  <a:lumMod val="75000"/>
                </a:schemeClr>
              </a:buClr>
              <a:buSzPct val="80000"/>
            </a:pPr>
            <a:endParaRPr lang="en-US" sz="2800" spc="-2">
              <a:solidFill>
                <a:srgbClr val="000000"/>
              </a:solidFill>
              <a:latin typeface="Arial"/>
              <a:ea typeface="Arial"/>
              <a:cs typeface="Arial"/>
            </a:endParaRPr>
          </a:p>
          <a:p>
            <a:pPr lvl="1" indent="-457200">
              <a:spcBef>
                <a:spcPts val="1200"/>
              </a:spcBef>
              <a:buClr>
                <a:schemeClr val="accent6">
                  <a:lumMod val="75000"/>
                </a:schemeClr>
              </a:buClr>
              <a:buSzPct val="80000"/>
              <a:buFont typeface="Wingdings" panose="05000000000000000000" pitchFamily="2" charset="2"/>
              <a:buChar char="q"/>
            </a:pPr>
            <a:r>
              <a:rPr lang="en-US" sz="2600" spc="-2">
                <a:solidFill>
                  <a:srgbClr val="000000"/>
                </a:solidFill>
                <a:latin typeface="Arial"/>
                <a:ea typeface="Arial"/>
                <a:cs typeface="Arial"/>
              </a:rPr>
              <a:t>How is your implementation? What for?</a:t>
            </a:r>
          </a:p>
          <a:p>
            <a:pPr lvl="2" indent="-457200">
              <a:spcBef>
                <a:spcPts val="1200"/>
              </a:spcBef>
              <a:buClr>
                <a:schemeClr val="accent6">
                  <a:lumMod val="75000"/>
                </a:schemeClr>
              </a:buClr>
              <a:buSzPct val="80000"/>
              <a:buFont typeface="Wingdings" panose="05000000000000000000" pitchFamily="2" charset="2"/>
              <a:buChar char="§"/>
            </a:pPr>
            <a:r>
              <a:rPr lang="en-US" sz="2200" spc="-2">
                <a:solidFill>
                  <a:srgbClr val="000000"/>
                </a:solidFill>
                <a:latin typeface="Arial"/>
                <a:ea typeface="Arial"/>
                <a:cs typeface="Arial"/>
              </a:rPr>
              <a:t>Để hiểu</a:t>
            </a:r>
          </a:p>
          <a:p>
            <a:pPr lvl="2" indent="-457200">
              <a:spcBef>
                <a:spcPts val="1200"/>
              </a:spcBef>
              <a:buClr>
                <a:schemeClr val="accent6">
                  <a:lumMod val="75000"/>
                </a:schemeClr>
              </a:buClr>
              <a:buSzPct val="80000"/>
              <a:buFont typeface="Wingdings" panose="05000000000000000000" pitchFamily="2" charset="2"/>
              <a:buChar char="§"/>
            </a:pPr>
            <a:r>
              <a:rPr lang="en-US" sz="2200" spc="-2">
                <a:solidFill>
                  <a:srgbClr val="000000"/>
                </a:solidFill>
                <a:latin typeface="Arial"/>
                <a:ea typeface="Arial"/>
                <a:cs typeface="Arial"/>
              </a:rPr>
              <a:t>Để tùy chỉnh cho những ứng dụng riêng</a:t>
            </a:r>
          </a:p>
          <a:p>
            <a:pPr marL="0" lvl="1">
              <a:spcBef>
                <a:spcPts val="1200"/>
              </a:spcBef>
              <a:buClr>
                <a:schemeClr val="accent6">
                  <a:lumMod val="75000"/>
                </a:schemeClr>
              </a:buClr>
              <a:buSzPct val="80000"/>
            </a:pPr>
            <a:endParaRPr lang="en-US" sz="2600" spc="-2" dirty="0">
              <a:solidFill>
                <a:srgbClr val="000000"/>
              </a:solidFill>
              <a:latin typeface="Arial"/>
              <a:ea typeface="Arial"/>
              <a:cs typeface="Arial"/>
            </a:endParaRPr>
          </a:p>
          <a:p>
            <a:pPr lvl="1">
              <a:spcBef>
                <a:spcPts val="600"/>
              </a:spcBef>
              <a:buClr>
                <a:schemeClr val="accent6">
                  <a:lumMod val="75000"/>
                </a:schemeClr>
              </a:buClr>
              <a:buSzPct val="100000"/>
            </a:pPr>
            <a:endParaRPr lang="en-US" sz="2200" spc="-2">
              <a:solidFill>
                <a:srgbClr val="000000"/>
              </a:solidFill>
              <a:latin typeface="Arial"/>
              <a:ea typeface="Arial"/>
              <a:cs typeface="Arial"/>
            </a:endParaRPr>
          </a:p>
          <a:p>
            <a:pPr lvl="1">
              <a:spcBef>
                <a:spcPts val="600"/>
              </a:spcBef>
              <a:buClr>
                <a:schemeClr val="accent6">
                  <a:lumMod val="75000"/>
                </a:schemeClr>
              </a:buClr>
              <a:buSzPct val="100000"/>
            </a:pPr>
            <a:endParaRPr lang="en-US" sz="2200" spc="-2">
              <a:solidFill>
                <a:srgbClr val="000000"/>
              </a:solidFill>
              <a:latin typeface="Arial"/>
              <a:ea typeface="Arial"/>
              <a:cs typeface="Arial"/>
            </a:endParaRPr>
          </a:p>
        </p:txBody>
      </p:sp>
    </p:spTree>
    <p:extLst>
      <p:ext uri="{BB962C8B-B14F-4D97-AF65-F5344CB8AC3E}">
        <p14:creationId xmlns:p14="http://schemas.microsoft.com/office/powerpoint/2010/main" val="1150033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8" y="786183"/>
            <a:ext cx="7186025" cy="576137"/>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a:solidFill>
                  <a:srgbClr val="003399"/>
                </a:solidFill>
                <a:latin typeface="Arial"/>
                <a:ea typeface="Arial"/>
                <a:cs typeface="Arial"/>
              </a:rPr>
              <a:t>List implementation</a:t>
            </a:r>
            <a:endParaRPr lang="en-US" altLang="zh-CN" sz="4327" kern="0" dirty="0">
              <a:latin typeface="Arial"/>
              <a:ea typeface="Arial"/>
              <a:cs typeface="Arial"/>
            </a:endParaRPr>
          </a:p>
        </p:txBody>
      </p:sp>
      <p:sp>
        <p:nvSpPr>
          <p:cNvPr id="6" name="Path2"/>
          <p:cNvSpPr/>
          <p:nvPr/>
        </p:nvSpPr>
        <p:spPr>
          <a:xfrm>
            <a:off x="1666612" y="3554812"/>
            <a:ext cx="6872949" cy="202815"/>
          </a:xfrm>
          <a:custGeom>
            <a:avLst/>
            <a:gdLst/>
            <a:ahLst/>
            <a:cxnLst/>
            <a:rect l="l" t="t" r="r" b="b"/>
            <a:pathLst>
              <a:path w="6670803" h="196850">
                <a:moveTo>
                  <a:pt x="79375" y="98425"/>
                </a:moveTo>
                <a:lnTo>
                  <a:pt x="6591427"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7" name="Text Box4"/>
          <p:cNvSpPr txBox="1"/>
          <p:nvPr/>
        </p:nvSpPr>
        <p:spPr>
          <a:xfrm>
            <a:off x="2301280" y="4029986"/>
            <a:ext cx="5137150" cy="459100"/>
          </a:xfrm>
          <a:prstGeom prst="rect">
            <a:avLst/>
          </a:prstGeom>
        </p:spPr>
        <p:txBody>
          <a:bodyPr lIns="0" tIns="0" rIns="0">
            <a:spAutoFit/>
          </a:bodyPr>
          <a:lstStyle/>
          <a:p>
            <a:pPr eaLnBrk="1" hangingPunct="1">
              <a:lnSpc>
                <a:spcPts val="0"/>
              </a:lnSpc>
              <a:defRPr/>
            </a:pPr>
            <a:endParaRPr sz="1855" dirty="0"/>
          </a:p>
          <a:p>
            <a:pPr algn="ctr" eaLnBrk="1" hangingPunct="1">
              <a:lnSpc>
                <a:spcPts val="3222"/>
              </a:lnSpc>
              <a:defRPr/>
            </a:pPr>
            <a:r>
              <a:rPr lang="en-US" altLang="zh-CN" sz="3600" spc="2" dirty="0">
                <a:solidFill>
                  <a:srgbClr val="000000"/>
                </a:solidFill>
                <a:latin typeface="Arial"/>
                <a:ea typeface="Arial"/>
                <a:cs typeface="Arial"/>
              </a:rPr>
              <a:t>Other variations</a:t>
            </a:r>
          </a:p>
        </p:txBody>
      </p:sp>
    </p:spTree>
    <p:extLst>
      <p:ext uri="{BB962C8B-B14F-4D97-AF65-F5344CB8AC3E}">
        <p14:creationId xmlns:p14="http://schemas.microsoft.com/office/powerpoint/2010/main" val="112674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9" name="Text Box19"/>
          <p:cNvSpPr txBox="1"/>
          <p:nvPr/>
        </p:nvSpPr>
        <p:spPr>
          <a:xfrm>
            <a:off x="9710002" y="7147466"/>
            <a:ext cx="126721" cy="232608"/>
          </a:xfrm>
          <a:prstGeom prst="rect">
            <a:avLst/>
          </a:prstGeom>
        </p:spPr>
        <p:txBody>
          <a:bodyPr wrap="square" lIns="0" tIns="0" rIns="0" rtlCol="0">
            <a:spAutoFit/>
          </a:bodyPr>
          <a:lstStyle/>
          <a:p>
            <a:pPr>
              <a:lnSpc>
                <a:spcPts val="0"/>
              </a:lnSpc>
            </a:pPr>
            <a:endParaRPr sz="1855"/>
          </a:p>
          <a:p>
            <a:pPr>
              <a:lnSpc>
                <a:spcPts val="1380"/>
              </a:lnSpc>
            </a:pPr>
            <a:r>
              <a:rPr lang="en-US" altLang="zh-CN" sz="1236">
                <a:solidFill>
                  <a:srgbClr val="898989"/>
                </a:solidFill>
                <a:latin typeface="Arial"/>
                <a:ea typeface="Arial"/>
                <a:cs typeface="Arial"/>
              </a:rPr>
              <a:t>3</a:t>
            </a:r>
            <a:endParaRPr lang="en-US" altLang="zh-CN" sz="1236">
              <a:latin typeface="Arial"/>
              <a:ea typeface="Arial"/>
              <a:cs typeface="Arial"/>
            </a:endParaRPr>
          </a:p>
        </p:txBody>
      </p:sp>
      <p:sp>
        <p:nvSpPr>
          <p:cNvPr id="11" name="Text Box10"/>
          <p:cNvSpPr txBox="1"/>
          <p:nvPr/>
        </p:nvSpPr>
        <p:spPr>
          <a:xfrm>
            <a:off x="1037368" y="786183"/>
            <a:ext cx="7186025" cy="1072153"/>
          </a:xfrm>
          <a:prstGeom prst="rect">
            <a:avLst/>
          </a:prstGeom>
        </p:spPr>
        <p:txBody>
          <a:bodyPr wrap="square" lIns="0" tIns="0" rIns="0" rtlCol="0">
            <a:spAutoFit/>
          </a:bodyPr>
          <a:lstStyle/>
          <a:p>
            <a:pPr>
              <a:lnSpc>
                <a:spcPts val="0"/>
              </a:lnSpc>
            </a:pPr>
            <a:endParaRPr sz="1855" kern="0" dirty="0"/>
          </a:p>
          <a:p>
            <a:pPr marL="0" lvl="1">
              <a:lnSpc>
                <a:spcPts val="3985"/>
              </a:lnSpc>
            </a:pPr>
            <a:r>
              <a:rPr lang="en-US" altLang="zh-CN" sz="4327" kern="0" dirty="0">
                <a:solidFill>
                  <a:srgbClr val="003399"/>
                </a:solidFill>
                <a:latin typeface="Arial"/>
                <a:ea typeface="Arial"/>
                <a:cs typeface="Arial"/>
              </a:rPr>
              <a:t>Reference links</a:t>
            </a:r>
            <a:r>
              <a:rPr lang="en-US" altLang="zh-CN" sz="2600" spc="-2" dirty="0">
                <a:solidFill>
                  <a:srgbClr val="000000"/>
                </a:solidFill>
                <a:latin typeface="Arial"/>
                <a:ea typeface="Arial"/>
                <a:cs typeface="Arial"/>
              </a:rPr>
              <a:t>:</a:t>
            </a:r>
          </a:p>
          <a:p>
            <a:pPr>
              <a:lnSpc>
                <a:spcPts val="3985"/>
              </a:lnSpc>
            </a:pPr>
            <a:endParaRPr lang="en-US" altLang="zh-CN" sz="4327" kern="0" dirty="0">
              <a:latin typeface="Arial"/>
              <a:ea typeface="Arial"/>
              <a:cs typeface="Arial"/>
            </a:endParaRPr>
          </a:p>
        </p:txBody>
      </p:sp>
      <p:sp>
        <p:nvSpPr>
          <p:cNvPr id="7" name="Text Box17"/>
          <p:cNvSpPr txBox="1"/>
          <p:nvPr/>
        </p:nvSpPr>
        <p:spPr>
          <a:xfrm>
            <a:off x="1319605" y="2389304"/>
            <a:ext cx="8209705" cy="3878049"/>
          </a:xfrm>
          <a:prstGeom prst="rect">
            <a:avLst/>
          </a:prstGeom>
        </p:spPr>
        <p:txBody>
          <a:bodyPr wrap="square" lIns="0" tIns="0" rIns="0" rtlCol="0">
            <a:spAutoFit/>
          </a:bodyPr>
          <a:lstStyle/>
          <a:p>
            <a:pPr>
              <a:lnSpc>
                <a:spcPts val="0"/>
              </a:lnSpc>
            </a:pPr>
            <a:endParaRPr sz="2800" dirty="0"/>
          </a:p>
          <a:p>
            <a:pPr>
              <a:spcBef>
                <a:spcPts val="1200"/>
              </a:spcBef>
            </a:pPr>
            <a:r>
              <a:rPr lang="en-US" sz="2800" dirty="0">
                <a:hlinkClick r:id="rId2"/>
              </a:rPr>
              <a:t>https</a:t>
            </a:r>
            <a:r>
              <a:rPr lang="en-US" sz="2800">
                <a:hlinkClick r:id="rId2"/>
              </a:rPr>
              <a:t>://cs.nyu.edu/courses/fall17/CSCI-UA.0102-007/notes.php</a:t>
            </a:r>
            <a:endParaRPr lang="en-US" sz="2800"/>
          </a:p>
          <a:p>
            <a:pPr>
              <a:spcBef>
                <a:spcPts val="1200"/>
              </a:spcBef>
            </a:pPr>
            <a:r>
              <a:rPr lang="en-US" sz="2800"/>
              <a:t>				By Prof Evan Korth- NYU</a:t>
            </a:r>
          </a:p>
          <a:p>
            <a:pPr>
              <a:spcBef>
                <a:spcPts val="1200"/>
              </a:spcBef>
            </a:pPr>
            <a:r>
              <a:rPr lang="en-US" sz="2800">
                <a:hlinkClick r:id="rId3"/>
              </a:rPr>
              <a:t>https</a:t>
            </a:r>
            <a:r>
              <a:rPr lang="en-US" sz="2800" dirty="0">
                <a:hlinkClick r:id="rId3"/>
              </a:rPr>
              <a:t>://</a:t>
            </a:r>
            <a:r>
              <a:rPr lang="en-US" sz="2800" dirty="0" err="1">
                <a:hlinkClick r:id="rId3"/>
              </a:rPr>
              <a:t>www.comp.nus.edu.sg</a:t>
            </a:r>
            <a:r>
              <a:rPr lang="en-US" sz="2800" dirty="0">
                <a:hlinkClick r:id="rId3"/>
              </a:rPr>
              <a:t>/~</a:t>
            </a:r>
            <a:r>
              <a:rPr lang="en-US" sz="2800" dirty="0" err="1">
                <a:hlinkClick r:id="rId3"/>
              </a:rPr>
              <a:t>stevenha</a:t>
            </a:r>
            <a:r>
              <a:rPr lang="en-US" sz="2800" dirty="0">
                <a:hlinkClick r:id="rId3"/>
              </a:rPr>
              <a:t>/</a:t>
            </a:r>
            <a:r>
              <a:rPr lang="en-US" sz="2800" dirty="0" err="1">
                <a:hlinkClick r:id="rId3"/>
              </a:rPr>
              <a:t>cs2040.html</a:t>
            </a:r>
            <a:endParaRPr lang="en-US" sz="2800" dirty="0"/>
          </a:p>
          <a:p>
            <a:pPr>
              <a:spcBef>
                <a:spcPts val="1200"/>
              </a:spcBef>
            </a:pPr>
            <a:r>
              <a:rPr lang="en-US" sz="2800"/>
              <a:t>				By Dr. Steven Halim - NUS</a:t>
            </a:r>
          </a:p>
          <a:p>
            <a:pPr>
              <a:spcBef>
                <a:spcPts val="1200"/>
              </a:spcBef>
            </a:pPr>
            <a:r>
              <a:rPr lang="en-US" sz="2800"/>
              <a:t>Book [M.Goodrich, chapter </a:t>
            </a:r>
            <a:r>
              <a:rPr lang="en-US" sz="2800" dirty="0"/>
              <a:t>7]</a:t>
            </a:r>
          </a:p>
          <a:p>
            <a:pPr marL="0" lvl="1">
              <a:spcBef>
                <a:spcPts val="600"/>
              </a:spcBef>
              <a:buClr>
                <a:schemeClr val="accent6">
                  <a:lumMod val="75000"/>
                </a:schemeClr>
              </a:buClr>
              <a:buSzPct val="80000"/>
            </a:pPr>
            <a:endParaRPr lang="en-US" altLang="zh-CN" sz="2600" spc="-2" dirty="0">
              <a:solidFill>
                <a:srgbClr val="000000"/>
              </a:solidFill>
              <a:latin typeface="Arial"/>
              <a:ea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Linked lists: Variations</a:t>
            </a:r>
            <a:endParaRPr lang="en-US" altLang="zh-CN" sz="4327" kern="0" dirty="0">
              <a:latin typeface="Arial"/>
              <a:ea typeface="Arial"/>
              <a:cs typeface="Arial"/>
            </a:endParaRPr>
          </a:p>
        </p:txBody>
      </p:sp>
      <p:sp>
        <p:nvSpPr>
          <p:cNvPr id="8" name="Text Box17"/>
          <p:cNvSpPr txBox="1"/>
          <p:nvPr/>
        </p:nvSpPr>
        <p:spPr>
          <a:xfrm>
            <a:off x="1293168" y="1806168"/>
            <a:ext cx="8543555" cy="4170437"/>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800" spc="-2" dirty="0">
                <a:solidFill>
                  <a:srgbClr val="000000"/>
                </a:solidFill>
                <a:latin typeface="Arial"/>
                <a:ea typeface="Arial"/>
                <a:cs typeface="Arial"/>
              </a:rPr>
              <a:t>The linked list implementation shown is known as singly linked list: Each node has </a:t>
            </a:r>
            <a:r>
              <a:rPr lang="en-US" sz="2800" spc="-2">
                <a:solidFill>
                  <a:srgbClr val="000000"/>
                </a:solidFill>
                <a:latin typeface="Arial"/>
                <a:ea typeface="Arial"/>
                <a:cs typeface="Arial"/>
              </a:rPr>
              <a:t>one pointer.   </a:t>
            </a:r>
            <a:r>
              <a:rPr lang="en-US" sz="2400" i="1" spc="-2">
                <a:solidFill>
                  <a:srgbClr val="000000"/>
                </a:solidFill>
                <a:latin typeface="Arial"/>
                <a:ea typeface="Arial"/>
                <a:cs typeface="Arial"/>
              </a:rPr>
              <a:t>(Danh sách liên kết đơn, mỗi node chỉ có một phần tử kề)</a:t>
            </a:r>
            <a:endParaRPr lang="en-US" sz="2400" i="1" spc="-2" dirty="0">
              <a:solidFill>
                <a:srgbClr val="000000"/>
              </a:solidFill>
              <a:latin typeface="Arial"/>
              <a:ea typeface="Arial"/>
              <a:cs typeface="Arial"/>
            </a:endParaRPr>
          </a:p>
          <a:p>
            <a:pPr lvl="1" indent="-457200">
              <a:spcBef>
                <a:spcPts val="1800"/>
              </a:spcBef>
              <a:buClr>
                <a:schemeClr val="accent6">
                  <a:lumMod val="75000"/>
                </a:schemeClr>
              </a:buClr>
              <a:buSzPct val="80000"/>
              <a:buFont typeface="Wingdings" panose="05000000000000000000" pitchFamily="2" charset="2"/>
              <a:buChar char="q"/>
            </a:pPr>
            <a:r>
              <a:rPr lang="en-US" sz="2800" spc="-2">
                <a:solidFill>
                  <a:srgbClr val="000000"/>
                </a:solidFill>
                <a:latin typeface="Arial"/>
                <a:ea typeface="Arial"/>
                <a:cs typeface="Arial"/>
              </a:rPr>
              <a:t>Other </a:t>
            </a:r>
            <a:r>
              <a:rPr lang="en-US" sz="2800" spc="-2" dirty="0">
                <a:solidFill>
                  <a:srgbClr val="000000"/>
                </a:solidFill>
                <a:latin typeface="Arial"/>
                <a:ea typeface="Arial"/>
                <a:cs typeface="Arial"/>
              </a:rPr>
              <a:t>variations</a:t>
            </a:r>
          </a:p>
          <a:p>
            <a:pPr marL="914400" lvl="1" indent="-457200">
              <a:spcBef>
                <a:spcPts val="6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Doubly Linked List (</a:t>
            </a:r>
            <a:r>
              <a:rPr lang="en-US" sz="2200" spc="-2" dirty="0" err="1">
                <a:solidFill>
                  <a:srgbClr val="000000"/>
                </a:solidFill>
                <a:latin typeface="Arial"/>
                <a:ea typeface="Arial"/>
                <a:cs typeface="Arial"/>
              </a:rPr>
              <a:t>Danh</a:t>
            </a:r>
            <a:r>
              <a:rPr lang="en-US" sz="2200" spc="-2" dirty="0">
                <a:solidFill>
                  <a:srgbClr val="000000"/>
                </a:solidFill>
                <a:latin typeface="Arial"/>
                <a:ea typeface="Arial"/>
                <a:cs typeface="Arial"/>
              </a:rPr>
              <a:t> </a:t>
            </a:r>
            <a:r>
              <a:rPr lang="en-US" sz="2200" spc="-2" dirty="0" err="1">
                <a:solidFill>
                  <a:srgbClr val="000000"/>
                </a:solidFill>
                <a:latin typeface="Arial"/>
                <a:ea typeface="Arial"/>
                <a:cs typeface="Arial"/>
              </a:rPr>
              <a:t>sách</a:t>
            </a:r>
            <a:r>
              <a:rPr lang="en-US" sz="2200" spc="-2" dirty="0">
                <a:solidFill>
                  <a:srgbClr val="000000"/>
                </a:solidFill>
                <a:latin typeface="Arial"/>
                <a:ea typeface="Arial"/>
                <a:cs typeface="Arial"/>
              </a:rPr>
              <a:t> </a:t>
            </a:r>
            <a:r>
              <a:rPr lang="en-US" sz="2200" spc="-2" dirty="0" err="1">
                <a:solidFill>
                  <a:srgbClr val="000000"/>
                </a:solidFill>
                <a:latin typeface="Arial"/>
                <a:ea typeface="Arial"/>
                <a:cs typeface="Arial"/>
              </a:rPr>
              <a:t>liên</a:t>
            </a:r>
            <a:r>
              <a:rPr lang="en-US" sz="2200" spc="-2" dirty="0">
                <a:solidFill>
                  <a:srgbClr val="000000"/>
                </a:solidFill>
                <a:latin typeface="Arial"/>
                <a:ea typeface="Arial"/>
                <a:cs typeface="Arial"/>
              </a:rPr>
              <a:t> </a:t>
            </a:r>
            <a:r>
              <a:rPr lang="en-US" sz="2200" spc="-2" dirty="0" err="1">
                <a:solidFill>
                  <a:srgbClr val="000000"/>
                </a:solidFill>
                <a:latin typeface="Arial"/>
                <a:ea typeface="Arial"/>
                <a:cs typeface="Arial"/>
              </a:rPr>
              <a:t>kết</a:t>
            </a:r>
            <a:r>
              <a:rPr lang="en-US" sz="2200" spc="-2" dirty="0">
                <a:solidFill>
                  <a:srgbClr val="000000"/>
                </a:solidFill>
                <a:latin typeface="Arial"/>
                <a:ea typeface="Arial"/>
                <a:cs typeface="Arial"/>
              </a:rPr>
              <a:t> </a:t>
            </a:r>
            <a:r>
              <a:rPr lang="en-US" sz="2200" spc="-2" dirty="0" err="1">
                <a:solidFill>
                  <a:srgbClr val="000000"/>
                </a:solidFill>
                <a:latin typeface="Arial"/>
                <a:ea typeface="Arial"/>
                <a:cs typeface="Arial"/>
              </a:rPr>
              <a:t>đôi</a:t>
            </a:r>
            <a:r>
              <a:rPr lang="en-US" sz="2200" spc="-2" dirty="0">
                <a:solidFill>
                  <a:srgbClr val="000000"/>
                </a:solidFill>
                <a:latin typeface="Arial"/>
                <a:ea typeface="Arial"/>
                <a:cs typeface="Arial"/>
              </a:rPr>
              <a:t>)</a:t>
            </a:r>
          </a:p>
          <a:p>
            <a:pPr marL="914400" lvl="1" indent="-457200">
              <a:spcBef>
                <a:spcPts val="6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Circular Linked List (</a:t>
            </a:r>
            <a:r>
              <a:rPr lang="en-US" sz="2200" spc="-2" dirty="0" err="1">
                <a:solidFill>
                  <a:srgbClr val="000000"/>
                </a:solidFill>
                <a:latin typeface="Arial"/>
                <a:ea typeface="Arial"/>
                <a:cs typeface="Arial"/>
              </a:rPr>
              <a:t>Danh</a:t>
            </a:r>
            <a:r>
              <a:rPr lang="en-US" sz="2200" spc="-2" dirty="0">
                <a:solidFill>
                  <a:srgbClr val="000000"/>
                </a:solidFill>
                <a:latin typeface="Arial"/>
                <a:ea typeface="Arial"/>
                <a:cs typeface="Arial"/>
              </a:rPr>
              <a:t> </a:t>
            </a:r>
            <a:r>
              <a:rPr lang="en-US" sz="2200" spc="-2" dirty="0" err="1">
                <a:solidFill>
                  <a:srgbClr val="000000"/>
                </a:solidFill>
                <a:latin typeface="Arial"/>
                <a:ea typeface="Arial"/>
                <a:cs typeface="Arial"/>
              </a:rPr>
              <a:t>sách</a:t>
            </a:r>
            <a:r>
              <a:rPr lang="en-US" sz="2200" spc="-2" dirty="0">
                <a:solidFill>
                  <a:srgbClr val="000000"/>
                </a:solidFill>
                <a:latin typeface="Arial"/>
                <a:ea typeface="Arial"/>
                <a:cs typeface="Arial"/>
              </a:rPr>
              <a:t> </a:t>
            </a:r>
            <a:r>
              <a:rPr lang="en-US" sz="2200" spc="-2" dirty="0" err="1">
                <a:solidFill>
                  <a:srgbClr val="000000"/>
                </a:solidFill>
                <a:latin typeface="Arial"/>
                <a:ea typeface="Arial"/>
                <a:cs typeface="Arial"/>
              </a:rPr>
              <a:t>liên</a:t>
            </a:r>
            <a:r>
              <a:rPr lang="en-US" sz="2200" spc="-2" dirty="0">
                <a:solidFill>
                  <a:srgbClr val="000000"/>
                </a:solidFill>
                <a:latin typeface="Arial"/>
                <a:ea typeface="Arial"/>
                <a:cs typeface="Arial"/>
              </a:rPr>
              <a:t> </a:t>
            </a:r>
            <a:r>
              <a:rPr lang="en-US" sz="2200" spc="-2" dirty="0" err="1">
                <a:solidFill>
                  <a:srgbClr val="000000"/>
                </a:solidFill>
                <a:latin typeface="Arial"/>
                <a:ea typeface="Arial"/>
                <a:cs typeface="Arial"/>
              </a:rPr>
              <a:t>kết</a:t>
            </a:r>
            <a:r>
              <a:rPr lang="en-US" sz="2200" spc="-2" dirty="0">
                <a:solidFill>
                  <a:srgbClr val="000000"/>
                </a:solidFill>
                <a:latin typeface="Arial"/>
                <a:ea typeface="Arial"/>
                <a:cs typeface="Arial"/>
              </a:rPr>
              <a:t> </a:t>
            </a:r>
            <a:r>
              <a:rPr lang="en-US" sz="2200" spc="-2" dirty="0" err="1">
                <a:solidFill>
                  <a:srgbClr val="000000"/>
                </a:solidFill>
                <a:latin typeface="Arial"/>
                <a:ea typeface="Arial"/>
                <a:cs typeface="Arial"/>
              </a:rPr>
              <a:t>vòng</a:t>
            </a:r>
            <a:r>
              <a:rPr lang="en-US" sz="2200" spc="-2" dirty="0">
                <a:solidFill>
                  <a:srgbClr val="000000"/>
                </a:solidFill>
                <a:latin typeface="Arial"/>
                <a:ea typeface="Arial"/>
                <a:cs typeface="Arial"/>
              </a:rPr>
              <a:t>)</a:t>
            </a:r>
          </a:p>
          <a:p>
            <a:pPr marL="914400" lvl="1" indent="-457200">
              <a:spcBef>
                <a:spcPts val="6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Tailed Linked List (</a:t>
            </a:r>
            <a:r>
              <a:rPr lang="en-US" sz="2200" spc="-2" dirty="0" err="1">
                <a:solidFill>
                  <a:srgbClr val="000000"/>
                </a:solidFill>
                <a:latin typeface="Arial"/>
                <a:ea typeface="Arial"/>
                <a:cs typeface="Arial"/>
              </a:rPr>
              <a:t>Danh</a:t>
            </a:r>
            <a:r>
              <a:rPr lang="en-US" sz="2200" spc="-2" dirty="0">
                <a:solidFill>
                  <a:srgbClr val="000000"/>
                </a:solidFill>
                <a:latin typeface="Arial"/>
                <a:ea typeface="Arial"/>
                <a:cs typeface="Arial"/>
              </a:rPr>
              <a:t> </a:t>
            </a:r>
            <a:r>
              <a:rPr lang="en-US" sz="2200" spc="-2" dirty="0" err="1">
                <a:solidFill>
                  <a:srgbClr val="000000"/>
                </a:solidFill>
                <a:latin typeface="Arial"/>
                <a:ea typeface="Arial"/>
                <a:cs typeface="Arial"/>
              </a:rPr>
              <a:t>sách</a:t>
            </a:r>
            <a:r>
              <a:rPr lang="en-US" sz="2200" spc="-2" dirty="0">
                <a:solidFill>
                  <a:srgbClr val="000000"/>
                </a:solidFill>
                <a:latin typeface="Arial"/>
                <a:ea typeface="Arial"/>
                <a:cs typeface="Arial"/>
              </a:rPr>
              <a:t> </a:t>
            </a:r>
            <a:r>
              <a:rPr lang="en-US" sz="2200" spc="-2" dirty="0" err="1">
                <a:solidFill>
                  <a:srgbClr val="000000"/>
                </a:solidFill>
                <a:latin typeface="Arial"/>
                <a:ea typeface="Arial"/>
                <a:cs typeface="Arial"/>
              </a:rPr>
              <a:t>liên</a:t>
            </a:r>
            <a:r>
              <a:rPr lang="en-US" sz="2200" spc="-2" dirty="0">
                <a:solidFill>
                  <a:srgbClr val="000000"/>
                </a:solidFill>
                <a:latin typeface="Arial"/>
                <a:ea typeface="Arial"/>
                <a:cs typeface="Arial"/>
              </a:rPr>
              <a:t> </a:t>
            </a:r>
            <a:r>
              <a:rPr lang="en-US" sz="2200" spc="-2" dirty="0" err="1">
                <a:solidFill>
                  <a:srgbClr val="000000"/>
                </a:solidFill>
                <a:latin typeface="Arial"/>
                <a:ea typeface="Arial"/>
                <a:cs typeface="Arial"/>
              </a:rPr>
              <a:t>kết</a:t>
            </a:r>
            <a:r>
              <a:rPr lang="en-US" sz="2200" spc="-2" dirty="0">
                <a:solidFill>
                  <a:srgbClr val="000000"/>
                </a:solidFill>
                <a:latin typeface="Arial"/>
                <a:ea typeface="Arial"/>
                <a:cs typeface="Arial"/>
              </a:rPr>
              <a:t> </a:t>
            </a:r>
            <a:r>
              <a:rPr lang="en-US" sz="2200" spc="-2" dirty="0" err="1">
                <a:solidFill>
                  <a:srgbClr val="000000"/>
                </a:solidFill>
                <a:latin typeface="Arial"/>
                <a:ea typeface="Arial"/>
                <a:cs typeface="Arial"/>
              </a:rPr>
              <a:t>đuôi</a:t>
            </a:r>
            <a:r>
              <a:rPr lang="en-US" sz="2200" spc="-2" dirty="0">
                <a:solidFill>
                  <a:srgbClr val="000000"/>
                </a:solidFill>
                <a:latin typeface="Arial"/>
                <a:ea typeface="Arial"/>
                <a:cs typeface="Arial"/>
              </a:rPr>
              <a:t>)</a:t>
            </a:r>
          </a:p>
          <a:p>
            <a:pPr marL="914400" lvl="1" indent="-457200">
              <a:spcBef>
                <a:spcPts val="6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Circular Doubly-Linked List (</a:t>
            </a:r>
            <a:r>
              <a:rPr lang="en-US" sz="2200" spc="-2" dirty="0" err="1">
                <a:solidFill>
                  <a:srgbClr val="000000"/>
                </a:solidFill>
                <a:latin typeface="Arial"/>
                <a:ea typeface="Arial"/>
                <a:cs typeface="Arial"/>
              </a:rPr>
              <a:t>Danh</a:t>
            </a:r>
            <a:r>
              <a:rPr lang="en-US" sz="2200" spc="-2" dirty="0">
                <a:solidFill>
                  <a:srgbClr val="000000"/>
                </a:solidFill>
                <a:latin typeface="Arial"/>
                <a:ea typeface="Arial"/>
                <a:cs typeface="Arial"/>
              </a:rPr>
              <a:t> </a:t>
            </a:r>
            <a:r>
              <a:rPr lang="en-US" sz="2200" spc="-2" dirty="0" err="1">
                <a:solidFill>
                  <a:srgbClr val="000000"/>
                </a:solidFill>
                <a:latin typeface="Arial"/>
                <a:ea typeface="Arial"/>
                <a:cs typeface="Arial"/>
              </a:rPr>
              <a:t>sách</a:t>
            </a:r>
            <a:r>
              <a:rPr lang="en-US" sz="2200" spc="-2" dirty="0">
                <a:solidFill>
                  <a:srgbClr val="000000"/>
                </a:solidFill>
                <a:latin typeface="Arial"/>
                <a:ea typeface="Arial"/>
                <a:cs typeface="Arial"/>
              </a:rPr>
              <a:t> </a:t>
            </a:r>
            <a:r>
              <a:rPr lang="en-US" sz="2200" spc="-2" dirty="0" err="1">
                <a:solidFill>
                  <a:srgbClr val="000000"/>
                </a:solidFill>
                <a:latin typeface="Arial"/>
                <a:ea typeface="Arial"/>
                <a:cs typeface="Arial"/>
              </a:rPr>
              <a:t>liên</a:t>
            </a:r>
            <a:r>
              <a:rPr lang="en-US" sz="2200" spc="-2" dirty="0">
                <a:solidFill>
                  <a:srgbClr val="000000"/>
                </a:solidFill>
                <a:latin typeface="Arial"/>
                <a:ea typeface="Arial"/>
                <a:cs typeface="Arial"/>
              </a:rPr>
              <a:t> </a:t>
            </a:r>
            <a:r>
              <a:rPr lang="en-US" sz="2200" spc="-2" dirty="0" err="1">
                <a:solidFill>
                  <a:srgbClr val="000000"/>
                </a:solidFill>
                <a:latin typeface="Arial"/>
                <a:ea typeface="Arial"/>
                <a:cs typeface="Arial"/>
              </a:rPr>
              <a:t>kết</a:t>
            </a:r>
            <a:r>
              <a:rPr lang="en-US" sz="2200" spc="-2" dirty="0">
                <a:solidFill>
                  <a:srgbClr val="000000"/>
                </a:solidFill>
                <a:latin typeface="Arial"/>
                <a:ea typeface="Arial"/>
                <a:cs typeface="Arial"/>
              </a:rPr>
              <a:t> </a:t>
            </a:r>
            <a:r>
              <a:rPr lang="en-US" sz="2200" spc="-2" dirty="0" err="1">
                <a:solidFill>
                  <a:srgbClr val="000000"/>
                </a:solidFill>
                <a:latin typeface="Arial"/>
                <a:ea typeface="Arial"/>
                <a:cs typeface="Arial"/>
              </a:rPr>
              <a:t>đôi</a:t>
            </a:r>
            <a:r>
              <a:rPr lang="en-US" sz="2200" spc="-2" dirty="0">
                <a:solidFill>
                  <a:srgbClr val="000000"/>
                </a:solidFill>
                <a:latin typeface="Arial"/>
                <a:ea typeface="Arial"/>
                <a:cs typeface="Arial"/>
              </a:rPr>
              <a:t> </a:t>
            </a:r>
            <a:r>
              <a:rPr lang="en-US" sz="2200" spc="-2" dirty="0" err="1">
                <a:solidFill>
                  <a:srgbClr val="000000"/>
                </a:solidFill>
                <a:latin typeface="Arial"/>
                <a:ea typeface="Arial"/>
                <a:cs typeface="Arial"/>
              </a:rPr>
              <a:t>vòng</a:t>
            </a:r>
            <a:r>
              <a:rPr lang="en-US" sz="2200" spc="-2" dirty="0">
                <a:solidFill>
                  <a:srgbClr val="000000"/>
                </a:solidFill>
                <a:latin typeface="Arial"/>
                <a:ea typeface="Arial"/>
                <a:cs typeface="Arial"/>
              </a:rPr>
              <a:t>)</a:t>
            </a:r>
          </a:p>
          <a:p>
            <a:pPr marL="914400" lvl="1" indent="-457200">
              <a:spcBef>
                <a:spcPts val="6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Etc.</a:t>
            </a:r>
          </a:p>
        </p:txBody>
      </p:sp>
    </p:spTree>
    <p:extLst>
      <p:ext uri="{BB962C8B-B14F-4D97-AF65-F5344CB8AC3E}">
        <p14:creationId xmlns:p14="http://schemas.microsoft.com/office/powerpoint/2010/main" val="2068292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Linked lists</a:t>
            </a:r>
            <a:r>
              <a:rPr lang="en-US" altLang="zh-CN" sz="4327" kern="0">
                <a:solidFill>
                  <a:srgbClr val="003399"/>
                </a:solidFill>
                <a:latin typeface="Arial"/>
                <a:ea typeface="Arial"/>
                <a:cs typeface="Arial"/>
              </a:rPr>
              <a:t>: Application</a:t>
            </a:r>
            <a:endParaRPr lang="en-US" altLang="zh-CN" sz="4327" kern="0" dirty="0">
              <a:latin typeface="Arial"/>
              <a:ea typeface="Arial"/>
              <a:cs typeface="Arial"/>
            </a:endParaRPr>
          </a:p>
        </p:txBody>
      </p:sp>
      <p:sp>
        <p:nvSpPr>
          <p:cNvPr id="8" name="Text Box17"/>
          <p:cNvSpPr txBox="1"/>
          <p:nvPr/>
        </p:nvSpPr>
        <p:spPr>
          <a:xfrm>
            <a:off x="1293168" y="1806168"/>
            <a:ext cx="8543555" cy="2954720"/>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800" spc="-2">
                <a:solidFill>
                  <a:srgbClr val="000000"/>
                </a:solidFill>
                <a:latin typeface="Arial"/>
                <a:ea typeface="Arial"/>
                <a:cs typeface="Arial"/>
              </a:rPr>
              <a:t>Storing large number (size &gt; 10^9 ) – Try!</a:t>
            </a:r>
            <a:endParaRPr lang="en-US" sz="2400" i="1" spc="-2" dirty="0">
              <a:solidFill>
                <a:srgbClr val="000000"/>
              </a:solidFill>
              <a:latin typeface="Arial"/>
              <a:ea typeface="Arial"/>
              <a:cs typeface="Arial"/>
            </a:endParaRPr>
          </a:p>
          <a:p>
            <a:pPr lvl="1" indent="-457200">
              <a:spcBef>
                <a:spcPts val="1800"/>
              </a:spcBef>
              <a:buClr>
                <a:schemeClr val="accent6">
                  <a:lumMod val="75000"/>
                </a:schemeClr>
              </a:buClr>
              <a:buSzPct val="80000"/>
              <a:buFont typeface="Wingdings" panose="05000000000000000000" pitchFamily="2" charset="2"/>
              <a:buChar char="q"/>
            </a:pPr>
            <a:r>
              <a:rPr lang="en-US" sz="2800" spc="-2">
                <a:solidFill>
                  <a:srgbClr val="000000"/>
                </a:solidFill>
                <a:latin typeface="Arial"/>
                <a:ea typeface="Arial"/>
                <a:cs typeface="Arial"/>
              </a:rPr>
              <a:t>For implementing other ADTs, such as:</a:t>
            </a:r>
            <a:endParaRPr lang="en-US" sz="2800" spc="-2" dirty="0">
              <a:solidFill>
                <a:srgbClr val="000000"/>
              </a:solidFill>
              <a:latin typeface="Arial"/>
              <a:ea typeface="Arial"/>
              <a:cs typeface="Arial"/>
            </a:endParaRPr>
          </a:p>
          <a:p>
            <a:pPr marL="914400" lvl="1" indent="-457200">
              <a:spcBef>
                <a:spcPts val="600"/>
              </a:spcBef>
              <a:buClr>
                <a:schemeClr val="accent6">
                  <a:lumMod val="75000"/>
                </a:schemeClr>
              </a:buClr>
              <a:buSzPct val="100000"/>
              <a:buFont typeface="Wingdings" panose="05000000000000000000" pitchFamily="2" charset="2"/>
              <a:buChar char="§"/>
            </a:pPr>
            <a:r>
              <a:rPr lang="en-US" sz="2200" spc="-2">
                <a:solidFill>
                  <a:srgbClr val="000000"/>
                </a:solidFill>
                <a:latin typeface="Arial"/>
                <a:ea typeface="Arial"/>
                <a:cs typeface="Arial"/>
              </a:rPr>
              <a:t>Stack</a:t>
            </a:r>
          </a:p>
          <a:p>
            <a:pPr marL="914400" lvl="1" indent="-457200">
              <a:spcBef>
                <a:spcPts val="600"/>
              </a:spcBef>
              <a:buClr>
                <a:schemeClr val="accent6">
                  <a:lumMod val="75000"/>
                </a:schemeClr>
              </a:buClr>
              <a:buSzPct val="100000"/>
              <a:buFont typeface="Wingdings" panose="05000000000000000000" pitchFamily="2" charset="2"/>
              <a:buChar char="§"/>
            </a:pPr>
            <a:r>
              <a:rPr lang="en-US" sz="2200" spc="-2">
                <a:solidFill>
                  <a:srgbClr val="000000"/>
                </a:solidFill>
                <a:latin typeface="Arial"/>
                <a:ea typeface="Arial"/>
                <a:cs typeface="Arial"/>
              </a:rPr>
              <a:t>Queue</a:t>
            </a:r>
          </a:p>
          <a:p>
            <a:pPr marL="914400" lvl="1" indent="-457200">
              <a:spcBef>
                <a:spcPts val="600"/>
              </a:spcBef>
              <a:buClr>
                <a:schemeClr val="accent6">
                  <a:lumMod val="75000"/>
                </a:schemeClr>
              </a:buClr>
              <a:buSzPct val="100000"/>
              <a:buFont typeface="Wingdings" panose="05000000000000000000" pitchFamily="2" charset="2"/>
              <a:buChar char="§"/>
            </a:pPr>
            <a:r>
              <a:rPr lang="en-US" sz="2200" spc="-2">
                <a:solidFill>
                  <a:srgbClr val="000000"/>
                </a:solidFill>
                <a:latin typeface="Arial"/>
                <a:ea typeface="Arial"/>
                <a:cs typeface="Arial"/>
              </a:rPr>
              <a:t>Graph</a:t>
            </a:r>
            <a:endParaRPr lang="en-US" sz="2200" spc="-2" dirty="0">
              <a:solidFill>
                <a:srgbClr val="000000"/>
              </a:solidFill>
              <a:latin typeface="Arial"/>
              <a:ea typeface="Arial"/>
              <a:cs typeface="Arial"/>
            </a:endParaRPr>
          </a:p>
          <a:p>
            <a:pPr marL="914400" lvl="1" indent="-457200">
              <a:spcBef>
                <a:spcPts val="600"/>
              </a:spcBef>
              <a:buClr>
                <a:schemeClr val="accent6">
                  <a:lumMod val="75000"/>
                </a:schemeClr>
              </a:buClr>
              <a:buSzPct val="100000"/>
              <a:buFont typeface="Wingdings" panose="05000000000000000000" pitchFamily="2" charset="2"/>
              <a:buChar char="§"/>
            </a:pPr>
            <a:endParaRPr lang="en-US" sz="2200" spc="-2" dirty="0">
              <a:solidFill>
                <a:srgbClr val="000000"/>
              </a:solidFill>
              <a:latin typeface="Arial"/>
              <a:ea typeface="Arial"/>
              <a:cs typeface="Arial"/>
            </a:endParaRPr>
          </a:p>
        </p:txBody>
      </p:sp>
    </p:spTree>
    <p:extLst>
      <p:ext uri="{BB962C8B-B14F-4D97-AF65-F5344CB8AC3E}">
        <p14:creationId xmlns:p14="http://schemas.microsoft.com/office/powerpoint/2010/main" val="3637088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8" y="786183"/>
            <a:ext cx="7186025" cy="576137"/>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List ADT</a:t>
            </a:r>
            <a:endParaRPr lang="en-US" altLang="zh-CN" sz="4327" kern="0" dirty="0">
              <a:latin typeface="Arial"/>
              <a:ea typeface="Arial"/>
              <a:cs typeface="Arial"/>
            </a:endParaRPr>
          </a:p>
        </p:txBody>
      </p:sp>
      <p:sp>
        <p:nvSpPr>
          <p:cNvPr id="6" name="Path2"/>
          <p:cNvSpPr/>
          <p:nvPr/>
        </p:nvSpPr>
        <p:spPr>
          <a:xfrm>
            <a:off x="1666612" y="3554812"/>
            <a:ext cx="6872949" cy="202815"/>
          </a:xfrm>
          <a:custGeom>
            <a:avLst/>
            <a:gdLst/>
            <a:ahLst/>
            <a:cxnLst/>
            <a:rect l="l" t="t" r="r" b="b"/>
            <a:pathLst>
              <a:path w="6670803" h="196850">
                <a:moveTo>
                  <a:pt x="79375" y="98425"/>
                </a:moveTo>
                <a:lnTo>
                  <a:pt x="6591427"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7" name="Text Box4"/>
          <p:cNvSpPr txBox="1"/>
          <p:nvPr/>
        </p:nvSpPr>
        <p:spPr>
          <a:xfrm>
            <a:off x="2301280" y="4029986"/>
            <a:ext cx="5137150" cy="459100"/>
          </a:xfrm>
          <a:prstGeom prst="rect">
            <a:avLst/>
          </a:prstGeom>
        </p:spPr>
        <p:txBody>
          <a:bodyPr lIns="0" tIns="0" rIns="0">
            <a:spAutoFit/>
          </a:bodyPr>
          <a:lstStyle/>
          <a:p>
            <a:pPr eaLnBrk="1" hangingPunct="1">
              <a:lnSpc>
                <a:spcPts val="0"/>
              </a:lnSpc>
              <a:defRPr/>
            </a:pPr>
            <a:endParaRPr sz="1855" dirty="0"/>
          </a:p>
          <a:p>
            <a:pPr algn="ctr" eaLnBrk="1" hangingPunct="1">
              <a:lnSpc>
                <a:spcPts val="3222"/>
              </a:lnSpc>
              <a:defRPr/>
            </a:pPr>
            <a:r>
              <a:rPr lang="en-US" altLang="zh-CN" sz="3600" spc="2" dirty="0">
                <a:solidFill>
                  <a:srgbClr val="000000"/>
                </a:solidFill>
                <a:latin typeface="Arial"/>
                <a:ea typeface="Arial"/>
                <a:cs typeface="Arial"/>
              </a:rPr>
              <a:t>Summary</a:t>
            </a:r>
          </a:p>
        </p:txBody>
      </p:sp>
    </p:spTree>
    <p:extLst>
      <p:ext uri="{BB962C8B-B14F-4D97-AF65-F5344CB8AC3E}">
        <p14:creationId xmlns:p14="http://schemas.microsoft.com/office/powerpoint/2010/main" val="1344783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7" y="786183"/>
            <a:ext cx="8752745"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Summary</a:t>
            </a:r>
            <a:endParaRPr lang="en-US" altLang="zh-CN" sz="4327" kern="0" dirty="0">
              <a:latin typeface="Arial"/>
              <a:ea typeface="Arial"/>
              <a:cs typeface="Arial"/>
            </a:endParaRPr>
          </a:p>
        </p:txBody>
      </p:sp>
      <p:pic>
        <p:nvPicPr>
          <p:cNvPr id="2" name="Picture 1"/>
          <p:cNvPicPr>
            <a:picLocks noChangeAspect="1"/>
          </p:cNvPicPr>
          <p:nvPr/>
        </p:nvPicPr>
        <p:blipFill>
          <a:blip r:embed="rId3"/>
          <a:stretch>
            <a:fillRect/>
          </a:stretch>
        </p:blipFill>
        <p:spPr>
          <a:xfrm>
            <a:off x="860323" y="1869976"/>
            <a:ext cx="6074419" cy="4665688"/>
          </a:xfrm>
          <a:prstGeom prst="rect">
            <a:avLst/>
          </a:prstGeom>
        </p:spPr>
      </p:pic>
      <p:cxnSp>
        <p:nvCxnSpPr>
          <p:cNvPr id="4" name="Straight Connector 3"/>
          <p:cNvCxnSpPr/>
          <p:nvPr/>
        </p:nvCxnSpPr>
        <p:spPr>
          <a:xfrm>
            <a:off x="4533528" y="3166120"/>
            <a:ext cx="49693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59408" y="5038328"/>
            <a:ext cx="301752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93768" y="2254092"/>
            <a:ext cx="2320348"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Applications</a:t>
            </a:r>
          </a:p>
        </p:txBody>
      </p:sp>
      <p:sp>
        <p:nvSpPr>
          <p:cNvPr id="14" name="TextBox 13"/>
          <p:cNvSpPr txBox="1"/>
          <p:nvPr/>
        </p:nvSpPr>
        <p:spPr>
          <a:xfrm>
            <a:off x="6682179" y="3750291"/>
            <a:ext cx="2320348"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API</a:t>
            </a:r>
          </a:p>
        </p:txBody>
      </p:sp>
      <p:sp>
        <p:nvSpPr>
          <p:cNvPr id="15" name="TextBox 14"/>
          <p:cNvSpPr txBox="1"/>
          <p:nvPr/>
        </p:nvSpPr>
        <p:spPr>
          <a:xfrm>
            <a:off x="6834220" y="5384784"/>
            <a:ext cx="2320348"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Implementation</a:t>
            </a:r>
          </a:p>
        </p:txBody>
      </p:sp>
    </p:spTree>
    <p:extLst>
      <p:ext uri="{BB962C8B-B14F-4D97-AF65-F5344CB8AC3E}">
        <p14:creationId xmlns:p14="http://schemas.microsoft.com/office/powerpoint/2010/main" val="1150022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9" name="Text Box19"/>
          <p:cNvSpPr txBox="1"/>
          <p:nvPr/>
        </p:nvSpPr>
        <p:spPr>
          <a:xfrm>
            <a:off x="9710002" y="7147466"/>
            <a:ext cx="126721" cy="232608"/>
          </a:xfrm>
          <a:prstGeom prst="rect">
            <a:avLst/>
          </a:prstGeom>
        </p:spPr>
        <p:txBody>
          <a:bodyPr wrap="square" lIns="0" tIns="0" rIns="0" rtlCol="0">
            <a:spAutoFit/>
          </a:bodyPr>
          <a:lstStyle/>
          <a:p>
            <a:pPr>
              <a:lnSpc>
                <a:spcPts val="0"/>
              </a:lnSpc>
            </a:pPr>
            <a:endParaRPr sz="1855"/>
          </a:p>
          <a:p>
            <a:pPr>
              <a:lnSpc>
                <a:spcPts val="1380"/>
              </a:lnSpc>
            </a:pPr>
            <a:r>
              <a:rPr lang="en-US" altLang="zh-CN" sz="1236">
                <a:solidFill>
                  <a:srgbClr val="898989"/>
                </a:solidFill>
                <a:latin typeface="Arial"/>
                <a:ea typeface="Arial"/>
                <a:cs typeface="Arial"/>
              </a:rPr>
              <a:t>3</a:t>
            </a:r>
            <a:endParaRPr lang="en-US" altLang="zh-CN" sz="1236">
              <a:latin typeface="Arial"/>
              <a:ea typeface="Arial"/>
              <a:cs typeface="Arial"/>
            </a:endParaRPr>
          </a:p>
        </p:txBody>
      </p:sp>
      <p:sp>
        <p:nvSpPr>
          <p:cNvPr id="11" name="Text Box10"/>
          <p:cNvSpPr txBox="1"/>
          <p:nvPr/>
        </p:nvSpPr>
        <p:spPr>
          <a:xfrm>
            <a:off x="1037368" y="786183"/>
            <a:ext cx="7186025" cy="576137"/>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dirty="0">
                <a:solidFill>
                  <a:srgbClr val="003399"/>
                </a:solidFill>
                <a:latin typeface="Arial"/>
                <a:ea typeface="Arial"/>
                <a:cs typeface="Arial"/>
              </a:rPr>
              <a:t>Lecture outline</a:t>
            </a:r>
            <a:endParaRPr lang="en-US" altLang="zh-CN" sz="4327" kern="0" dirty="0">
              <a:latin typeface="Arial"/>
              <a:ea typeface="Arial"/>
              <a:cs typeface="Arial"/>
            </a:endParaRPr>
          </a:p>
        </p:txBody>
      </p:sp>
      <p:sp>
        <p:nvSpPr>
          <p:cNvPr id="7" name="Text Box17"/>
          <p:cNvSpPr txBox="1"/>
          <p:nvPr/>
        </p:nvSpPr>
        <p:spPr>
          <a:xfrm>
            <a:off x="1365176" y="1924785"/>
            <a:ext cx="8757236" cy="4308872"/>
          </a:xfrm>
          <a:prstGeom prst="rect">
            <a:avLst/>
          </a:prstGeom>
        </p:spPr>
        <p:txBody>
          <a:bodyPr wrap="square" lIns="0" tIns="0" rIns="0" rtlCol="0">
            <a:spAutoFit/>
          </a:bodyPr>
          <a:lstStyle/>
          <a:p>
            <a:pPr lvl="1" indent="-457200">
              <a:spcBef>
                <a:spcPts val="1200"/>
              </a:spcBef>
              <a:buClr>
                <a:schemeClr val="accent6">
                  <a:lumMod val="75000"/>
                </a:schemeClr>
              </a:buClr>
              <a:buSzPct val="80000"/>
              <a:buFont typeface="Wingdings" panose="05000000000000000000" pitchFamily="2" charset="2"/>
              <a:buChar char="q"/>
            </a:pPr>
            <a:r>
              <a:rPr lang="en-US" sz="2800" spc="-2" dirty="0">
                <a:solidFill>
                  <a:srgbClr val="000000"/>
                </a:solidFill>
                <a:latin typeface="Arial"/>
                <a:ea typeface="Arial"/>
                <a:cs typeface="Arial"/>
              </a:rPr>
              <a:t>List ADT  </a:t>
            </a:r>
          </a:p>
          <a:p>
            <a:pPr marL="914400" lvl="1" indent="-457200">
              <a:spcBef>
                <a:spcPts val="1200"/>
              </a:spcBef>
              <a:buClr>
                <a:schemeClr val="accent6">
                  <a:lumMod val="75000"/>
                </a:schemeClr>
              </a:buClr>
              <a:buSzPct val="100000"/>
              <a:buFont typeface="Wingdings" panose="05000000000000000000" pitchFamily="2" charset="2"/>
              <a:buChar char="§"/>
            </a:pPr>
            <a:r>
              <a:rPr lang="en-US" sz="2600" spc="-2" dirty="0">
                <a:solidFill>
                  <a:srgbClr val="000000"/>
                </a:solidFill>
                <a:latin typeface="Arial"/>
                <a:ea typeface="Arial"/>
                <a:cs typeface="Arial"/>
              </a:rPr>
              <a:t>Specification</a:t>
            </a:r>
          </a:p>
          <a:p>
            <a:pPr lvl="1">
              <a:spcBef>
                <a:spcPts val="1200"/>
              </a:spcBef>
              <a:buClr>
                <a:schemeClr val="accent6">
                  <a:lumMod val="75000"/>
                </a:schemeClr>
              </a:buClr>
              <a:buSzPct val="100000"/>
            </a:pPr>
            <a:endParaRPr lang="en-US" sz="2600" spc="-2" dirty="0">
              <a:solidFill>
                <a:srgbClr val="000000"/>
              </a:solidFill>
              <a:latin typeface="Arial"/>
              <a:ea typeface="Arial"/>
              <a:cs typeface="Arial"/>
            </a:endParaRPr>
          </a:p>
          <a:p>
            <a:pPr lvl="1" indent="-457200">
              <a:spcBef>
                <a:spcPts val="1200"/>
              </a:spcBef>
              <a:buClr>
                <a:schemeClr val="accent6">
                  <a:lumMod val="75000"/>
                </a:schemeClr>
              </a:buClr>
              <a:buSzPct val="80000"/>
              <a:buFont typeface="Wingdings" panose="05000000000000000000" pitchFamily="2" charset="2"/>
              <a:buChar char="q"/>
            </a:pPr>
            <a:r>
              <a:rPr lang="en-US" sz="2800" spc="-2" dirty="0">
                <a:solidFill>
                  <a:srgbClr val="000000"/>
                </a:solidFill>
                <a:latin typeface="Arial"/>
                <a:ea typeface="Arial"/>
                <a:cs typeface="Arial"/>
              </a:rPr>
              <a:t>Implementation for List ADT</a:t>
            </a:r>
          </a:p>
          <a:p>
            <a:pPr marL="914400" lvl="1" indent="-457200">
              <a:spcBef>
                <a:spcPts val="1200"/>
              </a:spcBef>
              <a:buClr>
                <a:schemeClr val="accent6">
                  <a:lumMod val="75000"/>
                </a:schemeClr>
              </a:buClr>
              <a:buSzPct val="100000"/>
              <a:buFont typeface="Wingdings" panose="05000000000000000000" pitchFamily="2" charset="2"/>
              <a:buChar char="§"/>
            </a:pPr>
            <a:r>
              <a:rPr lang="en-US" sz="2600" spc="-2" dirty="0">
                <a:solidFill>
                  <a:srgbClr val="000000"/>
                </a:solidFill>
                <a:latin typeface="Arial"/>
                <a:ea typeface="Arial"/>
                <a:cs typeface="Arial"/>
              </a:rPr>
              <a:t>Array Based</a:t>
            </a:r>
          </a:p>
          <a:p>
            <a:pPr marL="914400" lvl="1" indent="-457200">
              <a:spcBef>
                <a:spcPts val="1200"/>
              </a:spcBef>
              <a:buClr>
                <a:schemeClr val="accent6">
                  <a:lumMod val="75000"/>
                </a:schemeClr>
              </a:buClr>
              <a:buSzPct val="100000"/>
              <a:buFont typeface="Wingdings" panose="05000000000000000000" pitchFamily="2" charset="2"/>
              <a:buChar char="§"/>
            </a:pPr>
            <a:r>
              <a:rPr lang="en-US" sz="2600" spc="-2" dirty="0">
                <a:solidFill>
                  <a:srgbClr val="000000"/>
                </a:solidFill>
                <a:latin typeface="Arial"/>
                <a:ea typeface="Arial"/>
                <a:cs typeface="Arial"/>
              </a:rPr>
              <a:t>Linked List Based</a:t>
            </a:r>
          </a:p>
          <a:p>
            <a:pPr marL="1385453" lvl="2" indent="-471053">
              <a:spcBef>
                <a:spcPts val="600"/>
              </a:spcBef>
              <a:buSzPct val="80000"/>
              <a:buFont typeface="Courier New" panose="02070309020205020404" pitchFamily="49" charset="0"/>
              <a:buChar char="o"/>
            </a:pPr>
            <a:r>
              <a:rPr lang="en-US" sz="2400" spc="-2" dirty="0">
                <a:solidFill>
                  <a:srgbClr val="000000"/>
                </a:solidFill>
                <a:latin typeface="Arial"/>
                <a:ea typeface="Arial"/>
                <a:cs typeface="Arial"/>
              </a:rPr>
              <a:t>Variation of Linked Lists</a:t>
            </a:r>
            <a:br>
              <a:rPr lang="en-US" dirty="0"/>
            </a:br>
            <a:br>
              <a:rPr lang="en-US" dirty="0"/>
            </a:br>
            <a:endParaRPr lang="en-US" sz="2000" spc="-2" dirty="0">
              <a:solidFill>
                <a:srgbClr val="000000"/>
              </a:solidFill>
              <a:latin typeface="Arial"/>
              <a:ea typeface="Arial"/>
              <a:cs typeface="Arial"/>
            </a:endParaRPr>
          </a:p>
        </p:txBody>
      </p:sp>
    </p:spTree>
    <p:extLst>
      <p:ext uri="{BB962C8B-B14F-4D97-AF65-F5344CB8AC3E}">
        <p14:creationId xmlns:p14="http://schemas.microsoft.com/office/powerpoint/2010/main" val="3358719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8" y="786183"/>
            <a:ext cx="7186025" cy="576137"/>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a:solidFill>
                  <a:srgbClr val="003399"/>
                </a:solidFill>
                <a:latin typeface="Arial"/>
                <a:ea typeface="Arial"/>
                <a:cs typeface="Arial"/>
              </a:rPr>
              <a:t>List specification</a:t>
            </a:r>
            <a:endParaRPr lang="en-US" altLang="zh-CN" sz="4327" kern="0" dirty="0">
              <a:latin typeface="Arial"/>
              <a:ea typeface="Arial"/>
              <a:cs typeface="Arial"/>
            </a:endParaRPr>
          </a:p>
        </p:txBody>
      </p:sp>
      <p:sp>
        <p:nvSpPr>
          <p:cNvPr id="17" name="Text Box17"/>
          <p:cNvSpPr txBox="1"/>
          <p:nvPr/>
        </p:nvSpPr>
        <p:spPr>
          <a:xfrm>
            <a:off x="1293168" y="1806168"/>
            <a:ext cx="8543555" cy="2046779"/>
          </a:xfrm>
          <a:prstGeom prst="rect">
            <a:avLst/>
          </a:prstGeom>
        </p:spPr>
        <p:txBody>
          <a:bodyPr wrap="square" lIns="0" tIns="0" rIns="0" rtlCol="0">
            <a:spAutoFit/>
          </a:bodyPr>
          <a:lstStyle/>
          <a:p>
            <a:pPr>
              <a:lnSpc>
                <a:spcPts val="0"/>
              </a:lnSpc>
            </a:pPr>
            <a:endParaRPr sz="2800" dirty="0"/>
          </a:p>
          <a:p>
            <a:pPr lvl="1" indent="-457200">
              <a:spcBef>
                <a:spcPts val="1200"/>
              </a:spcBef>
              <a:buClr>
                <a:schemeClr val="accent6">
                  <a:lumMod val="75000"/>
                </a:schemeClr>
              </a:buClr>
              <a:buSzPct val="80000"/>
              <a:buFont typeface="Wingdings" panose="05000000000000000000" pitchFamily="2" charset="2"/>
              <a:buChar char="q"/>
            </a:pPr>
            <a:r>
              <a:rPr lang="en-US" sz="2600" spc="-2" dirty="0">
                <a:solidFill>
                  <a:srgbClr val="000000"/>
                </a:solidFill>
                <a:latin typeface="Arial"/>
                <a:ea typeface="Arial"/>
                <a:cs typeface="Arial"/>
              </a:rPr>
              <a:t>List: A sequence of items where positional order matter &lt;</a:t>
            </a:r>
            <a:r>
              <a:rPr lang="en-US" sz="2600" spc="-2" dirty="0" err="1">
                <a:solidFill>
                  <a:srgbClr val="000000"/>
                </a:solidFill>
                <a:latin typeface="Arial"/>
                <a:ea typeface="Arial"/>
                <a:cs typeface="Arial"/>
              </a:rPr>
              <a:t>a1</a:t>
            </a:r>
            <a:r>
              <a:rPr lang="en-US" sz="2600" spc="-2" dirty="0">
                <a:solidFill>
                  <a:srgbClr val="000000"/>
                </a:solidFill>
                <a:latin typeface="Arial"/>
                <a:ea typeface="Arial"/>
                <a:cs typeface="Arial"/>
              </a:rPr>
              <a:t>, </a:t>
            </a:r>
            <a:r>
              <a:rPr lang="en-US" sz="2600" spc="-2" dirty="0" err="1">
                <a:solidFill>
                  <a:srgbClr val="000000"/>
                </a:solidFill>
                <a:latin typeface="Arial"/>
                <a:ea typeface="Arial"/>
                <a:cs typeface="Arial"/>
              </a:rPr>
              <a:t>a2</a:t>
            </a:r>
            <a:r>
              <a:rPr lang="en-US" sz="2600" spc="-2" dirty="0">
                <a:solidFill>
                  <a:srgbClr val="000000"/>
                </a:solidFill>
                <a:latin typeface="Arial"/>
                <a:ea typeface="Arial"/>
                <a:cs typeface="Arial"/>
              </a:rPr>
              <a:t>,…, an-1, an&gt;</a:t>
            </a:r>
          </a:p>
          <a:p>
            <a:pPr lvl="1" indent="-457200">
              <a:spcBef>
                <a:spcPts val="1200"/>
              </a:spcBef>
              <a:buClr>
                <a:schemeClr val="accent6">
                  <a:lumMod val="75000"/>
                </a:schemeClr>
              </a:buClr>
              <a:buSzPct val="80000"/>
              <a:buFont typeface="Wingdings" panose="05000000000000000000" pitchFamily="2" charset="2"/>
              <a:buChar char="q"/>
            </a:pPr>
            <a:r>
              <a:rPr lang="en-US" sz="2600" spc="-2" dirty="0">
                <a:solidFill>
                  <a:srgbClr val="000000"/>
                </a:solidFill>
                <a:latin typeface="Arial"/>
                <a:ea typeface="Arial"/>
                <a:cs typeface="Arial"/>
              </a:rPr>
              <a:t>Lists are very pervasive in computing</a:t>
            </a:r>
          </a:p>
          <a:p>
            <a:pPr marL="914400" lvl="1" indent="-457200">
              <a:spcBef>
                <a:spcPts val="1200"/>
              </a:spcBef>
              <a:buClr>
                <a:schemeClr val="accent6">
                  <a:lumMod val="75000"/>
                </a:schemeClr>
              </a:buClr>
              <a:buSzPct val="100000"/>
              <a:buFont typeface="Wingdings" panose="05000000000000000000" pitchFamily="2" charset="2"/>
              <a:buChar char="§"/>
            </a:pPr>
            <a:r>
              <a:rPr lang="en-US" sz="2200" spc="-2" dirty="0">
                <a:solidFill>
                  <a:srgbClr val="000000"/>
                </a:solidFill>
                <a:latin typeface="Arial"/>
                <a:ea typeface="Arial"/>
                <a:cs typeface="Arial"/>
              </a:rPr>
              <a:t>e.g. student list, list of events, list of appointments </a:t>
            </a:r>
            <a:r>
              <a:rPr lang="en-US" sz="2200" spc="-2" dirty="0" err="1">
                <a:solidFill>
                  <a:srgbClr val="000000"/>
                </a:solidFill>
                <a:latin typeface="Arial"/>
                <a:ea typeface="Arial"/>
                <a:cs typeface="Arial"/>
              </a:rPr>
              <a:t>etc</a:t>
            </a:r>
            <a:endParaRPr lang="en-US" sz="2200" spc="-2" dirty="0">
              <a:solidFill>
                <a:srgbClr val="000000"/>
              </a:solidFill>
              <a:latin typeface="Arial"/>
              <a:ea typeface="Arial"/>
              <a:cs typeface="Arial"/>
            </a:endParaRPr>
          </a:p>
        </p:txBody>
      </p:sp>
    </p:spTree>
    <p:extLst>
      <p:ext uri="{BB962C8B-B14F-4D97-AF65-F5344CB8AC3E}">
        <p14:creationId xmlns:p14="http://schemas.microsoft.com/office/powerpoint/2010/main" val="368169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8" y="786183"/>
            <a:ext cx="7186025" cy="576137"/>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a:solidFill>
                  <a:srgbClr val="003399"/>
                </a:solidFill>
                <a:latin typeface="Arial"/>
                <a:ea typeface="Arial"/>
                <a:cs typeface="Arial"/>
              </a:rPr>
              <a:t>List specification</a:t>
            </a:r>
            <a:endParaRPr lang="en-US" altLang="zh-CN" sz="4327" kern="0" dirty="0">
              <a:latin typeface="Arial"/>
              <a:ea typeface="Arial"/>
              <a:cs typeface="Arial"/>
            </a:endParaRPr>
          </a:p>
        </p:txBody>
      </p:sp>
      <p:sp>
        <p:nvSpPr>
          <p:cNvPr id="7" name="Text Box17"/>
          <p:cNvSpPr txBox="1"/>
          <p:nvPr/>
        </p:nvSpPr>
        <p:spPr>
          <a:xfrm>
            <a:off x="1819645" y="5990843"/>
            <a:ext cx="8543555" cy="861839"/>
          </a:xfrm>
          <a:prstGeom prst="rect">
            <a:avLst/>
          </a:prstGeom>
        </p:spPr>
        <p:txBody>
          <a:bodyPr wrap="square" lIns="0" tIns="0" rIns="0" rtlCol="0">
            <a:spAutoFit/>
          </a:bodyPr>
          <a:lstStyle/>
          <a:p>
            <a:pPr>
              <a:lnSpc>
                <a:spcPts val="0"/>
              </a:lnSpc>
            </a:pPr>
            <a:endParaRPr sz="2400" dirty="0"/>
          </a:p>
          <a:p>
            <a:pPr marL="0" lvl="1">
              <a:buClr>
                <a:schemeClr val="accent6">
                  <a:lumMod val="75000"/>
                </a:schemeClr>
              </a:buClr>
              <a:buSzPct val="80000"/>
            </a:pPr>
            <a:r>
              <a:rPr lang="en-US" sz="2400" b="1" spc="-2" dirty="0" err="1">
                <a:solidFill>
                  <a:srgbClr val="1D1DFF"/>
                </a:solidFill>
                <a:latin typeface="Courier New" panose="02070309020205020404" pitchFamily="49" charset="0"/>
                <a:ea typeface="Arial"/>
                <a:cs typeface="Courier New" panose="02070309020205020404" pitchFamily="49" charset="0"/>
              </a:rPr>
              <a:t>i</a:t>
            </a:r>
            <a:r>
              <a:rPr lang="en-US" sz="2200" b="1" spc="-2" dirty="0">
                <a:latin typeface="Courier New" panose="02070309020205020404" pitchFamily="49" charset="0"/>
                <a:ea typeface="Arial"/>
                <a:cs typeface="Courier New" panose="02070309020205020404" pitchFamily="49" charset="0"/>
              </a:rPr>
              <a:t>: </a:t>
            </a:r>
            <a:r>
              <a:rPr lang="en-US" sz="2200" spc="-2" dirty="0">
                <a:latin typeface="Arial"/>
                <a:ea typeface="Arial"/>
                <a:cs typeface="Arial"/>
              </a:rPr>
              <a:t>Position, integer</a:t>
            </a:r>
          </a:p>
          <a:p>
            <a:pPr marL="0" lvl="1">
              <a:spcBef>
                <a:spcPts val="600"/>
              </a:spcBef>
              <a:buClr>
                <a:schemeClr val="accent6">
                  <a:lumMod val="75000"/>
                </a:schemeClr>
              </a:buClr>
              <a:buSzPct val="80000"/>
            </a:pPr>
            <a:r>
              <a:rPr lang="en-US" sz="2400" b="1" spc="-2" dirty="0">
                <a:solidFill>
                  <a:srgbClr val="1D1DFF"/>
                </a:solidFill>
                <a:latin typeface="Courier New" panose="02070309020205020404" pitchFamily="49" charset="0"/>
                <a:ea typeface="Arial"/>
                <a:cs typeface="Courier New" panose="02070309020205020404" pitchFamily="49" charset="0"/>
              </a:rPr>
              <a:t>e</a:t>
            </a:r>
            <a:r>
              <a:rPr lang="en-US" sz="2200" b="1" spc="-2" dirty="0">
                <a:latin typeface="Courier New" panose="02070309020205020404" pitchFamily="49" charset="0"/>
                <a:ea typeface="Arial"/>
                <a:cs typeface="Courier New" panose="02070309020205020404" pitchFamily="49" charset="0"/>
              </a:rPr>
              <a:t>: </a:t>
            </a:r>
            <a:r>
              <a:rPr lang="en-US" sz="2200" spc="-2" dirty="0">
                <a:latin typeface="Arial"/>
                <a:ea typeface="Arial"/>
                <a:cs typeface="Arial"/>
              </a:rPr>
              <a:t>Data stored in list, can be any data type</a:t>
            </a:r>
          </a:p>
        </p:txBody>
      </p:sp>
      <p:sp>
        <p:nvSpPr>
          <p:cNvPr id="8" name="Text Box17"/>
          <p:cNvSpPr txBox="1"/>
          <p:nvPr/>
        </p:nvSpPr>
        <p:spPr>
          <a:xfrm>
            <a:off x="4029472" y="2172260"/>
            <a:ext cx="2880320" cy="415563"/>
          </a:xfrm>
          <a:prstGeom prst="rect">
            <a:avLst/>
          </a:prstGeom>
        </p:spPr>
        <p:txBody>
          <a:bodyPr wrap="square" lIns="0" tIns="0" rIns="0" rtlCol="0">
            <a:spAutoFit/>
          </a:bodyPr>
          <a:lstStyle/>
          <a:p>
            <a:pPr algn="ctr">
              <a:lnSpc>
                <a:spcPts val="0"/>
              </a:lnSpc>
            </a:pPr>
            <a:endParaRPr sz="2400" dirty="0"/>
          </a:p>
          <a:p>
            <a:pPr marL="0" lvl="1" algn="ctr">
              <a:buClr>
                <a:schemeClr val="accent6">
                  <a:lumMod val="75000"/>
                </a:schemeClr>
              </a:buClr>
              <a:buSzPct val="80000"/>
            </a:pPr>
            <a:r>
              <a:rPr lang="en-US" sz="2400" spc="-2" dirty="0">
                <a:solidFill>
                  <a:srgbClr val="000000"/>
                </a:solidFill>
                <a:latin typeface="Arial"/>
                <a:ea typeface="Arial"/>
                <a:cs typeface="Arial"/>
              </a:rPr>
              <a:t>The </a:t>
            </a:r>
            <a:r>
              <a:rPr lang="en-US" sz="2400" b="1" spc="-2" dirty="0">
                <a:solidFill>
                  <a:srgbClr val="1D1DFF"/>
                </a:solidFill>
                <a:latin typeface="Courier New" panose="02070309020205020404" pitchFamily="49" charset="0"/>
                <a:ea typeface="Arial"/>
                <a:cs typeface="Courier New" panose="02070309020205020404" pitchFamily="49" charset="0"/>
              </a:rPr>
              <a:t>list </a:t>
            </a:r>
            <a:r>
              <a:rPr lang="en-US" sz="2400" spc="-2" dirty="0">
                <a:solidFill>
                  <a:srgbClr val="000000"/>
                </a:solidFill>
                <a:latin typeface="Arial"/>
                <a:ea typeface="Arial"/>
                <a:cs typeface="Arial"/>
              </a:rPr>
              <a:t>ADT</a:t>
            </a:r>
          </a:p>
        </p:txBody>
      </p:sp>
      <p:grpSp>
        <p:nvGrpSpPr>
          <p:cNvPr id="6" name="Group 5"/>
          <p:cNvGrpSpPr/>
          <p:nvPr/>
        </p:nvGrpSpPr>
        <p:grpSpPr>
          <a:xfrm>
            <a:off x="4173488" y="3742673"/>
            <a:ext cx="1316676" cy="793171"/>
            <a:chOff x="4173488" y="3742673"/>
            <a:chExt cx="1316676" cy="793171"/>
          </a:xfrm>
        </p:grpSpPr>
        <p:sp>
          <p:nvSpPr>
            <p:cNvPr id="3" name="Oval 2"/>
            <p:cNvSpPr/>
            <p:nvPr/>
          </p:nvSpPr>
          <p:spPr>
            <a:xfrm>
              <a:off x="4173488" y="3742673"/>
              <a:ext cx="1316676" cy="793171"/>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379289" y="3865344"/>
              <a:ext cx="946328" cy="584775"/>
            </a:xfrm>
            <a:prstGeom prst="rect">
              <a:avLst/>
            </a:prstGeom>
            <a:noFill/>
          </p:spPr>
          <p:txBody>
            <a:bodyPr wrap="square" rtlCol="0">
              <a:spAutoFit/>
            </a:bodyPr>
            <a:lstStyle/>
            <a:p>
              <a:pPr algn="ctr"/>
              <a:r>
                <a:rPr lang="en-US" sz="3200" dirty="0"/>
                <a:t>List</a:t>
              </a:r>
            </a:p>
          </p:txBody>
        </p:sp>
      </p:grpSp>
      <p:sp>
        <p:nvSpPr>
          <p:cNvPr id="5" name="TextBox 4"/>
          <p:cNvSpPr txBox="1"/>
          <p:nvPr/>
        </p:nvSpPr>
        <p:spPr>
          <a:xfrm>
            <a:off x="6549752" y="3094112"/>
            <a:ext cx="1944216" cy="461665"/>
          </a:xfrm>
          <a:prstGeom prst="rect">
            <a:avLst/>
          </a:prstGeom>
          <a:noFill/>
        </p:spPr>
        <p:txBody>
          <a:bodyPr wrap="square" rtlCol="0">
            <a:spAutoFit/>
          </a:bodyPr>
          <a:lstStyle/>
          <a:p>
            <a:r>
              <a:rPr lang="en-US" sz="2400" spc="-200" dirty="0">
                <a:solidFill>
                  <a:srgbClr val="1D1DFF"/>
                </a:solidFill>
                <a:latin typeface="Courier New" panose="02070309020205020404" pitchFamily="49" charset="0"/>
                <a:cs typeface="Courier New" panose="02070309020205020404" pitchFamily="49" charset="0"/>
              </a:rPr>
              <a:t>size()</a:t>
            </a:r>
          </a:p>
        </p:txBody>
      </p:sp>
      <p:sp>
        <p:nvSpPr>
          <p:cNvPr id="14" name="TextBox 13"/>
          <p:cNvSpPr txBox="1"/>
          <p:nvPr/>
        </p:nvSpPr>
        <p:spPr>
          <a:xfrm>
            <a:off x="2231469" y="3051516"/>
            <a:ext cx="1944216" cy="461665"/>
          </a:xfrm>
          <a:prstGeom prst="rect">
            <a:avLst/>
          </a:prstGeom>
          <a:noFill/>
        </p:spPr>
        <p:txBody>
          <a:bodyPr wrap="square" rtlCol="0">
            <a:spAutoFit/>
          </a:bodyPr>
          <a:lstStyle/>
          <a:p>
            <a:r>
              <a:rPr lang="en-US" sz="2400" spc="-100" dirty="0" err="1">
                <a:solidFill>
                  <a:srgbClr val="1D1DFF"/>
                </a:solidFill>
                <a:latin typeface="Courier New" panose="02070309020205020404" pitchFamily="49" charset="0"/>
                <a:cs typeface="Courier New" panose="02070309020205020404" pitchFamily="49" charset="0"/>
              </a:rPr>
              <a:t>isEmpty</a:t>
            </a:r>
            <a:r>
              <a:rPr lang="en-US" sz="2400" spc="-200" dirty="0">
                <a:solidFill>
                  <a:srgbClr val="1D1DFF"/>
                </a:solidFill>
                <a:latin typeface="Courier New" panose="02070309020205020404" pitchFamily="49" charset="0"/>
                <a:cs typeface="Courier New" panose="02070309020205020404" pitchFamily="49" charset="0"/>
              </a:rPr>
              <a:t>()</a:t>
            </a:r>
          </a:p>
        </p:txBody>
      </p:sp>
      <p:sp>
        <p:nvSpPr>
          <p:cNvPr id="15" name="TextBox 14"/>
          <p:cNvSpPr txBox="1"/>
          <p:nvPr/>
        </p:nvSpPr>
        <p:spPr>
          <a:xfrm>
            <a:off x="1581200" y="3944637"/>
            <a:ext cx="1944216" cy="461665"/>
          </a:xfrm>
          <a:prstGeom prst="rect">
            <a:avLst/>
          </a:prstGeom>
          <a:noFill/>
        </p:spPr>
        <p:txBody>
          <a:bodyPr wrap="square" rtlCol="0">
            <a:spAutoFit/>
          </a:bodyPr>
          <a:lstStyle/>
          <a:p>
            <a:r>
              <a:rPr lang="en-US" sz="2400" spc="-100" dirty="0">
                <a:solidFill>
                  <a:srgbClr val="1D1DFF"/>
                </a:solidFill>
                <a:latin typeface="Courier New" panose="02070309020205020404" pitchFamily="49" charset="0"/>
                <a:cs typeface="Courier New" panose="02070309020205020404" pitchFamily="49" charset="0"/>
              </a:rPr>
              <a:t>get</a:t>
            </a:r>
            <a:r>
              <a:rPr lang="en-US" sz="2400" spc="-200" dirty="0">
                <a:solidFill>
                  <a:srgbClr val="1D1DFF"/>
                </a:solidFill>
                <a:latin typeface="Courier New" panose="02070309020205020404" pitchFamily="49" charset="0"/>
                <a:cs typeface="Courier New" panose="02070309020205020404" pitchFamily="49" charset="0"/>
              </a:rPr>
              <a:t>(</a:t>
            </a:r>
            <a:r>
              <a:rPr lang="en-US" sz="2400" spc="-200" dirty="0" err="1">
                <a:solidFill>
                  <a:srgbClr val="1D1DFF"/>
                </a:solidFill>
                <a:latin typeface="Courier New" panose="02070309020205020404" pitchFamily="49" charset="0"/>
                <a:cs typeface="Courier New" panose="02070309020205020404" pitchFamily="49" charset="0"/>
              </a:rPr>
              <a:t>i</a:t>
            </a:r>
            <a:r>
              <a:rPr lang="en-US" sz="2400" spc="-200" dirty="0">
                <a:solidFill>
                  <a:srgbClr val="1D1DFF"/>
                </a:solidFill>
                <a:latin typeface="Courier New" panose="02070309020205020404" pitchFamily="49" charset="0"/>
                <a:cs typeface="Courier New" panose="02070309020205020404" pitchFamily="49" charset="0"/>
              </a:rPr>
              <a:t>)</a:t>
            </a:r>
          </a:p>
        </p:txBody>
      </p:sp>
      <p:sp>
        <p:nvSpPr>
          <p:cNvPr id="16" name="TextBox 15"/>
          <p:cNvSpPr txBox="1"/>
          <p:nvPr/>
        </p:nvSpPr>
        <p:spPr>
          <a:xfrm>
            <a:off x="2225323" y="4866449"/>
            <a:ext cx="1944216" cy="461665"/>
          </a:xfrm>
          <a:prstGeom prst="rect">
            <a:avLst/>
          </a:prstGeom>
          <a:noFill/>
        </p:spPr>
        <p:txBody>
          <a:bodyPr wrap="square" rtlCol="0">
            <a:spAutoFit/>
          </a:bodyPr>
          <a:lstStyle/>
          <a:p>
            <a:r>
              <a:rPr lang="en-US" sz="2400" spc="-100" dirty="0">
                <a:solidFill>
                  <a:srgbClr val="1D1DFF"/>
                </a:solidFill>
                <a:latin typeface="Courier New" panose="02070309020205020404" pitchFamily="49" charset="0"/>
                <a:cs typeface="Courier New" panose="02070309020205020404" pitchFamily="49" charset="0"/>
              </a:rPr>
              <a:t>set</a:t>
            </a:r>
            <a:r>
              <a:rPr lang="en-US" sz="2400" spc="-200" dirty="0">
                <a:solidFill>
                  <a:srgbClr val="1D1DFF"/>
                </a:solidFill>
                <a:latin typeface="Courier New" panose="02070309020205020404" pitchFamily="49" charset="0"/>
                <a:cs typeface="Courier New" panose="02070309020205020404" pitchFamily="49" charset="0"/>
              </a:rPr>
              <a:t>(</a:t>
            </a:r>
            <a:r>
              <a:rPr lang="en-US" sz="2400" spc="-200" dirty="0" err="1">
                <a:solidFill>
                  <a:srgbClr val="1D1DFF"/>
                </a:solidFill>
                <a:latin typeface="Courier New" panose="02070309020205020404" pitchFamily="49" charset="0"/>
                <a:cs typeface="Courier New" panose="02070309020205020404" pitchFamily="49" charset="0"/>
              </a:rPr>
              <a:t>i,e</a:t>
            </a:r>
            <a:r>
              <a:rPr lang="en-US" sz="2400" spc="-200" dirty="0">
                <a:solidFill>
                  <a:srgbClr val="1D1DFF"/>
                </a:solidFill>
                <a:latin typeface="Courier New" panose="02070309020205020404" pitchFamily="49" charset="0"/>
                <a:cs typeface="Courier New" panose="02070309020205020404" pitchFamily="49" charset="0"/>
              </a:rPr>
              <a:t>)</a:t>
            </a:r>
          </a:p>
        </p:txBody>
      </p:sp>
      <p:sp>
        <p:nvSpPr>
          <p:cNvPr id="18" name="TextBox 17"/>
          <p:cNvSpPr txBox="1"/>
          <p:nvPr/>
        </p:nvSpPr>
        <p:spPr>
          <a:xfrm>
            <a:off x="7251284" y="3926898"/>
            <a:ext cx="2394811" cy="461665"/>
          </a:xfrm>
          <a:prstGeom prst="rect">
            <a:avLst/>
          </a:prstGeom>
          <a:noFill/>
        </p:spPr>
        <p:txBody>
          <a:bodyPr wrap="square" rtlCol="0">
            <a:spAutoFit/>
          </a:bodyPr>
          <a:lstStyle/>
          <a:p>
            <a:r>
              <a:rPr lang="en-US" sz="2400" spc="-100" dirty="0">
                <a:solidFill>
                  <a:srgbClr val="1D1DFF"/>
                </a:solidFill>
                <a:latin typeface="Courier New" panose="02070309020205020404" pitchFamily="49" charset="0"/>
                <a:cs typeface="Courier New" panose="02070309020205020404" pitchFamily="49" charset="0"/>
              </a:rPr>
              <a:t>add</a:t>
            </a:r>
            <a:r>
              <a:rPr lang="en-US" sz="2400" spc="-200" dirty="0">
                <a:solidFill>
                  <a:srgbClr val="1D1DFF"/>
                </a:solidFill>
                <a:latin typeface="Courier New" panose="02070309020205020404" pitchFamily="49" charset="0"/>
                <a:cs typeface="Courier New" panose="02070309020205020404" pitchFamily="49" charset="0"/>
              </a:rPr>
              <a:t>(</a:t>
            </a:r>
            <a:r>
              <a:rPr lang="en-US" sz="2400" spc="-200" dirty="0" err="1">
                <a:solidFill>
                  <a:srgbClr val="1D1DFF"/>
                </a:solidFill>
                <a:latin typeface="Courier New" panose="02070309020205020404" pitchFamily="49" charset="0"/>
                <a:cs typeface="Courier New" panose="02070309020205020404" pitchFamily="49" charset="0"/>
              </a:rPr>
              <a:t>i,e</a:t>
            </a:r>
            <a:r>
              <a:rPr lang="en-US" sz="2400" spc="-200" dirty="0">
                <a:solidFill>
                  <a:srgbClr val="1D1DFF"/>
                </a:solidFill>
                <a:latin typeface="Courier New" panose="02070309020205020404" pitchFamily="49" charset="0"/>
                <a:cs typeface="Courier New" panose="02070309020205020404" pitchFamily="49" charset="0"/>
              </a:rPr>
              <a:t>)</a:t>
            </a:r>
          </a:p>
        </p:txBody>
      </p:sp>
      <p:sp>
        <p:nvSpPr>
          <p:cNvPr id="19" name="TextBox 18"/>
          <p:cNvSpPr txBox="1"/>
          <p:nvPr/>
        </p:nvSpPr>
        <p:spPr>
          <a:xfrm>
            <a:off x="6534405" y="4807163"/>
            <a:ext cx="2394811" cy="461665"/>
          </a:xfrm>
          <a:prstGeom prst="rect">
            <a:avLst/>
          </a:prstGeom>
          <a:noFill/>
        </p:spPr>
        <p:txBody>
          <a:bodyPr wrap="square" rtlCol="0">
            <a:spAutoFit/>
          </a:bodyPr>
          <a:lstStyle/>
          <a:p>
            <a:r>
              <a:rPr lang="en-US" sz="2400" spc="-100" dirty="0">
                <a:solidFill>
                  <a:srgbClr val="1D1DFF"/>
                </a:solidFill>
                <a:latin typeface="Courier New" panose="02070309020205020404" pitchFamily="49" charset="0"/>
                <a:cs typeface="Courier New" panose="02070309020205020404" pitchFamily="49" charset="0"/>
              </a:rPr>
              <a:t>remove</a:t>
            </a:r>
            <a:r>
              <a:rPr lang="en-US" sz="2400" spc="-200" dirty="0">
                <a:solidFill>
                  <a:srgbClr val="1D1DFF"/>
                </a:solidFill>
                <a:latin typeface="Courier New" panose="02070309020205020404" pitchFamily="49" charset="0"/>
                <a:cs typeface="Courier New" panose="02070309020205020404" pitchFamily="49" charset="0"/>
              </a:rPr>
              <a:t>(</a:t>
            </a:r>
            <a:r>
              <a:rPr lang="en-US" sz="2400" spc="-200" dirty="0" err="1">
                <a:solidFill>
                  <a:srgbClr val="1D1DFF"/>
                </a:solidFill>
                <a:latin typeface="Courier New" panose="02070309020205020404" pitchFamily="49" charset="0"/>
                <a:cs typeface="Courier New" panose="02070309020205020404" pitchFamily="49" charset="0"/>
              </a:rPr>
              <a:t>i</a:t>
            </a:r>
            <a:r>
              <a:rPr lang="en-US" sz="2400" spc="-200" dirty="0">
                <a:solidFill>
                  <a:srgbClr val="1D1DFF"/>
                </a:solidFill>
                <a:latin typeface="Courier New" panose="02070309020205020404" pitchFamily="49" charset="0"/>
                <a:cs typeface="Courier New" panose="02070309020205020404" pitchFamily="49" charset="0"/>
              </a:rPr>
              <a:t>)</a:t>
            </a:r>
          </a:p>
        </p:txBody>
      </p:sp>
      <p:cxnSp>
        <p:nvCxnSpPr>
          <p:cNvPr id="10" name="Straight Arrow Connector 9"/>
          <p:cNvCxnSpPr/>
          <p:nvPr/>
        </p:nvCxnSpPr>
        <p:spPr>
          <a:xfrm flipH="1">
            <a:off x="5490164" y="3513181"/>
            <a:ext cx="1044241" cy="413717"/>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651386" y="4172364"/>
            <a:ext cx="1435351" cy="31565"/>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781054" y="4172364"/>
            <a:ext cx="1276692" cy="3105"/>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483369" y="3604498"/>
            <a:ext cx="797217" cy="254332"/>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392973" y="4457897"/>
            <a:ext cx="829320" cy="339773"/>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5411641" y="4419687"/>
            <a:ext cx="1071720" cy="429579"/>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437184" y="2742544"/>
            <a:ext cx="7925025" cy="2799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22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8" y="786183"/>
            <a:ext cx="7186025" cy="576137"/>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a:solidFill>
                  <a:srgbClr val="003399"/>
                </a:solidFill>
                <a:latin typeface="Arial"/>
                <a:ea typeface="Arial"/>
                <a:cs typeface="Arial"/>
              </a:rPr>
              <a:t>List specification</a:t>
            </a:r>
            <a:endParaRPr lang="en-US" altLang="zh-CN" sz="4327" kern="0" dirty="0">
              <a:latin typeface="Arial"/>
              <a:ea typeface="Arial"/>
              <a:cs typeface="Arial"/>
            </a:endParaRPr>
          </a:p>
        </p:txBody>
      </p:sp>
      <p:sp>
        <p:nvSpPr>
          <p:cNvPr id="7" name="Text Box17"/>
          <p:cNvSpPr txBox="1"/>
          <p:nvPr/>
        </p:nvSpPr>
        <p:spPr>
          <a:xfrm>
            <a:off x="1819645" y="5990843"/>
            <a:ext cx="8543555" cy="861839"/>
          </a:xfrm>
          <a:prstGeom prst="rect">
            <a:avLst/>
          </a:prstGeom>
        </p:spPr>
        <p:txBody>
          <a:bodyPr wrap="square" lIns="0" tIns="0" rIns="0" rtlCol="0">
            <a:spAutoFit/>
          </a:bodyPr>
          <a:lstStyle/>
          <a:p>
            <a:pPr>
              <a:lnSpc>
                <a:spcPts val="0"/>
              </a:lnSpc>
            </a:pPr>
            <a:endParaRPr sz="2400" dirty="0"/>
          </a:p>
          <a:p>
            <a:pPr marL="0" lvl="1">
              <a:buClr>
                <a:schemeClr val="accent6">
                  <a:lumMod val="75000"/>
                </a:schemeClr>
              </a:buClr>
              <a:buSzPct val="80000"/>
            </a:pPr>
            <a:r>
              <a:rPr lang="en-US" sz="2400" b="1" spc="-2" dirty="0" err="1">
                <a:solidFill>
                  <a:srgbClr val="1D1DFF"/>
                </a:solidFill>
                <a:latin typeface="Courier New" panose="02070309020205020404" pitchFamily="49" charset="0"/>
                <a:ea typeface="Arial"/>
                <a:cs typeface="Courier New" panose="02070309020205020404" pitchFamily="49" charset="0"/>
              </a:rPr>
              <a:t>i</a:t>
            </a:r>
            <a:r>
              <a:rPr lang="en-US" sz="2200" b="1" spc="-2" dirty="0">
                <a:latin typeface="Courier New" panose="02070309020205020404" pitchFamily="49" charset="0"/>
                <a:ea typeface="Arial"/>
                <a:cs typeface="Courier New" panose="02070309020205020404" pitchFamily="49" charset="0"/>
              </a:rPr>
              <a:t>: </a:t>
            </a:r>
            <a:r>
              <a:rPr lang="en-US" sz="2200" spc="-2" dirty="0">
                <a:latin typeface="Arial"/>
                <a:ea typeface="Arial"/>
                <a:cs typeface="Arial"/>
              </a:rPr>
              <a:t>Position, integer</a:t>
            </a:r>
          </a:p>
          <a:p>
            <a:pPr marL="0" lvl="1">
              <a:spcBef>
                <a:spcPts val="600"/>
              </a:spcBef>
              <a:buClr>
                <a:schemeClr val="accent6">
                  <a:lumMod val="75000"/>
                </a:schemeClr>
              </a:buClr>
              <a:buSzPct val="80000"/>
            </a:pPr>
            <a:r>
              <a:rPr lang="en-US" sz="2400" b="1" spc="-2" dirty="0">
                <a:solidFill>
                  <a:srgbClr val="1D1DFF"/>
                </a:solidFill>
                <a:latin typeface="Courier New" panose="02070309020205020404" pitchFamily="49" charset="0"/>
                <a:ea typeface="Arial"/>
                <a:cs typeface="Courier New" panose="02070309020205020404" pitchFamily="49" charset="0"/>
              </a:rPr>
              <a:t>e</a:t>
            </a:r>
            <a:r>
              <a:rPr lang="en-US" sz="2200" b="1" spc="-2" dirty="0">
                <a:latin typeface="Courier New" panose="02070309020205020404" pitchFamily="49" charset="0"/>
                <a:ea typeface="Arial"/>
                <a:cs typeface="Courier New" panose="02070309020205020404" pitchFamily="49" charset="0"/>
              </a:rPr>
              <a:t>: </a:t>
            </a:r>
            <a:r>
              <a:rPr lang="en-US" sz="2200" spc="-2" dirty="0">
                <a:latin typeface="Arial"/>
                <a:ea typeface="Arial"/>
                <a:cs typeface="Arial"/>
              </a:rPr>
              <a:t>Data stored in list, can be any data type</a:t>
            </a:r>
          </a:p>
        </p:txBody>
      </p:sp>
      <p:sp>
        <p:nvSpPr>
          <p:cNvPr id="8" name="Text Box17"/>
          <p:cNvSpPr txBox="1"/>
          <p:nvPr/>
        </p:nvSpPr>
        <p:spPr>
          <a:xfrm>
            <a:off x="4029472" y="2172260"/>
            <a:ext cx="2880320" cy="415563"/>
          </a:xfrm>
          <a:prstGeom prst="rect">
            <a:avLst/>
          </a:prstGeom>
        </p:spPr>
        <p:txBody>
          <a:bodyPr wrap="square" lIns="0" tIns="0" rIns="0" rtlCol="0">
            <a:spAutoFit/>
          </a:bodyPr>
          <a:lstStyle/>
          <a:p>
            <a:pPr algn="ctr">
              <a:lnSpc>
                <a:spcPts val="0"/>
              </a:lnSpc>
            </a:pPr>
            <a:endParaRPr sz="2400" dirty="0"/>
          </a:p>
          <a:p>
            <a:pPr marL="0" lvl="1" algn="ctr">
              <a:buClr>
                <a:schemeClr val="accent6">
                  <a:lumMod val="75000"/>
                </a:schemeClr>
              </a:buClr>
              <a:buSzPct val="80000"/>
            </a:pPr>
            <a:r>
              <a:rPr lang="en-US" sz="2400" spc="-2" dirty="0">
                <a:solidFill>
                  <a:srgbClr val="000000"/>
                </a:solidFill>
                <a:latin typeface="Arial"/>
                <a:ea typeface="Arial"/>
                <a:cs typeface="Arial"/>
              </a:rPr>
              <a:t>The </a:t>
            </a:r>
            <a:r>
              <a:rPr lang="en-US" sz="2400" b="1" spc="-2" dirty="0">
                <a:solidFill>
                  <a:srgbClr val="1D1DFF"/>
                </a:solidFill>
                <a:latin typeface="Courier New" panose="02070309020205020404" pitchFamily="49" charset="0"/>
                <a:ea typeface="Arial"/>
                <a:cs typeface="Courier New" panose="02070309020205020404" pitchFamily="49" charset="0"/>
              </a:rPr>
              <a:t>list </a:t>
            </a:r>
            <a:r>
              <a:rPr lang="en-US" sz="2400" spc="-2" dirty="0">
                <a:solidFill>
                  <a:srgbClr val="000000"/>
                </a:solidFill>
                <a:latin typeface="Arial"/>
                <a:ea typeface="Arial"/>
                <a:cs typeface="Arial"/>
              </a:rPr>
              <a:t>ADT</a:t>
            </a:r>
          </a:p>
        </p:txBody>
      </p:sp>
      <p:grpSp>
        <p:nvGrpSpPr>
          <p:cNvPr id="6" name="Group 5"/>
          <p:cNvGrpSpPr/>
          <p:nvPr/>
        </p:nvGrpSpPr>
        <p:grpSpPr>
          <a:xfrm>
            <a:off x="4173488" y="3742673"/>
            <a:ext cx="1316676" cy="793171"/>
            <a:chOff x="4173488" y="3742673"/>
            <a:chExt cx="1316676" cy="793171"/>
          </a:xfrm>
        </p:grpSpPr>
        <p:sp>
          <p:nvSpPr>
            <p:cNvPr id="3" name="Oval 2"/>
            <p:cNvSpPr/>
            <p:nvPr/>
          </p:nvSpPr>
          <p:spPr>
            <a:xfrm>
              <a:off x="4173488" y="3742673"/>
              <a:ext cx="1316676" cy="793171"/>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379289" y="3865344"/>
              <a:ext cx="946328" cy="584775"/>
            </a:xfrm>
            <a:prstGeom prst="rect">
              <a:avLst/>
            </a:prstGeom>
            <a:noFill/>
          </p:spPr>
          <p:txBody>
            <a:bodyPr wrap="square" rtlCol="0">
              <a:spAutoFit/>
            </a:bodyPr>
            <a:lstStyle/>
            <a:p>
              <a:pPr algn="ctr"/>
              <a:r>
                <a:rPr lang="en-US" sz="3200" dirty="0"/>
                <a:t>List</a:t>
              </a:r>
            </a:p>
          </p:txBody>
        </p:sp>
      </p:grpSp>
      <p:sp>
        <p:nvSpPr>
          <p:cNvPr id="5" name="TextBox 4"/>
          <p:cNvSpPr txBox="1"/>
          <p:nvPr/>
        </p:nvSpPr>
        <p:spPr>
          <a:xfrm>
            <a:off x="6549752" y="3094112"/>
            <a:ext cx="1944216" cy="461665"/>
          </a:xfrm>
          <a:prstGeom prst="rect">
            <a:avLst/>
          </a:prstGeom>
          <a:noFill/>
        </p:spPr>
        <p:txBody>
          <a:bodyPr wrap="square" rtlCol="0">
            <a:spAutoFit/>
          </a:bodyPr>
          <a:lstStyle/>
          <a:p>
            <a:r>
              <a:rPr lang="en-US" sz="2400" spc="-200" dirty="0">
                <a:solidFill>
                  <a:srgbClr val="1D1DFF"/>
                </a:solidFill>
                <a:latin typeface="Courier New" panose="02070309020205020404" pitchFamily="49" charset="0"/>
                <a:cs typeface="Courier New" panose="02070309020205020404" pitchFamily="49" charset="0"/>
              </a:rPr>
              <a:t>size()</a:t>
            </a:r>
          </a:p>
        </p:txBody>
      </p:sp>
      <p:sp>
        <p:nvSpPr>
          <p:cNvPr id="14" name="TextBox 13"/>
          <p:cNvSpPr txBox="1"/>
          <p:nvPr/>
        </p:nvSpPr>
        <p:spPr>
          <a:xfrm>
            <a:off x="2231469" y="3051516"/>
            <a:ext cx="1944216" cy="461665"/>
          </a:xfrm>
          <a:prstGeom prst="rect">
            <a:avLst/>
          </a:prstGeom>
          <a:noFill/>
        </p:spPr>
        <p:txBody>
          <a:bodyPr wrap="square" rtlCol="0">
            <a:spAutoFit/>
          </a:bodyPr>
          <a:lstStyle/>
          <a:p>
            <a:r>
              <a:rPr lang="en-US" sz="2400" spc="-100" dirty="0" err="1">
                <a:solidFill>
                  <a:srgbClr val="1D1DFF"/>
                </a:solidFill>
                <a:latin typeface="Courier New" panose="02070309020205020404" pitchFamily="49" charset="0"/>
                <a:cs typeface="Courier New" panose="02070309020205020404" pitchFamily="49" charset="0"/>
              </a:rPr>
              <a:t>isEmpty</a:t>
            </a:r>
            <a:r>
              <a:rPr lang="en-US" sz="2400" spc="-200" dirty="0">
                <a:solidFill>
                  <a:srgbClr val="1D1DFF"/>
                </a:solidFill>
                <a:latin typeface="Courier New" panose="02070309020205020404" pitchFamily="49" charset="0"/>
                <a:cs typeface="Courier New" panose="02070309020205020404" pitchFamily="49" charset="0"/>
              </a:rPr>
              <a:t>()</a:t>
            </a:r>
          </a:p>
        </p:txBody>
      </p:sp>
      <p:sp>
        <p:nvSpPr>
          <p:cNvPr id="15" name="TextBox 14"/>
          <p:cNvSpPr txBox="1"/>
          <p:nvPr/>
        </p:nvSpPr>
        <p:spPr>
          <a:xfrm>
            <a:off x="1581200" y="3944637"/>
            <a:ext cx="1944216" cy="461665"/>
          </a:xfrm>
          <a:prstGeom prst="rect">
            <a:avLst/>
          </a:prstGeom>
          <a:noFill/>
        </p:spPr>
        <p:txBody>
          <a:bodyPr wrap="square" rtlCol="0">
            <a:spAutoFit/>
          </a:bodyPr>
          <a:lstStyle/>
          <a:p>
            <a:r>
              <a:rPr lang="en-US" sz="2400" spc="-100" dirty="0">
                <a:solidFill>
                  <a:srgbClr val="1D1DFF"/>
                </a:solidFill>
                <a:latin typeface="Courier New" panose="02070309020205020404" pitchFamily="49" charset="0"/>
                <a:cs typeface="Courier New" panose="02070309020205020404" pitchFamily="49" charset="0"/>
              </a:rPr>
              <a:t>get</a:t>
            </a:r>
            <a:r>
              <a:rPr lang="en-US" sz="2400" spc="-200" dirty="0">
                <a:solidFill>
                  <a:srgbClr val="1D1DFF"/>
                </a:solidFill>
                <a:latin typeface="Courier New" panose="02070309020205020404" pitchFamily="49" charset="0"/>
                <a:cs typeface="Courier New" panose="02070309020205020404" pitchFamily="49" charset="0"/>
              </a:rPr>
              <a:t>(</a:t>
            </a:r>
            <a:r>
              <a:rPr lang="en-US" sz="2400" spc="-200" dirty="0" err="1">
                <a:solidFill>
                  <a:srgbClr val="1D1DFF"/>
                </a:solidFill>
                <a:latin typeface="Courier New" panose="02070309020205020404" pitchFamily="49" charset="0"/>
                <a:cs typeface="Courier New" panose="02070309020205020404" pitchFamily="49" charset="0"/>
              </a:rPr>
              <a:t>i</a:t>
            </a:r>
            <a:r>
              <a:rPr lang="en-US" sz="2400" spc="-200" dirty="0">
                <a:solidFill>
                  <a:srgbClr val="1D1DFF"/>
                </a:solidFill>
                <a:latin typeface="Courier New" panose="02070309020205020404" pitchFamily="49" charset="0"/>
                <a:cs typeface="Courier New" panose="02070309020205020404" pitchFamily="49" charset="0"/>
              </a:rPr>
              <a:t>)</a:t>
            </a:r>
          </a:p>
        </p:txBody>
      </p:sp>
      <p:sp>
        <p:nvSpPr>
          <p:cNvPr id="16" name="TextBox 15"/>
          <p:cNvSpPr txBox="1"/>
          <p:nvPr/>
        </p:nvSpPr>
        <p:spPr>
          <a:xfrm>
            <a:off x="2225323" y="4866449"/>
            <a:ext cx="1944216" cy="461665"/>
          </a:xfrm>
          <a:prstGeom prst="rect">
            <a:avLst/>
          </a:prstGeom>
          <a:noFill/>
        </p:spPr>
        <p:txBody>
          <a:bodyPr wrap="square" rtlCol="0">
            <a:spAutoFit/>
          </a:bodyPr>
          <a:lstStyle/>
          <a:p>
            <a:r>
              <a:rPr lang="en-US" sz="2400" spc="-100" dirty="0">
                <a:solidFill>
                  <a:srgbClr val="1D1DFF"/>
                </a:solidFill>
                <a:latin typeface="Courier New" panose="02070309020205020404" pitchFamily="49" charset="0"/>
                <a:cs typeface="Courier New" panose="02070309020205020404" pitchFamily="49" charset="0"/>
              </a:rPr>
              <a:t>set</a:t>
            </a:r>
            <a:r>
              <a:rPr lang="en-US" sz="2400" spc="-200" dirty="0">
                <a:solidFill>
                  <a:srgbClr val="1D1DFF"/>
                </a:solidFill>
                <a:latin typeface="Courier New" panose="02070309020205020404" pitchFamily="49" charset="0"/>
                <a:cs typeface="Courier New" panose="02070309020205020404" pitchFamily="49" charset="0"/>
              </a:rPr>
              <a:t>(</a:t>
            </a:r>
            <a:r>
              <a:rPr lang="en-US" sz="2400" spc="-200" dirty="0" err="1">
                <a:solidFill>
                  <a:srgbClr val="1D1DFF"/>
                </a:solidFill>
                <a:latin typeface="Courier New" panose="02070309020205020404" pitchFamily="49" charset="0"/>
                <a:cs typeface="Courier New" panose="02070309020205020404" pitchFamily="49" charset="0"/>
              </a:rPr>
              <a:t>i,e</a:t>
            </a:r>
            <a:r>
              <a:rPr lang="en-US" sz="2400" spc="-200" dirty="0">
                <a:solidFill>
                  <a:srgbClr val="1D1DFF"/>
                </a:solidFill>
                <a:latin typeface="Courier New" panose="02070309020205020404" pitchFamily="49" charset="0"/>
                <a:cs typeface="Courier New" panose="02070309020205020404" pitchFamily="49" charset="0"/>
              </a:rPr>
              <a:t>)</a:t>
            </a:r>
          </a:p>
        </p:txBody>
      </p:sp>
      <p:sp>
        <p:nvSpPr>
          <p:cNvPr id="18" name="TextBox 17"/>
          <p:cNvSpPr txBox="1"/>
          <p:nvPr/>
        </p:nvSpPr>
        <p:spPr>
          <a:xfrm>
            <a:off x="7251284" y="3926898"/>
            <a:ext cx="2394811" cy="461665"/>
          </a:xfrm>
          <a:prstGeom prst="rect">
            <a:avLst/>
          </a:prstGeom>
          <a:noFill/>
        </p:spPr>
        <p:txBody>
          <a:bodyPr wrap="square" rtlCol="0">
            <a:spAutoFit/>
          </a:bodyPr>
          <a:lstStyle/>
          <a:p>
            <a:r>
              <a:rPr lang="en-US" sz="2400" spc="-100" dirty="0">
                <a:solidFill>
                  <a:srgbClr val="1D1DFF"/>
                </a:solidFill>
                <a:latin typeface="Courier New" panose="02070309020205020404" pitchFamily="49" charset="0"/>
                <a:cs typeface="Courier New" panose="02070309020205020404" pitchFamily="49" charset="0"/>
              </a:rPr>
              <a:t>add</a:t>
            </a:r>
            <a:r>
              <a:rPr lang="en-US" sz="2400" spc="-200" dirty="0">
                <a:solidFill>
                  <a:srgbClr val="1D1DFF"/>
                </a:solidFill>
                <a:latin typeface="Courier New" panose="02070309020205020404" pitchFamily="49" charset="0"/>
                <a:cs typeface="Courier New" panose="02070309020205020404" pitchFamily="49" charset="0"/>
              </a:rPr>
              <a:t>(</a:t>
            </a:r>
            <a:r>
              <a:rPr lang="en-US" sz="2400" spc="-200" dirty="0" err="1">
                <a:solidFill>
                  <a:srgbClr val="1D1DFF"/>
                </a:solidFill>
                <a:latin typeface="Courier New" panose="02070309020205020404" pitchFamily="49" charset="0"/>
                <a:cs typeface="Courier New" panose="02070309020205020404" pitchFamily="49" charset="0"/>
              </a:rPr>
              <a:t>i,e</a:t>
            </a:r>
            <a:r>
              <a:rPr lang="en-US" sz="2400" spc="-200" dirty="0">
                <a:solidFill>
                  <a:srgbClr val="1D1DFF"/>
                </a:solidFill>
                <a:latin typeface="Courier New" panose="02070309020205020404" pitchFamily="49" charset="0"/>
                <a:cs typeface="Courier New" panose="02070309020205020404" pitchFamily="49" charset="0"/>
              </a:rPr>
              <a:t>)</a:t>
            </a:r>
          </a:p>
        </p:txBody>
      </p:sp>
      <p:sp>
        <p:nvSpPr>
          <p:cNvPr id="19" name="TextBox 18"/>
          <p:cNvSpPr txBox="1"/>
          <p:nvPr/>
        </p:nvSpPr>
        <p:spPr>
          <a:xfrm>
            <a:off x="6534405" y="4807163"/>
            <a:ext cx="2394811" cy="461665"/>
          </a:xfrm>
          <a:prstGeom prst="rect">
            <a:avLst/>
          </a:prstGeom>
          <a:noFill/>
        </p:spPr>
        <p:txBody>
          <a:bodyPr wrap="square" rtlCol="0">
            <a:spAutoFit/>
          </a:bodyPr>
          <a:lstStyle/>
          <a:p>
            <a:r>
              <a:rPr lang="en-US" sz="2400" spc="-100" dirty="0">
                <a:solidFill>
                  <a:srgbClr val="1D1DFF"/>
                </a:solidFill>
                <a:latin typeface="Courier New" panose="02070309020205020404" pitchFamily="49" charset="0"/>
                <a:cs typeface="Courier New" panose="02070309020205020404" pitchFamily="49" charset="0"/>
              </a:rPr>
              <a:t>remove</a:t>
            </a:r>
            <a:r>
              <a:rPr lang="en-US" sz="2400" spc="-200" dirty="0">
                <a:solidFill>
                  <a:srgbClr val="1D1DFF"/>
                </a:solidFill>
                <a:latin typeface="Courier New" panose="02070309020205020404" pitchFamily="49" charset="0"/>
                <a:cs typeface="Courier New" panose="02070309020205020404" pitchFamily="49" charset="0"/>
              </a:rPr>
              <a:t>(</a:t>
            </a:r>
            <a:r>
              <a:rPr lang="en-US" sz="2400" spc="-200" dirty="0" err="1">
                <a:solidFill>
                  <a:srgbClr val="1D1DFF"/>
                </a:solidFill>
                <a:latin typeface="Courier New" panose="02070309020205020404" pitchFamily="49" charset="0"/>
                <a:cs typeface="Courier New" panose="02070309020205020404" pitchFamily="49" charset="0"/>
              </a:rPr>
              <a:t>i</a:t>
            </a:r>
            <a:r>
              <a:rPr lang="en-US" sz="2400" spc="-200" dirty="0">
                <a:solidFill>
                  <a:srgbClr val="1D1DFF"/>
                </a:solidFill>
                <a:latin typeface="Courier New" panose="02070309020205020404" pitchFamily="49" charset="0"/>
                <a:cs typeface="Courier New" panose="02070309020205020404" pitchFamily="49" charset="0"/>
              </a:rPr>
              <a:t>)</a:t>
            </a:r>
          </a:p>
        </p:txBody>
      </p:sp>
      <p:cxnSp>
        <p:nvCxnSpPr>
          <p:cNvPr id="10" name="Straight Arrow Connector 9"/>
          <p:cNvCxnSpPr/>
          <p:nvPr/>
        </p:nvCxnSpPr>
        <p:spPr>
          <a:xfrm flipH="1">
            <a:off x="5490164" y="3513181"/>
            <a:ext cx="1044241" cy="413717"/>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651386" y="4172364"/>
            <a:ext cx="1435351" cy="31565"/>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781054" y="4172364"/>
            <a:ext cx="1276692" cy="3105"/>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483369" y="3604498"/>
            <a:ext cx="797217" cy="254332"/>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392973" y="4457897"/>
            <a:ext cx="829320" cy="339773"/>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5411641" y="4419687"/>
            <a:ext cx="1071720" cy="429579"/>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437184" y="2742544"/>
            <a:ext cx="7925025" cy="2799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8183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8" y="786183"/>
            <a:ext cx="8324841"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a:solidFill>
                  <a:srgbClr val="003399"/>
                </a:solidFill>
                <a:latin typeface="Arial"/>
                <a:ea typeface="Arial"/>
                <a:cs typeface="Arial"/>
              </a:rPr>
              <a:t>List specification</a:t>
            </a:r>
            <a:r>
              <a:rPr lang="en-US" altLang="zh-CN" sz="4327" kern="0" dirty="0">
                <a:solidFill>
                  <a:srgbClr val="003399"/>
                </a:solidFill>
                <a:latin typeface="Arial"/>
                <a:ea typeface="Arial"/>
                <a:cs typeface="Arial"/>
              </a:rPr>
              <a:t>: illustration</a:t>
            </a:r>
            <a:endParaRPr lang="en-US" altLang="zh-CN" sz="4327" kern="0" dirty="0">
              <a:latin typeface="Arial"/>
              <a:ea typeface="Arial"/>
              <a:cs typeface="Arial"/>
            </a:endParaRPr>
          </a:p>
        </p:txBody>
      </p:sp>
      <p:sp>
        <p:nvSpPr>
          <p:cNvPr id="18" name="TextBox 17"/>
          <p:cNvSpPr txBox="1"/>
          <p:nvPr/>
        </p:nvSpPr>
        <p:spPr>
          <a:xfrm>
            <a:off x="1437184" y="6598419"/>
            <a:ext cx="6912768"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Example: Some operations on a list of characters</a:t>
            </a:r>
          </a:p>
        </p:txBody>
      </p:sp>
      <p:pic>
        <p:nvPicPr>
          <p:cNvPr id="2" name="Picture 1"/>
          <p:cNvPicPr>
            <a:picLocks noChangeAspect="1"/>
          </p:cNvPicPr>
          <p:nvPr/>
        </p:nvPicPr>
        <p:blipFill>
          <a:blip r:embed="rId3"/>
          <a:stretch>
            <a:fillRect/>
          </a:stretch>
        </p:blipFill>
        <p:spPr>
          <a:xfrm>
            <a:off x="2157264" y="1629193"/>
            <a:ext cx="5400600" cy="4916241"/>
          </a:xfrm>
          <a:prstGeom prst="rect">
            <a:avLst/>
          </a:prstGeom>
        </p:spPr>
      </p:pic>
    </p:spTree>
    <p:extLst>
      <p:ext uri="{BB962C8B-B14F-4D97-AF65-F5344CB8AC3E}">
        <p14:creationId xmlns:p14="http://schemas.microsoft.com/office/powerpoint/2010/main" val="1267580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2"/>
          <p:cNvSpPr/>
          <p:nvPr/>
        </p:nvSpPr>
        <p:spPr>
          <a:xfrm>
            <a:off x="843966" y="490676"/>
            <a:ext cx="8518243" cy="667327"/>
          </a:xfrm>
          <a:custGeom>
            <a:avLst/>
            <a:gdLst/>
            <a:ahLst/>
            <a:cxnLst/>
            <a:rect l="l" t="t" r="r" b="b"/>
            <a:pathLst>
              <a:path w="8267706" h="647700">
                <a:moveTo>
                  <a:pt x="19050" y="628650"/>
                </a:moveTo>
                <a:lnTo>
                  <a:pt x="19050" y="19050"/>
                </a:lnTo>
                <a:lnTo>
                  <a:pt x="8248656" y="19050"/>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3" name="Path13"/>
          <p:cNvSpPr/>
          <p:nvPr/>
        </p:nvSpPr>
        <p:spPr>
          <a:xfrm>
            <a:off x="860323" y="7082174"/>
            <a:ext cx="8642550" cy="202815"/>
          </a:xfrm>
          <a:custGeom>
            <a:avLst/>
            <a:gdLst/>
            <a:ahLst/>
            <a:cxnLst/>
            <a:rect l="l" t="t" r="r" b="b"/>
            <a:pathLst>
              <a:path w="8388357" h="196850">
                <a:moveTo>
                  <a:pt x="79375" y="98425"/>
                </a:moveTo>
                <a:lnTo>
                  <a:pt x="8308981" y="98425"/>
                </a:lnTo>
              </a:path>
            </a:pathLst>
          </a:custGeom>
          <a:solidFill>
            <a:srgbClr val="000000">
              <a:alpha val="0"/>
            </a:srgbClr>
          </a:solidFill>
          <a:ln w="19050" cap="sq">
            <a:solidFill>
              <a:schemeClr val="accent6">
                <a:lumMod val="75000"/>
              </a:schemeClr>
            </a:solidFill>
            <a:prstDash val="solid"/>
          </a:ln>
        </p:spPr>
        <p:txBody>
          <a:bodyPr rtlCol="0" anchor="ctr"/>
          <a:lstStyle/>
          <a:p>
            <a:pPr algn="ctr"/>
            <a:endParaRPr lang="en-US" altLang="zh-CN" sz="1855"/>
          </a:p>
        </p:txBody>
      </p:sp>
      <p:sp>
        <p:nvSpPr>
          <p:cNvPr id="11" name="Text Box10"/>
          <p:cNvSpPr txBox="1"/>
          <p:nvPr/>
        </p:nvSpPr>
        <p:spPr>
          <a:xfrm>
            <a:off x="1037368" y="786183"/>
            <a:ext cx="7891848" cy="559192"/>
          </a:xfrm>
          <a:prstGeom prst="rect">
            <a:avLst/>
          </a:prstGeom>
        </p:spPr>
        <p:txBody>
          <a:bodyPr wrap="square" lIns="0" tIns="0" rIns="0" rtlCol="0">
            <a:spAutoFit/>
          </a:bodyPr>
          <a:lstStyle/>
          <a:p>
            <a:pPr>
              <a:lnSpc>
                <a:spcPts val="0"/>
              </a:lnSpc>
            </a:pPr>
            <a:endParaRPr sz="1855" kern="0" dirty="0"/>
          </a:p>
          <a:p>
            <a:pPr>
              <a:lnSpc>
                <a:spcPts val="3985"/>
              </a:lnSpc>
            </a:pPr>
            <a:r>
              <a:rPr lang="en-US" altLang="zh-CN" sz="4327" kern="0">
                <a:solidFill>
                  <a:srgbClr val="003399"/>
                </a:solidFill>
                <a:latin typeface="Arial"/>
                <a:ea typeface="Arial"/>
                <a:cs typeface="Arial"/>
              </a:rPr>
              <a:t>List specification</a:t>
            </a:r>
            <a:r>
              <a:rPr lang="en-US" altLang="zh-CN" sz="4327" kern="0" dirty="0">
                <a:solidFill>
                  <a:srgbClr val="003399"/>
                </a:solidFill>
                <a:latin typeface="Arial"/>
                <a:ea typeface="Arial"/>
                <a:cs typeface="Arial"/>
              </a:rPr>
              <a:t>: in Java</a:t>
            </a:r>
            <a:endParaRPr lang="en-US" altLang="zh-CN" sz="4327" kern="0" dirty="0">
              <a:latin typeface="Arial"/>
              <a:ea typeface="Arial"/>
              <a:cs typeface="Arial"/>
            </a:endParaRPr>
          </a:p>
        </p:txBody>
      </p:sp>
      <p:pic>
        <p:nvPicPr>
          <p:cNvPr id="2" name="Picture 1"/>
          <p:cNvPicPr>
            <a:picLocks noChangeAspect="1"/>
          </p:cNvPicPr>
          <p:nvPr/>
        </p:nvPicPr>
        <p:blipFill>
          <a:blip r:embed="rId3"/>
          <a:stretch>
            <a:fillRect/>
          </a:stretch>
        </p:blipFill>
        <p:spPr>
          <a:xfrm>
            <a:off x="1037369" y="1768259"/>
            <a:ext cx="8752744" cy="4703658"/>
          </a:xfrm>
          <a:prstGeom prst="rect">
            <a:avLst/>
          </a:prstGeom>
        </p:spPr>
      </p:pic>
      <p:sp>
        <p:nvSpPr>
          <p:cNvPr id="24" name="TextBox 23"/>
          <p:cNvSpPr txBox="1"/>
          <p:nvPr/>
        </p:nvSpPr>
        <p:spPr>
          <a:xfrm>
            <a:off x="1526907" y="6669080"/>
            <a:ext cx="7835301"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A simple version of the list interface [</a:t>
            </a:r>
            <a:r>
              <a:rPr lang="en-US" sz="2200" dirty="0" err="1">
                <a:latin typeface="Arial" panose="020B0604020202020204" pitchFamily="34" charset="0"/>
                <a:cs typeface="Arial" panose="020B0604020202020204" pitchFamily="34" charset="0"/>
              </a:rPr>
              <a:t>M.Goodrich,259</a:t>
            </a:r>
            <a:r>
              <a:rPr lang="en-US"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894742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8220</TotalTime>
  <Words>1781</Words>
  <Application>Microsoft Office PowerPoint</Application>
  <PresentationFormat>Custom</PresentationFormat>
  <Paragraphs>308</Paragraphs>
  <Slides>33</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宋体</vt:lpstr>
      <vt:lpstr>宋体</vt:lpstr>
      <vt:lpstr>Arial</vt:lpstr>
      <vt:lpstr>Calibri</vt:lpstr>
      <vt:lpstr>Consolas</vt:lpstr>
      <vt:lpstr>Courier New</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List ADT</dc:title>
  <dc:creator>MinhNTH</dc:creator>
  <cp:lastModifiedBy>Hong Minh Nguyen Thi</cp:lastModifiedBy>
  <cp:revision>209</cp:revision>
  <dcterms:created xsi:type="dcterms:W3CDTF">2017-10-23T09:06:44Z</dcterms:created>
  <dcterms:modified xsi:type="dcterms:W3CDTF">2021-09-22T01:49:28Z</dcterms:modified>
</cp:coreProperties>
</file>