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80" r:id="rId4"/>
    <p:sldId id="274" r:id="rId5"/>
    <p:sldId id="275" r:id="rId6"/>
    <p:sldId id="276" r:id="rId7"/>
    <p:sldId id="277" r:id="rId8"/>
    <p:sldId id="281" r:id="rId9"/>
    <p:sldId id="278" r:id="rId10"/>
    <p:sldId id="282" r:id="rId11"/>
    <p:sldId id="258" r:id="rId12"/>
    <p:sldId id="260" r:id="rId13"/>
    <p:sldId id="263" r:id="rId14"/>
    <p:sldId id="261" r:id="rId15"/>
    <p:sldId id="264" r:id="rId16"/>
    <p:sldId id="262" r:id="rId17"/>
    <p:sldId id="283" r:id="rId18"/>
    <p:sldId id="265" r:id="rId19"/>
    <p:sldId id="266" r:id="rId20"/>
    <p:sldId id="268" r:id="rId21"/>
    <p:sldId id="269" r:id="rId22"/>
    <p:sldId id="284" r:id="rId23"/>
    <p:sldId id="270" r:id="rId24"/>
    <p:sldId id="271" r:id="rId25"/>
    <p:sldId id="273" r:id="rId26"/>
    <p:sldId id="285" r:id="rId27"/>
    <p:sldId id="279" r:id="rId28"/>
    <p:sldId id="25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D5F61-EF25-4D0E-A0C4-33968EBB77EA}" type="datetimeFigureOut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92995-92D3-482A-8992-C2DDA449D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62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2995-92D3-482A-8992-C2DDA449D7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2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64E8D-2474-4EED-B408-8CA20B8439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07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給定中心點座標，設半徑為</a:t>
            </a:r>
            <a:r>
              <a:rPr lang="en-US" altLang="zh-TW" dirty="0" smtClean="0"/>
              <a:t>5pixel</a:t>
            </a:r>
            <a:r>
              <a:rPr lang="zh-TW" altLang="en-US" dirty="0" smtClean="0"/>
              <a:t>畫圓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2995-92D3-482A-8992-C2DDA449D77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7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</a:t>
            </a:r>
            <a:r>
              <a:rPr lang="zh-TW" altLang="en-US" dirty="0" smtClean="0"/>
              <a:t>為平均值點的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軸，</a:t>
            </a:r>
            <a:r>
              <a:rPr lang="en-US" altLang="zh-TW" dirty="0" smtClean="0"/>
              <a:t>TI</a:t>
            </a:r>
            <a:r>
              <a:rPr lang="zh-TW" altLang="en-US" dirty="0" smtClean="0"/>
              <a:t>為平均值點的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軸，帶入後可得</a:t>
            </a:r>
            <a:r>
              <a:rPr lang="en-US" altLang="zh-TW" dirty="0" smtClean="0"/>
              <a:t>X0&amp;T1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2995-92D3-482A-8992-C2DDA449D7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24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XO</a:t>
            </a:r>
            <a:r>
              <a:rPr lang="zh-TW" altLang="en-US" dirty="0" smtClean="0"/>
              <a:t>會比平均值的最後一個點在大一點因為還沒完全回復到</a:t>
            </a:r>
            <a:r>
              <a:rPr lang="en-US" altLang="zh-TW" dirty="0" smtClean="0"/>
              <a:t>90</a:t>
            </a:r>
            <a:r>
              <a:rPr lang="zh-TW" altLang="en-US" dirty="0" smtClean="0"/>
              <a:t>度，因位訊號強度不一樣所以</a:t>
            </a:r>
            <a:r>
              <a:rPr lang="en-US" altLang="zh-TW" dirty="0" smtClean="0"/>
              <a:t>fitting</a:t>
            </a:r>
            <a:r>
              <a:rPr lang="zh-TW" altLang="en-US" dirty="0" smtClean="0"/>
              <a:t>結果並沒有罩濃度排列，可以從</a:t>
            </a:r>
            <a:r>
              <a:rPr lang="en-US" altLang="zh-TW" dirty="0" smtClean="0"/>
              <a:t>X0</a:t>
            </a:r>
            <a:r>
              <a:rPr lang="zh-TW" altLang="en-US" dirty="0" smtClean="0"/>
              <a:t>判斷哪條線是哪個</a:t>
            </a:r>
            <a:r>
              <a:rPr lang="zh-TW" altLang="en-US" dirty="0" smtClean="0"/>
              <a:t>濃度。</a:t>
            </a:r>
            <a:r>
              <a:rPr lang="en-US" altLang="zh-TW" dirty="0" smtClean="0"/>
              <a:t>T1</a:t>
            </a:r>
            <a:r>
              <a:rPr lang="zh-TW" altLang="en-US" dirty="0" smtClean="0"/>
              <a:t>在</a:t>
            </a:r>
            <a:r>
              <a:rPr lang="en-US" altLang="zh-TW" dirty="0" smtClean="0"/>
              <a:t>67%</a:t>
            </a:r>
            <a:r>
              <a:rPr lang="zh-TW" altLang="en-US" dirty="0" smtClean="0"/>
              <a:t>的位置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2995-92D3-482A-8992-C2DDA449D77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33%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2995-92D3-482A-8992-C2DDA449D7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88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將所有平均值除以該農度的最大值及每罐最大值為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2995-92D3-482A-8992-C2DDA449D77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09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因為數據有些交錯的部分所以點會比較偏離曲線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2995-92D3-482A-8992-C2DDA449D7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50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EA86-EBE6-4037-BDEF-23E57E4233D1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05FF-99BB-416B-84D4-BF242318322D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6EC-21E4-4C01-AC33-6ADB73EE3968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63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AB87-6341-4DE9-8876-56BA67B9168C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094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CF9-AD33-4C24-9986-22B70856AF0E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474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04A7-67E7-4E47-ACEF-D24FD9C53F00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9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9F0F-18AC-448E-8535-6743FAFF2F8E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1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223-08E4-42A8-8770-34789D1AAD3F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08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106-039D-4462-9088-DE0F6CB11EAA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73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F4D6-CFCB-4E96-95E3-3139BDA624C8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2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A05A-3679-4789-A58D-7E2DF9543531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E445-16E1-4342-B544-AC3345FE9C21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04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5E-7F61-499F-9C23-2377CF576944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A66-F349-4A59-A3F0-9A08200F6550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5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3A9-B300-44A0-BC64-9160279FA8CC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58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619-6A40-4D5A-9CB3-E8AC5A5E7BD2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90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CF2D-4AFE-47AD-A300-568A7F345B37}" type="datetime1">
              <a:rPr lang="zh-TW" altLang="en-US" smtClean="0"/>
              <a:t>2014/11/25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D53AA6-6EBF-44A7-8E95-B0A65A0AA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MRI</a:t>
            </a:r>
            <a:r>
              <a:rPr lang="zh-TW" altLang="en-US" dirty="0" smtClean="0"/>
              <a:t>實驗報告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組員</a:t>
            </a:r>
            <a:r>
              <a:rPr lang="zh-TW" altLang="en-US" dirty="0"/>
              <a:t>：</a:t>
            </a:r>
            <a:r>
              <a:rPr lang="zh-TW" altLang="en-US" dirty="0" smtClean="0"/>
              <a:t>蔡</a:t>
            </a:r>
            <a:r>
              <a:rPr lang="zh-TW" altLang="en-US" dirty="0" smtClean="0"/>
              <a:t>奕甫、陳巧寧、黃鈞</a:t>
            </a:r>
            <a:r>
              <a:rPr lang="zh-TW" altLang="en-US" dirty="0" smtClean="0"/>
              <a:t>輿</a:t>
            </a:r>
            <a:endParaRPr lang="en-US" altLang="zh-TW" dirty="0" smtClean="0"/>
          </a:p>
          <a:p>
            <a:r>
              <a:rPr lang="zh-TW" altLang="en-US" dirty="0" smtClean="0"/>
              <a:t>指導教授：黃騰毅 老師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2014/11/25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141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仿</a:t>
            </a:r>
            <a:r>
              <a:rPr lang="zh-TW" altLang="en-US" sz="2400" dirty="0" smtClean="0"/>
              <a:t>體配製</a:t>
            </a:r>
            <a:endParaRPr lang="en-US" altLang="zh-TW" sz="2400" dirty="0" smtClean="0"/>
          </a:p>
          <a:p>
            <a:r>
              <a:rPr lang="zh-TW" altLang="en-US" sz="2400" dirty="0" smtClean="0"/>
              <a:t>實驗流程</a:t>
            </a:r>
            <a:endParaRPr lang="en-US" altLang="zh-TW" sz="2400" dirty="0" smtClean="0"/>
          </a:p>
          <a:p>
            <a:r>
              <a:rPr lang="zh-TW" altLang="en-US" sz="2400" dirty="0" smtClean="0">
                <a:solidFill>
                  <a:schemeClr val="accent1"/>
                </a:solidFill>
              </a:rPr>
              <a:t>影像</a:t>
            </a:r>
            <a:r>
              <a:rPr lang="zh-TW" altLang="en-US" sz="2400" dirty="0">
                <a:solidFill>
                  <a:schemeClr val="accent1"/>
                </a:solidFill>
              </a:rPr>
              <a:t>計算</a:t>
            </a:r>
            <a:endParaRPr lang="en-US" altLang="zh-TW" sz="2400" dirty="0" smtClean="0">
              <a:solidFill>
                <a:schemeClr val="accent1"/>
              </a:solidFill>
            </a:endParaRPr>
          </a:p>
          <a:p>
            <a:r>
              <a:rPr lang="en-US" altLang="zh-TW" sz="2400" dirty="0" smtClean="0"/>
              <a:t>T1 T2 fitting</a:t>
            </a:r>
          </a:p>
          <a:p>
            <a:r>
              <a:rPr lang="zh-TW" altLang="en-US" sz="2400" dirty="0" smtClean="0"/>
              <a:t>量</a:t>
            </a:r>
            <a:r>
              <a:rPr lang="zh-TW" altLang="en-US" sz="2400" dirty="0"/>
              <a:t>化</a:t>
            </a:r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r>
              <a:rPr lang="zh-TW" altLang="en-US" sz="2400" dirty="0" smtClean="0"/>
              <a:t>結論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1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Read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184" y="1443552"/>
            <a:ext cx="4276725" cy="4210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01923" y="5826713"/>
            <a:ext cx="11833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ffectLst/>
              </a:rPr>
              <a:t>TR=20</a:t>
            </a:r>
          </a:p>
          <a:p>
            <a:r>
              <a:rPr lang="en-US" altLang="zh-TW" dirty="0" smtClean="0">
                <a:effectLst/>
              </a:rPr>
              <a:t>TE=12</a:t>
            </a:r>
          </a:p>
          <a:p>
            <a:r>
              <a:rPr lang="en-US" altLang="zh-TW" dirty="0" smtClean="0"/>
              <a:t>FOV=100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-712" t="-236" r="25205" b="236"/>
          <a:stretch/>
        </p:blipFill>
        <p:spPr>
          <a:xfrm>
            <a:off x="7393785" y="2446340"/>
            <a:ext cx="3874949" cy="25765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93784" y="4050788"/>
            <a:ext cx="2991173" cy="255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3784" y="1905000"/>
            <a:ext cx="2938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icom</a:t>
            </a:r>
            <a:r>
              <a:rPr lang="en-US" altLang="zh-TW" dirty="0" smtClean="0"/>
              <a:t> info</a:t>
            </a:r>
          </a:p>
        </p:txBody>
      </p:sp>
      <p:sp>
        <p:nvSpPr>
          <p:cNvPr id="10" name="矩形 9"/>
          <p:cNvSpPr/>
          <p:nvPr/>
        </p:nvSpPr>
        <p:spPr>
          <a:xfrm>
            <a:off x="4758409" y="5965212"/>
            <a:ext cx="1681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Rows=128</a:t>
            </a:r>
          </a:p>
          <a:p>
            <a:r>
              <a:rPr lang="en-US" altLang="zh-TW" dirty="0" smtClean="0"/>
              <a:t>Columns=128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平均值</a:t>
            </a:r>
            <a:r>
              <a:rPr lang="zh-TW" altLang="en-US" dirty="0"/>
              <a:t>計算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91" y="1711153"/>
            <a:ext cx="4410075" cy="4210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09189" y="6052494"/>
            <a:ext cx="3254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▲"/>
            </a:pPr>
            <a:r>
              <a:rPr lang="zh-TW" altLang="en-US" dirty="0" smtClean="0"/>
              <a:t>每根試</a:t>
            </a:r>
            <a:r>
              <a:rPr lang="zh-TW" altLang="en-US" dirty="0"/>
              <a:t>管</a:t>
            </a:r>
            <a:r>
              <a:rPr lang="zh-TW" altLang="en-US" dirty="0" smtClean="0"/>
              <a:t>取半徑等於</a:t>
            </a:r>
            <a:r>
              <a:rPr lang="en-US" altLang="zh-TW" dirty="0" smtClean="0"/>
              <a:t>5 pixel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4402"/>
              </p:ext>
            </p:extLst>
          </p:nvPr>
        </p:nvGraphicFramePr>
        <p:xfrm>
          <a:off x="8070849" y="2461054"/>
          <a:ext cx="2193496" cy="23593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15486"/>
                <a:gridCol w="1178010"/>
              </a:tblGrid>
              <a:tr h="283433"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T1 </a:t>
                      </a:r>
                      <a:r>
                        <a:rPr lang="en-US" altLang="zh-TW" sz="1200" dirty="0" smtClean="0"/>
                        <a:t>Image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 </a:t>
                      </a:r>
                      <a:r>
                        <a:rPr lang="en-US" altLang="zh-TW" sz="1200" dirty="0" smtClean="0"/>
                        <a:t>TE=12 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</a:t>
                      </a:r>
                      <a:r>
                        <a:rPr lang="en-US" altLang="zh-TW" sz="1200" dirty="0" smtClean="0"/>
                        <a:t>=20</a:t>
                      </a:r>
                      <a:endParaRPr lang="zh-TW" altLang="en-US" sz="1200" dirty="0" smtClean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343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濃度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平均值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3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0.1mM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9.1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3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0.2mM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10.4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3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0.4mM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4.5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3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0.5mM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27.8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3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0.6mM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21.1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3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0.8mM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5.6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899628" y="1914305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u="none" strike="noStrike" dirty="0" smtClean="0">
                <a:solidFill>
                  <a:srgbClr val="FF0000"/>
                </a:solidFill>
                <a:effectLst/>
              </a:rPr>
              <a:t>0.1mM</a:t>
            </a:r>
            <a:endParaRPr lang="en-US" altLang="zh-TW" b="0" i="0" u="none" strike="noStrike" dirty="0">
              <a:solidFill>
                <a:srgbClr val="FF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5424" y="191601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u="none" strike="noStrike" dirty="0" smtClean="0">
                <a:solidFill>
                  <a:srgbClr val="FF0000"/>
                </a:solidFill>
                <a:effectLst/>
              </a:rPr>
              <a:t>0.5mM</a:t>
            </a:r>
            <a:endParaRPr lang="en-US" altLang="zh-TW" b="0" i="0" u="none" strike="noStrike" dirty="0">
              <a:solidFill>
                <a:srgbClr val="FF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9628" y="3283685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u="none" strike="noStrike" dirty="0" smtClean="0">
                <a:solidFill>
                  <a:srgbClr val="FF0000"/>
                </a:solidFill>
                <a:effectLst/>
              </a:rPr>
              <a:t>0.2mM</a:t>
            </a:r>
            <a:endParaRPr lang="en-US" altLang="zh-TW" b="0" i="0" u="none" strike="noStrike" dirty="0">
              <a:solidFill>
                <a:srgbClr val="FF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5424" y="328539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u="none" strike="noStrike" dirty="0" smtClean="0">
                <a:solidFill>
                  <a:srgbClr val="FF0000"/>
                </a:solidFill>
                <a:effectLst/>
              </a:rPr>
              <a:t>0.6mM</a:t>
            </a:r>
            <a:endParaRPr lang="en-US" altLang="zh-TW" b="0" i="0" u="none" strike="noStrike" dirty="0">
              <a:solidFill>
                <a:srgbClr val="FF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9628" y="4653065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u="none" strike="noStrike" dirty="0" smtClean="0">
                <a:solidFill>
                  <a:srgbClr val="FF0000"/>
                </a:solidFill>
                <a:effectLst/>
              </a:rPr>
              <a:t>0.4mM</a:t>
            </a:r>
            <a:endParaRPr lang="en-US" altLang="zh-TW" b="0" i="0" u="none" strike="noStrike" dirty="0">
              <a:solidFill>
                <a:srgbClr val="FF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5424" y="465477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u="none" strike="noStrike" dirty="0" smtClean="0">
                <a:solidFill>
                  <a:srgbClr val="FF0000"/>
                </a:solidFill>
                <a:effectLst/>
              </a:rPr>
              <a:t>0.8mM</a:t>
            </a:r>
            <a:endParaRPr lang="en-US" altLang="zh-TW" b="0" i="0" u="none" strike="noStrike" dirty="0">
              <a:solidFill>
                <a:srgbClr val="FF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126801" y="5010086"/>
            <a:ext cx="244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▲"/>
            </a:pPr>
            <a:r>
              <a:rPr lang="zh-TW" altLang="en-US" sz="1600" dirty="0" smtClean="0"/>
              <a:t>第一張影像計算結果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98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T1 Image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1828" y="20423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64228" y="21947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16628" y="23471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69028" y="24995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21428" y="26519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773828" y="28043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26228" y="29567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78628" y="31091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231028" y="32615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383428" y="34139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535828" y="35663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88228" y="37187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840628" y="38711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993028" y="40235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145428" y="41759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297828" y="43283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450228" y="44807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602628" y="46331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755028" y="47855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329882" y="1902256"/>
            <a:ext cx="2710248" cy="2578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01731" y="168257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ffectLst/>
              </a:rPr>
              <a:t>TR=20</a:t>
            </a:r>
          </a:p>
        </p:txBody>
      </p:sp>
      <p:sp>
        <p:nvSpPr>
          <p:cNvPr id="28" name="矩形 27"/>
          <p:cNvSpPr/>
          <p:nvPr/>
        </p:nvSpPr>
        <p:spPr>
          <a:xfrm>
            <a:off x="8040130" y="4087339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ffectLst/>
              </a:rPr>
              <a:t>TR=2000</a:t>
            </a:r>
          </a:p>
        </p:txBody>
      </p:sp>
      <p:sp>
        <p:nvSpPr>
          <p:cNvPr id="29" name="矩形 28"/>
          <p:cNvSpPr/>
          <p:nvPr/>
        </p:nvSpPr>
        <p:spPr>
          <a:xfrm>
            <a:off x="3955530" y="4762157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ffectLst/>
              </a:rPr>
              <a:t>TE=12</a:t>
            </a:r>
          </a:p>
        </p:txBody>
      </p:sp>
      <p:sp>
        <p:nvSpPr>
          <p:cNvPr id="30" name="矩形 29"/>
          <p:cNvSpPr/>
          <p:nvPr/>
        </p:nvSpPr>
        <p:spPr>
          <a:xfrm>
            <a:off x="8211652" y="532507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共</a:t>
            </a:r>
            <a:r>
              <a:rPr lang="en-US" altLang="zh-TW" dirty="0" smtClean="0"/>
              <a:t>19</a:t>
            </a:r>
            <a:r>
              <a:rPr lang="zh-TW" altLang="en-US" dirty="0" smtClean="0"/>
              <a:t>張</a:t>
            </a:r>
            <a:endParaRPr lang="en-US" altLang="zh-TW" dirty="0" smtClean="0">
              <a:effectLst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T1 </a:t>
            </a:r>
            <a:r>
              <a:rPr lang="en-US" altLang="zh-TW" dirty="0" smtClean="0"/>
              <a:t>Image Data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39367"/>
              </p:ext>
            </p:extLst>
          </p:nvPr>
        </p:nvGraphicFramePr>
        <p:xfrm>
          <a:off x="779934" y="1595715"/>
          <a:ext cx="11002352" cy="4706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063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  <a:gridCol w="541331"/>
              </a:tblGrid>
              <a:tr h="588309">
                <a:tc>
                  <a:txBody>
                    <a:bodyPr/>
                    <a:lstStyle/>
                    <a:p>
                      <a:pPr algn="l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 gridSpan="19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T1 Image TE=12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8830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u="none" strike="noStrike" dirty="0" smtClean="0">
                          <a:effectLst/>
                        </a:rPr>
                        <a:t>濃度</a:t>
                      </a:r>
                      <a:r>
                        <a:rPr lang="en-US" altLang="zh-TW" sz="1000" b="1" u="none" strike="noStrike" dirty="0" smtClean="0">
                          <a:effectLst/>
                        </a:rPr>
                        <a:t>\</a:t>
                      </a:r>
                      <a:r>
                        <a:rPr lang="en-US" sz="1000" b="1" u="none" strike="noStrike" dirty="0" smtClean="0">
                          <a:effectLst/>
                        </a:rPr>
                        <a:t>TR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20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30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40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50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60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70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80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90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100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200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300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400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500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600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700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800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900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1000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</a:rPr>
                        <a:t>2000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</a:tr>
              <a:tr h="588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0.1mM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28.3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39.0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49.5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60.6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71.4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82.7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92.9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193.1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286.0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376.0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460.5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538.3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611.9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680.2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745.2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805.3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1168.2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</a:tr>
              <a:tr h="588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0.2mM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23.2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36.1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48.8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61.0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73.4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85.5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97.3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108.4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213.2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303.7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382.6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449.3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506.3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555.6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595.1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630.3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660.3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779.7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</a:tr>
              <a:tr h="588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0.4mM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14.0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23.1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31.8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36.1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40.2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76.9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105.8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128.2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144.9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157.4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167.0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173.8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178.8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182.7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192.3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</a:tr>
              <a:tr h="588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0.5mM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27.8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54.9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81.1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106.3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130.7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154.6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177.9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200.3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221.8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405.5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535.4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626.1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688.2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731.2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761.2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778.3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792.6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802.9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821.7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</a:tr>
              <a:tr h="588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0.6mM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21.1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60.1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78.5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96.2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113.2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129.6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145.5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160.6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282.4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361.8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413.2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446.0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467.2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481.0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488.0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493.8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497.8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503.4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</a:tr>
              <a:tr h="588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0.8mM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15.7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29.4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33.5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37.6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41.3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71.2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88.8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98.9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104.9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108.0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109.7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110.4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110.8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111.2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111.1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432" marR="5432" marT="5432" marB="0" anchor="ctr"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6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T2 </a:t>
            </a:r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1828" y="20423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64228" y="21947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16628" y="23471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450228" y="44807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602628" y="46331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755028" y="4785500"/>
            <a:ext cx="1013254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329882" y="1902256"/>
            <a:ext cx="2710248" cy="2578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01731" y="168257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ffectLst/>
              </a:rPr>
              <a:t>TE=14</a:t>
            </a:r>
          </a:p>
        </p:txBody>
      </p:sp>
      <p:sp>
        <p:nvSpPr>
          <p:cNvPr id="28" name="矩形 27"/>
          <p:cNvSpPr/>
          <p:nvPr/>
        </p:nvSpPr>
        <p:spPr>
          <a:xfrm>
            <a:off x="8040130" y="4087339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ffectLst/>
              </a:rPr>
              <a:t>TE=448</a:t>
            </a:r>
          </a:p>
        </p:txBody>
      </p:sp>
      <p:sp>
        <p:nvSpPr>
          <p:cNvPr id="29" name="矩形 28"/>
          <p:cNvSpPr/>
          <p:nvPr/>
        </p:nvSpPr>
        <p:spPr>
          <a:xfrm>
            <a:off x="3955530" y="4762157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ffectLst/>
              </a:rPr>
              <a:t>TR=3000</a:t>
            </a:r>
          </a:p>
        </p:txBody>
      </p:sp>
      <p:sp>
        <p:nvSpPr>
          <p:cNvPr id="30" name="矩形 29"/>
          <p:cNvSpPr/>
          <p:nvPr/>
        </p:nvSpPr>
        <p:spPr>
          <a:xfrm>
            <a:off x="8211652" y="532507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共</a:t>
            </a:r>
            <a:r>
              <a:rPr lang="en-US" altLang="zh-TW" dirty="0" smtClean="0"/>
              <a:t>32</a:t>
            </a:r>
            <a:r>
              <a:rPr lang="zh-TW" altLang="en-US" dirty="0" smtClean="0"/>
              <a:t>張</a:t>
            </a:r>
            <a:endParaRPr lang="en-US" altLang="zh-TW" dirty="0" smtClean="0">
              <a:effectLst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69028" y="24995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621428" y="26519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4773828" y="28043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926228" y="29567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078628" y="31091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231028" y="32615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383428" y="34139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535828" y="35663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688228" y="37187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840628" y="38711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993028" y="40235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145428" y="41759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297828" y="4328300"/>
            <a:ext cx="1013254" cy="9967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T2 </a:t>
            </a:r>
            <a:r>
              <a:rPr lang="en-US" altLang="zh-TW" dirty="0"/>
              <a:t>Image Data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968466"/>
              </p:ext>
            </p:extLst>
          </p:nvPr>
        </p:nvGraphicFramePr>
        <p:xfrm>
          <a:off x="663398" y="1972237"/>
          <a:ext cx="11403975" cy="416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  <a:gridCol w="345575"/>
              </a:tblGrid>
              <a:tr h="520316">
                <a:tc>
                  <a:txBody>
                    <a:bodyPr/>
                    <a:lstStyle/>
                    <a:p>
                      <a:pPr algn="ctr" fontAlgn="ctr"/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T2 Image TR=3000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203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1" u="none" strike="noStrike" dirty="0" smtClean="0">
                          <a:effectLst/>
                        </a:rPr>
                        <a:t>濃度</a:t>
                      </a:r>
                      <a:r>
                        <a:rPr lang="en-US" altLang="zh-TW" sz="800" b="1" u="none" strike="noStrike" dirty="0" smtClean="0">
                          <a:effectLst/>
                        </a:rPr>
                        <a:t>\</a:t>
                      </a:r>
                      <a:r>
                        <a:rPr lang="en-US" sz="800" b="1" u="none" strike="noStrike" dirty="0" smtClean="0">
                          <a:effectLst/>
                        </a:rPr>
                        <a:t>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14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28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42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56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70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84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98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>
                          <a:effectLst/>
                        </a:rPr>
                        <a:t>112</a:t>
                      </a:r>
                      <a:endParaRPr lang="en-US" altLang="zh-TW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126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140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154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168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182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196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>
                          <a:effectLst/>
                        </a:rPr>
                        <a:t>210</a:t>
                      </a:r>
                      <a:endParaRPr lang="en-US" altLang="zh-TW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224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238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252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>
                          <a:effectLst/>
                        </a:rPr>
                        <a:t>266</a:t>
                      </a:r>
                      <a:endParaRPr lang="en-US" altLang="zh-TW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280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294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308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322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336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350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364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378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392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406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420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434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u="none" strike="noStrike" dirty="0">
                          <a:effectLst/>
                        </a:rPr>
                        <a:t>448</a:t>
                      </a:r>
                      <a:endParaRPr lang="en-US" altLang="zh-TW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</a:tr>
              <a:tr h="520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0.1mM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1801.5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1884.9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1518.6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1382.1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1161.9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1045.8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884.4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795.1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673.3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606.7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512.9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463.5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390.7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354.7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298.2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271.6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228.2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208.3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175.0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160.0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134.6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123.2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103.8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94.8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80.1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73.1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61.9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56.6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48.1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43.9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37.3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34.2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</a:tr>
              <a:tr h="520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0.2mM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1099.8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989.9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657.3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526.2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358.0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291.1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194.4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163.4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105.8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93.1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58.0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54.0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32.3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31.9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18.0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19.3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10.3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12.1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3.4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</a:tr>
              <a:tr h="520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0.4mM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243.2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190.6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85.0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63.8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27.7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23.5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8.5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4.0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1.2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1.2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</a:tr>
              <a:tr h="520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0.5mM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1066.3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716.8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279.6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189.6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62.2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60.0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11.7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22.0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1.5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1.4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1.2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1.0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</a:tr>
              <a:tr h="520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0.6mM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648.6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390.4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127.6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84.2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19.8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23.6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2.4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0.8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</a:tr>
              <a:tr h="520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0.8mM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129.0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72.6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13.2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12.1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1.0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0.9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0.8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0.9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752" marR="3752" marT="3752" marB="0" anchor="ctr"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141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仿</a:t>
            </a:r>
            <a:r>
              <a:rPr lang="zh-TW" altLang="en-US" sz="2400" dirty="0" smtClean="0"/>
              <a:t>體配製</a:t>
            </a:r>
            <a:endParaRPr lang="en-US" altLang="zh-TW" sz="2400" dirty="0" smtClean="0"/>
          </a:p>
          <a:p>
            <a:r>
              <a:rPr lang="zh-TW" altLang="en-US" sz="2400" dirty="0" smtClean="0"/>
              <a:t>實驗流程</a:t>
            </a:r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計算</a:t>
            </a:r>
            <a:endParaRPr lang="en-US" altLang="zh-TW" sz="2400" dirty="0" smtClean="0"/>
          </a:p>
          <a:p>
            <a:r>
              <a:rPr lang="en-US" altLang="zh-TW" sz="2400" dirty="0" smtClean="0">
                <a:solidFill>
                  <a:schemeClr val="accent1"/>
                </a:solidFill>
              </a:rPr>
              <a:t>T1 T2 fitting</a:t>
            </a:r>
          </a:p>
          <a:p>
            <a:r>
              <a:rPr lang="zh-TW" altLang="en-US" sz="2400" dirty="0" smtClean="0"/>
              <a:t>量</a:t>
            </a:r>
            <a:r>
              <a:rPr lang="zh-TW" altLang="en-US" sz="2400" dirty="0"/>
              <a:t>化</a:t>
            </a:r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r>
              <a:rPr lang="zh-TW" altLang="en-US" sz="2400" dirty="0" smtClean="0"/>
              <a:t>結論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1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T1 </a:t>
            </a:r>
            <a:r>
              <a:rPr lang="en-US" altLang="zh-TW" dirty="0" smtClean="0"/>
              <a:t>fitting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3044486" y="3200400"/>
            <a:ext cx="0" cy="28083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012207" y="6008712"/>
            <a:ext cx="393312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3314423" y="3494355"/>
            <a:ext cx="2700300" cy="1518867"/>
            <a:chOff x="3362048" y="3722955"/>
            <a:chExt cx="2700300" cy="1518867"/>
          </a:xfrm>
        </p:grpSpPr>
        <p:sp>
          <p:nvSpPr>
            <p:cNvPr id="9" name="流程圖: 接點 8"/>
            <p:cNvSpPr/>
            <p:nvPr/>
          </p:nvSpPr>
          <p:spPr>
            <a:xfrm>
              <a:off x="3362048" y="5040351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接點 9"/>
            <p:cNvSpPr/>
            <p:nvPr/>
          </p:nvSpPr>
          <p:spPr>
            <a:xfrm>
              <a:off x="3623129" y="5169814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接點 10"/>
            <p:cNvSpPr/>
            <p:nvPr/>
          </p:nvSpPr>
          <p:spPr>
            <a:xfrm>
              <a:off x="4154136" y="4752841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接點 11"/>
            <p:cNvSpPr/>
            <p:nvPr/>
          </p:nvSpPr>
          <p:spPr>
            <a:xfrm>
              <a:off x="4788024" y="3933056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5378272" y="3722955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接點 13"/>
            <p:cNvSpPr/>
            <p:nvPr/>
          </p:nvSpPr>
          <p:spPr>
            <a:xfrm>
              <a:off x="5990340" y="4035502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5" name="直線接點 14"/>
          <p:cNvCxnSpPr/>
          <p:nvPr/>
        </p:nvCxnSpPr>
        <p:spPr>
          <a:xfrm>
            <a:off x="5366651" y="3591077"/>
            <a:ext cx="0" cy="7944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968771" y="3630797"/>
            <a:ext cx="6245" cy="17610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81881" y="3804995"/>
            <a:ext cx="4470" cy="1154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607038" y="4689231"/>
            <a:ext cx="4230" cy="26857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9" idx="4"/>
          </p:cNvCxnSpPr>
          <p:nvPr/>
        </p:nvCxnSpPr>
        <p:spPr>
          <a:xfrm>
            <a:off x="3350427" y="4883759"/>
            <a:ext cx="4470" cy="1476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11" idx="0"/>
          </p:cNvCxnSpPr>
          <p:nvPr/>
        </p:nvCxnSpPr>
        <p:spPr>
          <a:xfrm>
            <a:off x="4135786" y="4280520"/>
            <a:ext cx="6729" cy="24372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形 20"/>
          <p:cNvSpPr/>
          <p:nvPr/>
        </p:nvSpPr>
        <p:spPr>
          <a:xfrm rot="16200000">
            <a:off x="4177874" y="2455352"/>
            <a:ext cx="4752528" cy="6962704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0" name="文字方塊 29"/>
          <p:cNvSpPr txBox="1"/>
          <p:nvPr/>
        </p:nvSpPr>
        <p:spPr>
          <a:xfrm rot="10800000">
            <a:off x="2549084" y="4004391"/>
            <a:ext cx="369332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200" b="1" dirty="0" smtClean="0">
                <a:latin typeface="Times New Roman" pitchFamily="18" charset="0"/>
                <a:cs typeface="Times New Roman" pitchFamily="18" charset="0"/>
              </a:rPr>
              <a:t>Signal Intensity</a:t>
            </a:r>
            <a:endParaRPr lang="zh-TW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 rot="16200000">
            <a:off x="6915351" y="5914606"/>
            <a:ext cx="369332" cy="1882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726036" y="6008711"/>
            <a:ext cx="27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43084"/>
              </p:ext>
            </p:extLst>
          </p:nvPr>
        </p:nvGraphicFramePr>
        <p:xfrm>
          <a:off x="7024688" y="4165600"/>
          <a:ext cx="44561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方程式" r:id="rId4" imgW="1790640" imgH="241200" progId="Equation.3">
                  <p:embed/>
                </p:oleObj>
              </mc:Choice>
              <mc:Fallback>
                <p:oleObj name="方程式" r:id="rId4" imgW="1790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4165600"/>
                        <a:ext cx="4456112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6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T1 fitting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57425"/>
            <a:ext cx="5531744" cy="4121150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79138"/>
              </p:ext>
            </p:extLst>
          </p:nvPr>
        </p:nvGraphicFramePr>
        <p:xfrm>
          <a:off x="8442325" y="3429000"/>
          <a:ext cx="3062287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470"/>
                <a:gridCol w="1282402"/>
                <a:gridCol w="884415"/>
              </a:tblGrid>
              <a:tr h="2857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T1 Image TE=12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濃度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result X0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result 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1426.8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1565.5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832.4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651.4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199.7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404.9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842.5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311.0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0.6mM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513.3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260.5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113.9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217.7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4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141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仿</a:t>
            </a:r>
            <a:r>
              <a:rPr lang="zh-TW" altLang="en-US" sz="2400" dirty="0" smtClean="0"/>
              <a:t>體配製</a:t>
            </a:r>
            <a:endParaRPr lang="en-US" altLang="zh-TW" sz="2400" dirty="0" smtClean="0"/>
          </a:p>
          <a:p>
            <a:r>
              <a:rPr lang="zh-TW" altLang="en-US" sz="2400" dirty="0" smtClean="0"/>
              <a:t>實驗流程</a:t>
            </a:r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計算</a:t>
            </a:r>
            <a:endParaRPr lang="en-US" altLang="zh-TW" sz="2400" dirty="0" smtClean="0"/>
          </a:p>
          <a:p>
            <a:r>
              <a:rPr lang="en-US" altLang="zh-TW" sz="2400" dirty="0" smtClean="0"/>
              <a:t>T1 T2 fitting</a:t>
            </a:r>
          </a:p>
          <a:p>
            <a:r>
              <a:rPr lang="zh-TW" altLang="en-US" sz="2400" dirty="0" smtClean="0"/>
              <a:t>量</a:t>
            </a:r>
            <a:r>
              <a:rPr lang="zh-TW" altLang="en-US" sz="2400" dirty="0"/>
              <a:t>化</a:t>
            </a:r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r>
              <a:rPr lang="zh-TW" altLang="en-US" sz="2400" dirty="0" smtClean="0"/>
              <a:t>結論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弧形 20"/>
          <p:cNvSpPr/>
          <p:nvPr/>
        </p:nvSpPr>
        <p:spPr>
          <a:xfrm rot="5400000" flipV="1">
            <a:off x="4181854" y="49007"/>
            <a:ext cx="4752528" cy="6962704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T2 fitting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3044486" y="3200400"/>
            <a:ext cx="0" cy="28083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012207" y="6008712"/>
            <a:ext cx="393312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 flipV="1">
            <a:off x="3098549" y="4129596"/>
            <a:ext cx="2638438" cy="1694449"/>
            <a:chOff x="3367691" y="3618279"/>
            <a:chExt cx="2638438" cy="1694449"/>
          </a:xfrm>
        </p:grpSpPr>
        <p:sp>
          <p:nvSpPr>
            <p:cNvPr id="9" name="流程圖: 接點 8"/>
            <p:cNvSpPr/>
            <p:nvPr/>
          </p:nvSpPr>
          <p:spPr>
            <a:xfrm>
              <a:off x="3367691" y="5240720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接點 9"/>
            <p:cNvSpPr/>
            <p:nvPr/>
          </p:nvSpPr>
          <p:spPr>
            <a:xfrm>
              <a:off x="3654181" y="4975099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接點 10"/>
            <p:cNvSpPr/>
            <p:nvPr/>
          </p:nvSpPr>
          <p:spPr>
            <a:xfrm>
              <a:off x="4135086" y="4409941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接點 11"/>
            <p:cNvSpPr/>
            <p:nvPr/>
          </p:nvSpPr>
          <p:spPr>
            <a:xfrm>
              <a:off x="4788024" y="4028306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5373082" y="3618279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接點 13"/>
            <p:cNvSpPr/>
            <p:nvPr/>
          </p:nvSpPr>
          <p:spPr>
            <a:xfrm>
              <a:off x="5934121" y="3686951"/>
              <a:ext cx="72008" cy="72008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文字方塊 29"/>
          <p:cNvSpPr txBox="1"/>
          <p:nvPr/>
        </p:nvSpPr>
        <p:spPr>
          <a:xfrm rot="10800000">
            <a:off x="2549084" y="4004391"/>
            <a:ext cx="369332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200" b="1" dirty="0" smtClean="0">
                <a:latin typeface="Times New Roman" pitchFamily="18" charset="0"/>
                <a:cs typeface="Times New Roman" pitchFamily="18" charset="0"/>
              </a:rPr>
              <a:t>Signal Intensity</a:t>
            </a:r>
            <a:endParaRPr lang="zh-TW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 rot="16200000">
            <a:off x="6915351" y="5914606"/>
            <a:ext cx="369332" cy="1882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726036" y="6008711"/>
            <a:ext cx="27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476"/>
              </p:ext>
            </p:extLst>
          </p:nvPr>
        </p:nvGraphicFramePr>
        <p:xfrm>
          <a:off x="7229475" y="4165600"/>
          <a:ext cx="4044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方程式" r:id="rId3" imgW="1625400" imgH="241200" progId="Equation.3">
                  <p:embed/>
                </p:oleObj>
              </mc:Choice>
              <mc:Fallback>
                <p:oleObj name="方程式" r:id="rId3" imgW="1625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4165600"/>
                        <a:ext cx="40449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9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T2 fitting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" r="8286"/>
          <a:stretch/>
        </p:blipFill>
        <p:spPr>
          <a:xfrm>
            <a:off x="2505076" y="1905001"/>
            <a:ext cx="6167660" cy="456247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36084"/>
              </p:ext>
            </p:extLst>
          </p:nvPr>
        </p:nvGraphicFramePr>
        <p:xfrm>
          <a:off x="9077325" y="3457575"/>
          <a:ext cx="27051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/>
                <a:gridCol w="901700"/>
                <a:gridCol w="901700"/>
              </a:tblGrid>
              <a:tr h="2857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T2 Image TR=3000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濃度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result X0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result T2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0.1mM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2241.3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107.0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0.2mM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1541.233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50.27017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0.4mM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409.7516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29.63173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0.5mM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1977.293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23.89469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0.6mM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1316.369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20.46698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0.8mM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293.7213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17.51723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141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仿</a:t>
            </a:r>
            <a:r>
              <a:rPr lang="zh-TW" altLang="en-US" sz="2400" dirty="0" smtClean="0"/>
              <a:t>體配製</a:t>
            </a:r>
            <a:endParaRPr lang="en-US" altLang="zh-TW" sz="2400" dirty="0" smtClean="0"/>
          </a:p>
          <a:p>
            <a:r>
              <a:rPr lang="zh-TW" altLang="en-US" sz="2400" dirty="0" smtClean="0"/>
              <a:t>實驗流程</a:t>
            </a:r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計算</a:t>
            </a:r>
            <a:endParaRPr lang="en-US" altLang="zh-TW" sz="2400" dirty="0" smtClean="0"/>
          </a:p>
          <a:p>
            <a:r>
              <a:rPr lang="en-US" altLang="zh-TW" sz="2400" dirty="0" smtClean="0"/>
              <a:t>T1 T2 fitting</a:t>
            </a:r>
          </a:p>
          <a:p>
            <a:r>
              <a:rPr lang="zh-TW" altLang="en-US" sz="2400" dirty="0" smtClean="0">
                <a:solidFill>
                  <a:schemeClr val="accent1"/>
                </a:solidFill>
              </a:rPr>
              <a:t>量</a:t>
            </a:r>
            <a:r>
              <a:rPr lang="zh-TW" altLang="en-US" sz="2400" dirty="0">
                <a:solidFill>
                  <a:schemeClr val="accent1"/>
                </a:solidFill>
              </a:rPr>
              <a:t>化</a:t>
            </a:r>
            <a:r>
              <a:rPr lang="zh-TW" altLang="en-US" sz="2400" dirty="0" smtClean="0">
                <a:solidFill>
                  <a:schemeClr val="accent1"/>
                </a:solidFill>
              </a:rPr>
              <a:t>結果</a:t>
            </a:r>
            <a:endParaRPr lang="en-US" altLang="zh-TW" sz="2400" dirty="0" smtClean="0">
              <a:solidFill>
                <a:schemeClr val="accent1"/>
              </a:solidFill>
            </a:endParaRPr>
          </a:p>
          <a:p>
            <a:r>
              <a:rPr lang="zh-TW" altLang="en-US" sz="2400" dirty="0" smtClean="0"/>
              <a:t>結論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5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量</a:t>
            </a:r>
            <a:r>
              <a:rPr lang="zh-TW" altLang="en-US" dirty="0"/>
              <a:t>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707614"/>
            <a:ext cx="8915400" cy="4203608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排除每根試管放置空間位置不同，造成訊號強弱</a:t>
            </a:r>
            <a:r>
              <a:rPr lang="zh-TW" altLang="en-US" sz="2000" dirty="0" smtClean="0"/>
              <a:t>差異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zh-TW" altLang="en-US" sz="2000" dirty="0" smtClean="0"/>
              <a:t>設法讓所有</a:t>
            </a:r>
            <a:r>
              <a:rPr lang="zh-TW" altLang="en-US" sz="2000" dirty="0"/>
              <a:t>的</a:t>
            </a:r>
            <a:r>
              <a:rPr lang="en-US" altLang="zh-TW" sz="2000" dirty="0" smtClean="0"/>
              <a:t>Xo=1</a:t>
            </a:r>
            <a:r>
              <a:rPr lang="zh-TW" altLang="en-US" sz="2000" dirty="0" smtClean="0"/>
              <a:t>，只留下</a:t>
            </a:r>
            <a:r>
              <a:rPr lang="en-US" altLang="zh-TW" sz="2000" dirty="0" smtClean="0"/>
              <a:t>T1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T2</a:t>
            </a:r>
            <a:r>
              <a:rPr lang="zh-TW" altLang="en-US" sz="2000" dirty="0" smtClean="0"/>
              <a:t>變數</a:t>
            </a:r>
            <a:endParaRPr lang="zh-TW" altLang="en-US" sz="2000" dirty="0"/>
          </a:p>
        </p:txBody>
      </p:sp>
      <p:graphicFrame>
        <p:nvGraphicFramePr>
          <p:cNvPr id="4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59959"/>
              </p:ext>
            </p:extLst>
          </p:nvPr>
        </p:nvGraphicFramePr>
        <p:xfrm>
          <a:off x="5948363" y="4514379"/>
          <a:ext cx="4044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方程式" r:id="rId4" imgW="1625400" imgH="241200" progId="Equation.3">
                  <p:embed/>
                </p:oleObj>
              </mc:Choice>
              <mc:Fallback>
                <p:oleObj name="方程式" r:id="rId4" imgW="1625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4514379"/>
                        <a:ext cx="40449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內容版面配置區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732034"/>
              </p:ext>
            </p:extLst>
          </p:nvPr>
        </p:nvGraphicFramePr>
        <p:xfrm>
          <a:off x="5948363" y="3720786"/>
          <a:ext cx="44561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方程式" r:id="rId6" imgW="1790640" imgH="241200" progId="Equation.3">
                  <p:embed/>
                </p:oleObj>
              </mc:Choice>
              <mc:Fallback>
                <p:oleObj name="方程式" r:id="rId6" imgW="1790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3720786"/>
                        <a:ext cx="4456112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8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T1 </a:t>
            </a:r>
            <a:r>
              <a:rPr lang="en-US" altLang="zh-TW" dirty="0" smtClean="0"/>
              <a:t>fitting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 After Quantized)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1" r="7922"/>
          <a:stretch/>
        </p:blipFill>
        <p:spPr>
          <a:xfrm>
            <a:off x="2592925" y="1905000"/>
            <a:ext cx="6998024" cy="420814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74199"/>
              </p:ext>
            </p:extLst>
          </p:nvPr>
        </p:nvGraphicFramePr>
        <p:xfrm>
          <a:off x="9785780" y="3505200"/>
          <a:ext cx="2158570" cy="232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285"/>
                <a:gridCol w="1079285"/>
              </a:tblGrid>
              <a:tr h="290513"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 smtClean="0">
                          <a:effectLst/>
                        </a:rPr>
                        <a:t>T1 Image TE=12</a:t>
                      </a:r>
                      <a:endParaRPr lang="en-US" altLang="zh-TW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9051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濃度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result T1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9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0.1mM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1565.5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9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0.2mM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651.4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9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0.4mM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404.9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9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311.0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9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0.6mM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260.5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9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217.7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H="1" flipV="1">
            <a:off x="3619500" y="2676526"/>
            <a:ext cx="2324100" cy="2428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805237" y="459319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0.1mM</a:t>
            </a:r>
            <a:endParaRPr lang="en-US" altLang="zh-TW" dirty="0" smtClean="0"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43415" y="249186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0.8mM</a:t>
            </a:r>
            <a:endParaRPr lang="en-US" altLang="zh-TW" dirty="0" smtClean="0">
              <a:effectLst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30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T2 fitting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 After Quantized)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95141"/>
              </p:ext>
            </p:extLst>
          </p:nvPr>
        </p:nvGraphicFramePr>
        <p:xfrm>
          <a:off x="9601200" y="3305178"/>
          <a:ext cx="2076450" cy="2428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225"/>
                <a:gridCol w="1038225"/>
              </a:tblGrid>
              <a:tr h="303609"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T2 Image TR=3000</a:t>
                      </a:r>
                      <a:endParaRPr lang="zh-TW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0360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濃度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result 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03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0.1mM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107.0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03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50.27017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03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0.4mM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29.63173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03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23.89469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03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0.6mM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20.46698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03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17.51723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r="8048"/>
          <a:stretch/>
        </p:blipFill>
        <p:spPr>
          <a:xfrm>
            <a:off x="2505074" y="1989354"/>
            <a:ext cx="6581775" cy="4278095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H="1">
            <a:off x="3059559" y="4128401"/>
            <a:ext cx="1728105" cy="1588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23611" y="3674715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0.1mM</a:t>
            </a:r>
            <a:endParaRPr lang="en-US" altLang="zh-TW" dirty="0" smtClean="0"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6290" y="535382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0.8mM</a:t>
            </a:r>
            <a:endParaRPr lang="en-US" altLang="zh-TW" dirty="0" smtClean="0">
              <a:effectLst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5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141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仿</a:t>
            </a:r>
            <a:r>
              <a:rPr lang="zh-TW" altLang="en-US" sz="2400" dirty="0" smtClean="0"/>
              <a:t>體配製</a:t>
            </a:r>
            <a:endParaRPr lang="en-US" altLang="zh-TW" sz="2400" dirty="0" smtClean="0"/>
          </a:p>
          <a:p>
            <a:r>
              <a:rPr lang="zh-TW" altLang="en-US" sz="2400" dirty="0" smtClean="0"/>
              <a:t>實驗流程</a:t>
            </a:r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計算</a:t>
            </a:r>
            <a:endParaRPr lang="en-US" altLang="zh-TW" sz="2400" dirty="0" smtClean="0"/>
          </a:p>
          <a:p>
            <a:r>
              <a:rPr lang="en-US" altLang="zh-TW" sz="2400" dirty="0" smtClean="0"/>
              <a:t>T1 T2 fitting</a:t>
            </a:r>
          </a:p>
          <a:p>
            <a:r>
              <a:rPr lang="zh-TW" altLang="en-US" sz="2400" dirty="0" smtClean="0"/>
              <a:t>量</a:t>
            </a:r>
            <a:r>
              <a:rPr lang="zh-TW" altLang="en-US" sz="2400" dirty="0"/>
              <a:t>化</a:t>
            </a:r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r>
              <a:rPr lang="zh-TW" altLang="en-US" sz="2400" dirty="0" smtClean="0">
                <a:solidFill>
                  <a:schemeClr val="accent1"/>
                </a:solidFill>
              </a:rPr>
              <a:t>結論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09311"/>
            <a:ext cx="8915400" cy="4401911"/>
          </a:xfrm>
        </p:spPr>
        <p:txBody>
          <a:bodyPr/>
          <a:lstStyle/>
          <a:p>
            <a:r>
              <a:rPr lang="zh-TW" altLang="en-US" sz="2000" dirty="0" smtClean="0"/>
              <a:t>濃度愈高回復愈快，因此</a:t>
            </a:r>
            <a:r>
              <a:rPr lang="en-US" altLang="zh-TW" sz="2000" dirty="0" smtClean="0"/>
              <a:t>T1</a:t>
            </a:r>
            <a:r>
              <a:rPr lang="zh-TW" altLang="en-US" sz="2000" dirty="0" smtClean="0"/>
              <a:t>值愈小</a:t>
            </a:r>
            <a:endParaRPr lang="en-US" altLang="zh-TW" sz="2000" dirty="0" smtClean="0"/>
          </a:p>
          <a:p>
            <a:r>
              <a:rPr lang="zh-TW" altLang="en-US" sz="2000" dirty="0" smtClean="0"/>
              <a:t>濃度愈高衰減愈快，因此</a:t>
            </a:r>
            <a:r>
              <a:rPr lang="en-US" altLang="zh-TW" sz="2000" dirty="0" smtClean="0"/>
              <a:t>T2</a:t>
            </a:r>
            <a:r>
              <a:rPr lang="zh-TW" altLang="en-US" sz="2000" dirty="0" smtClean="0"/>
              <a:t>值愈小</a:t>
            </a:r>
            <a:endParaRPr lang="en-US" altLang="zh-TW" sz="20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1" r="7922"/>
          <a:stretch/>
        </p:blipFill>
        <p:spPr>
          <a:xfrm>
            <a:off x="2004835" y="2511845"/>
            <a:ext cx="6640249" cy="39930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082" y="322999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0.8mM</a:t>
            </a:r>
            <a:endParaRPr lang="en-US" altLang="zh-TW" dirty="0" smtClean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5247" y="47364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0.1mM</a:t>
            </a:r>
            <a:endParaRPr lang="en-US" altLang="zh-TW" dirty="0" smtClean="0">
              <a:effectLst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r="8048"/>
          <a:stretch/>
        </p:blipFill>
        <p:spPr>
          <a:xfrm>
            <a:off x="2647686" y="2511845"/>
            <a:ext cx="6581775" cy="42780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38612" y="4061885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0.1mM</a:t>
            </a:r>
            <a:endParaRPr lang="en-US" altLang="zh-TW" dirty="0" smtClean="0"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7686" y="586910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0.8mM</a:t>
            </a:r>
            <a:endParaRPr lang="en-US" altLang="zh-TW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22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3482" y="2787977"/>
            <a:ext cx="10018713" cy="1752599"/>
          </a:xfrm>
        </p:spPr>
        <p:txBody>
          <a:bodyPr/>
          <a:lstStyle/>
          <a:p>
            <a:r>
              <a:rPr lang="en-US" altLang="zh-TW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Thank you for your listening</a:t>
            </a:r>
            <a:endParaRPr lang="zh-TW" altLang="en-US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141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</a:rPr>
              <a:t>仿</a:t>
            </a:r>
            <a:r>
              <a:rPr lang="zh-TW" altLang="en-US" sz="2400" dirty="0" smtClean="0">
                <a:solidFill>
                  <a:schemeClr val="accent1"/>
                </a:solidFill>
              </a:rPr>
              <a:t>體配製</a:t>
            </a:r>
            <a:endParaRPr lang="en-US" altLang="zh-TW" sz="2400" dirty="0" smtClean="0">
              <a:solidFill>
                <a:schemeClr val="accent1"/>
              </a:solidFill>
            </a:endParaRPr>
          </a:p>
          <a:p>
            <a:r>
              <a:rPr lang="zh-TW" altLang="en-US" sz="2400" dirty="0" smtClean="0"/>
              <a:t>實驗流程</a:t>
            </a:r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計算</a:t>
            </a:r>
            <a:endParaRPr lang="en-US" altLang="zh-TW" sz="2400" dirty="0" smtClean="0"/>
          </a:p>
          <a:p>
            <a:r>
              <a:rPr lang="en-US" altLang="zh-TW" sz="2400" dirty="0" smtClean="0"/>
              <a:t>T1 T2 fitting</a:t>
            </a:r>
          </a:p>
          <a:p>
            <a:r>
              <a:rPr lang="zh-TW" altLang="en-US" sz="2400" dirty="0" smtClean="0"/>
              <a:t>量</a:t>
            </a:r>
            <a:r>
              <a:rPr lang="zh-TW" altLang="en-US" sz="2400" dirty="0"/>
              <a:t>化</a:t>
            </a:r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r>
              <a:rPr lang="zh-TW" altLang="en-US" sz="2400" dirty="0" smtClean="0"/>
              <a:t>結論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仿</a:t>
            </a:r>
            <a:r>
              <a:rPr lang="zh-TW" altLang="en-US" dirty="0" smtClean="0"/>
              <a:t>體介紹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氯化亞錳溶液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zh-TW" altLang="en-US" sz="2400" dirty="0" smtClean="0"/>
              <a:t>順磁性水鹽溶液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取濃度</a:t>
            </a:r>
            <a:r>
              <a:rPr lang="en-US" altLang="zh-TW" sz="2400" dirty="0" smtClean="0"/>
              <a:t>0.1mM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0.2mM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0.4mM</a:t>
            </a:r>
            <a:r>
              <a:rPr lang="zh-TW" altLang="en-US" sz="2400" dirty="0" smtClean="0"/>
              <a:t>、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0.5mM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0.6mM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0.8mM</a:t>
            </a:r>
          </a:p>
          <a:p>
            <a:endParaRPr lang="en-US" altLang="zh-TW" sz="2800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30" y="1005263"/>
            <a:ext cx="2848269" cy="3797692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莫耳濃度計算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莫耳濃度</a:t>
            </a:r>
            <a:r>
              <a:rPr lang="en-US" altLang="zh-TW" sz="2000" dirty="0"/>
              <a:t>(M)=</a:t>
            </a:r>
            <a:r>
              <a:rPr lang="zh-TW" altLang="en-US" sz="2000" dirty="0"/>
              <a:t>溶質莫耳數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mol</a:t>
            </a:r>
            <a:r>
              <a:rPr lang="en-US" altLang="zh-TW" sz="2000" dirty="0"/>
              <a:t>)/</a:t>
            </a:r>
            <a:r>
              <a:rPr lang="zh-TW" altLang="en-US" sz="2000" dirty="0"/>
              <a:t>溶液體積</a:t>
            </a:r>
            <a:r>
              <a:rPr lang="en-US" altLang="zh-TW" sz="2000" dirty="0"/>
              <a:t>(</a:t>
            </a:r>
            <a:r>
              <a:rPr lang="zh-TW" altLang="en-US" sz="2000" dirty="0"/>
              <a:t>升，</a:t>
            </a:r>
            <a:r>
              <a:rPr lang="en-US" altLang="zh-TW" sz="2000" dirty="0"/>
              <a:t>L)</a:t>
            </a:r>
            <a:endParaRPr lang="zh-TW" altLang="en-US" sz="2000" dirty="0"/>
          </a:p>
          <a:p>
            <a:pPr marL="0" indent="0">
              <a:buNone/>
            </a:pPr>
            <a:r>
              <a:rPr lang="zh-TW" altLang="en-US" sz="2000" dirty="0"/>
              <a:t>           </a:t>
            </a:r>
            <a:r>
              <a:rPr lang="en-US" altLang="zh-TW" sz="2000" dirty="0"/>
              <a:t>=[</a:t>
            </a:r>
            <a:r>
              <a:rPr lang="zh-TW" altLang="en-US" sz="2000" dirty="0"/>
              <a:t>溶質質量</a:t>
            </a:r>
            <a:r>
              <a:rPr lang="en-US" altLang="zh-TW" sz="2000" dirty="0"/>
              <a:t>(</a:t>
            </a:r>
            <a:r>
              <a:rPr lang="zh-TW" altLang="en-US" sz="2000" dirty="0"/>
              <a:t>克</a:t>
            </a:r>
            <a:r>
              <a:rPr lang="en-US" altLang="zh-TW" sz="2000" dirty="0"/>
              <a:t>)/</a:t>
            </a:r>
            <a:r>
              <a:rPr lang="zh-TW" altLang="en-US" sz="2000" dirty="0"/>
              <a:t>溶質分子量</a:t>
            </a:r>
            <a:r>
              <a:rPr lang="en-US" altLang="zh-TW" sz="2000" dirty="0"/>
              <a:t>(</a:t>
            </a:r>
            <a:r>
              <a:rPr lang="zh-TW" altLang="en-US" sz="2000" dirty="0"/>
              <a:t>克</a:t>
            </a:r>
            <a:r>
              <a:rPr lang="en-US" altLang="zh-TW" sz="2000" dirty="0"/>
              <a:t>)]/</a:t>
            </a:r>
            <a:r>
              <a:rPr lang="zh-TW" altLang="en-US" sz="2000" dirty="0"/>
              <a:t>溶液體積</a:t>
            </a:r>
            <a:r>
              <a:rPr lang="en-US" altLang="zh-TW" sz="2000" dirty="0"/>
              <a:t>(</a:t>
            </a:r>
            <a:r>
              <a:rPr lang="zh-TW" altLang="en-US" sz="2000" dirty="0"/>
              <a:t>升，</a:t>
            </a:r>
            <a:r>
              <a:rPr lang="en-US" altLang="zh-TW" sz="2000" dirty="0"/>
              <a:t>L)</a:t>
            </a:r>
            <a:endParaRPr lang="zh-TW" altLang="en-US" sz="2000" dirty="0"/>
          </a:p>
          <a:p>
            <a:pPr marL="0" indent="0">
              <a:buNone/>
            </a:pPr>
            <a:r>
              <a:rPr lang="zh-TW" altLang="en-US" sz="2000" dirty="0"/>
              <a:t>        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zh-TW" altLang="en-US" sz="2000" dirty="0" smtClean="0"/>
              <a:t>分子量計算：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400" dirty="0"/>
              <a:t>MnCl</a:t>
            </a:r>
            <a:r>
              <a:rPr lang="en-US" altLang="zh-TW" sz="1400" dirty="0"/>
              <a:t>2</a:t>
            </a:r>
            <a:r>
              <a:rPr lang="en-US" altLang="zh-TW" sz="1600" dirty="0"/>
              <a:t> </a:t>
            </a:r>
            <a:r>
              <a:rPr lang="en-US" altLang="zh-TW" sz="2800" dirty="0" smtClean="0"/>
              <a:t>‧</a:t>
            </a:r>
            <a:r>
              <a:rPr lang="zh-TW" altLang="en-US" sz="1600" dirty="0" smtClean="0"/>
              <a:t> </a:t>
            </a:r>
            <a:r>
              <a:rPr lang="en-US" altLang="zh-TW" sz="2400" dirty="0" smtClean="0"/>
              <a:t>4H</a:t>
            </a:r>
            <a:r>
              <a:rPr lang="en-US" altLang="zh-TW" sz="1400" dirty="0" smtClean="0"/>
              <a:t>2</a:t>
            </a:r>
            <a:r>
              <a:rPr lang="en-US" altLang="zh-TW" sz="2400" dirty="0" smtClean="0"/>
              <a:t>O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2000" dirty="0" smtClean="0"/>
              <a:t>=(55+35.4*2)+4</a:t>
            </a:r>
            <a:r>
              <a:rPr lang="zh-TW" altLang="en-US" sz="2000" dirty="0" smtClean="0"/>
              <a:t>*</a:t>
            </a:r>
            <a:r>
              <a:rPr lang="en-US" altLang="zh-TW" sz="2000" dirty="0" smtClean="0"/>
              <a:t>(1</a:t>
            </a:r>
            <a:r>
              <a:rPr lang="zh-TW" altLang="en-US" sz="2000" dirty="0" smtClean="0"/>
              <a:t>*</a:t>
            </a:r>
            <a:r>
              <a:rPr lang="en-US" altLang="zh-TW" sz="2000" dirty="0" smtClean="0"/>
              <a:t>2+16)=197.8(g/</a:t>
            </a:r>
            <a:r>
              <a:rPr lang="en-US" altLang="zh-TW" sz="2000" dirty="0" err="1" smtClean="0"/>
              <a:t>mol</a:t>
            </a:r>
            <a:r>
              <a:rPr lang="en-US" altLang="zh-TW" sz="2000" dirty="0" smtClean="0"/>
              <a:t>)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備註：本實驗採分子量近似為</a:t>
            </a:r>
            <a:r>
              <a:rPr lang="en-US" altLang="zh-TW" sz="2000" dirty="0" smtClean="0"/>
              <a:t>200(g/</a:t>
            </a:r>
            <a:r>
              <a:rPr lang="en-US" altLang="zh-TW" sz="2000" dirty="0" err="1" smtClean="0"/>
              <a:t>mol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5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配置過程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2000" dirty="0" smtClean="0"/>
                  <a:t>步驟一：取</a:t>
                </a:r>
                <a:r>
                  <a:rPr lang="en-US" altLang="zh-TW" sz="2000" dirty="0" smtClean="0"/>
                  <a:t>0.1g </a:t>
                </a:r>
                <a:r>
                  <a:rPr lang="en-US" altLang="zh-TW" sz="2000" dirty="0"/>
                  <a:t>MnCl</a:t>
                </a:r>
                <a:r>
                  <a:rPr lang="en-US" altLang="zh-TW" sz="1200" dirty="0"/>
                  <a:t>2</a:t>
                </a:r>
                <a:r>
                  <a:rPr lang="en-US" altLang="zh-TW" sz="1400" dirty="0"/>
                  <a:t> </a:t>
                </a:r>
                <a:r>
                  <a:rPr lang="en-US" altLang="zh-TW" sz="2400" dirty="0"/>
                  <a:t>‧</a:t>
                </a:r>
                <a:r>
                  <a:rPr lang="zh-TW" altLang="en-US" sz="1400" dirty="0"/>
                  <a:t> </a:t>
                </a:r>
                <a:r>
                  <a:rPr lang="en-US" altLang="zh-TW" sz="2000" dirty="0" smtClean="0"/>
                  <a:t>4H</a:t>
                </a:r>
                <a:r>
                  <a:rPr lang="en-US" altLang="zh-TW" sz="1200" dirty="0" smtClean="0"/>
                  <a:t>2</a:t>
                </a:r>
                <a:r>
                  <a:rPr lang="en-US" altLang="zh-TW" sz="2000" dirty="0" smtClean="0"/>
                  <a:t>O </a:t>
                </a:r>
                <a:r>
                  <a:rPr lang="zh-TW" altLang="en-US" sz="2000" dirty="0" smtClean="0"/>
                  <a:t>加入</a:t>
                </a:r>
                <a:r>
                  <a:rPr lang="en-US" altLang="zh-TW" sz="2000" dirty="0" smtClean="0"/>
                  <a:t>500mL</a:t>
                </a:r>
                <a:r>
                  <a:rPr lang="zh-TW" altLang="en-US" sz="2000" dirty="0" smtClean="0"/>
                  <a:t>純水</a:t>
                </a:r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 smtClean="0"/>
                  <a:t>		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0.0005(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𝑚𝑜𝑙𝑒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)×200(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)=0.1(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/>
                  <a:t>	</a:t>
                </a:r>
                <a:r>
                  <a:rPr lang="en-US" altLang="zh-TW" sz="2000" dirty="0" smtClean="0"/>
                  <a:t>	</a:t>
                </a:r>
                <a:r>
                  <a:rPr lang="zh-TW" altLang="en-US" sz="2000" dirty="0"/>
                  <a:t> </a:t>
                </a:r>
                <a:r>
                  <a:rPr lang="zh-TW" alt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0.001(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0.0005(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𝑚𝑜𝑙𝑒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pPr marL="0" indent="0">
                  <a:buNone/>
                </a:pPr>
                <a:endParaRPr lang="en-US" altLang="zh-TW" sz="2000" dirty="0" smtClean="0"/>
              </a:p>
              <a:p>
                <a:r>
                  <a:rPr lang="zh-TW" altLang="en-US" sz="2000" dirty="0" smtClean="0"/>
                  <a:t>步驟二：用</a:t>
                </a:r>
                <a:r>
                  <a:rPr lang="en-US" altLang="zh-TW" sz="2000" dirty="0" smtClean="0"/>
                  <a:t>1mM</a:t>
                </a:r>
                <a:r>
                  <a:rPr lang="zh-TW" altLang="en-US" sz="2000" dirty="0" smtClean="0"/>
                  <a:t>的溶液稀釋出</a:t>
                </a:r>
                <a:r>
                  <a:rPr lang="en-US" altLang="zh-TW" sz="2000" dirty="0"/>
                  <a:t>0.1mM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0.2mM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0.4mM</a:t>
                </a:r>
                <a:r>
                  <a:rPr lang="zh-TW" altLang="en-US" sz="2000" dirty="0"/>
                  <a:t>、</a:t>
                </a:r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2000" dirty="0"/>
                  <a:t>		</a:t>
                </a:r>
                <a:r>
                  <a:rPr lang="zh-TW" altLang="en-US" sz="2000" dirty="0"/>
                  <a:t>     </a:t>
                </a:r>
                <a:r>
                  <a:rPr lang="en-US" altLang="zh-TW" sz="2000" dirty="0"/>
                  <a:t>0.5mM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0.6mM</a:t>
                </a:r>
                <a:r>
                  <a:rPr lang="zh-TW" altLang="en-US" sz="2000" dirty="0"/>
                  <a:t>、</a:t>
                </a:r>
                <a:r>
                  <a:rPr lang="en-US" altLang="zh-TW" sz="2000" dirty="0" smtClean="0"/>
                  <a:t>0.8mM </a:t>
                </a:r>
                <a:r>
                  <a:rPr lang="zh-TW" altLang="en-US" sz="2000" dirty="0" smtClean="0"/>
                  <a:t>共六罐仿體</a:t>
                </a:r>
                <a:endParaRPr lang="en-US" altLang="zh-TW" sz="200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6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實際數據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0.1mM 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)+5(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0.2mM</a:t>
                </a:r>
                <a:r>
                  <a:rPr lang="zh-TW" altLang="en-US" dirty="0"/>
                  <a:t> 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)+10(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0.4mM</a:t>
                </a:r>
                <a:r>
                  <a:rPr lang="zh-TW" altLang="en-US" dirty="0"/>
                  <a:t> 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)+20(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0.5mM</a:t>
                </a:r>
                <a:r>
                  <a:rPr lang="zh-TW" altLang="en-US" dirty="0"/>
                  <a:t> 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)+25(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0.6mM</a:t>
                </a:r>
                <a:r>
                  <a:rPr lang="zh-TW" altLang="en-US" dirty="0"/>
                  <a:t> 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)+30(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0.8mM</a:t>
                </a:r>
                <a:r>
                  <a:rPr lang="zh-TW" altLang="en-US" dirty="0"/>
                  <a:t> 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)+40(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6928701" y="3568807"/>
                <a:ext cx="4991550" cy="85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/>
                  <a:t>莫耳濃度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=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𝑚𝑀</m:t>
                        </m:r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𝑀𝑛𝐶𝑙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溶液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純水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)+1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𝑚𝑀</m:t>
                        </m:r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𝑀𝑛𝐶𝑙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溶液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01" y="3568807"/>
                <a:ext cx="4991550" cy="854721"/>
              </a:xfrm>
              <a:prstGeom prst="rect">
                <a:avLst/>
              </a:prstGeom>
              <a:blipFill rotWithShape="0">
                <a:blip r:embed="rId3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928701" y="3459637"/>
            <a:ext cx="4575911" cy="73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141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仿</a:t>
            </a:r>
            <a:r>
              <a:rPr lang="zh-TW" altLang="en-US" sz="2400" dirty="0" smtClean="0"/>
              <a:t>體配製</a:t>
            </a:r>
            <a:endParaRPr lang="en-US" altLang="zh-TW" sz="2400" dirty="0" smtClean="0"/>
          </a:p>
          <a:p>
            <a:r>
              <a:rPr lang="zh-TW" altLang="en-US" sz="2400" dirty="0" smtClean="0">
                <a:solidFill>
                  <a:schemeClr val="accent1"/>
                </a:solidFill>
              </a:rPr>
              <a:t>實驗流程</a:t>
            </a:r>
            <a:endParaRPr lang="en-US" altLang="zh-TW" sz="2400" dirty="0" smtClean="0">
              <a:solidFill>
                <a:schemeClr val="accent1"/>
              </a:solidFill>
            </a:endParaRPr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計算</a:t>
            </a:r>
            <a:endParaRPr lang="en-US" altLang="zh-TW" sz="2400" dirty="0" smtClean="0"/>
          </a:p>
          <a:p>
            <a:r>
              <a:rPr lang="en-US" altLang="zh-TW" sz="2400" dirty="0" smtClean="0"/>
              <a:t>T1 T2 fitting</a:t>
            </a:r>
          </a:p>
          <a:p>
            <a:r>
              <a:rPr lang="zh-TW" altLang="en-US" sz="2400" dirty="0" smtClean="0"/>
              <a:t>量</a:t>
            </a:r>
            <a:r>
              <a:rPr lang="zh-TW" altLang="en-US" sz="2400" dirty="0"/>
              <a:t>化</a:t>
            </a:r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r>
              <a:rPr lang="zh-TW" altLang="en-US" sz="2400" dirty="0" smtClean="0"/>
              <a:t>結論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9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/>
          </p:cNvSpPr>
          <p:nvPr/>
        </p:nvSpPr>
        <p:spPr>
          <a:xfrm>
            <a:off x="5681542" y="616507"/>
            <a:ext cx="3737816" cy="53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zh-TW" altLang="en-US" sz="2400" dirty="0" smtClean="0"/>
              <a:t>放置仿體</a:t>
            </a:r>
            <a:endParaRPr lang="zh-TW" altLang="en-US" sz="2400" dirty="0"/>
          </a:p>
        </p:txBody>
      </p:sp>
      <p:sp>
        <p:nvSpPr>
          <p:cNvPr id="20" name="矩形 19"/>
          <p:cNvSpPr>
            <a:spLocks/>
          </p:cNvSpPr>
          <p:nvPr/>
        </p:nvSpPr>
        <p:spPr>
          <a:xfrm>
            <a:off x="5681542" y="1462414"/>
            <a:ext cx="3737816" cy="49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zh-TW" altLang="en-US" sz="2400" dirty="0" smtClean="0"/>
              <a:t>放置線圈</a:t>
            </a:r>
            <a:endParaRPr lang="zh-TW" altLang="en-US" sz="2400" dirty="0"/>
          </a:p>
        </p:txBody>
      </p:sp>
      <p:sp>
        <p:nvSpPr>
          <p:cNvPr id="21" name="矩形 20"/>
          <p:cNvSpPr>
            <a:spLocks/>
          </p:cNvSpPr>
          <p:nvPr/>
        </p:nvSpPr>
        <p:spPr>
          <a:xfrm>
            <a:off x="5681542" y="2229826"/>
            <a:ext cx="3737816" cy="476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zh-TW" altLang="en-US" sz="2400" dirty="0" smtClean="0"/>
              <a:t>位置</a:t>
            </a:r>
            <a:r>
              <a:rPr lang="zh-TW" altLang="en-US" sz="2400" dirty="0"/>
              <a:t>校</a:t>
            </a:r>
            <a:r>
              <a:rPr lang="zh-TW" altLang="en-US" sz="2400" dirty="0" smtClean="0"/>
              <a:t>正</a:t>
            </a:r>
            <a:endParaRPr lang="zh-TW" altLang="en-US" sz="2400" dirty="0"/>
          </a:p>
        </p:txBody>
      </p:sp>
      <p:sp>
        <p:nvSpPr>
          <p:cNvPr id="10" name="矩形 9"/>
          <p:cNvSpPr>
            <a:spLocks/>
          </p:cNvSpPr>
          <p:nvPr/>
        </p:nvSpPr>
        <p:spPr>
          <a:xfrm>
            <a:off x="5681541" y="3007870"/>
            <a:ext cx="3737817" cy="48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 sz="2400" dirty="0" smtClean="0"/>
              <a:t>Coronal</a:t>
            </a:r>
            <a:r>
              <a:rPr lang="zh-TW" altLang="en-US" sz="2400" dirty="0" smtClean="0"/>
              <a:t>切面</a:t>
            </a:r>
            <a:endParaRPr lang="zh-TW" altLang="en-US" sz="2400" dirty="0"/>
          </a:p>
        </p:txBody>
      </p:sp>
      <p:sp>
        <p:nvSpPr>
          <p:cNvPr id="11" name="矩形 10"/>
          <p:cNvSpPr>
            <a:spLocks/>
          </p:cNvSpPr>
          <p:nvPr/>
        </p:nvSpPr>
        <p:spPr>
          <a:xfrm>
            <a:off x="5681543" y="5133170"/>
            <a:ext cx="373781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TW" altLang="en-US" sz="2400" dirty="0" smtClean="0"/>
              <a:t>開始掃描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681542" y="3785579"/>
            <a:ext cx="373781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rtlCol="0" anchor="ctr">
            <a:spAutoFit/>
          </a:bodyPr>
          <a:lstStyle/>
          <a:p>
            <a:pPr algn="ctr"/>
            <a:r>
              <a:rPr lang="zh-TW" altLang="en-US" sz="2400" dirty="0" smtClean="0"/>
              <a:t>設定參數</a:t>
            </a:r>
            <a:endParaRPr lang="zh-TW" altLang="en-US" sz="2400" dirty="0"/>
          </a:p>
        </p:txBody>
      </p:sp>
      <p:sp>
        <p:nvSpPr>
          <p:cNvPr id="13" name="矩形 12"/>
          <p:cNvSpPr>
            <a:spLocks/>
          </p:cNvSpPr>
          <p:nvPr/>
        </p:nvSpPr>
        <p:spPr>
          <a:xfrm>
            <a:off x="4428497" y="4416527"/>
            <a:ext cx="2170800" cy="52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固定</a:t>
            </a:r>
            <a:r>
              <a:rPr lang="en-US" altLang="zh-TW" sz="2400" dirty="0" smtClean="0"/>
              <a:t>TE</a:t>
            </a:r>
            <a:r>
              <a:rPr lang="zh-TW" altLang="en-US" sz="2400" dirty="0" smtClean="0"/>
              <a:t>改</a:t>
            </a:r>
            <a:r>
              <a:rPr lang="zh-TW" altLang="en-US" sz="2400" dirty="0"/>
              <a:t>變</a:t>
            </a:r>
            <a:r>
              <a:rPr lang="en-US" altLang="zh-TW" sz="2400" dirty="0" smtClean="0"/>
              <a:t>TR</a:t>
            </a:r>
            <a:endParaRPr lang="zh-TW" altLang="en-US" sz="2400" dirty="0"/>
          </a:p>
        </p:txBody>
      </p:sp>
      <p:sp>
        <p:nvSpPr>
          <p:cNvPr id="15" name="向下箭號 14"/>
          <p:cNvSpPr>
            <a:spLocks/>
          </p:cNvSpPr>
          <p:nvPr/>
        </p:nvSpPr>
        <p:spPr>
          <a:xfrm>
            <a:off x="7271798" y="4299831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681543" y="5919714"/>
            <a:ext cx="3737817" cy="53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儲存檔案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8333960" y="4400448"/>
            <a:ext cx="2170800" cy="52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固定</a:t>
            </a:r>
            <a:r>
              <a:rPr lang="en-US" altLang="zh-TW" sz="2400" dirty="0" smtClean="0"/>
              <a:t>TR</a:t>
            </a:r>
            <a:r>
              <a:rPr lang="zh-TW" altLang="en-US" sz="2400" dirty="0" smtClean="0"/>
              <a:t>改變</a:t>
            </a:r>
            <a:r>
              <a:rPr lang="en-US" altLang="zh-TW" sz="2400" dirty="0" smtClean="0"/>
              <a:t>TE</a:t>
            </a:r>
          </a:p>
        </p:txBody>
      </p:sp>
      <p:sp>
        <p:nvSpPr>
          <p:cNvPr id="6" name="左-右-上三向箭號 5"/>
          <p:cNvSpPr/>
          <p:nvPr/>
        </p:nvSpPr>
        <p:spPr>
          <a:xfrm rot="10800000">
            <a:off x="6841623" y="4479667"/>
            <a:ext cx="1259338" cy="604204"/>
          </a:xfrm>
          <a:prstGeom prst="leftRigh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>
            <a:spLocks/>
          </p:cNvSpPr>
          <p:nvPr/>
        </p:nvSpPr>
        <p:spPr>
          <a:xfrm>
            <a:off x="7271798" y="5659022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>
            <a:spLocks/>
          </p:cNvSpPr>
          <p:nvPr/>
        </p:nvSpPr>
        <p:spPr>
          <a:xfrm>
            <a:off x="7248077" y="2750105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>
            <a:spLocks/>
          </p:cNvSpPr>
          <p:nvPr/>
        </p:nvSpPr>
        <p:spPr>
          <a:xfrm>
            <a:off x="7248077" y="1990598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34" name="向下箭號 33"/>
          <p:cNvSpPr>
            <a:spLocks/>
          </p:cNvSpPr>
          <p:nvPr/>
        </p:nvSpPr>
        <p:spPr>
          <a:xfrm>
            <a:off x="7248077" y="1217094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35" name="向下箭號 34"/>
          <p:cNvSpPr>
            <a:spLocks/>
          </p:cNvSpPr>
          <p:nvPr/>
        </p:nvSpPr>
        <p:spPr>
          <a:xfrm>
            <a:off x="7271798" y="3537495"/>
            <a:ext cx="396000" cy="2012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A6-6EBF-44A7-8E95-B0A65A0AAAF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31389" y="4038943"/>
            <a:ext cx="1018226" cy="37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T1</a:t>
            </a:r>
            <a:r>
              <a:rPr lang="zh-TW" altLang="en-US" dirty="0" smtClean="0"/>
              <a:t>影像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719533" y="4051468"/>
            <a:ext cx="1018226" cy="37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T2</a:t>
            </a:r>
            <a:r>
              <a:rPr lang="zh-TW" altLang="en-US" dirty="0" smtClean="0"/>
              <a:t>影像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70322" y="464616"/>
            <a:ext cx="285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實驗</a:t>
            </a:r>
            <a:r>
              <a:rPr lang="zh-TW" altLang="en-US" sz="3600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151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237</TotalTime>
  <Words>999</Words>
  <Application>Microsoft Office PowerPoint</Application>
  <PresentationFormat>寬螢幕</PresentationFormat>
  <Paragraphs>658</Paragraphs>
  <Slides>28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9" baseType="lpstr">
      <vt:lpstr>Gungsuh</vt:lpstr>
      <vt:lpstr>微軟正黑體</vt:lpstr>
      <vt:lpstr>新細明體</vt:lpstr>
      <vt:lpstr>Arial</vt:lpstr>
      <vt:lpstr>Calibri</vt:lpstr>
      <vt:lpstr>Cambria Math</vt:lpstr>
      <vt:lpstr>Century Gothic</vt:lpstr>
      <vt:lpstr>Times New Roman</vt:lpstr>
      <vt:lpstr>Wingdings 3</vt:lpstr>
      <vt:lpstr>絲縷</vt:lpstr>
      <vt:lpstr>方程式</vt:lpstr>
      <vt:lpstr>MRI實驗報告</vt:lpstr>
      <vt:lpstr>Outline</vt:lpstr>
      <vt:lpstr>Outline</vt:lpstr>
      <vt:lpstr>仿體介紹 </vt:lpstr>
      <vt:lpstr>莫耳濃度計算</vt:lpstr>
      <vt:lpstr>配置過程</vt:lpstr>
      <vt:lpstr>實際數據 </vt:lpstr>
      <vt:lpstr>Outline</vt:lpstr>
      <vt:lpstr>PowerPoint 簡報</vt:lpstr>
      <vt:lpstr>Outline</vt:lpstr>
      <vt:lpstr>Image Read</vt:lpstr>
      <vt:lpstr>平均值計算 </vt:lpstr>
      <vt:lpstr>T1 Image</vt:lpstr>
      <vt:lpstr>T1 Image Data</vt:lpstr>
      <vt:lpstr>T2 Image</vt:lpstr>
      <vt:lpstr>T2 Image Data</vt:lpstr>
      <vt:lpstr>Outline</vt:lpstr>
      <vt:lpstr>T1 fitting</vt:lpstr>
      <vt:lpstr>T1 fitting</vt:lpstr>
      <vt:lpstr>T2 fitting</vt:lpstr>
      <vt:lpstr>T2 fitting</vt:lpstr>
      <vt:lpstr>Outline</vt:lpstr>
      <vt:lpstr>量化</vt:lpstr>
      <vt:lpstr>T1 fitting ( After Quantized)</vt:lpstr>
      <vt:lpstr>T2 fitting ( After Quantized)</vt:lpstr>
      <vt:lpstr>Outline</vt:lpstr>
      <vt:lpstr>結論</vt:lpstr>
      <vt:lpstr>Thank you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MRI實驗報告</dc:title>
  <dc:creator>clark</dc:creator>
  <cp:lastModifiedBy>OB</cp:lastModifiedBy>
  <cp:revision>34</cp:revision>
  <dcterms:created xsi:type="dcterms:W3CDTF">2014-11-24T07:41:51Z</dcterms:created>
  <dcterms:modified xsi:type="dcterms:W3CDTF">2014-11-24T23:12:10Z</dcterms:modified>
</cp:coreProperties>
</file>