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14"/>
  </p:notesMasterIdLst>
  <p:sldIdLst>
    <p:sldId id="270" r:id="rId3"/>
    <p:sldId id="257" r:id="rId4"/>
    <p:sldId id="258" r:id="rId5"/>
    <p:sldId id="259" r:id="rId6"/>
    <p:sldId id="260" r:id="rId7"/>
    <p:sldId id="261" r:id="rId8"/>
    <p:sldId id="275" r:id="rId9"/>
    <p:sldId id="262" r:id="rId10"/>
    <p:sldId id="263" r:id="rId11"/>
    <p:sldId id="265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0" autoAdjust="0"/>
    <p:restoredTop sz="94660"/>
  </p:normalViewPr>
  <p:slideViewPr>
    <p:cSldViewPr>
      <p:cViewPr varScale="1">
        <p:scale>
          <a:sx n="112" d="100"/>
          <a:sy n="112" d="100"/>
        </p:scale>
        <p:origin x="8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FA7A704-9F1C-4FD3-85D1-57AF2D7FD0E8}" type="datetimeFigureOut">
              <a:pPr/>
              <a:t>2015/12/1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F7EBFB8C-BBFF-4397-A51C-1E92596422A9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8583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6913" y="509588"/>
            <a:ext cx="3400425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14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秘訣：在這裡新增演講者備忘稿。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2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80274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1477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秘訣：在這裡新增演講者備忘稿。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4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1435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2848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9592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秘訣：在這裡新增演講者備忘稿。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8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786029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7160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秘訣：在這裡新增演講者備忘稿。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TW" smtClean="0"/>
              <a:pPr/>
              <a:t>10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22725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zh-TW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zh-TW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2015/12/1</a:t>
            </a:fld>
            <a:endParaRPr lang="zh-TW"/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2015/12/1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2015/12/1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2015/12/1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zh-TW" sz="4000" b="1" cap="all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zh-TW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2015/12/1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2015/12/1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zh-TW" sz="4500" b="1" cap="none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TW" sz="19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TW" sz="19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TW" sz="2400"/>
            </a:lvl1pPr>
            <a:lvl2pPr>
              <a:lnSpc>
                <a:spcPct val="100000"/>
              </a:lnSpc>
              <a:spcBef>
                <a:spcPts val="700"/>
              </a:spcBef>
              <a:defRPr lang="zh-TW" sz="2000"/>
            </a:lvl2pPr>
            <a:lvl3pPr>
              <a:lnSpc>
                <a:spcPct val="100000"/>
              </a:lnSpc>
              <a:spcBef>
                <a:spcPts val="700"/>
              </a:spcBef>
              <a:defRPr lang="zh-TW" sz="1800"/>
            </a:lvl3pPr>
            <a:lvl4pPr>
              <a:lnSpc>
                <a:spcPct val="100000"/>
              </a:lnSpc>
              <a:spcBef>
                <a:spcPts val="700"/>
              </a:spcBef>
              <a:defRPr lang="zh-TW" sz="1600"/>
            </a:lvl4pPr>
            <a:lvl5pPr>
              <a:lnSpc>
                <a:spcPct val="100000"/>
              </a:lnSpc>
              <a:spcBef>
                <a:spcPts val="700"/>
              </a:spcBef>
              <a:defRPr lang="zh-TW"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TW" sz="2400"/>
            </a:lvl1pPr>
            <a:lvl2pPr>
              <a:lnSpc>
                <a:spcPct val="100000"/>
              </a:lnSpc>
              <a:spcBef>
                <a:spcPts val="700"/>
              </a:spcBef>
              <a:defRPr lang="zh-TW" sz="2000"/>
            </a:lvl2pPr>
            <a:lvl3pPr>
              <a:lnSpc>
                <a:spcPct val="100000"/>
              </a:lnSpc>
              <a:spcBef>
                <a:spcPts val="700"/>
              </a:spcBef>
              <a:defRPr lang="zh-TW" sz="1800"/>
            </a:lvl3pPr>
            <a:lvl4pPr>
              <a:lnSpc>
                <a:spcPct val="100000"/>
              </a:lnSpc>
              <a:spcBef>
                <a:spcPts val="700"/>
              </a:spcBef>
              <a:defRPr lang="zh-TW" sz="1600"/>
            </a:lvl4pPr>
            <a:lvl5pPr>
              <a:lnSpc>
                <a:spcPct val="100000"/>
              </a:lnSpc>
              <a:spcBef>
                <a:spcPts val="700"/>
              </a:spcBef>
              <a:defRPr lang="zh-TW"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2015/12/1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2015/12/1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2015/12/1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zh-TW" sz="2200" b="1" cap="all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zh-TW" sz="1400"/>
            </a:lvl1pPr>
            <a:lvl2pPr>
              <a:buNone/>
              <a:defRPr lang="zh-TW" sz="1200"/>
            </a:lvl2pPr>
            <a:lvl3pPr>
              <a:buNone/>
              <a:defRPr lang="zh-TW" sz="1000"/>
            </a:lvl3pPr>
            <a:lvl4pPr>
              <a:buNone/>
              <a:defRPr lang="zh-TW" sz="900"/>
            </a:lvl4pPr>
            <a:lvl5pPr>
              <a:buNone/>
              <a:defRPr lang="zh-TW"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zh-TW" sz="3200"/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2015/12/1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zh-TW" sz="2100" b="1">
                <a:effectLst/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pPr/>
              <a:t>2015/12/1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pPr/>
              <a:t>‹#›</a:t>
            </a:fld>
            <a:endParaRPr lang="zh-TW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zh-TW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zh-TW" sz="3200"/>
            </a:lvl1pPr>
            <a:extLst/>
          </a:lstStyle>
          <a:p>
            <a:pPr marL="0" algn="l"/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zh-TW" sz="1400">
                <a:solidFill>
                  <a:srgbClr val="777777"/>
                </a:solidFill>
              </a:defRPr>
            </a:lvl1pPr>
            <a:lvl2pPr>
              <a:defRPr lang="zh-TW" sz="1200"/>
            </a:lvl2pPr>
            <a:lvl3pPr>
              <a:defRPr lang="zh-TW" sz="1000"/>
            </a:lvl3pPr>
            <a:lvl4pPr>
              <a:defRPr lang="zh-TW" sz="900"/>
            </a:lvl4pPr>
            <a:lvl5pPr>
              <a:defRPr lang="zh-TW"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9" name="Rectangl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  <a:p>
            <a:pPr lvl="5"/>
            <a:r>
              <a:rPr lang="zh-TW"/>
              <a:t>第六層</a:t>
            </a:r>
          </a:p>
          <a:p>
            <a:pPr lvl="6"/>
            <a:r>
              <a:rPr lang="zh-TW"/>
              <a:t>第七層</a:t>
            </a:r>
          </a:p>
          <a:p>
            <a:pPr lvl="7"/>
            <a:r>
              <a:rPr lang="zh-TW"/>
              <a:t>第八層</a:t>
            </a:r>
          </a:p>
          <a:p>
            <a:pPr lvl="8"/>
            <a:r>
              <a:rPr lang="zh-TW"/>
              <a:t>第九層</a:t>
            </a:r>
          </a:p>
        </p:txBody>
      </p:sp>
      <p:sp>
        <p:nvSpPr>
          <p:cNvPr id="24" name="Rectangl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zh-TW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pPr algn="r"/>
              <a:t>2015/12/1</a:t>
            </a:fld>
            <a:endParaRPr lang="zh-TW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zh-TW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zh-TW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pPr algn="ctr"/>
              <a:t>‹#›</a:t>
            </a:fld>
            <a:endParaRPr lang="zh-TW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lang="zh-TW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zh-TW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zh-TW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/>
            <a:r>
              <a:rPr lang="zh-TW" altLang="en-US" sz="2215" dirty="0">
                <a:solidFill>
                  <a:srgbClr val="FFFFFF"/>
                </a:solidFill>
                <a:ea typeface="新細明體" pitchFamily="18" charset="-120"/>
              </a:rPr>
              <a:t>講師</a:t>
            </a:r>
            <a:br>
              <a:rPr lang="zh-TW" altLang="en-US" sz="2215" dirty="0">
                <a:solidFill>
                  <a:srgbClr val="FFFFFF"/>
                </a:solidFill>
                <a:ea typeface="新細明體" pitchFamily="18" charset="-120"/>
              </a:rPr>
            </a:br>
            <a:r>
              <a:rPr lang="zh-TW" altLang="en-US" sz="2215" dirty="0">
                <a:solidFill>
                  <a:srgbClr val="FFFFFF"/>
                </a:solidFill>
                <a:ea typeface="新細明體" pitchFamily="18" charset="-120"/>
              </a:rPr>
              <a:t>課程</a:t>
            </a: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171282" y="1052736"/>
            <a:ext cx="7505174" cy="4752528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Magnetic Resonance Imaging</a:t>
            </a:r>
            <a:r>
              <a:rPr lang="en-US" altLang="zh-TW" sz="3323" b="1" dirty="0"/>
              <a:t/>
            </a:r>
            <a:br>
              <a:rPr lang="en-US" altLang="zh-TW" sz="3323" b="1" dirty="0"/>
            </a:br>
            <a:r>
              <a:rPr lang="en-US" altLang="zh-TW" sz="3323" b="1" dirty="0" smtClean="0"/>
              <a:t/>
            </a:r>
            <a:br>
              <a:rPr lang="en-US" altLang="zh-TW" sz="3323" b="1" dirty="0" smtClean="0"/>
            </a:br>
            <a:r>
              <a:rPr lang="en-US" altLang="zh-TW" sz="2954" dirty="0"/>
              <a:t/>
            </a:r>
            <a:br>
              <a:rPr lang="en-US" altLang="zh-TW" sz="2954" dirty="0"/>
            </a:br>
            <a:r>
              <a:rPr lang="en-US" altLang="zh-TW" sz="3200" dirty="0"/>
              <a:t>homework </a:t>
            </a:r>
            <a:r>
              <a:rPr lang="en-US" altLang="zh-TW" sz="3200" dirty="0" smtClean="0"/>
              <a:t>III</a:t>
            </a:r>
            <a:r>
              <a:rPr lang="en-US" altLang="zh-TW" sz="2954" dirty="0"/>
              <a:t/>
            </a:r>
            <a:br>
              <a:rPr lang="en-US" altLang="zh-TW" sz="2954" dirty="0"/>
            </a:br>
            <a:r>
              <a:rPr lang="en-US" altLang="zh-TW" sz="2954" dirty="0"/>
              <a:t/>
            </a:r>
            <a:br>
              <a:rPr lang="en-US" altLang="zh-TW" sz="2954" dirty="0"/>
            </a:br>
            <a:r>
              <a:rPr lang="en-US" altLang="zh-TW" sz="2954" dirty="0"/>
              <a:t/>
            </a:r>
            <a:br>
              <a:rPr lang="en-US" altLang="zh-TW" sz="2954" dirty="0"/>
            </a:br>
            <a:r>
              <a:rPr lang="en-US" altLang="zh-TW" sz="16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Adviser : JTENG-YI Hwang</a:t>
            </a:r>
            <a:br>
              <a:rPr lang="en-US" altLang="zh-TW" sz="16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zh-TW" sz="16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Reporter </a:t>
            </a:r>
            <a:r>
              <a:rPr lang="zh-TW" altLang="en-US" sz="1600" dirty="0">
                <a:solidFill>
                  <a:schemeClr val="tx1"/>
                </a:solidFill>
                <a:effectLst/>
                <a:latin typeface="Malgun Gothic" panose="020B0503020000020004" pitchFamily="34" charset="-127"/>
              </a:rPr>
              <a:t>：</a:t>
            </a:r>
            <a:r>
              <a:rPr lang="en-US" altLang="zh-TW" sz="16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HSIN-YU CHEN</a:t>
            </a:r>
            <a:r>
              <a:rPr lang="en-US" altLang="zh-TW" sz="1292" dirty="0">
                <a:solidFill>
                  <a:schemeClr val="tx1"/>
                </a:solidFill>
              </a:rPr>
              <a:t/>
            </a:r>
            <a:br>
              <a:rPr lang="en-US" altLang="zh-TW" sz="1292" dirty="0">
                <a:solidFill>
                  <a:schemeClr val="tx1"/>
                </a:solidFill>
              </a:rPr>
            </a:br>
            <a:r>
              <a:rPr lang="en-US" altLang="zh-TW" sz="1292" dirty="0"/>
              <a:t/>
            </a:r>
            <a:br>
              <a:rPr lang="en-US" altLang="zh-TW" sz="1292" dirty="0"/>
            </a:br>
            <a:endParaRPr lang="zh-TW" altLang="en-US" sz="1292" dirty="0"/>
          </a:p>
        </p:txBody>
      </p:sp>
    </p:spTree>
    <p:extLst>
      <p:ext uri="{BB962C8B-B14F-4D97-AF65-F5344CB8AC3E}">
        <p14:creationId xmlns:p14="http://schemas.microsoft.com/office/powerpoint/2010/main" val="6150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itchFamily="18" charset="0"/>
              </a:rPr>
              <a:t>Result </a:t>
            </a:r>
            <a:r>
              <a:rPr lang="en-US" altLang="zh-TW" dirty="0" smtClean="0">
                <a:cs typeface="Times New Roman" pitchFamily="18" charset="0"/>
              </a:rPr>
              <a:t>11</a:t>
            </a:r>
            <a:endParaRPr lang="zh-TW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1819275"/>
            <a:ext cx="4895850" cy="40576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3271" y="2631373"/>
            <a:ext cx="7680960" cy="126609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>
                <a:latin typeface="Cooper Black" panose="0208090404030B020404" pitchFamily="18" charset="0"/>
              </a:rPr>
              <a:t>Thanks </a:t>
            </a:r>
            <a:r>
              <a:rPr lang="en-US" altLang="zh-TW" dirty="0" smtClean="0">
                <a:latin typeface="Cooper Black" panose="0208090404030B020404" pitchFamily="18" charset="0"/>
              </a:rPr>
              <a:t> for  your 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60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Gill Sans MT" panose="020B0502020104020203" pitchFamily="34" charset="0"/>
              </a:rPr>
              <a:t>Equation</a:t>
            </a:r>
          </a:p>
          <a:p>
            <a:endParaRPr lang="en-US" altLang="zh-TW" dirty="0" smtClean="0">
              <a:latin typeface="Gill Sans MT" panose="020B0502020104020203" pitchFamily="34" charset="0"/>
            </a:endParaRPr>
          </a:p>
          <a:p>
            <a:r>
              <a:rPr lang="en-US" altLang="zh-TW" dirty="0" smtClean="0">
                <a:latin typeface="Gill Sans MT" panose="020B0502020104020203" pitchFamily="34" charset="0"/>
              </a:rPr>
              <a:t>Introduction</a:t>
            </a:r>
          </a:p>
          <a:p>
            <a:endParaRPr lang="en-US" altLang="zh-TW" dirty="0" smtClean="0">
              <a:latin typeface="Gill Sans MT" panose="020B0502020104020203" pitchFamily="34" charset="0"/>
            </a:endParaRPr>
          </a:p>
          <a:p>
            <a:r>
              <a:rPr lang="en-US" altLang="zh-TW" dirty="0" smtClean="0">
                <a:latin typeface="Gill Sans MT" panose="020B0502020104020203" pitchFamily="34" charset="0"/>
              </a:rPr>
              <a:t>Code</a:t>
            </a:r>
          </a:p>
          <a:p>
            <a:endParaRPr lang="en-US" altLang="zh-TW" dirty="0" smtClean="0">
              <a:latin typeface="Gill Sans MT" panose="020B0502020104020203" pitchFamily="34" charset="0"/>
            </a:endParaRPr>
          </a:p>
          <a:p>
            <a:r>
              <a:rPr lang="en-US" altLang="zh-TW" dirty="0" smtClean="0">
                <a:latin typeface="Gill Sans MT" panose="020B0502020104020203" pitchFamily="34" charset="0"/>
                <a:cs typeface="Times New Roman" pitchFamily="18" charset="0"/>
              </a:rPr>
              <a:t>Result</a:t>
            </a:r>
          </a:p>
          <a:p>
            <a:endParaRPr lang="en-US" altLang="zh-TW" dirty="0">
              <a:latin typeface="Gill Sans MT" panose="020B0502020104020203" pitchFamily="34" charset="0"/>
              <a:cs typeface="Times New Roman" pitchFamily="18" charset="0"/>
            </a:endParaRPr>
          </a:p>
          <a:p>
            <a:pPr marL="82296" indent="0">
              <a:buNone/>
            </a:pPr>
            <a:endParaRPr 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Equation</a:t>
            </a:r>
            <a:endParaRPr 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700808"/>
                <a:ext cx="7498080" cy="454759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M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t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0">
                        <a:latin typeface="Cambria Math"/>
                        <a:ea typeface="Cambria Math"/>
                        <a:cs typeface="Times New Roman" pitchFamily="18" charset="0"/>
                      </a:rPr>
                      <m:t>(1−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I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altLang="zh-TW" i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zh-TW" i="1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latin typeface="Cooper Black" panose="0208090404030B020404" pitchFamily="18" charset="0"/>
                  <a:cs typeface="Times New Roman" pitchFamily="18" charset="0"/>
                </a:endParaRPr>
              </a:p>
              <a:p>
                <a:endParaRPr lang="en-US" altLang="zh-TW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TW" dirty="0" smtClean="0">
                  <a:latin typeface="標楷體" pitchFamily="65" charset="-120"/>
                  <a:ea typeface="標楷體" pitchFamily="65" charset="-120"/>
                  <a:cs typeface="Times New Roman" pitchFamily="18" charset="0"/>
                </a:endParaRPr>
              </a:p>
              <a:p>
                <a:endParaRPr lang="en-US" altLang="zh-TW" dirty="0">
                  <a:latin typeface="標楷體" pitchFamily="65" charset="-120"/>
                  <a:ea typeface="標楷體" pitchFamily="65" charset="-12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cs typeface="Times New Roman" pitchFamily="18" charset="0"/>
                      </a:rPr>
                      <m:t>M</m:t>
                    </m:r>
                    <m:r>
                      <a:rPr lang="en-US" altLang="zh-TW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cs typeface="Times New Roman" pitchFamily="18" charset="0"/>
                      </a:rPr>
                      <m:t>t</m:t>
                    </m:r>
                    <m:r>
                      <a:rPr lang="en-US" altLang="zh-TW">
                        <a:latin typeface="Cambria Math" panose="02040503050406030204" pitchFamily="18" charset="0"/>
                        <a:cs typeface="Times New Roman" pitchFamily="18" charset="0"/>
                      </a:rPr>
                      <m:t>)=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>
                        <a:latin typeface="Cambria Math"/>
                        <a:ea typeface="Cambria Math"/>
                        <a:cs typeface="Times New Roman" pitchFamily="18" charset="0"/>
                      </a:rPr>
                      <m:t>(1−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I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zh-TW" i="1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latin typeface="Cooper Black" panose="0208090404030B020404" pitchFamily="18" charset="0"/>
                  <a:cs typeface="Times New Roman" pitchFamily="18" charset="0"/>
                </a:endParaRPr>
              </a:p>
              <a:p>
                <a:endParaRPr lang="en-US" altLang="zh-TW" sz="2800" dirty="0">
                  <a:latin typeface="Cooper Black" panose="0208090404030B020404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altLang="zh-TW" sz="28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endParaRPr lang="zh-TW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700808"/>
                <a:ext cx="7498080" cy="4547592"/>
              </a:xfrm>
              <a:blipFill rotWithShape="0">
                <a:blip r:embed="rId3"/>
                <a:stretch>
                  <a:fillRect t="-2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800" dirty="0" err="1">
                <a:latin typeface="+mn-ea"/>
              </a:rPr>
              <a:t>NumPy</a:t>
            </a:r>
            <a:r>
              <a:rPr lang="en-US" altLang="zh-TW" sz="2800" dirty="0">
                <a:latin typeface="+mn-ea"/>
              </a:rPr>
              <a:t>-</a:t>
            </a:r>
            <a:r>
              <a:rPr lang="zh-TW" altLang="en-US" sz="2800" dirty="0">
                <a:latin typeface="+mn-ea"/>
              </a:rPr>
              <a:t>快速處理</a:t>
            </a:r>
            <a:r>
              <a:rPr lang="zh-TW" altLang="en-US" sz="2800" dirty="0" smtClean="0">
                <a:latin typeface="+mn-ea"/>
              </a:rPr>
              <a:t>數據</a:t>
            </a:r>
            <a:endParaRPr lang="en-US" altLang="zh-TW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 err="1">
                <a:latin typeface="+mn-ea"/>
              </a:rPr>
              <a:t>matplotlib</a:t>
            </a:r>
            <a:r>
              <a:rPr lang="zh-TW" altLang="en-US" sz="2800" dirty="0">
                <a:latin typeface="+mn-ea"/>
              </a:rPr>
              <a:t>的</a:t>
            </a:r>
            <a:r>
              <a:rPr lang="en-US" altLang="zh-TW" sz="2800" dirty="0" err="1">
                <a:latin typeface="+mn-ea"/>
              </a:rPr>
              <a:t>pyplot</a:t>
            </a:r>
            <a:r>
              <a:rPr lang="zh-TW" altLang="en-US" sz="2800" dirty="0">
                <a:latin typeface="+mn-ea"/>
              </a:rPr>
              <a:t>子庫提供了和</a:t>
            </a:r>
            <a:r>
              <a:rPr lang="en-US" altLang="zh-TW" sz="2800" dirty="0" err="1">
                <a:latin typeface="+mn-ea"/>
              </a:rPr>
              <a:t>matlab</a:t>
            </a:r>
            <a:r>
              <a:rPr lang="zh-TW" altLang="en-US" sz="2800" dirty="0">
                <a:latin typeface="+mn-ea"/>
              </a:rPr>
              <a:t>類似的繪圖</a:t>
            </a:r>
            <a:r>
              <a:rPr lang="en-US" altLang="zh-TW" sz="2800" dirty="0">
                <a:latin typeface="+mn-ea"/>
              </a:rPr>
              <a:t>API</a:t>
            </a:r>
            <a:r>
              <a:rPr lang="zh-TW" altLang="en-US" sz="2800" dirty="0">
                <a:latin typeface="+mn-ea"/>
              </a:rPr>
              <a:t>，方便用戶快速繪製</a:t>
            </a:r>
            <a:r>
              <a:rPr lang="en-US" altLang="zh-TW" sz="2800" dirty="0">
                <a:latin typeface="+mn-ea"/>
              </a:rPr>
              <a:t>2D</a:t>
            </a:r>
            <a:r>
              <a:rPr lang="zh-TW" altLang="en-US" sz="2800" dirty="0" smtClean="0">
                <a:latin typeface="+mn-ea"/>
              </a:rPr>
              <a:t>圖表</a:t>
            </a:r>
            <a:endParaRPr lang="en-US" altLang="zh-TW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 err="1" smtClean="0">
                <a:latin typeface="+mj-ea"/>
                <a:ea typeface="+mj-ea"/>
              </a:rPr>
              <a:t>scipy.optimize.curve_fit</a:t>
            </a:r>
            <a:r>
              <a:rPr lang="zh-TW" altLang="en-US" sz="2800" dirty="0" smtClean="0">
                <a:latin typeface="+mj-ea"/>
                <a:ea typeface="+mj-ea"/>
              </a:rPr>
              <a:t> ─ </a:t>
            </a:r>
            <a:r>
              <a:rPr lang="en-US" altLang="zh-TW" sz="2800" dirty="0" smtClean="0">
                <a:latin typeface="+mn-ea"/>
              </a:rPr>
              <a:t>Use </a:t>
            </a:r>
            <a:r>
              <a:rPr lang="en-US" altLang="zh-TW" sz="2800" dirty="0">
                <a:latin typeface="+mn-ea"/>
              </a:rPr>
              <a:t>non-linear least squares to fit a function, f, to data.</a:t>
            </a:r>
          </a:p>
          <a:p>
            <a:pPr>
              <a:lnSpc>
                <a:spcPct val="150000"/>
              </a:lnSpc>
            </a:pPr>
            <a:r>
              <a:rPr lang="en-US" altLang="zh-TW" sz="2800" dirty="0" err="1" smtClean="0">
                <a:latin typeface="+mn-ea"/>
              </a:rPr>
              <a:t>numpy.zeros</a:t>
            </a:r>
            <a:r>
              <a:rPr lang="zh-TW" altLang="en-US" sz="2800" dirty="0">
                <a:latin typeface="+mn-ea"/>
              </a:rPr>
              <a:t> ─ </a:t>
            </a:r>
            <a:r>
              <a:rPr lang="en-US" altLang="zh-TW" sz="2800" dirty="0">
                <a:latin typeface="+mn-ea"/>
              </a:rPr>
              <a:t>Return a new array of given shape and type, filled with zeros.</a:t>
            </a:r>
          </a:p>
          <a:p>
            <a:pPr>
              <a:lnSpc>
                <a:spcPct val="150000"/>
              </a:lnSpc>
            </a:pPr>
            <a:endParaRPr lang="zh-TW" altLang="en-US" sz="2800" dirty="0">
              <a:latin typeface="+mn-ea"/>
            </a:endParaRPr>
          </a:p>
          <a:p>
            <a:pPr marL="82296" indent="0">
              <a:buNone/>
            </a:pPr>
            <a:endParaRPr 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T1  fitting</a:t>
            </a:r>
            <a:endParaRPr 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83"/>
          <a:stretch/>
        </p:blipFill>
        <p:spPr>
          <a:xfrm>
            <a:off x="1435608" y="1417638"/>
            <a:ext cx="4534138" cy="5032737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20"/>
          <a:stretch/>
        </p:blipFill>
        <p:spPr>
          <a:xfrm>
            <a:off x="4320288" y="1988840"/>
            <a:ext cx="4800600" cy="12455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Times New Roman" pitchFamily="18" charset="0"/>
              </a:rPr>
              <a:t>Result 1</a:t>
            </a:r>
            <a:endParaRPr 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25" y="1828800"/>
            <a:ext cx="5524500" cy="40386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itchFamily="18" charset="0"/>
              </a:rPr>
              <a:t>Result 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75" y="1809750"/>
            <a:ext cx="5029200" cy="4076700"/>
          </a:xfrm>
        </p:spPr>
      </p:pic>
    </p:spTree>
    <p:extLst>
      <p:ext uri="{BB962C8B-B14F-4D97-AF65-F5344CB8AC3E}">
        <p14:creationId xmlns:p14="http://schemas.microsoft.com/office/powerpoint/2010/main" val="400554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T2  fitting</a:t>
            </a:r>
            <a:endParaRPr 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01"/>
          <a:stretch/>
        </p:blipFill>
        <p:spPr>
          <a:xfrm>
            <a:off x="1435607" y="1417638"/>
            <a:ext cx="4603737" cy="525172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50" r="24754"/>
          <a:stretch/>
        </p:blipFill>
        <p:spPr>
          <a:xfrm>
            <a:off x="4860032" y="1962262"/>
            <a:ext cx="3816424" cy="12944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itchFamily="18" charset="0"/>
              </a:rPr>
              <a:t>Result </a:t>
            </a:r>
            <a:r>
              <a:rPr lang="en-US" altLang="zh-TW" dirty="0" smtClean="0">
                <a:cs typeface="Times New Roman" pitchFamily="18" charset="0"/>
              </a:rPr>
              <a:t>11</a:t>
            </a:r>
            <a:endParaRPr lang="zh-TW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1798638"/>
            <a:ext cx="5467350" cy="4038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AA8C643-596F-464F-B5D4-03BB0E12E5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如螢幕大小 (4:3)</PresentationFormat>
  <Paragraphs>42</Paragraphs>
  <Slides>11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Malgun Gothic</vt:lpstr>
      <vt:lpstr>微軟正黑體</vt:lpstr>
      <vt:lpstr>新細明體</vt:lpstr>
      <vt:lpstr>標楷體</vt:lpstr>
      <vt:lpstr>Calibri</vt:lpstr>
      <vt:lpstr>Cambria Math</vt:lpstr>
      <vt:lpstr>Cooper Black</vt:lpstr>
      <vt:lpstr>Gill Sans MT</vt:lpstr>
      <vt:lpstr>Times New Roman</vt:lpstr>
      <vt:lpstr>Verdana</vt:lpstr>
      <vt:lpstr>Wingdings 2</vt:lpstr>
      <vt:lpstr>夏至</vt:lpstr>
      <vt:lpstr>Magnetic Resonance Imaging   homework III   Adviser : JTENG-YI Hwang Reporter ：HSIN-YU CHEN  </vt:lpstr>
      <vt:lpstr>Outline</vt:lpstr>
      <vt:lpstr>Equation</vt:lpstr>
      <vt:lpstr>Introduction</vt:lpstr>
      <vt:lpstr>T1  fitting</vt:lpstr>
      <vt:lpstr>Result 1</vt:lpstr>
      <vt:lpstr>Result 1</vt:lpstr>
      <vt:lpstr>T2  fitting</vt:lpstr>
      <vt:lpstr>Result 11</vt:lpstr>
      <vt:lpstr>Result 11</vt:lpstr>
      <vt:lpstr>Thanks  for  your 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2015-11-09T16:01:06Z</dcterms:created>
  <dcterms:modified xsi:type="dcterms:W3CDTF">2015-11-30T23:38:44Z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