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3"/>
    <a:srgbClr val="BEFB4F"/>
    <a:srgbClr val="0505BB"/>
    <a:srgbClr val="EF1403"/>
    <a:srgbClr val="03036D"/>
    <a:srgbClr val="B5FA38"/>
    <a:srgbClr val="94F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7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6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8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3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86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6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9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9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2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E7B51-D7AD-4FE2-BC1B-DA859623B923}" type="datetimeFigureOut">
              <a:rPr lang="zh-TW" altLang="en-US" smtClean="0"/>
              <a:t>2014/11/4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7F426-CF07-44C0-A433-F7ADD973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MRI</a:t>
            </a:r>
            <a:r>
              <a:rPr lang="zh-TW" altLang="en-US" dirty="0" smtClean="0"/>
              <a:t>實驗期中報告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蔡奕甫、陳巧寧、黃鈞輿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2014/11/04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2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仿</a:t>
            </a:r>
            <a:r>
              <a:rPr lang="zh-TW" altLang="en-US" dirty="0" smtClean="0"/>
              <a:t>體配</a:t>
            </a:r>
            <a:r>
              <a:rPr lang="zh-TW" altLang="en-US" dirty="0"/>
              <a:t>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配製硫酸銅、氯化錳溶液</a:t>
            </a:r>
            <a:endParaRPr lang="en-US" altLang="zh-TW" dirty="0" smtClean="0"/>
          </a:p>
          <a:p>
            <a:r>
              <a:rPr lang="zh-TW" altLang="en-US" dirty="0" smtClean="0"/>
              <a:t>濃度為</a:t>
            </a:r>
            <a:r>
              <a:rPr lang="en-US" altLang="zh-TW" dirty="0" smtClean="0"/>
              <a:t>0.1~0.8</a:t>
            </a:r>
            <a:r>
              <a:rPr lang="zh-TW" altLang="en-US" dirty="0" smtClean="0"/>
              <a:t>之間取六個區間</a:t>
            </a:r>
            <a:endParaRPr lang="en-US" altLang="zh-TW" dirty="0" smtClean="0"/>
          </a:p>
          <a:p>
            <a:r>
              <a:rPr lang="zh-TW" altLang="en-US" dirty="0"/>
              <a:t>莫耳濃度</a:t>
            </a:r>
            <a:r>
              <a:rPr lang="en-US" altLang="zh-TW" dirty="0"/>
              <a:t>(M)=</a:t>
            </a:r>
            <a:r>
              <a:rPr lang="zh-TW" altLang="en-US" dirty="0"/>
              <a:t>溶質莫耳數</a:t>
            </a:r>
            <a:r>
              <a:rPr lang="en-US" altLang="zh-TW" dirty="0"/>
              <a:t>(</a:t>
            </a:r>
            <a:r>
              <a:rPr lang="en-US" altLang="zh-TW" dirty="0" err="1"/>
              <a:t>mol</a:t>
            </a:r>
            <a:r>
              <a:rPr lang="en-US" altLang="zh-TW" dirty="0"/>
              <a:t>)/</a:t>
            </a:r>
            <a:r>
              <a:rPr lang="zh-TW" altLang="en-US" dirty="0"/>
              <a:t>溶液體積</a:t>
            </a:r>
            <a:r>
              <a:rPr lang="en-US" altLang="zh-TW" dirty="0"/>
              <a:t>(</a:t>
            </a:r>
            <a:r>
              <a:rPr lang="zh-TW" altLang="en-US" dirty="0"/>
              <a:t>升，</a:t>
            </a:r>
            <a:r>
              <a:rPr lang="en-US" altLang="zh-TW" dirty="0"/>
              <a:t>L)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          </a:t>
            </a:r>
            <a:r>
              <a:rPr lang="en-US" altLang="zh-TW" dirty="0"/>
              <a:t>=[</a:t>
            </a:r>
            <a:r>
              <a:rPr lang="zh-TW" altLang="en-US" dirty="0"/>
              <a:t>溶質質量</a:t>
            </a:r>
            <a:r>
              <a:rPr lang="en-US" altLang="zh-TW" dirty="0"/>
              <a:t>(</a:t>
            </a:r>
            <a:r>
              <a:rPr lang="zh-TW" altLang="en-US" dirty="0"/>
              <a:t>克</a:t>
            </a:r>
            <a:r>
              <a:rPr lang="en-US" altLang="zh-TW" dirty="0"/>
              <a:t>)/</a:t>
            </a:r>
            <a:r>
              <a:rPr lang="zh-TW" altLang="en-US" dirty="0"/>
              <a:t>溶質分子量</a:t>
            </a:r>
            <a:r>
              <a:rPr lang="en-US" altLang="zh-TW" dirty="0"/>
              <a:t>(</a:t>
            </a:r>
            <a:r>
              <a:rPr lang="zh-TW" altLang="en-US" dirty="0"/>
              <a:t>克</a:t>
            </a:r>
            <a:r>
              <a:rPr lang="en-US" altLang="zh-TW" dirty="0"/>
              <a:t>)]/</a:t>
            </a:r>
            <a:r>
              <a:rPr lang="zh-TW" altLang="en-US" dirty="0"/>
              <a:t>溶液體積</a:t>
            </a:r>
            <a:r>
              <a:rPr lang="en-US" altLang="zh-TW" dirty="0"/>
              <a:t>(</a:t>
            </a:r>
            <a:r>
              <a:rPr lang="zh-TW" altLang="en-US" dirty="0"/>
              <a:t>升，</a:t>
            </a:r>
            <a:r>
              <a:rPr lang="en-US" altLang="zh-TW" dirty="0"/>
              <a:t>L)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          </a:t>
            </a:r>
            <a:r>
              <a:rPr lang="en-US" altLang="zh-TW" dirty="0"/>
              <a:t>=[</a:t>
            </a:r>
            <a:r>
              <a:rPr lang="zh-TW" altLang="en-US" dirty="0"/>
              <a:t>溶質分子數目</a:t>
            </a:r>
            <a:r>
              <a:rPr lang="en-US" altLang="zh-TW" dirty="0"/>
              <a:t>/6 ×10</a:t>
            </a:r>
            <a:r>
              <a:rPr lang="en-US" altLang="zh-TW" baseline="30000" dirty="0"/>
              <a:t>23</a:t>
            </a:r>
            <a:r>
              <a:rPr lang="en-US" altLang="zh-TW" dirty="0"/>
              <a:t>]/</a:t>
            </a:r>
            <a:r>
              <a:rPr lang="zh-TW" altLang="en-US" dirty="0"/>
              <a:t>溶液體積</a:t>
            </a:r>
            <a:r>
              <a:rPr lang="en-US" altLang="zh-TW" dirty="0"/>
              <a:t>(</a:t>
            </a:r>
            <a:r>
              <a:rPr lang="zh-TW" altLang="en-US" dirty="0"/>
              <a:t>升，</a:t>
            </a:r>
            <a:r>
              <a:rPr lang="en-US" altLang="zh-TW" dirty="0"/>
              <a:t>L)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5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4690" y="302094"/>
            <a:ext cx="10018713" cy="1752599"/>
          </a:xfrm>
        </p:spPr>
        <p:txBody>
          <a:bodyPr/>
          <a:lstStyle/>
          <a:p>
            <a:r>
              <a:rPr lang="zh-TW" altLang="en-US" dirty="0" smtClean="0"/>
              <a:t>莫耳濃度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64" y="1847654"/>
            <a:ext cx="5138420" cy="3778250"/>
          </a:xfrm>
        </p:spPr>
      </p:pic>
      <p:sp>
        <p:nvSpPr>
          <p:cNvPr id="5" name="文字方塊 4"/>
          <p:cNvSpPr txBox="1"/>
          <p:nvPr/>
        </p:nvSpPr>
        <p:spPr>
          <a:xfrm>
            <a:off x="1366873" y="1888523"/>
            <a:ext cx="436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CuSO</a:t>
            </a:r>
            <a:r>
              <a:rPr lang="en-US" altLang="zh-TW" sz="2000" dirty="0" smtClean="0"/>
              <a:t>4 </a:t>
            </a:r>
          </a:p>
          <a:p>
            <a:r>
              <a:rPr lang="en-US" altLang="zh-TW" sz="2000" dirty="0" smtClean="0"/>
              <a:t>      </a:t>
            </a:r>
            <a:r>
              <a:rPr lang="en-US" altLang="zh-TW" sz="2800" dirty="0" smtClean="0"/>
              <a:t>= 64+32+16*4=160(g/</a:t>
            </a:r>
            <a:r>
              <a:rPr lang="en-US" altLang="zh-TW" sz="2800" dirty="0" err="1" smtClean="0"/>
              <a:t>mol</a:t>
            </a:r>
            <a:r>
              <a:rPr lang="en-US" altLang="zh-TW" sz="2800" dirty="0" smtClean="0"/>
              <a:t>)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66873" y="3474952"/>
            <a:ext cx="4242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MnCl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/>
              <a:t>      </a:t>
            </a:r>
            <a:r>
              <a:rPr lang="en-US" altLang="zh-TW" sz="2800" dirty="0" smtClean="0"/>
              <a:t>=55+35.4*2=125.8(g/</a:t>
            </a:r>
            <a:r>
              <a:rPr lang="en-US" altLang="zh-TW" sz="2800" dirty="0" err="1" smtClean="0"/>
              <a:t>mol</a:t>
            </a:r>
            <a:r>
              <a:rPr lang="en-US" altLang="zh-TW" sz="2800" dirty="0" smtClean="0"/>
              <a:t>)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66873" y="4889902"/>
            <a:ext cx="424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不含水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無水結晶</a:t>
            </a:r>
            <a:r>
              <a:rPr lang="en-US" altLang="zh-TW" sz="32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5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168165"/>
            <a:ext cx="10018713" cy="3623035"/>
          </a:xfrm>
        </p:spPr>
        <p:txBody>
          <a:bodyPr>
            <a:normAutofit lnSpcReduction="10000"/>
          </a:bodyPr>
          <a:lstStyle/>
          <a:p>
            <a:r>
              <a:rPr lang="zh-TW" altLang="en-US" sz="3000" dirty="0" smtClean="0"/>
              <a:t>時間：未定</a:t>
            </a:r>
            <a:endParaRPr lang="en-US" altLang="zh-TW" sz="3000" dirty="0" smtClean="0"/>
          </a:p>
          <a:p>
            <a:r>
              <a:rPr lang="zh-TW" altLang="en-US" sz="3000" dirty="0" smtClean="0"/>
              <a:t>地點：政大</a:t>
            </a:r>
            <a:endParaRPr lang="en-US" altLang="zh-TW" sz="3000" dirty="0" smtClean="0"/>
          </a:p>
          <a:p>
            <a:r>
              <a:rPr lang="zh-TW" altLang="en-US" sz="3000" dirty="0" smtClean="0"/>
              <a:t>過程：</a:t>
            </a:r>
            <a:endParaRPr lang="en-US" altLang="zh-TW" sz="3000" dirty="0" smtClean="0"/>
          </a:p>
          <a:p>
            <a:pPr marL="1771650" lvl="3" indent="-514350">
              <a:buFont typeface="+mj-lt"/>
              <a:buAutoNum type="arabicPeriod"/>
            </a:pPr>
            <a:r>
              <a:rPr lang="zh-TW" altLang="en-US" sz="2400" dirty="0" smtClean="0"/>
              <a:t>放置仿體</a:t>
            </a:r>
            <a:endParaRPr lang="en-US" altLang="zh-TW" sz="2400" dirty="0" smtClean="0"/>
          </a:p>
          <a:p>
            <a:pPr marL="1771650" lvl="3" indent="-514350">
              <a:buFont typeface="+mj-lt"/>
              <a:buAutoNum type="arabicPeriod"/>
            </a:pPr>
            <a:r>
              <a:rPr lang="zh-TW" altLang="en-US" sz="2400" dirty="0" smtClean="0"/>
              <a:t>操作儀器</a:t>
            </a:r>
            <a:endParaRPr lang="en-US" altLang="zh-TW" sz="2400" dirty="0" smtClean="0"/>
          </a:p>
          <a:p>
            <a:pPr marL="1771650" lvl="3" indent="-514350">
              <a:buFont typeface="+mj-lt"/>
              <a:buAutoNum type="arabicPeriod"/>
            </a:pPr>
            <a:r>
              <a:rPr lang="zh-TW" altLang="en-US" sz="2400" dirty="0" smtClean="0"/>
              <a:t>取得影像</a:t>
            </a:r>
            <a:endParaRPr lang="en-US" altLang="zh-TW" sz="2400" dirty="0" smtClean="0"/>
          </a:p>
          <a:p>
            <a:pPr marL="1771650" lvl="3" indent="-514350">
              <a:buFont typeface="+mj-lt"/>
              <a:buAutoNum type="arabicPeriod"/>
            </a:pPr>
            <a:r>
              <a:rPr lang="zh-TW" altLang="en-US" sz="2400" dirty="0" smtClean="0"/>
              <a:t>儲存結果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3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實驗後處理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825007" y="3271005"/>
            <a:ext cx="358219" cy="395926"/>
          </a:xfrm>
          <a:prstGeom prst="ellipse">
            <a:avLst/>
          </a:prstGeom>
          <a:solidFill>
            <a:srgbClr val="EF1403"/>
          </a:solidFill>
          <a:ln>
            <a:solidFill>
              <a:srgbClr val="EF1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11040" y="3271005"/>
            <a:ext cx="358219" cy="395926"/>
          </a:xfrm>
          <a:prstGeom prst="ellipse">
            <a:avLst/>
          </a:prstGeom>
          <a:solidFill>
            <a:srgbClr val="B5FA38"/>
          </a:solidFill>
          <a:ln>
            <a:solidFill>
              <a:srgbClr val="B5F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997073" y="3271005"/>
            <a:ext cx="358219" cy="395926"/>
          </a:xfrm>
          <a:prstGeom prst="ellipse">
            <a:avLst/>
          </a:prstGeom>
          <a:solidFill>
            <a:srgbClr val="03036D"/>
          </a:solidFill>
          <a:ln>
            <a:solidFill>
              <a:srgbClr val="030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17152" y="2808306"/>
            <a:ext cx="358219" cy="395926"/>
          </a:xfrm>
          <a:prstGeom prst="ellipse">
            <a:avLst/>
          </a:prstGeom>
          <a:solidFill>
            <a:srgbClr val="F15423"/>
          </a:solidFill>
          <a:ln>
            <a:solidFill>
              <a:srgbClr val="F15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403185" y="2808306"/>
            <a:ext cx="358219" cy="395926"/>
          </a:xfrm>
          <a:prstGeom prst="ellipse">
            <a:avLst/>
          </a:prstGeom>
          <a:solidFill>
            <a:srgbClr val="BEFB4F"/>
          </a:solidFill>
          <a:ln>
            <a:solidFill>
              <a:srgbClr val="BEF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89218" y="2808306"/>
            <a:ext cx="358219" cy="395926"/>
          </a:xfrm>
          <a:prstGeom prst="ellipse">
            <a:avLst/>
          </a:prstGeom>
          <a:solidFill>
            <a:srgbClr val="0505BB"/>
          </a:solidFill>
          <a:ln>
            <a:solidFill>
              <a:srgbClr val="030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01993" y="2280552"/>
            <a:ext cx="1718821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35452" y="3765912"/>
            <a:ext cx="1351175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大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175371" y="3949735"/>
            <a:ext cx="992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168327" y="3765912"/>
            <a:ext cx="1351175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37710" y="2298671"/>
            <a:ext cx="4231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讀取連續時間影像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Fitting</a:t>
            </a:r>
            <a:r>
              <a:rPr lang="zh-TW" altLang="en-US" sz="3200" dirty="0"/>
              <a:t>出</a:t>
            </a:r>
            <a:r>
              <a:rPr lang="en-US" altLang="zh-TW" sz="3200" dirty="0" smtClean="0"/>
              <a:t>T1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T2</a:t>
            </a:r>
            <a:r>
              <a:rPr lang="zh-TW" altLang="en-US" sz="3200" dirty="0" smtClean="0"/>
              <a:t>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顯示</a:t>
            </a:r>
            <a:r>
              <a:rPr lang="en-US" altLang="zh-TW" sz="3200" dirty="0" smtClean="0"/>
              <a:t>T1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T2</a:t>
            </a:r>
            <a:r>
              <a:rPr lang="zh-TW" altLang="en-US" sz="3200" dirty="0" smtClean="0"/>
              <a:t>影像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28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3482" y="2787977"/>
            <a:ext cx="10018713" cy="1752599"/>
          </a:xfrm>
        </p:spPr>
        <p:txBody>
          <a:bodyPr/>
          <a:lstStyle/>
          <a:p>
            <a:r>
              <a:rPr lang="en-US" altLang="zh-TW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Thank you for your listening</a:t>
            </a:r>
            <a:endParaRPr lang="zh-TW" altLang="en-US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4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TC103457496[[fn=視差]]</Template>
  <TotalTime>31</TotalTime>
  <Words>122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Gungsuh</vt:lpstr>
      <vt:lpstr>新細明體</vt:lpstr>
      <vt:lpstr>Arial</vt:lpstr>
      <vt:lpstr>Corbel</vt:lpstr>
      <vt:lpstr>機器人</vt:lpstr>
      <vt:lpstr>MRI實驗期中報告</vt:lpstr>
      <vt:lpstr>仿體配製</vt:lpstr>
      <vt:lpstr>莫耳濃度</vt:lpstr>
      <vt:lpstr>實驗過程</vt:lpstr>
      <vt:lpstr>實驗後處理</vt:lpstr>
      <vt:lpstr>Thank you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MRI實驗期中報告</dc:title>
  <dc:creator>ob</dc:creator>
  <cp:lastModifiedBy>ob</cp:lastModifiedBy>
  <cp:revision>8</cp:revision>
  <dcterms:created xsi:type="dcterms:W3CDTF">2014-11-04T01:44:38Z</dcterms:created>
  <dcterms:modified xsi:type="dcterms:W3CDTF">2014-11-04T02:15:44Z</dcterms:modified>
</cp:coreProperties>
</file>