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7"/>
  </p:notesMasterIdLst>
  <p:sldIdLst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0" autoAdjust="0"/>
    <p:restoredTop sz="94660"/>
  </p:normalViewPr>
  <p:slideViewPr>
    <p:cSldViewPr>
      <p:cViewPr varScale="1">
        <p:scale>
          <a:sx n="112" d="100"/>
          <a:sy n="112" d="100"/>
        </p:scale>
        <p:origin x="8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FA7A704-9F1C-4FD3-85D1-57AF2D7FD0E8}" type="datetimeFigureOut">
              <a:pPr/>
              <a:t>2015/11/10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7EBFB8C-BBFF-4397-A51C-1E92596422A9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858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6913" y="509588"/>
            <a:ext cx="3400425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4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10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2725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6289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2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0274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1477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4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1435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848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959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7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8602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7160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145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TW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TW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TW"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TW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TW"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TW" sz="19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TW" sz="19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TW" sz="2400"/>
            </a:lvl1pPr>
            <a:lvl2pPr>
              <a:lnSpc>
                <a:spcPct val="100000"/>
              </a:lnSpc>
              <a:spcBef>
                <a:spcPts val="700"/>
              </a:spcBef>
              <a:defRPr lang="zh-TW" sz="2000"/>
            </a:lvl2pPr>
            <a:lvl3pPr>
              <a:lnSpc>
                <a:spcPct val="100000"/>
              </a:lnSpc>
              <a:spcBef>
                <a:spcPts val="700"/>
              </a:spcBef>
              <a:defRPr lang="zh-TW" sz="1800"/>
            </a:lvl3pPr>
            <a:lvl4pPr>
              <a:lnSpc>
                <a:spcPct val="100000"/>
              </a:lnSpc>
              <a:spcBef>
                <a:spcPts val="700"/>
              </a:spcBef>
              <a:defRPr lang="zh-TW" sz="1600"/>
            </a:lvl4pPr>
            <a:lvl5pPr>
              <a:lnSpc>
                <a:spcPct val="100000"/>
              </a:lnSpc>
              <a:spcBef>
                <a:spcPts val="700"/>
              </a:spcBef>
              <a:defRPr lang="zh-TW"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TW" sz="2400"/>
            </a:lvl1pPr>
            <a:lvl2pPr>
              <a:lnSpc>
                <a:spcPct val="100000"/>
              </a:lnSpc>
              <a:spcBef>
                <a:spcPts val="700"/>
              </a:spcBef>
              <a:defRPr lang="zh-TW" sz="2000"/>
            </a:lvl2pPr>
            <a:lvl3pPr>
              <a:lnSpc>
                <a:spcPct val="100000"/>
              </a:lnSpc>
              <a:spcBef>
                <a:spcPts val="700"/>
              </a:spcBef>
              <a:defRPr lang="zh-TW" sz="1800"/>
            </a:lvl3pPr>
            <a:lvl4pPr>
              <a:lnSpc>
                <a:spcPct val="100000"/>
              </a:lnSpc>
              <a:spcBef>
                <a:spcPts val="700"/>
              </a:spcBef>
              <a:defRPr lang="zh-TW" sz="1600"/>
            </a:lvl4pPr>
            <a:lvl5pPr>
              <a:lnSpc>
                <a:spcPct val="100000"/>
              </a:lnSpc>
              <a:spcBef>
                <a:spcPts val="700"/>
              </a:spcBef>
              <a:defRPr lang="zh-TW"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TW"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TW" sz="3200"/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TW"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2015/11/10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zh-TW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TW" sz="3200"/>
            </a:lvl1pPr>
            <a:extLst/>
          </a:lstStyle>
          <a:p>
            <a:pPr marL="0" algn="l"/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TW" sz="1400">
                <a:solidFill>
                  <a:srgbClr val="777777"/>
                </a:solidFill>
              </a:defRPr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pPr algn="r"/>
              <a:t>2015/11/10</a:t>
            </a:fld>
            <a:endParaRPr lang="zh-TW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pPr algn="ctr"/>
              <a:t>‹#›</a:t>
            </a:fld>
            <a:endParaRPr lang="zh-TW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lang="zh-TW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TW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/>
            <a:r>
              <a:rPr lang="zh-TW" altLang="en-US" sz="2215" dirty="0">
                <a:solidFill>
                  <a:srgbClr val="FFFFFF"/>
                </a:solidFill>
                <a:ea typeface="新細明體" pitchFamily="18" charset="-120"/>
              </a:rPr>
              <a:t>講師</a:t>
            </a:r>
            <a:br>
              <a:rPr lang="zh-TW" altLang="en-US" sz="2215" dirty="0">
                <a:solidFill>
                  <a:srgbClr val="FFFFFF"/>
                </a:solidFill>
                <a:ea typeface="新細明體" pitchFamily="18" charset="-120"/>
              </a:rPr>
            </a:br>
            <a:r>
              <a:rPr lang="zh-TW" altLang="en-US" sz="2215" dirty="0">
                <a:solidFill>
                  <a:srgbClr val="FFFFFF"/>
                </a:solidFill>
                <a:ea typeface="新細明體" pitchFamily="18" charset="-120"/>
              </a:rPr>
              <a:t>課程</a:t>
            </a:r>
            <a:endParaRPr lang="zh-TW" altLang="en-US" sz="2215" dirty="0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171282" y="1052736"/>
            <a:ext cx="7505174" cy="4752528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Magnetic Resonance </a:t>
            </a:r>
            <a:r>
              <a:rPr lang="en-US" altLang="zh-TW" sz="4000" b="1" dirty="0"/>
              <a:t>Imaging</a:t>
            </a:r>
            <a:r>
              <a:rPr lang="en-US" altLang="zh-TW" sz="3323" b="1" dirty="0"/>
              <a:t/>
            </a:r>
            <a:br>
              <a:rPr lang="en-US" altLang="zh-TW" sz="3323" b="1" dirty="0"/>
            </a:br>
            <a:r>
              <a:rPr lang="en-US" altLang="zh-TW" sz="3323" b="1" dirty="0" smtClean="0"/>
              <a:t/>
            </a:r>
            <a:br>
              <a:rPr lang="en-US" altLang="zh-TW" sz="3323" b="1" dirty="0" smtClean="0"/>
            </a:b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3200" dirty="0"/>
              <a:t>homework </a:t>
            </a:r>
            <a:r>
              <a:rPr lang="en-US" altLang="zh-TW" sz="3200" dirty="0" smtClean="0"/>
              <a:t>11</a:t>
            </a: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Adviser : 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JTENG-YI 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Hwang</a:t>
            </a:r>
            <a:b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Reporter </a:t>
            </a:r>
            <a:r>
              <a:rPr lang="zh-TW" altLang="en-US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HSIN-YU CHEN</a:t>
            </a:r>
            <a:r>
              <a:rPr lang="en-US" altLang="zh-TW" sz="1292" dirty="0">
                <a:solidFill>
                  <a:schemeClr val="tx1"/>
                </a:solidFill>
              </a:rPr>
              <a:t/>
            </a:r>
            <a:br>
              <a:rPr lang="en-US" altLang="zh-TW" sz="1292" dirty="0">
                <a:solidFill>
                  <a:schemeClr val="tx1"/>
                </a:solidFill>
              </a:rPr>
            </a:br>
            <a:r>
              <a:rPr lang="en-US" altLang="zh-TW" sz="1292" dirty="0"/>
              <a:t/>
            </a:r>
            <a:br>
              <a:rPr lang="en-US" altLang="zh-TW" sz="1292" dirty="0"/>
            </a:br>
            <a:endParaRPr lang="zh-TW" altLang="en-US" sz="1292" dirty="0"/>
          </a:p>
        </p:txBody>
      </p:sp>
    </p:spTree>
    <p:extLst>
      <p:ext uri="{BB962C8B-B14F-4D97-AF65-F5344CB8AC3E}">
        <p14:creationId xmlns:p14="http://schemas.microsoft.com/office/powerpoint/2010/main" val="6150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Result </a:t>
            </a:r>
            <a:r>
              <a:rPr lang="en-US" altLang="zh-TW" dirty="0" smtClean="0">
                <a:cs typeface="Times New Roman" pitchFamily="18" charset="0"/>
              </a:rPr>
              <a:t>111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824" t="42594" r="45689" b="17462"/>
          <a:stretch/>
        </p:blipFill>
        <p:spPr>
          <a:xfrm>
            <a:off x="2027374" y="1700808"/>
            <a:ext cx="6314547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r>
              <a:rPr lang="en-US" altLang="zh-TW" dirty="0" smtClean="0"/>
              <a:t>1V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24" t="25696" r="33206" b="25143"/>
          <a:stretch/>
        </p:blipFill>
        <p:spPr>
          <a:xfrm>
            <a:off x="1541665" y="1916832"/>
            <a:ext cx="642671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6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Result </a:t>
            </a:r>
            <a:r>
              <a:rPr lang="en-US" altLang="zh-TW" dirty="0" smtClean="0">
                <a:cs typeface="Times New Roman" pitchFamily="18" charset="0"/>
              </a:rPr>
              <a:t>1V</a:t>
            </a:r>
            <a:endParaRPr 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824" t="34914" r="45689" b="28216"/>
          <a:stretch/>
        </p:blipFill>
        <p:spPr>
          <a:xfrm>
            <a:off x="1878280" y="1772816"/>
            <a:ext cx="6612735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</a:t>
            </a:r>
            <a:r>
              <a:rPr lang="en-US" altLang="zh-TW" dirty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Familiar with Python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Plot real </a:t>
            </a:r>
            <a:r>
              <a:rPr lang="en-US" altLang="zh-TW" dirty="0" err="1" smtClean="0"/>
              <a:t>cruve</a:t>
            </a:r>
            <a:r>
              <a:rPr lang="en-US" altLang="zh-TW" dirty="0" smtClean="0"/>
              <a:t> with Python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047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271" y="2631373"/>
            <a:ext cx="7680960" cy="12660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Cooper Black" panose="0208090404030B020404" pitchFamily="18" charset="0"/>
              </a:rPr>
              <a:t>Thanks </a:t>
            </a:r>
            <a:r>
              <a:rPr lang="en-US" altLang="zh-TW" dirty="0" smtClean="0">
                <a:latin typeface="Cooper Black" panose="0208090404030B020404" pitchFamily="18" charset="0"/>
              </a:rPr>
              <a:t> for  your 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0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Gill Sans MT" panose="020B0502020104020203" pitchFamily="34" charset="0"/>
              </a:rPr>
              <a:t>Equation</a:t>
            </a: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r>
              <a:rPr lang="en-US" altLang="zh-TW" dirty="0" smtClean="0">
                <a:latin typeface="Gill Sans MT" panose="020B0502020104020203" pitchFamily="34" charset="0"/>
              </a:rPr>
              <a:t>Introduction</a:t>
            </a: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r>
              <a:rPr lang="en-US" altLang="zh-TW" dirty="0" smtClean="0">
                <a:latin typeface="Gill Sans MT" panose="020B0502020104020203" pitchFamily="34" charset="0"/>
              </a:rPr>
              <a:t>Code</a:t>
            </a: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r>
              <a:rPr lang="en-US" altLang="zh-TW" dirty="0" smtClean="0">
                <a:latin typeface="Gill Sans MT" panose="020B0502020104020203" pitchFamily="34" charset="0"/>
                <a:cs typeface="Times New Roman" pitchFamily="18" charset="0"/>
              </a:rPr>
              <a:t>Result</a:t>
            </a:r>
          </a:p>
          <a:p>
            <a:endParaRPr lang="en-US" altLang="zh-TW" dirty="0">
              <a:latin typeface="Gill Sans MT" panose="020B0502020104020203" pitchFamily="34" charset="0"/>
              <a:cs typeface="Times New Roman" pitchFamily="18" charset="0"/>
            </a:endParaRPr>
          </a:p>
          <a:p>
            <a:r>
              <a:rPr lang="en-US" altLang="zh-TW" dirty="0"/>
              <a:t>Future work</a:t>
            </a:r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Equation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0">
                            <a:latin typeface="Cambria Math"/>
                            <a:cs typeface="Times New Roman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0">
                            <a:latin typeface="Cambria Math"/>
                            <a:cs typeface="Times New Roman" pitchFamily="18" charset="0"/>
                          </a:rPr>
                          <m:t>Z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0" smtClean="0">
                            <a:latin typeface="Cambria Math"/>
                            <a:cs typeface="Times New Roman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i="0">
                            <a:latin typeface="Cambria Math"/>
                            <a:cs typeface="Times New Roman" pitchFamily="18" charset="0"/>
                          </a:rPr>
                          <m:t>z</m:t>
                        </m:r>
                        <m:r>
                          <a:rPr lang="en-US" altLang="zh-TW" sz="26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600" i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TW" sz="260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2600" b="0" i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TR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60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 i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zh-TW" sz="2600" i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60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 i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TW" sz="2600" i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600" i="0">
                        <a:latin typeface="Cambria Math"/>
                        <a:ea typeface="Cambria Math"/>
                        <a:cs typeface="Times New Roman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TW" sz="260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600" i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TW" sz="260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i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2600" b="0" i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TR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60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 i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zh-TW" sz="2600" i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600" dirty="0" smtClean="0">
                  <a:latin typeface="Cooper Black" panose="0208090404030B020404" pitchFamily="18" charset="0"/>
                  <a:cs typeface="Times New Roman" pitchFamily="18" charset="0"/>
                </a:endParaRPr>
              </a:p>
              <a:p>
                <a:endParaRPr lang="en-US" altLang="zh-TW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TW" altLang="en-US" sz="2800" dirty="0" smtClean="0">
                    <a:cs typeface="Times New Roman" pitchFamily="18" charset="0"/>
                  </a:rPr>
                  <a:t>激發後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的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縱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向量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zh-TW" alt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latin typeface="Cambria Math"/>
                            <a:cs typeface="Times New Roman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i="0">
                            <a:latin typeface="Cambria Math"/>
                            <a:cs typeface="Times New Roman" pitchFamily="18" charset="0"/>
                          </a:rPr>
                          <m:t>Z</m:t>
                        </m:r>
                      </m:sub>
                    </m:sSub>
                    <m:func>
                      <m:funcPr>
                        <m:ctrlPr>
                          <a:rPr lang="en-US" altLang="zh-TW" sz="280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i="0">
                            <a:latin typeface="Cambria Math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zh-TW" altLang="en-US" sz="2800" i="0">
                            <a:latin typeface="Cambria Math"/>
                            <a:cs typeface="Times New Roman" pitchFamily="18" charset="0"/>
                          </a:rPr>
                          <m:t>α</m:t>
                        </m:r>
                        <m:r>
                          <a:rPr lang="en-US" altLang="zh-TW" sz="2800" i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°</m:t>
                        </m:r>
                      </m:e>
                    </m:func>
                  </m:oMath>
                </a14:m>
                <a:endParaRPr lang="en-US" altLang="zh-TW" sz="2800" dirty="0" smtClean="0">
                  <a:latin typeface="標楷體" pitchFamily="65" charset="-120"/>
                  <a:ea typeface="標楷體" pitchFamily="65" charset="-120"/>
                  <a:cs typeface="Times New Roman" pitchFamily="18" charset="0"/>
                </a:endParaRPr>
              </a:p>
              <a:p>
                <a:endParaRPr lang="en-US" altLang="zh-TW" sz="2800" dirty="0">
                  <a:latin typeface="標楷體" pitchFamily="65" charset="-120"/>
                  <a:ea typeface="標楷體" pitchFamily="65" charset="-120"/>
                  <a:cs typeface="Times New Roman" pitchFamily="18" charset="0"/>
                </a:endParaRPr>
              </a:p>
              <a:p>
                <a:r>
                  <a:rPr lang="zh-TW" altLang="en-US" sz="2800" dirty="0" smtClean="0"/>
                  <a:t>回復量 </a:t>
                </a:r>
                <a:r>
                  <a:rPr lang="en-US" altLang="zh-TW" sz="2800" dirty="0" smtClean="0"/>
                  <a:t>=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TW" sz="28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>
                        <a:latin typeface="Cambria Math"/>
                        <a:ea typeface="Cambria Math"/>
                        <a:cs typeface="Times New Roman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TR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zh-TW" sz="280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 smtClean="0">
                  <a:latin typeface="Cooper Black" panose="0208090404030B020404" pitchFamily="18" charset="0"/>
                  <a:cs typeface="Times New Roman" pitchFamily="18" charset="0"/>
                </a:endParaRPr>
              </a:p>
              <a:p>
                <a:endParaRPr lang="en-US" altLang="zh-TW" sz="2800" dirty="0">
                  <a:latin typeface="Cooper Black" panose="0208090404030B020404" pitchFamily="18" charset="0"/>
                  <a:cs typeface="Times New Roman" pitchFamily="18" charset="0"/>
                </a:endParaRPr>
              </a:p>
              <a:p>
                <a:r>
                  <a:rPr lang="zh-TW" altLang="en-US" sz="2800" dirty="0" smtClean="0">
                    <a:latin typeface="Cooper Black" panose="0208090404030B020404" pitchFamily="18" charset="0"/>
                    <a:cs typeface="Times New Roman" pitchFamily="18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TW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Cambria Math" panose="02040503050406030204" pitchFamily="18" charset="0"/>
                    <a:ea typeface="FangSong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en-US" altLang="zh-TW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=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FangSong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en-US" altLang="zh-TW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1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FangSong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en-US" altLang="zh-TW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 TR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FangSong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en-US" altLang="zh-TW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=</a:t>
                </a:r>
                <a:r>
                  <a:rPr lang="zh-TW" altLang="en-US" sz="2800" dirty="0" smtClean="0">
                    <a:latin typeface="Cambria Math" panose="02040503050406030204" pitchFamily="18" charset="0"/>
                    <a:ea typeface="FangSong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en-US" altLang="zh-TW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0.1T1 , </a:t>
                </a:r>
                <a:r>
                  <a:rPr lang="en-US" altLang="zh-TW" sz="2800" dirty="0">
                    <a:latin typeface="Times New Roman" pitchFamily="18" charset="0"/>
                    <a:cs typeface="Times New Roman" pitchFamily="18" charset="0"/>
                  </a:rPr>
                  <a:t>Flip angle</a:t>
                </a:r>
                <a:r>
                  <a:rPr lang="zh-TW" altLang="en-US" sz="2800" dirty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TW" sz="2800" dirty="0">
                    <a:latin typeface="Times New Roman" pitchFamily="18" charset="0"/>
                    <a:cs typeface="Times New Roman" pitchFamily="18" charset="0"/>
                  </a:rPr>
                  <a:t>25°</a:t>
                </a:r>
              </a:p>
              <a:p>
                <a:pPr marL="82296" indent="0">
                  <a:buNone/>
                </a:pPr>
                <a:endParaRPr lang="en-US" altLang="zh-TW" sz="28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endParaRPr lang="zh-TW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latin typeface="+mn-ea"/>
              </a:rPr>
              <a:t>NumPy</a:t>
            </a:r>
            <a:r>
              <a:rPr lang="en-US" altLang="zh-TW" sz="2800" dirty="0">
                <a:latin typeface="+mn-ea"/>
              </a:rPr>
              <a:t>-</a:t>
            </a:r>
            <a:r>
              <a:rPr lang="zh-TW" altLang="en-US" sz="2800" dirty="0">
                <a:latin typeface="+mn-ea"/>
              </a:rPr>
              <a:t>快速處理</a:t>
            </a:r>
            <a:r>
              <a:rPr lang="zh-TW" altLang="en-US" sz="2800" dirty="0" smtClean="0">
                <a:latin typeface="+mn-ea"/>
              </a:rPr>
              <a:t>數據</a:t>
            </a:r>
            <a:endParaRPr lang="en-US" altLang="zh-TW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err="1">
                <a:latin typeface="+mn-ea"/>
              </a:rPr>
              <a:t>matplotlib</a:t>
            </a:r>
            <a:r>
              <a:rPr lang="zh-TW" altLang="en-US" sz="2800" dirty="0">
                <a:latin typeface="+mn-ea"/>
              </a:rPr>
              <a:t>的</a:t>
            </a:r>
            <a:r>
              <a:rPr lang="en-US" altLang="zh-TW" sz="2800" dirty="0" err="1">
                <a:latin typeface="+mn-ea"/>
              </a:rPr>
              <a:t>pyplot</a:t>
            </a:r>
            <a:r>
              <a:rPr lang="zh-TW" altLang="en-US" sz="2800" dirty="0">
                <a:latin typeface="+mn-ea"/>
              </a:rPr>
              <a:t>子庫提供了和</a:t>
            </a:r>
            <a:r>
              <a:rPr lang="en-US" altLang="zh-TW" sz="2800" dirty="0" err="1">
                <a:latin typeface="+mn-ea"/>
              </a:rPr>
              <a:t>matlab</a:t>
            </a:r>
            <a:r>
              <a:rPr lang="zh-TW" altLang="en-US" sz="2800" dirty="0">
                <a:latin typeface="+mn-ea"/>
              </a:rPr>
              <a:t>類似的繪圖</a:t>
            </a:r>
            <a:r>
              <a:rPr lang="en-US" altLang="zh-TW" sz="2800" dirty="0">
                <a:latin typeface="+mn-ea"/>
              </a:rPr>
              <a:t>API</a:t>
            </a:r>
            <a:r>
              <a:rPr lang="zh-TW" altLang="en-US" sz="2800" dirty="0">
                <a:latin typeface="+mn-ea"/>
              </a:rPr>
              <a:t>，方便用戶快速繪製</a:t>
            </a:r>
            <a:r>
              <a:rPr lang="en-US" altLang="zh-TW" sz="2800" dirty="0">
                <a:latin typeface="+mn-ea"/>
              </a:rPr>
              <a:t>2D</a:t>
            </a:r>
            <a:r>
              <a:rPr lang="zh-TW" altLang="en-US" sz="2800" dirty="0">
                <a:latin typeface="+mn-ea"/>
              </a:rPr>
              <a:t>圖表</a:t>
            </a:r>
          </a:p>
          <a:p>
            <a:pPr marL="82296" indent="0">
              <a:buNone/>
            </a:pPr>
            <a:endParaRPr 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1</a:t>
            </a:r>
            <a:endParaRPr lang="zh-TW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847" t="28767" r="32246" b="35897"/>
          <a:stretch/>
        </p:blipFill>
        <p:spPr>
          <a:xfrm>
            <a:off x="1448205" y="1916832"/>
            <a:ext cx="7485483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itchFamily="18" charset="0"/>
              </a:rPr>
              <a:t>Result 1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904" t="24158" r="60092" b="6708"/>
          <a:stretch/>
        </p:blipFill>
        <p:spPr>
          <a:xfrm>
            <a:off x="1435607" y="1772816"/>
            <a:ext cx="2440271" cy="43924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780" y="1737213"/>
            <a:ext cx="2449412" cy="44280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37" y="1772817"/>
            <a:ext cx="2429719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r>
              <a:rPr lang="en-US" altLang="zh-TW" dirty="0" smtClean="0"/>
              <a:t>11</a:t>
            </a:r>
            <a:endParaRPr 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824" t="39522" r="21684" b="29752"/>
          <a:stretch/>
        </p:blipFill>
        <p:spPr>
          <a:xfrm>
            <a:off x="1331639" y="2420888"/>
            <a:ext cx="7712057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Result </a:t>
            </a:r>
            <a:r>
              <a:rPr lang="en-US" altLang="zh-TW" dirty="0" smtClean="0">
                <a:cs typeface="Times New Roman" pitchFamily="18" charset="0"/>
              </a:rPr>
              <a:t>11</a:t>
            </a:r>
            <a:endParaRPr lang="zh-TW" dirty="0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3"/>
          <a:srcRect l="16864" t="24159" r="50490" b="5171"/>
          <a:stretch/>
        </p:blipFill>
        <p:spPr>
          <a:xfrm>
            <a:off x="3059832" y="1417638"/>
            <a:ext cx="3086952" cy="4176464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7824" t="22623" r="51830" b="5171"/>
          <a:stretch/>
        </p:blipFill>
        <p:spPr>
          <a:xfrm>
            <a:off x="80024" y="1417638"/>
            <a:ext cx="2808312" cy="4176464"/>
          </a:xfrm>
          <a:prstGeom prst="rect">
            <a:avLst/>
          </a:prstGeom>
        </p:spPr>
      </p:pic>
      <p:pic>
        <p:nvPicPr>
          <p:cNvPr id="8" name="內容版面配置區 6"/>
          <p:cNvPicPr>
            <a:picLocks noChangeAspect="1"/>
          </p:cNvPicPr>
          <p:nvPr/>
        </p:nvPicPr>
        <p:blipFill rotWithShape="1">
          <a:blip r:embed="rId5"/>
          <a:srcRect l="16864" t="22623" r="50490" b="5171"/>
          <a:stretch/>
        </p:blipFill>
        <p:spPr>
          <a:xfrm>
            <a:off x="6091176" y="1340768"/>
            <a:ext cx="3076880" cy="42533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r>
              <a:rPr lang="en-US" altLang="zh-TW" dirty="0" smtClean="0"/>
              <a:t>111</a:t>
            </a:r>
            <a:endParaRPr lang="zh-TW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824" t="37986" r="38967" b="22070"/>
          <a:stretch/>
        </p:blipFill>
        <p:spPr>
          <a:xfrm>
            <a:off x="1412496" y="1700808"/>
            <a:ext cx="7103866" cy="410445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A8C643-596F-464F-B5D4-03BB0E12E5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如螢幕大小 (4:3)</PresentationFormat>
  <Paragraphs>53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7" baseType="lpstr">
      <vt:lpstr>FangSong</vt:lpstr>
      <vt:lpstr>Malgun Gothic</vt:lpstr>
      <vt:lpstr>微軟正黑體</vt:lpstr>
      <vt:lpstr>新細明體</vt:lpstr>
      <vt:lpstr>標楷體</vt:lpstr>
      <vt:lpstr>Calibri</vt:lpstr>
      <vt:lpstr>Cambria Math</vt:lpstr>
      <vt:lpstr>Cooper Black</vt:lpstr>
      <vt:lpstr>Gill Sans MT</vt:lpstr>
      <vt:lpstr>Times New Roman</vt:lpstr>
      <vt:lpstr>Verdana</vt:lpstr>
      <vt:lpstr>Wingdings 2</vt:lpstr>
      <vt:lpstr>夏至</vt:lpstr>
      <vt:lpstr>Magnetic Resonance Imaging   homework 11   Adviser : JTENG-YI Hwang Reporter ：HSIN-YU CHEN  </vt:lpstr>
      <vt:lpstr>Outline</vt:lpstr>
      <vt:lpstr>Equation</vt:lpstr>
      <vt:lpstr>Introduction</vt:lpstr>
      <vt:lpstr>Code 1</vt:lpstr>
      <vt:lpstr>Result 1</vt:lpstr>
      <vt:lpstr>Code 11</vt:lpstr>
      <vt:lpstr>Result 11</vt:lpstr>
      <vt:lpstr>Code 111</vt:lpstr>
      <vt:lpstr>Result 111</vt:lpstr>
      <vt:lpstr>Code 1V</vt:lpstr>
      <vt:lpstr>Result 1V</vt:lpstr>
      <vt:lpstr>Future work</vt:lpstr>
      <vt:lpstr>Thanks  for  your 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2015-11-09T16:01:06Z</dcterms:created>
  <dcterms:modified xsi:type="dcterms:W3CDTF">2015-11-09T17:21:57Z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