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96" r:id="rId5"/>
    <p:sldId id="260" r:id="rId6"/>
    <p:sldId id="263" r:id="rId7"/>
    <p:sldId id="282" r:id="rId8"/>
    <p:sldId id="283" r:id="rId9"/>
    <p:sldId id="266" r:id="rId10"/>
    <p:sldId id="265" r:id="rId11"/>
    <p:sldId id="279" r:id="rId12"/>
    <p:sldId id="290" r:id="rId13"/>
    <p:sldId id="297" r:id="rId14"/>
    <p:sldId id="298" r:id="rId15"/>
    <p:sldId id="299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03451DC-1394-4BAE-8531-C08E7D1D4C72}">
          <p14:sldIdLst>
            <p14:sldId id="256"/>
            <p14:sldId id="257"/>
            <p14:sldId id="258"/>
            <p14:sldId id="296"/>
          </p14:sldIdLst>
        </p14:section>
        <p14:section name="Week 1" id="{ED8558EB-CF5E-497E-BF15-C3231FB877B2}">
          <p14:sldIdLst>
            <p14:sldId id="260"/>
            <p14:sldId id="263"/>
            <p14:sldId id="282"/>
            <p14:sldId id="283"/>
          </p14:sldIdLst>
        </p14:section>
        <p14:section name="Week 2" id="{D9B0A602-048B-4BBB-B5FA-DE7AA93B4919}">
          <p14:sldIdLst>
            <p14:sldId id="266"/>
            <p14:sldId id="265"/>
            <p14:sldId id="279"/>
            <p14:sldId id="290"/>
            <p14:sldId id="297"/>
            <p14:sldId id="298"/>
            <p14:sldId id="299"/>
            <p14:sldId id="291"/>
          </p14:sldIdLst>
        </p14:section>
        <p14:section name="Week 3" id="{98DA39BE-66FD-4BA8-9B3A-A39A503F9323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19"/>
    <a:srgbClr val="EB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 autoAdjust="0"/>
    <p:restoredTop sz="94623"/>
  </p:normalViewPr>
  <p:slideViewPr>
    <p:cSldViewPr>
      <p:cViewPr>
        <p:scale>
          <a:sx n="100" d="100"/>
          <a:sy n="100" d="100"/>
        </p:scale>
        <p:origin x="-39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13E4-0C70-0A4F-9943-D548592DF49E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3D2A-BB18-B147-9EBA-E44C5CB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43A-FD7B-4629-BD73-22CC1259F9E9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09FD-65C5-4BC5-AD6C-1670941A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718F-701E-4707-8408-57D61FEAC21D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vERs6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5i88OSWB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36927"/>
            <a:ext cx="8483600" cy="1111073"/>
          </a:xfrm>
        </p:spPr>
        <p:txBody>
          <a:bodyPr>
            <a:normAutofit fontScale="90000"/>
          </a:bodyPr>
          <a:lstStyle/>
          <a:p>
            <a:br>
              <a:rPr lang="en-US" sz="1000" dirty="0">
                <a:solidFill>
                  <a:srgbClr val="000000"/>
                </a:solidFill>
              </a:rPr>
            </a:br>
            <a:br>
              <a:rPr lang="en-US" sz="1000" dirty="0"/>
            </a:br>
            <a:r>
              <a:rPr lang="en-US" sz="1000" dirty="0"/>
              <a:t> </a:t>
            </a:r>
            <a:r>
              <a:rPr lang="en-US" dirty="0"/>
              <a:t>DIP </a:t>
            </a:r>
            <a:r>
              <a:rPr lang="en-US" dirty="0" err="1"/>
              <a:t>Uavionics</a:t>
            </a:r>
            <a:r>
              <a:rPr lang="en-US" dirty="0"/>
              <a:t> Phase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737E2-EE9F-41BF-B382-7B23805E9205}"/>
              </a:ext>
            </a:extLst>
          </p:cNvPr>
          <p:cNvSpPr txBox="1">
            <a:spLocks/>
          </p:cNvSpPr>
          <p:nvPr/>
        </p:nvSpPr>
        <p:spPr>
          <a:xfrm>
            <a:off x="3048000" y="3048000"/>
            <a:ext cx="51816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Installation of Arduino Pro Micro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AT Command of HC-06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3F2D8B6-9720-4319-A7E5-4C26BF25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2971800"/>
            <a:ext cx="524731" cy="5247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5E7179A-72B3-40AA-A617-7B150E4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3437669"/>
            <a:ext cx="524731" cy="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8F9A0A-9994-478B-8E2F-1C4AA4AA17E7}"/>
              </a:ext>
            </a:extLst>
          </p:cNvPr>
          <p:cNvSpPr txBox="1">
            <a:spLocks/>
          </p:cNvSpPr>
          <p:nvPr/>
        </p:nvSpPr>
        <p:spPr>
          <a:xfrm>
            <a:off x="19431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uhaus 93" panose="04030905020B02020C02" pitchFamily="82" charset="0"/>
              </a:rPr>
              <a:t>Wiring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922CD8-C3F8-4919-A160-93C7D80E1A5D}"/>
              </a:ext>
            </a:extLst>
          </p:cNvPr>
          <p:cNvGrpSpPr/>
          <p:nvPr/>
        </p:nvGrpSpPr>
        <p:grpSpPr>
          <a:xfrm>
            <a:off x="838200" y="914400"/>
            <a:ext cx="10363200" cy="5795913"/>
            <a:chOff x="381000" y="1062087"/>
            <a:chExt cx="10363200" cy="57959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5E733F-57CF-4B99-AA2A-6DA1B3D1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87927"/>
              <a:ext cx="765392" cy="15893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065FEB-0D53-4405-AF8E-CE05E44A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V="1">
              <a:off x="161560" y="3688306"/>
              <a:ext cx="1353279" cy="221617"/>
            </a:xfrm>
            <a:prstGeom prst="rect">
              <a:avLst/>
            </a:prstGeom>
          </p:spPr>
        </p:pic>
        <p:pic>
          <p:nvPicPr>
            <p:cNvPr id="8" name="Picture 3" descr="C:\Users\Geng Ting\Downloads\BuildABot_Schematic_Connections.png">
              <a:extLst>
                <a:ext uri="{FF2B5EF4-FFF2-40B4-BE49-F238E27FC236}">
                  <a16:creationId xmlns:a16="http://schemas.microsoft.com/office/drawing/2014/main" id="{AF46AF1E-A5FD-467A-9D98-F50E0256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62087"/>
              <a:ext cx="9067800" cy="579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18098-992D-4E73-A5B6-7D40492304F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37314"/>
              <a:ext cx="502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F0A362-C538-40CB-B97D-FD1BD4438A12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267200"/>
              <a:ext cx="0" cy="381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D0CBDC-B85E-4250-A19A-09D69B57F2A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2514600"/>
              <a:ext cx="0" cy="21516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2F2CE1-9188-4A74-9B87-4BBFBFB79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6019800"/>
              <a:ext cx="2514600" cy="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3300A2-7AC3-4DE4-A552-D1A0A4DD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267200"/>
              <a:ext cx="0" cy="17526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B4BB46-B6FB-40FD-9DA6-187B83F35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99" y="2514600"/>
              <a:ext cx="0" cy="8382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B490F2-BF49-49E5-B107-6C46CB41A20D}"/>
              </a:ext>
            </a:extLst>
          </p:cNvPr>
          <p:cNvSpPr txBox="1"/>
          <p:nvPr/>
        </p:nvSpPr>
        <p:spPr>
          <a:xfrm>
            <a:off x="838200" y="6587446"/>
            <a:ext cx="1043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Do note that the schematic above is for reference only. You may reconstruct the circuit based on your UGV to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903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2895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 marL="0" indent="0">
              <a:buNone/>
            </a:pPr>
            <a:r>
              <a:rPr lang="en-US" dirty="0"/>
              <a:t>Be creative with the placement of your components!</a:t>
            </a:r>
          </a:p>
          <a:p>
            <a:pPr marL="0" indent="0">
              <a:buNone/>
            </a:pPr>
            <a:r>
              <a:rPr lang="en-US" dirty="0"/>
              <a:t>Make them neat, tidy and efficient! </a:t>
            </a:r>
          </a:p>
        </p:txBody>
      </p:sp>
      <p:pic>
        <p:nvPicPr>
          <p:cNvPr id="1026" name="Picture 2" descr="Image result for arduino multi layer shield">
            <a:extLst>
              <a:ext uri="{FF2B5EF4-FFF2-40B4-BE49-F238E27FC236}">
                <a16:creationId xmlns:a16="http://schemas.microsoft.com/office/drawing/2014/main" id="{E1334EBE-A4E5-4B26-B996-F6A399F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22881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112014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600" dirty="0">
                <a:latin typeface="Arial"/>
              </a:rPr>
              <a:t>Download Android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*Note that this app only work on Android products and the link can only be access after you login using a Gmail account*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Device with at least a 5” screen is recommended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Link to MIT app inventor: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u="sng" dirty="0">
                <a:latin typeface="Arial"/>
              </a:rPr>
              <a:t>http://</a:t>
            </a:r>
            <a:r>
              <a:rPr lang="en-SG" u="sng" dirty="0" err="1">
                <a:latin typeface="Arial"/>
              </a:rPr>
              <a:t>bit.ly</a:t>
            </a:r>
            <a:r>
              <a:rPr lang="en-SG" u="sng" dirty="0">
                <a:latin typeface="Arial"/>
              </a:rPr>
              <a:t>/2uTEFzI</a:t>
            </a:r>
          </a:p>
        </p:txBody>
      </p:sp>
    </p:spTree>
    <p:extLst>
      <p:ext uri="{BB962C8B-B14F-4D97-AF65-F5344CB8AC3E}">
        <p14:creationId xmlns:p14="http://schemas.microsoft.com/office/powerpoint/2010/main" val="108587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371600" y="1143000"/>
            <a:ext cx="63627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3D570-75D3-47CD-A74A-D6BEE3F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971"/>
            <a:ext cx="8686800" cy="479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5943600" y="3070082"/>
            <a:ext cx="2895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you login, click on Gallery and search for ‘</a:t>
            </a:r>
            <a:r>
              <a:rPr lang="en-US" dirty="0" err="1"/>
              <a:t>Uavionics</a:t>
            </a:r>
            <a:r>
              <a:rPr lang="en-US" dirty="0"/>
              <a:t> DIP Phase 1 2017’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icon shown on the left then click on ‘OPEN THE APP’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the APP as your group name and click ‘OK’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E41F1-C9F8-4A75-BA62-0BEB834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33600"/>
            <a:ext cx="8436359" cy="4648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2286000" y="1143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1828800" y="2906504"/>
            <a:ext cx="3429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should see an interface like this -&gt;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Click on Build&gt;App ( provide QR code for .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3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8288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A8FD-A2B9-4DC6-B3B0-EC8A2552DD5D}"/>
              </a:ext>
            </a:extLst>
          </p:cNvPr>
          <p:cNvSpPr txBox="1"/>
          <p:nvPr/>
        </p:nvSpPr>
        <p:spPr>
          <a:xfrm>
            <a:off x="1371600" y="3124200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Scan the QR code using you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Once done, install the app onto your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*Note that you may need to adjust your phone security setting in order to install the app*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Checkout the link below if you have trouble with the installation: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http://</a:t>
            </a:r>
            <a:r>
              <a:rPr lang="en-US" sz="2400" dirty="0" err="1"/>
              <a:t>bit.ly</a:t>
            </a:r>
            <a:r>
              <a:rPr lang="en-US" sz="2400" dirty="0"/>
              <a:t>/2tGglS3</a:t>
            </a:r>
          </a:p>
        </p:txBody>
      </p:sp>
    </p:spTree>
    <p:extLst>
      <p:ext uri="{BB962C8B-B14F-4D97-AF65-F5344CB8AC3E}">
        <p14:creationId xmlns:p14="http://schemas.microsoft.com/office/powerpoint/2010/main" val="26545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4417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68580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Testing of Connectivity</a:t>
            </a:r>
            <a:endParaRPr lang="en-SG" sz="1600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48047-1387-4AC1-BD87-F1B4CBC6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90600"/>
            <a:ext cx="4191000" cy="582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C2B9F-1C13-4AFF-848B-BAD102332A62}"/>
              </a:ext>
            </a:extLst>
          </p:cNvPr>
          <p:cNvSpPr txBox="1"/>
          <p:nvPr/>
        </p:nvSpPr>
        <p:spPr>
          <a:xfrm>
            <a:off x="1028700" y="25146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installation, run the app and your should see a similar interface as shown on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Power up your Arduino via USB cable and touch on the ‘Connect’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Search for your device name and enter the PIN number, your device should be connected after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346025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4093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903767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6: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>
                <a:latin typeface="Arial"/>
              </a:rPr>
              <a:t>Download Arduino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F302-B147-410B-876A-DB9AB6B1A473}"/>
              </a:ext>
            </a:extLst>
          </p:cNvPr>
          <p:cNvSpPr txBox="1"/>
          <p:nvPr/>
        </p:nvSpPr>
        <p:spPr>
          <a:xfrm>
            <a:off x="1066800" y="3038204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‘DOWNLOAD ALL’ on the top right corner of the window and unzip the zip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Do not change the file name</a:t>
            </a:r>
            <a:r>
              <a:rPr lang="en-US" sz="2000" dirty="0"/>
              <a:t>, make sure the 2 INO files are kept in a single folder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either INO file and open it using Arduino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Your window should consists of 2 tabs -&gt;&gt;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for now, you can ignore the first tab and click on the second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9AB2F-2264-4EE9-A9AF-3414211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1" y="993380"/>
            <a:ext cx="4495800" cy="586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DFD1F-1484-41B5-BD47-9D99D61EC0B7}"/>
              </a:ext>
            </a:extLst>
          </p:cNvPr>
          <p:cNvSpPr txBox="1"/>
          <p:nvPr/>
        </p:nvSpPr>
        <p:spPr>
          <a:xfrm>
            <a:off x="990600" y="195001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Arial"/>
              </a:rPr>
              <a:t> Link to Arduino code:</a:t>
            </a:r>
          </a:p>
          <a:p>
            <a:pPr lvl="1"/>
            <a:r>
              <a:rPr lang="en-SG" sz="1600" dirty="0">
                <a:hlinkClick r:id="rId3"/>
              </a:rPr>
              <a:t>http://</a:t>
            </a:r>
            <a:r>
              <a:rPr lang="en-SG" sz="1600" dirty="0" err="1">
                <a:hlinkClick r:id="rId3"/>
              </a:rPr>
              <a:t>bit.ly</a:t>
            </a:r>
            <a:r>
              <a:rPr lang="en-SG" sz="1600" dirty="0">
                <a:hlinkClick r:id="rId3"/>
              </a:rPr>
              <a:t>/2vERs6B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8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64782-FBC3-4684-80A8-B0C17D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363200" cy="5707400"/>
          </a:xfrm>
          <a:prstGeom prst="rect">
            <a:avLst/>
          </a:prstGeom>
        </p:spPr>
      </p:pic>
      <p:sp>
        <p:nvSpPr>
          <p:cNvPr id="9" name="Down Arrow 6">
            <a:extLst>
              <a:ext uri="{FF2B5EF4-FFF2-40B4-BE49-F238E27FC236}">
                <a16:creationId xmlns:a16="http://schemas.microsoft.com/office/drawing/2014/main" id="{BE743004-739D-4DEE-899C-36C6549EB0B5}"/>
              </a:ext>
            </a:extLst>
          </p:cNvPr>
          <p:cNvSpPr/>
          <p:nvPr/>
        </p:nvSpPr>
        <p:spPr>
          <a:xfrm rot="10800000">
            <a:off x="4495800" y="2667001"/>
            <a:ext cx="457200" cy="81990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048000" y="3465407"/>
            <a:ext cx="3962400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functions available for you to call.</a:t>
            </a:r>
          </a:p>
          <a:p>
            <a:r>
              <a:rPr lang="en-US" dirty="0"/>
              <a:t>Each function will perform a specify task. </a:t>
            </a:r>
            <a:r>
              <a:rPr lang="en-US" dirty="0" err="1"/>
              <a:t>Eg</a:t>
            </a:r>
            <a:r>
              <a:rPr lang="en-US" dirty="0"/>
              <a:t>. Calling Forward() in the main loop will instruct your UGV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37993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74C81-9D60-4036-B40E-DE224C72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11962450" cy="44047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663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FB3C1A-C87F-49B7-B047-2F7B2FF80D11}"/>
              </a:ext>
            </a:extLst>
          </p:cNvPr>
          <p:cNvSpPr/>
          <p:nvPr/>
        </p:nvSpPr>
        <p:spPr>
          <a:xfrm rot="10800000">
            <a:off x="4572000" y="2438400"/>
            <a:ext cx="457200" cy="856104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352800" y="3279753"/>
            <a:ext cx="3962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commands available for your UGV to know what you have pressed on your interface.</a:t>
            </a:r>
          </a:p>
          <a:p>
            <a:r>
              <a:rPr lang="en-US" dirty="0"/>
              <a:t>Each command represents a specify button on your interface. </a:t>
            </a:r>
            <a:r>
              <a:rPr lang="en-US" dirty="0" err="1"/>
              <a:t>Eg</a:t>
            </a:r>
            <a:r>
              <a:rPr lang="en-US" dirty="0"/>
              <a:t>. Writing a ‘if loop’ with a condition of (</a:t>
            </a:r>
            <a:r>
              <a:rPr lang="en-US" dirty="0" err="1"/>
              <a:t>Forward_Pressed</a:t>
            </a:r>
            <a:r>
              <a:rPr lang="en-US" dirty="0"/>
              <a:t>()) simply means ‘if the forward button is pressed on your interface’</a:t>
            </a:r>
          </a:p>
        </p:txBody>
      </p:sp>
    </p:spTree>
    <p:extLst>
      <p:ext uri="{BB962C8B-B14F-4D97-AF65-F5344CB8AC3E}">
        <p14:creationId xmlns:p14="http://schemas.microsoft.com/office/powerpoint/2010/main" val="10992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4 weeks,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Design and build your very own Unmanned Ground Vehicle (UGV).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Establish a wireless communication between a microcontroller and your Android phone.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Write a program to maneuver your UGV and collect data for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5ED73-1E32-4602-8E0E-CFAF24EE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11713029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0459" y="2205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84B3C164-5E6C-4496-9645-1B1671B66422}"/>
              </a:ext>
            </a:extLst>
          </p:cNvPr>
          <p:cNvSpPr/>
          <p:nvPr/>
        </p:nvSpPr>
        <p:spPr>
          <a:xfrm rot="10800000">
            <a:off x="3613459" y="4112978"/>
            <a:ext cx="439137" cy="940384"/>
          </a:xfrm>
          <a:prstGeom prst="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2071396" y="5014358"/>
            <a:ext cx="3962400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part that you have to complete.</a:t>
            </a:r>
          </a:p>
          <a:p>
            <a:r>
              <a:rPr lang="en-US" dirty="0">
                <a:solidFill>
                  <a:schemeClr val="bg1"/>
                </a:solidFill>
              </a:rPr>
              <a:t>Basically, you are task to write out an algorithms on how your UGV should react to your commands.</a:t>
            </a:r>
          </a:p>
        </p:txBody>
      </p:sp>
      <p:sp>
        <p:nvSpPr>
          <p:cNvPr id="13" name="Down Arrow 6">
            <a:extLst>
              <a:ext uri="{FF2B5EF4-FFF2-40B4-BE49-F238E27FC236}">
                <a16:creationId xmlns:a16="http://schemas.microsoft.com/office/drawing/2014/main" id="{6A788503-7FD3-4794-83D8-C827699EEA78}"/>
              </a:ext>
            </a:extLst>
          </p:cNvPr>
          <p:cNvSpPr/>
          <p:nvPr/>
        </p:nvSpPr>
        <p:spPr>
          <a:xfrm rot="5400000">
            <a:off x="1997048" y="1922873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43BA7-6316-4D9A-B106-8F731A7748E9}"/>
              </a:ext>
            </a:extLst>
          </p:cNvPr>
          <p:cNvSpPr txBox="1"/>
          <p:nvPr/>
        </p:nvSpPr>
        <p:spPr>
          <a:xfrm>
            <a:off x="2619273" y="206432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only be run once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A8764886-FD86-4654-8CF7-814CD7DEF718}"/>
              </a:ext>
            </a:extLst>
          </p:cNvPr>
          <p:cNvSpPr/>
          <p:nvPr/>
        </p:nvSpPr>
        <p:spPr>
          <a:xfrm rot="5400000">
            <a:off x="2018818" y="2882575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8131-BD33-45F5-91BC-A1F4AF56759A}"/>
              </a:ext>
            </a:extLst>
          </p:cNvPr>
          <p:cNvSpPr txBox="1"/>
          <p:nvPr/>
        </p:nvSpPr>
        <p:spPr>
          <a:xfrm>
            <a:off x="2619273" y="303309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be run continuously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E7FDA60A-6FFE-43EE-A21E-E1101F2BA3FB}"/>
              </a:ext>
            </a:extLst>
          </p:cNvPr>
          <p:cNvSpPr/>
          <p:nvPr/>
        </p:nvSpPr>
        <p:spPr>
          <a:xfrm rot="10800000">
            <a:off x="9220200" y="1800465"/>
            <a:ext cx="457200" cy="2507276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24037-73E5-4CFA-86A0-3EC6907F7CDC}"/>
              </a:ext>
            </a:extLst>
          </p:cNvPr>
          <p:cNvSpPr txBox="1"/>
          <p:nvPr/>
        </p:nvSpPr>
        <p:spPr>
          <a:xfrm>
            <a:off x="8191500" y="4260004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Please enter your group name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2678F-E782-43A2-B3F9-6162950D2418}"/>
              </a:ext>
            </a:extLst>
          </p:cNvPr>
          <p:cNvSpPr txBox="1"/>
          <p:nvPr/>
        </p:nvSpPr>
        <p:spPr>
          <a:xfrm>
            <a:off x="6711043" y="572960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*Hints*</a:t>
            </a:r>
          </a:p>
          <a:p>
            <a:r>
              <a:rPr lang="en-US" dirty="0"/>
              <a:t>No clues on how to begin with? Get some help here!</a:t>
            </a:r>
          </a:p>
          <a:p>
            <a:r>
              <a:rPr lang="en-US" dirty="0">
                <a:hlinkClick r:id="rId3"/>
              </a:rPr>
              <a:t>https://www.arduino.cc/en/Reference/HomePage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5791200" cy="11125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Components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76"/>
            <a:ext cx="5486400" cy="519042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Arduino Pro Micro w/ cable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Motor Driver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Bluetooth Module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RFID Reader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Jumper Cables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Corrugated Plastic (A3 size) 			x0.5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Wheels 	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DC Motors w/ Brackets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Ball Caster Plastic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700" dirty="0"/>
              <a:t>AAA Batteries (100%) 			x6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3AAA Battery Carriage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Mini Breadboard 				x1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0433C-C0C0-4BE6-BD41-9C27EE72D617}"/>
              </a:ext>
            </a:extLst>
          </p:cNvPr>
          <p:cNvSpPr txBox="1">
            <a:spLocks/>
          </p:cNvSpPr>
          <p:nvPr/>
        </p:nvSpPr>
        <p:spPr>
          <a:xfrm>
            <a:off x="6172200" y="3810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Components Unprovided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E3888-E606-4B31-B210-67946D22ECA6}"/>
              </a:ext>
            </a:extLst>
          </p:cNvPr>
          <p:cNvSpPr txBox="1">
            <a:spLocks/>
          </p:cNvSpPr>
          <p:nvPr/>
        </p:nvSpPr>
        <p:spPr>
          <a:xfrm>
            <a:off x="6400801" y="1447800"/>
            <a:ext cx="5486398" cy="517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Android Phone (minimum 5 inch) 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Laptop	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Google mail account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Miscellaneous equipment</a:t>
            </a:r>
          </a:p>
          <a:p>
            <a:pPr marL="0" indent="0">
              <a:buNone/>
            </a:pPr>
            <a:r>
              <a:rPr lang="en-SG" sz="1700" dirty="0" err="1"/>
              <a:t>eg</a:t>
            </a:r>
            <a:r>
              <a:rPr lang="en-SG" sz="1700" dirty="0"/>
              <a:t>. Scissors, pen, pencil, markers, etc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86F95-9D5A-41C7-86CD-6CFF4760F5B5}"/>
              </a:ext>
            </a:extLst>
          </p:cNvPr>
          <p:cNvCxnSpPr/>
          <p:nvPr/>
        </p:nvCxnSpPr>
        <p:spPr>
          <a:xfrm>
            <a:off x="6019800" y="0"/>
            <a:ext cx="0" cy="693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yconsystems.com/media/catalog/product/cache/1/thumbnail/x960/9df78eab33525d08d6e5fb8d27136e95/j/s/js-1113_2.jpg">
            <a:extLst>
              <a:ext uri="{FF2B5EF4-FFF2-40B4-BE49-F238E27FC236}">
                <a16:creationId xmlns:a16="http://schemas.microsoft.com/office/drawing/2014/main" id="{5D7D43C6-788C-43E0-BE6A-C9EAC265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647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3.arduiner.com/2426-big_default/arduino-125k-rfid-card-reader-module-rdm6300-id-rf-module-uart-output.jpg">
            <a:extLst>
              <a:ext uri="{FF2B5EF4-FFF2-40B4-BE49-F238E27FC236}">
                <a16:creationId xmlns:a16="http://schemas.microsoft.com/office/drawing/2014/main" id="{63377239-6AD6-4D3B-8CDB-D418367F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3" y="604231"/>
            <a:ext cx="2457449" cy="23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parts/3/1/5/7/09457-02c.jpg">
            <a:extLst>
              <a:ext uri="{FF2B5EF4-FFF2-40B4-BE49-F238E27FC236}">
                <a16:creationId xmlns:a16="http://schemas.microsoft.com/office/drawing/2014/main" id="{F02D75D9-F3DD-45B8-BDBE-B5BF764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8" y="703201"/>
            <a:ext cx="1870837" cy="1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61RwNwc8P9L._SY355_.jpg">
            <a:extLst>
              <a:ext uri="{FF2B5EF4-FFF2-40B4-BE49-F238E27FC236}">
                <a16:creationId xmlns:a16="http://schemas.microsoft.com/office/drawing/2014/main" id="{E1D9110C-43AF-4A86-9CA9-890E9BA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3762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.pololu-files.com/picture/0J427.1200.jpg?043ab4a4bc95a9b6b91b6ea66ae37de0">
            <a:extLst>
              <a:ext uri="{FF2B5EF4-FFF2-40B4-BE49-F238E27FC236}">
                <a16:creationId xmlns:a16="http://schemas.microsoft.com/office/drawing/2014/main" id="{617B67BF-DC60-4F49-827E-FDC40998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3376220"/>
            <a:ext cx="19190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6D03-ED2E-4649-A3C9-3CFD3AE1D6A4}"/>
              </a:ext>
            </a:extLst>
          </p:cNvPr>
          <p:cNvSpPr txBox="1"/>
          <p:nvPr/>
        </p:nvSpPr>
        <p:spPr>
          <a:xfrm>
            <a:off x="1295400" y="249927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Arduino Pro Micro</a:t>
            </a:r>
          </a:p>
          <a:p>
            <a:pPr algn="ctr"/>
            <a:r>
              <a:rPr lang="en-US" sz="1400" dirty="0"/>
              <a:t>5V, 16MHz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5FA59-D6C4-47D4-BB16-DB801BEFB6DE}"/>
              </a:ext>
            </a:extLst>
          </p:cNvPr>
          <p:cNvSpPr txBox="1"/>
          <p:nvPr/>
        </p:nvSpPr>
        <p:spPr>
          <a:xfrm>
            <a:off x="4839297" y="24994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RFID Reader RDM6300</a:t>
            </a:r>
          </a:p>
          <a:p>
            <a:pPr algn="ctr"/>
            <a:r>
              <a:rPr lang="en-US" sz="1400" dirty="0"/>
              <a:t>5V, 125kHz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5390F-FEA0-41EC-8CD2-29D5DDB5900C}"/>
              </a:ext>
            </a:extLst>
          </p:cNvPr>
          <p:cNvSpPr txBox="1"/>
          <p:nvPr/>
        </p:nvSpPr>
        <p:spPr>
          <a:xfrm>
            <a:off x="8361406" y="2444625"/>
            <a:ext cx="22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Driver TB6612FNG</a:t>
            </a:r>
          </a:p>
          <a:p>
            <a:pPr algn="ctr"/>
            <a:r>
              <a:rPr lang="en-US" sz="1400" dirty="0"/>
              <a:t>5V VCC, 15V VM, 1.2-3.2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7D01D-E86B-4651-AD50-7FD2C1A382DD}"/>
              </a:ext>
            </a:extLst>
          </p:cNvPr>
          <p:cNvSpPr txBox="1"/>
          <p:nvPr/>
        </p:nvSpPr>
        <p:spPr>
          <a:xfrm>
            <a:off x="8534398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 Rechargeable Battery</a:t>
            </a:r>
          </a:p>
          <a:p>
            <a:pPr algn="ctr"/>
            <a:r>
              <a:rPr lang="en-US" sz="1400" dirty="0"/>
              <a:t>AAA, 800mAh, 1.2V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85A-12CE-4C3E-983B-35277671FA72}"/>
              </a:ext>
            </a:extLst>
          </p:cNvPr>
          <p:cNvSpPr txBox="1"/>
          <p:nvPr/>
        </p:nvSpPr>
        <p:spPr>
          <a:xfrm>
            <a:off x="4863873" y="53605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 Metal Gear Motor</a:t>
            </a:r>
          </a:p>
          <a:p>
            <a:pPr algn="ctr"/>
            <a:r>
              <a:rPr lang="en-US" sz="1400" dirty="0"/>
              <a:t>50:1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5F080-61C9-44A7-A335-A24E222504C4}"/>
              </a:ext>
            </a:extLst>
          </p:cNvPr>
          <p:cNvSpPr txBox="1"/>
          <p:nvPr/>
        </p:nvSpPr>
        <p:spPr>
          <a:xfrm>
            <a:off x="1247776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Bluetooth Module HC-06</a:t>
            </a:r>
          </a:p>
          <a:p>
            <a:pPr algn="ctr"/>
            <a:r>
              <a:rPr lang="en-US" sz="1400" dirty="0"/>
              <a:t>5V, 2.4GHz, 9600bps</a:t>
            </a:r>
          </a:p>
        </p:txBody>
      </p:sp>
      <p:pic>
        <p:nvPicPr>
          <p:cNvPr id="1038" name="Picture 14" descr="http://cpc.farnell.com/productimages/standard/en_GB/BT04286-40.jpg">
            <a:extLst>
              <a:ext uri="{FF2B5EF4-FFF2-40B4-BE49-F238E27FC236}">
                <a16:creationId xmlns:a16="http://schemas.microsoft.com/office/drawing/2014/main" id="{48441AE0-E9E6-4B63-B14C-2A33D326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26" y="3271511"/>
            <a:ext cx="1866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955B8-7A0D-41A6-ADB0-0952E2ED7F23}"/>
              </a:ext>
            </a:extLst>
          </p:cNvPr>
          <p:cNvSpPr txBox="1"/>
          <p:nvPr/>
        </p:nvSpPr>
        <p:spPr>
          <a:xfrm>
            <a:off x="2552701" y="6248401"/>
            <a:ext cx="701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Note that all the descriptions above are summarized and simplified.</a:t>
            </a:r>
          </a:p>
          <a:p>
            <a:pPr algn="ctr"/>
            <a:r>
              <a:rPr lang="en-US" sz="1100" u="sng" dirty="0"/>
              <a:t>For more detailed and accurate information, please refer to individual datasheets or official websites. </a:t>
            </a:r>
          </a:p>
        </p:txBody>
      </p:sp>
    </p:spTree>
    <p:extLst>
      <p:ext uri="{BB962C8B-B14F-4D97-AF65-F5344CB8AC3E}">
        <p14:creationId xmlns:p14="http://schemas.microsoft.com/office/powerpoint/2010/main" val="35391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2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5514"/>
            <a:ext cx="5410199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b="1" dirty="0">
                <a:latin typeface="Arial"/>
              </a:rPr>
              <a:t>Solder the male-to-male wires to the DC motors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sz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0" y="1587216"/>
            <a:ext cx="2683559" cy="51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458970" y="4708414"/>
            <a:ext cx="457200" cy="138758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080" y="4193057"/>
            <a:ext cx="958980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Wire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401232"/>
            <a:ext cx="180209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DC Motor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A392D-3BD1-4ED5-A851-EC4EEE185F10}"/>
              </a:ext>
            </a:extLst>
          </p:cNvPr>
          <p:cNvSpPr txBox="1">
            <a:spLocks/>
          </p:cNvSpPr>
          <p:nvPr/>
        </p:nvSpPr>
        <p:spPr>
          <a:xfrm>
            <a:off x="1363916" y="3427418"/>
            <a:ext cx="3885803" cy="721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>
                <a:latin typeface="Arial"/>
              </a:rPr>
              <a:t>Soldering Tutorial (Recommended):</a:t>
            </a:r>
          </a:p>
          <a:p>
            <a:pPr marL="0" indent="0">
              <a:buNone/>
            </a:pPr>
            <a:r>
              <a:rPr lang="en-SG" sz="1800" dirty="0">
                <a:latin typeface="Arial"/>
                <a:hlinkClick r:id="rId3"/>
              </a:rPr>
              <a:t>https://youtu.be/f95i88OSWB4</a:t>
            </a:r>
            <a:endParaRPr lang="en-SG" sz="1800" dirty="0">
              <a:latin typeface="Arial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AB721A20-CC0A-4CDB-A4E6-42DEF18A7285}"/>
              </a:ext>
            </a:extLst>
          </p:cNvPr>
          <p:cNvSpPr/>
          <p:nvPr/>
        </p:nvSpPr>
        <p:spPr>
          <a:xfrm>
            <a:off x="7239000" y="2486832"/>
            <a:ext cx="1294314" cy="9144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14" y="17688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0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38561"/>
            <a:ext cx="8909957" cy="305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Cut the corrugated sheet into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2-4 small pieces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Feel free to change the shapes and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After cutting, stack and attach the layers together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1325"/>
            <a:ext cx="5727071" cy="24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18768791">
            <a:off x="784832" y="4729403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7732" y="4928900"/>
            <a:ext cx="2432957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66" y="4648199"/>
            <a:ext cx="3243856" cy="2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18768791">
            <a:off x="8442625" y="4402527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11" y="7690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56" y="1045978"/>
            <a:ext cx="1780380" cy="72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02" y="1040535"/>
            <a:ext cx="4608665" cy="57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5297360">
            <a:off x="4448714" y="836985"/>
            <a:ext cx="457200" cy="22777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656" y="4057380"/>
            <a:ext cx="179182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*Hints*</a:t>
            </a:r>
          </a:p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like this can be drilled across the boards for neater connections</a:t>
            </a:r>
          </a:p>
        </p:txBody>
      </p:sp>
      <p:sp>
        <p:nvSpPr>
          <p:cNvPr id="10" name="Down Arrow 9"/>
          <p:cNvSpPr/>
          <p:nvPr/>
        </p:nvSpPr>
        <p:spPr>
          <a:xfrm rot="15405613">
            <a:off x="3766915" y="3972624"/>
            <a:ext cx="457200" cy="85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9F98-76BA-41C7-836D-B346BAE4858E}"/>
              </a:ext>
            </a:extLst>
          </p:cNvPr>
          <p:cNvSpPr txBox="1"/>
          <p:nvPr/>
        </p:nvSpPr>
        <p:spPr>
          <a:xfrm>
            <a:off x="1663946" y="1968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Position the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castor ball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of the car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71E15E59-0EC8-49AD-B88D-32819831B959}"/>
              </a:ext>
            </a:extLst>
          </p:cNvPr>
          <p:cNvSpPr/>
          <p:nvPr/>
        </p:nvSpPr>
        <p:spPr>
          <a:xfrm rot="3283674">
            <a:off x="7831411" y="4305692"/>
            <a:ext cx="355058" cy="121647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EC79802-FE6E-45D4-A088-0D5DF5511E88}"/>
              </a:ext>
            </a:extLst>
          </p:cNvPr>
          <p:cNvSpPr/>
          <p:nvPr/>
        </p:nvSpPr>
        <p:spPr>
          <a:xfrm rot="4392898">
            <a:off x="6571246" y="3069313"/>
            <a:ext cx="439137" cy="337300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51806-9D1D-459F-B840-E38F6BC469B2}"/>
              </a:ext>
            </a:extLst>
          </p:cNvPr>
          <p:cNvSpPr/>
          <p:nvPr/>
        </p:nvSpPr>
        <p:spPr>
          <a:xfrm>
            <a:off x="8446445" y="3853216"/>
            <a:ext cx="2084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Secure the brackets onto </a:t>
            </a:r>
            <a:r>
              <a:rPr lang="en-SG" b="1" dirty="0">
                <a:solidFill>
                  <a:srgbClr val="000000"/>
                </a:solidFill>
                <a:latin typeface="avenir-lt-w01_85-heavy1475544"/>
              </a:rPr>
              <a:t>each side </a:t>
            </a: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of the UGV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62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5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1" y="1066800"/>
            <a:ext cx="5837878" cy="56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6740" y="933629"/>
            <a:ext cx="171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4000" dirty="0">
                <a:solidFill>
                  <a:prstClr val="black"/>
                </a:solidFill>
              </a:rPr>
              <a:t>Step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234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the motors through the bracket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Attached the wheels to the motors</a:t>
            </a:r>
          </a:p>
        </p:txBody>
      </p:sp>
      <p:sp>
        <p:nvSpPr>
          <p:cNvPr id="12" name="Down Arrow 11"/>
          <p:cNvSpPr/>
          <p:nvPr/>
        </p:nvSpPr>
        <p:spPr>
          <a:xfrm rot="18973395">
            <a:off x="3083886" y="3843899"/>
            <a:ext cx="457200" cy="1829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7605759">
            <a:off x="5042154" y="1565488"/>
            <a:ext cx="457200" cy="56169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31865-4DC5-4EA5-BCC1-315FB129300E}"/>
              </a:ext>
            </a:extLst>
          </p:cNvPr>
          <p:cNvSpPr/>
          <p:nvPr/>
        </p:nvSpPr>
        <p:spPr>
          <a:xfrm>
            <a:off x="4953000" y="5784668"/>
            <a:ext cx="1676400" cy="968105"/>
          </a:xfrm>
          <a:prstGeom prst="rect">
            <a:avLst/>
          </a:prstGeom>
          <a:solidFill>
            <a:srgbClr val="E18B19"/>
          </a:solidFill>
          <a:ln>
            <a:solidFill>
              <a:srgbClr val="EBA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264"/>
            <a:ext cx="11506200" cy="262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Assemble the electronics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 necessary components according to the </a:t>
            </a:r>
            <a:r>
              <a:rPr lang="en-SG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on the next slide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mini breadboard is </a:t>
            </a:r>
            <a:r>
              <a:rPr lang="en-US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SG" b="0" i="0" u="none" strike="noStrike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19" y="3849276"/>
            <a:ext cx="5157982" cy="2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1" y="6252016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1A6D6-1C08-4043-A3D4-08369D56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844319"/>
            <a:ext cx="4267200" cy="29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34D299-84C7-438D-BACC-4C1E870E23D8}"/>
              </a:ext>
            </a:extLst>
          </p:cNvPr>
          <p:cNvSpPr/>
          <p:nvPr/>
        </p:nvSpPr>
        <p:spPr>
          <a:xfrm>
            <a:off x="1219200" y="6205708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B895-6700-4816-BD7E-54009D2451B1}"/>
              </a:ext>
            </a:extLst>
          </p:cNvPr>
          <p:cNvSpPr txBox="1"/>
          <p:nvPr/>
        </p:nvSpPr>
        <p:spPr>
          <a:xfrm>
            <a:off x="1066800" y="3573723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These samples are for illustration purposes only, please do not use them as your wiring reference</a:t>
            </a:r>
          </a:p>
        </p:txBody>
      </p:sp>
    </p:spTree>
    <p:extLst>
      <p:ext uri="{BB962C8B-B14F-4D97-AF65-F5344CB8AC3E}">
        <p14:creationId xmlns:p14="http://schemas.microsoft.com/office/powerpoint/2010/main" val="37015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905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avenir-lt-w01_85-heavy1475544</vt:lpstr>
      <vt:lpstr>Arial</vt:lpstr>
      <vt:lpstr>Bauhaus 93</vt:lpstr>
      <vt:lpstr>Brush Script MT</vt:lpstr>
      <vt:lpstr>Calibri</vt:lpstr>
      <vt:lpstr>Calibri Light</vt:lpstr>
      <vt:lpstr>Courier New</vt:lpstr>
      <vt:lpstr>Wingdings</vt:lpstr>
      <vt:lpstr>Office Theme</vt:lpstr>
      <vt:lpstr>   DIP Uavionics Phase 1</vt:lpstr>
      <vt:lpstr>In this 4 weeks, you will be able to…</vt:lpstr>
      <vt:lpstr>Components Provided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Uavionics Phase 1</dc:title>
  <dc:creator>Geng Ting</dc:creator>
  <cp:lastModifiedBy>#CHUA KENG PENG#</cp:lastModifiedBy>
  <cp:revision>129</cp:revision>
  <dcterms:created xsi:type="dcterms:W3CDTF">2017-06-27T23:13:42Z</dcterms:created>
  <dcterms:modified xsi:type="dcterms:W3CDTF">2017-08-06T08:00:59Z</dcterms:modified>
</cp:coreProperties>
</file>