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7"/>
  </p:notesMasterIdLst>
  <p:sldIdLst>
    <p:sldId id="257" r:id="rId2"/>
    <p:sldId id="258" r:id="rId3"/>
    <p:sldId id="259" r:id="rId4"/>
    <p:sldId id="268" r:id="rId5"/>
    <p:sldId id="260" r:id="rId6"/>
    <p:sldId id="263" r:id="rId7"/>
    <p:sldId id="264" r:id="rId8"/>
    <p:sldId id="265" r:id="rId9"/>
    <p:sldId id="266" r:id="rId10"/>
    <p:sldId id="267" r:id="rId11"/>
    <p:sldId id="269" r:id="rId12"/>
    <p:sldId id="270" r:id="rId13"/>
    <p:sldId id="272" r:id="rId14"/>
    <p:sldId id="271" r:id="rId15"/>
    <p:sldId id="273" r:id="rId16"/>
    <p:sldId id="274" r:id="rId17"/>
    <p:sldId id="275" r:id="rId18"/>
    <p:sldId id="276" r:id="rId19"/>
    <p:sldId id="277" r:id="rId20"/>
    <p:sldId id="278" r:id="rId21"/>
    <p:sldId id="279" r:id="rId22"/>
    <p:sldId id="262" r:id="rId23"/>
    <p:sldId id="281" r:id="rId24"/>
    <p:sldId id="282"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76" autoAdjust="0"/>
  </p:normalViewPr>
  <p:slideViewPr>
    <p:cSldViewPr snapToGrid="0">
      <p:cViewPr>
        <p:scale>
          <a:sx n="72" d="100"/>
          <a:sy n="72" d="100"/>
        </p:scale>
        <p:origin x="1062" y="78"/>
      </p:cViewPr>
      <p:guideLst/>
    </p:cSldViewPr>
  </p:slideViewPr>
  <p:notesTextViewPr>
    <p:cViewPr>
      <p:scale>
        <a:sx n="200" d="100"/>
        <a:sy n="200" d="100"/>
      </p:scale>
      <p:origin x="0" y="-15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3BB07-49C3-4ED9-82DF-76A0A3FEEC94}"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E9E93-0829-4C5F-8F0F-E513FCC15C89}" type="slidenum">
              <a:rPr lang="en-US" smtClean="0"/>
              <a:t>‹#›</a:t>
            </a:fld>
            <a:endParaRPr lang="en-US"/>
          </a:p>
        </p:txBody>
      </p:sp>
    </p:spTree>
    <p:extLst>
      <p:ext uri="{BB962C8B-B14F-4D97-AF65-F5344CB8AC3E}">
        <p14:creationId xmlns:p14="http://schemas.microsoft.com/office/powerpoint/2010/main" val="345101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a:t>
            </a:fld>
            <a:endParaRPr lang="en-US"/>
          </a:p>
        </p:txBody>
      </p:sp>
    </p:spTree>
    <p:extLst>
      <p:ext uri="{BB962C8B-B14F-4D97-AF65-F5344CB8AC3E}">
        <p14:creationId xmlns:p14="http://schemas.microsoft.com/office/powerpoint/2010/main" val="3511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String values, we have the </a:t>
            </a:r>
            <a:r>
              <a:rPr lang="en-US" sz="1000" dirty="0" err="1"/>
              <a:t>the</a:t>
            </a:r>
            <a:r>
              <a:rPr lang="en-US" sz="1000" dirty="0"/>
              <a:t> subdomain </a:t>
            </a:r>
            <a:r>
              <a:rPr lang="en-US" sz="1000" dirty="0" err="1"/>
              <a:t>sdString</a:t>
            </a:r>
            <a:r>
              <a:rPr lang="en-US" sz="1000" dirty="0"/>
              <a:t>, which is further divided into 4 subdomains: </a:t>
            </a:r>
            <a:r>
              <a:rPr lang="en-US" sz="1000" dirty="0" err="1"/>
              <a:t>sdDescription</a:t>
            </a:r>
            <a:r>
              <a:rPr lang="en-US" sz="1000" dirty="0"/>
              <a:t>, </a:t>
            </a:r>
            <a:r>
              <a:rPr lang="en-US" sz="1000" dirty="0" err="1"/>
              <a:t>sdFlagChar</a:t>
            </a:r>
            <a:r>
              <a:rPr lang="en-US" sz="1000" dirty="0"/>
              <a:t>, </a:t>
            </a:r>
            <a:r>
              <a:rPr lang="en-US" sz="1000" dirty="0" err="1"/>
              <a:t>sdName</a:t>
            </a:r>
            <a:r>
              <a:rPr lang="en-US" sz="1000" dirty="0"/>
              <a:t>, and </a:t>
            </a:r>
            <a:r>
              <a:rPr lang="en-US" sz="1000" dirty="0" err="1"/>
              <a:t>sdTitle</a:t>
            </a:r>
            <a:r>
              <a:rPr lang="en-US" sz="1000" dirty="0"/>
              <a:t>.  </a:t>
            </a:r>
          </a:p>
          <a:p>
            <a:r>
              <a:rPr lang="en-US" sz="1000" dirty="0"/>
              <a:t>We can see on the right the UDTS that map to each by their color coding.</a:t>
            </a:r>
          </a:p>
        </p:txBody>
      </p:sp>
      <p:sp>
        <p:nvSpPr>
          <p:cNvPr id="4" name="Slide Number Placeholder 3"/>
          <p:cNvSpPr>
            <a:spLocks noGrp="1"/>
          </p:cNvSpPr>
          <p:nvPr>
            <p:ph type="sldNum" sz="quarter" idx="5"/>
          </p:nvPr>
        </p:nvSpPr>
        <p:spPr/>
        <p:txBody>
          <a:bodyPr/>
          <a:lstStyle/>
          <a:p>
            <a:fld id="{883E9E93-0829-4C5F-8F0F-E513FCC15C89}" type="slidenum">
              <a:rPr lang="en-US" smtClean="0"/>
              <a:t>10</a:t>
            </a:fld>
            <a:endParaRPr lang="en-US"/>
          </a:p>
        </p:txBody>
      </p:sp>
    </p:spTree>
    <p:extLst>
      <p:ext uri="{BB962C8B-B14F-4D97-AF65-F5344CB8AC3E}">
        <p14:creationId xmlns:p14="http://schemas.microsoft.com/office/powerpoint/2010/main" val="6814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Here we have our sequence objects for the data model.  All sequence objects are under the schema “</a:t>
            </a:r>
            <a:r>
              <a:rPr lang="en-US" sz="1000" dirty="0" err="1"/>
              <a:t>SequenceIdInsert</a:t>
            </a:r>
            <a:r>
              <a:rPr lang="en-US" sz="1000" dirty="0"/>
              <a:t>” and have different starting values.</a:t>
            </a:r>
          </a:p>
          <a:p>
            <a:endParaRPr lang="en-US" sz="1000" dirty="0"/>
          </a:p>
          <a:p>
            <a:r>
              <a:rPr lang="en-US" sz="1000" dirty="0"/>
              <a:t>Due to Erwin not being able to use a single default for all sequences, we have a 1:1 mapping for these.  The default value for each one appears as “NEXT VALUE FOR [</a:t>
            </a:r>
            <a:r>
              <a:rPr lang="en-US" sz="1000" dirty="0" err="1"/>
              <a:t>SequenceIdInsert</a:t>
            </a:r>
            <a:r>
              <a:rPr lang="en-US" sz="1000" dirty="0"/>
              <a:t>][</a:t>
            </a:r>
            <a:r>
              <a:rPr lang="en-US" sz="1000" dirty="0" err="1"/>
              <a:t>SequenceObjectName</a:t>
            </a:r>
            <a:r>
              <a:rPr lang="en-US" sz="1000" dirty="0"/>
              <a:t>]</a:t>
            </a:r>
          </a:p>
        </p:txBody>
      </p:sp>
      <p:sp>
        <p:nvSpPr>
          <p:cNvPr id="4" name="Slide Number Placeholder 3"/>
          <p:cNvSpPr>
            <a:spLocks noGrp="1"/>
          </p:cNvSpPr>
          <p:nvPr>
            <p:ph type="sldNum" sz="quarter" idx="5"/>
          </p:nvPr>
        </p:nvSpPr>
        <p:spPr/>
        <p:txBody>
          <a:bodyPr/>
          <a:lstStyle/>
          <a:p>
            <a:fld id="{883E9E93-0829-4C5F-8F0F-E513FCC15C89}" type="slidenum">
              <a:rPr lang="en-US" smtClean="0"/>
              <a:t>11</a:t>
            </a:fld>
            <a:endParaRPr lang="en-US"/>
          </a:p>
        </p:txBody>
      </p:sp>
    </p:spTree>
    <p:extLst>
      <p:ext uri="{BB962C8B-B14F-4D97-AF65-F5344CB8AC3E}">
        <p14:creationId xmlns:p14="http://schemas.microsoft.com/office/powerpoint/2010/main" val="425468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walkthrough each table schema, identifying all attributes, domains, defaults, and any validation rules applied.</a:t>
            </a:r>
          </a:p>
        </p:txBody>
      </p:sp>
      <p:sp>
        <p:nvSpPr>
          <p:cNvPr id="4" name="Slide Number Placeholder 3"/>
          <p:cNvSpPr>
            <a:spLocks noGrp="1"/>
          </p:cNvSpPr>
          <p:nvPr>
            <p:ph type="sldNum" sz="quarter" idx="5"/>
          </p:nvPr>
        </p:nvSpPr>
        <p:spPr/>
        <p:txBody>
          <a:bodyPr/>
          <a:lstStyle/>
          <a:p>
            <a:fld id="{883E9E93-0829-4C5F-8F0F-E513FCC15C89}" type="slidenum">
              <a:rPr lang="en-US" smtClean="0"/>
              <a:t>12</a:t>
            </a:fld>
            <a:endParaRPr lang="en-US"/>
          </a:p>
        </p:txBody>
      </p:sp>
    </p:spTree>
    <p:extLst>
      <p:ext uri="{BB962C8B-B14F-4D97-AF65-F5344CB8AC3E}">
        <p14:creationId xmlns:p14="http://schemas.microsoft.com/office/powerpoint/2010/main" val="4164594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13</a:t>
            </a:fld>
            <a:endParaRPr lang="en-US"/>
          </a:p>
        </p:txBody>
      </p:sp>
    </p:spTree>
    <p:extLst>
      <p:ext uri="{BB962C8B-B14F-4D97-AF65-F5344CB8AC3E}">
        <p14:creationId xmlns:p14="http://schemas.microsoft.com/office/powerpoint/2010/main" val="4118431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Next we will talk about the </a:t>
            </a:r>
            <a:r>
              <a:rPr lang="en-US" sz="1000" dirty="0" err="1"/>
              <a:t>DigitRepresentation’s</a:t>
            </a:r>
            <a:r>
              <a:rPr lang="en-US" sz="1000" dirty="0"/>
              <a:t> Table Schema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Base default/check constraints</a:t>
            </a:r>
          </a:p>
          <a:p>
            <a:r>
              <a:rPr lang="en-US" sz="1000" dirty="0"/>
              <a:t>N – </a:t>
            </a:r>
            <a:r>
              <a:rPr lang="en-US" sz="1000" dirty="0" err="1"/>
              <a:t>DF_DigitRepresentation_Nums_N</a:t>
            </a:r>
            <a:r>
              <a:rPr lang="en-US" sz="1000" dirty="0"/>
              <a:t> which is a sequence object attached to the default with Next Value For [</a:t>
            </a:r>
            <a:r>
              <a:rPr lang="en-US" sz="1000" dirty="0" err="1"/>
              <a:t>SequenceIdInsert</a:t>
            </a:r>
            <a:r>
              <a:rPr lang="en-US" sz="1000" dirty="0"/>
              <a:t>].[</a:t>
            </a:r>
            <a:r>
              <a:rPr lang="en-US" sz="1000" dirty="0" err="1"/>
              <a:t>DigitRepresentation_Nums_N</a:t>
            </a:r>
            <a:r>
              <a:rPr lang="en-US" sz="1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DateAdded</a:t>
            </a:r>
            <a:r>
              <a:rPr lang="en-US" sz="1000" dirty="0"/>
              <a:t> – </a:t>
            </a:r>
            <a:r>
              <a:rPr lang="en-US" sz="1000" dirty="0" err="1"/>
              <a:t>BCK_TemplateTable_End</a:t>
            </a:r>
            <a:r>
              <a:rPr lang="en-US" altLang="zh-CN" sz="1000" dirty="0" err="1"/>
              <a:t>DateGTEStartDate</a:t>
            </a:r>
            <a:r>
              <a:rPr lang="en-US" altLang="zh-CN" sz="1000" dirty="0"/>
              <a:t>/</a:t>
            </a:r>
            <a:r>
              <a:rPr lang="en-US" altLang="zh-CN" sz="1000" dirty="0" err="1"/>
              <a:t>BDF_TemplateTable_TimestampNow</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DateOfLastUpdate</a:t>
            </a:r>
            <a:r>
              <a:rPr lang="en-US" sz="1000" dirty="0"/>
              <a:t> - </a:t>
            </a:r>
            <a:r>
              <a:rPr lang="en-US" sz="1000" dirty="0" err="1"/>
              <a:t>BCK_TemplateTable_End</a:t>
            </a:r>
            <a:r>
              <a:rPr lang="en-US" altLang="zh-CN" sz="1000" dirty="0" err="1"/>
              <a:t>DateGTEStartDate</a:t>
            </a:r>
            <a:r>
              <a:rPr lang="en-US" altLang="zh-CN" sz="1000" dirty="0"/>
              <a:t>/</a:t>
            </a:r>
            <a:r>
              <a:rPr lang="en-US" altLang="zh-CN" sz="1000" dirty="0" err="1"/>
              <a:t>BDF_TemplateTable_TimestampNow</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UDP – </a:t>
            </a:r>
            <a:r>
              <a:rPr lang="en-US" sz="1000" dirty="0" err="1"/>
              <a:t>DateAdded</a:t>
            </a:r>
            <a:r>
              <a:rPr lang="en-US" sz="1000" dirty="0"/>
              <a:t> and </a:t>
            </a:r>
            <a:r>
              <a:rPr lang="en-US" sz="1000" dirty="0" err="1"/>
              <a:t>DateOfLastUpdate</a:t>
            </a:r>
            <a:r>
              <a:rPr lang="en-US" sz="1000" dirty="0"/>
              <a:t> uses the same UDP of checking and ensuring that %</a:t>
            </a:r>
            <a:r>
              <a:rPr lang="en-US" sz="1000" dirty="0" err="1"/>
              <a:t>ColumnProp</a:t>
            </a:r>
            <a:r>
              <a:rPr lang="en-US" sz="1000" dirty="0"/>
              <a:t>(</a:t>
            </a:r>
            <a:r>
              <a:rPr lang="en-US" sz="1000" dirty="0" err="1"/>
              <a:t>udpColumnEndDate</a:t>
            </a:r>
            <a:r>
              <a:rPr lang="en-US" sz="1000" dirty="0"/>
              <a:t>) &gt;= %</a:t>
            </a:r>
            <a:r>
              <a:rPr lang="en-US" sz="1000" dirty="0" err="1"/>
              <a:t>ColumnProp</a:t>
            </a:r>
            <a:r>
              <a:rPr lang="en-US" sz="1000" dirty="0"/>
              <a:t>(</a:t>
            </a:r>
            <a:r>
              <a:rPr lang="en-US" sz="1000" dirty="0" err="1"/>
              <a:t>udpColumnStartDate</a:t>
            </a:r>
            <a:r>
              <a:rPr lang="en-US" sz="1000" dirty="0"/>
              <a:t>) in this case  </a:t>
            </a:r>
            <a:r>
              <a:rPr lang="en-US" sz="1000" dirty="0" err="1"/>
              <a:t>DateOfLastUpdate</a:t>
            </a:r>
            <a:r>
              <a:rPr lang="en-US" sz="1000" dirty="0"/>
              <a:t> &gt;= </a:t>
            </a:r>
            <a:r>
              <a:rPr lang="en-US" sz="1000" dirty="0" err="1"/>
              <a:t>DateAdded</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14</a:t>
            </a:fld>
            <a:endParaRPr lang="en-US"/>
          </a:p>
        </p:txBody>
      </p:sp>
    </p:spTree>
    <p:extLst>
      <p:ext uri="{BB962C8B-B14F-4D97-AF65-F5344CB8AC3E}">
        <p14:creationId xmlns:p14="http://schemas.microsoft.com/office/powerpoint/2010/main" val="800481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be going over the </a:t>
            </a:r>
            <a:r>
              <a:rPr lang="en-US" sz="1000" dirty="0" err="1"/>
              <a:t>HumanResources</a:t>
            </a:r>
            <a:r>
              <a:rPr lang="en-US" sz="1000" dirty="0"/>
              <a:t> Table Schema.</a:t>
            </a:r>
          </a:p>
          <a:p>
            <a:endParaRPr lang="en-US" sz="1000" dirty="0"/>
          </a:p>
          <a:p>
            <a:r>
              <a:rPr lang="en-US" sz="1000" dirty="0"/>
              <a:t>-Go over each row and column.</a:t>
            </a:r>
          </a:p>
          <a:p>
            <a:endParaRPr lang="en-US" sz="1000" dirty="0"/>
          </a:p>
          <a:p>
            <a:r>
              <a:rPr lang="en-US" sz="1000" dirty="0"/>
              <a:t>Base default/check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EmployeeId</a:t>
            </a:r>
            <a:r>
              <a:rPr lang="en-US" sz="1000" dirty="0"/>
              <a:t> – NA/</a:t>
            </a:r>
            <a:r>
              <a:rPr lang="en-US" sz="1000" dirty="0" err="1"/>
              <a:t>DF_HumanResources_Employee_EmployeeId</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EmployeeTitleOfCourtesy</a:t>
            </a:r>
            <a:r>
              <a:rPr lang="en-US" sz="1000" dirty="0"/>
              <a:t> - </a:t>
            </a:r>
            <a:r>
              <a:rPr lang="en-US" sz="1000" dirty="0" err="1"/>
              <a:t>BCK_TemplateTable_TitleOfCourtesy</a:t>
            </a:r>
            <a:r>
              <a:rPr lang="en-US" sz="1000" dirty="0"/>
              <a:t> / 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BirthDate</a:t>
            </a:r>
            <a:r>
              <a:rPr lang="en-US" sz="1000" dirty="0"/>
              <a:t> – </a:t>
            </a:r>
            <a:r>
              <a:rPr lang="en-US" sz="1000" dirty="0" err="1"/>
              <a:t>BCK_TemplateTable_BirthDate</a:t>
            </a:r>
            <a:r>
              <a:rPr lang="en-US" sz="1000" dirty="0"/>
              <a:t>/BDF_TemplateTable_19000101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HireDate</a:t>
            </a:r>
            <a:r>
              <a:rPr lang="en-US" sz="1000" dirty="0"/>
              <a:t> – </a:t>
            </a:r>
            <a:r>
              <a:rPr lang="en-US" sz="1000" dirty="0" err="1"/>
              <a:t>BCK_TemplateTable_ValidDate</a:t>
            </a:r>
            <a:r>
              <a:rPr lang="en-US" sz="1000" dirty="0"/>
              <a:t>/</a:t>
            </a:r>
            <a:r>
              <a:rPr lang="en-US" sz="1000" dirty="0" err="1"/>
              <a:t>BDF_TemplateTable_TimestampNow</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EmployeePostalCode</a:t>
            </a:r>
            <a:r>
              <a:rPr lang="en-US" sz="1000" dirty="0"/>
              <a:t> – </a:t>
            </a:r>
            <a:r>
              <a:rPr lang="en-US" sz="1000" dirty="0" err="1"/>
              <a:t>BCK_TemplateTable_PostalCode</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EmployeePhoneNumber</a:t>
            </a:r>
            <a:r>
              <a:rPr lang="en-US" sz="1000" dirty="0"/>
              <a:t> – </a:t>
            </a:r>
            <a:r>
              <a:rPr lang="en-US" sz="1000" dirty="0" err="1"/>
              <a:t>BCK_TemplateTable_Phone</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DateAdded</a:t>
            </a:r>
            <a:r>
              <a:rPr lang="en-US" sz="1000" dirty="0"/>
              <a:t> – </a:t>
            </a:r>
            <a:r>
              <a:rPr lang="en-US" sz="1000" dirty="0" err="1"/>
              <a:t>BCK_TemplateTable_End</a:t>
            </a:r>
            <a:r>
              <a:rPr lang="en-US" altLang="zh-CN" sz="1000" dirty="0" err="1"/>
              <a:t>DateGTEStartDate</a:t>
            </a:r>
            <a:r>
              <a:rPr lang="en-US" altLang="zh-CN" sz="1000" dirty="0"/>
              <a:t>/</a:t>
            </a:r>
            <a:r>
              <a:rPr lang="en-US" altLang="zh-CN" sz="1000" dirty="0" err="1"/>
              <a:t>BDF_TemplateTable_TimestampNow</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DateOfLastUpdate</a:t>
            </a:r>
            <a:r>
              <a:rPr lang="en-US" sz="1000" dirty="0"/>
              <a:t> - </a:t>
            </a:r>
            <a:r>
              <a:rPr lang="en-US" sz="1000" dirty="0" err="1"/>
              <a:t>BCK_TemplateTable_End</a:t>
            </a:r>
            <a:r>
              <a:rPr lang="en-US" altLang="zh-CN" sz="1000" dirty="0" err="1"/>
              <a:t>DateGTEStartDate</a:t>
            </a:r>
            <a:r>
              <a:rPr lang="en-US" altLang="zh-CN" sz="1000" dirty="0"/>
              <a:t>/</a:t>
            </a:r>
            <a:r>
              <a:rPr lang="en-US" altLang="zh-CN" sz="1000" dirty="0" err="1"/>
              <a:t>BDF_TemplateTable_TimestampNow</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UDP – </a:t>
            </a:r>
            <a:r>
              <a:rPr lang="en-US" sz="1000" dirty="0" err="1"/>
              <a:t>DateAdded</a:t>
            </a:r>
            <a:r>
              <a:rPr lang="en-US" sz="1000" dirty="0"/>
              <a:t> and </a:t>
            </a:r>
            <a:r>
              <a:rPr lang="en-US" sz="1000" dirty="0" err="1"/>
              <a:t>DateOfLastUpdate</a:t>
            </a:r>
            <a:r>
              <a:rPr lang="en-US" sz="1000" dirty="0"/>
              <a:t> uses the same UDP of checking and ensuring that %</a:t>
            </a:r>
            <a:r>
              <a:rPr lang="en-US" sz="1000" dirty="0" err="1"/>
              <a:t>ColumnProp</a:t>
            </a:r>
            <a:r>
              <a:rPr lang="en-US" sz="1000" dirty="0"/>
              <a:t>(</a:t>
            </a:r>
            <a:r>
              <a:rPr lang="en-US" sz="1000" dirty="0" err="1"/>
              <a:t>udpColumnEndDate</a:t>
            </a:r>
            <a:r>
              <a:rPr lang="en-US" sz="1000" dirty="0"/>
              <a:t>) &gt;= %</a:t>
            </a:r>
            <a:r>
              <a:rPr lang="en-US" sz="1000" dirty="0" err="1"/>
              <a:t>ColumnProp</a:t>
            </a:r>
            <a:r>
              <a:rPr lang="en-US" sz="1000" dirty="0"/>
              <a:t>(</a:t>
            </a:r>
            <a:r>
              <a:rPr lang="en-US" sz="1000" dirty="0" err="1"/>
              <a:t>udpColumnStartDate</a:t>
            </a:r>
            <a:r>
              <a:rPr lang="en-US" sz="1000" dirty="0"/>
              <a:t>) in this case  </a:t>
            </a:r>
            <a:r>
              <a:rPr lang="en-US" sz="1000" dirty="0" err="1"/>
              <a:t>DateOfLastUpdate</a:t>
            </a:r>
            <a:r>
              <a:rPr lang="en-US" sz="1000" dirty="0"/>
              <a:t> &gt;= </a:t>
            </a:r>
            <a:r>
              <a:rPr lang="en-US" sz="1000" dirty="0" err="1"/>
              <a:t>DateAdded</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 feel that the currently chosen UDT works best for each attribute because for example </a:t>
            </a:r>
            <a:r>
              <a:rPr lang="en-US" sz="1000" dirty="0" err="1"/>
              <a:t>EmployeeFirstName</a:t>
            </a:r>
            <a:r>
              <a:rPr lang="en-US" sz="1000" dirty="0"/>
              <a:t> uses the Domain </a:t>
            </a:r>
            <a:r>
              <a:rPr lang="en-US" sz="1000" dirty="0" err="1"/>
              <a:t>sdName.LastName</a:t>
            </a:r>
            <a:r>
              <a:rPr lang="en-US" sz="1000" dirty="0"/>
              <a:t> and has </a:t>
            </a:r>
            <a:r>
              <a:rPr lang="en-US" sz="1000" dirty="0" err="1"/>
              <a:t>nvarchar</a:t>
            </a:r>
            <a:r>
              <a:rPr lang="en-US" sz="1000" dirty="0"/>
              <a:t>(35) where we feel is sufficient for the first name. Another example could be </a:t>
            </a:r>
            <a:r>
              <a:rPr lang="en-US" sz="1000" dirty="0" err="1"/>
              <a:t>EmployeePostalCode</a:t>
            </a:r>
            <a:r>
              <a:rPr lang="en-US" sz="1000" dirty="0"/>
              <a:t> which uses the domain </a:t>
            </a:r>
            <a:r>
              <a:rPr lang="en-US" sz="1000" dirty="0" err="1"/>
              <a:t>sdString.PostalCode</a:t>
            </a:r>
            <a:r>
              <a:rPr lang="en-US" sz="1000" dirty="0"/>
              <a:t> with char(5) which is sufficiently enough to provide for US based postal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15</a:t>
            </a:fld>
            <a:endParaRPr lang="en-US"/>
          </a:p>
        </p:txBody>
      </p:sp>
    </p:spTree>
    <p:extLst>
      <p:ext uri="{BB962C8B-B14F-4D97-AF65-F5344CB8AC3E}">
        <p14:creationId xmlns:p14="http://schemas.microsoft.com/office/powerpoint/2010/main" val="291455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16</a:t>
            </a:fld>
            <a:endParaRPr lang="en-US"/>
          </a:p>
        </p:txBody>
      </p:sp>
    </p:spTree>
    <p:extLst>
      <p:ext uri="{BB962C8B-B14F-4D97-AF65-F5344CB8AC3E}">
        <p14:creationId xmlns:p14="http://schemas.microsoft.com/office/powerpoint/2010/main" val="3903909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17</a:t>
            </a:fld>
            <a:endParaRPr lang="en-US"/>
          </a:p>
        </p:txBody>
      </p:sp>
    </p:spTree>
    <p:extLst>
      <p:ext uri="{BB962C8B-B14F-4D97-AF65-F5344CB8AC3E}">
        <p14:creationId xmlns:p14="http://schemas.microsoft.com/office/powerpoint/2010/main" val="1286971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18</a:t>
            </a:fld>
            <a:endParaRPr lang="en-US"/>
          </a:p>
        </p:txBody>
      </p:sp>
    </p:spTree>
    <p:extLst>
      <p:ext uri="{BB962C8B-B14F-4D97-AF65-F5344CB8AC3E}">
        <p14:creationId xmlns:p14="http://schemas.microsoft.com/office/powerpoint/2010/main" val="258018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19</a:t>
            </a:fld>
            <a:endParaRPr lang="en-US"/>
          </a:p>
        </p:txBody>
      </p:sp>
    </p:spTree>
    <p:extLst>
      <p:ext uri="{BB962C8B-B14F-4D97-AF65-F5344CB8AC3E}">
        <p14:creationId xmlns:p14="http://schemas.microsoft.com/office/powerpoint/2010/main" val="42729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a:t>
            </a:fld>
            <a:endParaRPr lang="en-US"/>
          </a:p>
        </p:txBody>
      </p:sp>
    </p:spTree>
    <p:extLst>
      <p:ext uri="{BB962C8B-B14F-4D97-AF65-F5344CB8AC3E}">
        <p14:creationId xmlns:p14="http://schemas.microsoft.com/office/powerpoint/2010/main" val="1680913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20</a:t>
            </a:fld>
            <a:endParaRPr lang="en-US"/>
          </a:p>
        </p:txBody>
      </p:sp>
    </p:spTree>
    <p:extLst>
      <p:ext uri="{BB962C8B-B14F-4D97-AF65-F5344CB8AC3E}">
        <p14:creationId xmlns:p14="http://schemas.microsoft.com/office/powerpoint/2010/main" val="3346718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21</a:t>
            </a:fld>
            <a:endParaRPr lang="en-US"/>
          </a:p>
        </p:txBody>
      </p:sp>
    </p:spTree>
    <p:extLst>
      <p:ext uri="{BB962C8B-B14F-4D97-AF65-F5344CB8AC3E}">
        <p14:creationId xmlns:p14="http://schemas.microsoft.com/office/powerpoint/2010/main" val="424566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22</a:t>
            </a:fld>
            <a:endParaRPr lang="en-US"/>
          </a:p>
        </p:txBody>
      </p:sp>
    </p:spTree>
    <p:extLst>
      <p:ext uri="{BB962C8B-B14F-4D97-AF65-F5344CB8AC3E}">
        <p14:creationId xmlns:p14="http://schemas.microsoft.com/office/powerpoint/2010/main" val="2089553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23</a:t>
            </a:fld>
            <a:endParaRPr lang="en-US"/>
          </a:p>
        </p:txBody>
      </p:sp>
    </p:spTree>
    <p:extLst>
      <p:ext uri="{BB962C8B-B14F-4D97-AF65-F5344CB8AC3E}">
        <p14:creationId xmlns:p14="http://schemas.microsoft.com/office/powerpoint/2010/main" val="4046635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24</a:t>
            </a:fld>
            <a:endParaRPr lang="en-US"/>
          </a:p>
        </p:txBody>
      </p:sp>
    </p:spTree>
    <p:extLst>
      <p:ext uri="{BB962C8B-B14F-4D97-AF65-F5344CB8AC3E}">
        <p14:creationId xmlns:p14="http://schemas.microsoft.com/office/powerpoint/2010/main" val="3665390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25</a:t>
            </a:fld>
            <a:endParaRPr lang="en-US"/>
          </a:p>
        </p:txBody>
      </p:sp>
    </p:spTree>
    <p:extLst>
      <p:ext uri="{BB962C8B-B14F-4D97-AF65-F5344CB8AC3E}">
        <p14:creationId xmlns:p14="http://schemas.microsoft.com/office/powerpoint/2010/main" val="132026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After restoring the backup into MSSQL and reverse engineering into Erwin, we can see that there are some schemas, domains, defaults, and validation rules already in place.  </a:t>
            </a:r>
          </a:p>
          <a:p>
            <a:endParaRPr lang="en-US" sz="1000" dirty="0"/>
          </a:p>
          <a:p>
            <a:r>
              <a:rPr lang="en-US" sz="1000" dirty="0"/>
              <a:t>Our first step was to tie the model to a template so that we could easily load in the appropriate settings and diagrams for the model.</a:t>
            </a:r>
          </a:p>
        </p:txBody>
      </p:sp>
      <p:sp>
        <p:nvSpPr>
          <p:cNvPr id="4" name="Slide Number Placeholder 3"/>
          <p:cNvSpPr>
            <a:spLocks noGrp="1"/>
          </p:cNvSpPr>
          <p:nvPr>
            <p:ph type="sldNum" sz="quarter" idx="5"/>
          </p:nvPr>
        </p:nvSpPr>
        <p:spPr/>
        <p:txBody>
          <a:bodyPr/>
          <a:lstStyle/>
          <a:p>
            <a:fld id="{883E9E93-0829-4C5F-8F0F-E513FCC15C89}" type="slidenum">
              <a:rPr lang="en-US" smtClean="0"/>
              <a:t>3</a:t>
            </a:fld>
            <a:endParaRPr lang="en-US"/>
          </a:p>
        </p:txBody>
      </p:sp>
    </p:spTree>
    <p:extLst>
      <p:ext uri="{BB962C8B-B14F-4D97-AF65-F5344CB8AC3E}">
        <p14:creationId xmlns:p14="http://schemas.microsoft.com/office/powerpoint/2010/main" val="6217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modeling strategy was to first refine all existing domains into a proper and fully qualified taxonomy format.  Then we would go through all attributes in the model to make any changes necessary with schemas and sequence objects being added as needed.  Defaults and validation rules were also edited or added to promote reusability and applied across the entire data model.</a:t>
            </a:r>
          </a:p>
        </p:txBody>
      </p:sp>
      <p:sp>
        <p:nvSpPr>
          <p:cNvPr id="4" name="Slide Number Placeholder 3"/>
          <p:cNvSpPr>
            <a:spLocks noGrp="1"/>
          </p:cNvSpPr>
          <p:nvPr>
            <p:ph type="sldNum" sz="quarter" idx="5"/>
          </p:nvPr>
        </p:nvSpPr>
        <p:spPr/>
        <p:txBody>
          <a:bodyPr/>
          <a:lstStyle/>
          <a:p>
            <a:fld id="{883E9E93-0829-4C5F-8F0F-E513FCC15C89}" type="slidenum">
              <a:rPr lang="en-US" smtClean="0"/>
              <a:t>4</a:t>
            </a:fld>
            <a:endParaRPr lang="en-US"/>
          </a:p>
        </p:txBody>
      </p:sp>
    </p:spTree>
    <p:extLst>
      <p:ext uri="{BB962C8B-B14F-4D97-AF65-F5344CB8AC3E}">
        <p14:creationId xmlns:p14="http://schemas.microsoft.com/office/powerpoint/2010/main" val="94090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discussing our model, its best to approach it top down in terms of Schemas.</a:t>
            </a:r>
          </a:p>
          <a:p>
            <a:endParaRPr lang="en-US" sz="1000" dirty="0"/>
          </a:p>
          <a:p>
            <a:r>
              <a:rPr lang="en-US" sz="1000" dirty="0"/>
              <a:t>Our schemas can be thought of in terms of Domains, Sequences, and Tables.</a:t>
            </a:r>
          </a:p>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5</a:t>
            </a:fld>
            <a:endParaRPr lang="en-US"/>
          </a:p>
        </p:txBody>
      </p:sp>
    </p:spTree>
    <p:extLst>
      <p:ext uri="{BB962C8B-B14F-4D97-AF65-F5344CB8AC3E}">
        <p14:creationId xmlns:p14="http://schemas.microsoft.com/office/powerpoint/2010/main" val="221678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our domains map to their parent domain schema names in order to be considered fully qualified.</a:t>
            </a:r>
          </a:p>
          <a:p>
            <a:endParaRPr lang="en-US" sz="1000" dirty="0"/>
          </a:p>
          <a:p>
            <a:r>
              <a:rPr lang="en-US" sz="1000" dirty="0"/>
              <a:t>First, all our top level subdomains map appropriately to the schema dGroup3Midterm.</a:t>
            </a:r>
          </a:p>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6</a:t>
            </a:fld>
            <a:endParaRPr lang="en-US"/>
          </a:p>
        </p:txBody>
      </p:sp>
    </p:spTree>
    <p:extLst>
      <p:ext uri="{BB962C8B-B14F-4D97-AF65-F5344CB8AC3E}">
        <p14:creationId xmlns:p14="http://schemas.microsoft.com/office/powerpoint/2010/main" val="16308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sdDateTime</a:t>
            </a:r>
            <a:r>
              <a:rPr lang="en-US" sz="1000" dirty="0"/>
              <a:t> is the subdomain used for dates and timestamps.  </a:t>
            </a:r>
          </a:p>
          <a:p>
            <a:r>
              <a:rPr lang="en-US" sz="1000" dirty="0"/>
              <a:t>We can see a large reuse of our UDTs here with </a:t>
            </a:r>
            <a:r>
              <a:rPr lang="en-US" sz="1000" dirty="0" err="1"/>
              <a:t>DateTimestamp</a:t>
            </a:r>
            <a:r>
              <a:rPr lang="en-US" sz="1000" dirty="0"/>
              <a:t> being used 38 times, and </a:t>
            </a:r>
            <a:r>
              <a:rPr lang="en-US" sz="1000" dirty="0" err="1"/>
              <a:t>DateYYYYMMDD</a:t>
            </a:r>
            <a:r>
              <a:rPr lang="en-US" sz="1000" dirty="0"/>
              <a:t> being used 5 times.</a:t>
            </a:r>
          </a:p>
        </p:txBody>
      </p:sp>
      <p:sp>
        <p:nvSpPr>
          <p:cNvPr id="4" name="Slide Number Placeholder 3"/>
          <p:cNvSpPr>
            <a:spLocks noGrp="1"/>
          </p:cNvSpPr>
          <p:nvPr>
            <p:ph type="sldNum" sz="quarter" idx="5"/>
          </p:nvPr>
        </p:nvSpPr>
        <p:spPr/>
        <p:txBody>
          <a:bodyPr/>
          <a:lstStyle/>
          <a:p>
            <a:fld id="{883E9E93-0829-4C5F-8F0F-E513FCC15C89}" type="slidenum">
              <a:rPr lang="en-US" smtClean="0"/>
              <a:t>7</a:t>
            </a:fld>
            <a:endParaRPr lang="en-US"/>
          </a:p>
        </p:txBody>
      </p:sp>
    </p:spTree>
    <p:extLst>
      <p:ext uri="{BB962C8B-B14F-4D97-AF65-F5344CB8AC3E}">
        <p14:creationId xmlns:p14="http://schemas.microsoft.com/office/powerpoint/2010/main" val="6815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SurrogateKeyInt</a:t>
            </a:r>
            <a:r>
              <a:rPr lang="en-US" sz="1000" dirty="0"/>
              <a:t> is the UDT used for keys in our model.  These fall under the parent domain of </a:t>
            </a:r>
            <a:r>
              <a:rPr lang="en-US" sz="1000" dirty="0" err="1"/>
              <a:t>sdKey</a:t>
            </a:r>
            <a:r>
              <a:rPr lang="en-US" sz="1000" dirty="0"/>
              <a:t> and are being reused 14 times.</a:t>
            </a:r>
          </a:p>
        </p:txBody>
      </p:sp>
      <p:sp>
        <p:nvSpPr>
          <p:cNvPr id="4" name="Slide Number Placeholder 3"/>
          <p:cNvSpPr>
            <a:spLocks noGrp="1"/>
          </p:cNvSpPr>
          <p:nvPr>
            <p:ph type="sldNum" sz="quarter" idx="5"/>
          </p:nvPr>
        </p:nvSpPr>
        <p:spPr/>
        <p:txBody>
          <a:bodyPr/>
          <a:lstStyle/>
          <a:p>
            <a:fld id="{883E9E93-0829-4C5F-8F0F-E513FCC15C89}" type="slidenum">
              <a:rPr lang="en-US" smtClean="0"/>
              <a:t>8</a:t>
            </a:fld>
            <a:endParaRPr lang="en-US"/>
          </a:p>
        </p:txBody>
      </p:sp>
    </p:spTree>
    <p:extLst>
      <p:ext uri="{BB962C8B-B14F-4D97-AF65-F5344CB8AC3E}">
        <p14:creationId xmlns:p14="http://schemas.microsoft.com/office/powerpoint/2010/main" val="2336348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numerical values we have the following:</a:t>
            </a:r>
          </a:p>
          <a:p>
            <a:endParaRPr lang="en-US" sz="1000" dirty="0"/>
          </a:p>
          <a:p>
            <a:r>
              <a:rPr lang="en-US" sz="1000" dirty="0" err="1"/>
              <a:t>FlagBit</a:t>
            </a:r>
            <a:r>
              <a:rPr lang="en-US" sz="1000" dirty="0"/>
              <a:t> maps to the parent domain </a:t>
            </a:r>
            <a:r>
              <a:rPr lang="en-US" sz="1000" dirty="0" err="1"/>
              <a:t>sdBit</a:t>
            </a:r>
            <a:r>
              <a:rPr lang="en-US" sz="1000" dirty="0"/>
              <a:t> and is used to represent flags of 0 or 1.</a:t>
            </a:r>
          </a:p>
          <a:p>
            <a:endParaRPr lang="en-US" sz="1000" dirty="0"/>
          </a:p>
          <a:p>
            <a:r>
              <a:rPr lang="en-US" sz="1000" dirty="0"/>
              <a:t>Currency and Percentage are under the parent domain of </a:t>
            </a:r>
            <a:r>
              <a:rPr lang="en-US" sz="1000" dirty="0" err="1"/>
              <a:t>sdDecimalNumber</a:t>
            </a:r>
            <a:r>
              <a:rPr lang="en-US" sz="1000" dirty="0"/>
              <a:t>.</a:t>
            </a:r>
          </a:p>
          <a:p>
            <a:endParaRPr lang="en-US" sz="1000" dirty="0"/>
          </a:p>
          <a:p>
            <a:r>
              <a:rPr lang="en-US" sz="1000" dirty="0"/>
              <a:t>Quantity and </a:t>
            </a:r>
            <a:r>
              <a:rPr lang="en-US" sz="1000" dirty="0" err="1"/>
              <a:t>SequenceNo</a:t>
            </a:r>
            <a:r>
              <a:rPr lang="en-US" sz="1000" dirty="0"/>
              <a:t> fall under </a:t>
            </a:r>
            <a:r>
              <a:rPr lang="en-US" sz="1000" dirty="0" err="1"/>
              <a:t>sdIntegerNumber</a:t>
            </a:r>
            <a:r>
              <a:rPr lang="en-US" sz="1000" dirty="0"/>
              <a:t>.</a:t>
            </a:r>
          </a:p>
          <a:p>
            <a:endParaRPr lang="en-US" sz="1000" dirty="0"/>
          </a:p>
        </p:txBody>
      </p:sp>
      <p:sp>
        <p:nvSpPr>
          <p:cNvPr id="4" name="Slide Number Placeholder 3"/>
          <p:cNvSpPr>
            <a:spLocks noGrp="1"/>
          </p:cNvSpPr>
          <p:nvPr>
            <p:ph type="sldNum" sz="quarter" idx="5"/>
          </p:nvPr>
        </p:nvSpPr>
        <p:spPr/>
        <p:txBody>
          <a:bodyPr/>
          <a:lstStyle/>
          <a:p>
            <a:fld id="{883E9E93-0829-4C5F-8F0F-E513FCC15C89}" type="slidenum">
              <a:rPr lang="en-US" smtClean="0"/>
              <a:t>9</a:t>
            </a:fld>
            <a:endParaRPr lang="en-US"/>
          </a:p>
        </p:txBody>
      </p:sp>
    </p:spTree>
    <p:extLst>
      <p:ext uri="{BB962C8B-B14F-4D97-AF65-F5344CB8AC3E}">
        <p14:creationId xmlns:p14="http://schemas.microsoft.com/office/powerpoint/2010/main" val="242808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3369BF-1E1C-460C-A485-D0A8CB8F3E6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22729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81382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354966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395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239359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3369BF-1E1C-460C-A485-D0A8CB8F3E6F}"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400103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3369BF-1E1C-460C-A485-D0A8CB8F3E6F}"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83751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369BF-1E1C-460C-A485-D0A8CB8F3E6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259852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369BF-1E1C-460C-A485-D0A8CB8F3E6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62676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369BF-1E1C-460C-A485-D0A8CB8F3E6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9964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369BF-1E1C-460C-A485-D0A8CB8F3E6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74223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61159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369BF-1E1C-460C-A485-D0A8CB8F3E6F}"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70571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3369BF-1E1C-460C-A485-D0A8CB8F3E6F}"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355419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369BF-1E1C-460C-A485-D0A8CB8F3E6F}"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60368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233485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369BF-1E1C-460C-A485-D0A8CB8F3E6F}"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4834-7BF6-448A-8E4D-A22705A84232}" type="slidenum">
              <a:rPr lang="en-US" smtClean="0"/>
              <a:t>‹#›</a:t>
            </a:fld>
            <a:endParaRPr lang="en-US"/>
          </a:p>
        </p:txBody>
      </p:sp>
    </p:spTree>
    <p:extLst>
      <p:ext uri="{BB962C8B-B14F-4D97-AF65-F5344CB8AC3E}">
        <p14:creationId xmlns:p14="http://schemas.microsoft.com/office/powerpoint/2010/main" val="168560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23369BF-1E1C-460C-A485-D0A8CB8F3E6F}" type="datetimeFigureOut">
              <a:rPr lang="en-US" smtClean="0"/>
              <a:t>11/14/2023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964834-7BF6-448A-8E4D-A22705A84232}" type="slidenum">
              <a:rPr lang="en-US" smtClean="0"/>
              <a:t>‹#›</a:t>
            </a:fld>
            <a:endParaRPr lang="en-US"/>
          </a:p>
        </p:txBody>
      </p:sp>
    </p:spTree>
    <p:extLst>
      <p:ext uri="{BB962C8B-B14F-4D97-AF65-F5344CB8AC3E}">
        <p14:creationId xmlns:p14="http://schemas.microsoft.com/office/powerpoint/2010/main" val="1937184626"/>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4" y="843490"/>
            <a:ext cx="10527547" cy="2585509"/>
          </a:xfrm>
        </p:spPr>
        <p:txBody>
          <a:bodyPr anchor="ctr">
            <a:noAutofit/>
          </a:bodyPr>
          <a:lstStyle/>
          <a:p>
            <a:r>
              <a:rPr lang="en-US" sz="7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3</a:t>
            </a:r>
            <a:br>
              <a:rPr lang="en-US" sz="7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br>
            <a:r>
              <a:rPr lang="en-US" sz="7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Midterm Project 2</a:t>
            </a:r>
          </a:p>
        </p:txBody>
      </p:sp>
      <p:sp>
        <p:nvSpPr>
          <p:cNvPr id="3" name="Subtitle 2">
            <a:extLst>
              <a:ext uri="{FF2B5EF4-FFF2-40B4-BE49-F238E27FC236}">
                <a16:creationId xmlns:a16="http://schemas.microsoft.com/office/drawing/2014/main" id="{112DED8E-E753-9A88-8756-8759E4E2CE45}"/>
              </a:ext>
            </a:extLst>
          </p:cNvPr>
          <p:cNvSpPr>
            <a:spLocks noGrp="1"/>
          </p:cNvSpPr>
          <p:nvPr>
            <p:ph type="subTitle" idx="1"/>
          </p:nvPr>
        </p:nvSpPr>
        <p:spPr>
          <a:xfrm>
            <a:off x="832224" y="3592277"/>
            <a:ext cx="10527548" cy="1264023"/>
          </a:xfrm>
        </p:spPr>
        <p:txBody>
          <a:bodyPr>
            <a:normAutofit/>
          </a:bodyPr>
          <a:lstStyle/>
          <a:p>
            <a:pPr>
              <a:spcBef>
                <a:spcPts val="0"/>
              </a:spcBef>
            </a:pPr>
            <a:r>
              <a:rPr lang="en-US" sz="3000" cap="none" dirty="0">
                <a:latin typeface="Calibri" panose="020F0502020204030204" pitchFamily="34" charset="0"/>
                <a:cs typeface="Calibri" panose="020F0502020204030204" pitchFamily="34" charset="0"/>
              </a:rPr>
              <a:t>Chuan Chen, </a:t>
            </a:r>
            <a:r>
              <a:rPr lang="en-US" sz="3000" cap="none" dirty="0" err="1">
                <a:latin typeface="Calibri" panose="020F0502020204030204" pitchFamily="34" charset="0"/>
                <a:cs typeface="Calibri" panose="020F0502020204030204" pitchFamily="34" charset="0"/>
              </a:rPr>
              <a:t>Mehrshad</a:t>
            </a:r>
            <a:r>
              <a:rPr lang="en-US" sz="3000" cap="none" dirty="0">
                <a:latin typeface="Calibri" panose="020F0502020204030204" pitchFamily="34" charset="0"/>
                <a:cs typeface="Calibri" panose="020F0502020204030204" pitchFamily="34" charset="0"/>
              </a:rPr>
              <a:t> </a:t>
            </a:r>
            <a:r>
              <a:rPr lang="en-US" sz="3000" cap="none" dirty="0" err="1">
                <a:latin typeface="Calibri" panose="020F0502020204030204" pitchFamily="34" charset="0"/>
                <a:cs typeface="Calibri" panose="020F0502020204030204" pitchFamily="34" charset="0"/>
              </a:rPr>
              <a:t>Eshaghianpour</a:t>
            </a:r>
            <a:r>
              <a:rPr lang="en-US" sz="3000" cap="none" dirty="0">
                <a:latin typeface="Calibri" panose="020F0502020204030204" pitchFamily="34" charset="0"/>
                <a:cs typeface="Calibri" panose="020F0502020204030204" pitchFamily="34" charset="0"/>
              </a:rPr>
              <a:t>, Ralph Granata, </a:t>
            </a:r>
          </a:p>
          <a:p>
            <a:pPr>
              <a:spcBef>
                <a:spcPts val="0"/>
              </a:spcBef>
            </a:pPr>
            <a:r>
              <a:rPr lang="en-US" sz="3000" cap="none" dirty="0">
                <a:latin typeface="Calibri" panose="020F0502020204030204" pitchFamily="34" charset="0"/>
                <a:cs typeface="Calibri" panose="020F0502020204030204" pitchFamily="34" charset="0"/>
              </a:rPr>
              <a:t>Kenneth </a:t>
            </a:r>
            <a:r>
              <a:rPr lang="en-US" sz="3000" cap="none" dirty="0" err="1">
                <a:latin typeface="Calibri" panose="020F0502020204030204" pitchFamily="34" charset="0"/>
                <a:cs typeface="Calibri" panose="020F0502020204030204" pitchFamily="34" charset="0"/>
              </a:rPr>
              <a:t>Hasiholan</a:t>
            </a:r>
            <a:r>
              <a:rPr lang="en-US" sz="3000" cap="none" dirty="0">
                <a:latin typeface="Calibri" panose="020F0502020204030204" pitchFamily="34" charset="0"/>
                <a:cs typeface="Calibri" panose="020F0502020204030204" pitchFamily="34" charset="0"/>
              </a:rPr>
              <a:t>, </a:t>
            </a:r>
            <a:r>
              <a:rPr lang="en-US" sz="3000" cap="none" dirty="0" err="1">
                <a:latin typeface="Calibri" panose="020F0502020204030204" pitchFamily="34" charset="0"/>
                <a:cs typeface="Calibri" panose="020F0502020204030204" pitchFamily="34" charset="0"/>
              </a:rPr>
              <a:t>Savaze</a:t>
            </a:r>
            <a:r>
              <a:rPr lang="en-US" sz="3000" cap="none" dirty="0">
                <a:latin typeface="Calibri" panose="020F0502020204030204" pitchFamily="34" charset="0"/>
                <a:cs typeface="Calibri" panose="020F0502020204030204" pitchFamily="34" charset="0"/>
              </a:rPr>
              <a:t> Khattak, Ryan King, Jimmy Puli </a:t>
            </a:r>
          </a:p>
        </p:txBody>
      </p:sp>
      <p:sp>
        <p:nvSpPr>
          <p:cNvPr id="4" name="TextBox 3">
            <a:extLst>
              <a:ext uri="{FF2B5EF4-FFF2-40B4-BE49-F238E27FC236}">
                <a16:creationId xmlns:a16="http://schemas.microsoft.com/office/drawing/2014/main" id="{B313FF22-DD7E-F9DD-BC44-5B86F7CFC950}"/>
              </a:ext>
            </a:extLst>
          </p:cNvPr>
          <p:cNvSpPr txBox="1"/>
          <p:nvPr/>
        </p:nvSpPr>
        <p:spPr>
          <a:xfrm>
            <a:off x="3931023" y="5310897"/>
            <a:ext cx="4329953" cy="923330"/>
          </a:xfrm>
          <a:prstGeom prst="rect">
            <a:avLst/>
          </a:prstGeom>
          <a:noFill/>
        </p:spPr>
        <p:txBody>
          <a:bodyPr wrap="square" rtlCol="0">
            <a:spAutoFit/>
          </a:bodyPr>
          <a:lstStyle/>
          <a:p>
            <a:pPr algn="ctr">
              <a:spcBef>
                <a:spcPts val="0"/>
              </a:spcBef>
            </a:pPr>
            <a:r>
              <a:rPr lang="en-US" cap="none" dirty="0">
                <a:latin typeface="Calibri" panose="020F0502020204030204" pitchFamily="34" charset="0"/>
                <a:cs typeface="Calibri" panose="020F0502020204030204" pitchFamily="34" charset="0"/>
              </a:rPr>
              <a:t>CSCI-381 Data Modeling</a:t>
            </a:r>
          </a:p>
          <a:p>
            <a:pPr algn="ctr">
              <a:spcBef>
                <a:spcPts val="0"/>
              </a:spcBef>
            </a:pPr>
            <a:r>
              <a:rPr lang="en-US" cap="none" dirty="0">
                <a:latin typeface="Calibri" panose="020F0502020204030204" pitchFamily="34" charset="0"/>
                <a:cs typeface="Calibri" panose="020F0502020204030204" pitchFamily="34" charset="0"/>
              </a:rPr>
              <a:t>Professor P. Heller</a:t>
            </a:r>
          </a:p>
          <a:p>
            <a:endParaRPr lang="en-US" dirty="0"/>
          </a:p>
        </p:txBody>
      </p:sp>
    </p:spTree>
    <p:extLst>
      <p:ext uri="{BB962C8B-B14F-4D97-AF65-F5344CB8AC3E}">
        <p14:creationId xmlns:p14="http://schemas.microsoft.com/office/powerpoint/2010/main" val="3759612102"/>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Domains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186404436"/>
              </p:ext>
            </p:extLst>
          </p:nvPr>
        </p:nvGraphicFramePr>
        <p:xfrm>
          <a:off x="832223" y="1542908"/>
          <a:ext cx="10684042" cy="4815840"/>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706435789"/>
                    </a:ext>
                  </a:extLst>
                </a:gridCol>
                <a:gridCol w="5342021">
                  <a:extLst>
                    <a:ext uri="{9D8B030D-6E8A-4147-A177-3AD203B41FA5}">
                      <a16:colId xmlns:a16="http://schemas.microsoft.com/office/drawing/2014/main" val="1863622788"/>
                    </a:ext>
                  </a:extLst>
                </a:gridCol>
              </a:tblGrid>
              <a:tr h="355232">
                <a:tc>
                  <a:txBody>
                    <a:bodyPr/>
                    <a:lstStyle/>
                    <a:p>
                      <a:pPr algn="ctr"/>
                      <a:r>
                        <a:rPr lang="en-US" b="1" dirty="0">
                          <a:solidFill>
                            <a:schemeClr val="tx1"/>
                          </a:solidFill>
                        </a:rPr>
                        <a:t>Domain Schemas</a:t>
                      </a:r>
                    </a:p>
                  </a:txBody>
                  <a:tcPr/>
                </a:tc>
                <a:tc>
                  <a:txBody>
                    <a:bodyPr/>
                    <a:lstStyle/>
                    <a:p>
                      <a:pPr algn="ctr"/>
                      <a:r>
                        <a:rPr lang="en-US" b="1" dirty="0">
                          <a:solidFill>
                            <a:schemeClr val="tx1"/>
                          </a:solidFill>
                        </a:rPr>
                        <a:t>Domains/UDTs &amp; Usage Count</a:t>
                      </a:r>
                    </a:p>
                  </a:txBody>
                  <a:tcPr/>
                </a:tc>
                <a:extLst>
                  <a:ext uri="{0D108BD9-81ED-4DB2-BD59-A6C34878D82A}">
                    <a16:rowId xmlns:a16="http://schemas.microsoft.com/office/drawing/2014/main" val="3633543826"/>
                  </a:ext>
                </a:extLst>
              </a:tr>
              <a:tr h="4230517">
                <a:tc>
                  <a:txBody>
                    <a:bodyPr/>
                    <a:lstStyle/>
                    <a:p>
                      <a:pPr marL="285750" indent="-285750">
                        <a:buFont typeface="Arial" panose="020B0604020202020204" pitchFamily="34" charset="0"/>
                        <a:buChar char="•"/>
                      </a:pPr>
                      <a:r>
                        <a:rPr lang="en-US" b="1" dirty="0">
                          <a:solidFill>
                            <a:schemeClr val="bg1"/>
                          </a:solidFill>
                        </a:rPr>
                        <a:t>dGroup3Midterm</a:t>
                      </a:r>
                    </a:p>
                    <a:p>
                      <a:pPr marL="742950" lvl="1" indent="-285750">
                        <a:buFont typeface="Arial" panose="020B0604020202020204" pitchFamily="34" charset="0"/>
                        <a:buChar char="•"/>
                      </a:pPr>
                      <a:r>
                        <a:rPr lang="en-US" b="1" dirty="0" err="1">
                          <a:solidFill>
                            <a:schemeClr val="bg1"/>
                          </a:solidFill>
                        </a:rPr>
                        <a:t>sdDatetime</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sdKey</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sdBit</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sdDecimalNumber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sdIntegerNumber</a:t>
                      </a:r>
                      <a:endParaRPr lang="en-US" b="1" dirty="0">
                        <a:solidFill>
                          <a:schemeClr val="bg1"/>
                        </a:solidFill>
                      </a:endParaRPr>
                    </a:p>
                    <a:p>
                      <a:pPr marL="742950" lvl="1" indent="-285750">
                        <a:buFont typeface="Arial" panose="020B0604020202020204" pitchFamily="34" charset="0"/>
                        <a:buChar char="•"/>
                      </a:pPr>
                      <a:r>
                        <a:rPr lang="en-US" b="1" dirty="0" err="1">
                          <a:solidFill>
                            <a:srgbClr val="00B050"/>
                          </a:solidFill>
                        </a:rPr>
                        <a:t>sdString</a:t>
                      </a:r>
                      <a:endParaRPr lang="en-US" b="1" dirty="0">
                        <a:solidFill>
                          <a:srgbClr val="00B050"/>
                        </a:solidFill>
                      </a:endParaRPr>
                    </a:p>
                    <a:p>
                      <a:pPr marL="1200150" lvl="2" indent="-285750">
                        <a:buFont typeface="Arial" panose="020B0604020202020204" pitchFamily="34" charset="0"/>
                        <a:buChar char="•"/>
                      </a:pPr>
                      <a:r>
                        <a:rPr lang="en-US" b="1" dirty="0" err="1">
                          <a:solidFill>
                            <a:srgbClr val="00B0F0"/>
                          </a:solidFill>
                        </a:rPr>
                        <a:t>sdDescription</a:t>
                      </a:r>
                      <a:endParaRPr lang="en-US" b="1" dirty="0">
                        <a:solidFill>
                          <a:srgbClr val="00B0F0"/>
                        </a:solidFill>
                      </a:endParaRPr>
                    </a:p>
                    <a:p>
                      <a:pPr marL="1200150" lvl="2" indent="-285750">
                        <a:buFont typeface="Arial" panose="020B0604020202020204" pitchFamily="34" charset="0"/>
                        <a:buChar char="•"/>
                      </a:pPr>
                      <a:r>
                        <a:rPr lang="en-US" b="1" dirty="0" err="1">
                          <a:solidFill>
                            <a:srgbClr val="FF0000"/>
                          </a:solidFill>
                        </a:rPr>
                        <a:t>sdFlagChar</a:t>
                      </a:r>
                      <a:endParaRPr lang="en-US" b="1" dirty="0">
                        <a:solidFill>
                          <a:srgbClr val="FF0000"/>
                        </a:solidFill>
                      </a:endParaRPr>
                    </a:p>
                    <a:p>
                      <a:pPr marL="1200150" lvl="2" indent="-285750">
                        <a:buFont typeface="Arial" panose="020B0604020202020204" pitchFamily="34" charset="0"/>
                        <a:buChar char="•"/>
                      </a:pPr>
                      <a:r>
                        <a:rPr lang="en-US" b="1" dirty="0" err="1">
                          <a:solidFill>
                            <a:srgbClr val="FFFF00"/>
                          </a:solidFill>
                        </a:rPr>
                        <a:t>sdName</a:t>
                      </a:r>
                      <a:endParaRPr lang="en-US" b="1" dirty="0">
                        <a:solidFill>
                          <a:srgbClr val="FFFF00"/>
                        </a:solidFill>
                      </a:endParaRPr>
                    </a:p>
                    <a:p>
                      <a:pPr marL="1200150" lvl="2" indent="-285750">
                        <a:buFont typeface="Arial" panose="020B0604020202020204" pitchFamily="34" charset="0"/>
                        <a:buChar char="•"/>
                      </a:pPr>
                      <a:r>
                        <a:rPr lang="en-US" b="1" dirty="0" err="1">
                          <a:solidFill>
                            <a:schemeClr val="tx1"/>
                          </a:solidFill>
                        </a:rPr>
                        <a:t>sdTitle</a:t>
                      </a:r>
                      <a:endParaRPr lang="en-US" b="1" dirty="0">
                        <a:solidFill>
                          <a:schemeClr val="tx1"/>
                        </a:solidFill>
                      </a:endParaRPr>
                    </a:p>
                    <a:p>
                      <a:pPr marL="1200150" lvl="2" indent="-285750">
                        <a:buFont typeface="Arial" panose="020B0604020202020204" pitchFamily="34" charset="0"/>
                        <a:buChar char="•"/>
                      </a:pPr>
                      <a:endParaRPr lang="en-US" b="1" dirty="0">
                        <a:solidFill>
                          <a:schemeClr val="bg1"/>
                        </a:solidFill>
                      </a:endParaRPr>
                    </a:p>
                  </a:txBody>
                  <a:tcPr/>
                </a:tc>
                <a:tc>
                  <a:txBody>
                    <a:bodyPr/>
                    <a:lstStyle/>
                    <a:p>
                      <a:pPr marL="285750" indent="-285750">
                        <a:buFont typeface="Arial" panose="020B0604020202020204" pitchFamily="34" charset="0"/>
                        <a:buChar char="•"/>
                      </a:pPr>
                      <a:r>
                        <a:rPr lang="en-US" sz="1100" b="1" dirty="0">
                          <a:solidFill>
                            <a:srgbClr val="00B050"/>
                          </a:solidFill>
                        </a:rPr>
                        <a:t>Address: 4</a:t>
                      </a:r>
                    </a:p>
                    <a:p>
                      <a:pPr marL="285750" indent="-285750">
                        <a:buFont typeface="Arial" panose="020B0604020202020204" pitchFamily="34" charset="0"/>
                        <a:buChar char="•"/>
                      </a:pPr>
                      <a:r>
                        <a:rPr lang="en-US" sz="1100" b="1" dirty="0">
                          <a:solidFill>
                            <a:srgbClr val="00B050"/>
                          </a:solidFill>
                        </a:rPr>
                        <a:t>Note: 4</a:t>
                      </a:r>
                    </a:p>
                    <a:p>
                      <a:pPr marL="285750" indent="-285750">
                        <a:buFont typeface="Arial" panose="020B0604020202020204" pitchFamily="34" charset="0"/>
                        <a:buChar char="•"/>
                      </a:pPr>
                      <a:r>
                        <a:rPr lang="en-US" sz="1100" b="1" dirty="0" err="1">
                          <a:solidFill>
                            <a:srgbClr val="00B050"/>
                          </a:solidFill>
                        </a:rPr>
                        <a:t>PostalCode</a:t>
                      </a:r>
                      <a:r>
                        <a:rPr lang="en-US" sz="1100" b="1" dirty="0">
                          <a:solidFill>
                            <a:srgbClr val="00B050"/>
                          </a:solidFill>
                        </a:rPr>
                        <a:t>: 4</a:t>
                      </a:r>
                    </a:p>
                    <a:p>
                      <a:pPr marL="285750" indent="-285750">
                        <a:buFont typeface="Arial" panose="020B0604020202020204" pitchFamily="34" charset="0"/>
                        <a:buChar char="•"/>
                      </a:pPr>
                      <a:r>
                        <a:rPr lang="en-US" sz="1100" b="1" dirty="0" err="1">
                          <a:solidFill>
                            <a:srgbClr val="00B050"/>
                          </a:solidFill>
                        </a:rPr>
                        <a:t>TelephoneNumber</a:t>
                      </a:r>
                      <a:r>
                        <a:rPr lang="en-US" sz="1100" b="1" dirty="0">
                          <a:solidFill>
                            <a:srgbClr val="00B050"/>
                          </a:solidFill>
                        </a:rPr>
                        <a:t>:</a:t>
                      </a:r>
                    </a:p>
                    <a:p>
                      <a:pPr marL="285750" indent="-285750">
                        <a:buFont typeface="Arial" panose="020B0604020202020204" pitchFamily="34" charset="0"/>
                        <a:buChar char="•"/>
                      </a:pPr>
                      <a:r>
                        <a:rPr lang="en-US" sz="1100" b="1" dirty="0" err="1">
                          <a:solidFill>
                            <a:srgbClr val="00B050"/>
                          </a:solidFill>
                        </a:rPr>
                        <a:t>TimeOfDay</a:t>
                      </a:r>
                      <a:r>
                        <a:rPr lang="en-US" sz="1100" b="1" dirty="0">
                          <a:solidFill>
                            <a:srgbClr val="00B050"/>
                          </a:solidFill>
                        </a:rPr>
                        <a:t>:</a:t>
                      </a:r>
                    </a:p>
                    <a:p>
                      <a:pPr marL="285750" indent="-285750">
                        <a:buFont typeface="Arial" panose="020B0604020202020204" pitchFamily="34" charset="0"/>
                        <a:buChar char="•"/>
                      </a:pPr>
                      <a:r>
                        <a:rPr lang="en-US" sz="1100" b="1" dirty="0" err="1">
                          <a:solidFill>
                            <a:srgbClr val="00B050"/>
                          </a:solidFill>
                        </a:rPr>
                        <a:t>TriggerOption</a:t>
                      </a:r>
                      <a:r>
                        <a:rPr lang="en-US" sz="1100" b="1" dirty="0">
                          <a:solidFill>
                            <a:srgbClr val="00B050"/>
                          </a:solidFill>
                        </a:rPr>
                        <a:t>:</a:t>
                      </a:r>
                    </a:p>
                    <a:p>
                      <a:pPr marL="285750" indent="-285750">
                        <a:buFont typeface="Arial" panose="020B0604020202020204" pitchFamily="34" charset="0"/>
                        <a:buChar char="•"/>
                      </a:pPr>
                      <a:endParaRPr lang="en-US" sz="1100" b="1" dirty="0">
                        <a:solidFill>
                          <a:schemeClr val="bg1"/>
                        </a:solidFill>
                      </a:endParaRPr>
                    </a:p>
                    <a:p>
                      <a:pPr marL="285750" indent="-285750">
                        <a:buFont typeface="Arial" panose="020B0604020202020204" pitchFamily="34" charset="0"/>
                        <a:buChar char="•"/>
                      </a:pPr>
                      <a:r>
                        <a:rPr lang="en-US" sz="1100" b="1" dirty="0" err="1">
                          <a:solidFill>
                            <a:srgbClr val="00B0F0"/>
                          </a:solidFill>
                        </a:rPr>
                        <a:t>LongDescription</a:t>
                      </a:r>
                      <a:r>
                        <a:rPr lang="en-US" sz="1100" b="1" dirty="0">
                          <a:solidFill>
                            <a:srgbClr val="00B0F0"/>
                          </a:solidFill>
                        </a:rPr>
                        <a:t>: 1</a:t>
                      </a:r>
                    </a:p>
                    <a:p>
                      <a:pPr marL="285750" indent="-285750">
                        <a:buFont typeface="Arial" panose="020B0604020202020204" pitchFamily="34" charset="0"/>
                        <a:buChar char="•"/>
                      </a:pPr>
                      <a:endParaRPr lang="en-US" sz="1100" b="1" dirty="0">
                        <a:solidFill>
                          <a:schemeClr val="bg1"/>
                        </a:solidFill>
                      </a:endParaRPr>
                    </a:p>
                    <a:p>
                      <a:pPr marL="285750" indent="-285750">
                        <a:buFont typeface="Arial" panose="020B0604020202020204" pitchFamily="34" charset="0"/>
                        <a:buChar char="•"/>
                      </a:pPr>
                      <a:r>
                        <a:rPr lang="en-US" sz="1100" b="1" dirty="0" err="1">
                          <a:solidFill>
                            <a:srgbClr val="FF0000"/>
                          </a:solidFill>
                        </a:rPr>
                        <a:t>isDeletion</a:t>
                      </a:r>
                      <a:r>
                        <a:rPr lang="en-US" sz="1100" b="1" dirty="0">
                          <a:solidFill>
                            <a:srgbClr val="FF0000"/>
                          </a:solidFill>
                        </a:rPr>
                        <a:t>: 1</a:t>
                      </a:r>
                    </a:p>
                    <a:p>
                      <a:pPr marL="285750" indent="-285750">
                        <a:buFont typeface="Arial" panose="020B0604020202020204" pitchFamily="34" charset="0"/>
                        <a:buChar char="•"/>
                      </a:pPr>
                      <a:endParaRPr lang="en-US" sz="1100" b="1" dirty="0">
                        <a:solidFill>
                          <a:srgbClr val="FF0000"/>
                        </a:solidFill>
                      </a:endParaRPr>
                    </a:p>
                    <a:p>
                      <a:pPr marL="285750" indent="-285750">
                        <a:buFont typeface="Arial" panose="020B0604020202020204" pitchFamily="34" charset="0"/>
                        <a:buChar char="•"/>
                      </a:pPr>
                      <a:r>
                        <a:rPr lang="en-US" sz="1100" b="1" dirty="0" err="1">
                          <a:solidFill>
                            <a:srgbClr val="FFFF00"/>
                          </a:solidFill>
                        </a:rPr>
                        <a:t>CategoryName</a:t>
                      </a:r>
                      <a:r>
                        <a:rPr lang="en-US" sz="1100" b="1" dirty="0">
                          <a:solidFill>
                            <a:srgbClr val="FFFF00"/>
                          </a:solidFill>
                        </a:rPr>
                        <a:t>: 1</a:t>
                      </a:r>
                    </a:p>
                    <a:p>
                      <a:pPr marL="285750" indent="-285750">
                        <a:buFont typeface="Arial" panose="020B0604020202020204" pitchFamily="34" charset="0"/>
                        <a:buChar char="•"/>
                      </a:pPr>
                      <a:r>
                        <a:rPr lang="en-US" sz="1100" b="1" dirty="0" err="1">
                          <a:solidFill>
                            <a:srgbClr val="FFFF00"/>
                          </a:solidFill>
                        </a:rPr>
                        <a:t>CityName</a:t>
                      </a:r>
                      <a:r>
                        <a:rPr lang="en-US" sz="1100" b="1" dirty="0">
                          <a:solidFill>
                            <a:srgbClr val="FFFF00"/>
                          </a:solidFill>
                        </a:rPr>
                        <a:t>: 4</a:t>
                      </a:r>
                    </a:p>
                    <a:p>
                      <a:pPr marL="285750" indent="-285750">
                        <a:buFont typeface="Arial" panose="020B0604020202020204" pitchFamily="34" charset="0"/>
                        <a:buChar char="•"/>
                      </a:pPr>
                      <a:r>
                        <a:rPr lang="en-US" sz="1100" b="1" dirty="0" err="1">
                          <a:solidFill>
                            <a:srgbClr val="FFFF00"/>
                          </a:solidFill>
                        </a:rPr>
                        <a:t>CompanyName</a:t>
                      </a:r>
                      <a:r>
                        <a:rPr lang="en-US" sz="1100" b="1" dirty="0">
                          <a:solidFill>
                            <a:srgbClr val="FFFF00"/>
                          </a:solidFill>
                        </a:rPr>
                        <a:t>: 3</a:t>
                      </a:r>
                    </a:p>
                    <a:p>
                      <a:pPr marL="285750" indent="-285750">
                        <a:buFont typeface="Arial" panose="020B0604020202020204" pitchFamily="34" charset="0"/>
                        <a:buChar char="•"/>
                      </a:pPr>
                      <a:r>
                        <a:rPr lang="en-US" sz="1100" b="1" dirty="0" err="1">
                          <a:solidFill>
                            <a:srgbClr val="FFFF00"/>
                          </a:solidFill>
                        </a:rPr>
                        <a:t>CountryName</a:t>
                      </a:r>
                      <a:r>
                        <a:rPr lang="en-US" sz="1100" b="1" dirty="0">
                          <a:solidFill>
                            <a:srgbClr val="FFFF00"/>
                          </a:solidFill>
                        </a:rPr>
                        <a:t>: 4</a:t>
                      </a:r>
                    </a:p>
                    <a:p>
                      <a:pPr marL="285750" indent="-285750">
                        <a:buFont typeface="Arial" panose="020B0604020202020204" pitchFamily="34" charset="0"/>
                        <a:buChar char="•"/>
                      </a:pPr>
                      <a:r>
                        <a:rPr lang="en-US" sz="1100" b="1" dirty="0" err="1">
                          <a:solidFill>
                            <a:srgbClr val="FFFF00"/>
                          </a:solidFill>
                        </a:rPr>
                        <a:t>DepartmentName</a:t>
                      </a:r>
                      <a:r>
                        <a:rPr lang="en-US" sz="1100" b="1" dirty="0">
                          <a:solidFill>
                            <a:srgbClr val="FFFF00"/>
                          </a:solidFill>
                        </a:rPr>
                        <a:t>: 4</a:t>
                      </a:r>
                    </a:p>
                    <a:p>
                      <a:pPr marL="285750" indent="-285750">
                        <a:buFont typeface="Arial" panose="020B0604020202020204" pitchFamily="34" charset="0"/>
                        <a:buChar char="•"/>
                      </a:pPr>
                      <a:r>
                        <a:rPr lang="en-US" sz="1100" b="1" dirty="0">
                          <a:solidFill>
                            <a:srgbClr val="FFFF00"/>
                          </a:solidFill>
                        </a:rPr>
                        <a:t>FirstName: 2</a:t>
                      </a:r>
                    </a:p>
                    <a:p>
                      <a:pPr marL="285750" indent="-285750">
                        <a:buFont typeface="Arial" panose="020B0604020202020204" pitchFamily="34" charset="0"/>
                        <a:buChar char="•"/>
                      </a:pPr>
                      <a:r>
                        <a:rPr lang="en-US" sz="1100" b="1" dirty="0" err="1">
                          <a:solidFill>
                            <a:srgbClr val="FFFF00"/>
                          </a:solidFill>
                        </a:rPr>
                        <a:t>FullName</a:t>
                      </a:r>
                      <a:r>
                        <a:rPr lang="en-US" sz="1100" b="1" dirty="0">
                          <a:solidFill>
                            <a:srgbClr val="FFFF00"/>
                          </a:solidFill>
                        </a:rPr>
                        <a:t>: 11</a:t>
                      </a:r>
                    </a:p>
                    <a:p>
                      <a:pPr marL="285750" indent="-285750">
                        <a:buFont typeface="Arial" panose="020B0604020202020204" pitchFamily="34" charset="0"/>
                        <a:buChar char="•"/>
                      </a:pPr>
                      <a:r>
                        <a:rPr lang="en-US" sz="1100" b="1" dirty="0" err="1">
                          <a:solidFill>
                            <a:srgbClr val="FFFF00"/>
                          </a:solidFill>
                        </a:rPr>
                        <a:t>GroupName</a:t>
                      </a:r>
                      <a:r>
                        <a:rPr lang="en-US" sz="1100" b="1" dirty="0">
                          <a:solidFill>
                            <a:srgbClr val="FFFF00"/>
                          </a:solidFill>
                        </a:rPr>
                        <a:t>: 1</a:t>
                      </a:r>
                    </a:p>
                    <a:p>
                      <a:pPr marL="285750" indent="-285750">
                        <a:buFont typeface="Arial" panose="020B0604020202020204" pitchFamily="34" charset="0"/>
                        <a:buChar char="•"/>
                      </a:pPr>
                      <a:r>
                        <a:rPr lang="en-US" sz="1100" b="1" dirty="0" err="1">
                          <a:solidFill>
                            <a:srgbClr val="FFFF00"/>
                          </a:solidFill>
                        </a:rPr>
                        <a:t>LastName</a:t>
                      </a:r>
                      <a:r>
                        <a:rPr lang="en-US" sz="1100" b="1" dirty="0">
                          <a:solidFill>
                            <a:srgbClr val="FFFF00"/>
                          </a:solidFill>
                        </a:rPr>
                        <a:t>: 2</a:t>
                      </a:r>
                    </a:p>
                    <a:p>
                      <a:pPr marL="285750" indent="-285750">
                        <a:buFont typeface="Arial" panose="020B0604020202020204" pitchFamily="34" charset="0"/>
                        <a:buChar char="•"/>
                      </a:pPr>
                      <a:r>
                        <a:rPr lang="en-US" sz="1100" b="1" dirty="0">
                          <a:solidFill>
                            <a:srgbClr val="FFFF00"/>
                          </a:solidFill>
                        </a:rPr>
                        <a:t>ProductName: 1</a:t>
                      </a:r>
                    </a:p>
                    <a:p>
                      <a:pPr marL="285750" indent="-285750">
                        <a:buFont typeface="Arial" panose="020B0604020202020204" pitchFamily="34" charset="0"/>
                        <a:buChar char="•"/>
                      </a:pPr>
                      <a:r>
                        <a:rPr lang="en-US" sz="1100" b="1" dirty="0" err="1">
                          <a:solidFill>
                            <a:srgbClr val="FFFF00"/>
                          </a:solidFill>
                        </a:rPr>
                        <a:t>ProjectName</a:t>
                      </a:r>
                      <a:r>
                        <a:rPr lang="en-US" sz="1100" b="1" dirty="0">
                          <a:solidFill>
                            <a:srgbClr val="FFFF00"/>
                          </a:solidFill>
                        </a:rPr>
                        <a:t>: 1</a:t>
                      </a:r>
                    </a:p>
                    <a:p>
                      <a:pPr marL="285750" indent="-285750">
                        <a:buFont typeface="Arial" panose="020B0604020202020204" pitchFamily="34" charset="0"/>
                        <a:buChar char="•"/>
                      </a:pPr>
                      <a:r>
                        <a:rPr lang="en-US" sz="1100" b="1" dirty="0" err="1">
                          <a:solidFill>
                            <a:srgbClr val="FFFF00"/>
                          </a:solidFill>
                        </a:rPr>
                        <a:t>RegionName</a:t>
                      </a:r>
                      <a:r>
                        <a:rPr lang="en-US" sz="1100" b="1" dirty="0">
                          <a:solidFill>
                            <a:srgbClr val="FFFF00"/>
                          </a:solidFill>
                        </a:rPr>
                        <a:t>: 4</a:t>
                      </a:r>
                    </a:p>
                    <a:p>
                      <a:pPr marL="285750" indent="-285750">
                        <a:buFont typeface="Arial" panose="020B0604020202020204" pitchFamily="34" charset="0"/>
                        <a:buChar char="•"/>
                      </a:pPr>
                      <a:endParaRPr lang="en-US" sz="1100" b="1" dirty="0">
                        <a:solidFill>
                          <a:srgbClr val="FFFF00"/>
                        </a:solidFill>
                      </a:endParaRPr>
                    </a:p>
                    <a:p>
                      <a:pPr marL="285750" indent="-285750">
                        <a:buFont typeface="Arial" panose="020B0604020202020204" pitchFamily="34" charset="0"/>
                        <a:buChar char="•"/>
                      </a:pPr>
                      <a:r>
                        <a:rPr lang="en-US" sz="1100" b="1" dirty="0" err="1">
                          <a:solidFill>
                            <a:schemeClr val="tx1"/>
                          </a:solidFill>
                        </a:rPr>
                        <a:t>RoleTitle</a:t>
                      </a:r>
                      <a:r>
                        <a:rPr lang="en-US" sz="1100" b="1" dirty="0">
                          <a:solidFill>
                            <a:schemeClr val="tx1"/>
                          </a:solidFill>
                        </a:rPr>
                        <a:t>: 5</a:t>
                      </a:r>
                    </a:p>
                    <a:p>
                      <a:pPr marL="285750" indent="-285750">
                        <a:buFont typeface="Arial" panose="020B0604020202020204" pitchFamily="34" charset="0"/>
                        <a:buChar char="•"/>
                      </a:pPr>
                      <a:r>
                        <a:rPr lang="en-US" sz="1100" b="1" dirty="0" err="1">
                          <a:solidFill>
                            <a:schemeClr val="tx1"/>
                          </a:solidFill>
                        </a:rPr>
                        <a:t>TitleOfCourtesy</a:t>
                      </a:r>
                      <a:r>
                        <a:rPr lang="en-US" sz="1100" b="1" dirty="0">
                          <a:solidFill>
                            <a:schemeClr val="tx1"/>
                          </a:solidFill>
                        </a:rPr>
                        <a:t>: 1</a:t>
                      </a: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79320819"/>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Sequences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294398193"/>
              </p:ext>
            </p:extLst>
          </p:nvPr>
        </p:nvGraphicFramePr>
        <p:xfrm>
          <a:off x="644711" y="1663991"/>
          <a:ext cx="10902570" cy="3530017"/>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706435789"/>
                    </a:ext>
                  </a:extLst>
                </a:gridCol>
                <a:gridCol w="2825370">
                  <a:extLst>
                    <a:ext uri="{9D8B030D-6E8A-4147-A177-3AD203B41FA5}">
                      <a16:colId xmlns:a16="http://schemas.microsoft.com/office/drawing/2014/main" val="3338899748"/>
                    </a:ext>
                  </a:extLst>
                </a:gridCol>
              </a:tblGrid>
              <a:tr h="421057">
                <a:tc>
                  <a:txBody>
                    <a:bodyPr/>
                    <a:lstStyle/>
                    <a:p>
                      <a:pPr algn="ctr"/>
                      <a:r>
                        <a:rPr lang="en-US" b="1" dirty="0"/>
                        <a:t>Sequence</a:t>
                      </a:r>
                    </a:p>
                  </a:txBody>
                  <a:tcPr/>
                </a:tc>
                <a:tc>
                  <a:txBody>
                    <a:bodyPr/>
                    <a:lstStyle/>
                    <a:p>
                      <a:pPr algn="ctr"/>
                      <a:r>
                        <a:rPr lang="en-US" b="1" dirty="0"/>
                        <a:t>Starting Values:</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t>Triggered_AuditTriggeredEmployeeHistory_TriggeredEmployeeHistoryId</a:t>
                      </a:r>
                    </a:p>
                    <a:p>
                      <a:pPr marL="285750" indent="-285750">
                        <a:buFont typeface="Arial" panose="020B0604020202020204" pitchFamily="34" charset="0"/>
                        <a:buChar char="•"/>
                      </a:pPr>
                      <a:r>
                        <a:rPr lang="en-US" b="1" dirty="0" err="1"/>
                        <a:t>Sales_Shipper_ShipperId</a:t>
                      </a:r>
                      <a:endParaRPr lang="en-US" b="1" dirty="0"/>
                    </a:p>
                    <a:p>
                      <a:pPr marL="285750" indent="-285750">
                        <a:buFont typeface="Arial" panose="020B0604020202020204" pitchFamily="34" charset="0"/>
                        <a:buChar char="•"/>
                      </a:pPr>
                      <a:r>
                        <a:rPr lang="en-US" b="1" dirty="0" err="1"/>
                        <a:t>Sales_Order_OrderId</a:t>
                      </a:r>
                      <a:endParaRPr lang="en-US" b="1" dirty="0"/>
                    </a:p>
                    <a:p>
                      <a:pPr marL="285750" indent="-285750">
                        <a:buFont typeface="Arial" panose="020B0604020202020204" pitchFamily="34" charset="0"/>
                        <a:buChar char="•"/>
                      </a:pPr>
                      <a:r>
                        <a:rPr lang="en-US" b="1" dirty="0" err="1"/>
                        <a:t>Sales_Customer_CustomerId</a:t>
                      </a:r>
                      <a:endParaRPr lang="en-US" b="1" dirty="0"/>
                    </a:p>
                    <a:p>
                      <a:pPr marL="285750" indent="-285750">
                        <a:buFont typeface="Arial" panose="020B0604020202020204" pitchFamily="34" charset="0"/>
                        <a:buChar char="•"/>
                      </a:pPr>
                      <a:r>
                        <a:rPr lang="en-US" b="1" dirty="0" err="1"/>
                        <a:t>Production_Supplier_SupplierId</a:t>
                      </a:r>
                      <a:endParaRPr lang="en-US" b="1" dirty="0"/>
                    </a:p>
                    <a:p>
                      <a:pPr marL="285750" indent="-285750">
                        <a:buFont typeface="Arial" panose="020B0604020202020204" pitchFamily="34" charset="0"/>
                        <a:buChar char="•"/>
                      </a:pPr>
                      <a:r>
                        <a:rPr lang="en-US" b="1" dirty="0" err="1"/>
                        <a:t>Production_Product_ProductId</a:t>
                      </a:r>
                      <a:endParaRPr lang="en-US" b="1" dirty="0"/>
                    </a:p>
                    <a:p>
                      <a:pPr marL="285750" indent="-285750">
                        <a:buFont typeface="Arial" panose="020B0604020202020204" pitchFamily="34" charset="0"/>
                        <a:buChar char="•"/>
                      </a:pPr>
                      <a:r>
                        <a:rPr lang="en-US" b="1" dirty="0" err="1"/>
                        <a:t>Production_Category_CategoryId</a:t>
                      </a:r>
                      <a:endParaRPr lang="en-US" b="1" dirty="0"/>
                    </a:p>
                    <a:p>
                      <a:pPr marL="285750" indent="-285750">
                        <a:buFont typeface="Arial" panose="020B0604020202020204" pitchFamily="34" charset="0"/>
                        <a:buChar char="•"/>
                      </a:pPr>
                      <a:r>
                        <a:rPr lang="en-US" b="1" dirty="0" err="1"/>
                        <a:t>HumanResources_Employee_EmployeeId</a:t>
                      </a:r>
                      <a:endParaRPr lang="en-US" b="1" dirty="0"/>
                    </a:p>
                    <a:p>
                      <a:pPr marL="285750" indent="-285750">
                        <a:buFont typeface="Arial" panose="020B0604020202020204" pitchFamily="34" charset="0"/>
                        <a:buChar char="•"/>
                      </a:pPr>
                      <a:r>
                        <a:rPr lang="en-US" b="1" dirty="0" err="1"/>
                        <a:t>DigitRepresentation_Nums_N</a:t>
                      </a:r>
                      <a:endParaRPr lang="en-US" b="1" dirty="0"/>
                    </a:p>
                    <a:p>
                      <a:pPr marL="285750" indent="-285750">
                        <a:buFont typeface="Arial" panose="020B0604020202020204" pitchFamily="34" charset="0"/>
                        <a:buChar char="•"/>
                      </a:pPr>
                      <a:r>
                        <a:rPr lang="en-US" b="1" dirty="0" err="1"/>
                        <a:t>DbSecurity_UserAuthorization_UserAuthorizationId</a:t>
                      </a:r>
                      <a:endParaRPr lang="en-US" b="1" dirty="0"/>
                    </a:p>
                    <a:p>
                      <a:pPr marL="1200150" lvl="2" indent="-285750">
                        <a:buFont typeface="Arial" panose="020B0604020202020204" pitchFamily="34" charset="0"/>
                        <a:buChar char="•"/>
                      </a:pPr>
                      <a:endParaRPr lang="en-US" b="1" dirty="0"/>
                    </a:p>
                  </a:txBody>
                  <a:tcPr/>
                </a:tc>
                <a:tc>
                  <a:txBody>
                    <a:bodyPr/>
                    <a:lstStyle/>
                    <a:p>
                      <a:pPr marL="285750" indent="-285750">
                        <a:buFont typeface="Arial" panose="020B0604020202020204" pitchFamily="34" charset="0"/>
                        <a:buChar char="•"/>
                      </a:pPr>
                      <a:r>
                        <a:rPr lang="en-US" b="1" dirty="0"/>
                        <a:t>1000</a:t>
                      </a:r>
                    </a:p>
                    <a:p>
                      <a:pPr marL="285750" indent="-285750">
                        <a:buFont typeface="Arial" panose="020B0604020202020204" pitchFamily="34" charset="0"/>
                        <a:buChar char="•"/>
                      </a:pPr>
                      <a:r>
                        <a:rPr lang="en-US" b="1" dirty="0"/>
                        <a:t>700</a:t>
                      </a:r>
                    </a:p>
                    <a:p>
                      <a:pPr marL="285750" indent="-285750">
                        <a:buFont typeface="Arial" panose="020B0604020202020204" pitchFamily="34" charset="0"/>
                        <a:buChar char="•"/>
                      </a:pPr>
                      <a:r>
                        <a:rPr lang="en-US" b="1" dirty="0"/>
                        <a:t>600</a:t>
                      </a:r>
                    </a:p>
                    <a:p>
                      <a:pPr marL="285750" indent="-285750">
                        <a:buFont typeface="Arial" panose="020B0604020202020204" pitchFamily="34" charset="0"/>
                        <a:buChar char="•"/>
                      </a:pPr>
                      <a:r>
                        <a:rPr lang="en-US" b="1" dirty="0"/>
                        <a:t>500</a:t>
                      </a:r>
                    </a:p>
                    <a:p>
                      <a:pPr marL="285750" indent="-285750">
                        <a:buFont typeface="Arial" panose="020B0604020202020204" pitchFamily="34" charset="0"/>
                        <a:buChar char="•"/>
                      </a:pPr>
                      <a:r>
                        <a:rPr lang="en-US" b="1" dirty="0"/>
                        <a:t>400</a:t>
                      </a:r>
                    </a:p>
                    <a:p>
                      <a:pPr marL="285750" indent="-285750">
                        <a:buFont typeface="Arial" panose="020B0604020202020204" pitchFamily="34" charset="0"/>
                        <a:buChar char="•"/>
                      </a:pPr>
                      <a:r>
                        <a:rPr lang="en-US" b="1" dirty="0"/>
                        <a:t>300</a:t>
                      </a:r>
                    </a:p>
                    <a:p>
                      <a:pPr marL="285750" indent="-285750">
                        <a:buFont typeface="Arial" panose="020B0604020202020204" pitchFamily="34" charset="0"/>
                        <a:buChar char="•"/>
                      </a:pPr>
                      <a:r>
                        <a:rPr lang="en-US" b="1" dirty="0"/>
                        <a:t>200</a:t>
                      </a:r>
                    </a:p>
                    <a:p>
                      <a:pPr marL="285750" indent="-285750">
                        <a:buFont typeface="Arial" panose="020B0604020202020204" pitchFamily="34" charset="0"/>
                        <a:buChar char="•"/>
                      </a:pPr>
                      <a:r>
                        <a:rPr lang="en-US" b="1" dirty="0"/>
                        <a:t>100</a:t>
                      </a:r>
                    </a:p>
                    <a:p>
                      <a:pPr marL="285750" indent="-285750">
                        <a:buFont typeface="Arial" panose="020B0604020202020204" pitchFamily="34" charset="0"/>
                        <a:buChar char="•"/>
                      </a:pPr>
                      <a:r>
                        <a:rPr lang="en-US" b="1" dirty="0"/>
                        <a:t>1</a:t>
                      </a:r>
                    </a:p>
                    <a:p>
                      <a:pPr marL="285750" indent="-285750">
                        <a:buFont typeface="Arial" panose="020B0604020202020204" pitchFamily="34" charset="0"/>
                        <a:buChar char="•"/>
                      </a:pPr>
                      <a:r>
                        <a:rPr lang="en-US" b="1" dirty="0"/>
                        <a:t>800</a:t>
                      </a:r>
                    </a:p>
                    <a:p>
                      <a:pPr marL="285750" indent="-285750">
                        <a:buFont typeface="Arial" panose="020B0604020202020204" pitchFamily="34" charset="0"/>
                        <a:buChar char="•"/>
                      </a:pPr>
                      <a:endParaRPr lang="en-US" b="1" dirty="0"/>
                    </a:p>
                  </a:txBody>
                  <a:tcPr/>
                </a:tc>
                <a:extLst>
                  <a:ext uri="{0D108BD9-81ED-4DB2-BD59-A6C34878D82A}">
                    <a16:rowId xmlns:a16="http://schemas.microsoft.com/office/drawing/2014/main" val="2953550917"/>
                  </a:ext>
                </a:extLst>
              </a:tr>
            </a:tbl>
          </a:graphicData>
        </a:graphic>
      </p:graphicFrame>
      <p:sp>
        <p:nvSpPr>
          <p:cNvPr id="3" name="TextBox 2">
            <a:extLst>
              <a:ext uri="{FF2B5EF4-FFF2-40B4-BE49-F238E27FC236}">
                <a16:creationId xmlns:a16="http://schemas.microsoft.com/office/drawing/2014/main" id="{41C0FC34-4FC8-9CF3-F014-9C4DFDB1BAAC}"/>
              </a:ext>
            </a:extLst>
          </p:cNvPr>
          <p:cNvSpPr txBox="1"/>
          <p:nvPr/>
        </p:nvSpPr>
        <p:spPr>
          <a:xfrm>
            <a:off x="2033171" y="5573487"/>
            <a:ext cx="7750628" cy="369332"/>
          </a:xfrm>
          <a:prstGeom prst="rect">
            <a:avLst/>
          </a:prstGeom>
          <a:noFill/>
        </p:spPr>
        <p:txBody>
          <a:bodyPr wrap="square" rtlCol="0">
            <a:spAutoFit/>
          </a:bodyPr>
          <a:lstStyle/>
          <a:p>
            <a:pPr algn="ctr"/>
            <a:r>
              <a:rPr lang="en-US" dirty="0"/>
              <a:t>NEXT VALUE FOR [</a:t>
            </a:r>
            <a:r>
              <a:rPr lang="en-US" dirty="0" err="1"/>
              <a:t>SequenceIdInsert</a:t>
            </a:r>
            <a:r>
              <a:rPr lang="en-US" dirty="0"/>
              <a:t>].[%</a:t>
            </a:r>
            <a:r>
              <a:rPr lang="en-US" dirty="0" err="1"/>
              <a:t>SequenceObject</a:t>
            </a:r>
            <a:r>
              <a:rPr lang="en-US" dirty="0"/>
              <a:t>]</a:t>
            </a:r>
          </a:p>
        </p:txBody>
      </p:sp>
    </p:spTree>
    <p:extLst>
      <p:ext uri="{BB962C8B-B14F-4D97-AF65-F5344CB8AC3E}">
        <p14:creationId xmlns:p14="http://schemas.microsoft.com/office/powerpoint/2010/main" val="4093383263"/>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Audit </a:t>
            </a:r>
          </a:p>
        </p:txBody>
      </p:sp>
    </p:spTree>
    <p:extLst>
      <p:ext uri="{BB962C8B-B14F-4D97-AF65-F5344CB8AC3E}">
        <p14:creationId xmlns:p14="http://schemas.microsoft.com/office/powerpoint/2010/main" val="3063875573"/>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t>
            </a:r>
            <a:r>
              <a:rPr lang="en-US" sz="3500" b="1" u="sng" dirty="0" err="1">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DbSecurity</a:t>
            </a:r>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06106171"/>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t>
            </a:r>
            <a:r>
              <a:rPr lang="en-US" sz="3500" b="1" u="sng" dirty="0" err="1">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DigitRepresentation</a:t>
            </a:r>
            <a:endPar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B29A5E8E-2D39-EF33-6D90-887270A960A2}"/>
              </a:ext>
            </a:extLst>
          </p:cNvPr>
          <p:cNvGraphicFramePr>
            <a:graphicFrameLocks noGrp="1"/>
          </p:cNvGraphicFramePr>
          <p:nvPr>
            <p:extLst>
              <p:ext uri="{D42A27DB-BD31-4B8C-83A1-F6EECF244321}">
                <p14:modId xmlns:p14="http://schemas.microsoft.com/office/powerpoint/2010/main" val="412031379"/>
              </p:ext>
            </p:extLst>
          </p:nvPr>
        </p:nvGraphicFramePr>
        <p:xfrm>
          <a:off x="404187" y="2242931"/>
          <a:ext cx="11383617" cy="2276060"/>
        </p:xfrm>
        <a:graphic>
          <a:graphicData uri="http://schemas.openxmlformats.org/drawingml/2006/table">
            <a:tbl>
              <a:tblPr firstRow="1" bandRow="1">
                <a:tableStyleId>{5C22544A-7EE6-4342-B048-85BDC9FD1C3A}</a:tableStyleId>
              </a:tblPr>
              <a:tblGrid>
                <a:gridCol w="2929157">
                  <a:extLst>
                    <a:ext uri="{9D8B030D-6E8A-4147-A177-3AD203B41FA5}">
                      <a16:colId xmlns:a16="http://schemas.microsoft.com/office/drawing/2014/main" val="3116947787"/>
                    </a:ext>
                  </a:extLst>
                </a:gridCol>
                <a:gridCol w="1536826">
                  <a:extLst>
                    <a:ext uri="{9D8B030D-6E8A-4147-A177-3AD203B41FA5}">
                      <a16:colId xmlns:a16="http://schemas.microsoft.com/office/drawing/2014/main" val="2737844533"/>
                    </a:ext>
                  </a:extLst>
                </a:gridCol>
                <a:gridCol w="1550504">
                  <a:extLst>
                    <a:ext uri="{9D8B030D-6E8A-4147-A177-3AD203B41FA5}">
                      <a16:colId xmlns:a16="http://schemas.microsoft.com/office/drawing/2014/main" val="1133839693"/>
                    </a:ext>
                  </a:extLst>
                </a:gridCol>
                <a:gridCol w="5367130">
                  <a:extLst>
                    <a:ext uri="{9D8B030D-6E8A-4147-A177-3AD203B41FA5}">
                      <a16:colId xmlns:a16="http://schemas.microsoft.com/office/drawing/2014/main" val="3316768253"/>
                    </a:ext>
                  </a:extLst>
                </a:gridCol>
              </a:tblGrid>
              <a:tr h="413829">
                <a:tc>
                  <a:txBody>
                    <a:bodyPr/>
                    <a:lstStyle/>
                    <a:p>
                      <a:r>
                        <a:rPr lang="en-US" sz="1200" dirty="0"/>
                        <a:t>Name</a:t>
                      </a:r>
                    </a:p>
                  </a:txBody>
                  <a:tcPr/>
                </a:tc>
                <a:tc>
                  <a:txBody>
                    <a:bodyPr/>
                    <a:lstStyle/>
                    <a:p>
                      <a:r>
                        <a:rPr lang="en-US" sz="1200" dirty="0"/>
                        <a:t>Type</a:t>
                      </a:r>
                    </a:p>
                  </a:txBody>
                  <a:tcPr/>
                </a:tc>
                <a:tc>
                  <a:txBody>
                    <a:bodyPr/>
                    <a:lstStyle/>
                    <a:p>
                      <a:r>
                        <a:rPr lang="en-US" sz="1200" dirty="0"/>
                        <a:t>Domain</a:t>
                      </a:r>
                    </a:p>
                  </a:txBody>
                  <a:tcPr/>
                </a:tc>
                <a:tc>
                  <a:txBody>
                    <a:bodyPr/>
                    <a:lstStyle/>
                    <a:p>
                      <a:r>
                        <a:rPr lang="en-US" sz="1200" dirty="0"/>
                        <a:t>Default/Check Constraint </a:t>
                      </a:r>
                    </a:p>
                  </a:txBody>
                  <a:tcPr/>
                </a:tc>
                <a:extLst>
                  <a:ext uri="{0D108BD9-81ED-4DB2-BD59-A6C34878D82A}">
                    <a16:rowId xmlns:a16="http://schemas.microsoft.com/office/drawing/2014/main" val="2389433856"/>
                  </a:ext>
                </a:extLst>
              </a:tr>
              <a:tr h="413829">
                <a:tc>
                  <a:txBody>
                    <a:bodyPr/>
                    <a:lstStyle/>
                    <a:p>
                      <a:r>
                        <a:rPr lang="en-US" sz="1200" dirty="0"/>
                        <a:t>N(PK)</a:t>
                      </a:r>
                    </a:p>
                  </a:txBody>
                  <a:tcPr/>
                </a:tc>
                <a:tc>
                  <a:txBody>
                    <a:bodyPr/>
                    <a:lstStyle/>
                    <a:p>
                      <a:r>
                        <a:rPr lang="en-US" sz="1200" dirty="0"/>
                        <a:t>integer</a:t>
                      </a:r>
                    </a:p>
                  </a:txBody>
                  <a:tcPr/>
                </a:tc>
                <a:tc>
                  <a:txBody>
                    <a:bodyPr/>
                    <a:lstStyle/>
                    <a:p>
                      <a:r>
                        <a:rPr lang="en-US" sz="1200" dirty="0" err="1"/>
                        <a:t>SurrogateKeyInt</a:t>
                      </a:r>
                      <a:endParaRPr lang="en-US" sz="1200" dirty="0"/>
                    </a:p>
                  </a:txBody>
                  <a:tcPr/>
                </a:tc>
                <a:tc>
                  <a:txBody>
                    <a:bodyPr/>
                    <a:lstStyle/>
                    <a:p>
                      <a:r>
                        <a:rPr lang="en-US" sz="1050" dirty="0" err="1"/>
                        <a:t>DF_DigitRepresentation_Nums_N</a:t>
                      </a:r>
                      <a:endParaRPr lang="en-US" sz="1050" dirty="0"/>
                    </a:p>
                  </a:txBody>
                  <a:tcPr/>
                </a:tc>
                <a:extLst>
                  <a:ext uri="{0D108BD9-81ED-4DB2-BD59-A6C34878D82A}">
                    <a16:rowId xmlns:a16="http://schemas.microsoft.com/office/drawing/2014/main" val="307514294"/>
                  </a:ext>
                </a:extLst>
              </a:tr>
              <a:tr h="413829">
                <a:tc>
                  <a:txBody>
                    <a:bodyPr/>
                    <a:lstStyle/>
                    <a:p>
                      <a:r>
                        <a:rPr lang="en-US" sz="1200" dirty="0" err="1"/>
                        <a:t>UserAuthorizationId</a:t>
                      </a:r>
                      <a:r>
                        <a:rPr lang="en-US" sz="1200" dirty="0"/>
                        <a:t>(FK)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integer</a:t>
                      </a:r>
                    </a:p>
                  </a:txBody>
                  <a:tcPr/>
                </a:tc>
                <a:tc>
                  <a:txBody>
                    <a:bodyPr/>
                    <a:lstStyle/>
                    <a:p>
                      <a:r>
                        <a:rPr lang="en-US" sz="1200" dirty="0" err="1"/>
                        <a:t>SurrogateKeyInt</a:t>
                      </a:r>
                      <a:endParaRPr lang="en-US" sz="1200" dirty="0"/>
                    </a:p>
                  </a:txBody>
                  <a:tcPr/>
                </a:tc>
                <a:tc>
                  <a:txBody>
                    <a:bodyPr/>
                    <a:lstStyle/>
                    <a:p>
                      <a:endParaRPr lang="en-US" sz="1050" dirty="0"/>
                    </a:p>
                  </a:txBody>
                  <a:tcPr/>
                </a:tc>
                <a:extLst>
                  <a:ext uri="{0D108BD9-81ED-4DB2-BD59-A6C34878D82A}">
                    <a16:rowId xmlns:a16="http://schemas.microsoft.com/office/drawing/2014/main" val="3242556892"/>
                  </a:ext>
                </a:extLst>
              </a:tr>
              <a:tr h="413829">
                <a:tc>
                  <a:txBody>
                    <a:bodyPr/>
                    <a:lstStyle/>
                    <a:p>
                      <a:r>
                        <a:rPr lang="en-US" sz="1200" dirty="0" err="1"/>
                        <a:t>DateAdded</a:t>
                      </a:r>
                      <a:endParaRPr lang="en-US" sz="1200" dirty="0"/>
                    </a:p>
                  </a:txBody>
                  <a:tcPr/>
                </a:tc>
                <a:tc>
                  <a:txBody>
                    <a:bodyPr/>
                    <a:lstStyle/>
                    <a:p>
                      <a:r>
                        <a:rPr lang="en-US" sz="1200" dirty="0"/>
                        <a:t>DateTime2</a:t>
                      </a:r>
                    </a:p>
                  </a:txBody>
                  <a:tcPr/>
                </a:tc>
                <a:tc>
                  <a:txBody>
                    <a:bodyPr/>
                    <a:lstStyle/>
                    <a:p>
                      <a:r>
                        <a:rPr lang="en-US" sz="1200" dirty="0" err="1"/>
                        <a:t>DateTimestamp</a:t>
                      </a:r>
                      <a:endParaRPr lang="en-US" sz="1200" dirty="0"/>
                    </a:p>
                  </a:txBody>
                  <a:tcPr/>
                </a:tc>
                <a:tc>
                  <a:txBody>
                    <a:bodyPr/>
                    <a:lstStyle/>
                    <a:p>
                      <a:r>
                        <a:rPr lang="en-US" sz="1050" dirty="0" err="1"/>
                        <a:t>CK_DigitRepresentation_Nums_DateAdded</a:t>
                      </a:r>
                      <a:r>
                        <a:rPr lang="en-US" sz="1050" dirty="0"/>
                        <a:t>/</a:t>
                      </a:r>
                      <a:r>
                        <a:rPr lang="en-US" sz="1050" dirty="0" err="1"/>
                        <a:t>DF_DigitRepresentation_Nums_DateAdded</a:t>
                      </a:r>
                      <a:endParaRPr lang="en-US" sz="1050" dirty="0"/>
                    </a:p>
                  </a:txBody>
                  <a:tcPr/>
                </a:tc>
                <a:extLst>
                  <a:ext uri="{0D108BD9-81ED-4DB2-BD59-A6C34878D82A}">
                    <a16:rowId xmlns:a16="http://schemas.microsoft.com/office/drawing/2014/main" val="3702094215"/>
                  </a:ext>
                </a:extLst>
              </a:tr>
              <a:tr h="620744">
                <a:tc>
                  <a:txBody>
                    <a:bodyPr/>
                    <a:lstStyle/>
                    <a:p>
                      <a:r>
                        <a:rPr lang="en-US" sz="1200" dirty="0" err="1"/>
                        <a:t>DateOfLastUpdate</a:t>
                      </a:r>
                      <a:endParaRPr lang="en-US" sz="1200" dirty="0"/>
                    </a:p>
                  </a:txBody>
                  <a:tcPr/>
                </a:tc>
                <a:tc>
                  <a:txBody>
                    <a:bodyPr/>
                    <a:lstStyle/>
                    <a:p>
                      <a:r>
                        <a:rPr lang="en-US" sz="1200" dirty="0"/>
                        <a:t>DateTime2</a:t>
                      </a:r>
                    </a:p>
                  </a:txBody>
                  <a:tcPr/>
                </a:tc>
                <a:tc>
                  <a:txBody>
                    <a:bodyPr/>
                    <a:lstStyle/>
                    <a:p>
                      <a:r>
                        <a:rPr lang="en-US" sz="1200" dirty="0" err="1"/>
                        <a:t>DateTimestamp</a:t>
                      </a:r>
                      <a:endParaRPr lang="en-US" sz="1200" dirty="0"/>
                    </a:p>
                  </a:txBody>
                  <a:tcPr/>
                </a:tc>
                <a:tc>
                  <a:txBody>
                    <a:bodyPr/>
                    <a:lstStyle/>
                    <a:p>
                      <a:r>
                        <a:rPr lang="en-US" sz="1050" dirty="0" err="1"/>
                        <a:t>CK_DigitRepresentation_Nums_DateOfLastUpdate</a:t>
                      </a:r>
                      <a:r>
                        <a:rPr lang="en-US" sz="1050" dirty="0"/>
                        <a:t>/</a:t>
                      </a:r>
                      <a:r>
                        <a:rPr lang="en-US" sz="1050" dirty="0" err="1"/>
                        <a:t>DF_DigitRepresentation_Nums_DateOfLastUpdate</a:t>
                      </a:r>
                      <a:endParaRPr lang="en-US" sz="1050" dirty="0"/>
                    </a:p>
                  </a:txBody>
                  <a:tcPr/>
                </a:tc>
                <a:extLst>
                  <a:ext uri="{0D108BD9-81ED-4DB2-BD59-A6C34878D82A}">
                    <a16:rowId xmlns:a16="http://schemas.microsoft.com/office/drawing/2014/main" val="2951463878"/>
                  </a:ext>
                </a:extLst>
              </a:tr>
            </a:tbl>
          </a:graphicData>
        </a:graphic>
      </p:graphicFrame>
    </p:spTree>
    <p:extLst>
      <p:ext uri="{BB962C8B-B14F-4D97-AF65-F5344CB8AC3E}">
        <p14:creationId xmlns:p14="http://schemas.microsoft.com/office/powerpoint/2010/main" val="2799531803"/>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172278" y="1"/>
            <a:ext cx="11900452" cy="596347"/>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t>
            </a:r>
            <a:r>
              <a:rPr lang="en-US" sz="3500" b="1" u="sng" dirty="0" err="1">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HumanResources</a:t>
            </a:r>
            <a:endPar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9087C849-6E6E-38B4-E880-8673F794B51A}"/>
              </a:ext>
            </a:extLst>
          </p:cNvPr>
          <p:cNvGraphicFramePr>
            <a:graphicFrameLocks noGrp="1"/>
          </p:cNvGraphicFramePr>
          <p:nvPr>
            <p:extLst>
              <p:ext uri="{D42A27DB-BD31-4B8C-83A1-F6EECF244321}">
                <p14:modId xmlns:p14="http://schemas.microsoft.com/office/powerpoint/2010/main" val="162188709"/>
              </p:ext>
            </p:extLst>
          </p:nvPr>
        </p:nvGraphicFramePr>
        <p:xfrm>
          <a:off x="172278" y="1143000"/>
          <a:ext cx="11675165" cy="5212080"/>
        </p:xfrm>
        <a:graphic>
          <a:graphicData uri="http://schemas.openxmlformats.org/drawingml/2006/table">
            <a:tbl>
              <a:tblPr firstRow="1" bandRow="1">
                <a:tableStyleId>{5C22544A-7EE6-4342-B048-85BDC9FD1C3A}</a:tableStyleId>
              </a:tblPr>
              <a:tblGrid>
                <a:gridCol w="3220705">
                  <a:extLst>
                    <a:ext uri="{9D8B030D-6E8A-4147-A177-3AD203B41FA5}">
                      <a16:colId xmlns:a16="http://schemas.microsoft.com/office/drawing/2014/main" val="3116947787"/>
                    </a:ext>
                  </a:extLst>
                </a:gridCol>
                <a:gridCol w="1536826">
                  <a:extLst>
                    <a:ext uri="{9D8B030D-6E8A-4147-A177-3AD203B41FA5}">
                      <a16:colId xmlns:a16="http://schemas.microsoft.com/office/drawing/2014/main" val="2737844533"/>
                    </a:ext>
                  </a:extLst>
                </a:gridCol>
                <a:gridCol w="1550504">
                  <a:extLst>
                    <a:ext uri="{9D8B030D-6E8A-4147-A177-3AD203B41FA5}">
                      <a16:colId xmlns:a16="http://schemas.microsoft.com/office/drawing/2014/main" val="1133839693"/>
                    </a:ext>
                  </a:extLst>
                </a:gridCol>
                <a:gridCol w="5367130">
                  <a:extLst>
                    <a:ext uri="{9D8B030D-6E8A-4147-A177-3AD203B41FA5}">
                      <a16:colId xmlns:a16="http://schemas.microsoft.com/office/drawing/2014/main" val="3316768253"/>
                    </a:ext>
                  </a:extLst>
                </a:gridCol>
              </a:tblGrid>
              <a:tr h="231938">
                <a:tc>
                  <a:txBody>
                    <a:bodyPr/>
                    <a:lstStyle/>
                    <a:p>
                      <a:r>
                        <a:rPr lang="en-US" sz="1200" dirty="0"/>
                        <a:t>Name</a:t>
                      </a:r>
                    </a:p>
                  </a:txBody>
                  <a:tcPr/>
                </a:tc>
                <a:tc>
                  <a:txBody>
                    <a:bodyPr/>
                    <a:lstStyle/>
                    <a:p>
                      <a:r>
                        <a:rPr lang="en-US" sz="1200" dirty="0"/>
                        <a:t>Type</a:t>
                      </a:r>
                    </a:p>
                  </a:txBody>
                  <a:tcPr/>
                </a:tc>
                <a:tc>
                  <a:txBody>
                    <a:bodyPr/>
                    <a:lstStyle/>
                    <a:p>
                      <a:r>
                        <a:rPr lang="en-US" sz="1200" dirty="0"/>
                        <a:t>Domain</a:t>
                      </a:r>
                    </a:p>
                  </a:txBody>
                  <a:tcPr/>
                </a:tc>
                <a:tc>
                  <a:txBody>
                    <a:bodyPr/>
                    <a:lstStyle/>
                    <a:p>
                      <a:r>
                        <a:rPr lang="en-US" sz="1200" dirty="0"/>
                        <a:t>Default/Check Constraint </a:t>
                      </a:r>
                    </a:p>
                  </a:txBody>
                  <a:tcPr/>
                </a:tc>
                <a:extLst>
                  <a:ext uri="{0D108BD9-81ED-4DB2-BD59-A6C34878D82A}">
                    <a16:rowId xmlns:a16="http://schemas.microsoft.com/office/drawing/2014/main" val="2389433856"/>
                  </a:ext>
                </a:extLst>
              </a:tr>
              <a:tr h="231938">
                <a:tc>
                  <a:txBody>
                    <a:bodyPr/>
                    <a:lstStyle/>
                    <a:p>
                      <a:r>
                        <a:rPr lang="en-US" sz="1200" dirty="0" err="1"/>
                        <a:t>EmployeeId</a:t>
                      </a:r>
                      <a:r>
                        <a:rPr lang="en-US" sz="1200" dirty="0"/>
                        <a:t>(PK)</a:t>
                      </a:r>
                    </a:p>
                  </a:txBody>
                  <a:tcPr/>
                </a:tc>
                <a:tc>
                  <a:txBody>
                    <a:bodyPr/>
                    <a:lstStyle/>
                    <a:p>
                      <a:r>
                        <a:rPr lang="en-US" sz="1200" dirty="0"/>
                        <a:t>integer</a:t>
                      </a:r>
                    </a:p>
                  </a:txBody>
                  <a:tcPr/>
                </a:tc>
                <a:tc>
                  <a:txBody>
                    <a:bodyPr/>
                    <a:lstStyle/>
                    <a:p>
                      <a:r>
                        <a:rPr lang="en-US" sz="1200" dirty="0" err="1"/>
                        <a:t>SurrogateKeyInt</a:t>
                      </a:r>
                      <a:endParaRPr lang="en-US" sz="1200" dirty="0"/>
                    </a:p>
                  </a:txBody>
                  <a:tcPr/>
                </a:tc>
                <a:tc>
                  <a:txBody>
                    <a:bodyPr/>
                    <a:lstStyle/>
                    <a:p>
                      <a:r>
                        <a:rPr lang="en-US" sz="1050" dirty="0" err="1"/>
                        <a:t>DF_HumanResources_Employee_EmployeeId</a:t>
                      </a:r>
                      <a:endParaRPr lang="en-US" sz="1050" dirty="0"/>
                    </a:p>
                  </a:txBody>
                  <a:tcPr/>
                </a:tc>
                <a:extLst>
                  <a:ext uri="{0D108BD9-81ED-4DB2-BD59-A6C34878D82A}">
                    <a16:rowId xmlns:a16="http://schemas.microsoft.com/office/drawing/2014/main" val="307514294"/>
                  </a:ext>
                </a:extLst>
              </a:tr>
              <a:tr h="231938">
                <a:tc>
                  <a:txBody>
                    <a:bodyPr/>
                    <a:lstStyle/>
                    <a:p>
                      <a:r>
                        <a:rPr lang="en-US" sz="1200" dirty="0" err="1"/>
                        <a:t>EmployeeFirstName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(35)</a:t>
                      </a:r>
                    </a:p>
                  </a:txBody>
                  <a:tcPr/>
                </a:tc>
                <a:tc>
                  <a:txBody>
                    <a:bodyPr/>
                    <a:lstStyle/>
                    <a:p>
                      <a:r>
                        <a:rPr lang="en-US" sz="1200" dirty="0" err="1"/>
                        <a:t>LastName</a:t>
                      </a:r>
                      <a:endParaRPr lang="en-US" sz="1200" dirty="0"/>
                    </a:p>
                  </a:txBody>
                  <a:tcPr/>
                </a:tc>
                <a:tc>
                  <a:txBody>
                    <a:bodyPr/>
                    <a:lstStyle/>
                    <a:p>
                      <a:r>
                        <a:rPr lang="en-US" sz="1050" dirty="0"/>
                        <a:t>NA</a:t>
                      </a:r>
                    </a:p>
                  </a:txBody>
                  <a:tcPr/>
                </a:tc>
                <a:extLst>
                  <a:ext uri="{0D108BD9-81ED-4DB2-BD59-A6C34878D82A}">
                    <a16:rowId xmlns:a16="http://schemas.microsoft.com/office/drawing/2014/main" val="3242556892"/>
                  </a:ext>
                </a:extLst>
              </a:tr>
              <a:tr h="231938">
                <a:tc>
                  <a:txBody>
                    <a:bodyPr/>
                    <a:lstStyle/>
                    <a:p>
                      <a:r>
                        <a:rPr lang="en-US" sz="1200" dirty="0" err="1"/>
                        <a:t>EmployeeLastName</a:t>
                      </a:r>
                      <a:endParaRPr lang="en-US" sz="1200" dirty="0"/>
                    </a:p>
                  </a:txBody>
                  <a:tcPr/>
                </a:tc>
                <a:tc>
                  <a:txBody>
                    <a:bodyPr/>
                    <a:lstStyle/>
                    <a:p>
                      <a:r>
                        <a:rPr lang="en-US" sz="1200" dirty="0" err="1"/>
                        <a:t>nvarchar</a:t>
                      </a:r>
                      <a:r>
                        <a:rPr lang="en-US" sz="1200" dirty="0"/>
                        <a:t>(25)</a:t>
                      </a:r>
                    </a:p>
                  </a:txBody>
                  <a:tcPr/>
                </a:tc>
                <a:tc>
                  <a:txBody>
                    <a:bodyPr/>
                    <a:lstStyle/>
                    <a:p>
                      <a:r>
                        <a:rPr lang="en-US" sz="1200" dirty="0"/>
                        <a:t>FirstName</a:t>
                      </a:r>
                    </a:p>
                  </a:txBody>
                  <a:tcPr/>
                </a:tc>
                <a:tc>
                  <a:txBody>
                    <a:bodyPr/>
                    <a:lstStyle/>
                    <a:p>
                      <a:r>
                        <a:rPr lang="en-US" sz="1050" dirty="0"/>
                        <a:t>NA</a:t>
                      </a:r>
                    </a:p>
                  </a:txBody>
                  <a:tcPr/>
                </a:tc>
                <a:extLst>
                  <a:ext uri="{0D108BD9-81ED-4DB2-BD59-A6C34878D82A}">
                    <a16:rowId xmlns:a16="http://schemas.microsoft.com/office/drawing/2014/main" val="3702094215"/>
                  </a:ext>
                </a:extLst>
              </a:tr>
              <a:tr h="231938">
                <a:tc>
                  <a:txBody>
                    <a:bodyPr/>
                    <a:lstStyle/>
                    <a:p>
                      <a:r>
                        <a:rPr lang="en-US" sz="1200" dirty="0" err="1"/>
                        <a:t>EmployeeTitle</a:t>
                      </a:r>
                      <a:endParaRPr lang="en-US" sz="1200" dirty="0"/>
                    </a:p>
                  </a:txBody>
                  <a:tcPr/>
                </a:tc>
                <a:tc>
                  <a:txBody>
                    <a:bodyPr/>
                    <a:lstStyle/>
                    <a:p>
                      <a:r>
                        <a:rPr lang="en-US" sz="1200" dirty="0" err="1"/>
                        <a:t>nvarchar</a:t>
                      </a:r>
                      <a:r>
                        <a:rPr lang="en-US" sz="1200" dirty="0"/>
                        <a:t>(30)</a:t>
                      </a:r>
                    </a:p>
                  </a:txBody>
                  <a:tcPr/>
                </a:tc>
                <a:tc>
                  <a:txBody>
                    <a:bodyPr/>
                    <a:lstStyle/>
                    <a:p>
                      <a:r>
                        <a:rPr lang="en-US" sz="1200" dirty="0" err="1"/>
                        <a:t>RoleTitle</a:t>
                      </a:r>
                      <a:endParaRPr lang="en-US" sz="1200" dirty="0"/>
                    </a:p>
                  </a:txBody>
                  <a:tcPr/>
                </a:tc>
                <a:tc>
                  <a:txBody>
                    <a:bodyPr/>
                    <a:lstStyle/>
                    <a:p>
                      <a:r>
                        <a:rPr lang="en-US" sz="1050" dirty="0"/>
                        <a:t>NA</a:t>
                      </a:r>
                    </a:p>
                  </a:txBody>
                  <a:tcPr/>
                </a:tc>
                <a:extLst>
                  <a:ext uri="{0D108BD9-81ED-4DB2-BD59-A6C34878D82A}">
                    <a16:rowId xmlns:a16="http://schemas.microsoft.com/office/drawing/2014/main" val="2951463878"/>
                  </a:ext>
                </a:extLst>
              </a:tr>
              <a:tr h="231938">
                <a:tc>
                  <a:txBody>
                    <a:bodyPr/>
                    <a:lstStyle/>
                    <a:p>
                      <a:r>
                        <a:rPr lang="en-US" sz="1200" dirty="0" err="1"/>
                        <a:t>EmployeeTitleOfCourtesy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(4)</a:t>
                      </a:r>
                    </a:p>
                  </a:txBody>
                  <a:tcPr/>
                </a:tc>
                <a:tc>
                  <a:txBody>
                    <a:bodyPr/>
                    <a:lstStyle/>
                    <a:p>
                      <a:r>
                        <a:rPr lang="en-US" sz="1200" dirty="0" err="1"/>
                        <a:t>TitleOfCourtesy</a:t>
                      </a:r>
                      <a:endParaRPr lang="en-US" sz="1200" dirty="0"/>
                    </a:p>
                  </a:txBody>
                  <a:tcPr/>
                </a:tc>
                <a:tc>
                  <a:txBody>
                    <a:bodyPr/>
                    <a:lstStyle/>
                    <a:p>
                      <a:r>
                        <a:rPr lang="en-US" sz="1050" dirty="0" err="1"/>
                        <a:t>CK_HumanResources_Employee_EmployeeTitleOfCourtesy</a:t>
                      </a:r>
                      <a:endParaRPr lang="en-US" sz="1050" dirty="0"/>
                    </a:p>
                  </a:txBody>
                  <a:tcPr/>
                </a:tc>
                <a:extLst>
                  <a:ext uri="{0D108BD9-81ED-4DB2-BD59-A6C34878D82A}">
                    <a16:rowId xmlns:a16="http://schemas.microsoft.com/office/drawing/2014/main" val="2269369573"/>
                  </a:ext>
                </a:extLst>
              </a:tr>
              <a:tr h="231938">
                <a:tc>
                  <a:txBody>
                    <a:bodyPr/>
                    <a:lstStyle/>
                    <a:p>
                      <a:r>
                        <a:rPr lang="en-US" sz="1200" dirty="0" err="1"/>
                        <a:t>BirthDate</a:t>
                      </a:r>
                      <a:endParaRPr lang="en-US" sz="1200" dirty="0"/>
                    </a:p>
                  </a:txBody>
                  <a:tcPr/>
                </a:tc>
                <a:tc>
                  <a:txBody>
                    <a:bodyPr/>
                    <a:lstStyle/>
                    <a:p>
                      <a:r>
                        <a:rPr lang="en-US" sz="1200" dirty="0"/>
                        <a:t>date</a:t>
                      </a:r>
                    </a:p>
                  </a:txBody>
                  <a:tcPr/>
                </a:tc>
                <a:tc>
                  <a:txBody>
                    <a:bodyPr/>
                    <a:lstStyle/>
                    <a:p>
                      <a:r>
                        <a:rPr lang="en-US" sz="1200" dirty="0" err="1"/>
                        <a:t>DateYYYYMMDD</a:t>
                      </a:r>
                      <a:endParaRPr lang="en-US" sz="1200" dirty="0"/>
                    </a:p>
                  </a:txBody>
                  <a:tcPr/>
                </a:tc>
                <a:tc>
                  <a:txBody>
                    <a:bodyPr/>
                    <a:lstStyle/>
                    <a:p>
                      <a:r>
                        <a:rPr lang="en-US" sz="1050" dirty="0" err="1"/>
                        <a:t>CK_HumanResources_Employee_Birthdate</a:t>
                      </a:r>
                      <a:r>
                        <a:rPr lang="en-US" sz="1050" dirty="0"/>
                        <a:t>/</a:t>
                      </a:r>
                      <a:r>
                        <a:rPr lang="en-US" sz="1050" dirty="0" err="1"/>
                        <a:t>DF_HumanResources_Employee_Birthdate</a:t>
                      </a:r>
                      <a:endParaRPr lang="en-US" sz="1050" dirty="0"/>
                    </a:p>
                  </a:txBody>
                  <a:tcPr/>
                </a:tc>
                <a:extLst>
                  <a:ext uri="{0D108BD9-81ED-4DB2-BD59-A6C34878D82A}">
                    <a16:rowId xmlns:a16="http://schemas.microsoft.com/office/drawing/2014/main" val="170614824"/>
                  </a:ext>
                </a:extLst>
              </a:tr>
              <a:tr h="231938">
                <a:tc>
                  <a:txBody>
                    <a:bodyPr/>
                    <a:lstStyle/>
                    <a:p>
                      <a:r>
                        <a:rPr lang="en-US" sz="1200" dirty="0" err="1"/>
                        <a:t>HireDate</a:t>
                      </a:r>
                      <a:endParaRPr lang="en-US" sz="1200" dirty="0"/>
                    </a:p>
                  </a:txBody>
                  <a:tcPr/>
                </a:tc>
                <a:tc>
                  <a:txBody>
                    <a:bodyPr/>
                    <a:lstStyle/>
                    <a:p>
                      <a:r>
                        <a:rPr lang="en-US" sz="1200" dirty="0"/>
                        <a:t>date</a:t>
                      </a:r>
                    </a:p>
                  </a:txBody>
                  <a:tcPr/>
                </a:tc>
                <a:tc>
                  <a:txBody>
                    <a:bodyPr/>
                    <a:lstStyle/>
                    <a:p>
                      <a:r>
                        <a:rPr lang="en-US" sz="1200" dirty="0" err="1"/>
                        <a:t>DateYYYYMMDD</a:t>
                      </a:r>
                      <a:endParaRPr lang="en-US" sz="1200" dirty="0"/>
                    </a:p>
                  </a:txBody>
                  <a:tcPr/>
                </a:tc>
                <a:tc>
                  <a:txBody>
                    <a:bodyPr/>
                    <a:lstStyle/>
                    <a:p>
                      <a:r>
                        <a:rPr lang="en-US" sz="1050" dirty="0" err="1"/>
                        <a:t>CK_HumanResources_Employee_HireDate</a:t>
                      </a:r>
                      <a:r>
                        <a:rPr lang="en-US" sz="1050" dirty="0"/>
                        <a:t>/</a:t>
                      </a:r>
                      <a:r>
                        <a:rPr lang="en-US" sz="1050" dirty="0" err="1"/>
                        <a:t>DF_HumanResources_Employee_HireDate</a:t>
                      </a:r>
                      <a:endParaRPr lang="en-US" sz="1050" dirty="0"/>
                    </a:p>
                  </a:txBody>
                  <a:tcPr/>
                </a:tc>
                <a:extLst>
                  <a:ext uri="{0D108BD9-81ED-4DB2-BD59-A6C34878D82A}">
                    <a16:rowId xmlns:a16="http://schemas.microsoft.com/office/drawing/2014/main" val="2997715704"/>
                  </a:ext>
                </a:extLst>
              </a:tr>
              <a:tr h="231938">
                <a:tc>
                  <a:txBody>
                    <a:bodyPr/>
                    <a:lstStyle/>
                    <a:p>
                      <a:r>
                        <a:rPr lang="en-US" sz="1200" dirty="0" err="1"/>
                        <a:t>EmployeeAddress</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(60)</a:t>
                      </a:r>
                    </a:p>
                  </a:txBody>
                  <a:tcPr/>
                </a:tc>
                <a:tc>
                  <a:txBody>
                    <a:bodyPr/>
                    <a:lstStyle/>
                    <a:p>
                      <a:r>
                        <a:rPr lang="en-US" sz="1200" dirty="0"/>
                        <a:t>Address</a:t>
                      </a:r>
                    </a:p>
                  </a:txBody>
                  <a:tcPr/>
                </a:tc>
                <a:tc>
                  <a:txBody>
                    <a:bodyPr/>
                    <a:lstStyle/>
                    <a:p>
                      <a:r>
                        <a:rPr lang="en-US" sz="1050" dirty="0"/>
                        <a:t>NA</a:t>
                      </a:r>
                    </a:p>
                  </a:txBody>
                  <a:tcPr/>
                </a:tc>
                <a:extLst>
                  <a:ext uri="{0D108BD9-81ED-4DB2-BD59-A6C34878D82A}">
                    <a16:rowId xmlns:a16="http://schemas.microsoft.com/office/drawing/2014/main" val="4237266039"/>
                  </a:ext>
                </a:extLst>
              </a:tr>
              <a:tr h="231938">
                <a:tc>
                  <a:txBody>
                    <a:bodyPr/>
                    <a:lstStyle/>
                    <a:p>
                      <a:r>
                        <a:rPr lang="en-US" sz="1200" dirty="0" err="1"/>
                        <a:t>EmployeeCity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(40)</a:t>
                      </a:r>
                    </a:p>
                  </a:txBody>
                  <a:tcPr/>
                </a:tc>
                <a:tc>
                  <a:txBody>
                    <a:bodyPr/>
                    <a:lstStyle/>
                    <a:p>
                      <a:r>
                        <a:rPr lang="en-US" sz="1200" dirty="0" err="1"/>
                        <a:t>CityName</a:t>
                      </a:r>
                      <a:endParaRPr lang="en-US" sz="1200" dirty="0"/>
                    </a:p>
                  </a:txBody>
                  <a:tcPr/>
                </a:tc>
                <a:tc>
                  <a:txBody>
                    <a:bodyPr/>
                    <a:lstStyle/>
                    <a:p>
                      <a:r>
                        <a:rPr lang="en-US" sz="1050" dirty="0"/>
                        <a:t>NA</a:t>
                      </a:r>
                    </a:p>
                  </a:txBody>
                  <a:tcPr/>
                </a:tc>
                <a:extLst>
                  <a:ext uri="{0D108BD9-81ED-4DB2-BD59-A6C34878D82A}">
                    <a16:rowId xmlns:a16="http://schemas.microsoft.com/office/drawing/2014/main" val="3477066124"/>
                  </a:ext>
                </a:extLst>
              </a:tr>
              <a:tr h="231938">
                <a:tc>
                  <a:txBody>
                    <a:bodyPr/>
                    <a:lstStyle/>
                    <a:p>
                      <a:r>
                        <a:rPr lang="en-US" sz="1200" dirty="0" err="1"/>
                        <a:t>EmployeeRegion</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(30)</a:t>
                      </a:r>
                    </a:p>
                  </a:txBody>
                  <a:tcPr/>
                </a:tc>
                <a:tc>
                  <a:txBody>
                    <a:bodyPr/>
                    <a:lstStyle/>
                    <a:p>
                      <a:r>
                        <a:rPr lang="en-US" sz="1200" dirty="0" err="1"/>
                        <a:t>RegionName</a:t>
                      </a:r>
                      <a:endParaRPr lang="en-US" sz="1200" dirty="0"/>
                    </a:p>
                  </a:txBody>
                  <a:tcPr/>
                </a:tc>
                <a:tc>
                  <a:txBody>
                    <a:bodyPr/>
                    <a:lstStyle/>
                    <a:p>
                      <a:r>
                        <a:rPr lang="en-US" sz="1050" dirty="0"/>
                        <a:t>NA</a:t>
                      </a:r>
                    </a:p>
                  </a:txBody>
                  <a:tcPr/>
                </a:tc>
                <a:extLst>
                  <a:ext uri="{0D108BD9-81ED-4DB2-BD59-A6C34878D82A}">
                    <a16:rowId xmlns:a16="http://schemas.microsoft.com/office/drawing/2014/main" val="2449403856"/>
                  </a:ext>
                </a:extLst>
              </a:tr>
              <a:tr h="231938">
                <a:tc>
                  <a:txBody>
                    <a:bodyPr/>
                    <a:lstStyle/>
                    <a:p>
                      <a:r>
                        <a:rPr lang="en-US" sz="1200" dirty="0" err="1"/>
                        <a:t>EmployeePostalCode</a:t>
                      </a:r>
                      <a:endParaRPr lang="en-US" sz="1200" dirty="0"/>
                    </a:p>
                  </a:txBody>
                  <a:tcPr/>
                </a:tc>
                <a:tc>
                  <a:txBody>
                    <a:bodyPr/>
                    <a:lstStyle/>
                    <a:p>
                      <a:r>
                        <a:rPr lang="en-US" sz="1200" dirty="0"/>
                        <a:t>char(5)</a:t>
                      </a:r>
                    </a:p>
                  </a:txBody>
                  <a:tcPr/>
                </a:tc>
                <a:tc>
                  <a:txBody>
                    <a:bodyPr/>
                    <a:lstStyle/>
                    <a:p>
                      <a:r>
                        <a:rPr lang="en-US" sz="1200" dirty="0" err="1"/>
                        <a:t>PostalCode</a:t>
                      </a:r>
                      <a:endParaRPr lang="en-US" sz="1200" dirty="0"/>
                    </a:p>
                  </a:txBody>
                  <a:tcPr/>
                </a:tc>
                <a:tc>
                  <a:txBody>
                    <a:bodyPr/>
                    <a:lstStyle/>
                    <a:p>
                      <a:r>
                        <a:rPr lang="en-US" sz="1050" dirty="0" err="1"/>
                        <a:t>CK_HumanResources_Employee_EmployeePostalCode</a:t>
                      </a:r>
                      <a:endParaRPr lang="en-US" sz="1050" dirty="0"/>
                    </a:p>
                  </a:txBody>
                  <a:tcPr/>
                </a:tc>
                <a:extLst>
                  <a:ext uri="{0D108BD9-81ED-4DB2-BD59-A6C34878D82A}">
                    <a16:rowId xmlns:a16="http://schemas.microsoft.com/office/drawing/2014/main" val="693514265"/>
                  </a:ext>
                </a:extLst>
              </a:tr>
              <a:tr h="231938">
                <a:tc>
                  <a:txBody>
                    <a:bodyPr/>
                    <a:lstStyle/>
                    <a:p>
                      <a:r>
                        <a:rPr lang="en-US" sz="1200" dirty="0" err="1"/>
                        <a:t>EmployeeCountry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nvarchar</a:t>
                      </a:r>
                      <a:r>
                        <a:rPr lang="en-US" sz="1200" dirty="0"/>
                        <a:t>(40)</a:t>
                      </a:r>
                    </a:p>
                  </a:txBody>
                  <a:tcPr/>
                </a:tc>
                <a:tc>
                  <a:txBody>
                    <a:bodyPr/>
                    <a:lstStyle/>
                    <a:p>
                      <a:r>
                        <a:rPr lang="en-US" sz="1200" dirty="0" err="1"/>
                        <a:t>CountryName</a:t>
                      </a:r>
                      <a:endParaRPr lang="en-US" sz="1200" dirty="0"/>
                    </a:p>
                  </a:txBody>
                  <a:tcPr/>
                </a:tc>
                <a:tc>
                  <a:txBody>
                    <a:bodyPr/>
                    <a:lstStyle/>
                    <a:p>
                      <a:r>
                        <a:rPr lang="en-US" sz="1050" dirty="0"/>
                        <a:t>NA</a:t>
                      </a:r>
                    </a:p>
                  </a:txBody>
                  <a:tcPr/>
                </a:tc>
                <a:extLst>
                  <a:ext uri="{0D108BD9-81ED-4DB2-BD59-A6C34878D82A}">
                    <a16:rowId xmlns:a16="http://schemas.microsoft.com/office/drawing/2014/main" val="2949253950"/>
                  </a:ext>
                </a:extLst>
              </a:tr>
              <a:tr h="231938">
                <a:tc>
                  <a:txBody>
                    <a:bodyPr/>
                    <a:lstStyle/>
                    <a:p>
                      <a:r>
                        <a:rPr lang="en-US" sz="1200" dirty="0" err="1"/>
                        <a:t>EmployeePhoneNumber</a:t>
                      </a:r>
                      <a:endParaRPr lang="en-US" sz="1200" dirty="0"/>
                    </a:p>
                  </a:txBody>
                  <a:tcPr/>
                </a:tc>
                <a:tc>
                  <a:txBody>
                    <a:bodyPr/>
                    <a:lstStyle/>
                    <a:p>
                      <a:r>
                        <a:rPr lang="en-US" sz="1200" dirty="0"/>
                        <a:t>char(10)</a:t>
                      </a:r>
                    </a:p>
                  </a:txBody>
                  <a:tcPr/>
                </a:tc>
                <a:tc>
                  <a:txBody>
                    <a:bodyPr/>
                    <a:lstStyle/>
                    <a:p>
                      <a:r>
                        <a:rPr lang="en-US" sz="1200" dirty="0" err="1"/>
                        <a:t>TelephoneNumber</a:t>
                      </a:r>
                      <a:endParaRPr lang="en-US" sz="1200" dirty="0"/>
                    </a:p>
                  </a:txBody>
                  <a:tcPr/>
                </a:tc>
                <a:tc>
                  <a:txBody>
                    <a:bodyPr/>
                    <a:lstStyle/>
                    <a:p>
                      <a:r>
                        <a:rPr lang="en-US" sz="1050" dirty="0" err="1"/>
                        <a:t>CK_HumanResources_Employee_EmployeePhoneNumber</a:t>
                      </a:r>
                      <a:endParaRPr lang="en-US" sz="1050" dirty="0"/>
                    </a:p>
                  </a:txBody>
                  <a:tcPr/>
                </a:tc>
                <a:extLst>
                  <a:ext uri="{0D108BD9-81ED-4DB2-BD59-A6C34878D82A}">
                    <a16:rowId xmlns:a16="http://schemas.microsoft.com/office/drawing/2014/main" val="1670481342"/>
                  </a:ext>
                </a:extLst>
              </a:tr>
              <a:tr h="231938">
                <a:tc>
                  <a:txBody>
                    <a:bodyPr/>
                    <a:lstStyle/>
                    <a:p>
                      <a:r>
                        <a:rPr lang="en-US" sz="1200" dirty="0" err="1"/>
                        <a:t>EmployeeManagerIdUserAuthorizationId</a:t>
                      </a:r>
                      <a:r>
                        <a:rPr lang="en-US" sz="1200" dirty="0"/>
                        <a:t>(FK)</a:t>
                      </a:r>
                    </a:p>
                  </a:txBody>
                  <a:tcPr/>
                </a:tc>
                <a:tc>
                  <a:txBody>
                    <a:bodyPr/>
                    <a:lstStyle/>
                    <a:p>
                      <a:r>
                        <a:rPr lang="en-US" sz="1200" dirty="0"/>
                        <a:t>Integer</a:t>
                      </a:r>
                    </a:p>
                  </a:txBody>
                  <a:tcPr/>
                </a:tc>
                <a:tc>
                  <a:txBody>
                    <a:bodyPr/>
                    <a:lstStyle/>
                    <a:p>
                      <a:r>
                        <a:rPr lang="en-US" sz="1200" dirty="0" err="1"/>
                        <a:t>SurrogateKeyInt</a:t>
                      </a:r>
                      <a:endParaRPr lang="en-US" sz="1200" dirty="0"/>
                    </a:p>
                  </a:txBody>
                  <a:tcPr/>
                </a:tc>
                <a:tc>
                  <a:txBody>
                    <a:bodyPr/>
                    <a:lstStyle/>
                    <a:p>
                      <a:r>
                        <a:rPr lang="en-US" sz="1050" dirty="0"/>
                        <a:t>NA</a:t>
                      </a:r>
                    </a:p>
                  </a:txBody>
                  <a:tcPr/>
                </a:tc>
                <a:extLst>
                  <a:ext uri="{0D108BD9-81ED-4DB2-BD59-A6C34878D82A}">
                    <a16:rowId xmlns:a16="http://schemas.microsoft.com/office/drawing/2014/main" val="2404336596"/>
                  </a:ext>
                </a:extLst>
              </a:tr>
              <a:tr h="231938">
                <a:tc>
                  <a:txBody>
                    <a:bodyPr/>
                    <a:lstStyle/>
                    <a:p>
                      <a:r>
                        <a:rPr lang="en-US" sz="1200" dirty="0" err="1"/>
                        <a:t>UserAuthorizationId</a:t>
                      </a:r>
                      <a:r>
                        <a:rPr lang="en-US" sz="1200" dirty="0"/>
                        <a:t>(FK)</a:t>
                      </a:r>
                    </a:p>
                  </a:txBody>
                  <a:tcPr/>
                </a:tc>
                <a:tc>
                  <a:txBody>
                    <a:bodyPr/>
                    <a:lstStyle/>
                    <a:p>
                      <a:r>
                        <a:rPr lang="en-US" sz="1200" dirty="0"/>
                        <a:t>integer</a:t>
                      </a:r>
                    </a:p>
                  </a:txBody>
                  <a:tcPr/>
                </a:tc>
                <a:tc>
                  <a:txBody>
                    <a:bodyPr/>
                    <a:lstStyle/>
                    <a:p>
                      <a:r>
                        <a:rPr lang="en-US" sz="1200" dirty="0" err="1"/>
                        <a:t>SurrogateKeyInt</a:t>
                      </a:r>
                      <a:endParaRPr lang="en-US" sz="1200" dirty="0"/>
                    </a:p>
                  </a:txBody>
                  <a:tcPr/>
                </a:tc>
                <a:tc>
                  <a:txBody>
                    <a:bodyPr/>
                    <a:lstStyle/>
                    <a:p>
                      <a:r>
                        <a:rPr lang="en-US" sz="1050" dirty="0"/>
                        <a:t>NA</a:t>
                      </a:r>
                    </a:p>
                  </a:txBody>
                  <a:tcPr/>
                </a:tc>
                <a:extLst>
                  <a:ext uri="{0D108BD9-81ED-4DB2-BD59-A6C34878D82A}">
                    <a16:rowId xmlns:a16="http://schemas.microsoft.com/office/drawing/2014/main" val="519365936"/>
                  </a:ext>
                </a:extLst>
              </a:tr>
              <a:tr h="231938">
                <a:tc>
                  <a:txBody>
                    <a:bodyPr/>
                    <a:lstStyle/>
                    <a:p>
                      <a:r>
                        <a:rPr lang="en-US" sz="1200" dirty="0" err="1"/>
                        <a:t>DateAdded</a:t>
                      </a:r>
                      <a:endParaRPr lang="en-US" sz="1200" dirty="0"/>
                    </a:p>
                  </a:txBody>
                  <a:tcPr/>
                </a:tc>
                <a:tc>
                  <a:txBody>
                    <a:bodyPr/>
                    <a:lstStyle/>
                    <a:p>
                      <a:r>
                        <a:rPr lang="en-US" sz="1200" dirty="0"/>
                        <a:t>DateTime2</a:t>
                      </a:r>
                    </a:p>
                  </a:txBody>
                  <a:tcPr/>
                </a:tc>
                <a:tc>
                  <a:txBody>
                    <a:bodyPr/>
                    <a:lstStyle/>
                    <a:p>
                      <a:r>
                        <a:rPr lang="en-US" sz="1200" dirty="0"/>
                        <a:t>DateTime2</a:t>
                      </a:r>
                    </a:p>
                  </a:txBody>
                  <a:tcPr/>
                </a:tc>
                <a:tc>
                  <a:txBody>
                    <a:bodyPr/>
                    <a:lstStyle/>
                    <a:p>
                      <a:r>
                        <a:rPr lang="en-US" sz="1050" dirty="0" err="1"/>
                        <a:t>CK_HumanResources_Employee_DateAdded</a:t>
                      </a:r>
                      <a:r>
                        <a:rPr lang="en-US" sz="1050" dirty="0"/>
                        <a:t>/</a:t>
                      </a:r>
                      <a:r>
                        <a:rPr lang="en-US" sz="1050" dirty="0" err="1"/>
                        <a:t>DF_HumanResources_Employee_DateAdded</a:t>
                      </a:r>
                      <a:endParaRPr lang="en-US" sz="1050" dirty="0"/>
                    </a:p>
                  </a:txBody>
                  <a:tcPr/>
                </a:tc>
                <a:extLst>
                  <a:ext uri="{0D108BD9-81ED-4DB2-BD59-A6C34878D82A}">
                    <a16:rowId xmlns:a16="http://schemas.microsoft.com/office/drawing/2014/main" val="2007881836"/>
                  </a:ext>
                </a:extLst>
              </a:tr>
              <a:tr h="231938">
                <a:tc>
                  <a:txBody>
                    <a:bodyPr/>
                    <a:lstStyle/>
                    <a:p>
                      <a:r>
                        <a:rPr lang="en-US" sz="1200" dirty="0" err="1"/>
                        <a:t>DateOfLastUpdate</a:t>
                      </a:r>
                      <a:endParaRPr lang="en-US" sz="1200" dirty="0"/>
                    </a:p>
                  </a:txBody>
                  <a:tcPr/>
                </a:tc>
                <a:tc>
                  <a:txBody>
                    <a:bodyPr/>
                    <a:lstStyle/>
                    <a:p>
                      <a:r>
                        <a:rPr lang="en-US" sz="1200" dirty="0"/>
                        <a:t>DateTime2</a:t>
                      </a:r>
                    </a:p>
                  </a:txBody>
                  <a:tcPr/>
                </a:tc>
                <a:tc>
                  <a:txBody>
                    <a:bodyPr/>
                    <a:lstStyle/>
                    <a:p>
                      <a:r>
                        <a:rPr lang="en-US" sz="1200" dirty="0"/>
                        <a:t>DateTime2</a:t>
                      </a:r>
                    </a:p>
                  </a:txBody>
                  <a:tcPr/>
                </a:tc>
                <a:tc>
                  <a:txBody>
                    <a:bodyPr/>
                    <a:lstStyle/>
                    <a:p>
                      <a:r>
                        <a:rPr lang="en-US" sz="1050" dirty="0" err="1"/>
                        <a:t>CK_HumanResources_Employee_DateOfLastUpdate</a:t>
                      </a:r>
                      <a:r>
                        <a:rPr lang="en-US" sz="1050" dirty="0"/>
                        <a:t>/</a:t>
                      </a:r>
                      <a:r>
                        <a:rPr lang="en-US" sz="1050" dirty="0" err="1"/>
                        <a:t>DF_HumanResources_Employee_DateOfLastUpdate</a:t>
                      </a:r>
                      <a:endParaRPr lang="en-US" sz="1050" dirty="0"/>
                    </a:p>
                  </a:txBody>
                  <a:tcPr/>
                </a:tc>
                <a:extLst>
                  <a:ext uri="{0D108BD9-81ED-4DB2-BD59-A6C34878D82A}">
                    <a16:rowId xmlns:a16="http://schemas.microsoft.com/office/drawing/2014/main" val="516554443"/>
                  </a:ext>
                </a:extLst>
              </a:tr>
            </a:tbl>
          </a:graphicData>
        </a:graphic>
      </p:graphicFrame>
    </p:spTree>
    <p:extLst>
      <p:ext uri="{BB962C8B-B14F-4D97-AF65-F5344CB8AC3E}">
        <p14:creationId xmlns:p14="http://schemas.microsoft.com/office/powerpoint/2010/main" val="4266015025"/>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t>
            </a:r>
            <a:r>
              <a:rPr lang="en-US" sz="3500" b="1" u="sng" dirty="0" err="1">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JsonOutput</a:t>
            </a:r>
            <a:endPar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5476773"/>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Production</a:t>
            </a:r>
          </a:p>
        </p:txBody>
      </p:sp>
    </p:spTree>
    <p:extLst>
      <p:ext uri="{BB962C8B-B14F-4D97-AF65-F5344CB8AC3E}">
        <p14:creationId xmlns:p14="http://schemas.microsoft.com/office/powerpoint/2010/main" val="3804366656"/>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Sales</a:t>
            </a:r>
          </a:p>
        </p:txBody>
      </p:sp>
    </p:spTree>
    <p:extLst>
      <p:ext uri="{BB962C8B-B14F-4D97-AF65-F5344CB8AC3E}">
        <p14:creationId xmlns:p14="http://schemas.microsoft.com/office/powerpoint/2010/main" val="4170368672"/>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a:t>
            </a:r>
            <a:r>
              <a:rPr lang="en-US" sz="3500" b="1" u="sng" dirty="0" err="1">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SystemVersioned</a:t>
            </a:r>
            <a:endPar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9570950"/>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Contents</a:t>
            </a:r>
          </a:p>
        </p:txBody>
      </p:sp>
      <p:sp>
        <p:nvSpPr>
          <p:cNvPr id="3" name="Subtitle 2">
            <a:extLst>
              <a:ext uri="{FF2B5EF4-FFF2-40B4-BE49-F238E27FC236}">
                <a16:creationId xmlns:a16="http://schemas.microsoft.com/office/drawing/2014/main" id="{112DED8E-E753-9A88-8756-8759E4E2CE45}"/>
              </a:ext>
            </a:extLst>
          </p:cNvPr>
          <p:cNvSpPr>
            <a:spLocks noGrp="1"/>
          </p:cNvSpPr>
          <p:nvPr>
            <p:ph type="subTitle" idx="1"/>
          </p:nvPr>
        </p:nvSpPr>
        <p:spPr>
          <a:xfrm>
            <a:off x="832224" y="1431758"/>
            <a:ext cx="10527548" cy="4728409"/>
          </a:xfrm>
        </p:spPr>
        <p:txBody>
          <a:bodyPr>
            <a:normAutofit fontScale="92500" lnSpcReduction="20000"/>
          </a:bodyPr>
          <a:lstStyle/>
          <a:p>
            <a:pPr marL="457200" indent="-457200" algn="l">
              <a:spcBef>
                <a:spcPts val="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Modeling Strategy </a:t>
            </a:r>
          </a:p>
          <a:p>
            <a:pPr marL="457200" indent="-457200" algn="l">
              <a:spcBef>
                <a:spcPts val="0"/>
              </a:spcBef>
              <a:buFont typeface="Arial" panose="020B0604020202020204" pitchFamily="34" charset="0"/>
              <a:buChar char="•"/>
            </a:pPr>
            <a:r>
              <a:rPr lang="en-US" sz="3000" dirty="0">
                <a:latin typeface="Calibri" panose="020F0502020204030204" pitchFamily="34" charset="0"/>
                <a:cs typeface="Calibri" panose="020F0502020204030204" pitchFamily="34" charset="0"/>
              </a:rPr>
              <a:t>Schemas</a:t>
            </a:r>
          </a:p>
          <a:p>
            <a:pPr marL="914400" lvl="1" indent="-457200" algn="l">
              <a:spcBef>
                <a:spcPts val="0"/>
              </a:spcBef>
              <a:buFont typeface="Arial" panose="020B0604020202020204" pitchFamily="34" charset="0"/>
              <a:buChar char="•"/>
            </a:pPr>
            <a:r>
              <a:rPr lang="en-US" sz="2800" dirty="0">
                <a:solidFill>
                  <a:schemeClr val="tx1">
                    <a:lumMod val="85000"/>
                  </a:schemeClr>
                </a:solidFill>
                <a:latin typeface="Calibri" panose="020F0502020204030204" pitchFamily="34" charset="0"/>
                <a:cs typeface="Calibri" panose="020F0502020204030204" pitchFamily="34" charset="0"/>
              </a:rPr>
              <a:t>Domains</a:t>
            </a:r>
          </a:p>
          <a:p>
            <a:pPr marL="914400" lvl="1" indent="-457200" algn="l">
              <a:spcBef>
                <a:spcPts val="0"/>
              </a:spcBef>
              <a:buFont typeface="Arial" panose="020B0604020202020204" pitchFamily="34" charset="0"/>
              <a:buChar char="•"/>
            </a:pPr>
            <a:r>
              <a:rPr lang="en-US" sz="2800" dirty="0">
                <a:solidFill>
                  <a:schemeClr val="tx1">
                    <a:lumMod val="85000"/>
                  </a:schemeClr>
                </a:solidFill>
                <a:latin typeface="Calibri" panose="020F0502020204030204" pitchFamily="34" charset="0"/>
                <a:cs typeface="Calibri" panose="020F0502020204030204" pitchFamily="34" charset="0"/>
              </a:rPr>
              <a:t>Sequences</a:t>
            </a:r>
          </a:p>
          <a:p>
            <a:pPr marL="914400" lvl="1" indent="-457200" algn="l">
              <a:spcBef>
                <a:spcPts val="0"/>
              </a:spcBef>
              <a:buFont typeface="Arial" panose="020B0604020202020204" pitchFamily="34" charset="0"/>
              <a:buChar char="•"/>
            </a:pPr>
            <a:r>
              <a:rPr lang="en-US" sz="2800" dirty="0">
                <a:solidFill>
                  <a:schemeClr val="tx1">
                    <a:lumMod val="85000"/>
                  </a:schemeClr>
                </a:solidFill>
                <a:latin typeface="Calibri" panose="020F0502020204030204" pitchFamily="34" charset="0"/>
                <a:cs typeface="Calibri" panose="020F0502020204030204" pitchFamily="34" charset="0"/>
              </a:rPr>
              <a:t>Defaults</a:t>
            </a:r>
          </a:p>
          <a:p>
            <a:pPr marL="914400" lvl="1" indent="-457200" algn="l">
              <a:spcBef>
                <a:spcPts val="0"/>
              </a:spcBef>
              <a:buFont typeface="Arial" panose="020B0604020202020204" pitchFamily="34" charset="0"/>
              <a:buChar char="•"/>
            </a:pPr>
            <a:r>
              <a:rPr lang="en-US" sz="2800" dirty="0">
                <a:solidFill>
                  <a:schemeClr val="tx1">
                    <a:lumMod val="85000"/>
                  </a:schemeClr>
                </a:solidFill>
                <a:latin typeface="Calibri" panose="020F0502020204030204" pitchFamily="34" charset="0"/>
                <a:cs typeface="Calibri" panose="020F0502020204030204" pitchFamily="34" charset="0"/>
              </a:rPr>
              <a:t>Validation Rules</a:t>
            </a:r>
          </a:p>
          <a:p>
            <a:pPr marL="457200" indent="-457200" algn="l">
              <a:spcBef>
                <a:spcPts val="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DDL Generation &amp; Database Creation</a:t>
            </a:r>
          </a:p>
          <a:p>
            <a:pPr marL="914400" lvl="1" indent="-457200" algn="l">
              <a:spcBef>
                <a:spcPts val="0"/>
              </a:spcBef>
              <a:buFont typeface="Arial" panose="020B0604020202020204" pitchFamily="34" charset="0"/>
              <a:buChar char="•"/>
            </a:pPr>
            <a:r>
              <a:rPr lang="en-US" sz="2600" dirty="0">
                <a:solidFill>
                  <a:schemeClr val="tx1">
                    <a:lumMod val="85000"/>
                  </a:schemeClr>
                </a:solidFill>
                <a:latin typeface="Calibri" panose="020F0502020204030204" pitchFamily="34" charset="0"/>
                <a:cs typeface="Calibri" panose="020F0502020204030204" pitchFamily="34" charset="0"/>
              </a:rPr>
              <a:t>SQL Server 2019</a:t>
            </a:r>
          </a:p>
          <a:p>
            <a:pPr marL="914400" lvl="1" indent="-457200" algn="l">
              <a:spcBef>
                <a:spcPts val="0"/>
              </a:spcBef>
              <a:buFont typeface="Arial" panose="020B0604020202020204" pitchFamily="34" charset="0"/>
              <a:buChar char="•"/>
            </a:pPr>
            <a:r>
              <a:rPr lang="en-US" sz="2600" dirty="0">
                <a:solidFill>
                  <a:schemeClr val="tx1">
                    <a:lumMod val="85000"/>
                  </a:schemeClr>
                </a:solidFill>
                <a:latin typeface="Calibri" panose="020F0502020204030204" pitchFamily="34" charset="0"/>
                <a:cs typeface="Calibri" panose="020F0502020204030204" pitchFamily="34" charset="0"/>
              </a:rPr>
              <a:t>PostgreSQL</a:t>
            </a:r>
          </a:p>
          <a:p>
            <a:pPr marL="914400" lvl="1" indent="-457200" algn="l">
              <a:spcBef>
                <a:spcPts val="0"/>
              </a:spcBef>
              <a:buFont typeface="Arial" panose="020B0604020202020204" pitchFamily="34" charset="0"/>
              <a:buChar char="•"/>
            </a:pPr>
            <a:r>
              <a:rPr lang="en-US" sz="2600" dirty="0">
                <a:solidFill>
                  <a:schemeClr val="tx1">
                    <a:lumMod val="85000"/>
                  </a:schemeClr>
                </a:solidFill>
                <a:latin typeface="Calibri" panose="020F0502020204030204" pitchFamily="34" charset="0"/>
                <a:cs typeface="Calibri" panose="020F0502020204030204" pitchFamily="34" charset="0"/>
              </a:rPr>
              <a:t>MySQL</a:t>
            </a:r>
          </a:p>
          <a:p>
            <a:pPr marL="457200" indent="-457200" algn="l">
              <a:spcBef>
                <a:spcPts val="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Conclusion</a:t>
            </a:r>
          </a:p>
          <a:p>
            <a:pPr marL="457200" indent="-457200" algn="l">
              <a:spcBef>
                <a:spcPts val="0"/>
              </a:spcBef>
              <a:buFont typeface="Arial" panose="020B0604020202020204" pitchFamily="34" charset="0"/>
              <a:buChar char="•"/>
            </a:pPr>
            <a:endParaRPr lang="en-US" sz="30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4018048"/>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Triggered</a:t>
            </a:r>
          </a:p>
        </p:txBody>
      </p:sp>
    </p:spTree>
    <p:extLst>
      <p:ext uri="{BB962C8B-B14F-4D97-AF65-F5344CB8AC3E}">
        <p14:creationId xmlns:p14="http://schemas.microsoft.com/office/powerpoint/2010/main" val="469131328"/>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35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 Schemas: Utils</a:t>
            </a:r>
          </a:p>
        </p:txBody>
      </p:sp>
    </p:spTree>
    <p:extLst>
      <p:ext uri="{BB962C8B-B14F-4D97-AF65-F5344CB8AC3E}">
        <p14:creationId xmlns:p14="http://schemas.microsoft.com/office/powerpoint/2010/main" val="4250935422"/>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292402"/>
          </a:xfrm>
        </p:spPr>
        <p:txBody>
          <a:bodyPr anchor="ctr">
            <a:noAutofit/>
          </a:bodyPr>
          <a:lstStyle/>
          <a:p>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DDL &amp; Database Creation:</a:t>
            </a:r>
            <a:b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br>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SQLServer2019</a:t>
            </a:r>
          </a:p>
        </p:txBody>
      </p:sp>
    </p:spTree>
    <p:extLst>
      <p:ext uri="{BB962C8B-B14F-4D97-AF65-F5344CB8AC3E}">
        <p14:creationId xmlns:p14="http://schemas.microsoft.com/office/powerpoint/2010/main" val="1126359271"/>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292402"/>
          </a:xfrm>
        </p:spPr>
        <p:txBody>
          <a:bodyPr anchor="ctr">
            <a:noAutofit/>
          </a:bodyPr>
          <a:lstStyle/>
          <a:p>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DDL &amp; Database Creation:</a:t>
            </a:r>
            <a:b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br>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PostgreSQL</a:t>
            </a:r>
          </a:p>
        </p:txBody>
      </p:sp>
    </p:spTree>
    <p:extLst>
      <p:ext uri="{BB962C8B-B14F-4D97-AF65-F5344CB8AC3E}">
        <p14:creationId xmlns:p14="http://schemas.microsoft.com/office/powerpoint/2010/main" val="3311148750"/>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292402"/>
          </a:xfrm>
        </p:spPr>
        <p:txBody>
          <a:bodyPr anchor="ctr">
            <a:noAutofit/>
          </a:bodyPr>
          <a:lstStyle/>
          <a:p>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DDL &amp; Database Creation:</a:t>
            </a:r>
            <a:b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br>
            <a:r>
              <a:rPr lang="en-US" sz="4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MySQL</a:t>
            </a:r>
          </a:p>
        </p:txBody>
      </p:sp>
    </p:spTree>
    <p:extLst>
      <p:ext uri="{BB962C8B-B14F-4D97-AF65-F5344CB8AC3E}">
        <p14:creationId xmlns:p14="http://schemas.microsoft.com/office/powerpoint/2010/main" val="983342415"/>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Conclusion</a:t>
            </a:r>
          </a:p>
        </p:txBody>
      </p:sp>
    </p:spTree>
    <p:extLst>
      <p:ext uri="{BB962C8B-B14F-4D97-AF65-F5344CB8AC3E}">
        <p14:creationId xmlns:p14="http://schemas.microsoft.com/office/powerpoint/2010/main" val="4232049006"/>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Modeling Strategy</a:t>
            </a:r>
          </a:p>
        </p:txBody>
      </p:sp>
      <p:graphicFrame>
        <p:nvGraphicFramePr>
          <p:cNvPr id="4" name="Object 3">
            <a:extLst>
              <a:ext uri="{FF2B5EF4-FFF2-40B4-BE49-F238E27FC236}">
                <a16:creationId xmlns:a16="http://schemas.microsoft.com/office/drawing/2014/main" id="{53F6E85F-C5BB-ED06-3724-74B21B3C7679}"/>
              </a:ext>
            </a:extLst>
          </p:cNvPr>
          <p:cNvGraphicFramePr>
            <a:graphicFrameLocks noChangeAspect="1"/>
          </p:cNvGraphicFramePr>
          <p:nvPr>
            <p:extLst>
              <p:ext uri="{D42A27DB-BD31-4B8C-83A1-F6EECF244321}">
                <p14:modId xmlns:p14="http://schemas.microsoft.com/office/powerpoint/2010/main" val="1832251738"/>
              </p:ext>
            </p:extLst>
          </p:nvPr>
        </p:nvGraphicFramePr>
        <p:xfrm>
          <a:off x="2708834" y="1395977"/>
          <a:ext cx="6774321" cy="4346928"/>
        </p:xfrm>
        <a:graphic>
          <a:graphicData uri="http://schemas.openxmlformats.org/presentationml/2006/ole">
            <mc:AlternateContent xmlns:mc="http://schemas.openxmlformats.org/markup-compatibility/2006">
              <mc:Choice xmlns:v="urn:schemas-microsoft-com:vml" Requires="v">
                <p:oleObj name="Bitmap Image" r:id="rId3" imgW="7496280" imgH="4809960" progId="Paint.Picture">
                  <p:embed/>
                </p:oleObj>
              </mc:Choice>
              <mc:Fallback>
                <p:oleObj name="Bitmap Image" r:id="rId3" imgW="7496280" imgH="4809960" progId="Paint.Picture">
                  <p:embed/>
                  <p:pic>
                    <p:nvPicPr>
                      <p:cNvPr id="0" name=""/>
                      <p:cNvPicPr/>
                      <p:nvPr/>
                    </p:nvPicPr>
                    <p:blipFill>
                      <a:blip r:embed="rId4"/>
                      <a:stretch>
                        <a:fillRect/>
                      </a:stretch>
                    </p:blipFill>
                    <p:spPr>
                      <a:xfrm>
                        <a:off x="2708834" y="1395977"/>
                        <a:ext cx="6774321" cy="434692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3E26BCC-AF87-2750-7C1D-454A8BA08F42}"/>
              </a:ext>
            </a:extLst>
          </p:cNvPr>
          <p:cNvPicPr>
            <a:picLocks noChangeAspect="1"/>
          </p:cNvPicPr>
          <p:nvPr/>
        </p:nvPicPr>
        <p:blipFill>
          <a:blip r:embed="rId5"/>
          <a:stretch>
            <a:fillRect/>
          </a:stretch>
        </p:blipFill>
        <p:spPr>
          <a:xfrm>
            <a:off x="10229347" y="1356096"/>
            <a:ext cx="1653778" cy="4422589"/>
          </a:xfrm>
          <a:prstGeom prst="rect">
            <a:avLst/>
          </a:prstGeom>
        </p:spPr>
      </p:pic>
      <p:pic>
        <p:nvPicPr>
          <p:cNvPr id="8" name="Picture 7">
            <a:extLst>
              <a:ext uri="{FF2B5EF4-FFF2-40B4-BE49-F238E27FC236}">
                <a16:creationId xmlns:a16="http://schemas.microsoft.com/office/drawing/2014/main" id="{B4777F52-6D2C-34BA-505E-F5B437119DAB}"/>
              </a:ext>
            </a:extLst>
          </p:cNvPr>
          <p:cNvPicPr>
            <a:picLocks noChangeAspect="1"/>
          </p:cNvPicPr>
          <p:nvPr/>
        </p:nvPicPr>
        <p:blipFill>
          <a:blip r:embed="rId6"/>
          <a:stretch>
            <a:fillRect/>
          </a:stretch>
        </p:blipFill>
        <p:spPr>
          <a:xfrm>
            <a:off x="461266" y="1368610"/>
            <a:ext cx="1653778" cy="4410075"/>
          </a:xfrm>
          <a:prstGeom prst="rect">
            <a:avLst/>
          </a:prstGeom>
        </p:spPr>
      </p:pic>
      <p:pic>
        <p:nvPicPr>
          <p:cNvPr id="10" name="Picture 9">
            <a:extLst>
              <a:ext uri="{FF2B5EF4-FFF2-40B4-BE49-F238E27FC236}">
                <a16:creationId xmlns:a16="http://schemas.microsoft.com/office/drawing/2014/main" id="{65CE190A-C7F8-1B98-ADC2-800E44125E7D}"/>
              </a:ext>
            </a:extLst>
          </p:cNvPr>
          <p:cNvPicPr>
            <a:picLocks noChangeAspect="1"/>
          </p:cNvPicPr>
          <p:nvPr/>
        </p:nvPicPr>
        <p:blipFill>
          <a:blip r:embed="rId7"/>
          <a:stretch>
            <a:fillRect/>
          </a:stretch>
        </p:blipFill>
        <p:spPr>
          <a:xfrm>
            <a:off x="5114920" y="5874883"/>
            <a:ext cx="1962150" cy="790575"/>
          </a:xfrm>
          <a:prstGeom prst="rect">
            <a:avLst/>
          </a:prstGeom>
        </p:spPr>
      </p:pic>
    </p:spTree>
    <p:extLst>
      <p:ext uri="{BB962C8B-B14F-4D97-AF65-F5344CB8AC3E}">
        <p14:creationId xmlns:p14="http://schemas.microsoft.com/office/powerpoint/2010/main" val="633929053"/>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Modeling Strategy</a:t>
            </a:r>
          </a:p>
        </p:txBody>
      </p:sp>
      <p:pic>
        <p:nvPicPr>
          <p:cNvPr id="5" name="Picture 4">
            <a:extLst>
              <a:ext uri="{FF2B5EF4-FFF2-40B4-BE49-F238E27FC236}">
                <a16:creationId xmlns:a16="http://schemas.microsoft.com/office/drawing/2014/main" id="{80E3B11E-8776-8EFB-6AF4-EFD2881D2FDB}"/>
              </a:ext>
            </a:extLst>
          </p:cNvPr>
          <p:cNvPicPr>
            <a:picLocks noChangeAspect="1"/>
          </p:cNvPicPr>
          <p:nvPr/>
        </p:nvPicPr>
        <p:blipFill>
          <a:blip r:embed="rId3"/>
          <a:stretch>
            <a:fillRect/>
          </a:stretch>
        </p:blipFill>
        <p:spPr>
          <a:xfrm>
            <a:off x="1843768" y="1431758"/>
            <a:ext cx="8286750" cy="4857750"/>
          </a:xfrm>
          <a:prstGeom prst="rect">
            <a:avLst/>
          </a:prstGeom>
        </p:spPr>
      </p:pic>
    </p:spTree>
    <p:extLst>
      <p:ext uri="{BB962C8B-B14F-4D97-AF65-F5344CB8AC3E}">
        <p14:creationId xmlns:p14="http://schemas.microsoft.com/office/powerpoint/2010/main" val="3804702158"/>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Schemas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1291917333"/>
              </p:ext>
            </p:extLst>
          </p:nvPr>
        </p:nvGraphicFramePr>
        <p:xfrm>
          <a:off x="457200" y="1684421"/>
          <a:ext cx="11201400" cy="4078657"/>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706435789"/>
                    </a:ext>
                  </a:extLst>
                </a:gridCol>
                <a:gridCol w="3733800">
                  <a:extLst>
                    <a:ext uri="{9D8B030D-6E8A-4147-A177-3AD203B41FA5}">
                      <a16:colId xmlns:a16="http://schemas.microsoft.com/office/drawing/2014/main" val="1863622788"/>
                    </a:ext>
                  </a:extLst>
                </a:gridCol>
                <a:gridCol w="3733800">
                  <a:extLst>
                    <a:ext uri="{9D8B030D-6E8A-4147-A177-3AD203B41FA5}">
                      <a16:colId xmlns:a16="http://schemas.microsoft.com/office/drawing/2014/main" val="3338899748"/>
                    </a:ext>
                  </a:extLst>
                </a:gridCol>
              </a:tblGrid>
              <a:tr h="421057">
                <a:tc>
                  <a:txBody>
                    <a:bodyPr/>
                    <a:lstStyle/>
                    <a:p>
                      <a:pPr algn="ctr"/>
                      <a:r>
                        <a:rPr lang="en-US" b="1" dirty="0"/>
                        <a:t>Domains</a:t>
                      </a:r>
                    </a:p>
                  </a:txBody>
                  <a:tcPr/>
                </a:tc>
                <a:tc>
                  <a:txBody>
                    <a:bodyPr/>
                    <a:lstStyle/>
                    <a:p>
                      <a:pPr algn="ctr"/>
                      <a:r>
                        <a:rPr lang="en-US" b="1" dirty="0"/>
                        <a:t>Sequences</a:t>
                      </a:r>
                    </a:p>
                  </a:txBody>
                  <a:tcPr/>
                </a:tc>
                <a:tc>
                  <a:txBody>
                    <a:bodyPr/>
                    <a:lstStyle/>
                    <a:p>
                      <a:pPr algn="ctr"/>
                      <a:r>
                        <a:rPr lang="en-US" b="1" dirty="0"/>
                        <a:t>Tables</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t>dGroup3Midterm</a:t>
                      </a:r>
                    </a:p>
                    <a:p>
                      <a:pPr marL="742950" lvl="1" indent="-285750">
                        <a:buFont typeface="Arial" panose="020B0604020202020204" pitchFamily="34" charset="0"/>
                        <a:buChar char="•"/>
                      </a:pPr>
                      <a:r>
                        <a:rPr lang="en-US" b="1" dirty="0" err="1"/>
                        <a:t>sdDatetime</a:t>
                      </a:r>
                      <a:endParaRPr lang="en-US" b="1" dirty="0"/>
                    </a:p>
                    <a:p>
                      <a:pPr marL="742950" lvl="1" indent="-285750">
                        <a:buFont typeface="Arial" panose="020B0604020202020204" pitchFamily="34" charset="0"/>
                        <a:buChar char="•"/>
                      </a:pPr>
                      <a:r>
                        <a:rPr lang="en-US" b="1" dirty="0" err="1"/>
                        <a:t>sdKey</a:t>
                      </a:r>
                      <a:endParaRPr lang="en-US" b="1" dirty="0"/>
                    </a:p>
                    <a:p>
                      <a:pPr marL="742950" lvl="1" indent="-285750">
                        <a:buFont typeface="Arial" panose="020B0604020202020204" pitchFamily="34" charset="0"/>
                        <a:buChar char="•"/>
                      </a:pPr>
                      <a:r>
                        <a:rPr lang="en-US" b="1" dirty="0" err="1"/>
                        <a:t>sdNumber</a:t>
                      </a:r>
                      <a:endParaRPr lang="en-US" b="1" dirty="0"/>
                    </a:p>
                    <a:p>
                      <a:pPr marL="1200150" lvl="2" indent="-285750">
                        <a:buFont typeface="Arial" panose="020B0604020202020204" pitchFamily="34" charset="0"/>
                        <a:buChar char="•"/>
                      </a:pPr>
                      <a:r>
                        <a:rPr lang="en-US" b="1" dirty="0" err="1"/>
                        <a:t>sdBit</a:t>
                      </a:r>
                      <a:endParaRPr lang="en-US" b="1" dirty="0"/>
                    </a:p>
                    <a:p>
                      <a:pPr marL="1200150" lvl="2" indent="-285750">
                        <a:buFont typeface="Arial" panose="020B0604020202020204" pitchFamily="34" charset="0"/>
                        <a:buChar char="•"/>
                      </a:pPr>
                      <a:r>
                        <a:rPr lang="en-US" b="1" dirty="0" err="1"/>
                        <a:t>sdDecimalNumber</a:t>
                      </a:r>
                      <a:endParaRPr lang="en-US" b="1" dirty="0"/>
                    </a:p>
                    <a:p>
                      <a:pPr marL="1200150" lvl="2" indent="-285750">
                        <a:buFont typeface="Arial" panose="020B0604020202020204" pitchFamily="34" charset="0"/>
                        <a:buChar char="•"/>
                      </a:pPr>
                      <a:r>
                        <a:rPr lang="en-US" b="1" dirty="0" err="1"/>
                        <a:t>sdIntegerNumber</a:t>
                      </a:r>
                      <a:endParaRPr lang="en-US" b="1" dirty="0"/>
                    </a:p>
                    <a:p>
                      <a:pPr marL="742950" lvl="1" indent="-285750">
                        <a:buFont typeface="Arial" panose="020B0604020202020204" pitchFamily="34" charset="0"/>
                        <a:buChar char="•"/>
                      </a:pPr>
                      <a:r>
                        <a:rPr lang="en-US" b="1" dirty="0" err="1"/>
                        <a:t>sdString</a:t>
                      </a:r>
                      <a:endParaRPr lang="en-US" b="1" dirty="0"/>
                    </a:p>
                    <a:p>
                      <a:pPr marL="1200150" lvl="2" indent="-285750">
                        <a:buFont typeface="Arial" panose="020B0604020202020204" pitchFamily="34" charset="0"/>
                        <a:buChar char="•"/>
                      </a:pPr>
                      <a:r>
                        <a:rPr lang="en-US" b="1" dirty="0" err="1"/>
                        <a:t>sdDescription</a:t>
                      </a:r>
                      <a:endParaRPr lang="en-US" b="1" dirty="0"/>
                    </a:p>
                    <a:p>
                      <a:pPr marL="1200150" lvl="2" indent="-285750">
                        <a:buFont typeface="Arial" panose="020B0604020202020204" pitchFamily="34" charset="0"/>
                        <a:buChar char="•"/>
                      </a:pPr>
                      <a:r>
                        <a:rPr lang="en-US" b="1" dirty="0" err="1"/>
                        <a:t>sdFlagChar</a:t>
                      </a:r>
                      <a:endParaRPr lang="en-US" b="1" dirty="0"/>
                    </a:p>
                    <a:p>
                      <a:pPr marL="1200150" lvl="2" indent="-285750">
                        <a:buFont typeface="Arial" panose="020B0604020202020204" pitchFamily="34" charset="0"/>
                        <a:buChar char="•"/>
                      </a:pPr>
                      <a:r>
                        <a:rPr lang="en-US" b="1" dirty="0" err="1"/>
                        <a:t>sdName</a:t>
                      </a:r>
                      <a:endParaRPr lang="en-US" b="1" dirty="0"/>
                    </a:p>
                    <a:p>
                      <a:pPr marL="1200150" lvl="2" indent="-285750">
                        <a:buFont typeface="Arial" panose="020B0604020202020204" pitchFamily="34" charset="0"/>
                        <a:buChar char="•"/>
                      </a:pPr>
                      <a:r>
                        <a:rPr lang="en-US" b="1" dirty="0" err="1"/>
                        <a:t>sdTitle</a:t>
                      </a:r>
                      <a:endParaRPr lang="en-US" b="1" dirty="0"/>
                    </a:p>
                    <a:p>
                      <a:pPr marL="1200150" lvl="2" indent="-285750">
                        <a:buFont typeface="Arial" panose="020B0604020202020204" pitchFamily="34" charset="0"/>
                        <a:buChar char="•"/>
                      </a:pPr>
                      <a:endParaRPr lang="en-US" b="1" dirty="0"/>
                    </a:p>
                  </a:txBody>
                  <a:tcPr/>
                </a:tc>
                <a:tc>
                  <a:txBody>
                    <a:bodyPr/>
                    <a:lstStyle/>
                    <a:p>
                      <a:pPr marL="285750" indent="-285750">
                        <a:buFont typeface="Arial" panose="020B0604020202020204" pitchFamily="34" charset="0"/>
                        <a:buChar char="•"/>
                      </a:pPr>
                      <a:r>
                        <a:rPr lang="en-US" b="1" dirty="0" err="1"/>
                        <a:t>SequenceIdInsert</a:t>
                      </a:r>
                      <a:endParaRPr lang="en-US" b="1" dirty="0"/>
                    </a:p>
                  </a:txBody>
                  <a:tcPr/>
                </a:tc>
                <a:tc>
                  <a:txBody>
                    <a:bodyPr/>
                    <a:lstStyle/>
                    <a:p>
                      <a:pPr marL="285750" indent="-285750">
                        <a:buFont typeface="Arial" panose="020B0604020202020204" pitchFamily="34" charset="0"/>
                        <a:buChar char="•"/>
                      </a:pPr>
                      <a:r>
                        <a:rPr lang="en-US" b="1" dirty="0"/>
                        <a:t>Audit</a:t>
                      </a:r>
                    </a:p>
                    <a:p>
                      <a:pPr marL="285750" indent="-285750">
                        <a:buFont typeface="Arial" panose="020B0604020202020204" pitchFamily="34" charset="0"/>
                        <a:buChar char="•"/>
                      </a:pPr>
                      <a:r>
                        <a:rPr lang="en-US" b="1" dirty="0" err="1"/>
                        <a:t>DbSecurity</a:t>
                      </a:r>
                      <a:endParaRPr lang="en-US" b="1" dirty="0"/>
                    </a:p>
                    <a:p>
                      <a:pPr marL="285750" indent="-285750">
                        <a:buFont typeface="Arial" panose="020B0604020202020204" pitchFamily="34" charset="0"/>
                        <a:buChar char="•"/>
                      </a:pPr>
                      <a:r>
                        <a:rPr lang="en-US" b="1" dirty="0" err="1"/>
                        <a:t>DigitRepresentation</a:t>
                      </a:r>
                      <a:endParaRPr lang="en-US" b="1" dirty="0"/>
                    </a:p>
                    <a:p>
                      <a:pPr marL="285750" indent="-285750">
                        <a:buFont typeface="Arial" panose="020B0604020202020204" pitchFamily="34" charset="0"/>
                        <a:buChar char="•"/>
                      </a:pPr>
                      <a:r>
                        <a:rPr lang="en-US" b="1" dirty="0" err="1"/>
                        <a:t>HumanResources</a:t>
                      </a:r>
                      <a:endParaRPr lang="en-US" b="1" dirty="0"/>
                    </a:p>
                    <a:p>
                      <a:pPr marL="285750" indent="-285750">
                        <a:buFont typeface="Arial" panose="020B0604020202020204" pitchFamily="34" charset="0"/>
                        <a:buChar char="•"/>
                      </a:pPr>
                      <a:r>
                        <a:rPr lang="en-US" b="1" dirty="0" err="1"/>
                        <a:t>JsonOutput</a:t>
                      </a:r>
                      <a:endParaRPr lang="en-US" b="1" dirty="0"/>
                    </a:p>
                    <a:p>
                      <a:pPr marL="285750" indent="-285750">
                        <a:buFont typeface="Arial" panose="020B0604020202020204" pitchFamily="34" charset="0"/>
                        <a:buChar char="•"/>
                      </a:pPr>
                      <a:r>
                        <a:rPr lang="en-US" b="1" dirty="0"/>
                        <a:t>Production</a:t>
                      </a:r>
                    </a:p>
                    <a:p>
                      <a:pPr marL="285750" indent="-285750">
                        <a:buFont typeface="Arial" panose="020B0604020202020204" pitchFamily="34" charset="0"/>
                        <a:buChar char="•"/>
                      </a:pPr>
                      <a:r>
                        <a:rPr lang="en-US" b="1" dirty="0"/>
                        <a:t>Sales</a:t>
                      </a:r>
                    </a:p>
                    <a:p>
                      <a:pPr marL="285750" indent="-285750">
                        <a:buFont typeface="Arial" panose="020B0604020202020204" pitchFamily="34" charset="0"/>
                        <a:buChar char="•"/>
                      </a:pPr>
                      <a:r>
                        <a:rPr lang="en-US" b="1" dirty="0" err="1"/>
                        <a:t>SystemVersioned</a:t>
                      </a:r>
                      <a:endParaRPr lang="en-US" b="1" dirty="0"/>
                    </a:p>
                    <a:p>
                      <a:pPr marL="285750" indent="-285750">
                        <a:buFont typeface="Arial" panose="020B0604020202020204" pitchFamily="34" charset="0"/>
                        <a:buChar char="•"/>
                      </a:pPr>
                      <a:r>
                        <a:rPr lang="en-US" b="1" dirty="0"/>
                        <a:t>Triggered</a:t>
                      </a:r>
                    </a:p>
                    <a:p>
                      <a:pPr marL="285750" indent="-285750">
                        <a:buFont typeface="Arial" panose="020B0604020202020204" pitchFamily="34" charset="0"/>
                        <a:buChar char="•"/>
                      </a:pPr>
                      <a:r>
                        <a:rPr lang="en-US" b="1" dirty="0"/>
                        <a:t>Utils</a:t>
                      </a: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228360611"/>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Domains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935300177"/>
              </p:ext>
            </p:extLst>
          </p:nvPr>
        </p:nvGraphicFramePr>
        <p:xfrm>
          <a:off x="753975" y="1717078"/>
          <a:ext cx="10684042" cy="4078657"/>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706435789"/>
                    </a:ext>
                  </a:extLst>
                </a:gridCol>
                <a:gridCol w="5342021">
                  <a:extLst>
                    <a:ext uri="{9D8B030D-6E8A-4147-A177-3AD203B41FA5}">
                      <a16:colId xmlns:a16="http://schemas.microsoft.com/office/drawing/2014/main" val="1863622788"/>
                    </a:ext>
                  </a:extLst>
                </a:gridCol>
              </a:tblGrid>
              <a:tr h="421057">
                <a:tc>
                  <a:txBody>
                    <a:bodyPr/>
                    <a:lstStyle/>
                    <a:p>
                      <a:pPr algn="ctr"/>
                      <a:r>
                        <a:rPr lang="en-US" b="1" dirty="0">
                          <a:solidFill>
                            <a:schemeClr val="tx1"/>
                          </a:solidFill>
                        </a:rPr>
                        <a:t>Domain Schemas</a:t>
                      </a:r>
                    </a:p>
                  </a:txBody>
                  <a:tcPr/>
                </a:tc>
                <a:tc>
                  <a:txBody>
                    <a:bodyPr/>
                    <a:lstStyle/>
                    <a:p>
                      <a:pPr algn="ctr"/>
                      <a:r>
                        <a:rPr lang="en-US" b="1" dirty="0">
                          <a:solidFill>
                            <a:schemeClr val="tx1"/>
                          </a:solidFill>
                        </a:rPr>
                        <a:t>Domains/UDTs</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solidFill>
                            <a:srgbClr val="00B050"/>
                          </a:solidFill>
                        </a:rPr>
                        <a:t>dGroup3Midterm</a:t>
                      </a:r>
                    </a:p>
                    <a:p>
                      <a:pPr marL="742950" lvl="1" indent="-285750">
                        <a:buFont typeface="Arial" panose="020B0604020202020204" pitchFamily="34" charset="0"/>
                        <a:buChar char="•"/>
                      </a:pPr>
                      <a:r>
                        <a:rPr lang="en-US" b="1" dirty="0" err="1">
                          <a:solidFill>
                            <a:schemeClr val="bg1"/>
                          </a:solidFill>
                        </a:rPr>
                        <a:t>sdDatetime</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sdKey</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sdBit</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sdDecimalNumber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sdIntegerNumber</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sdString</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sdDescription</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sdFlagChar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sdName</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sdTitle</a:t>
                      </a:r>
                      <a:endParaRPr lang="en-US" b="1" dirty="0">
                        <a:solidFill>
                          <a:schemeClr val="bg1"/>
                        </a:solidFill>
                      </a:endParaRPr>
                    </a:p>
                    <a:p>
                      <a:pPr marL="1200150" lvl="2" indent="-285750">
                        <a:buFont typeface="Arial" panose="020B0604020202020204" pitchFamily="34" charset="0"/>
                        <a:buChar char="•"/>
                      </a:pPr>
                      <a:endParaRPr lang="en-US" b="1" dirty="0">
                        <a:solidFill>
                          <a:schemeClr val="bg1"/>
                        </a:solidFill>
                      </a:endParaRPr>
                    </a:p>
                  </a:txBody>
                  <a:tcPr/>
                </a:tc>
                <a:tc>
                  <a:txBody>
                    <a:bodyPr/>
                    <a:lstStyle/>
                    <a:p>
                      <a:pPr marL="742950" lvl="1" indent="-285750">
                        <a:buFont typeface="Arial" panose="020B0604020202020204" pitchFamily="34" charset="0"/>
                        <a:buChar char="•"/>
                      </a:pPr>
                      <a:r>
                        <a:rPr lang="en-US" b="1" dirty="0" err="1">
                          <a:solidFill>
                            <a:srgbClr val="00B050"/>
                          </a:solidFill>
                        </a:rPr>
                        <a:t>sdDatetime</a:t>
                      </a:r>
                      <a:endParaRPr lang="en-US" b="1" dirty="0">
                        <a:solidFill>
                          <a:srgbClr val="00B050"/>
                        </a:solidFill>
                      </a:endParaRPr>
                    </a:p>
                    <a:p>
                      <a:pPr marL="742950" lvl="1" indent="-285750">
                        <a:buFont typeface="Arial" panose="020B0604020202020204" pitchFamily="34" charset="0"/>
                        <a:buChar char="•"/>
                      </a:pPr>
                      <a:r>
                        <a:rPr lang="en-US" b="1" dirty="0" err="1">
                          <a:solidFill>
                            <a:srgbClr val="00B050"/>
                          </a:solidFill>
                        </a:rPr>
                        <a:t>sdKey</a:t>
                      </a:r>
                      <a:endParaRPr lang="en-US" b="1" dirty="0">
                        <a:solidFill>
                          <a:srgbClr val="00B050"/>
                        </a:solidFill>
                      </a:endParaRPr>
                    </a:p>
                    <a:p>
                      <a:pPr marL="742950" lvl="1" indent="-285750">
                        <a:buFont typeface="Arial" panose="020B0604020202020204" pitchFamily="34" charset="0"/>
                        <a:buChar char="•"/>
                      </a:pPr>
                      <a:r>
                        <a:rPr lang="en-US" b="1" dirty="0" err="1">
                          <a:solidFill>
                            <a:srgbClr val="00B050"/>
                          </a:solidFill>
                        </a:rPr>
                        <a:t>sdNumber</a:t>
                      </a:r>
                      <a:endParaRPr lang="en-US" b="1" dirty="0">
                        <a:solidFill>
                          <a:srgbClr val="00B050"/>
                        </a:solidFill>
                      </a:endParaRPr>
                    </a:p>
                    <a:p>
                      <a:pPr marL="742950" lvl="1" indent="-285750">
                        <a:buFont typeface="Arial" panose="020B0604020202020204" pitchFamily="34" charset="0"/>
                        <a:buChar char="•"/>
                      </a:pPr>
                      <a:r>
                        <a:rPr lang="en-US" b="1" dirty="0" err="1">
                          <a:solidFill>
                            <a:srgbClr val="00B050"/>
                          </a:solidFill>
                        </a:rPr>
                        <a:t>sdString</a:t>
                      </a:r>
                      <a:endParaRPr lang="en-US" b="1" dirty="0">
                        <a:solidFill>
                          <a:srgbClr val="00B050"/>
                        </a:solidFill>
                      </a:endParaRPr>
                    </a:p>
                    <a:p>
                      <a:pPr marL="285750" indent="-285750">
                        <a:buFont typeface="Arial" panose="020B0604020202020204" pitchFamily="34" charset="0"/>
                        <a:buChar char="•"/>
                      </a:pPr>
                      <a:endParaRPr lang="en-US" b="1" dirty="0">
                        <a:solidFill>
                          <a:schemeClr val="bg1"/>
                        </a:solidFill>
                      </a:endParaRP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1562936939"/>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Domains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1390760799"/>
              </p:ext>
            </p:extLst>
          </p:nvPr>
        </p:nvGraphicFramePr>
        <p:xfrm>
          <a:off x="753975" y="1727964"/>
          <a:ext cx="10684042" cy="4078657"/>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706435789"/>
                    </a:ext>
                  </a:extLst>
                </a:gridCol>
                <a:gridCol w="5342021">
                  <a:extLst>
                    <a:ext uri="{9D8B030D-6E8A-4147-A177-3AD203B41FA5}">
                      <a16:colId xmlns:a16="http://schemas.microsoft.com/office/drawing/2014/main" val="1863622788"/>
                    </a:ext>
                  </a:extLst>
                </a:gridCol>
              </a:tblGrid>
              <a:tr h="421057">
                <a:tc>
                  <a:txBody>
                    <a:bodyPr/>
                    <a:lstStyle/>
                    <a:p>
                      <a:pPr algn="ctr"/>
                      <a:r>
                        <a:rPr lang="en-US" b="1" dirty="0">
                          <a:solidFill>
                            <a:schemeClr val="tx1"/>
                          </a:solidFill>
                        </a:rPr>
                        <a:t>Domain Schemas</a:t>
                      </a:r>
                    </a:p>
                  </a:txBody>
                  <a:tcPr/>
                </a:tc>
                <a:tc>
                  <a:txBody>
                    <a:bodyPr/>
                    <a:lstStyle/>
                    <a:p>
                      <a:pPr algn="ctr"/>
                      <a:r>
                        <a:rPr lang="en-US" b="1" dirty="0">
                          <a:solidFill>
                            <a:schemeClr val="tx1"/>
                          </a:solidFill>
                        </a:rPr>
                        <a:t>Domains/UDTs &amp; Usage Count</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solidFill>
                            <a:schemeClr val="bg1"/>
                          </a:solidFill>
                        </a:rPr>
                        <a:t>dGroup3Midterm</a:t>
                      </a:r>
                    </a:p>
                    <a:p>
                      <a:pPr marL="742950" lvl="1" indent="-285750">
                        <a:buFont typeface="Arial" panose="020B0604020202020204" pitchFamily="34" charset="0"/>
                        <a:buChar char="•"/>
                      </a:pPr>
                      <a:r>
                        <a:rPr lang="en-US" b="1" dirty="0" err="1">
                          <a:solidFill>
                            <a:srgbClr val="00B050"/>
                          </a:solidFill>
                        </a:rPr>
                        <a:t>sdDatetime</a:t>
                      </a:r>
                      <a:endParaRPr lang="en-US" b="1" dirty="0">
                        <a:solidFill>
                          <a:srgbClr val="00B050"/>
                        </a:solidFill>
                      </a:endParaRPr>
                    </a:p>
                    <a:p>
                      <a:pPr marL="742950" lvl="1" indent="-285750">
                        <a:buFont typeface="Arial" panose="020B0604020202020204" pitchFamily="34" charset="0"/>
                        <a:buChar char="•"/>
                      </a:pPr>
                      <a:r>
                        <a:rPr lang="en-US" b="1" dirty="0" err="1">
                          <a:solidFill>
                            <a:schemeClr val="bg1"/>
                          </a:solidFill>
                        </a:rPr>
                        <a:t>sdKey</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sdBit</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sdDecimalNumber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sdIntegerNumber</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sdString</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sdDescription</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sdFlagChar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sdName</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sdTitle</a:t>
                      </a:r>
                      <a:endParaRPr lang="en-US" b="1" dirty="0">
                        <a:solidFill>
                          <a:schemeClr val="bg1"/>
                        </a:solidFill>
                      </a:endParaRPr>
                    </a:p>
                    <a:p>
                      <a:pPr marL="1200150" lvl="2" indent="-285750">
                        <a:buFont typeface="Arial" panose="020B0604020202020204" pitchFamily="34" charset="0"/>
                        <a:buChar char="•"/>
                      </a:pPr>
                      <a:endParaRPr lang="en-US" b="1" dirty="0">
                        <a:solidFill>
                          <a:schemeClr val="bg1"/>
                        </a:solidFill>
                      </a:endParaRPr>
                    </a:p>
                  </a:txBody>
                  <a:tcPr/>
                </a:tc>
                <a:tc>
                  <a:txBody>
                    <a:bodyPr/>
                    <a:lstStyle/>
                    <a:p>
                      <a:pPr marL="285750" indent="-285750">
                        <a:buFont typeface="Arial" panose="020B0604020202020204" pitchFamily="34" charset="0"/>
                        <a:buChar char="•"/>
                      </a:pPr>
                      <a:r>
                        <a:rPr lang="en-US" b="1" dirty="0" err="1">
                          <a:solidFill>
                            <a:srgbClr val="00B050"/>
                          </a:solidFill>
                        </a:rPr>
                        <a:t>DateTimestamp</a:t>
                      </a:r>
                      <a:r>
                        <a:rPr lang="en-US" b="1" dirty="0">
                          <a:solidFill>
                            <a:srgbClr val="00B050"/>
                          </a:solidFill>
                        </a:rPr>
                        <a:t>: 38</a:t>
                      </a:r>
                    </a:p>
                    <a:p>
                      <a:pPr marL="285750" indent="-285750">
                        <a:buFont typeface="Arial" panose="020B0604020202020204" pitchFamily="34" charset="0"/>
                        <a:buChar char="•"/>
                      </a:pPr>
                      <a:r>
                        <a:rPr lang="en-US" b="1" dirty="0" err="1">
                          <a:solidFill>
                            <a:srgbClr val="00B050"/>
                          </a:solidFill>
                        </a:rPr>
                        <a:t>DateYYYYMMDD</a:t>
                      </a:r>
                      <a:r>
                        <a:rPr lang="en-US" b="1" dirty="0">
                          <a:solidFill>
                            <a:srgbClr val="00B050"/>
                          </a:solidFill>
                        </a:rPr>
                        <a:t>: 5</a:t>
                      </a:r>
                    </a:p>
                    <a:p>
                      <a:pPr marL="285750" indent="-285750">
                        <a:buFont typeface="Arial" panose="020B0604020202020204" pitchFamily="34" charset="0"/>
                        <a:buChar char="•"/>
                      </a:pPr>
                      <a:endParaRPr lang="en-US" b="1" dirty="0">
                        <a:solidFill>
                          <a:schemeClr val="bg1"/>
                        </a:solidFill>
                      </a:endParaRP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1499942179"/>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Domains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3027401003"/>
              </p:ext>
            </p:extLst>
          </p:nvPr>
        </p:nvGraphicFramePr>
        <p:xfrm>
          <a:off x="753975" y="1695306"/>
          <a:ext cx="10684042" cy="4078657"/>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706435789"/>
                    </a:ext>
                  </a:extLst>
                </a:gridCol>
                <a:gridCol w="5342021">
                  <a:extLst>
                    <a:ext uri="{9D8B030D-6E8A-4147-A177-3AD203B41FA5}">
                      <a16:colId xmlns:a16="http://schemas.microsoft.com/office/drawing/2014/main" val="1863622788"/>
                    </a:ext>
                  </a:extLst>
                </a:gridCol>
              </a:tblGrid>
              <a:tr h="421057">
                <a:tc>
                  <a:txBody>
                    <a:bodyPr/>
                    <a:lstStyle/>
                    <a:p>
                      <a:pPr algn="ctr"/>
                      <a:r>
                        <a:rPr lang="en-US" b="1" dirty="0">
                          <a:solidFill>
                            <a:schemeClr val="tx1"/>
                          </a:solidFill>
                        </a:rPr>
                        <a:t>Domain Schemas</a:t>
                      </a:r>
                    </a:p>
                  </a:txBody>
                  <a:tcPr/>
                </a:tc>
                <a:tc>
                  <a:txBody>
                    <a:bodyPr/>
                    <a:lstStyle/>
                    <a:p>
                      <a:pPr algn="ctr"/>
                      <a:r>
                        <a:rPr lang="en-US" b="1" dirty="0">
                          <a:solidFill>
                            <a:schemeClr val="tx1"/>
                          </a:solidFill>
                        </a:rPr>
                        <a:t>Domains/UDTs &amp; Usage Count</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solidFill>
                            <a:schemeClr val="bg1"/>
                          </a:solidFill>
                        </a:rPr>
                        <a:t>dGroup3Midterm</a:t>
                      </a:r>
                    </a:p>
                    <a:p>
                      <a:pPr marL="742950" lvl="1" indent="-285750">
                        <a:buFont typeface="Arial" panose="020B0604020202020204" pitchFamily="34" charset="0"/>
                        <a:buChar char="•"/>
                      </a:pPr>
                      <a:r>
                        <a:rPr lang="en-US" b="1" dirty="0" err="1">
                          <a:solidFill>
                            <a:schemeClr val="bg1"/>
                          </a:solidFill>
                        </a:rPr>
                        <a:t>sdDatetime</a:t>
                      </a:r>
                      <a:endParaRPr lang="en-US" b="1" dirty="0">
                        <a:solidFill>
                          <a:schemeClr val="bg1"/>
                        </a:solidFill>
                      </a:endParaRPr>
                    </a:p>
                    <a:p>
                      <a:pPr marL="742950" lvl="1" indent="-285750">
                        <a:buFont typeface="Arial" panose="020B0604020202020204" pitchFamily="34" charset="0"/>
                        <a:buChar char="•"/>
                      </a:pPr>
                      <a:r>
                        <a:rPr lang="en-US" b="1" dirty="0" err="1">
                          <a:solidFill>
                            <a:srgbClr val="00B050"/>
                          </a:solidFill>
                        </a:rPr>
                        <a:t>sdKey</a:t>
                      </a:r>
                      <a:endParaRPr lang="en-US" b="1" dirty="0">
                        <a:solidFill>
                          <a:srgbClr val="00B050"/>
                        </a:solidFill>
                      </a:endParaRPr>
                    </a:p>
                    <a:p>
                      <a:pPr marL="742950" lvl="1" indent="-285750">
                        <a:buFont typeface="Arial" panose="020B0604020202020204" pitchFamily="34" charset="0"/>
                        <a:buChar char="•"/>
                      </a:pPr>
                      <a:r>
                        <a:rPr lang="en-US" b="1" dirty="0" err="1">
                          <a:solidFill>
                            <a:schemeClr val="bg1"/>
                          </a:solidFill>
                        </a:rPr>
                        <a:t>sdNumber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sdBit</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sdDecimalNumber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sdIntegerNumber</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sdString</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sdDescription</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sdFlagChar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sdName</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sdTitle</a:t>
                      </a:r>
                      <a:endParaRPr lang="en-US" b="1" dirty="0">
                        <a:solidFill>
                          <a:schemeClr val="bg1"/>
                        </a:solidFill>
                      </a:endParaRPr>
                    </a:p>
                    <a:p>
                      <a:pPr marL="1200150" lvl="2" indent="-285750">
                        <a:buFont typeface="Arial" panose="020B0604020202020204" pitchFamily="34" charset="0"/>
                        <a:buChar char="•"/>
                      </a:pPr>
                      <a:endParaRPr lang="en-US" b="1" dirty="0">
                        <a:solidFill>
                          <a:schemeClr val="bg1"/>
                        </a:solidFill>
                      </a:endParaRPr>
                    </a:p>
                  </a:txBody>
                  <a:tcPr/>
                </a:tc>
                <a:tc>
                  <a:txBody>
                    <a:bodyPr/>
                    <a:lstStyle/>
                    <a:p>
                      <a:pPr marL="285750" indent="-285750">
                        <a:buFont typeface="Arial" panose="020B0604020202020204" pitchFamily="34" charset="0"/>
                        <a:buChar char="•"/>
                      </a:pPr>
                      <a:r>
                        <a:rPr lang="en-US" b="1" dirty="0" err="1">
                          <a:solidFill>
                            <a:srgbClr val="00B050"/>
                          </a:solidFill>
                        </a:rPr>
                        <a:t>SurrogateKeyInt</a:t>
                      </a:r>
                      <a:r>
                        <a:rPr lang="en-US" b="1" dirty="0">
                          <a:solidFill>
                            <a:srgbClr val="00B050"/>
                          </a:solidFill>
                        </a:rPr>
                        <a:t>: 14</a:t>
                      </a:r>
                    </a:p>
                    <a:p>
                      <a:pPr marL="285750" indent="-285750">
                        <a:buFont typeface="Arial" panose="020B0604020202020204" pitchFamily="34" charset="0"/>
                        <a:buChar char="•"/>
                      </a:pPr>
                      <a:endParaRPr lang="en-US" b="1" dirty="0">
                        <a:solidFill>
                          <a:schemeClr val="bg1"/>
                        </a:solidFill>
                      </a:endParaRP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3061544348"/>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FC4-4A59-EE8D-1E10-743E18C4829B}"/>
              </a:ext>
            </a:extLst>
          </p:cNvPr>
          <p:cNvSpPr>
            <a:spLocks noGrp="1"/>
          </p:cNvSpPr>
          <p:nvPr>
            <p:ph type="ctrTitle"/>
          </p:nvPr>
        </p:nvSpPr>
        <p:spPr>
          <a:xfrm>
            <a:off x="832223" y="362227"/>
            <a:ext cx="10527547" cy="1069531"/>
          </a:xfrm>
        </p:spPr>
        <p:txBody>
          <a:bodyPr anchor="ctr">
            <a:noAutofit/>
          </a:bodyPr>
          <a:lstStyle/>
          <a:p>
            <a:r>
              <a:rPr lang="en-US" sz="5000" b="1" u="sng" dirty="0">
                <a:solidFill>
                  <a:schemeClr val="tx1"/>
                </a:solidFill>
                <a:effectLst>
                  <a:glow rad="38100">
                    <a:schemeClr val="bg1">
                      <a:lumMod val="65000"/>
                      <a:lumOff val="35000"/>
                      <a:alpha val="50000"/>
                    </a:schemeClr>
                  </a:glow>
                  <a:outerShdw blurRad="38100" dist="38100" dir="2700000" algn="tl">
                    <a:srgbClr val="000000">
                      <a:alpha val="43137"/>
                    </a:srgbClr>
                  </a:outerShdw>
                </a:effectLst>
                <a:latin typeface="Courier New" panose="02070309020205020404" pitchFamily="49" charset="0"/>
                <a:cs typeface="Courier New" panose="02070309020205020404" pitchFamily="49" charset="0"/>
              </a:rPr>
              <a:t>Domains</a:t>
            </a:r>
          </a:p>
        </p:txBody>
      </p:sp>
      <p:graphicFrame>
        <p:nvGraphicFramePr>
          <p:cNvPr id="4" name="Table 3">
            <a:extLst>
              <a:ext uri="{FF2B5EF4-FFF2-40B4-BE49-F238E27FC236}">
                <a16:creationId xmlns:a16="http://schemas.microsoft.com/office/drawing/2014/main" id="{35E154CC-6EE9-4A89-B707-E83FC292B6A1}"/>
              </a:ext>
            </a:extLst>
          </p:cNvPr>
          <p:cNvGraphicFramePr>
            <a:graphicFrameLocks noGrp="1"/>
          </p:cNvGraphicFramePr>
          <p:nvPr>
            <p:extLst>
              <p:ext uri="{D42A27DB-BD31-4B8C-83A1-F6EECF244321}">
                <p14:modId xmlns:p14="http://schemas.microsoft.com/office/powerpoint/2010/main" val="2115713170"/>
              </p:ext>
            </p:extLst>
          </p:nvPr>
        </p:nvGraphicFramePr>
        <p:xfrm>
          <a:off x="753975" y="1673535"/>
          <a:ext cx="10684042" cy="4078657"/>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706435789"/>
                    </a:ext>
                  </a:extLst>
                </a:gridCol>
                <a:gridCol w="5342021">
                  <a:extLst>
                    <a:ext uri="{9D8B030D-6E8A-4147-A177-3AD203B41FA5}">
                      <a16:colId xmlns:a16="http://schemas.microsoft.com/office/drawing/2014/main" val="1863622788"/>
                    </a:ext>
                  </a:extLst>
                </a:gridCol>
              </a:tblGrid>
              <a:tr h="421057">
                <a:tc>
                  <a:txBody>
                    <a:bodyPr/>
                    <a:lstStyle/>
                    <a:p>
                      <a:pPr algn="ctr"/>
                      <a:r>
                        <a:rPr lang="en-US" b="1" dirty="0">
                          <a:solidFill>
                            <a:schemeClr val="tx1"/>
                          </a:solidFill>
                        </a:rPr>
                        <a:t>Domain Schemas</a:t>
                      </a:r>
                    </a:p>
                  </a:txBody>
                  <a:tcPr/>
                </a:tc>
                <a:tc>
                  <a:txBody>
                    <a:bodyPr/>
                    <a:lstStyle/>
                    <a:p>
                      <a:pPr algn="ctr"/>
                      <a:r>
                        <a:rPr lang="en-US" b="1" dirty="0">
                          <a:solidFill>
                            <a:schemeClr val="tx1"/>
                          </a:solidFill>
                        </a:rPr>
                        <a:t>Domains/UDTs &amp; Usage Count</a:t>
                      </a:r>
                    </a:p>
                  </a:txBody>
                  <a:tcPr/>
                </a:tc>
                <a:extLst>
                  <a:ext uri="{0D108BD9-81ED-4DB2-BD59-A6C34878D82A}">
                    <a16:rowId xmlns:a16="http://schemas.microsoft.com/office/drawing/2014/main" val="3633543826"/>
                  </a:ext>
                </a:extLst>
              </a:tr>
              <a:tr h="2284087">
                <a:tc>
                  <a:txBody>
                    <a:bodyPr/>
                    <a:lstStyle/>
                    <a:p>
                      <a:pPr marL="285750" indent="-285750">
                        <a:buFont typeface="Arial" panose="020B0604020202020204" pitchFamily="34" charset="0"/>
                        <a:buChar char="•"/>
                      </a:pPr>
                      <a:r>
                        <a:rPr lang="en-US" b="1" dirty="0">
                          <a:solidFill>
                            <a:schemeClr val="bg1"/>
                          </a:solidFill>
                        </a:rPr>
                        <a:t>dGroup3Midterm</a:t>
                      </a:r>
                    </a:p>
                    <a:p>
                      <a:pPr marL="742950" lvl="1" indent="-285750">
                        <a:buFont typeface="Arial" panose="020B0604020202020204" pitchFamily="34" charset="0"/>
                        <a:buChar char="•"/>
                      </a:pPr>
                      <a:r>
                        <a:rPr lang="en-US" b="1" dirty="0" err="1">
                          <a:solidFill>
                            <a:schemeClr val="bg1"/>
                          </a:solidFill>
                        </a:rPr>
                        <a:t>sdDatetime</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sdKey</a:t>
                      </a:r>
                      <a:endParaRPr lang="en-US" b="1" dirty="0">
                        <a:solidFill>
                          <a:schemeClr val="bg1"/>
                        </a:solidFill>
                      </a:endParaRPr>
                    </a:p>
                    <a:p>
                      <a:pPr marL="742950" lvl="1" indent="-285750">
                        <a:buFont typeface="Arial" panose="020B0604020202020204" pitchFamily="34" charset="0"/>
                        <a:buChar char="•"/>
                      </a:pPr>
                      <a:r>
                        <a:rPr lang="en-US" b="1" dirty="0" err="1">
                          <a:solidFill>
                            <a:srgbClr val="00B050"/>
                          </a:solidFill>
                        </a:rPr>
                        <a:t>sdNumber</a:t>
                      </a:r>
                      <a:endParaRPr lang="en-US" b="1" dirty="0">
                        <a:solidFill>
                          <a:srgbClr val="00B050"/>
                        </a:solidFill>
                      </a:endParaRPr>
                    </a:p>
                    <a:p>
                      <a:pPr marL="1200150" lvl="2" indent="-285750">
                        <a:buFont typeface="Arial" panose="020B0604020202020204" pitchFamily="34" charset="0"/>
                        <a:buChar char="•"/>
                      </a:pPr>
                      <a:r>
                        <a:rPr lang="en-US" b="1" dirty="0" err="1">
                          <a:solidFill>
                            <a:srgbClr val="00B0F0"/>
                          </a:solidFill>
                        </a:rPr>
                        <a:t>sdBit</a:t>
                      </a:r>
                      <a:endParaRPr lang="en-US" b="1" dirty="0">
                        <a:solidFill>
                          <a:srgbClr val="00B0F0"/>
                        </a:solidFill>
                      </a:endParaRPr>
                    </a:p>
                    <a:p>
                      <a:pPr marL="1200150" lvl="2" indent="-285750">
                        <a:buFont typeface="Arial" panose="020B0604020202020204" pitchFamily="34" charset="0"/>
                        <a:buChar char="•"/>
                      </a:pPr>
                      <a:r>
                        <a:rPr lang="en-US" b="1" dirty="0" err="1">
                          <a:solidFill>
                            <a:srgbClr val="FF0000"/>
                          </a:solidFill>
                        </a:rPr>
                        <a:t>sdDecimalNumber</a:t>
                      </a:r>
                      <a:endParaRPr lang="en-US" b="1" dirty="0">
                        <a:solidFill>
                          <a:srgbClr val="FF0000"/>
                        </a:solidFill>
                      </a:endParaRPr>
                    </a:p>
                    <a:p>
                      <a:pPr marL="1200150" lvl="2" indent="-285750">
                        <a:buFont typeface="Arial" panose="020B0604020202020204" pitchFamily="34" charset="0"/>
                        <a:buChar char="•"/>
                      </a:pPr>
                      <a:r>
                        <a:rPr lang="en-US" b="1" dirty="0" err="1">
                          <a:solidFill>
                            <a:srgbClr val="FFFF00"/>
                          </a:solidFill>
                        </a:rPr>
                        <a:t>sdIntegerNumber</a:t>
                      </a:r>
                      <a:endParaRPr lang="en-US" b="1" dirty="0">
                        <a:solidFill>
                          <a:srgbClr val="FFFF00"/>
                        </a:solidFill>
                      </a:endParaRPr>
                    </a:p>
                    <a:p>
                      <a:pPr marL="742950" lvl="1" indent="-285750">
                        <a:buFont typeface="Arial" panose="020B0604020202020204" pitchFamily="34" charset="0"/>
                        <a:buChar char="•"/>
                      </a:pPr>
                      <a:r>
                        <a:rPr lang="en-US" b="1" dirty="0" err="1">
                          <a:solidFill>
                            <a:schemeClr val="bg1"/>
                          </a:solidFill>
                        </a:rPr>
                        <a:t>sdString</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sdDescription</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sdFlagChar</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sdName</a:t>
                      </a:r>
                      <a:endParaRPr lang="en-US" b="1" dirty="0">
                        <a:solidFill>
                          <a:schemeClr val="bg1"/>
                        </a:solidFill>
                      </a:endParaRPr>
                    </a:p>
                    <a:p>
                      <a:pPr marL="1200150" lvl="2" indent="-285750">
                        <a:buFont typeface="Arial" panose="020B0604020202020204" pitchFamily="34" charset="0"/>
                        <a:buChar char="•"/>
                      </a:pPr>
                      <a:r>
                        <a:rPr lang="en-US" b="1" dirty="0" err="1">
                          <a:solidFill>
                            <a:schemeClr val="bg1"/>
                          </a:solidFill>
                        </a:rPr>
                        <a:t>sdTitle</a:t>
                      </a:r>
                      <a:endParaRPr lang="en-US" b="1" dirty="0">
                        <a:solidFill>
                          <a:schemeClr val="bg1"/>
                        </a:solidFill>
                      </a:endParaRPr>
                    </a:p>
                    <a:p>
                      <a:pPr marL="1200150" lvl="2" indent="-285750">
                        <a:buFont typeface="Arial" panose="020B0604020202020204" pitchFamily="34" charset="0"/>
                        <a:buChar char="•"/>
                      </a:pPr>
                      <a:endParaRPr lang="en-US" b="1" dirty="0">
                        <a:solidFill>
                          <a:schemeClr val="bg1"/>
                        </a:solidFill>
                      </a:endParaRPr>
                    </a:p>
                  </a:txBody>
                  <a:tcPr/>
                </a:tc>
                <a:tc>
                  <a:txBody>
                    <a:bodyPr/>
                    <a:lstStyle/>
                    <a:p>
                      <a:pPr marL="285750" indent="-285750">
                        <a:buFont typeface="Arial" panose="020B0604020202020204" pitchFamily="34" charset="0"/>
                        <a:buChar char="•"/>
                      </a:pPr>
                      <a:r>
                        <a:rPr lang="en-US" b="1" dirty="0" err="1">
                          <a:solidFill>
                            <a:srgbClr val="00B0F0"/>
                          </a:solidFill>
                        </a:rPr>
                        <a:t>FlagBit</a:t>
                      </a:r>
                      <a:r>
                        <a:rPr lang="en-US" b="1" dirty="0">
                          <a:solidFill>
                            <a:srgbClr val="00B0F0"/>
                          </a:solidFill>
                        </a:rPr>
                        <a:t>: 1</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rgbClr val="FF0000"/>
                          </a:solidFill>
                        </a:rPr>
                        <a:t>Currency: 7</a:t>
                      </a:r>
                    </a:p>
                    <a:p>
                      <a:pPr marL="285750" indent="-285750">
                        <a:buFont typeface="Arial" panose="020B0604020202020204" pitchFamily="34" charset="0"/>
                        <a:buChar char="•"/>
                      </a:pPr>
                      <a:r>
                        <a:rPr lang="en-US" b="1" dirty="0">
                          <a:solidFill>
                            <a:srgbClr val="FF0000"/>
                          </a:solidFill>
                        </a:rPr>
                        <a:t>Percentage: 1</a:t>
                      </a:r>
                    </a:p>
                    <a:p>
                      <a:pPr marL="285750" indent="-285750">
                        <a:buFont typeface="Arial" panose="020B0604020202020204" pitchFamily="34" charset="0"/>
                        <a:buChar char="•"/>
                      </a:pPr>
                      <a:endParaRPr lang="en-US" b="1" dirty="0">
                        <a:solidFill>
                          <a:srgbClr val="FFFF00"/>
                        </a:solidFill>
                      </a:endParaRPr>
                    </a:p>
                    <a:p>
                      <a:pPr marL="285750" indent="-285750">
                        <a:buFont typeface="Arial" panose="020B0604020202020204" pitchFamily="34" charset="0"/>
                        <a:buChar char="•"/>
                      </a:pPr>
                      <a:r>
                        <a:rPr lang="en-US" b="1" dirty="0">
                          <a:solidFill>
                            <a:srgbClr val="FFFF00"/>
                          </a:solidFill>
                        </a:rPr>
                        <a:t>Quantity: 1</a:t>
                      </a:r>
                    </a:p>
                    <a:p>
                      <a:pPr marL="285750" indent="-285750">
                        <a:buFont typeface="Arial" panose="020B0604020202020204" pitchFamily="34" charset="0"/>
                        <a:buChar char="•"/>
                      </a:pPr>
                      <a:r>
                        <a:rPr lang="en-US" b="1" dirty="0" err="1">
                          <a:solidFill>
                            <a:srgbClr val="FFFF00"/>
                          </a:solidFill>
                        </a:rPr>
                        <a:t>SequenceNo</a:t>
                      </a:r>
                      <a:r>
                        <a:rPr lang="en-US" b="1" dirty="0">
                          <a:solidFill>
                            <a:srgbClr val="FFFF00"/>
                          </a:solidFill>
                        </a:rPr>
                        <a:t>: 2 </a:t>
                      </a:r>
                    </a:p>
                  </a:txBody>
                  <a:tcPr/>
                </a:tc>
                <a:extLst>
                  <a:ext uri="{0D108BD9-81ED-4DB2-BD59-A6C34878D82A}">
                    <a16:rowId xmlns:a16="http://schemas.microsoft.com/office/drawing/2014/main" val="2953550917"/>
                  </a:ext>
                </a:extLst>
              </a:tr>
            </a:tbl>
          </a:graphicData>
        </a:graphic>
      </p:graphicFrame>
    </p:spTree>
    <p:extLst>
      <p:ext uri="{BB962C8B-B14F-4D97-AF65-F5344CB8AC3E}">
        <p14:creationId xmlns:p14="http://schemas.microsoft.com/office/powerpoint/2010/main" val="692598941"/>
      </p:ext>
    </p:extLst>
  </p:cSld>
  <p:clrMapOvr>
    <a:masterClrMapping/>
  </p:clrMapOvr>
  <mc:AlternateContent xmlns:mc="http://schemas.openxmlformats.org/markup-compatibility/2006" xmlns:p14="http://schemas.microsoft.com/office/powerpoint/2010/main">
    <mc:Choice Requires="p14">
      <p:transition spd="slow" p14:dur="2000" advTm="12667"/>
    </mc:Choice>
    <mc:Fallback xmlns="">
      <p:transition spd="slow" advTm="1266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1476</TotalTime>
  <Words>1431</Words>
  <Application>Microsoft Office PowerPoint</Application>
  <PresentationFormat>Widescreen</PresentationFormat>
  <Paragraphs>367</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Calisto MT</vt:lpstr>
      <vt:lpstr>Courier New</vt:lpstr>
      <vt:lpstr>Wingdings 2</vt:lpstr>
      <vt:lpstr>Slate</vt:lpstr>
      <vt:lpstr>Bitmap Image</vt:lpstr>
      <vt:lpstr>Group 3 Midterm Project 2</vt:lpstr>
      <vt:lpstr>Contents</vt:lpstr>
      <vt:lpstr>Modeling Strategy</vt:lpstr>
      <vt:lpstr>Modeling Strategy</vt:lpstr>
      <vt:lpstr>Schemas</vt:lpstr>
      <vt:lpstr>Domains</vt:lpstr>
      <vt:lpstr>Domains</vt:lpstr>
      <vt:lpstr>Domains</vt:lpstr>
      <vt:lpstr>Domains</vt:lpstr>
      <vt:lpstr>Domains</vt:lpstr>
      <vt:lpstr>Sequences</vt:lpstr>
      <vt:lpstr>Table Schemas: Audit </vt:lpstr>
      <vt:lpstr>Table Schemas: DbSecurity </vt:lpstr>
      <vt:lpstr>Table Schemas: DigitRepresentation</vt:lpstr>
      <vt:lpstr>Table Schemas: HumanResources</vt:lpstr>
      <vt:lpstr>Table Schemas: JsonOutput</vt:lpstr>
      <vt:lpstr>Table Schemas: Production</vt:lpstr>
      <vt:lpstr>Table Schemas: Sales</vt:lpstr>
      <vt:lpstr>Table Schemas: SystemVersioned</vt:lpstr>
      <vt:lpstr>Table Schemas: Triggered</vt:lpstr>
      <vt:lpstr>Table Schemas: Utils</vt:lpstr>
      <vt:lpstr>DDL &amp; Database Creation: SQLServer2019</vt:lpstr>
      <vt:lpstr>DDL &amp; Database Creation: PostgreSQL</vt:lpstr>
      <vt:lpstr>DDL &amp; Database Creation: MySQL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dc:title>
  <dc:creator>. .</dc:creator>
  <cp:lastModifiedBy>Chuan Chen</cp:lastModifiedBy>
  <cp:revision>35</cp:revision>
  <dcterms:created xsi:type="dcterms:W3CDTF">2023-10-13T00:17:55Z</dcterms:created>
  <dcterms:modified xsi:type="dcterms:W3CDTF">2023-11-14T22:01:36Z</dcterms:modified>
</cp:coreProperties>
</file>