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61" r:id="rId7"/>
    <p:sldId id="263" r:id="rId8"/>
    <p:sldId id="272" r:id="rId9"/>
    <p:sldId id="271" r:id="rId10"/>
    <p:sldId id="268" r:id="rId11"/>
    <p:sldId id="262" r:id="rId12"/>
    <p:sldId id="259" r:id="rId13"/>
    <p:sldId id="260" r:id="rId14"/>
    <p:sldId id="264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152" y="-112"/>
      </p:cViewPr>
      <p:guideLst>
        <p:guide orient="horz" pos="2120"/>
        <p:guide pos="28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2CF9-097D-2247-97A1-151C7C328F0D}" type="datetimeFigureOut">
              <a:rPr kumimoji="1" lang="zh-CN" altLang="en-US" smtClean="0"/>
              <a:t>16-1-14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D818-1D2C-8840-9557-095C40CDC8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Analysis of Genetic Inheritance</a:t>
            </a:r>
            <a:br>
              <a:rPr kumimoji="1" lang="en-US" altLang="zh-CN" dirty="0" smtClean="0"/>
            </a:br>
            <a:r>
              <a:rPr kumimoji="1" lang="en-US" altLang="zh-CN" dirty="0" smtClean="0"/>
              <a:t>in a Family Quartet by Whole-genome Sequencing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2740" y="4232910"/>
            <a:ext cx="4569460" cy="981075"/>
          </a:xfrm>
        </p:spPr>
        <p:txBody>
          <a:bodyPr/>
          <a:lstStyle/>
          <a:p>
            <a:r>
              <a:rPr kumimoji="1" lang="en-US" altLang="zh-CN" sz="2000" dirty="0"/>
              <a:t>Chuan Jiang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2853" name="图片 107374285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785" y="284480"/>
            <a:ext cx="9037955" cy="65062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92 of the 155 regions</a:t>
            </a:r>
          </a:p>
          <a:p>
            <a:r>
              <a:rPr kumimoji="1" lang="en-US" altLang="zh-CN" dirty="0" smtClean="0"/>
              <a:t>(median length 2.6 kb) in which we calculate a recombination to have taken place, they</a:t>
            </a:r>
          </a:p>
          <a:p>
            <a:r>
              <a:rPr kumimoji="1" lang="en-US" altLang="zh-CN" dirty="0" smtClean="0"/>
              <a:t>contain a </a:t>
            </a:r>
            <a:r>
              <a:rPr kumimoji="1" lang="en-US" altLang="zh-CN" dirty="0" err="1" smtClean="0"/>
              <a:t>HapMap</a:t>
            </a:r>
            <a:r>
              <a:rPr kumimoji="1" lang="en-US" altLang="zh-CN" dirty="0" smtClean="0"/>
              <a:t> hotspot or the closest </a:t>
            </a:r>
            <a:r>
              <a:rPr kumimoji="1" lang="en-US" altLang="zh-CN" dirty="0" err="1" smtClean="0"/>
              <a:t>HapMap</a:t>
            </a:r>
            <a:r>
              <a:rPr kumimoji="1" lang="en-US" altLang="zh-CN" dirty="0" smtClean="0"/>
              <a:t> position is a </a:t>
            </a:r>
            <a:r>
              <a:rPr kumimoji="1" lang="en-US" altLang="zh-CN" dirty="0" err="1" smtClean="0"/>
              <a:t>hotspo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1795" y="2639813"/>
            <a:ext cx="64389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417638"/>
            <a:ext cx="9144000" cy="4683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0643" y="1075838"/>
            <a:ext cx="5915693" cy="5484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60090" y="2057400"/>
            <a:ext cx="731520" cy="683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25720" y="2058670"/>
            <a:ext cx="741680" cy="7029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endParaRPr lang="zh-CN" altLang="en-US">
              <a:sym typeface="+mn-ea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>
            <a:off x="3991610" y="2399030"/>
            <a:ext cx="1123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41520" y="2399030"/>
            <a:ext cx="0" cy="139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979545" y="3789680"/>
            <a:ext cx="1123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79545" y="378968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03495" y="378968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732655" y="4561840"/>
            <a:ext cx="741680" cy="702945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47000">
                <a:schemeClr val="tx1"/>
              </a:gs>
              <a:gs pos="57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35325" y="5788660"/>
            <a:ext cx="274320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1: Miller Syndrome</a:t>
            </a:r>
          </a:p>
          <a:p>
            <a:r>
              <a:rPr lang="en-US" altLang="zh-CN"/>
              <a:t>2: primary ciliary dyskinesia</a:t>
            </a:r>
          </a:p>
        </p:txBody>
      </p:sp>
      <p:sp>
        <p:nvSpPr>
          <p:cNvPr id="16" name="矩形 15"/>
          <p:cNvSpPr/>
          <p:nvPr/>
        </p:nvSpPr>
        <p:spPr>
          <a:xfrm>
            <a:off x="3613785" y="4551680"/>
            <a:ext cx="731520" cy="68326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47000">
                <a:schemeClr val="tx1"/>
              </a:gs>
              <a:gs pos="57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kumimoji="1" lang="en-US" altLang="zh-CN" dirty="0" smtClean="0"/>
              <a:t>peripheral nucleated white blood cells of individuals</a:t>
            </a:r>
          </a:p>
          <a:p>
            <a:r>
              <a:rPr kumimoji="1" lang="en-US" altLang="zh-CN" dirty="0" smtClean="0"/>
              <a:t>Neither Intergenerational transmission nor consanguinity in </a:t>
            </a:r>
            <a:r>
              <a:rPr kumimoji="1" lang="en-US" altLang="zh-CN" dirty="0" err="1" smtClean="0"/>
              <a:t>affecteds</a:t>
            </a:r>
            <a:endParaRPr kumimoji="1" lang="en-US" altLang="zh-CN" dirty="0" smtClean="0"/>
          </a:p>
          <a:p>
            <a:r>
              <a:rPr kumimoji="1" lang="en-US" altLang="zh-CN" dirty="0" smtClean="0"/>
              <a:t>51x in the mother, 88x in the father, 54x in the daughter and 52x in the son</a:t>
            </a:r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 err="1" smtClean="0"/>
              <a:t>intermarker</a:t>
            </a:r>
            <a:r>
              <a:rPr kumimoji="1" lang="en-US" altLang="zh-CN" dirty="0" smtClean="0"/>
              <a:t> distance is 802 </a:t>
            </a:r>
            <a:r>
              <a:rPr kumimoji="1" lang="en-US" altLang="zh-CN" dirty="0" err="1" smtClean="0"/>
              <a:t>bp</a:t>
            </a:r>
            <a:r>
              <a:rPr kumimoji="1" lang="en-US" altLang="zh-CN" dirty="0" smtClean="0"/>
              <a:t> based on SNPs that are heterozygous in at least one member of the family.</a:t>
            </a:r>
          </a:p>
          <a:p>
            <a:pPr lvl="1"/>
            <a:r>
              <a:rPr kumimoji="1" lang="en-US" altLang="zh-CN" dirty="0"/>
              <a:t>4,471,510 SNPs at least in one member</a:t>
            </a:r>
          </a:p>
          <a:p>
            <a:pPr lvl="1"/>
            <a:r>
              <a:rPr kumimoji="1" lang="en-US" altLang="zh-CN" dirty="0"/>
              <a:t>3,665,772 SNPs were variable within family</a:t>
            </a:r>
          </a:p>
          <a:p>
            <a:pPr lvl="1"/>
            <a:r>
              <a:rPr kumimoji="1" lang="en-US" altLang="zh-CN" dirty="0"/>
              <a:t>323,255 are novel compared to the knowns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Two merits:</a:t>
            </a:r>
          </a:p>
          <a:p>
            <a:pPr lvl="1"/>
            <a:r>
              <a:rPr lang="en-US" altLang="zh-CN"/>
              <a:t>detect errors</a:t>
            </a:r>
          </a:p>
          <a:p>
            <a:pPr lvl="2"/>
            <a:r>
              <a:rPr lang="en-US" altLang="zh-CN"/>
              <a:t>sequencing errors</a:t>
            </a:r>
          </a:p>
          <a:p>
            <a:pPr lvl="2"/>
            <a:r>
              <a:rPr lang="en-US" altLang="zh-CN"/>
              <a:t>assembly error(CNVs, compression)</a:t>
            </a:r>
            <a:endParaRPr lang="en-US" altLang="zh-CN" sz="2055"/>
          </a:p>
          <a:p>
            <a:pPr lvl="1"/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the precise location of recombination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4 inheritance patterns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0029" y="1752600"/>
            <a:ext cx="6813344" cy="46877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495" y="3363595"/>
            <a:ext cx="868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"twins"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10 genotype patterns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371" b="371"/>
          <a:stretch>
            <a:fillRect/>
          </a:stretch>
        </p:blipFill>
        <p:spPr>
          <a:xfrm>
            <a:off x="457200" y="1865630"/>
            <a:ext cx="6647180" cy="3656330"/>
          </a:xfr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6421755" y="3155950"/>
            <a:ext cx="158115" cy="236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894830" y="3155950"/>
            <a:ext cx="209550" cy="236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6421755" y="3925570"/>
            <a:ext cx="158115" cy="210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894830" y="3925570"/>
            <a:ext cx="187960" cy="210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78880" y="2787650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82790" y="2787650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68695" y="4136390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94830" y="4136390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12870" y="5399048"/>
            <a:ext cx="5231130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“aa+ab” means the father is</a:t>
            </a:r>
          </a:p>
          <a:p>
            <a:r>
              <a:rPr lang="zh-CN" altLang="en-US" dirty="0"/>
              <a:t>homozygous for the most frequent allele, while the mother is heterozygous. A “/” symbol</a:t>
            </a:r>
          </a:p>
          <a:p>
            <a:r>
              <a:rPr lang="zh-CN" altLang="en-US" dirty="0"/>
              <a:t>is used to indicate that the order is not important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4675" y="1407160"/>
            <a:ext cx="3589020" cy="4553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11370" y="1407160"/>
            <a:ext cx="3757930" cy="2795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82121" y="4182088"/>
            <a:ext cx="3386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MIE: </a:t>
            </a:r>
            <a:r>
              <a:rPr kumimoji="1" lang="en-US" altLang="zh-CN" dirty="0" err="1" smtClean="0"/>
              <a:t>Mendelian</a:t>
            </a:r>
            <a:r>
              <a:rPr kumimoji="1" lang="en-US" altLang="zh-CN" dirty="0" smtClean="0"/>
              <a:t> Inheritance Error:</a:t>
            </a:r>
          </a:p>
          <a:p>
            <a:pPr algn="ctr"/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hemizygous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7123" y="5960578"/>
            <a:ext cx="375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Sequencing error? De novo mutation?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82121" y="5105418"/>
            <a:ext cx="3516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False base calls, </a:t>
            </a:r>
            <a:r>
              <a:rPr lang="en-US" altLang="zh-CN" dirty="0" err="1" smtClean="0"/>
              <a:t>mis</a:t>
            </a:r>
            <a:r>
              <a:rPr lang="en-US" altLang="zh-CN" dirty="0"/>
              <a:t>-</a:t>
            </a:r>
            <a:r>
              <a:rPr lang="en-US" altLang="zh-CN" dirty="0" smtClean="0"/>
              <a:t>mapped reads, or more rarely, inherited deletions</a:t>
            </a:r>
            <a:r>
              <a:rPr lang="en-US" altLang="zh-CN" dirty="0"/>
              <a:t> </a:t>
            </a:r>
            <a:r>
              <a:rPr lang="en-US" altLang="zh-CN" dirty="0" smtClean="0"/>
              <a:t>heterozygous in one or both parents and de novo mutations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82210" y="1038860"/>
            <a:ext cx="1503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aa/-b  =&gt; a-/a-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HMM algorithm to identify the boundaries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</a:t>
            </a:r>
            <a:r>
              <a:rPr lang="en-US" altLang="zh-CN"/>
              <a:t>  ∈ </a:t>
            </a:r>
            <a:r>
              <a:rPr lang="en-US" altLang="zh-CN" i="1"/>
              <a:t>S</a:t>
            </a:r>
            <a:r>
              <a:rPr lang="en-US" altLang="zh-CN"/>
              <a:t> {identical,maternal,paternal,non-identical}</a:t>
            </a:r>
          </a:p>
          <a:p>
            <a:r>
              <a:rPr lang="en-US" altLang="zh-CN"/>
              <a:t>Y</a:t>
            </a:r>
            <a:r>
              <a:rPr lang="en-US" altLang="zh-CN" baseline="-25000">
                <a:uFillTx/>
              </a:rPr>
              <a:t>n</a:t>
            </a:r>
            <a:r>
              <a:rPr lang="en-US" altLang="zh-CN"/>
              <a:t>  </a:t>
            </a:r>
            <a:r>
              <a:rPr lang="en-US" altLang="zh-CN">
                <a:sym typeface="+mn-ea"/>
              </a:rPr>
              <a:t>∈ </a:t>
            </a:r>
            <a:r>
              <a:rPr lang="en-US" altLang="zh-CN" i="1"/>
              <a:t>O</a:t>
            </a:r>
            <a:r>
              <a:rPr lang="en-US" altLang="zh-CN"/>
              <a:t>{aa+ab aa/aa, ab/ab aa/aa,...}</a:t>
            </a:r>
          </a:p>
          <a:p>
            <a:r>
              <a:rPr lang="en-US" altLang="zh-CN"/>
              <a:t>t(i, j) ,π(i), and e(x | i) 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935595" y="196850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Patterns?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42620" y="1566545"/>
            <a:ext cx="7292975" cy="198120"/>
            <a:chOff x="1497" y="1024"/>
            <a:chExt cx="11485" cy="312"/>
          </a:xfrm>
          <a:noFill/>
        </p:grpSpPr>
        <p:sp>
          <p:nvSpPr>
            <p:cNvPr id="19" name="圆角矩形 18"/>
            <p:cNvSpPr/>
            <p:nvPr/>
          </p:nvSpPr>
          <p:spPr>
            <a:xfrm>
              <a:off x="1497" y="1024"/>
              <a:ext cx="5781" cy="312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870" y="1024"/>
              <a:ext cx="5112" cy="300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2620" y="1368425"/>
            <a:ext cx="7292975" cy="198120"/>
            <a:chOff x="1497" y="1024"/>
            <a:chExt cx="11485" cy="312"/>
          </a:xfrm>
          <a:noFill/>
        </p:grpSpPr>
        <p:sp>
          <p:nvSpPr>
            <p:cNvPr id="22" name="圆角矩形 21"/>
            <p:cNvSpPr/>
            <p:nvPr/>
          </p:nvSpPr>
          <p:spPr>
            <a:xfrm>
              <a:off x="1497" y="1024"/>
              <a:ext cx="5781" cy="312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870" y="1024"/>
              <a:ext cx="5112" cy="300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293" y="1336"/>
              <a:ext cx="592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/>
          <p:nvPr/>
        </p:nvCxnSpPr>
        <p:spPr>
          <a:xfrm>
            <a:off x="1176655" y="1365250"/>
            <a:ext cx="0" cy="399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72325" y="1368425"/>
            <a:ext cx="0" cy="399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91205" y="1365250"/>
            <a:ext cx="0" cy="399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555615" y="1365250"/>
            <a:ext cx="0" cy="399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773555" y="1368425"/>
            <a:ext cx="0" cy="399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75995" y="1000125"/>
            <a:ext cx="401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572895" y="996950"/>
            <a:ext cx="401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090545" y="1000125"/>
            <a:ext cx="401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y3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354955" y="996950"/>
            <a:ext cx="401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971665" y="1000125"/>
            <a:ext cx="401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y5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975995" y="2327275"/>
            <a:ext cx="325755" cy="1633855"/>
            <a:chOff x="1537" y="3680"/>
            <a:chExt cx="632" cy="2480"/>
          </a:xfrm>
        </p:grpSpPr>
        <p:sp>
          <p:nvSpPr>
            <p:cNvPr id="56" name="矩形 55"/>
            <p:cNvSpPr/>
            <p:nvPr/>
          </p:nvSpPr>
          <p:spPr>
            <a:xfrm>
              <a:off x="1537" y="3680"/>
              <a:ext cx="633" cy="62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537" y="4300"/>
              <a:ext cx="633" cy="620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537" y="4920"/>
              <a:ext cx="633" cy="6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537" y="5540"/>
              <a:ext cx="633" cy="6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10360" y="2327275"/>
            <a:ext cx="325755" cy="1633855"/>
            <a:chOff x="1537" y="3680"/>
            <a:chExt cx="632" cy="2480"/>
          </a:xfrm>
        </p:grpSpPr>
        <p:sp>
          <p:nvSpPr>
            <p:cNvPr id="61" name="矩形 60"/>
            <p:cNvSpPr/>
            <p:nvPr/>
          </p:nvSpPr>
          <p:spPr>
            <a:xfrm>
              <a:off x="1537" y="3680"/>
              <a:ext cx="633" cy="62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537" y="4300"/>
              <a:ext cx="633" cy="620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537" y="4920"/>
              <a:ext cx="633" cy="6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537" y="5540"/>
              <a:ext cx="633" cy="6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128010" y="2327275"/>
            <a:ext cx="325755" cy="1633855"/>
            <a:chOff x="1537" y="3680"/>
            <a:chExt cx="632" cy="2480"/>
          </a:xfrm>
        </p:grpSpPr>
        <p:sp>
          <p:nvSpPr>
            <p:cNvPr id="66" name="矩形 65"/>
            <p:cNvSpPr/>
            <p:nvPr/>
          </p:nvSpPr>
          <p:spPr>
            <a:xfrm>
              <a:off x="1537" y="3680"/>
              <a:ext cx="633" cy="62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537" y="4300"/>
              <a:ext cx="633" cy="620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537" y="4920"/>
              <a:ext cx="633" cy="6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537" y="5540"/>
              <a:ext cx="633" cy="6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392420" y="2327275"/>
            <a:ext cx="325755" cy="1633855"/>
            <a:chOff x="1537" y="3680"/>
            <a:chExt cx="632" cy="2480"/>
          </a:xfrm>
        </p:grpSpPr>
        <p:sp>
          <p:nvSpPr>
            <p:cNvPr id="71" name="矩形 70"/>
            <p:cNvSpPr/>
            <p:nvPr/>
          </p:nvSpPr>
          <p:spPr>
            <a:xfrm>
              <a:off x="1537" y="3680"/>
              <a:ext cx="633" cy="62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537" y="4300"/>
              <a:ext cx="633" cy="620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537" y="4920"/>
              <a:ext cx="633" cy="6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537" y="5540"/>
              <a:ext cx="633" cy="6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009130" y="2327275"/>
            <a:ext cx="325755" cy="1633855"/>
            <a:chOff x="1537" y="3680"/>
            <a:chExt cx="632" cy="2480"/>
          </a:xfrm>
        </p:grpSpPr>
        <p:sp>
          <p:nvSpPr>
            <p:cNvPr id="76" name="矩形 75"/>
            <p:cNvSpPr/>
            <p:nvPr/>
          </p:nvSpPr>
          <p:spPr>
            <a:xfrm>
              <a:off x="1537" y="3680"/>
              <a:ext cx="633" cy="62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537" y="4300"/>
              <a:ext cx="633" cy="620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537" y="4920"/>
              <a:ext cx="633" cy="6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537" y="5540"/>
              <a:ext cx="633" cy="6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609205" y="5057140"/>
            <a:ext cx="325755" cy="1633855"/>
            <a:chOff x="1537" y="3680"/>
            <a:chExt cx="632" cy="2480"/>
          </a:xfrm>
        </p:grpSpPr>
        <p:sp>
          <p:nvSpPr>
            <p:cNvPr id="86" name="矩形 85"/>
            <p:cNvSpPr/>
            <p:nvPr/>
          </p:nvSpPr>
          <p:spPr>
            <a:xfrm>
              <a:off x="1537" y="3680"/>
              <a:ext cx="633" cy="62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537" y="4300"/>
              <a:ext cx="633" cy="620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537" y="4920"/>
              <a:ext cx="633" cy="6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537" y="5540"/>
              <a:ext cx="633" cy="6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8016875" y="5057140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Identical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8016875" y="5550535"/>
            <a:ext cx="1035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Maternal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016875" y="5918835"/>
            <a:ext cx="952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Paternal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8016875" y="6322695"/>
            <a:ext cx="1047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Non-iden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-38100" y="2997835"/>
            <a:ext cx="531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π(i)</a:t>
            </a:r>
            <a:endParaRPr lang="zh-CN" altLang="en-US"/>
          </a:p>
        </p:txBody>
      </p:sp>
      <p:sp>
        <p:nvSpPr>
          <p:cNvPr id="95" name="左大括号 94"/>
          <p:cNvSpPr/>
          <p:nvPr/>
        </p:nvSpPr>
        <p:spPr>
          <a:xfrm>
            <a:off x="419100" y="2327275"/>
            <a:ext cx="149225" cy="17595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176655" y="1767840"/>
            <a:ext cx="0" cy="559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773555" y="1777365"/>
            <a:ext cx="0" cy="559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3291205" y="1777365"/>
            <a:ext cx="0" cy="559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555615" y="1749451"/>
            <a:ext cx="0" cy="559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7172325" y="1777365"/>
            <a:ext cx="0" cy="559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301750" y="3155950"/>
            <a:ext cx="308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1974850" y="3155950"/>
            <a:ext cx="11156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492500" y="3155950"/>
            <a:ext cx="18624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756910" y="3155950"/>
            <a:ext cx="12147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71525" y="1784350"/>
            <a:ext cx="409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377950" y="1784350"/>
            <a:ext cx="409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2878455" y="17843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O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3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5142865" y="17843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O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4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6759575" y="17843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O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5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301750" y="3181985"/>
            <a:ext cx="369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2348865" y="3155950"/>
            <a:ext cx="369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4246880" y="3181985"/>
            <a:ext cx="369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3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6135370" y="3181985"/>
            <a:ext cx="369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4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975995" y="3961130"/>
            <a:ext cx="28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1629410" y="3961130"/>
            <a:ext cx="28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3190240" y="3961130"/>
            <a:ext cx="201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5454650" y="3961130"/>
            <a:ext cx="201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7071360" y="3961130"/>
            <a:ext cx="201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337</Words>
  <Application>Microsoft Macintosh PowerPoint</Application>
  <PresentationFormat>全屏显示(4:3)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Analysis of Genetic Inheritance in a Family Quartet by Whole-genome Sequencing</vt:lpstr>
      <vt:lpstr>PowerPoint 演示文稿</vt:lpstr>
      <vt:lpstr>PowerPoint 演示文稿</vt:lpstr>
      <vt:lpstr>PowerPoint 演示文稿</vt:lpstr>
      <vt:lpstr>4 inheritance patterns</vt:lpstr>
      <vt:lpstr>10 genotype patterns</vt:lpstr>
      <vt:lpstr>PowerPoint 演示文稿</vt:lpstr>
      <vt:lpstr>HMM algorithm to identify the boundaries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Genetic Inheritance in a Family Quartet</dc:title>
  <dc:creator>Chuan Jiang</dc:creator>
  <cp:lastModifiedBy>Chuan Jiang</cp:lastModifiedBy>
  <cp:revision>26</cp:revision>
  <dcterms:created xsi:type="dcterms:W3CDTF">2016-01-10T03:23:00Z</dcterms:created>
  <dcterms:modified xsi:type="dcterms:W3CDTF">2016-01-14T10:21:35Z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