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handoutMasterIdLst>
    <p:handoutMasterId r:id="rId17"/>
  </p:handoutMasterIdLst>
  <p:sldIdLst>
    <p:sldId id="256" r:id="rId2"/>
    <p:sldId id="471" r:id="rId3"/>
    <p:sldId id="483" r:id="rId4"/>
    <p:sldId id="258" r:id="rId5"/>
    <p:sldId id="512" r:id="rId6"/>
    <p:sldId id="516" r:id="rId7"/>
    <p:sldId id="517" r:id="rId8"/>
    <p:sldId id="518" r:id="rId9"/>
    <p:sldId id="304" r:id="rId10"/>
    <p:sldId id="519" r:id="rId11"/>
    <p:sldId id="520" r:id="rId12"/>
    <p:sldId id="521" r:id="rId13"/>
    <p:sldId id="522" r:id="rId14"/>
    <p:sldId id="44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EF"/>
    <a:srgbClr val="F7941D"/>
    <a:srgbClr val="00643E"/>
    <a:srgbClr val="0063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14" autoAdjust="0"/>
  </p:normalViewPr>
  <p:slideViewPr>
    <p:cSldViewPr snapToGrid="0">
      <p:cViewPr varScale="1">
        <p:scale>
          <a:sx n="89" d="100"/>
          <a:sy n="89" d="100"/>
        </p:scale>
        <p:origin x="1314" y="120"/>
      </p:cViewPr>
      <p:guideLst>
        <p:guide orient="horz" pos="2137"/>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0" d="100"/>
          <a:sy n="80" d="100"/>
        </p:scale>
        <p:origin x="400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B0AA7B8-0F52-34F7-A029-E94170C2254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07F186A7-A99B-C85A-5326-021C2D84D1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9D6D74-6E7F-4C95-BB6D-EBFAA11BBEFF}" type="datetimeFigureOut">
              <a:rPr lang="zh-CN" altLang="en-US" smtClean="0"/>
              <a:t>2023/5/1</a:t>
            </a:fld>
            <a:endParaRPr lang="zh-CN" altLang="en-US"/>
          </a:p>
        </p:txBody>
      </p:sp>
      <p:sp>
        <p:nvSpPr>
          <p:cNvPr id="4" name="页脚占位符 3">
            <a:extLst>
              <a:ext uri="{FF2B5EF4-FFF2-40B4-BE49-F238E27FC236}">
                <a16:creationId xmlns:a16="http://schemas.microsoft.com/office/drawing/2014/main" id="{F3F410BB-73BC-443A-7CD4-6988EA6957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26462EA-E84D-FF60-F316-EAEE6673E6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5CF176-B2D7-472B-AF6A-40A05016306E}" type="slidenum">
              <a:rPr lang="zh-CN" altLang="en-US" smtClean="0"/>
              <a:t>‹#›</a:t>
            </a:fld>
            <a:endParaRPr lang="zh-CN" altLang="en-US"/>
          </a:p>
        </p:txBody>
      </p:sp>
    </p:spTree>
    <p:extLst>
      <p:ext uri="{BB962C8B-B14F-4D97-AF65-F5344CB8AC3E}">
        <p14:creationId xmlns:p14="http://schemas.microsoft.com/office/powerpoint/2010/main" val="3750334445"/>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5A2CC-3C1B-445B-817D-AB129DB5E747}" type="datetimeFigureOut">
              <a:rPr lang="zh-CN" altLang="en-US" smtClean="0"/>
              <a:t>2023/5/1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36214D-492F-4D69-8D2E-C7735F480A6C}" type="slidenum">
              <a:rPr lang="zh-CN" altLang="en-US" smtClean="0"/>
              <a:t>‹#›</a:t>
            </a:fld>
            <a:endParaRPr lang="zh-CN" altLang="en-US"/>
          </a:p>
        </p:txBody>
      </p:sp>
    </p:spTree>
    <p:extLst>
      <p:ext uri="{BB962C8B-B14F-4D97-AF65-F5344CB8AC3E}">
        <p14:creationId xmlns:p14="http://schemas.microsoft.com/office/powerpoint/2010/main" val="2921363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zotero.org/google-docs/?X8W28K"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大家好，我是来自</a:t>
            </a:r>
            <a:r>
              <a:rPr lang="en-US" altLang="zh-CN" dirty="0"/>
              <a:t>xxx</a:t>
            </a:r>
            <a:r>
              <a:rPr lang="zh-CN" altLang="en-US" dirty="0"/>
              <a:t>的</a:t>
            </a:r>
            <a:r>
              <a:rPr lang="en-US" altLang="zh-CN" dirty="0"/>
              <a:t>xxx</a:t>
            </a:r>
            <a:r>
              <a:rPr lang="zh-CN" altLang="en-US" dirty="0"/>
              <a:t>，指导老师是</a:t>
            </a:r>
            <a:r>
              <a:rPr lang="en-US" altLang="zh-CN" dirty="0"/>
              <a:t>xxx</a:t>
            </a:r>
            <a:r>
              <a:rPr lang="zh-CN" altLang="en-US" dirty="0"/>
              <a:t>。今天我报告的主题是</a:t>
            </a:r>
            <a:r>
              <a:rPr lang="en-US" altLang="zh-CN" dirty="0"/>
              <a:t>xxx</a:t>
            </a:r>
            <a:r>
              <a:rPr lang="zh-CN" altLang="en-US" dirty="0"/>
              <a:t>。</a:t>
            </a:r>
          </a:p>
        </p:txBody>
      </p:sp>
      <p:sp>
        <p:nvSpPr>
          <p:cNvPr id="4" name="灯片编号占位符 3"/>
          <p:cNvSpPr>
            <a:spLocks noGrp="1"/>
          </p:cNvSpPr>
          <p:nvPr>
            <p:ph type="sldNum" sz="quarter" idx="5"/>
          </p:nvPr>
        </p:nvSpPr>
        <p:spPr/>
        <p:txBody>
          <a:bodyPr/>
          <a:lstStyle/>
          <a:p>
            <a:fld id="{B036214D-492F-4D69-8D2E-C7735F480A6C}" type="slidenum">
              <a:rPr lang="zh-CN" altLang="en-US" smtClean="0"/>
              <a:t>1</a:t>
            </a:fld>
            <a:endParaRPr lang="zh-CN" altLang="en-US"/>
          </a:p>
        </p:txBody>
      </p:sp>
    </p:spTree>
    <p:extLst>
      <p:ext uri="{BB962C8B-B14F-4D97-AF65-F5344CB8AC3E}">
        <p14:creationId xmlns:p14="http://schemas.microsoft.com/office/powerpoint/2010/main" val="298778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接下来我将从</a:t>
            </a:r>
            <a:r>
              <a:rPr lang="en-US" altLang="zh-CN" dirty="0"/>
              <a:t>xxx</a:t>
            </a:r>
            <a:r>
              <a:rPr lang="zh-CN" altLang="en-US" dirty="0"/>
              <a:t>，</a:t>
            </a:r>
            <a:r>
              <a:rPr lang="en-US" altLang="zh-CN" dirty="0"/>
              <a:t>xxx</a:t>
            </a:r>
            <a:r>
              <a:rPr lang="zh-CN" altLang="en-US" dirty="0"/>
              <a:t>，</a:t>
            </a:r>
            <a:r>
              <a:rPr lang="en-US" altLang="zh-CN" dirty="0"/>
              <a:t>xxx</a:t>
            </a:r>
            <a:r>
              <a:rPr lang="zh-CN" altLang="en-US" dirty="0"/>
              <a:t>三个方面来论述这一主题</a:t>
            </a:r>
          </a:p>
        </p:txBody>
      </p:sp>
      <p:sp>
        <p:nvSpPr>
          <p:cNvPr id="4" name="灯片编号占位符 3"/>
          <p:cNvSpPr>
            <a:spLocks noGrp="1"/>
          </p:cNvSpPr>
          <p:nvPr>
            <p:ph type="sldNum" sz="quarter" idx="5"/>
          </p:nvPr>
        </p:nvSpPr>
        <p:spPr/>
        <p:txBody>
          <a:bodyPr/>
          <a:lstStyle/>
          <a:p>
            <a:fld id="{B036214D-492F-4D69-8D2E-C7735F480A6C}" type="slidenum">
              <a:rPr lang="zh-CN" altLang="en-US" smtClean="0"/>
              <a:t>2</a:t>
            </a:fld>
            <a:endParaRPr lang="zh-CN" altLang="en-US"/>
          </a:p>
        </p:txBody>
      </p:sp>
    </p:spTree>
    <p:extLst>
      <p:ext uri="{BB962C8B-B14F-4D97-AF65-F5344CB8AC3E}">
        <p14:creationId xmlns:p14="http://schemas.microsoft.com/office/powerpoint/2010/main" val="4214459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a:t>
            </a:r>
            <a:r>
              <a:rPr lang="en-US" altLang="zh-CN" dirty="0"/>
              <a:t>xxx</a:t>
            </a:r>
            <a:endParaRPr lang="zh-CN" altLang="en-US" dirty="0"/>
          </a:p>
        </p:txBody>
      </p:sp>
      <p:sp>
        <p:nvSpPr>
          <p:cNvPr id="4" name="灯片编号占位符 3"/>
          <p:cNvSpPr>
            <a:spLocks noGrp="1"/>
          </p:cNvSpPr>
          <p:nvPr>
            <p:ph type="sldNum" sz="quarter" idx="5"/>
          </p:nvPr>
        </p:nvSpPr>
        <p:spPr/>
        <p:txBody>
          <a:bodyPr/>
          <a:lstStyle/>
          <a:p>
            <a:fld id="{B036214D-492F-4D69-8D2E-C7735F480A6C}" type="slidenum">
              <a:rPr lang="zh-CN" altLang="en-US" smtClean="0"/>
              <a:t>3</a:t>
            </a:fld>
            <a:endParaRPr lang="zh-CN" altLang="en-US"/>
          </a:p>
        </p:txBody>
      </p:sp>
    </p:spTree>
    <p:extLst>
      <p:ext uri="{BB962C8B-B14F-4D97-AF65-F5344CB8AC3E}">
        <p14:creationId xmlns:p14="http://schemas.microsoft.com/office/powerpoint/2010/main" val="1358522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也就是说，</a:t>
            </a:r>
            <a:r>
              <a:rPr lang="en-US" altLang="zh-CN" dirty="0"/>
              <a:t>xxx</a:t>
            </a:r>
            <a:r>
              <a:rPr lang="zh-CN" altLang="en-US" dirty="0"/>
              <a:t>。</a:t>
            </a:r>
          </a:p>
        </p:txBody>
      </p:sp>
      <p:sp>
        <p:nvSpPr>
          <p:cNvPr id="4" name="灯片编号占位符 3"/>
          <p:cNvSpPr>
            <a:spLocks noGrp="1"/>
          </p:cNvSpPr>
          <p:nvPr>
            <p:ph type="sldNum" sz="quarter" idx="5"/>
          </p:nvPr>
        </p:nvSpPr>
        <p:spPr/>
        <p:txBody>
          <a:bodyPr/>
          <a:lstStyle/>
          <a:p>
            <a:fld id="{B036214D-492F-4D69-8D2E-C7735F480A6C}" type="slidenum">
              <a:rPr lang="zh-CN" altLang="en-US" smtClean="0"/>
              <a:t>4</a:t>
            </a:fld>
            <a:endParaRPr lang="zh-CN" altLang="en-US"/>
          </a:p>
        </p:txBody>
      </p:sp>
    </p:spTree>
    <p:extLst>
      <p:ext uri="{BB962C8B-B14F-4D97-AF65-F5344CB8AC3E}">
        <p14:creationId xmlns:p14="http://schemas.microsoft.com/office/powerpoint/2010/main" val="1895962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b="0" i="0" u="none" strike="noStrike" dirty="0">
                <a:solidFill>
                  <a:srgbClr val="000000"/>
                </a:solidFill>
                <a:effectLst/>
                <a:latin typeface="Times New Roman" panose="02020603050405020304" pitchFamily="18" charset="0"/>
              </a:rPr>
              <a:t>研究者除了使用行为数据拟合证据积累模型，也对这一模型的神经基础进行了大量的探索。研究者在动物和人类神经活动中均发现了符合证据积累模型的神经活动。使用单电极记录的方法，研究者发现，当猴子进行知觉决策（如随机点移动任务）时，其外侧内顶叶区</a:t>
            </a:r>
            <a:r>
              <a:rPr lang="en-US" altLang="zh-CN" sz="1800" b="0" i="0" u="none" strike="noStrike" dirty="0">
                <a:solidFill>
                  <a:srgbClr val="000000"/>
                </a:solidFill>
                <a:effectLst/>
                <a:latin typeface="Times New Roman" panose="02020603050405020304" pitchFamily="18" charset="0"/>
              </a:rPr>
              <a:t>(lateral intraparietal area, LIP)</a:t>
            </a:r>
            <a:r>
              <a:rPr lang="zh-CN" altLang="en-US" sz="1800" b="0" i="0" u="none" strike="noStrike" dirty="0">
                <a:solidFill>
                  <a:srgbClr val="000000"/>
                </a:solidFill>
                <a:effectLst/>
                <a:latin typeface="Times New Roman" panose="02020603050405020304" pitchFamily="18" charset="0"/>
              </a:rPr>
              <a:t>的神经放电随着感觉证据积累而增强并在猴子决定选择某一选项前达到峰值。</a:t>
            </a:r>
            <a:endParaRPr lang="en-US" altLang="zh-CN" sz="1800" b="0" i="0" u="none" strike="noStrike" dirty="0">
              <a:solidFill>
                <a:srgbClr val="000000"/>
              </a:solidFill>
              <a:effectLst/>
              <a:latin typeface="Times New Roman" panose="02020603050405020304" pitchFamily="18" charset="0"/>
            </a:endParaRPr>
          </a:p>
          <a:p>
            <a:r>
              <a:rPr lang="zh-CN" altLang="en-US" sz="1800" b="0" i="0" u="none" strike="noStrike" dirty="0">
                <a:solidFill>
                  <a:srgbClr val="000000"/>
                </a:solidFill>
                <a:effectLst/>
                <a:latin typeface="Times New Roman" panose="02020603050405020304" pitchFamily="18" charset="0"/>
              </a:rPr>
              <a:t>近年来，通过新的信号处理技术和基于模型的方法，研究者使用实验设计来分离决策相关的神经活动</a:t>
            </a:r>
            <a:r>
              <a:rPr lang="en-US" altLang="zh-CN" sz="1800" b="0" i="0" u="none" strike="noStrike" dirty="0">
                <a:solidFill>
                  <a:srgbClr val="000000"/>
                </a:solidFill>
                <a:effectLst/>
                <a:latin typeface="Times New Roman" panose="02020603050405020304" pitchFamily="18" charset="0"/>
                <a:hlinkClick r:id="rId3"/>
              </a:rPr>
              <a:t>(O’Connell et al., 2012)</a:t>
            </a:r>
            <a:r>
              <a:rPr lang="zh-CN" altLang="en-US" sz="1800" b="0" i="0" u="none" strike="noStrike" dirty="0">
                <a:solidFill>
                  <a:srgbClr val="000000"/>
                </a:solidFill>
                <a:effectLst/>
                <a:latin typeface="Times New Roman" panose="02020603050405020304" pitchFamily="18" charset="0"/>
              </a:rPr>
              <a:t>。这些研究发现，人类知觉决策中证据积累过程也有相应的神经基础，通过头皮电极能够记录到一些相对稳定的模式。而</a:t>
            </a:r>
            <a:r>
              <a:rPr lang="en-US" altLang="zh-CN" sz="1800" b="0" i="0" u="none" strike="noStrike" dirty="0">
                <a:solidFill>
                  <a:srgbClr val="000000"/>
                </a:solidFill>
                <a:effectLst/>
                <a:latin typeface="Times New Roman" panose="02020603050405020304" pitchFamily="18" charset="0"/>
              </a:rPr>
              <a:t>CPP</a:t>
            </a:r>
            <a:r>
              <a:rPr lang="zh-CN" altLang="en-US" sz="1800" b="0" i="0" u="none" strike="noStrike" dirty="0">
                <a:solidFill>
                  <a:srgbClr val="000000"/>
                </a:solidFill>
                <a:effectLst/>
                <a:latin typeface="Times New Roman" panose="02020603050405020304" pitchFamily="18" charset="0"/>
              </a:rPr>
              <a:t>则反映了证据积累中的认知过程</a:t>
            </a:r>
            <a:endParaRPr lang="zh-CN" altLang="en-US" dirty="0"/>
          </a:p>
        </p:txBody>
      </p:sp>
      <p:sp>
        <p:nvSpPr>
          <p:cNvPr id="4" name="灯片编号占位符 3"/>
          <p:cNvSpPr>
            <a:spLocks noGrp="1"/>
          </p:cNvSpPr>
          <p:nvPr>
            <p:ph type="sldNum" sz="quarter" idx="5"/>
          </p:nvPr>
        </p:nvSpPr>
        <p:spPr/>
        <p:txBody>
          <a:bodyPr/>
          <a:lstStyle/>
          <a:p>
            <a:fld id="{B036214D-492F-4D69-8D2E-C7735F480A6C}" type="slidenum">
              <a:rPr lang="zh-CN" altLang="en-US" smtClean="0"/>
              <a:t>9</a:t>
            </a:fld>
            <a:endParaRPr lang="zh-CN" altLang="en-US"/>
          </a:p>
        </p:txBody>
      </p:sp>
    </p:spTree>
    <p:extLst>
      <p:ext uri="{BB962C8B-B14F-4D97-AF65-F5344CB8AC3E}">
        <p14:creationId xmlns:p14="http://schemas.microsoft.com/office/powerpoint/2010/main" val="33833006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DCAE882-252E-4B18-B851-34198A1E84F3}" type="slidenum">
              <a:rPr lang="zh-CN" altLang="en-US" smtClean="0"/>
              <a:t>14</a:t>
            </a:fld>
            <a:endParaRPr lang="zh-CN" altLang="en-US"/>
          </a:p>
        </p:txBody>
      </p:sp>
    </p:spTree>
    <p:extLst>
      <p:ext uri="{BB962C8B-B14F-4D97-AF65-F5344CB8AC3E}">
        <p14:creationId xmlns:p14="http://schemas.microsoft.com/office/powerpoint/2010/main" val="2368394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18B6ABA4-92B1-464D-824B-B5DBCABE9127}" type="datetime1">
              <a:rPr lang="zh-CN" altLang="en-US" smtClean="0"/>
              <a:t>2023/5/1</a:t>
            </a:fld>
            <a:endParaRPr lang="zh-CN" altLang="en-US" dirty="0"/>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dirty="0"/>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977397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CF529071-DAD2-4CED-9A02-1B8E22A02904}" type="datetime1">
              <a:rPr lang="zh-CN" altLang="en-US" smtClean="0"/>
              <a:t>2023/5/1</a:t>
            </a:fld>
            <a:endParaRPr lang="zh-CN" altLang="en-US"/>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012121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CF529071-DAD2-4CED-9A02-1B8E22A02904}" type="datetime1">
              <a:rPr lang="zh-CN" altLang="en-US" smtClean="0"/>
              <a:t>2023/5/1</a:t>
            </a:fld>
            <a:endParaRPr lang="zh-CN" alt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3902AF87-CF47-4618-A657-E9E2ECA3922C}" type="slidenum">
              <a:rPr lang="zh-CN" altLang="en-US" smtClean="0"/>
              <a:pPr/>
              <a:t>‹#›</a:t>
            </a:fld>
            <a:endParaRPr lang="zh-CN" altLang="en-US" dirty="0"/>
          </a:p>
        </p:txBody>
      </p:sp>
    </p:spTree>
    <p:extLst>
      <p:ext uri="{BB962C8B-B14F-4D97-AF65-F5344CB8AC3E}">
        <p14:creationId xmlns:p14="http://schemas.microsoft.com/office/powerpoint/2010/main" val="6809770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a:t>单击此处编辑母版标题样式</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CF529071-DAD2-4CED-9A02-1B8E22A02904}" type="datetime1">
              <a:rPr lang="zh-CN" altLang="en-US" smtClean="0"/>
              <a:t>2023/5/1</a:t>
            </a:fld>
            <a:endParaRPr lang="zh-CN" alt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11587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CF529071-DAD2-4CED-9A02-1B8E22A02904}" type="datetime1">
              <a:rPr lang="zh-CN" altLang="en-US" smtClean="0"/>
              <a:t>2023/5/1</a:t>
            </a:fld>
            <a:endParaRPr lang="zh-CN" alt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3902AF87-CF47-4618-A657-E9E2ECA3922C}" type="slidenum">
              <a:rPr lang="zh-CN" altLang="en-US" smtClean="0"/>
              <a:pPr/>
              <a:t>‹#›</a:t>
            </a:fld>
            <a:endParaRPr lang="zh-CN" altLang="en-US" dirty="0"/>
          </a:p>
        </p:txBody>
      </p:sp>
    </p:spTree>
    <p:extLst>
      <p:ext uri="{BB962C8B-B14F-4D97-AF65-F5344CB8AC3E}">
        <p14:creationId xmlns:p14="http://schemas.microsoft.com/office/powerpoint/2010/main" val="264213629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39" y="1790701"/>
            <a:ext cx="990599" cy="304799"/>
          </a:xfrm>
          <a:prstGeom prst="rect">
            <a:avLst/>
          </a:prstGeom>
        </p:spPr>
        <p:txBody>
          <a:bodyPr/>
          <a:lstStyle/>
          <a:p>
            <a:fld id="{CF529071-DAD2-4CED-9A02-1B8E22A02904}" type="datetime1">
              <a:rPr lang="zh-CN" altLang="en-US" smtClean="0"/>
              <a:t>2023/5/1</a:t>
            </a:fld>
            <a:endParaRPr lang="zh-CN" altLang="en-US"/>
          </a:p>
        </p:txBody>
      </p:sp>
      <p:sp>
        <p:nvSpPr>
          <p:cNvPr id="4"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3902AF87-CF47-4618-A657-E9E2ECA3922C}" type="slidenum">
              <a:rPr lang="zh-CN" altLang="en-US" smtClean="0"/>
              <a:pPr/>
              <a:t>‹#›</a:t>
            </a:fld>
            <a:endParaRPr lang="zh-CN" altLang="en-US" dirty="0"/>
          </a:p>
        </p:txBody>
      </p:sp>
    </p:spTree>
    <p:extLst>
      <p:ext uri="{BB962C8B-B14F-4D97-AF65-F5344CB8AC3E}">
        <p14:creationId xmlns:p14="http://schemas.microsoft.com/office/powerpoint/2010/main" val="212900779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39" y="1790701"/>
            <a:ext cx="990599" cy="304799"/>
          </a:xfrm>
          <a:prstGeom prst="rect">
            <a:avLst/>
          </a:prstGeom>
        </p:spPr>
        <p:txBody>
          <a:bodyPr/>
          <a:lstStyle/>
          <a:p>
            <a:fld id="{CF529071-DAD2-4CED-9A02-1B8E22A02904}" type="datetime1">
              <a:rPr lang="zh-CN" altLang="en-US" smtClean="0"/>
              <a:t>2023/5/1</a:t>
            </a:fld>
            <a:endParaRPr lang="zh-CN" altLang="en-US"/>
          </a:p>
        </p:txBody>
      </p:sp>
      <p:sp>
        <p:nvSpPr>
          <p:cNvPr id="4"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3902AF87-CF47-4618-A657-E9E2ECA3922C}" type="slidenum">
              <a:rPr lang="zh-CN" altLang="en-US" smtClean="0"/>
              <a:pPr/>
              <a:t>‹#›</a:t>
            </a:fld>
            <a:endParaRPr lang="zh-CN" altLang="en-US" dirty="0"/>
          </a:p>
        </p:txBody>
      </p:sp>
    </p:spTree>
    <p:extLst>
      <p:ext uri="{BB962C8B-B14F-4D97-AF65-F5344CB8AC3E}">
        <p14:creationId xmlns:p14="http://schemas.microsoft.com/office/powerpoint/2010/main" val="3624495389"/>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C6E9BC7F-4D42-471A-B131-E28171B06E1D}" type="datetime1">
              <a:rPr lang="zh-CN" altLang="en-US" smtClean="0"/>
              <a:t>2023/5/1</a:t>
            </a:fld>
            <a:endParaRPr lang="zh-CN" alt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3961139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8570CA6B-5C39-4AD1-9114-D50A8762F1C0}" type="datetime1">
              <a:rPr lang="zh-CN" altLang="en-US" smtClean="0"/>
              <a:t>2023/5/1</a:t>
            </a:fld>
            <a:endParaRPr lang="zh-CN" alt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124258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ABDC34F4-1BC1-440C-8ACD-8E753FAE3A38}" type="datetime1">
              <a:rPr lang="zh-CN" altLang="en-US" smtClean="0"/>
              <a:t>2023/5/1</a:t>
            </a:fld>
            <a:endParaRPr lang="zh-CN" alt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3694849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fld id="{0B62E50F-9A5D-4A8F-A894-5C6769F26FDE}" type="datetime1">
              <a:rPr lang="zh-CN" altLang="en-US" smtClean="0"/>
              <a:t>2023/5/1</a:t>
            </a:fld>
            <a:endParaRPr lang="zh-CN" alt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16918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1CFDF587-68DC-4085-8B32-E402F566AED6}" type="datetime1">
              <a:rPr lang="zh-CN" altLang="en-US" smtClean="0"/>
              <a:t>2023/5/1</a:t>
            </a:fld>
            <a:endParaRPr lang="zh-CN" altLang="en-US"/>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592827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rot="5400000">
            <a:off x="10155639" y="1790701"/>
            <a:ext cx="990599" cy="304799"/>
          </a:xfrm>
          <a:prstGeom prst="rect">
            <a:avLst/>
          </a:prstGeom>
        </p:spPr>
        <p:txBody>
          <a:bodyPr/>
          <a:lstStyle/>
          <a:p>
            <a:fld id="{36E9F176-36A6-4661-B299-C53B290094FE}" type="datetime1">
              <a:rPr lang="zh-CN" altLang="en-US" smtClean="0"/>
              <a:t>2023/5/1</a:t>
            </a:fld>
            <a:endParaRPr lang="zh-CN" altLang="en-US"/>
          </a:p>
        </p:txBody>
      </p:sp>
      <p:sp>
        <p:nvSpPr>
          <p:cNvPr id="8" name="Footer Placeholder 7"/>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283561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a:xfrm rot="5400000">
            <a:off x="10155639" y="1790701"/>
            <a:ext cx="990599" cy="304799"/>
          </a:xfrm>
          <a:prstGeom prst="rect">
            <a:avLst/>
          </a:prstGeom>
        </p:spPr>
        <p:txBody>
          <a:bodyPr/>
          <a:lstStyle/>
          <a:p>
            <a:fld id="{A9B1150A-6298-4D55-8378-3D9606D0AF9B}" type="datetime1">
              <a:rPr lang="zh-CN" altLang="en-US" smtClean="0"/>
              <a:t>2023/5/1</a:t>
            </a:fld>
            <a:endParaRPr lang="zh-CN" altLang="en-US"/>
          </a:p>
        </p:txBody>
      </p:sp>
      <p:sp>
        <p:nvSpPr>
          <p:cNvPr id="5" name="Footer Placeholder 3"/>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4"/>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23235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a:xfrm rot="5400000">
            <a:off x="10155639" y="1790701"/>
            <a:ext cx="990599" cy="304799"/>
          </a:xfrm>
          <a:prstGeom prst="rect">
            <a:avLst/>
          </a:prstGeom>
        </p:spPr>
        <p:txBody>
          <a:bodyPr/>
          <a:lstStyle/>
          <a:p>
            <a:fld id="{80E1763C-31F8-403A-950C-C1B1445D2583}" type="datetime1">
              <a:rPr lang="zh-CN" altLang="en-US" smtClean="0"/>
              <a:t>2023/5/1</a:t>
            </a:fld>
            <a:endParaRPr lang="zh-CN" altLang="en-US"/>
          </a:p>
        </p:txBody>
      </p:sp>
      <p:sp>
        <p:nvSpPr>
          <p:cNvPr id="5" name="Footer Placeholder 2"/>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3"/>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176759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a:xfrm rot="5400000">
            <a:off x="10155639" y="1790701"/>
            <a:ext cx="990599" cy="304799"/>
          </a:xfrm>
          <a:prstGeom prst="rect">
            <a:avLst/>
          </a:prstGeom>
        </p:spPr>
        <p:txBody>
          <a:bodyPr/>
          <a:lstStyle/>
          <a:p>
            <a:fld id="{37169271-002D-46F2-AA7C-3D4E196ABD2F}" type="datetime1">
              <a:rPr lang="zh-CN" altLang="en-US" smtClean="0"/>
              <a:t>2023/5/1</a:t>
            </a:fld>
            <a:endParaRPr lang="zh-CN" altLang="en-US"/>
          </a:p>
        </p:txBody>
      </p:sp>
      <p:sp>
        <p:nvSpPr>
          <p:cNvPr id="5" name="Footer Placeholder 5"/>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6" name="Slide Number Placeholder 6"/>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4166241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fld id="{B2CDA1D9-1845-4D30-AFED-07F083CC0711}" type="datetime1">
              <a:rPr lang="zh-CN" altLang="en-US" smtClean="0"/>
              <a:t>2023/5/1</a:t>
            </a:fld>
            <a:endParaRPr lang="zh-CN" altLang="en-US"/>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10352540" y="295729"/>
            <a:ext cx="838199" cy="767687"/>
          </a:xfrm>
          <a:prstGeom prst="rect">
            <a:avLst/>
          </a:prstGeom>
        </p:spPr>
        <p:txBody>
          <a:bodyPr/>
          <a:lstStyle/>
          <a:p>
            <a:fld id="{486AE13E-E954-46CB-AE43-99BC7F66DF42}" type="slidenum">
              <a:rPr lang="zh-CN" altLang="en-US" smtClean="0"/>
              <a:t>‹#›</a:t>
            </a:fld>
            <a:endParaRPr lang="zh-CN" altLang="en-US"/>
          </a:p>
        </p:txBody>
      </p:sp>
    </p:spTree>
    <p:extLst>
      <p:ext uri="{BB962C8B-B14F-4D97-AF65-F5344CB8AC3E}">
        <p14:creationId xmlns:p14="http://schemas.microsoft.com/office/powerpoint/2010/main" val="3114388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50E10105-5F48-4E98-1B9A-59E5CD57CE14}"/>
              </a:ext>
            </a:extLst>
          </p:cNvPr>
          <p:cNvPicPr>
            <a:picLocks noChangeAspect="1"/>
          </p:cNvPicPr>
          <p:nvPr userDrawn="1"/>
        </p:nvPicPr>
        <p:blipFill>
          <a:blip r:embed="rId19">
            <a:extLst>
              <a:ext uri="{28A0092B-C50C-407E-A947-70E740481C1C}">
                <a14:useLocalDpi xmlns:a14="http://schemas.microsoft.com/office/drawing/2010/main" val="0"/>
              </a:ext>
            </a:extLst>
          </a:blip>
          <a:stretch>
            <a:fillRect/>
          </a:stretch>
        </p:blipFill>
        <p:spPr>
          <a:xfrm>
            <a:off x="9926386" y="-112327"/>
            <a:ext cx="2265614" cy="1274408"/>
          </a:xfrm>
          <a:prstGeom prst="rect">
            <a:avLst/>
          </a:prstGeom>
        </p:spPr>
      </p:pic>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19177493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D4D02-2B30-3803-0B1F-C50074509AEE}"/>
              </a:ext>
            </a:extLst>
          </p:cNvPr>
          <p:cNvSpPr>
            <a:spLocks noGrp="1"/>
          </p:cNvSpPr>
          <p:nvPr>
            <p:ph type="ctrTitle"/>
          </p:nvPr>
        </p:nvSpPr>
        <p:spPr>
          <a:xfrm>
            <a:off x="382137" y="1122363"/>
            <a:ext cx="11211635" cy="2387600"/>
          </a:xfrm>
        </p:spPr>
        <p:txBody>
          <a:bodyPr>
            <a:normAutofit/>
          </a:bodyPr>
          <a:lstStyle/>
          <a:p>
            <a:r>
              <a:rPr lang="en-US" altLang="zh-CN" sz="4800" b="1" dirty="0">
                <a:latin typeface="华文楷体" panose="02010600040101010101" pitchFamily="2" charset="-122"/>
                <a:ea typeface="华文楷体" panose="02010600040101010101" pitchFamily="2" charset="-122"/>
              </a:rPr>
              <a:t> </a:t>
            </a:r>
            <a:r>
              <a:rPr lang="en-US" altLang="zh-CN" sz="4800" b="1" dirty="0">
                <a:latin typeface="Tw Cen MT" panose="020B0602020104020603" pitchFamily="34" charset="0"/>
                <a:ea typeface="华文楷体" panose="02010600040101010101" pitchFamily="2" charset="-122"/>
              </a:rPr>
              <a:t>CPP as a neuro-marker of evidence accumulation in perceptual decision-making. A multiverse study</a:t>
            </a:r>
            <a:endParaRPr lang="zh-CN" altLang="en-US" sz="4800" b="1" dirty="0">
              <a:latin typeface="Tw Cen MT" panose="020B0602020104020603" pitchFamily="34" charset="0"/>
              <a:ea typeface="华文楷体" panose="02010600040101010101" pitchFamily="2" charset="-122"/>
            </a:endParaRPr>
          </a:p>
        </p:txBody>
      </p:sp>
      <p:sp>
        <p:nvSpPr>
          <p:cNvPr id="9" name="文本框 8">
            <a:extLst>
              <a:ext uri="{FF2B5EF4-FFF2-40B4-BE49-F238E27FC236}">
                <a16:creationId xmlns:a16="http://schemas.microsoft.com/office/drawing/2014/main" id="{EFBF6781-B53F-FC4F-0CD9-D1D5326F1B16}"/>
              </a:ext>
            </a:extLst>
          </p:cNvPr>
          <p:cNvSpPr txBox="1"/>
          <p:nvPr/>
        </p:nvSpPr>
        <p:spPr>
          <a:xfrm>
            <a:off x="505609" y="4066391"/>
            <a:ext cx="9531276" cy="2246769"/>
          </a:xfrm>
          <a:prstGeom prst="rect">
            <a:avLst/>
          </a:prstGeom>
          <a:noFill/>
        </p:spPr>
        <p:txBody>
          <a:bodyPr wrap="square" rtlCol="0">
            <a:spAutoFit/>
          </a:bodyPr>
          <a:lstStyle/>
          <a:p>
            <a:r>
              <a:rPr lang="en-US" altLang="zh-CN" sz="2800" b="1" i="0" dirty="0">
                <a:solidFill>
                  <a:srgbClr val="D1D5DB"/>
                </a:solidFill>
                <a:effectLst/>
                <a:latin typeface="Söhne"/>
              </a:rPr>
              <a:t>Presenter: Liu Yikang</a:t>
            </a:r>
            <a:r>
              <a:rPr lang="en-US" altLang="zh-CN" sz="2800" b="1" dirty="0">
                <a:solidFill>
                  <a:srgbClr val="D1D5DB"/>
                </a:solidFill>
                <a:latin typeface="Söhne"/>
              </a:rPr>
              <a:t>,</a:t>
            </a:r>
            <a:r>
              <a:rPr lang="zh-CN" altLang="en-US" sz="2800" b="1" dirty="0">
                <a:solidFill>
                  <a:srgbClr val="D1D5DB"/>
                </a:solidFill>
                <a:latin typeface="Söhne"/>
              </a:rPr>
              <a:t> </a:t>
            </a:r>
            <a:r>
              <a:rPr lang="en-US" altLang="zh-CN" sz="2800" b="1" i="0" dirty="0">
                <a:solidFill>
                  <a:srgbClr val="D1D5DB"/>
                </a:solidFill>
                <a:effectLst/>
                <a:latin typeface="Söhne"/>
              </a:rPr>
              <a:t>liuyk11@ 126.com</a:t>
            </a:r>
          </a:p>
          <a:p>
            <a:endParaRPr lang="en-US" altLang="zh-CN" sz="2800" b="1" i="0" dirty="0">
              <a:solidFill>
                <a:srgbClr val="D1D5DB"/>
              </a:solidFill>
              <a:effectLst/>
              <a:latin typeface="Söhne"/>
            </a:endParaRPr>
          </a:p>
          <a:p>
            <a:r>
              <a:rPr lang="en-US" altLang="zh-CN" sz="2800" b="1" i="0" dirty="0">
                <a:solidFill>
                  <a:srgbClr val="D1D5DB"/>
                </a:solidFill>
                <a:effectLst/>
                <a:latin typeface="Söhne"/>
              </a:rPr>
              <a:t>Advisor: Hu </a:t>
            </a:r>
            <a:r>
              <a:rPr lang="en-US" altLang="zh-CN" sz="2800" b="1" i="0" dirty="0" err="1">
                <a:solidFill>
                  <a:srgbClr val="D1D5DB"/>
                </a:solidFill>
                <a:effectLst/>
                <a:latin typeface="Söhne"/>
              </a:rPr>
              <a:t>Chuan</a:t>
            </a:r>
            <a:r>
              <a:rPr lang="en-US" altLang="zh-CN" sz="2800" b="1" i="0" dirty="0">
                <a:solidFill>
                  <a:srgbClr val="D1D5DB"/>
                </a:solidFill>
                <a:effectLst/>
                <a:latin typeface="Söhne"/>
              </a:rPr>
              <a:t>-Peng, PhD</a:t>
            </a:r>
          </a:p>
          <a:p>
            <a:endParaRPr lang="en-US" altLang="zh-CN" sz="2800" b="1" dirty="0">
              <a:solidFill>
                <a:srgbClr val="D1D5DB"/>
              </a:solidFill>
              <a:latin typeface="Söhne"/>
            </a:endParaRPr>
          </a:p>
          <a:p>
            <a:r>
              <a:rPr lang="en-US" altLang="zh-CN" sz="2800" b="1" i="0" dirty="0">
                <a:solidFill>
                  <a:srgbClr val="D1D5DB"/>
                </a:solidFill>
                <a:effectLst/>
                <a:latin typeface="Söhne"/>
              </a:rPr>
              <a:t>School of Psychology, Nanjing Normal University</a:t>
            </a:r>
            <a:endParaRPr lang="zh-CN" altLang="en-US" sz="2800" b="1" dirty="0"/>
          </a:p>
        </p:txBody>
      </p:sp>
    </p:spTree>
    <p:extLst>
      <p:ext uri="{BB962C8B-B14F-4D97-AF65-F5344CB8AC3E}">
        <p14:creationId xmlns:p14="http://schemas.microsoft.com/office/powerpoint/2010/main" val="1314656084"/>
      </p:ext>
    </p:extLst>
  </p:cSld>
  <p:clrMapOvr>
    <a:masterClrMapping/>
  </p:clrMapOvr>
  <mc:AlternateContent xmlns:mc="http://schemas.openxmlformats.org/markup-compatibility/2006" xmlns:p14="http://schemas.microsoft.com/office/powerpoint/2010/main">
    <mc:Choice Requires="p14">
      <p:transition spd="slow" p14:dur="2000" advTm="6426"/>
    </mc:Choice>
    <mc:Fallback xmlns="">
      <p:transition spd="slow" advTm="642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F4435-A09B-E48B-E622-B96BC629D962}"/>
              </a:ext>
            </a:extLst>
          </p:cNvPr>
          <p:cNvSpPr>
            <a:spLocks noGrp="1"/>
          </p:cNvSpPr>
          <p:nvPr>
            <p:ph type="title"/>
          </p:nvPr>
        </p:nvSpPr>
        <p:spPr/>
        <p:txBody>
          <a:bodyPr/>
          <a:lstStyle/>
          <a:p>
            <a:r>
              <a:rPr lang="en-US" altLang="zh-CN" sz="4400" b="1" dirty="0">
                <a:latin typeface="Tw Cen MT" panose="020B0602020104020603" pitchFamily="34" charset="0"/>
                <a:ea typeface="华文楷体" panose="02010600040101010101" pitchFamily="2" charset="-122"/>
              </a:rPr>
              <a:t>Investigating CPP as a neuro-maker of perceptual decision-making</a:t>
            </a:r>
            <a:br>
              <a:rPr lang="en-US" altLang="zh-CN" sz="4400" b="1" dirty="0">
                <a:latin typeface="Tw Cen MT" panose="020B0602020104020603" pitchFamily="34" charset="0"/>
                <a:ea typeface="华文楷体" panose="02010600040101010101" pitchFamily="2" charset="-122"/>
              </a:rPr>
            </a:br>
            <a:endParaRPr lang="zh-CN" altLang="en-US" dirty="0"/>
          </a:p>
        </p:txBody>
      </p:sp>
      <p:sp>
        <p:nvSpPr>
          <p:cNvPr id="3" name="内容占位符 2">
            <a:extLst>
              <a:ext uri="{FF2B5EF4-FFF2-40B4-BE49-F238E27FC236}">
                <a16:creationId xmlns:a16="http://schemas.microsoft.com/office/drawing/2014/main" id="{C8537ADA-23E7-D1AD-AD4D-8D9FC9AD5F74}"/>
              </a:ext>
            </a:extLst>
          </p:cNvPr>
          <p:cNvSpPr>
            <a:spLocks noGrp="1"/>
          </p:cNvSpPr>
          <p:nvPr>
            <p:ph idx="1"/>
          </p:nvPr>
        </p:nvSpPr>
        <p:spPr/>
        <p:txBody>
          <a:bodyPr/>
          <a:lstStyle/>
          <a:p>
            <a:r>
              <a:rPr lang="en-US" altLang="zh-CN" dirty="0"/>
              <a:t>CPP as </a:t>
            </a:r>
            <a:endParaRPr lang="zh-CN" altLang="en-US" dirty="0"/>
          </a:p>
        </p:txBody>
      </p:sp>
    </p:spTree>
    <p:extLst>
      <p:ext uri="{BB962C8B-B14F-4D97-AF65-F5344CB8AC3E}">
        <p14:creationId xmlns:p14="http://schemas.microsoft.com/office/powerpoint/2010/main" val="297710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1F70C-1E94-380D-B9B2-B6B833142E0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DDF81AEE-38AA-0D74-5B91-934C8A5FA139}"/>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184437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47F05-9DE9-5A4A-DF68-16BDA2112ACE}"/>
              </a:ext>
            </a:extLst>
          </p:cNvPr>
          <p:cNvSpPr>
            <a:spLocks noGrp="1"/>
          </p:cNvSpPr>
          <p:nvPr>
            <p:ph type="title"/>
          </p:nvPr>
        </p:nvSpPr>
        <p:spPr/>
        <p:txBody>
          <a:bodyPr/>
          <a:lstStyle/>
          <a:p>
            <a:r>
              <a:rPr lang="en-US" altLang="zh-CN" dirty="0"/>
              <a:t>ERP</a:t>
            </a:r>
            <a:endParaRPr lang="zh-CN" altLang="en-US" dirty="0"/>
          </a:p>
        </p:txBody>
      </p:sp>
      <p:pic>
        <p:nvPicPr>
          <p:cNvPr id="17" name="图片 16">
            <a:extLst>
              <a:ext uri="{FF2B5EF4-FFF2-40B4-BE49-F238E27FC236}">
                <a16:creationId xmlns:a16="http://schemas.microsoft.com/office/drawing/2014/main" id="{CCCF12FE-2C2F-FBF4-2330-BCD6C3F528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536" y="2650210"/>
            <a:ext cx="3621262" cy="2715946"/>
          </a:xfrm>
          <a:prstGeom prst="rect">
            <a:avLst/>
          </a:prstGeom>
        </p:spPr>
      </p:pic>
      <p:pic>
        <p:nvPicPr>
          <p:cNvPr id="21" name="图片 20">
            <a:extLst>
              <a:ext uri="{FF2B5EF4-FFF2-40B4-BE49-F238E27FC236}">
                <a16:creationId xmlns:a16="http://schemas.microsoft.com/office/drawing/2014/main" id="{BF12B33E-32DF-76D4-B41C-9C0939551A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5370" y="2650210"/>
            <a:ext cx="3621261" cy="2715946"/>
          </a:xfrm>
          <a:prstGeom prst="rect">
            <a:avLst/>
          </a:prstGeom>
        </p:spPr>
      </p:pic>
      <p:pic>
        <p:nvPicPr>
          <p:cNvPr id="24" name="图片 23">
            <a:extLst>
              <a:ext uri="{FF2B5EF4-FFF2-40B4-BE49-F238E27FC236}">
                <a16:creationId xmlns:a16="http://schemas.microsoft.com/office/drawing/2014/main" id="{3A8559C3-C372-26AF-DB20-44987A680A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0203" y="2650210"/>
            <a:ext cx="3621261" cy="2715946"/>
          </a:xfrm>
          <a:prstGeom prst="rect">
            <a:avLst/>
          </a:prstGeom>
        </p:spPr>
      </p:pic>
    </p:spTree>
    <p:extLst>
      <p:ext uri="{BB962C8B-B14F-4D97-AF65-F5344CB8AC3E}">
        <p14:creationId xmlns:p14="http://schemas.microsoft.com/office/powerpoint/2010/main" val="261483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324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653777" y="2884656"/>
            <a:ext cx="6490223" cy="1015663"/>
          </a:xfrm>
          <a:prstGeom prst="rect">
            <a:avLst/>
          </a:prstGeom>
          <a:noFill/>
        </p:spPr>
        <p:txBody>
          <a:bodyPr wrap="square" rtlCol="0">
            <a:spAutoFit/>
          </a:bodyPr>
          <a:lstStyle/>
          <a:p>
            <a:pPr algn="ctr"/>
            <a:r>
              <a:rPr lang="en-US" altLang="zh-CN" sz="6000" b="1" dirty="0">
                <a:latin typeface="华文楷体" panose="02010600040101010101" pitchFamily="2" charset="-122"/>
                <a:ea typeface="华文楷体" panose="02010600040101010101" pitchFamily="2" charset="-122"/>
              </a:rPr>
              <a:t>Thank you</a:t>
            </a:r>
            <a:r>
              <a:rPr lang="zh-CN" altLang="en-US" sz="6000" b="1" dirty="0">
                <a:latin typeface="华文楷体" panose="02010600040101010101" pitchFamily="2" charset="-122"/>
                <a:ea typeface="华文楷体" panose="02010600040101010101" pitchFamily="2" charset="-122"/>
              </a:rPr>
              <a:t>！</a:t>
            </a:r>
            <a:endParaRPr lang="en-US" altLang="zh-CN" sz="6000" b="1" dirty="0">
              <a:latin typeface="华文楷体" panose="02010600040101010101" pitchFamily="2" charset="-122"/>
              <a:ea typeface="华文楷体" panose="02010600040101010101" pitchFamily="2" charset="-122"/>
            </a:endParaRPr>
          </a:p>
        </p:txBody>
      </p:sp>
      <p:sp>
        <p:nvSpPr>
          <p:cNvPr id="2" name="灯片编号占位符 1">
            <a:extLst>
              <a:ext uri="{FF2B5EF4-FFF2-40B4-BE49-F238E27FC236}">
                <a16:creationId xmlns:a16="http://schemas.microsoft.com/office/drawing/2014/main" id="{0226E5A0-56CE-A232-9D64-89E931AC6943}"/>
              </a:ext>
            </a:extLst>
          </p:cNvPr>
          <p:cNvSpPr>
            <a:spLocks noGrp="1"/>
          </p:cNvSpPr>
          <p:nvPr>
            <p:ph type="sldNum" sz="quarter" idx="12"/>
          </p:nvPr>
        </p:nvSpPr>
        <p:spPr>
          <a:xfrm>
            <a:off x="8804397" y="680112"/>
            <a:ext cx="838199" cy="767687"/>
          </a:xfrm>
          <a:prstGeom prst="rect">
            <a:avLst/>
          </a:prstGeom>
        </p:spPr>
        <p:txBody>
          <a:bodyPr/>
          <a:lstStyle/>
          <a:p>
            <a:fld id="{486AE13E-E954-46CB-AE43-99BC7F66DF42}" type="slidenum">
              <a:rPr lang="zh-CN" altLang="en-US" smtClean="0"/>
              <a:t>14</a:t>
            </a:fld>
            <a:endParaRPr lang="zh-CN" altLang="en-US" dirty="0"/>
          </a:p>
        </p:txBody>
      </p:sp>
    </p:spTree>
    <p:extLst>
      <p:ext uri="{BB962C8B-B14F-4D97-AF65-F5344CB8AC3E}">
        <p14:creationId xmlns:p14="http://schemas.microsoft.com/office/powerpoint/2010/main" val="331302613"/>
      </p:ext>
    </p:extLst>
  </p:cSld>
  <p:clrMapOvr>
    <a:masterClrMapping/>
  </p:clrMapOvr>
  <mc:AlternateContent xmlns:mc="http://schemas.openxmlformats.org/markup-compatibility/2006" xmlns:p14="http://schemas.microsoft.com/office/powerpoint/2010/main">
    <mc:Choice Requires="p14">
      <p:transition p14:dur="100" advTm="14153">
        <p:cut/>
      </p:transition>
    </mc:Choice>
    <mc:Fallback xmlns="">
      <p:transition advTm="14153">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1" nodeType="afterEffect">
                                  <p:stCondLst>
                                    <p:cond delay="0"/>
                                  </p:stCondLst>
                                  <p:iterate type="lt">
                                    <p:tmPct val="10000"/>
                                  </p:iterate>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9"/>
                                        </p:tgtEl>
                                        <p:attrNameLst>
                                          <p:attrName>ppt_y</p:attrName>
                                        </p:attrNameLst>
                                      </p:cBhvr>
                                      <p:tavLst>
                                        <p:tav tm="0">
                                          <p:val>
                                            <p:strVal val="#ppt_y"/>
                                          </p:val>
                                        </p:tav>
                                        <p:tav tm="100000">
                                          <p:val>
                                            <p:strVal val="#ppt_y"/>
                                          </p:val>
                                        </p:tav>
                                      </p:tavLst>
                                    </p:anim>
                                    <p:anim calcmode="lin" valueType="num">
                                      <p:cBhvr>
                                        <p:cTn id="9" dur="500" fill="hold"/>
                                        <p:tgtEl>
                                          <p:spTgt spid="19"/>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9"/>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A661F5-39E4-40CF-0E21-2B75EB4F6FF2}"/>
              </a:ext>
            </a:extLst>
          </p:cNvPr>
          <p:cNvSpPr>
            <a:spLocks noGrp="1"/>
          </p:cNvSpPr>
          <p:nvPr>
            <p:ph type="title"/>
          </p:nvPr>
        </p:nvSpPr>
        <p:spPr/>
        <p:txBody>
          <a:bodyPr/>
          <a:lstStyle/>
          <a:p>
            <a:r>
              <a:rPr lang="en-US" altLang="zh-CN" b="1" dirty="0">
                <a:latin typeface="Tw Cen MT" panose="020B0602020104020603" pitchFamily="34" charset="0"/>
                <a:ea typeface="华文楷体" panose="02010600040101010101" pitchFamily="2" charset="-122"/>
              </a:rPr>
              <a:t>Table of Contents</a:t>
            </a:r>
            <a:endParaRPr lang="zh-CN" altLang="en-US" b="1" dirty="0">
              <a:latin typeface="Tw Cen MT" panose="020B0602020104020603" pitchFamily="34" charset="0"/>
              <a:ea typeface="华文楷体" panose="02010600040101010101" pitchFamily="2" charset="-122"/>
            </a:endParaRPr>
          </a:p>
        </p:txBody>
      </p:sp>
      <p:sp>
        <p:nvSpPr>
          <p:cNvPr id="3" name="内容占位符 2">
            <a:extLst>
              <a:ext uri="{FF2B5EF4-FFF2-40B4-BE49-F238E27FC236}">
                <a16:creationId xmlns:a16="http://schemas.microsoft.com/office/drawing/2014/main" id="{22CA6F3E-BD80-F57B-D61C-9235EAD403DC}"/>
              </a:ext>
            </a:extLst>
          </p:cNvPr>
          <p:cNvSpPr>
            <a:spLocks noGrp="1"/>
          </p:cNvSpPr>
          <p:nvPr>
            <p:ph idx="1"/>
          </p:nvPr>
        </p:nvSpPr>
        <p:spPr/>
        <p:txBody>
          <a:bodyPr>
            <a:normAutofit/>
          </a:bodyPr>
          <a:lstStyle/>
          <a:p>
            <a:r>
              <a:rPr lang="en-US" altLang="zh-CN" sz="2800" b="1" dirty="0">
                <a:latin typeface="Tw Cen MT" panose="020B0602020104020603" pitchFamily="34" charset="0"/>
                <a:ea typeface="华文楷体" panose="02010600040101010101" pitchFamily="2" charset="-122"/>
              </a:rPr>
              <a:t>An introduction: DV and CPP</a:t>
            </a:r>
          </a:p>
          <a:p>
            <a:r>
              <a:rPr lang="en-US" altLang="zh-CN" sz="2800" b="1" dirty="0">
                <a:latin typeface="Tw Cen MT" panose="020B0602020104020603" pitchFamily="34" charset="0"/>
                <a:ea typeface="华文楷体" panose="02010600040101010101" pitchFamily="2" charset="-122"/>
              </a:rPr>
              <a:t>Investigating CPP as a neuro-maker of perceptual decision-making</a:t>
            </a:r>
          </a:p>
          <a:p>
            <a:r>
              <a:rPr lang="en-US" altLang="zh-CN" sz="2800" b="1" dirty="0">
                <a:latin typeface="Tw Cen MT" panose="020B0602020104020603" pitchFamily="34" charset="0"/>
                <a:ea typeface="华文楷体" panose="02010600040101010101" pitchFamily="2" charset="-122"/>
              </a:rPr>
              <a:t>Using joint modeling to improve model fit using CPP</a:t>
            </a:r>
          </a:p>
          <a:p>
            <a:r>
              <a:rPr lang="en-US" altLang="zh-CN" sz="2800" b="1" dirty="0">
                <a:latin typeface="Tw Cen MT" panose="020B0602020104020603" pitchFamily="34" charset="0"/>
              </a:rPr>
              <a:t>Exploring the impact of different features on </a:t>
            </a:r>
            <a:r>
              <a:rPr lang="en-US" altLang="zh-CN" sz="2800" b="1" dirty="0">
                <a:latin typeface="Tw Cen MT" panose="020B0602020104020603" pitchFamily="34" charset="0"/>
                <a:ea typeface="华文楷体" panose="02010600040101010101" pitchFamily="2" charset="-122"/>
              </a:rPr>
              <a:t>perceptual  </a:t>
            </a:r>
            <a:r>
              <a:rPr lang="en-US" altLang="zh-CN" sz="2800" b="1" dirty="0">
                <a:latin typeface="Tw Cen MT" panose="020B0602020104020603" pitchFamily="34" charset="0"/>
              </a:rPr>
              <a:t>decision-making</a:t>
            </a:r>
            <a:endParaRPr lang="zh-CN" altLang="en-US" sz="2800" b="1" dirty="0">
              <a:latin typeface="Tw Cen MT" panose="020B0602020104020603" pitchFamily="34" charset="0"/>
            </a:endParaRPr>
          </a:p>
        </p:txBody>
      </p:sp>
    </p:spTree>
    <p:extLst>
      <p:ext uri="{BB962C8B-B14F-4D97-AF65-F5344CB8AC3E}">
        <p14:creationId xmlns:p14="http://schemas.microsoft.com/office/powerpoint/2010/main" val="2984345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04390F-83CA-8733-9409-8103AEF65F40}"/>
              </a:ext>
            </a:extLst>
          </p:cNvPr>
          <p:cNvSpPr>
            <a:spLocks noGrp="1"/>
          </p:cNvSpPr>
          <p:nvPr>
            <p:ph type="title"/>
          </p:nvPr>
        </p:nvSpPr>
        <p:spPr/>
        <p:txBody>
          <a:bodyPr/>
          <a:lstStyle/>
          <a:p>
            <a:r>
              <a:rPr lang="en-US" altLang="zh-CN" sz="4400" b="1" dirty="0">
                <a:latin typeface="Tw Cen MT" panose="020B0602020104020603" pitchFamily="34" charset="0"/>
                <a:ea typeface="华文楷体" panose="02010600040101010101" pitchFamily="2" charset="-122"/>
              </a:rPr>
              <a:t>An introduction: DV and CPP</a:t>
            </a:r>
          </a:p>
        </p:txBody>
      </p:sp>
    </p:spTree>
    <p:extLst>
      <p:ext uri="{BB962C8B-B14F-4D97-AF65-F5344CB8AC3E}">
        <p14:creationId xmlns:p14="http://schemas.microsoft.com/office/powerpoint/2010/main" val="3325284977"/>
      </p:ext>
    </p:extLst>
  </p:cSld>
  <p:clrMapOvr>
    <a:masterClrMapping/>
  </p:clrMapOvr>
  <mc:AlternateContent xmlns:mc="http://schemas.openxmlformats.org/markup-compatibility/2006" xmlns:p14="http://schemas.microsoft.com/office/powerpoint/2010/main">
    <mc:Choice Requires="p14">
      <p:transition spd="slow" p14:dur="2000" advTm="1417"/>
    </mc:Choice>
    <mc:Fallback xmlns="">
      <p:transition spd="slow" advTm="141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图片包含 图形用户界面&#10;&#10;描述已自动生成">
            <a:extLst>
              <a:ext uri="{FF2B5EF4-FFF2-40B4-BE49-F238E27FC236}">
                <a16:creationId xmlns:a16="http://schemas.microsoft.com/office/drawing/2014/main" id="{7BFF689A-1066-555A-C2A9-F5240D4469B4}"/>
              </a:ext>
            </a:extLst>
          </p:cNvPr>
          <p:cNvPicPr>
            <a:picLocks noChangeAspect="1"/>
          </p:cNvPicPr>
          <p:nvPr/>
        </p:nvPicPr>
        <p:blipFill rotWithShape="1">
          <a:blip r:embed="rId4">
            <a:extLst>
              <a:ext uri="{28A0092B-C50C-407E-A947-70E740481C1C}">
                <a14:useLocalDpi xmlns:a14="http://schemas.microsoft.com/office/drawing/2010/main" val="0"/>
              </a:ext>
            </a:extLst>
          </a:blip>
          <a:srcRect r="50000"/>
          <a:stretch/>
        </p:blipFill>
        <p:spPr>
          <a:xfrm>
            <a:off x="337973" y="1526718"/>
            <a:ext cx="5093975" cy="3804563"/>
          </a:xfrm>
          <a:prstGeom prst="rect">
            <a:avLst/>
          </a:prstGeom>
        </p:spPr>
      </p:pic>
      <p:sp>
        <p:nvSpPr>
          <p:cNvPr id="16" name="文本框 15">
            <a:extLst>
              <a:ext uri="{FF2B5EF4-FFF2-40B4-BE49-F238E27FC236}">
                <a16:creationId xmlns:a16="http://schemas.microsoft.com/office/drawing/2014/main" id="{3E19A357-B035-E2B2-D188-6BBE81493CC0}"/>
              </a:ext>
            </a:extLst>
          </p:cNvPr>
          <p:cNvSpPr txBox="1"/>
          <p:nvPr/>
        </p:nvSpPr>
        <p:spPr>
          <a:xfrm>
            <a:off x="6096000" y="2777462"/>
            <a:ext cx="5619079" cy="2176430"/>
          </a:xfrm>
          <a:prstGeom prst="rect">
            <a:avLst/>
          </a:prstGeom>
          <a:noFill/>
        </p:spPr>
        <p:txBody>
          <a:bodyPr wrap="square" rtlCol="0">
            <a:spAutoFit/>
          </a:bodyPr>
          <a:lstStyle/>
          <a:p>
            <a:r>
              <a:rPr lang="en-US" altLang="zh-CN" sz="2800" dirty="0">
                <a:latin typeface="Tw Cen MT" panose="020B0602020104020603" pitchFamily="34" charset="0"/>
                <a:ea typeface="华文楷体" panose="02010600040101010101" pitchFamily="2" charset="-122"/>
                <a:sym typeface="+mn-ea"/>
              </a:rPr>
              <a:t>Perceptual decisions entail translating sensory information into judgments, beliefs, or actions.</a:t>
            </a:r>
            <a:endParaRPr lang="en-US" altLang="zh-CN" sz="2800" dirty="0">
              <a:latin typeface="Tw Cen MT" panose="020B0602020104020603" pitchFamily="34" charset="0"/>
              <a:ea typeface="华文楷体" panose="02010600040101010101" pitchFamily="2" charset="-122"/>
            </a:endParaRPr>
          </a:p>
          <a:p>
            <a:pPr>
              <a:lnSpc>
                <a:spcPct val="150000"/>
              </a:lnSpc>
            </a:pPr>
            <a:endParaRPr lang="en-US" altLang="zh-CN" b="1" dirty="0">
              <a:solidFill>
                <a:schemeClr val="tx1">
                  <a:lumMod val="65000"/>
                  <a:lumOff val="35000"/>
                </a:schemeClr>
              </a:solidFill>
              <a:latin typeface="华文楷体" panose="02010600040101010101" pitchFamily="2" charset="-122"/>
              <a:ea typeface="华文楷体" panose="02010600040101010101" pitchFamily="2" charset="-122"/>
              <a:sym typeface="+mn-ea"/>
            </a:endParaRPr>
          </a:p>
          <a:p>
            <a:pPr>
              <a:lnSpc>
                <a:spcPct val="150000"/>
              </a:lnSpc>
            </a:pPr>
            <a:endParaRPr lang="en-US" altLang="zh-CN" dirty="0">
              <a:solidFill>
                <a:schemeClr val="tx1">
                  <a:lumMod val="65000"/>
                  <a:lumOff val="35000"/>
                </a:schemeClr>
              </a:solidFill>
              <a:latin typeface="华文楷体" panose="02010600040101010101" pitchFamily="2" charset="-122"/>
              <a:ea typeface="华文楷体" panose="02010600040101010101" pitchFamily="2" charset="-122"/>
              <a:sym typeface="+mn-ea"/>
            </a:endParaRPr>
          </a:p>
        </p:txBody>
      </p:sp>
      <p:sp>
        <p:nvSpPr>
          <p:cNvPr id="5" name="文本框 4">
            <a:extLst>
              <a:ext uri="{FF2B5EF4-FFF2-40B4-BE49-F238E27FC236}">
                <a16:creationId xmlns:a16="http://schemas.microsoft.com/office/drawing/2014/main" id="{B7F84991-CFF4-7C6E-21FA-2186DBE0A350}"/>
              </a:ext>
            </a:extLst>
          </p:cNvPr>
          <p:cNvSpPr txBox="1"/>
          <p:nvPr/>
        </p:nvSpPr>
        <p:spPr>
          <a:xfrm>
            <a:off x="4948517" y="6328545"/>
            <a:ext cx="3175337" cy="261610"/>
          </a:xfrm>
          <a:prstGeom prst="rect">
            <a:avLst/>
          </a:prstGeom>
          <a:noFill/>
        </p:spPr>
        <p:txBody>
          <a:bodyPr wrap="square">
            <a:spAutoFit/>
          </a:bodyPr>
          <a:lstStyle/>
          <a:p>
            <a:r>
              <a:rPr lang="en-US" altLang="zh-CN" sz="1100" dirty="0">
                <a:latin typeface="Times New Roman" panose="02020603050405020304" pitchFamily="18" charset="0"/>
                <a:cs typeface="Times New Roman" panose="02020603050405020304" pitchFamily="18" charset="0"/>
              </a:rPr>
              <a:t>(O’Connell, R. G., &amp; Kelly, S. P. 2021)</a:t>
            </a:r>
            <a:endParaRPr lang="zh-CN" altLang="en-US" sz="1100"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061932886"/>
      </p:ext>
    </p:extLst>
  </p:cSld>
  <p:clrMapOvr>
    <a:masterClrMapping/>
  </p:clrMapOvr>
  <mc:AlternateContent xmlns:mc="http://schemas.openxmlformats.org/markup-compatibility/2006" xmlns:p14="http://schemas.microsoft.com/office/powerpoint/2010/main">
    <mc:Choice Requires="p14">
      <p:transition spd="slow" p14:dur="2000" advTm="23760"/>
    </mc:Choice>
    <mc:Fallback xmlns="">
      <p:transition spd="slow" advTm="237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
                                            <p:txEl>
                                              <p:pRg st="0" end="0"/>
                                            </p:txEl>
                                          </p:spTgt>
                                        </p:tgtEl>
                                        <p:attrNameLst>
                                          <p:attrName>ppt_c</p:attrName>
                                        </p:attrNameLst>
                                      </p:cBhvr>
                                      <p:to>
                                        <a:srgbClr val="C0C0C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F991629-91DF-8897-5037-ABDB84D64CAC}"/>
              </a:ext>
            </a:extLst>
          </p:cNvPr>
          <p:cNvSpPr txBox="1"/>
          <p:nvPr/>
        </p:nvSpPr>
        <p:spPr>
          <a:xfrm>
            <a:off x="1186757" y="5902168"/>
            <a:ext cx="3367314"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(Source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Hu et al. 2022)</a:t>
            </a:r>
            <a:endParaRPr lang="zh-CN" altLang="en-US" dirty="0">
              <a:latin typeface="华文楷体" panose="02010600040101010101" pitchFamily="2" charset="-122"/>
              <a:ea typeface="华文楷体" panose="02010600040101010101" pitchFamily="2" charset="-122"/>
            </a:endParaRPr>
          </a:p>
        </p:txBody>
      </p:sp>
      <p:pic>
        <p:nvPicPr>
          <p:cNvPr id="6" name="Picture 2">
            <a:extLst>
              <a:ext uri="{FF2B5EF4-FFF2-40B4-BE49-F238E27FC236}">
                <a16:creationId xmlns:a16="http://schemas.microsoft.com/office/drawing/2014/main" id="{EA4A9CC3-1CDE-4C3E-8713-836CED85F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718" y="2777066"/>
            <a:ext cx="4819692" cy="275742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C4CBFE1-D17E-3AF0-E456-6B2C42DE59B9}"/>
              </a:ext>
            </a:extLst>
          </p:cNvPr>
          <p:cNvSpPr txBox="1"/>
          <p:nvPr/>
        </p:nvSpPr>
        <p:spPr>
          <a:xfrm>
            <a:off x="1001964" y="371347"/>
            <a:ext cx="9779000" cy="954107"/>
          </a:xfrm>
          <a:prstGeom prst="rect">
            <a:avLst/>
          </a:prstGeom>
          <a:noFill/>
        </p:spPr>
        <p:txBody>
          <a:bodyPr wrap="square" rtlCol="0">
            <a:spAutoFit/>
          </a:bodyPr>
          <a:lstStyle/>
          <a:p>
            <a:r>
              <a:rPr lang="en-US" altLang="zh-CN" sz="2800" dirty="0">
                <a:latin typeface="Tw Cen MT" panose="020B0602020104020603" pitchFamily="34" charset="0"/>
                <a:ea typeface="华文楷体" panose="02010600040101010101" pitchFamily="2" charset="-122"/>
                <a:sym typeface="+mn-ea"/>
              </a:rPr>
              <a:t>The drift diffusion model(DDM) is a model of the cognitive processes involved in simple two-choice decisions.</a:t>
            </a:r>
          </a:p>
        </p:txBody>
      </p:sp>
      <p:sp>
        <p:nvSpPr>
          <p:cNvPr id="2" name="文本框 1">
            <a:extLst>
              <a:ext uri="{FF2B5EF4-FFF2-40B4-BE49-F238E27FC236}">
                <a16:creationId xmlns:a16="http://schemas.microsoft.com/office/drawing/2014/main" id="{0A2D7D50-CE71-8AB2-448E-F74625F5EB27}"/>
              </a:ext>
            </a:extLst>
          </p:cNvPr>
          <p:cNvSpPr txBox="1"/>
          <p:nvPr/>
        </p:nvSpPr>
        <p:spPr>
          <a:xfrm>
            <a:off x="6421727" y="1552848"/>
            <a:ext cx="5207555" cy="5408981"/>
          </a:xfrm>
          <a:prstGeom prst="rect">
            <a:avLst/>
          </a:prstGeom>
          <a:noFill/>
        </p:spPr>
        <p:txBody>
          <a:bodyPr wrap="square" rtlCol="0">
            <a:spAutoFit/>
          </a:bodyPr>
          <a:lstStyle/>
          <a:p>
            <a:r>
              <a:rPr lang="en-US" altLang="zh-CN" sz="2800" dirty="0">
                <a:latin typeface="Tw Cen MT" panose="020B0602020104020603" pitchFamily="34" charset="0"/>
                <a:ea typeface="华文楷体" panose="02010600040101010101" pitchFamily="2" charset="-122"/>
                <a:sym typeface="+mn-ea"/>
              </a:rPr>
              <a:t>drift rate(v): The rate of accumulation of information</a:t>
            </a:r>
          </a:p>
          <a:p>
            <a:endParaRPr lang="en-US" altLang="zh-CN" sz="2800" dirty="0">
              <a:latin typeface="Tw Cen MT" panose="020B0602020104020603" pitchFamily="34" charset="0"/>
              <a:ea typeface="华文楷体" panose="02010600040101010101" pitchFamily="2" charset="-122"/>
              <a:sym typeface="+mn-ea"/>
            </a:endParaRPr>
          </a:p>
          <a:p>
            <a:r>
              <a:rPr lang="en-US" altLang="zh-CN" sz="2800" dirty="0">
                <a:latin typeface="Tw Cen MT" panose="020B0602020104020603" pitchFamily="34" charset="0"/>
                <a:ea typeface="华文楷体" panose="02010600040101010101" pitchFamily="2" charset="-122"/>
                <a:sym typeface="+mn-ea"/>
              </a:rPr>
              <a:t>bias(z): A priori bias or preference for one or the other choice alternative.</a:t>
            </a:r>
          </a:p>
          <a:p>
            <a:endParaRPr lang="en-US" altLang="zh-CN" sz="2800" dirty="0">
              <a:latin typeface="Tw Cen MT" panose="020B0602020104020603" pitchFamily="34" charset="0"/>
              <a:ea typeface="华文楷体" panose="02010600040101010101" pitchFamily="2" charset="-122"/>
              <a:sym typeface="+mn-ea"/>
            </a:endParaRPr>
          </a:p>
          <a:p>
            <a:r>
              <a:rPr lang="en-US" altLang="zh-CN" sz="2800" dirty="0">
                <a:latin typeface="Tw Cen MT" panose="020B0602020104020603" pitchFamily="34" charset="0"/>
                <a:ea typeface="华文楷体" panose="02010600040101010101" pitchFamily="2" charset="-122"/>
                <a:sym typeface="+mn-ea"/>
              </a:rPr>
              <a:t>threshold(a): The level of caution.</a:t>
            </a:r>
          </a:p>
          <a:p>
            <a:endParaRPr lang="en-US" altLang="zh-CN" sz="2800" dirty="0">
              <a:latin typeface="Tw Cen MT" panose="020B0602020104020603" pitchFamily="34" charset="0"/>
              <a:ea typeface="华文楷体" panose="02010600040101010101" pitchFamily="2" charset="-122"/>
              <a:sym typeface="+mn-ea"/>
            </a:endParaRPr>
          </a:p>
          <a:p>
            <a:r>
              <a:rPr lang="en-US" altLang="zh-CN" sz="2800" dirty="0">
                <a:latin typeface="Tw Cen MT" panose="020B0602020104020603" pitchFamily="34" charset="0"/>
                <a:ea typeface="华文楷体" panose="02010600040101010101" pitchFamily="2" charset="-122"/>
                <a:sym typeface="+mn-ea"/>
              </a:rPr>
              <a:t>non-decision time(t): Time for peripheral processes</a:t>
            </a:r>
          </a:p>
          <a:p>
            <a:pPr>
              <a:lnSpc>
                <a:spcPct val="150000"/>
              </a:lnSpc>
            </a:pPr>
            <a:endParaRPr lang="en-US" altLang="zh-CN" sz="2800" dirty="0">
              <a:latin typeface="Tw Cen MT" panose="020B0602020104020603" pitchFamily="34" charset="0"/>
              <a:ea typeface="华文楷体" panose="02010600040101010101" pitchFamily="2" charset="-122"/>
              <a:sym typeface="+mn-ea"/>
            </a:endParaRPr>
          </a:p>
        </p:txBody>
      </p:sp>
    </p:spTree>
    <p:extLst>
      <p:ext uri="{BB962C8B-B14F-4D97-AF65-F5344CB8AC3E}">
        <p14:creationId xmlns:p14="http://schemas.microsoft.com/office/powerpoint/2010/main" val="75117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F991629-91DF-8897-5037-ABDB84D64CAC}"/>
              </a:ext>
            </a:extLst>
          </p:cNvPr>
          <p:cNvSpPr txBox="1"/>
          <p:nvPr/>
        </p:nvSpPr>
        <p:spPr>
          <a:xfrm>
            <a:off x="7768729" y="5684968"/>
            <a:ext cx="3367314" cy="369332"/>
          </a:xfrm>
          <a:prstGeom prst="rect">
            <a:avLst/>
          </a:prstGeom>
          <a:noFill/>
        </p:spPr>
        <p:txBody>
          <a:bodyPr wrap="square" rtlCol="0">
            <a:spAutoFit/>
          </a:bodyPr>
          <a:lstStyle/>
          <a:p>
            <a:r>
              <a:rPr lang="en-US" altLang="zh-CN" dirty="0">
                <a:latin typeface="华文楷体" panose="02010600040101010101" pitchFamily="2" charset="-122"/>
                <a:ea typeface="华文楷体" panose="02010600040101010101" pitchFamily="2" charset="-122"/>
              </a:rPr>
              <a:t>(Source</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Hu et al. 2022)</a:t>
            </a:r>
            <a:endParaRPr lang="zh-CN" altLang="en-US" dirty="0">
              <a:latin typeface="华文楷体" panose="02010600040101010101" pitchFamily="2" charset="-122"/>
              <a:ea typeface="华文楷体" panose="02010600040101010101" pitchFamily="2" charset="-122"/>
            </a:endParaRPr>
          </a:p>
        </p:txBody>
      </p:sp>
      <p:pic>
        <p:nvPicPr>
          <p:cNvPr id="6" name="Picture 2">
            <a:extLst>
              <a:ext uri="{FF2B5EF4-FFF2-40B4-BE49-F238E27FC236}">
                <a16:creationId xmlns:a16="http://schemas.microsoft.com/office/drawing/2014/main" id="{EA4A9CC3-1CDE-4C3E-8713-836CED85F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01454"/>
            <a:ext cx="5943600" cy="34004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C4CBFE1-D17E-3AF0-E456-6B2C42DE59B9}"/>
              </a:ext>
            </a:extLst>
          </p:cNvPr>
          <p:cNvSpPr txBox="1"/>
          <p:nvPr/>
        </p:nvSpPr>
        <p:spPr>
          <a:xfrm>
            <a:off x="375664" y="724509"/>
            <a:ext cx="5207555" cy="5408981"/>
          </a:xfrm>
          <a:prstGeom prst="rect">
            <a:avLst/>
          </a:prstGeom>
          <a:noFill/>
        </p:spPr>
        <p:txBody>
          <a:bodyPr wrap="square" rtlCol="0">
            <a:spAutoFit/>
          </a:bodyPr>
          <a:lstStyle/>
          <a:p>
            <a:r>
              <a:rPr lang="en-US" altLang="zh-CN" sz="2800" dirty="0">
                <a:latin typeface="Tw Cen MT" panose="020B0602020104020603" pitchFamily="34" charset="0"/>
                <a:ea typeface="华文楷体" panose="02010600040101010101" pitchFamily="2" charset="-122"/>
                <a:sym typeface="+mn-ea"/>
              </a:rPr>
              <a:t>drift rate(v): The rate of accumulation of information</a:t>
            </a:r>
          </a:p>
          <a:p>
            <a:endParaRPr lang="en-US" altLang="zh-CN" sz="2800" dirty="0">
              <a:latin typeface="Tw Cen MT" panose="020B0602020104020603" pitchFamily="34" charset="0"/>
              <a:ea typeface="华文楷体" panose="02010600040101010101" pitchFamily="2" charset="-122"/>
              <a:sym typeface="+mn-ea"/>
            </a:endParaRPr>
          </a:p>
          <a:p>
            <a:r>
              <a:rPr lang="en-US" altLang="zh-CN" sz="2800" dirty="0">
                <a:latin typeface="Tw Cen MT" panose="020B0602020104020603" pitchFamily="34" charset="0"/>
                <a:ea typeface="华文楷体" panose="02010600040101010101" pitchFamily="2" charset="-122"/>
                <a:sym typeface="+mn-ea"/>
              </a:rPr>
              <a:t>bias(z): A priori bias or preference for one or the other choice alternative.</a:t>
            </a:r>
          </a:p>
          <a:p>
            <a:endParaRPr lang="en-US" altLang="zh-CN" sz="2800" dirty="0">
              <a:latin typeface="Tw Cen MT" panose="020B0602020104020603" pitchFamily="34" charset="0"/>
              <a:ea typeface="华文楷体" panose="02010600040101010101" pitchFamily="2" charset="-122"/>
              <a:sym typeface="+mn-ea"/>
            </a:endParaRPr>
          </a:p>
          <a:p>
            <a:r>
              <a:rPr lang="en-US" altLang="zh-CN" sz="2800" dirty="0">
                <a:latin typeface="Tw Cen MT" panose="020B0602020104020603" pitchFamily="34" charset="0"/>
                <a:ea typeface="华文楷体" panose="02010600040101010101" pitchFamily="2" charset="-122"/>
                <a:sym typeface="+mn-ea"/>
              </a:rPr>
              <a:t>threshold(a): The level of caution.</a:t>
            </a:r>
          </a:p>
          <a:p>
            <a:endParaRPr lang="en-US" altLang="zh-CN" sz="2800" dirty="0">
              <a:latin typeface="Tw Cen MT" panose="020B0602020104020603" pitchFamily="34" charset="0"/>
              <a:ea typeface="华文楷体" panose="02010600040101010101" pitchFamily="2" charset="-122"/>
              <a:sym typeface="+mn-ea"/>
            </a:endParaRPr>
          </a:p>
          <a:p>
            <a:r>
              <a:rPr lang="en-US" altLang="zh-CN" sz="2800" dirty="0">
                <a:latin typeface="Tw Cen MT" panose="020B0602020104020603" pitchFamily="34" charset="0"/>
                <a:ea typeface="华文楷体" panose="02010600040101010101" pitchFamily="2" charset="-122"/>
                <a:sym typeface="+mn-ea"/>
              </a:rPr>
              <a:t>non-decision time(t): Time for peripheral processes</a:t>
            </a:r>
          </a:p>
          <a:p>
            <a:pPr>
              <a:lnSpc>
                <a:spcPct val="150000"/>
              </a:lnSpc>
            </a:pPr>
            <a:endParaRPr lang="en-US" altLang="zh-CN" sz="2800" dirty="0">
              <a:latin typeface="Tw Cen MT" panose="020B0602020104020603" pitchFamily="34" charset="0"/>
              <a:ea typeface="华文楷体" panose="02010600040101010101" pitchFamily="2" charset="-122"/>
              <a:sym typeface="+mn-ea"/>
            </a:endParaRPr>
          </a:p>
        </p:txBody>
      </p:sp>
    </p:spTree>
    <p:extLst>
      <p:ext uri="{BB962C8B-B14F-4D97-AF65-F5344CB8AC3E}">
        <p14:creationId xmlns:p14="http://schemas.microsoft.com/office/powerpoint/2010/main" val="158762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FCF4464-0508-BF27-8652-3C1A18B8A15F}"/>
              </a:ext>
            </a:extLst>
          </p:cNvPr>
          <p:cNvSpPr>
            <a:spLocks noGrp="1"/>
          </p:cNvSpPr>
          <p:nvPr>
            <p:ph idx="1"/>
          </p:nvPr>
        </p:nvSpPr>
        <p:spPr>
          <a:xfrm>
            <a:off x="371308" y="1355464"/>
            <a:ext cx="5426580" cy="4645510"/>
          </a:xfrm>
        </p:spPr>
        <p:txBody>
          <a:bodyPr>
            <a:normAutofit/>
          </a:bodyPr>
          <a:lstStyle/>
          <a:p>
            <a:pPr marL="0" indent="0">
              <a:buNone/>
            </a:pPr>
            <a:endParaRPr lang="en-US" altLang="zh-CN" sz="2800" dirty="0">
              <a:latin typeface="Tw Cen MT" panose="020B0602020104020603" pitchFamily="34" charset="0"/>
              <a:ea typeface="华文楷体" panose="02010600040101010101" pitchFamily="2" charset="-122"/>
              <a:sym typeface="+mn-ea"/>
            </a:endParaRPr>
          </a:p>
          <a:p>
            <a:pPr marL="0" indent="0">
              <a:buNone/>
            </a:pPr>
            <a:r>
              <a:rPr lang="en-US" altLang="zh-CN" sz="2800" dirty="0">
                <a:latin typeface="Tw Cen MT" panose="020B0602020104020603" pitchFamily="34" charset="0"/>
                <a:ea typeface="华文楷体" panose="02010600040101010101" pitchFamily="2" charset="-122"/>
                <a:sym typeface="+mn-ea"/>
              </a:rPr>
              <a:t>Sometimes it's possible to fit data to a model that doesn't match the assumptions of the model by adjusting the parameters used in the fitting process. This can involve counterintuitive parameter settings.</a:t>
            </a:r>
            <a:endParaRPr lang="en-US" altLang="zh-CN" dirty="0"/>
          </a:p>
          <a:p>
            <a:pPr marL="0" indent="0">
              <a:buNone/>
            </a:pPr>
            <a:endParaRPr lang="zh-CN" altLang="en-US" dirty="0"/>
          </a:p>
        </p:txBody>
      </p:sp>
      <p:pic>
        <p:nvPicPr>
          <p:cNvPr id="8" name="图片 7">
            <a:extLst>
              <a:ext uri="{FF2B5EF4-FFF2-40B4-BE49-F238E27FC236}">
                <a16:creationId xmlns:a16="http://schemas.microsoft.com/office/drawing/2014/main" id="{5B90C480-7906-5178-A216-3192461A27DB}"/>
              </a:ext>
            </a:extLst>
          </p:cNvPr>
          <p:cNvPicPr>
            <a:picLocks noChangeAspect="1"/>
          </p:cNvPicPr>
          <p:nvPr/>
        </p:nvPicPr>
        <p:blipFill>
          <a:blip r:embed="rId2"/>
          <a:stretch>
            <a:fillRect/>
          </a:stretch>
        </p:blipFill>
        <p:spPr>
          <a:xfrm>
            <a:off x="6749546" y="1534758"/>
            <a:ext cx="4823720" cy="4102249"/>
          </a:xfrm>
          <a:prstGeom prst="rect">
            <a:avLst/>
          </a:prstGeom>
        </p:spPr>
      </p:pic>
    </p:spTree>
    <p:extLst>
      <p:ext uri="{BB962C8B-B14F-4D97-AF65-F5344CB8AC3E}">
        <p14:creationId xmlns:p14="http://schemas.microsoft.com/office/powerpoint/2010/main" val="2583205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3ED9CB-A5D7-9F01-7E3E-7802AD8F4A96}"/>
              </a:ext>
            </a:extLst>
          </p:cNvPr>
          <p:cNvSpPr>
            <a:spLocks noGrp="1"/>
          </p:cNvSpPr>
          <p:nvPr>
            <p:ph idx="1"/>
          </p:nvPr>
        </p:nvSpPr>
        <p:spPr>
          <a:xfrm>
            <a:off x="1103312" y="1194100"/>
            <a:ext cx="8946541" cy="5054300"/>
          </a:xfrm>
        </p:spPr>
        <p:txBody>
          <a:bodyPr>
            <a:normAutofit/>
          </a:bodyPr>
          <a:lstStyle/>
          <a:p>
            <a:pPr marL="0" indent="0">
              <a:buNone/>
            </a:pPr>
            <a:r>
              <a:rPr lang="en-US" altLang="zh-CN" sz="2800" dirty="0">
                <a:latin typeface="Tw Cen MT" panose="020B0602020104020603" pitchFamily="34" charset="0"/>
              </a:rPr>
              <a:t>DDM assumes that decisions are made by a noisy process that accumulates information over time from a starting point toward one of two response boundaries.</a:t>
            </a:r>
          </a:p>
          <a:p>
            <a:pPr marL="0" indent="0">
              <a:buNone/>
            </a:pPr>
            <a:endParaRPr lang="en-US" altLang="zh-CN" sz="2800" dirty="0">
              <a:latin typeface="Tw Cen MT" panose="020B0602020104020603" pitchFamily="34" charset="0"/>
            </a:endParaRPr>
          </a:p>
          <a:p>
            <a:pPr marL="0" indent="0">
              <a:buNone/>
            </a:pPr>
            <a:r>
              <a:rPr lang="en-US" altLang="zh-CN" sz="2800" dirty="0">
                <a:latin typeface="Tw Cen MT" panose="020B0602020104020603" pitchFamily="34" charset="0"/>
              </a:rPr>
              <a:t>Research on decision-making has mainly used evidence accumulation models to analyze decision data, but has not directly tested the validity of the underlying assumptions of the drift-diffusion model (DDM) in specific decision tasks.</a:t>
            </a:r>
            <a:endParaRPr lang="zh-CN" altLang="en-US" sz="2800" dirty="0">
              <a:latin typeface="Tw Cen MT" panose="020B0602020104020603" pitchFamily="34" charset="0"/>
            </a:endParaRPr>
          </a:p>
        </p:txBody>
      </p:sp>
    </p:spTree>
    <p:extLst>
      <p:ext uri="{BB962C8B-B14F-4D97-AF65-F5344CB8AC3E}">
        <p14:creationId xmlns:p14="http://schemas.microsoft.com/office/powerpoint/2010/main" val="2031611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49DD0801-8580-4797-BED9-786DCB6BDCC2}"/>
              </a:ext>
            </a:extLst>
          </p:cNvPr>
          <p:cNvSpPr txBox="1"/>
          <p:nvPr/>
        </p:nvSpPr>
        <p:spPr>
          <a:xfrm>
            <a:off x="4124072" y="6488666"/>
            <a:ext cx="4216809" cy="369333"/>
          </a:xfrm>
          <a:prstGeom prst="rect">
            <a:avLst/>
          </a:prstGeom>
        </p:spPr>
        <p:txBody>
          <a:bodyPr rot="0" spcFirstLastPara="0" vertOverflow="overflow" horzOverflow="overflow" vert="horz" lIns="0" tIns="0" rIns="0" bIns="0" numCol="1" spcCol="0" rtlCol="0" fromWordArt="0" anchorCtr="0" forceAA="0" compatLnSpc="1">
            <a:prstTxWarp prst="textNoShape">
              <a:avLst/>
            </a:prstTxWarp>
            <a:normAutofit/>
          </a:bodyPr>
          <a:lstStyle/>
          <a:p>
            <a:pPr>
              <a:lnSpc>
                <a:spcPct val="120000"/>
              </a:lnSpc>
              <a:spcAft>
                <a:spcPts val="600"/>
              </a:spcAft>
            </a:pPr>
            <a:r>
              <a:rPr lang="en-US" altLang="zh-CN" sz="1100" dirty="0">
                <a:latin typeface="Tw Cen MT" panose="020B0602020104020603" pitchFamily="34" charset="0"/>
                <a:ea typeface="Microsoft YaHei UI Light"/>
                <a:cs typeface="Times" panose="02020603050405020304" pitchFamily="18" charset="0"/>
              </a:rPr>
              <a:t>(Gold &amp; </a:t>
            </a:r>
            <a:r>
              <a:rPr lang="en-US" altLang="zh-CN" sz="1100" dirty="0" err="1">
                <a:latin typeface="Tw Cen MT" panose="020B0602020104020603" pitchFamily="34" charset="0"/>
                <a:ea typeface="Microsoft YaHei UI Light"/>
                <a:cs typeface="Times" panose="02020603050405020304" pitchFamily="18" charset="0"/>
              </a:rPr>
              <a:t>Shadlen</a:t>
            </a:r>
            <a:r>
              <a:rPr lang="en-US" altLang="zh-CN" sz="1100" dirty="0">
                <a:latin typeface="Tw Cen MT" panose="020B0602020104020603" pitchFamily="34" charset="0"/>
                <a:ea typeface="Microsoft YaHei UI Light"/>
                <a:cs typeface="Times" panose="02020603050405020304" pitchFamily="18" charset="0"/>
              </a:rPr>
              <a:t>, 2007; O'Connell et al., 2012; </a:t>
            </a:r>
            <a:r>
              <a:rPr lang="en-US" altLang="zh-CN" sz="1100" dirty="0" err="1">
                <a:latin typeface="Tw Cen MT" panose="020B0602020104020603" pitchFamily="34" charset="0"/>
                <a:ea typeface="Microsoft YaHei UI Light"/>
                <a:cs typeface="Times" panose="02020603050405020304" pitchFamily="18" charset="0"/>
              </a:rPr>
              <a:t>Okazawa</a:t>
            </a:r>
            <a:r>
              <a:rPr lang="en-US" altLang="zh-CN" sz="1100" dirty="0">
                <a:latin typeface="Tw Cen MT" panose="020B0602020104020603" pitchFamily="34" charset="0"/>
                <a:ea typeface="Microsoft YaHei UI Light"/>
                <a:cs typeface="Times" panose="02020603050405020304" pitchFamily="18" charset="0"/>
              </a:rPr>
              <a:t> rt al., 2021)</a:t>
            </a:r>
          </a:p>
        </p:txBody>
      </p:sp>
      <p:sp>
        <p:nvSpPr>
          <p:cNvPr id="26" name="文本框 25">
            <a:extLst>
              <a:ext uri="{FF2B5EF4-FFF2-40B4-BE49-F238E27FC236}">
                <a16:creationId xmlns:a16="http://schemas.microsoft.com/office/drawing/2014/main" id="{A851C364-F778-4358-93BD-A7D7563A4FA7}"/>
              </a:ext>
            </a:extLst>
          </p:cNvPr>
          <p:cNvSpPr txBox="1"/>
          <p:nvPr/>
        </p:nvSpPr>
        <p:spPr>
          <a:xfrm>
            <a:off x="8828551" y="3023156"/>
            <a:ext cx="3598898" cy="369332"/>
          </a:xfrm>
          <a:prstGeom prst="rect">
            <a:avLst/>
          </a:prstGeom>
          <a:noFill/>
        </p:spPr>
        <p:txBody>
          <a:bodyPr wrap="square" rtlCol="0">
            <a:spAutoFit/>
          </a:bodyPr>
          <a:lstStyle/>
          <a:p>
            <a:r>
              <a:rPr lang="en-US" altLang="zh-CN" dirty="0">
                <a:latin typeface="Tw Cen MT" panose="020B0602020104020603" pitchFamily="34" charset="0"/>
                <a:ea typeface="幼圆" panose="02010509060101010101" pitchFamily="49" charset="-122"/>
                <a:cs typeface="Times" panose="02020603050405020304" pitchFamily="18" charset="0"/>
              </a:rPr>
              <a:t>EEG recording in the human brain</a:t>
            </a:r>
            <a:endParaRPr lang="zh-CN" altLang="en-US" dirty="0">
              <a:latin typeface="Tw Cen MT" panose="020B0602020104020603" pitchFamily="34" charset="0"/>
              <a:ea typeface="幼圆" panose="02010509060101010101" pitchFamily="49" charset="-122"/>
              <a:cs typeface="Times" panose="02020603050405020304" pitchFamily="18" charset="0"/>
            </a:endParaRPr>
          </a:p>
        </p:txBody>
      </p:sp>
      <p:sp>
        <p:nvSpPr>
          <p:cNvPr id="36" name="文本框 35">
            <a:extLst>
              <a:ext uri="{FF2B5EF4-FFF2-40B4-BE49-F238E27FC236}">
                <a16:creationId xmlns:a16="http://schemas.microsoft.com/office/drawing/2014/main" id="{B79312B8-3662-4298-B06B-B7421FEE794C}"/>
              </a:ext>
            </a:extLst>
          </p:cNvPr>
          <p:cNvSpPr txBox="1"/>
          <p:nvPr/>
        </p:nvSpPr>
        <p:spPr>
          <a:xfrm>
            <a:off x="5057675" y="3023156"/>
            <a:ext cx="4216809" cy="369332"/>
          </a:xfrm>
          <a:prstGeom prst="rect">
            <a:avLst/>
          </a:prstGeom>
          <a:noFill/>
        </p:spPr>
        <p:txBody>
          <a:bodyPr wrap="square" rtlCol="0">
            <a:spAutoFit/>
          </a:bodyPr>
          <a:lstStyle/>
          <a:p>
            <a:r>
              <a:rPr lang="en-US" altLang="zh-CN" dirty="0">
                <a:latin typeface="Tw Cen MT" panose="020B0602020104020603" pitchFamily="34" charset="0"/>
                <a:ea typeface="宋体" panose="02010600030101010101" pitchFamily="2" charset="-122"/>
                <a:cs typeface="Times" panose="02020603050405020304" pitchFamily="18" charset="0"/>
              </a:rPr>
              <a:t>Single-cell recording in animal studies</a:t>
            </a:r>
            <a:endParaRPr lang="zh-CN" altLang="en-US" dirty="0">
              <a:latin typeface="Tw Cen MT" panose="020B0602020104020603" pitchFamily="34" charset="0"/>
              <a:ea typeface="宋体" panose="02010600030101010101" pitchFamily="2" charset="-122"/>
              <a:cs typeface="Times" panose="02020603050405020304" pitchFamily="18" charset="0"/>
            </a:endParaRPr>
          </a:p>
        </p:txBody>
      </p:sp>
      <p:pic>
        <p:nvPicPr>
          <p:cNvPr id="8" name="图片 7">
            <a:extLst>
              <a:ext uri="{FF2B5EF4-FFF2-40B4-BE49-F238E27FC236}">
                <a16:creationId xmlns:a16="http://schemas.microsoft.com/office/drawing/2014/main" id="{5109C2F2-DC47-EABF-B61C-F1CAFB3B3D1C}"/>
              </a:ext>
            </a:extLst>
          </p:cNvPr>
          <p:cNvPicPr>
            <a:picLocks noChangeAspect="1"/>
          </p:cNvPicPr>
          <p:nvPr/>
        </p:nvPicPr>
        <p:blipFill>
          <a:blip r:embed="rId3"/>
          <a:stretch>
            <a:fillRect/>
          </a:stretch>
        </p:blipFill>
        <p:spPr>
          <a:xfrm>
            <a:off x="5843927" y="3526479"/>
            <a:ext cx="2127490" cy="2630449"/>
          </a:xfrm>
          <a:prstGeom prst="rect">
            <a:avLst/>
          </a:prstGeom>
        </p:spPr>
      </p:pic>
      <p:pic>
        <p:nvPicPr>
          <p:cNvPr id="13" name="图片 12">
            <a:extLst>
              <a:ext uri="{FF2B5EF4-FFF2-40B4-BE49-F238E27FC236}">
                <a16:creationId xmlns:a16="http://schemas.microsoft.com/office/drawing/2014/main" id="{12CE8DCE-565A-32BB-33E2-0BCC09988162}"/>
              </a:ext>
            </a:extLst>
          </p:cNvPr>
          <p:cNvPicPr>
            <a:picLocks noChangeAspect="1"/>
          </p:cNvPicPr>
          <p:nvPr/>
        </p:nvPicPr>
        <p:blipFill>
          <a:blip r:embed="rId4"/>
          <a:stretch>
            <a:fillRect/>
          </a:stretch>
        </p:blipFill>
        <p:spPr>
          <a:xfrm>
            <a:off x="8905570" y="3601171"/>
            <a:ext cx="2680048" cy="2481065"/>
          </a:xfrm>
          <a:prstGeom prst="rect">
            <a:avLst/>
          </a:prstGeom>
        </p:spPr>
      </p:pic>
      <p:sp>
        <p:nvSpPr>
          <p:cNvPr id="2" name="文本框 1">
            <a:extLst>
              <a:ext uri="{FF2B5EF4-FFF2-40B4-BE49-F238E27FC236}">
                <a16:creationId xmlns:a16="http://schemas.microsoft.com/office/drawing/2014/main" id="{CECFA627-7333-7869-4E4C-22BBE20BCBFA}"/>
              </a:ext>
            </a:extLst>
          </p:cNvPr>
          <p:cNvSpPr txBox="1"/>
          <p:nvPr/>
        </p:nvSpPr>
        <p:spPr>
          <a:xfrm>
            <a:off x="1247887" y="3023156"/>
            <a:ext cx="2291379" cy="369332"/>
          </a:xfrm>
          <a:prstGeom prst="rect">
            <a:avLst/>
          </a:prstGeom>
          <a:noFill/>
        </p:spPr>
        <p:txBody>
          <a:bodyPr wrap="square" rtlCol="0">
            <a:spAutoFit/>
          </a:bodyPr>
          <a:lstStyle/>
          <a:p>
            <a:r>
              <a:rPr lang="en-US" altLang="zh-CN" dirty="0">
                <a:latin typeface="Tw Cen MT" panose="020B0602020104020603" pitchFamily="34" charset="0"/>
                <a:ea typeface="宋体" panose="02010600030101010101" pitchFamily="2" charset="-122"/>
                <a:cs typeface="Times" panose="02020603050405020304" pitchFamily="18" charset="0"/>
              </a:rPr>
              <a:t>Experimental design</a:t>
            </a:r>
            <a:endParaRPr lang="zh-CN" altLang="en-US" dirty="0">
              <a:latin typeface="Tw Cen MT" panose="020B0602020104020603" pitchFamily="34" charset="0"/>
              <a:ea typeface="宋体" panose="02010600030101010101" pitchFamily="2" charset="-122"/>
              <a:cs typeface="Times" panose="02020603050405020304" pitchFamily="18" charset="0"/>
            </a:endParaRPr>
          </a:p>
        </p:txBody>
      </p:sp>
      <p:pic>
        <p:nvPicPr>
          <p:cNvPr id="4" name="图片 3">
            <a:extLst>
              <a:ext uri="{FF2B5EF4-FFF2-40B4-BE49-F238E27FC236}">
                <a16:creationId xmlns:a16="http://schemas.microsoft.com/office/drawing/2014/main" id="{1DAEA029-5B3A-C870-DE96-E5558FB86832}"/>
              </a:ext>
            </a:extLst>
          </p:cNvPr>
          <p:cNvPicPr>
            <a:picLocks noChangeAspect="1"/>
          </p:cNvPicPr>
          <p:nvPr/>
        </p:nvPicPr>
        <p:blipFill>
          <a:blip r:embed="rId5"/>
          <a:stretch>
            <a:fillRect/>
          </a:stretch>
        </p:blipFill>
        <p:spPr>
          <a:xfrm>
            <a:off x="161060" y="3682918"/>
            <a:ext cx="4533875" cy="2207628"/>
          </a:xfrm>
          <a:prstGeom prst="rect">
            <a:avLst/>
          </a:prstGeom>
        </p:spPr>
      </p:pic>
      <p:sp>
        <p:nvSpPr>
          <p:cNvPr id="10" name="文本框 9">
            <a:extLst>
              <a:ext uri="{FF2B5EF4-FFF2-40B4-BE49-F238E27FC236}">
                <a16:creationId xmlns:a16="http://schemas.microsoft.com/office/drawing/2014/main" id="{0B012C8D-0B4E-2F23-FB1B-C8997A3DD192}"/>
              </a:ext>
            </a:extLst>
          </p:cNvPr>
          <p:cNvSpPr txBox="1"/>
          <p:nvPr/>
        </p:nvSpPr>
        <p:spPr>
          <a:xfrm>
            <a:off x="453826" y="918346"/>
            <a:ext cx="11557299" cy="1384995"/>
          </a:xfrm>
          <a:prstGeom prst="rect">
            <a:avLst/>
          </a:prstGeom>
          <a:noFill/>
        </p:spPr>
        <p:txBody>
          <a:bodyPr wrap="square">
            <a:spAutoFit/>
          </a:bodyPr>
          <a:lstStyle/>
          <a:p>
            <a:r>
              <a:rPr lang="en-US" altLang="zh-CN" sz="2800" b="0" i="0" dirty="0">
                <a:effectLst/>
                <a:latin typeface="Tw Cen MT" panose="020B0602020104020603" pitchFamily="34" charset="0"/>
              </a:rPr>
              <a:t>Research validating the DDM model's assumptions primarily focuses on inferring evidence accumulation processes through experimental design and observing neural markers of evidence accumulation through neural signal recordings.</a:t>
            </a:r>
            <a:endParaRPr lang="zh-CN" altLang="en-US" sz="2800" dirty="0">
              <a:latin typeface="Tw Cen MT" panose="020B0602020104020603" pitchFamily="34" charset="0"/>
            </a:endParaRPr>
          </a:p>
        </p:txBody>
      </p:sp>
    </p:spTree>
    <p:extLst>
      <p:ext uri="{BB962C8B-B14F-4D97-AF65-F5344CB8AC3E}">
        <p14:creationId xmlns:p14="http://schemas.microsoft.com/office/powerpoint/2010/main" val="1993427657"/>
      </p:ext>
    </p:extLst>
  </p:cSld>
  <p:clrMapOvr>
    <a:masterClrMapping/>
  </p:clrMapOvr>
  <mc:AlternateContent xmlns:mc="http://schemas.openxmlformats.org/markup-compatibility/2006" xmlns:p14="http://schemas.microsoft.com/office/powerpoint/2010/main">
    <mc:Choice Requires="p14">
      <p:transition spd="slow" p14:dur="2000" advTm="15266"/>
    </mc:Choice>
    <mc:Fallback xmlns="">
      <p:transition spd="slow" advTm="15266"/>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2.2|0.8|19.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5471</TotalTime>
  <Words>635</Words>
  <Application>Microsoft Office PowerPoint</Application>
  <PresentationFormat>宽屏</PresentationFormat>
  <Paragraphs>58</Paragraphs>
  <Slides>14</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Söhne</vt:lpstr>
      <vt:lpstr>等线</vt:lpstr>
      <vt:lpstr>华文楷体</vt:lpstr>
      <vt:lpstr>Arial</vt:lpstr>
      <vt:lpstr>Century Gothic</vt:lpstr>
      <vt:lpstr>Times New Roman</vt:lpstr>
      <vt:lpstr>Tw Cen MT</vt:lpstr>
      <vt:lpstr>Wingdings 3</vt:lpstr>
      <vt:lpstr>离子</vt:lpstr>
      <vt:lpstr> CPP as a neuro-marker of evidence accumulation in perceptual decision-making. A multiverse study</vt:lpstr>
      <vt:lpstr>Table of Contents</vt:lpstr>
      <vt:lpstr>An introduction: DV and CPP</vt:lpstr>
      <vt:lpstr>PowerPoint 演示文稿</vt:lpstr>
      <vt:lpstr>PowerPoint 演示文稿</vt:lpstr>
      <vt:lpstr>PowerPoint 演示文稿</vt:lpstr>
      <vt:lpstr>PowerPoint 演示文稿</vt:lpstr>
      <vt:lpstr>PowerPoint 演示文稿</vt:lpstr>
      <vt:lpstr>PowerPoint 演示文稿</vt:lpstr>
      <vt:lpstr>Investigating CPP as a neuro-maker of perceptual decision-making </vt:lpstr>
      <vt:lpstr>PowerPoint 演示文稿</vt:lpstr>
      <vt:lpstr>ERP</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复杂知觉决策中证据积累的认知神经机制 ——来自行为和EEG的证据</dc:title>
  <dc:creator>逸康 刘</dc:creator>
  <cp:lastModifiedBy>Liu Yikang</cp:lastModifiedBy>
  <cp:revision>34</cp:revision>
  <dcterms:created xsi:type="dcterms:W3CDTF">2022-10-20T11:52:13Z</dcterms:created>
  <dcterms:modified xsi:type="dcterms:W3CDTF">2023-05-02T08:49:47Z</dcterms:modified>
</cp:coreProperties>
</file>