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F0607-1C37-3727-7B13-AF877F6F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11883-CFF2-341C-C0B9-44CCFB2F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0A787-57DA-E59C-C8C0-4A7D1F14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83CB-0F45-D34E-C761-2CD04DBA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7688A-519A-B194-D27B-3693FE5D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6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B7B75-D244-7501-F112-48F82E45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3993F-79CD-0D5D-489D-26A22B8AD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EAA5C-FFAA-1BDD-8686-F1E139E8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2CF05-C790-270C-C3E9-E2DFD439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A65E2-BB00-CAF0-2419-2BEF1529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1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B55DBC-D54A-D70F-19DD-D7DB402D0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0977E-CDEC-E4C2-3729-C9357A2F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DFADE-4387-8F49-CF7C-1BF32175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D9399-1388-C21E-E9C1-2FD52053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13FDA-E547-C3BC-81A4-A44ED77A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5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9BD7D-6992-DC4F-D04B-C62C25EA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787F9-2565-4A89-D11A-8E0651F2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1BB5B-FDE6-F4E1-A202-8D7F6A24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B7064-2F20-B6E5-FB82-388620F7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1B7FA-4C1D-C17C-378F-7B2B45EE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C9D86-3199-D120-ED69-018853CD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3E471-1BBF-2B89-1854-32C81CC8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FC380-30B4-E31A-5C85-6AF5B0F1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6E79E-A146-8AE9-BE8D-1A11DF0C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345F7-B957-D821-1391-5CBABBB3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18E69-07B0-D86C-4BAC-E2054982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439F7-E57B-336F-1235-4E4BB03C5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8D7D8-AAEC-EA83-363B-1855C09B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344CE-FCBB-101B-AD8A-6774BF71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D016F-6ACC-C6E3-5C05-0FC5B54B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DD597-1361-D680-9383-BF73D4B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4A063-101A-2AAA-6FFE-88B34C30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D3899-A4A3-7977-D6D7-019343B0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A108C-C4DC-363D-28EA-E29977C7E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29C9C7-9519-8DA8-8658-C875C3D7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11EE7-4453-A57B-3E1B-342A0C811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F63C77-00EA-79F4-A4C6-31D663B7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82472-2104-295D-3659-0111DF35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3A874-C1BC-9574-A010-A1891522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4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0B43F-E746-E758-B4F7-8E8376DC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B0DDC-35E9-6D9C-0C91-3EB4382F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8A4847-7AA4-BD98-CBA4-A27CC2A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800D0B-9EBD-B434-4D52-98A555C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7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D8B5B2-1BD6-7A75-A0DA-3CEDDB0B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EF2678-273D-4141-C664-6732128E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F8D32E-F7F3-C126-393C-E4EF9C4A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43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3884B-FD74-444D-B3C0-76FA1432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E4EF4-588E-1F94-7770-BD6FF3E3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FC5F0-E84C-CB69-822F-4296E3F27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D63D0-1C46-38E4-FCB6-B7B322EB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624BB-351D-D804-1F80-199BF0BC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36787-5769-8ED0-0650-132DD533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8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252CE-1D3C-A186-AF41-7A99B636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E127F3-E6CE-C704-C265-E91C57F9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7E9994-EB49-AA8E-CE6D-7FDF6757D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6D0FB-E28A-8B9C-5F32-7E2080A3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95685-B098-B377-CCB9-410B809E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9E4DC-4C88-A536-99C3-B1D45725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0B1F5C-66B3-AB6B-E8F1-42525F18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2C195-6594-2952-5121-5A357A18B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2AFF6-A52C-801B-9426-1729BE28A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DB01-5707-4248-A7DF-F2BD3FEC3063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5821B-5607-719E-2037-2503AE5FC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CAC2B-2938-D191-6266-CE3F4FC86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078C-4FF2-43C7-9B29-77F56EDB2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817DA-695B-C80B-0BC1-42312EF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  <a:r>
              <a:rPr lang="en-US" altLang="zh-CN" dirty="0"/>
              <a:t>DDM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8713A-5EB7-942F-376E-EDC01109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刺激</a:t>
            </a:r>
            <a:r>
              <a:rPr lang="en-US" altLang="zh-CN" dirty="0"/>
              <a:t>——</a:t>
            </a:r>
            <a:r>
              <a:rPr lang="zh-CN" altLang="en-US" dirty="0"/>
              <a:t>经过神经网络处理</a:t>
            </a:r>
            <a:r>
              <a:rPr lang="en-US" altLang="zh-CN" dirty="0"/>
              <a:t>——</a:t>
            </a:r>
            <a:r>
              <a:rPr lang="zh-CN" altLang="en-US" dirty="0"/>
              <a:t>输出“相同”或者“不相同”的结果</a:t>
            </a:r>
            <a:endParaRPr lang="en-US" altLang="zh-CN" dirty="0"/>
          </a:p>
          <a:p>
            <a:pPr lvl="1"/>
            <a:r>
              <a:rPr lang="zh-CN" altLang="en-US" dirty="0"/>
              <a:t>重复上述过程，模拟</a:t>
            </a:r>
            <a:r>
              <a:rPr lang="en-US" altLang="zh-CN" dirty="0"/>
              <a:t>DDM</a:t>
            </a:r>
            <a:r>
              <a:rPr lang="zh-CN" altLang="en-US" dirty="0"/>
              <a:t>模型的漂移扩散过程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先验的起始点：如何决定？</a:t>
            </a:r>
            <a:endParaRPr lang="en-US" altLang="zh-CN" dirty="0"/>
          </a:p>
          <a:p>
            <a:pPr lvl="1"/>
            <a:r>
              <a:rPr lang="zh-CN" altLang="en-US" dirty="0"/>
              <a:t>由于是一个模拟</a:t>
            </a:r>
            <a:r>
              <a:rPr lang="en-US" altLang="zh-CN" dirty="0"/>
              <a:t>DDM</a:t>
            </a:r>
            <a:r>
              <a:rPr lang="zh-CN" altLang="en-US" dirty="0"/>
              <a:t>的过程，</a:t>
            </a:r>
            <a:r>
              <a:rPr lang="en-US" altLang="zh-CN" dirty="0" err="1"/>
              <a:t>Rtnet</a:t>
            </a:r>
            <a:r>
              <a:rPr lang="zh-CN" altLang="en-US" dirty="0"/>
              <a:t>中并没有强调起始点，统一从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上下阈值：如何决定？</a:t>
            </a:r>
            <a:endParaRPr lang="en-US" altLang="zh-CN" dirty="0"/>
          </a:p>
          <a:p>
            <a:pPr lvl="1"/>
            <a:r>
              <a:rPr lang="en-US" altLang="zh-CN" dirty="0" err="1"/>
              <a:t>Rtnet</a:t>
            </a:r>
            <a:r>
              <a:rPr lang="zh-CN" altLang="en-US" dirty="0"/>
              <a:t>给出的方法：人为选定一对阈值，使得整个模型的平均精度和人类被试的相符。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817DA-695B-C80B-0BC1-42312EF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可能的刺激识别网络结构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8713A-5EB7-942F-376E-EDC01109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输入：图像序列</a:t>
            </a:r>
            <a:r>
              <a:rPr lang="en-US" altLang="zh-CN" dirty="0"/>
              <a:t>/</a:t>
            </a:r>
            <a:r>
              <a:rPr lang="zh-CN" altLang="en-US" dirty="0"/>
              <a:t>两张单独图像</a:t>
            </a:r>
            <a:r>
              <a:rPr lang="en-US" altLang="zh-CN" dirty="0"/>
              <a:t>/</a:t>
            </a:r>
            <a:r>
              <a:rPr lang="zh-CN" altLang="en-US" dirty="0"/>
              <a:t>无图像的时间序列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RNN</a:t>
            </a:r>
          </a:p>
          <a:p>
            <a:pPr lvl="1"/>
            <a:r>
              <a:rPr lang="zh-CN" altLang="en-US" dirty="0"/>
              <a:t>通过多个通道的刺激输入训练基于贝叶斯的</a:t>
            </a:r>
            <a:r>
              <a:rPr lang="en-US" altLang="zh-CN" dirty="0"/>
              <a:t>RNN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CNN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：如何编码两张图像展示的先后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：如何处理图像序列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可能可以结合</a:t>
            </a:r>
            <a:r>
              <a:rPr lang="en-US" altLang="zh-CN" dirty="0">
                <a:solidFill>
                  <a:srgbClr val="FF0000"/>
                </a:solidFill>
              </a:rPr>
              <a:t>RNN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CNN</a:t>
            </a:r>
            <a:r>
              <a:rPr lang="zh-CN" altLang="en-US" dirty="0">
                <a:solidFill>
                  <a:srgbClr val="FF0000"/>
                </a:solidFill>
              </a:rPr>
              <a:t>来处理图像序列（实验序列）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835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05209-1D06-0F64-D985-448DA5B8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CNN+RNN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6D10D9-10B9-5ED0-5CD1-DDDB5BC4BD67}"/>
              </a:ext>
            </a:extLst>
          </p:cNvPr>
          <p:cNvSpPr txBox="1">
            <a:spLocks/>
          </p:cNvSpPr>
          <p:nvPr/>
        </p:nvSpPr>
        <p:spPr>
          <a:xfrm>
            <a:off x="838200" y="1107364"/>
            <a:ext cx="9734006" cy="3310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</a:rPr>
              <a:t>将实验过程呈现的刺激转化为图像序列</a:t>
            </a:r>
            <a:endParaRPr lang="en-US" altLang="zh-CN" sz="2000" dirty="0">
              <a:latin typeface="+mn-lt"/>
            </a:endParaRPr>
          </a:p>
          <a:p>
            <a:endParaRPr lang="en-US" altLang="zh-CN" sz="2000" dirty="0">
              <a:latin typeface="+mn-lt"/>
            </a:endParaRPr>
          </a:p>
          <a:p>
            <a:r>
              <a:rPr lang="en-US" altLang="zh-CN" sz="2000" dirty="0">
                <a:latin typeface="+mn-lt"/>
              </a:rPr>
              <a:t>1.</a:t>
            </a:r>
            <a:r>
              <a:rPr lang="zh-CN" altLang="en-US" sz="2000" dirty="0">
                <a:latin typeface="+mn-lt"/>
              </a:rPr>
              <a:t>将图像序列的每一帧输入到</a:t>
            </a:r>
            <a:r>
              <a:rPr lang="en-US" altLang="zh-CN" sz="2000" dirty="0">
                <a:latin typeface="+mn-lt"/>
              </a:rPr>
              <a:t>CNN</a:t>
            </a:r>
            <a:r>
              <a:rPr lang="zh-CN" altLang="en-US" sz="2000" dirty="0">
                <a:latin typeface="+mn-lt"/>
              </a:rPr>
              <a:t>，经过</a:t>
            </a:r>
            <a:r>
              <a:rPr lang="en-US" altLang="zh-CN" sz="2000" dirty="0">
                <a:latin typeface="+mn-lt"/>
              </a:rPr>
              <a:t>CNN</a:t>
            </a:r>
            <a:r>
              <a:rPr lang="zh-CN" altLang="en-US" sz="2000" dirty="0">
                <a:latin typeface="+mn-lt"/>
              </a:rPr>
              <a:t>处理后得到的</a:t>
            </a:r>
            <a:r>
              <a:rPr lang="en-US" altLang="zh-CN" sz="2000" dirty="0" err="1">
                <a:latin typeface="+mn-lt"/>
              </a:rPr>
              <a:t>feature_map</a:t>
            </a:r>
            <a:r>
              <a:rPr lang="zh-CN" altLang="en-US" sz="2000" dirty="0">
                <a:latin typeface="+mn-lt"/>
              </a:rPr>
              <a:t>作为</a:t>
            </a:r>
            <a:r>
              <a:rPr lang="en-US" altLang="zh-CN" sz="2000" dirty="0">
                <a:latin typeface="+mn-lt"/>
              </a:rPr>
              <a:t>RNN</a:t>
            </a:r>
            <a:r>
              <a:rPr lang="zh-CN" altLang="en-US" sz="2000" dirty="0">
                <a:latin typeface="+mn-lt"/>
              </a:rPr>
              <a:t>每一时刻上的输入，由</a:t>
            </a:r>
            <a:r>
              <a:rPr lang="en-US" altLang="zh-CN" sz="2000" dirty="0">
                <a:latin typeface="+mn-lt"/>
              </a:rPr>
              <a:t>RNN</a:t>
            </a:r>
            <a:r>
              <a:rPr lang="zh-CN" altLang="en-US" sz="2000" dirty="0">
                <a:latin typeface="+mn-lt"/>
              </a:rPr>
              <a:t>对序列数据处理得到单一的输出</a:t>
            </a:r>
            <a:endParaRPr lang="en-US" altLang="zh-CN" sz="2000" dirty="0">
              <a:latin typeface="+mn-lt"/>
            </a:endParaRPr>
          </a:p>
          <a:p>
            <a:endParaRPr lang="en-US" altLang="zh-CN" sz="2000" dirty="0">
              <a:latin typeface="+mn-lt"/>
            </a:endParaRPr>
          </a:p>
          <a:p>
            <a:r>
              <a:rPr lang="en-US" altLang="zh-CN" sz="2000" dirty="0">
                <a:latin typeface="+mn-lt"/>
              </a:rPr>
              <a:t>2.</a:t>
            </a:r>
            <a:r>
              <a:rPr lang="zh-CN" altLang="en-US" sz="2000" dirty="0">
                <a:latin typeface="+mn-lt"/>
              </a:rPr>
              <a:t>不同于经典的</a:t>
            </a:r>
            <a:r>
              <a:rPr lang="en-US" altLang="zh-CN" sz="2000" dirty="0">
                <a:latin typeface="+mn-lt"/>
              </a:rPr>
              <a:t>CNN</a:t>
            </a:r>
            <a:r>
              <a:rPr lang="zh-CN" altLang="en-US" sz="2000" dirty="0">
                <a:latin typeface="+mn-lt"/>
              </a:rPr>
              <a:t>和</a:t>
            </a:r>
            <a:r>
              <a:rPr lang="en-US" altLang="zh-CN" sz="2000" dirty="0">
                <a:latin typeface="+mn-lt"/>
              </a:rPr>
              <a:t>RNN</a:t>
            </a:r>
            <a:r>
              <a:rPr lang="zh-CN" altLang="en-US" sz="2000" dirty="0">
                <a:latin typeface="+mn-lt"/>
              </a:rPr>
              <a:t>对参数的处理，将采用基于贝叶斯原理的参数分布，使得模型每次的输出具有随机性。</a:t>
            </a:r>
            <a:endParaRPr lang="en-US" altLang="zh-CN" sz="2000" dirty="0">
              <a:latin typeface="+mn-lt"/>
            </a:endParaRPr>
          </a:p>
          <a:p>
            <a:endParaRPr lang="en-US" altLang="zh-CN" sz="2000" dirty="0">
              <a:latin typeface="+mn-lt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CAC24B5-408B-088F-1B1B-E29A6C6B00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038D7051-8405-089D-D606-9BC2F2BD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53602"/>
            <a:ext cx="4339672" cy="29533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22BBF49-EBEC-1DE3-8794-CAB18CA24039}"/>
              </a:ext>
            </a:extLst>
          </p:cNvPr>
          <p:cNvSpPr txBox="1"/>
          <p:nvPr/>
        </p:nvSpPr>
        <p:spPr>
          <a:xfrm>
            <a:off x="838200" y="3988804"/>
            <a:ext cx="3977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可能问题：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如何让</a:t>
            </a:r>
            <a:r>
              <a:rPr lang="en-US" altLang="zh-CN" dirty="0" err="1"/>
              <a:t>rnn</a:t>
            </a:r>
            <a:r>
              <a:rPr lang="zh-CN" altLang="en-US" dirty="0"/>
              <a:t>处理</a:t>
            </a:r>
            <a:r>
              <a:rPr lang="en-US" altLang="zh-CN" dirty="0" err="1"/>
              <a:t>cnn</a:t>
            </a:r>
            <a:r>
              <a:rPr lang="zh-CN" altLang="en-US" dirty="0"/>
              <a:t>的</a:t>
            </a:r>
            <a:r>
              <a:rPr lang="en-US" altLang="zh-CN" dirty="0" err="1"/>
              <a:t>feature_map</a:t>
            </a:r>
            <a:r>
              <a:rPr lang="zh-CN" altLang="en-US" dirty="0"/>
              <a:t>数据？（</a:t>
            </a:r>
            <a:r>
              <a:rPr lang="en-US" altLang="zh-CN" dirty="0"/>
              <a:t>torch</a:t>
            </a:r>
            <a:r>
              <a:rPr lang="zh-CN" altLang="en-US" dirty="0"/>
              <a:t>中似乎给出了示例）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620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05209-1D06-0F64-D985-448DA5B8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6D10D9-10B9-5ED0-5CD1-DDDB5BC4BD67}"/>
              </a:ext>
            </a:extLst>
          </p:cNvPr>
          <p:cNvSpPr txBox="1">
            <a:spLocks/>
          </p:cNvSpPr>
          <p:nvPr/>
        </p:nvSpPr>
        <p:spPr>
          <a:xfrm>
            <a:off x="838200" y="1107364"/>
            <a:ext cx="9734006" cy="3310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</a:rPr>
              <a:t>1.</a:t>
            </a:r>
            <a:r>
              <a:rPr lang="zh-CN" altLang="en-US" sz="2000" dirty="0">
                <a:latin typeface="+mn-lt"/>
              </a:rPr>
              <a:t>将真人被试实验已经取得的数据进行划分，部分为训练集，部分为测试集</a:t>
            </a:r>
            <a:endParaRPr lang="en-US" altLang="zh-CN" sz="2000" dirty="0">
              <a:latin typeface="+mn-lt"/>
            </a:endParaRPr>
          </a:p>
          <a:p>
            <a:endParaRPr lang="en-US" altLang="zh-CN" sz="2000" dirty="0">
              <a:latin typeface="+mn-lt"/>
            </a:endParaRPr>
          </a:p>
          <a:p>
            <a:r>
              <a:rPr lang="en-US" altLang="zh-CN" sz="2000" dirty="0">
                <a:latin typeface="+mn-lt"/>
              </a:rPr>
              <a:t>2.</a:t>
            </a:r>
            <a:r>
              <a:rPr lang="zh-CN" altLang="en-US" sz="2000" dirty="0">
                <a:latin typeface="+mn-lt"/>
              </a:rPr>
              <a:t>在训练集的基础上对神经网络进行训练，以达到某一准确率以上</a:t>
            </a:r>
            <a:endParaRPr lang="en-US" altLang="zh-CN" sz="2000" dirty="0">
              <a:latin typeface="+mn-lt"/>
            </a:endParaRPr>
          </a:p>
          <a:p>
            <a:endParaRPr lang="en-US" altLang="zh-CN" sz="2000" dirty="0">
              <a:latin typeface="+mn-lt"/>
            </a:endParaRPr>
          </a:p>
          <a:p>
            <a:r>
              <a:rPr lang="en-US" altLang="zh-CN" sz="2000" dirty="0">
                <a:latin typeface="+mn-lt"/>
              </a:rPr>
              <a:t>3.</a:t>
            </a:r>
            <a:r>
              <a:rPr lang="zh-CN" altLang="en-US" sz="2000" dirty="0">
                <a:latin typeface="+mn-lt"/>
              </a:rPr>
              <a:t>通过设置类</a:t>
            </a:r>
            <a:r>
              <a:rPr lang="en-US" altLang="zh-CN" sz="2000" dirty="0">
                <a:latin typeface="+mn-lt"/>
              </a:rPr>
              <a:t>DDM</a:t>
            </a:r>
            <a:r>
              <a:rPr lang="zh-CN" altLang="en-US" sz="2000" dirty="0">
                <a:latin typeface="+mn-lt"/>
              </a:rPr>
              <a:t>过程的积累过程中的参数，包括：噪声水平，阈值来使得整个模型的平均水平与人类被试的数据一致。</a:t>
            </a:r>
            <a:endParaRPr lang="en-US" altLang="zh-CN" sz="2000" dirty="0">
              <a:latin typeface="+mn-lt"/>
            </a:endParaRPr>
          </a:p>
          <a:p>
            <a:endParaRPr lang="en-US" altLang="zh-CN" sz="2000" dirty="0">
              <a:latin typeface="+mn-lt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CAC24B5-408B-088F-1B1B-E29A6C6B00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27ADDE-E257-C057-E736-E92C9805B4C4}"/>
              </a:ext>
            </a:extLst>
          </p:cNvPr>
          <p:cNvSpPr txBox="1"/>
          <p:nvPr/>
        </p:nvSpPr>
        <p:spPr>
          <a:xfrm>
            <a:off x="838199" y="3956331"/>
            <a:ext cx="75307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可能问题：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数据集划分的比例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使用何种程序来编码实验流程，如何较为自动化的完成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如何确定合适的神经网络要达到的正确率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类</a:t>
            </a:r>
            <a:r>
              <a:rPr lang="en-US" altLang="zh-CN" dirty="0"/>
              <a:t>DDM</a:t>
            </a:r>
            <a:r>
              <a:rPr lang="zh-CN" altLang="en-US" dirty="0"/>
              <a:t>过程中，初始值如何处理？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96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05209-1D06-0F64-D985-448DA5B8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检验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96D10D9-10B9-5ED0-5CD1-DDDB5BC4BD67}"/>
              </a:ext>
            </a:extLst>
          </p:cNvPr>
          <p:cNvSpPr txBox="1">
            <a:spLocks/>
          </p:cNvSpPr>
          <p:nvPr/>
        </p:nvSpPr>
        <p:spPr>
          <a:xfrm>
            <a:off x="838200" y="1107364"/>
            <a:ext cx="9734006" cy="3310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</a:rPr>
              <a:t>1.</a:t>
            </a:r>
            <a:r>
              <a:rPr lang="zh-CN" altLang="en-US" sz="2000" dirty="0">
                <a:latin typeface="+mn-lt"/>
              </a:rPr>
              <a:t>训练多个不同起始参数的模型，以模拟多个不同个体构成的人类被试</a:t>
            </a:r>
            <a:endParaRPr lang="en-US" altLang="zh-CN" sz="2000" dirty="0">
              <a:latin typeface="+mn-lt"/>
            </a:endParaRPr>
          </a:p>
          <a:p>
            <a:endParaRPr lang="en-US" altLang="zh-CN" sz="2000" dirty="0">
              <a:latin typeface="+mn-lt"/>
            </a:endParaRPr>
          </a:p>
          <a:p>
            <a:r>
              <a:rPr lang="en-US" altLang="zh-CN" sz="2000" dirty="0">
                <a:latin typeface="+mn-lt"/>
              </a:rPr>
              <a:t>2.</a:t>
            </a:r>
            <a:r>
              <a:rPr lang="zh-CN" altLang="en-US" sz="2000" dirty="0">
                <a:latin typeface="+mn-lt"/>
              </a:rPr>
              <a:t>将模型用于处理测试集的数据，得到模型产生的数据结果</a:t>
            </a:r>
            <a:endParaRPr lang="en-US" altLang="zh-CN" sz="2000" dirty="0">
              <a:latin typeface="+mn-lt"/>
            </a:endParaRPr>
          </a:p>
          <a:p>
            <a:endParaRPr lang="en-US" altLang="zh-CN" sz="2000" dirty="0">
              <a:latin typeface="+mn-lt"/>
            </a:endParaRPr>
          </a:p>
          <a:p>
            <a:r>
              <a:rPr lang="en-US" altLang="zh-CN" sz="2000" dirty="0">
                <a:latin typeface="+mn-lt"/>
              </a:rPr>
              <a:t>3.</a:t>
            </a:r>
            <a:r>
              <a:rPr lang="zh-CN" altLang="en-US" sz="2000" dirty="0">
                <a:latin typeface="+mn-lt"/>
              </a:rPr>
              <a:t>对比模型数据和人类被试数据的反应特征。（比较指标）</a:t>
            </a:r>
            <a:endParaRPr lang="en-US" altLang="zh-CN" sz="2000" dirty="0">
              <a:latin typeface="+mn-lt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CAC24B5-408B-088F-1B1B-E29A6C6B00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8B41FB-C3EC-5412-8691-E8A70DD72BCE}"/>
              </a:ext>
            </a:extLst>
          </p:cNvPr>
          <p:cNvSpPr txBox="1"/>
          <p:nvPr/>
        </p:nvSpPr>
        <p:spPr>
          <a:xfrm>
            <a:off x="8318863" y="3839772"/>
            <a:ext cx="33419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Rtnet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比较指标：</a:t>
            </a:r>
            <a:endParaRPr lang="en-US" altLang="zh-CN" dirty="0"/>
          </a:p>
          <a:p>
            <a:pPr lvl="1"/>
            <a:r>
              <a:rPr lang="zh-CN" altLang="en-US" dirty="0"/>
              <a:t>反应随机性</a:t>
            </a:r>
            <a:endParaRPr lang="en-US" altLang="zh-CN" dirty="0"/>
          </a:p>
          <a:p>
            <a:pPr lvl="1"/>
            <a:r>
              <a:rPr lang="zh-CN" altLang="en-US" dirty="0"/>
              <a:t>速度</a:t>
            </a:r>
            <a:r>
              <a:rPr lang="en-US" altLang="zh-CN" dirty="0"/>
              <a:t>-</a:t>
            </a:r>
            <a:r>
              <a:rPr lang="zh-CN" altLang="en-US" dirty="0"/>
              <a:t>正确率权衡</a:t>
            </a:r>
            <a:endParaRPr lang="en-US" altLang="zh-CN" dirty="0"/>
          </a:p>
          <a:p>
            <a:pPr lvl="1"/>
            <a:r>
              <a:rPr lang="zh-CN" altLang="en-US" dirty="0"/>
              <a:t>任务难度影响反应时</a:t>
            </a:r>
            <a:endParaRPr lang="en-US" altLang="zh-CN" dirty="0"/>
          </a:p>
          <a:p>
            <a:pPr lvl="1"/>
            <a:r>
              <a:rPr lang="zh-CN" altLang="en-US" dirty="0"/>
              <a:t>反应时偏态分布</a:t>
            </a:r>
            <a:endParaRPr lang="en-US" altLang="zh-CN" dirty="0"/>
          </a:p>
          <a:p>
            <a:pPr lvl="1"/>
            <a:r>
              <a:rPr lang="zh-CN" altLang="en-US" dirty="0"/>
              <a:t>正误决策</a:t>
            </a:r>
            <a:r>
              <a:rPr lang="en-US" altLang="zh-CN" dirty="0"/>
              <a:t>RT</a:t>
            </a:r>
            <a:r>
              <a:rPr lang="zh-CN" altLang="en-US" dirty="0"/>
              <a:t>差异</a:t>
            </a:r>
            <a:endParaRPr lang="en-US" altLang="zh-CN" dirty="0"/>
          </a:p>
          <a:p>
            <a:pPr lvl="1"/>
            <a:r>
              <a:rPr lang="zh-CN" altLang="en-US" dirty="0"/>
              <a:t>正确反映确信度更高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C7940-44EA-C0B3-9B72-14A59F6BD7A5}"/>
              </a:ext>
            </a:extLst>
          </p:cNvPr>
          <p:cNvSpPr txBox="1"/>
          <p:nvPr/>
        </p:nvSpPr>
        <p:spPr>
          <a:xfrm>
            <a:off x="877389" y="3898051"/>
            <a:ext cx="6459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可能问题：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如何用较为快速的方法批量创建不同起始参数的神经网络？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如何进行具体反应特征的比较（可以参考</a:t>
            </a:r>
            <a:r>
              <a:rPr lang="en-US" altLang="zh-CN" dirty="0" err="1"/>
              <a:t>Rtnet</a:t>
            </a:r>
            <a:r>
              <a:rPr lang="zh-CN" altLang="en-US" dirty="0"/>
              <a:t>的方法），选定比较指标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215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281BC36C-6E1C-40C9-2842-70C5BC8CBBCF}"/>
              </a:ext>
            </a:extLst>
          </p:cNvPr>
          <p:cNvSpPr/>
          <p:nvPr/>
        </p:nvSpPr>
        <p:spPr>
          <a:xfrm>
            <a:off x="759823" y="504824"/>
            <a:ext cx="1317267" cy="277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CAC24B5-408B-088F-1B1B-E29A6C6B00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C7940-44EA-C0B3-9B72-14A59F6BD7A5}"/>
              </a:ext>
            </a:extLst>
          </p:cNvPr>
          <p:cNvSpPr txBox="1"/>
          <p:nvPr/>
        </p:nvSpPr>
        <p:spPr>
          <a:xfrm>
            <a:off x="759823" y="4231640"/>
            <a:ext cx="88805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可能问题：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如何让</a:t>
            </a:r>
            <a:r>
              <a:rPr lang="en-US" altLang="zh-CN" dirty="0" err="1"/>
              <a:t>rnn</a:t>
            </a:r>
            <a:r>
              <a:rPr lang="zh-CN" altLang="en-US" dirty="0"/>
              <a:t>处理</a:t>
            </a:r>
            <a:r>
              <a:rPr lang="en-US" altLang="zh-CN" dirty="0" err="1"/>
              <a:t>cnn</a:t>
            </a:r>
            <a:r>
              <a:rPr lang="zh-CN" altLang="en-US" dirty="0"/>
              <a:t>的</a:t>
            </a:r>
            <a:r>
              <a:rPr lang="en-US" altLang="zh-CN" dirty="0" err="1"/>
              <a:t>feature_map</a:t>
            </a:r>
            <a:r>
              <a:rPr lang="zh-CN" altLang="en-US" dirty="0"/>
              <a:t>数据？（</a:t>
            </a:r>
            <a:r>
              <a:rPr lang="en-US" altLang="zh-CN" dirty="0"/>
              <a:t>torch</a:t>
            </a:r>
            <a:r>
              <a:rPr lang="zh-CN" altLang="en-US" dirty="0"/>
              <a:t>中似乎给出了示例）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数据集划分的比例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使用何种程序来编码实验流程，如何较为自动化的完成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如何确定合适的神经网络要达到的正确率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类</a:t>
            </a:r>
            <a:r>
              <a:rPr lang="en-US" altLang="zh-CN" dirty="0"/>
              <a:t>DDM</a:t>
            </a:r>
            <a:r>
              <a:rPr lang="zh-CN" altLang="en-US" dirty="0"/>
              <a:t>过程中，初始值如何处理？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如何用较为快速的方法批量创建不同起始参数的神经网络？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如何进行具体反应特征的比较（可以参考</a:t>
            </a:r>
            <a:r>
              <a:rPr lang="en-US" altLang="zh-CN" dirty="0" err="1"/>
              <a:t>Rtnet</a:t>
            </a:r>
            <a:r>
              <a:rPr lang="zh-CN" altLang="en-US" dirty="0"/>
              <a:t>的方法） ，选定比较指标？</a:t>
            </a:r>
            <a:endParaRPr lang="en-US" altLang="zh-CN" dirty="0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3E799DF4-F5F5-9AB9-B2C0-458DD7C4E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b="8910"/>
          <a:stretch/>
        </p:blipFill>
        <p:spPr>
          <a:xfrm>
            <a:off x="3753394" y="318036"/>
            <a:ext cx="5059478" cy="283378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463742B-2D18-E73A-316D-4C56EE152E4E}"/>
              </a:ext>
            </a:extLst>
          </p:cNvPr>
          <p:cNvSpPr/>
          <p:nvPr/>
        </p:nvSpPr>
        <p:spPr>
          <a:xfrm>
            <a:off x="3914084" y="2660810"/>
            <a:ext cx="558265" cy="482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CB962E-ABD1-AE34-F0AE-897E22C6F0E5}"/>
              </a:ext>
            </a:extLst>
          </p:cNvPr>
          <p:cNvSpPr/>
          <p:nvPr/>
        </p:nvSpPr>
        <p:spPr>
          <a:xfrm>
            <a:off x="4684544" y="2660810"/>
            <a:ext cx="558265" cy="482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0FC599B-54CA-2A70-05C3-25E129E81085}"/>
              </a:ext>
            </a:extLst>
          </p:cNvPr>
          <p:cNvSpPr/>
          <p:nvPr/>
        </p:nvSpPr>
        <p:spPr>
          <a:xfrm>
            <a:off x="4818419" y="2774791"/>
            <a:ext cx="290513" cy="27146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88F179-7952-9AC2-E16E-E40FD3FB83AD}"/>
              </a:ext>
            </a:extLst>
          </p:cNvPr>
          <p:cNvSpPr/>
          <p:nvPr/>
        </p:nvSpPr>
        <p:spPr>
          <a:xfrm>
            <a:off x="5425210" y="2660810"/>
            <a:ext cx="558265" cy="482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F95E8D-CAEF-CE37-D270-DAE2387EBB50}"/>
              </a:ext>
            </a:extLst>
          </p:cNvPr>
          <p:cNvSpPr/>
          <p:nvPr/>
        </p:nvSpPr>
        <p:spPr>
          <a:xfrm>
            <a:off x="6208527" y="2660810"/>
            <a:ext cx="558265" cy="482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圆形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51DF27-D4FC-DCE2-254E-2CFD7A94553E}"/>
              </a:ext>
            </a:extLst>
          </p:cNvPr>
          <p:cNvSpPr/>
          <p:nvPr/>
        </p:nvSpPr>
        <p:spPr>
          <a:xfrm>
            <a:off x="6991844" y="2669223"/>
            <a:ext cx="558265" cy="482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F5E949-2375-E203-005E-41C9062B0DE0}"/>
              </a:ext>
            </a:extLst>
          </p:cNvPr>
          <p:cNvSpPr/>
          <p:nvPr/>
        </p:nvSpPr>
        <p:spPr>
          <a:xfrm>
            <a:off x="7730031" y="2660810"/>
            <a:ext cx="558265" cy="482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正确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17E5BB-2731-0CE7-5F33-37D0661CACA4}"/>
              </a:ext>
            </a:extLst>
          </p:cNvPr>
          <p:cNvSpPr/>
          <p:nvPr/>
        </p:nvSpPr>
        <p:spPr>
          <a:xfrm>
            <a:off x="3252788" y="2833688"/>
            <a:ext cx="602392" cy="21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实验序列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7A4F4F8-8F29-54DA-29E9-C708F4BB608F}"/>
              </a:ext>
            </a:extLst>
          </p:cNvPr>
          <p:cNvCxnSpPr/>
          <p:nvPr/>
        </p:nvCxnSpPr>
        <p:spPr>
          <a:xfrm>
            <a:off x="3914084" y="3276600"/>
            <a:ext cx="44552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0DF4BB9-E6F2-5F5A-A1BF-DF0C059285A4}"/>
              </a:ext>
            </a:extLst>
          </p:cNvPr>
          <p:cNvSpPr txBox="1"/>
          <p:nvPr/>
        </p:nvSpPr>
        <p:spPr>
          <a:xfrm>
            <a:off x="7847218" y="3304401"/>
            <a:ext cx="882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时间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3F6FBE-BE41-0C9F-9386-0A1D295C3208}"/>
              </a:ext>
            </a:extLst>
          </p:cNvPr>
          <p:cNvSpPr/>
          <p:nvPr/>
        </p:nvSpPr>
        <p:spPr>
          <a:xfrm>
            <a:off x="5778500" y="504824"/>
            <a:ext cx="701675" cy="406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一致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不一致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15A8A51-AA04-A0BB-E0DB-AF8021C9D668}"/>
              </a:ext>
            </a:extLst>
          </p:cNvPr>
          <p:cNvCxnSpPr>
            <a:cxnSpLocks/>
          </p:cNvCxnSpPr>
          <p:nvPr/>
        </p:nvCxnSpPr>
        <p:spPr>
          <a:xfrm flipH="1">
            <a:off x="9776111" y="812001"/>
            <a:ext cx="1605793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51FA50-7D79-BACF-9873-8A880F166954}"/>
              </a:ext>
            </a:extLst>
          </p:cNvPr>
          <p:cNvCxnSpPr>
            <a:cxnSpLocks/>
          </p:cNvCxnSpPr>
          <p:nvPr/>
        </p:nvCxnSpPr>
        <p:spPr>
          <a:xfrm flipH="1">
            <a:off x="9766881" y="2657088"/>
            <a:ext cx="1605793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B2799E5-FE69-13CF-46A6-014F247F2126}"/>
              </a:ext>
            </a:extLst>
          </p:cNvPr>
          <p:cNvCxnSpPr>
            <a:cxnSpLocks/>
          </p:cNvCxnSpPr>
          <p:nvPr/>
        </p:nvCxnSpPr>
        <p:spPr>
          <a:xfrm>
            <a:off x="9838602" y="1604516"/>
            <a:ext cx="421972" cy="5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BBD67A9-643C-4763-F1DE-3BD6682634EA}"/>
              </a:ext>
            </a:extLst>
          </p:cNvPr>
          <p:cNvCxnSpPr>
            <a:cxnSpLocks/>
          </p:cNvCxnSpPr>
          <p:nvPr/>
        </p:nvCxnSpPr>
        <p:spPr>
          <a:xfrm flipH="1" flipV="1">
            <a:off x="10260574" y="1662011"/>
            <a:ext cx="228602" cy="67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7D3D348-E4ED-21B7-8103-6608CD70A732}"/>
              </a:ext>
            </a:extLst>
          </p:cNvPr>
          <p:cNvCxnSpPr>
            <a:cxnSpLocks/>
          </p:cNvCxnSpPr>
          <p:nvPr/>
        </p:nvCxnSpPr>
        <p:spPr>
          <a:xfrm flipV="1">
            <a:off x="10489176" y="2221591"/>
            <a:ext cx="310392" cy="9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80B8F34-8B1F-92DB-84FE-3B234D1FA429}"/>
              </a:ext>
            </a:extLst>
          </p:cNvPr>
          <p:cNvCxnSpPr>
            <a:cxnSpLocks/>
          </p:cNvCxnSpPr>
          <p:nvPr/>
        </p:nvCxnSpPr>
        <p:spPr>
          <a:xfrm flipH="1" flipV="1">
            <a:off x="10771701" y="2222913"/>
            <a:ext cx="560666" cy="4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10A37D8-375B-93E3-37A9-D469DBE76BA4}"/>
              </a:ext>
            </a:extLst>
          </p:cNvPr>
          <p:cNvSpPr txBox="1"/>
          <p:nvPr/>
        </p:nvSpPr>
        <p:spPr>
          <a:xfrm>
            <a:off x="10368206" y="450089"/>
            <a:ext cx="134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上阈值（一致）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B408E6-E3D0-48B0-D49E-FB495A040608}"/>
              </a:ext>
            </a:extLst>
          </p:cNvPr>
          <p:cNvSpPr txBox="1"/>
          <p:nvPr/>
        </p:nvSpPr>
        <p:spPr>
          <a:xfrm>
            <a:off x="10251344" y="2695188"/>
            <a:ext cx="134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下阈值（不一致）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E6CB8F-A1D8-BB93-1FFF-96742D82BDED}"/>
              </a:ext>
            </a:extLst>
          </p:cNvPr>
          <p:cNvSpPr/>
          <p:nvPr/>
        </p:nvSpPr>
        <p:spPr>
          <a:xfrm>
            <a:off x="8905582" y="1360752"/>
            <a:ext cx="704418" cy="487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证据积累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3FAD3CE-384C-01EF-A465-952EE1655EC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480175" y="757339"/>
            <a:ext cx="2777616" cy="603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AE9BB0F8-FBFA-75F0-3DF8-8E00C3B0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04" y="727088"/>
            <a:ext cx="1109946" cy="87742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FC0A120-B4E6-E321-38B8-8F75697C8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20" y="1519035"/>
            <a:ext cx="848901" cy="69709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061962B-D32C-DEB7-5AF7-17387904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18" y="2264895"/>
            <a:ext cx="1109946" cy="877428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B7F821A-D34F-4015-F8BF-20939F13325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77090" y="2939971"/>
            <a:ext cx="11756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8878F4C-D8EE-A58C-5B20-F502CBEB99AB}"/>
              </a:ext>
            </a:extLst>
          </p:cNvPr>
          <p:cNvSpPr txBox="1"/>
          <p:nvPr/>
        </p:nvSpPr>
        <p:spPr>
          <a:xfrm>
            <a:off x="840604" y="3537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输入数据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5E73147-DF50-8267-9104-29049BA288B1}"/>
              </a:ext>
            </a:extLst>
          </p:cNvPr>
          <p:cNvSpPr txBox="1"/>
          <p:nvPr/>
        </p:nvSpPr>
        <p:spPr>
          <a:xfrm>
            <a:off x="5356862" y="34685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神经网络部分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9CB2E7-7491-96E8-E3A1-5D19ED80E965}"/>
              </a:ext>
            </a:extLst>
          </p:cNvPr>
          <p:cNvSpPr txBox="1"/>
          <p:nvPr/>
        </p:nvSpPr>
        <p:spPr>
          <a:xfrm>
            <a:off x="9838602" y="346558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DDM</a:t>
            </a:r>
            <a:r>
              <a:rPr lang="zh-CN" altLang="en-US" dirty="0"/>
              <a:t>过程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DBC3FD-215E-2425-9D12-E8F77BCD7EDF}"/>
              </a:ext>
            </a:extLst>
          </p:cNvPr>
          <p:cNvSpPr txBox="1"/>
          <p:nvPr/>
        </p:nvSpPr>
        <p:spPr>
          <a:xfrm>
            <a:off x="7481511" y="401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重复进行</a:t>
            </a:r>
          </a:p>
        </p:txBody>
      </p:sp>
    </p:spTree>
    <p:extLst>
      <p:ext uri="{BB962C8B-B14F-4D97-AF65-F5344CB8AC3E}">
        <p14:creationId xmlns:p14="http://schemas.microsoft.com/office/powerpoint/2010/main" val="18714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627</Words>
  <Application>Microsoft Office PowerPoint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模拟DDM结构</vt:lpstr>
      <vt:lpstr>可能的刺激识别网络结构</vt:lpstr>
      <vt:lpstr>CNN+RNN</vt:lpstr>
      <vt:lpstr>训练</vt:lpstr>
      <vt:lpstr>检验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RTNet</dc:title>
  <dc:creator>O365</dc:creator>
  <cp:lastModifiedBy>O365</cp:lastModifiedBy>
  <cp:revision>24</cp:revision>
  <dcterms:created xsi:type="dcterms:W3CDTF">2023-09-16T15:14:24Z</dcterms:created>
  <dcterms:modified xsi:type="dcterms:W3CDTF">2023-10-06T13:58:43Z</dcterms:modified>
</cp:coreProperties>
</file>