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40"/>
  </p:notesMasterIdLst>
  <p:handoutMasterIdLst>
    <p:handoutMasterId r:id="rId41"/>
  </p:handoutMasterIdLst>
  <p:sldIdLst>
    <p:sldId id="319" r:id="rId3"/>
    <p:sldId id="320" r:id="rId4"/>
    <p:sldId id="469" r:id="rId5"/>
    <p:sldId id="475" r:id="rId6"/>
    <p:sldId id="476" r:id="rId7"/>
    <p:sldId id="477" r:id="rId8"/>
    <p:sldId id="470" r:id="rId9"/>
    <p:sldId id="471" r:id="rId10"/>
    <p:sldId id="472" r:id="rId11"/>
    <p:sldId id="473" r:id="rId12"/>
    <p:sldId id="478" r:id="rId13"/>
    <p:sldId id="479" r:id="rId14"/>
    <p:sldId id="480" r:id="rId15"/>
    <p:sldId id="481" r:id="rId16"/>
    <p:sldId id="482" r:id="rId17"/>
    <p:sldId id="449" r:id="rId18"/>
    <p:sldId id="466" r:id="rId19"/>
    <p:sldId id="483" r:id="rId20"/>
    <p:sldId id="451" r:id="rId21"/>
    <p:sldId id="452" r:id="rId22"/>
    <p:sldId id="484" r:id="rId23"/>
    <p:sldId id="485" r:id="rId24"/>
    <p:sldId id="467" r:id="rId25"/>
    <p:sldId id="486" r:id="rId26"/>
    <p:sldId id="455" r:id="rId27"/>
    <p:sldId id="487" r:id="rId28"/>
    <p:sldId id="456" r:id="rId29"/>
    <p:sldId id="468" r:id="rId30"/>
    <p:sldId id="457" r:id="rId31"/>
    <p:sldId id="458" r:id="rId32"/>
    <p:sldId id="488" r:id="rId33"/>
    <p:sldId id="474" r:id="rId34"/>
    <p:sldId id="459" r:id="rId35"/>
    <p:sldId id="462" r:id="rId36"/>
    <p:sldId id="463" r:id="rId37"/>
    <p:sldId id="464" r:id="rId38"/>
    <p:sldId id="437" r:id="rId39"/>
  </p:sldIdLst>
  <p:sldSz cx="12192000" cy="6858000"/>
  <p:notesSz cx="6858000" cy="9144000"/>
  <p:embeddedFontLst>
    <p:embeddedFont>
      <p:font typeface="等线" panose="02010600030101010101" pitchFamily="2" charset="-122"/>
      <p:regular r:id="rId42"/>
      <p:bold r:id="rId43"/>
    </p:embeddedFont>
    <p:embeddedFont>
      <p:font typeface="等线 Light" panose="02010600030101010101" pitchFamily="2" charset="-122"/>
      <p:regular r:id="rId44"/>
    </p:embeddedFont>
    <p:embeddedFont>
      <p:font typeface="仿宋" panose="02010609060101010101" pitchFamily="49" charset="-122"/>
      <p:regular r:id="rId45"/>
    </p:embeddedFont>
    <p:embeddedFont>
      <p:font typeface="黑体" panose="02010609060101010101" pitchFamily="49" charset="-122"/>
      <p:regular r:id="rId46"/>
    </p:embeddedFont>
    <p:embeddedFont>
      <p:font typeface="华文仿宋" panose="02010600040101010101" pitchFamily="2" charset="-122"/>
      <p:regular r:id="rId47"/>
    </p:embeddedFont>
    <p:embeddedFont>
      <p:font typeface="华文细黑" panose="02010600040101010101" pitchFamily="2" charset="-122"/>
      <p:regular r:id="rId48"/>
    </p:embeddedFont>
    <p:embeddedFont>
      <p:font typeface="微软雅黑" panose="020B0503020204020204" pitchFamily="34" charset="-122"/>
      <p:regular r:id="rId49"/>
      <p:bold r:id="rId50"/>
    </p:embeddedFont>
  </p:embeddedFontLst>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魏 梅亭" initials="魏" lastIdx="1" clrIdx="0">
    <p:extLst>
      <p:ext uri="{19B8F6BF-5375-455C-9EA6-DF929625EA0E}">
        <p15:presenceInfo xmlns:p15="http://schemas.microsoft.com/office/powerpoint/2012/main" userId="f52e0b3c59046f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4040"/>
    <a:srgbClr val="85C185"/>
    <a:srgbClr val="023B1F"/>
    <a:srgbClr val="013D21"/>
    <a:srgbClr val="902F32"/>
    <a:srgbClr val="0F3864"/>
    <a:srgbClr val="244C89"/>
    <a:srgbClr val="283C63"/>
    <a:srgbClr val="044875"/>
    <a:srgbClr val="5695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99" autoAdjust="0"/>
    <p:restoredTop sz="75646" autoAdjust="0"/>
  </p:normalViewPr>
  <p:slideViewPr>
    <p:cSldViewPr snapToGrid="0">
      <p:cViewPr varScale="1">
        <p:scale>
          <a:sx n="99" d="100"/>
          <a:sy n="99" d="100"/>
        </p:scale>
        <p:origin x="174" y="72"/>
      </p:cViewPr>
      <p:guideLst>
        <p:guide orient="horz" pos="142"/>
        <p:guide orient="horz" pos="4292"/>
        <p:guide orient="horz" pos="3339"/>
        <p:guide orient="horz" pos="2614"/>
        <p:guide orient="horz" pos="1933"/>
        <p:guide pos="2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88"/>
    </p:cViewPr>
  </p:sorterViewPr>
  <p:notesViewPr>
    <p:cSldViewPr snapToGrid="0">
      <p:cViewPr varScale="1">
        <p:scale>
          <a:sx n="52" d="100"/>
          <a:sy n="52" d="100"/>
        </p:scale>
        <p:origin x="2680"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FE1C796-4765-A5DB-1DD2-6A63D72A8D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B5B9870-137C-EF79-58B8-D228E1D7A2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E82AFD-9696-4D29-BAD4-4D7969DEE181}" type="datetimeFigureOut">
              <a:rPr lang="zh-CN" altLang="en-US" smtClean="0"/>
              <a:t>2024/7/10</a:t>
            </a:fld>
            <a:endParaRPr lang="zh-CN" altLang="en-US"/>
          </a:p>
        </p:txBody>
      </p:sp>
      <p:sp>
        <p:nvSpPr>
          <p:cNvPr id="4" name="页脚占位符 3">
            <a:extLst>
              <a:ext uri="{FF2B5EF4-FFF2-40B4-BE49-F238E27FC236}">
                <a16:creationId xmlns:a16="http://schemas.microsoft.com/office/drawing/2014/main" id="{BD386DEB-66B1-F8F1-EB4D-8AF6885AE6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A1154E8-0277-7C58-351B-F8A19306AC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9C74D8-FEA5-4D0C-8413-34B7C5946DA0}" type="slidenum">
              <a:rPr lang="zh-CN" altLang="en-US" smtClean="0"/>
              <a:t>‹#›</a:t>
            </a:fld>
            <a:endParaRPr lang="zh-CN" altLang="en-US"/>
          </a:p>
        </p:txBody>
      </p:sp>
    </p:spTree>
    <p:extLst>
      <p:ext uri="{BB962C8B-B14F-4D97-AF65-F5344CB8AC3E}">
        <p14:creationId xmlns:p14="http://schemas.microsoft.com/office/powerpoint/2010/main" val="7578575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t>2024/7/10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t>‹#›</a:t>
            </a:fld>
            <a:endParaRPr lang="zh-CN" altLang="en-US"/>
          </a:p>
        </p:txBody>
      </p:sp>
    </p:spTree>
    <p:extLst>
      <p:ext uri="{BB962C8B-B14F-4D97-AF65-F5344CB8AC3E}">
        <p14:creationId xmlns:p14="http://schemas.microsoft.com/office/powerpoint/2010/main" val="13808849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认知科学解决什么问题？</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认知机制，产生，过程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其中有个有趣现象，没有清晰解释</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解释一下快同</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36644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我们要做什么</a:t>
            </a:r>
            <a:r>
              <a:rPr lang="en-US" altLang="zh-CN" dirty="0"/>
              <a:t>——1,</a:t>
            </a:r>
            <a:r>
              <a:rPr lang="zh-CN" altLang="en-US" dirty="0"/>
              <a:t>用</a:t>
            </a:r>
            <a:r>
              <a:rPr lang="en-US" altLang="zh-CN" dirty="0"/>
              <a:t>ANN</a:t>
            </a:r>
            <a:r>
              <a:rPr lang="zh-CN" altLang="en-US" dirty="0"/>
              <a:t>模拟快同效应；</a:t>
            </a:r>
            <a:r>
              <a:rPr lang="en-US" altLang="zh-CN" dirty="0"/>
              <a:t>2</a:t>
            </a:r>
            <a:r>
              <a:rPr lang="zh-CN" altLang="en-US" dirty="0"/>
              <a:t>，分析</a:t>
            </a:r>
            <a:r>
              <a:rPr lang="en-US" altLang="zh-CN" dirty="0"/>
              <a:t>ANN</a:t>
            </a:r>
            <a:r>
              <a:rPr lang="zh-CN" altLang="en-US" dirty="0"/>
              <a:t>，帮助我们理解人类的</a:t>
            </a:r>
            <a:r>
              <a:rPr lang="en-US" altLang="zh-CN" dirty="0"/>
              <a:t>FS</a:t>
            </a:r>
            <a:r>
              <a:rPr lang="zh-CN" altLang="en-US" dirty="0"/>
              <a:t>机制</a:t>
            </a:r>
            <a:endParaRPr lang="en-US" altLang="zh-CN" dirty="0"/>
          </a:p>
          <a:p>
            <a:endParaRPr lang="en-US" altLang="zh-CN" dirty="0"/>
          </a:p>
          <a:p>
            <a:r>
              <a:rPr lang="zh-CN" altLang="en-US" dirty="0"/>
              <a:t>为什么要这么做？</a:t>
            </a:r>
            <a:r>
              <a:rPr lang="en-US" altLang="zh-CN" dirty="0"/>
              <a:t>——1.</a:t>
            </a:r>
            <a:r>
              <a:rPr lang="zh-CN" altLang="en-US" dirty="0"/>
              <a:t>为什么是快同效应（多种理论，没有定论，介绍一下）</a:t>
            </a:r>
            <a:endParaRPr lang="en-US" altLang="zh-CN" dirty="0"/>
          </a:p>
          <a:p>
            <a:endParaRPr lang="en-US" altLang="zh-CN" dirty="0"/>
          </a:p>
          <a:p>
            <a:r>
              <a:rPr lang="en-US" altLang="zh-CN" dirty="0"/>
              <a:t>2.</a:t>
            </a:r>
            <a:r>
              <a:rPr lang="zh-CN" altLang="en-US" dirty="0"/>
              <a:t>为什么选择</a:t>
            </a:r>
            <a:r>
              <a:rPr lang="en-US" altLang="zh-CN" dirty="0"/>
              <a:t>ANN</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22502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我们要做什么</a:t>
            </a:r>
            <a:r>
              <a:rPr lang="en-US" altLang="zh-CN" dirty="0"/>
              <a:t>——1,</a:t>
            </a:r>
            <a:r>
              <a:rPr lang="zh-CN" altLang="en-US" dirty="0"/>
              <a:t>用</a:t>
            </a:r>
            <a:r>
              <a:rPr lang="en-US" altLang="zh-CN" dirty="0"/>
              <a:t>ANN</a:t>
            </a:r>
            <a:r>
              <a:rPr lang="zh-CN" altLang="en-US" dirty="0"/>
              <a:t>模拟快同效应；</a:t>
            </a:r>
            <a:r>
              <a:rPr lang="en-US" altLang="zh-CN" dirty="0"/>
              <a:t>2</a:t>
            </a:r>
            <a:r>
              <a:rPr lang="zh-CN" altLang="en-US" dirty="0"/>
              <a:t>，分析</a:t>
            </a:r>
            <a:r>
              <a:rPr lang="en-US" altLang="zh-CN" dirty="0"/>
              <a:t>ANN</a:t>
            </a:r>
            <a:r>
              <a:rPr lang="zh-CN" altLang="en-US" dirty="0"/>
              <a:t>，帮助我们理解人类的</a:t>
            </a:r>
            <a:r>
              <a:rPr lang="en-US" altLang="zh-CN" dirty="0"/>
              <a:t>FS</a:t>
            </a:r>
            <a:r>
              <a:rPr lang="zh-CN" altLang="en-US" dirty="0"/>
              <a:t>机制</a:t>
            </a:r>
            <a:endParaRPr lang="en-US" altLang="zh-CN" dirty="0"/>
          </a:p>
          <a:p>
            <a:endParaRPr lang="en-US" altLang="zh-CN" dirty="0"/>
          </a:p>
          <a:p>
            <a:r>
              <a:rPr lang="zh-CN" altLang="en-US" dirty="0"/>
              <a:t>为什么要这么做？</a:t>
            </a:r>
            <a:r>
              <a:rPr lang="en-US" altLang="zh-CN" dirty="0"/>
              <a:t>——1.</a:t>
            </a:r>
            <a:r>
              <a:rPr lang="zh-CN" altLang="en-US" dirty="0"/>
              <a:t>为什么是快同效应（多种理论，没有定论，介绍一下）</a:t>
            </a:r>
            <a:endParaRPr lang="en-US" altLang="zh-CN" dirty="0"/>
          </a:p>
          <a:p>
            <a:endParaRPr lang="en-US" altLang="zh-CN" dirty="0"/>
          </a:p>
          <a:p>
            <a:r>
              <a:rPr lang="en-US" altLang="zh-CN" dirty="0"/>
              <a:t>2.</a:t>
            </a:r>
            <a:r>
              <a:rPr lang="zh-CN" altLang="en-US" dirty="0"/>
              <a:t>为什么选择</a:t>
            </a:r>
            <a:r>
              <a:rPr lang="en-US" altLang="zh-CN" dirty="0"/>
              <a:t>ANN</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93873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我们要做什么</a:t>
            </a:r>
            <a:r>
              <a:rPr lang="en-US" altLang="zh-CN" dirty="0"/>
              <a:t>——1,</a:t>
            </a:r>
            <a:r>
              <a:rPr lang="zh-CN" altLang="en-US" dirty="0"/>
              <a:t>用</a:t>
            </a:r>
            <a:r>
              <a:rPr lang="en-US" altLang="zh-CN" dirty="0"/>
              <a:t>ANN</a:t>
            </a:r>
            <a:r>
              <a:rPr lang="zh-CN" altLang="en-US" dirty="0"/>
              <a:t>模拟快同效应；</a:t>
            </a:r>
            <a:r>
              <a:rPr lang="en-US" altLang="zh-CN" dirty="0"/>
              <a:t>2</a:t>
            </a:r>
            <a:r>
              <a:rPr lang="zh-CN" altLang="en-US" dirty="0"/>
              <a:t>，分析</a:t>
            </a:r>
            <a:r>
              <a:rPr lang="en-US" altLang="zh-CN" dirty="0"/>
              <a:t>ANN</a:t>
            </a:r>
            <a:r>
              <a:rPr lang="zh-CN" altLang="en-US" dirty="0"/>
              <a:t>，帮助我们理解人类的</a:t>
            </a:r>
            <a:r>
              <a:rPr lang="en-US" altLang="zh-CN" dirty="0"/>
              <a:t>FS</a:t>
            </a:r>
            <a:r>
              <a:rPr lang="zh-CN" altLang="en-US" dirty="0"/>
              <a:t>机制</a:t>
            </a:r>
            <a:endParaRPr lang="en-US" altLang="zh-CN" dirty="0"/>
          </a:p>
          <a:p>
            <a:endParaRPr lang="en-US" altLang="zh-CN" dirty="0"/>
          </a:p>
          <a:p>
            <a:r>
              <a:rPr lang="zh-CN" altLang="en-US" dirty="0"/>
              <a:t>为什么要这么做？</a:t>
            </a:r>
            <a:r>
              <a:rPr lang="en-US" altLang="zh-CN" dirty="0"/>
              <a:t>——1.</a:t>
            </a:r>
            <a:r>
              <a:rPr lang="zh-CN" altLang="en-US" dirty="0"/>
              <a:t>为什么是快同效应（多种理论，没有定论，介绍一下）</a:t>
            </a:r>
            <a:endParaRPr lang="en-US" altLang="zh-CN" dirty="0"/>
          </a:p>
          <a:p>
            <a:endParaRPr lang="en-US" altLang="zh-CN" dirty="0"/>
          </a:p>
          <a:p>
            <a:r>
              <a:rPr lang="en-US" altLang="zh-CN" dirty="0"/>
              <a:t>2.</a:t>
            </a:r>
            <a:r>
              <a:rPr lang="zh-CN" altLang="en-US" dirty="0"/>
              <a:t>为什么选择</a:t>
            </a:r>
            <a:r>
              <a:rPr lang="en-US" altLang="zh-CN" dirty="0"/>
              <a:t>ANN</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11897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我们要做什么</a:t>
            </a:r>
            <a:r>
              <a:rPr lang="en-US" altLang="zh-CN" dirty="0"/>
              <a:t>——1,</a:t>
            </a:r>
            <a:r>
              <a:rPr lang="zh-CN" altLang="en-US" dirty="0"/>
              <a:t>用</a:t>
            </a:r>
            <a:r>
              <a:rPr lang="en-US" altLang="zh-CN" dirty="0"/>
              <a:t>ANN</a:t>
            </a:r>
            <a:r>
              <a:rPr lang="zh-CN" altLang="en-US" dirty="0"/>
              <a:t>模拟快同效应；</a:t>
            </a:r>
            <a:r>
              <a:rPr lang="en-US" altLang="zh-CN" dirty="0"/>
              <a:t>2</a:t>
            </a:r>
            <a:r>
              <a:rPr lang="zh-CN" altLang="en-US" dirty="0"/>
              <a:t>，分析</a:t>
            </a:r>
            <a:r>
              <a:rPr lang="en-US" altLang="zh-CN" dirty="0"/>
              <a:t>ANN</a:t>
            </a:r>
            <a:r>
              <a:rPr lang="zh-CN" altLang="en-US" dirty="0"/>
              <a:t>，帮助我们理解人类的</a:t>
            </a:r>
            <a:r>
              <a:rPr lang="en-US" altLang="zh-CN" dirty="0"/>
              <a:t>FS</a:t>
            </a:r>
            <a:r>
              <a:rPr lang="zh-CN" altLang="en-US" dirty="0"/>
              <a:t>机制</a:t>
            </a:r>
            <a:endParaRPr lang="en-US" altLang="zh-CN" dirty="0"/>
          </a:p>
          <a:p>
            <a:endParaRPr lang="en-US" altLang="zh-CN" dirty="0"/>
          </a:p>
          <a:p>
            <a:r>
              <a:rPr lang="zh-CN" altLang="en-US" dirty="0"/>
              <a:t>为什么要这么做？</a:t>
            </a:r>
            <a:r>
              <a:rPr lang="en-US" altLang="zh-CN" dirty="0"/>
              <a:t>——1.</a:t>
            </a:r>
            <a:r>
              <a:rPr lang="zh-CN" altLang="en-US" dirty="0"/>
              <a:t>为什么是快同效应（多种理论，没有定论，介绍一下）</a:t>
            </a:r>
            <a:endParaRPr lang="en-US" altLang="zh-CN" dirty="0"/>
          </a:p>
          <a:p>
            <a:endParaRPr lang="en-US" altLang="zh-CN" dirty="0"/>
          </a:p>
          <a:p>
            <a:r>
              <a:rPr lang="en-US" altLang="zh-CN" dirty="0"/>
              <a:t>2.</a:t>
            </a:r>
            <a:r>
              <a:rPr lang="zh-CN" altLang="en-US" dirty="0"/>
              <a:t>为什么选择</a:t>
            </a:r>
            <a:r>
              <a:rPr lang="en-US" altLang="zh-CN" dirty="0"/>
              <a:t>ANN</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37035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02829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79172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latin typeface="华文细黑" panose="02010600040101010101" pitchFamily="2" charset="-122"/>
                <a:ea typeface="华文细黑" panose="02010600040101010101" pitchFamily="2" charset="-122"/>
                <a:cs typeface="Times New Roman" panose="02020603050405020304" pitchFamily="18" charset="0"/>
              </a:rPr>
              <a:t>来自</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图词异同判断任务</a:t>
            </a:r>
            <a:r>
              <a:rPr lang="zh-CN" altLang="en-US" sz="2800" dirty="0">
                <a:latin typeface="华文细黑" panose="02010600040101010101" pitchFamily="2" charset="-122"/>
                <a:ea typeface="华文细黑" panose="02010600040101010101" pitchFamily="2" charset="-122"/>
                <a:cs typeface="Times New Roman" panose="02020603050405020304" pitchFamily="18" charset="0"/>
              </a:rPr>
              <a:t>的数据</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，被试将根据指导语学习图形与其对应的文字（圆形图片对应</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 “</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圆形</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 </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文字）并对呈现的图片和文字异同情况进行判断。</a:t>
            </a:r>
            <a:endParaRPr lang="en-US" altLang="zh-CN" sz="2800" dirty="0">
              <a:latin typeface="华文细黑" panose="02010600040101010101" pitchFamily="2" charset="-122"/>
              <a:ea typeface="华文细黑" panose="02010600040101010101" pitchFamily="2" charset="-122"/>
              <a:cs typeface="Times New Roman" panose="02020603050405020304" pitchFamily="18" charset="0"/>
            </a:endParaRPr>
          </a:p>
          <a:p>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共包含</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40</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名被试，共</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9544</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条反应数据，反应时均值为</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708.69</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154.59ms</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，正确率为</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0.92</a:t>
            </a:r>
            <a:endParaRPr lang="zh-CN" altLang="en-US" sz="2800" dirty="0">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06640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latin typeface="华文细黑" panose="02010600040101010101" pitchFamily="2" charset="-122"/>
                <a:ea typeface="华文细黑" panose="02010600040101010101" pitchFamily="2" charset="-122"/>
                <a:cs typeface="Times New Roman" panose="02020603050405020304" pitchFamily="18" charset="0"/>
              </a:rPr>
              <a:t>来自</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图词异同判断任务</a:t>
            </a:r>
            <a:r>
              <a:rPr lang="zh-CN" altLang="en-US" sz="2800" dirty="0">
                <a:latin typeface="华文细黑" panose="02010600040101010101" pitchFamily="2" charset="-122"/>
                <a:ea typeface="华文细黑" panose="02010600040101010101" pitchFamily="2" charset="-122"/>
                <a:cs typeface="Times New Roman" panose="02020603050405020304" pitchFamily="18" charset="0"/>
              </a:rPr>
              <a:t>的数据</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，被试将根据指导语学习图形与其对应的文字（圆形图片对应</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 “</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圆形</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 </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文字）并对呈现的图片和文字异同情况进行判断。</a:t>
            </a:r>
            <a:endParaRPr lang="en-US" altLang="zh-CN" sz="2800" dirty="0">
              <a:latin typeface="华文细黑" panose="02010600040101010101" pitchFamily="2" charset="-122"/>
              <a:ea typeface="华文细黑" panose="02010600040101010101" pitchFamily="2" charset="-122"/>
              <a:cs typeface="Times New Roman" panose="02020603050405020304" pitchFamily="18" charset="0"/>
            </a:endParaRPr>
          </a:p>
          <a:p>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共包含</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40</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名被试，共</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9544</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条反应数据，反应时均值为</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708.69</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154.59ms</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，正确率为</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0.92</a:t>
            </a:r>
            <a:endParaRPr lang="zh-CN" altLang="en-US" sz="2800" dirty="0">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24838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22731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58760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认知科学解决什么问题？</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认知机制，产生，过程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其中有个有趣现象，没有清晰解释</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解释一下快同</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30183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4787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58318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图的字体</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61732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图的字体</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45527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图的字体</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99167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69601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25935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739995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3</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个因子在时间维度上的变化曲线情况</a:t>
            </a:r>
            <a:endPar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每一条曲线代表一个试次中网络的活动情况。其中，红色曲线代表</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72</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次输出中“不同”刺激试次的网络变化情况，蓝色曲线代表</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72</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次输出中“相同”刺激试次的因子变化情况。绿色虚线代表做出相同判断的平均时间点，棕色虚线代表做出不同判断的平均时间点，黑色虚线分割不同的实验阶段，</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0-1</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为注视阶段，</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2-6</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为刺激呈现阶段，</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7-21</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为反应阶段。</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47285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3</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个因子在时间维度上的变化曲线情况</a:t>
            </a:r>
            <a:endPar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每一条曲线代表一个试次中网络的活动情况。其中，红色曲线代表</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72</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次输出中“不同”刺激试次的网络变化情况，蓝色曲线代表</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72</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次输出中“相同”刺激试次的因子变化情况。绿色虚线代表做出相同判断的平均时间点，棕色虚线代表做出不同判断的平均时间点，黑色虚线分割不同的实验阶段，</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0-1</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为注视阶段，</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2-6</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为刺激呈现阶段，</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7-21</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为反应阶段。</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3487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认知科学解决什么问题？</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认知机制，产生，过程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其中有个有趣现象，没有清晰解释</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解释一下快同</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71446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l">
              <a:lnSpc>
                <a:spcPct val="150000"/>
              </a:lnSpc>
            </a:pP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因子</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的解释率为</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0.437</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，绘制成最上方的子图，因子时间变化曲线显示，从刺激呈现的时间点开始，</a:t>
            </a:r>
            <a:r>
              <a:rPr lang="zh-CN" altLang="zh-CN" sz="1800" kern="0" dirty="0">
                <a:solidFill>
                  <a:srgbClr val="000000"/>
                </a:solidFill>
                <a:effectLst/>
                <a:latin typeface="Calibri" panose="020F0502020204030204" pitchFamily="34" charset="0"/>
                <a:ea typeface="Times New Roman" panose="02020603050405020304" pitchFamily="18" charset="0"/>
                <a:cs typeface="宋体" panose="02010600030101010101" pitchFamily="2" charset="-122"/>
              </a:rPr>
              <a:t> </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相同和不同判断的试次均出现一个较大峰值，这一峰值在</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7</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时间步，刺激程序完成开始反应的时间点开始下降，对于“不同刺激”条件的试次，试次中的因子</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的活动差异较大</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i="1" kern="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mean_var</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 0.0021)</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，对于“相同刺激”条件的试次，试次之间活动差异较小</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i="1" kern="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mean_var</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 0.0038)</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。这说明，“相同刺激”条件下，不同输入刺激与因子</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的活动水平并没有显著关联性，而“不同刺激”条件下，输入刺激会引起因子</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的明显活动。“相同刺激”和“不同刺激”在因子</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层面上表现出明显异质的活动。</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l">
              <a:lnSpc>
                <a:spcPct val="150000"/>
              </a:lnSpc>
            </a:pP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因子</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2</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的解释率为</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0.158</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，绘制成中间的子图，因子时间变化曲线显示，从刺激呈现的时间点开始，相同刺激和不同刺激试次均出现波动，相同试次的波动波幅较小</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i="1" kern="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mean_var</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 0.032)</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，而不同刺激的波动较大</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i="1" kern="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mean_var</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 2.2)</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且逐渐增大，在反应时间点附近达到峰值。因子</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2</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中“相同刺激”与“不同刺激”也表现出明显的活动异质性，</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l">
              <a:lnSpc>
                <a:spcPct val="150000"/>
              </a:lnSpc>
            </a:pP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因子</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3</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的解释率为</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0.143</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，因子时间变化曲线显示，绘制成下方的子图，因子</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3</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在刺激呈现阶段出现一个负峰值，且“相同刺激”的曲线间差异</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i="1" kern="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mean_var</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 0.22)</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比“不同刺激”的曲线间差异</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i="1" kern="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mean_var</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 0.066)</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较大，这可能说明相同刺激在因子</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3</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在刺激呈现阶段对输入刺激活动更敏感，活动水平更高。在反应阶段，因子</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3</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出现了类似因子</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的活动情况，“不同刺激”条件的试次中活动差异较大</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i="1" kern="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mean_var</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 0.0021)</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0" dirty="0">
                <a:solidFill>
                  <a:srgbClr val="000000"/>
                </a:solidFill>
                <a:effectLst/>
                <a:latin typeface="Calibri" panose="020F0502020204030204" pitchFamily="34" charset="0"/>
                <a:ea typeface="Times New Roman" panose="02020603050405020304" pitchFamily="18" charset="0"/>
                <a:cs typeface="宋体" panose="02010600030101010101" pitchFamily="2" charset="-122"/>
              </a:rPr>
              <a:t> </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“相同刺激”条件试次之间活动差异较小，但因子</a:t>
            </a: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的波动起始时间要较为提前。</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501867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19</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20</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：文字</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说明一下：平的不活动，动起来有活动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轴</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每一个结论对应一个图上的部分，清楚的展示</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说清楚两种不同的比较方式</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1ppt: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不同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trail</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差异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2ppt: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不同时间差异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529294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基于图来解释</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画一个共同结合图</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83279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简单总结</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回应开头的问题：建成了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ANN</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模型，了解了认知特点</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67481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两句话</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可推广性</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更深入了解</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03365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50467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认知科学解决什么问题？</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认知机制，产生，过程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其中有个有趣现象，没有清晰解释</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解释一下快同</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0562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我们要做什么</a:t>
            </a:r>
            <a:r>
              <a:rPr lang="en-US" altLang="zh-CN" dirty="0"/>
              <a:t>——1,</a:t>
            </a:r>
            <a:r>
              <a:rPr lang="zh-CN" altLang="en-US" dirty="0"/>
              <a:t>用</a:t>
            </a:r>
            <a:r>
              <a:rPr lang="en-US" altLang="zh-CN" dirty="0"/>
              <a:t>ANN</a:t>
            </a:r>
            <a:r>
              <a:rPr lang="zh-CN" altLang="en-US" dirty="0"/>
              <a:t>模拟快同效应；</a:t>
            </a:r>
            <a:r>
              <a:rPr lang="en-US" altLang="zh-CN" dirty="0"/>
              <a:t>2</a:t>
            </a:r>
            <a:r>
              <a:rPr lang="zh-CN" altLang="en-US" dirty="0"/>
              <a:t>，分析</a:t>
            </a:r>
            <a:r>
              <a:rPr lang="en-US" altLang="zh-CN" dirty="0"/>
              <a:t>ANN</a:t>
            </a:r>
            <a:r>
              <a:rPr lang="zh-CN" altLang="en-US" dirty="0"/>
              <a:t>，帮助我们理解人类的</a:t>
            </a:r>
            <a:r>
              <a:rPr lang="en-US" altLang="zh-CN" dirty="0"/>
              <a:t>FS</a:t>
            </a:r>
            <a:r>
              <a:rPr lang="zh-CN" altLang="en-US" dirty="0"/>
              <a:t>机制</a:t>
            </a:r>
            <a:endParaRPr lang="en-US" altLang="zh-CN" dirty="0"/>
          </a:p>
          <a:p>
            <a:endParaRPr lang="en-US" altLang="zh-CN" dirty="0"/>
          </a:p>
          <a:p>
            <a:r>
              <a:rPr lang="zh-CN" altLang="en-US" dirty="0"/>
              <a:t>为什么要这么做？</a:t>
            </a:r>
            <a:r>
              <a:rPr lang="en-US" altLang="zh-CN" dirty="0"/>
              <a:t>——1.</a:t>
            </a:r>
            <a:r>
              <a:rPr lang="zh-CN" altLang="en-US" dirty="0"/>
              <a:t>为什么是快同效应（多种理论，没有定论，介绍一下）</a:t>
            </a:r>
            <a:endParaRPr lang="en-US" altLang="zh-CN" dirty="0"/>
          </a:p>
          <a:p>
            <a:endParaRPr lang="en-US" altLang="zh-CN" dirty="0"/>
          </a:p>
          <a:p>
            <a:r>
              <a:rPr lang="en-US" altLang="zh-CN" dirty="0"/>
              <a:t>2.</a:t>
            </a:r>
            <a:r>
              <a:rPr lang="zh-CN" altLang="en-US" dirty="0"/>
              <a:t>为什么选择</a:t>
            </a:r>
            <a:r>
              <a:rPr lang="en-US" altLang="zh-CN" dirty="0"/>
              <a:t>ANN</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58349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这两种模型都假设了一个慢速比较器和一个同一性指示器，慢速比较器用于对刺激各个特征逐一对比分析，同一性指示器用于快速地给出刺激是否相同的判断。两种模型的区别在于具体调用这两个比较器的加工过程在“相同”的判断上和“不同”的判断上是否是一致。其中，单过程模型认为，个体在做出“相同”判断和“不同”判断时使用的是同一个认知过程，在加工相同刺激对和不同刺激对时，慢速比较器和同一性指示器的调用是一致的。双过程模型则认为“相同”判断和“不同”判断由分别由不同的认知过程来进行，在相同刺激对和不同刺激对中，慢速比较器和同一性指示器是以不同方式调用的。这个差异也是目前争论的焦点：人脑做出相同的判断和做出不同的判断时是否是基于同一个认知过程</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100" dirty="0" err="1">
                <a:effectLst/>
                <a:latin typeface="Times New Roman" panose="02020603050405020304" pitchFamily="18" charset="0"/>
                <a:ea typeface="宋体" panose="02010600030101010101" pitchFamily="2" charset="-122"/>
                <a:cs typeface="Times New Roman" panose="02020603050405020304" pitchFamily="18" charset="0"/>
              </a:rPr>
              <a:t>Farell</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1985)</a:t>
            </a: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，即加工过程是单过程的或双过程的，进一步的，研究者还需要回答慢速比较器和同一性比较器这两个比较结构是如何运作的，是同时启动的或是顺序启动的。</a:t>
            </a: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94825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2012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我们要做什么</a:t>
            </a:r>
            <a:r>
              <a:rPr lang="en-US" altLang="zh-CN" dirty="0"/>
              <a:t>——1,</a:t>
            </a:r>
            <a:r>
              <a:rPr lang="zh-CN" altLang="en-US" dirty="0"/>
              <a:t>用</a:t>
            </a:r>
            <a:r>
              <a:rPr lang="en-US" altLang="zh-CN" dirty="0"/>
              <a:t>ANN</a:t>
            </a:r>
            <a:r>
              <a:rPr lang="zh-CN" altLang="en-US" dirty="0"/>
              <a:t>模拟快同效应；</a:t>
            </a:r>
            <a:r>
              <a:rPr lang="en-US" altLang="zh-CN" dirty="0"/>
              <a:t>2</a:t>
            </a:r>
            <a:r>
              <a:rPr lang="zh-CN" altLang="en-US" dirty="0"/>
              <a:t>，分析</a:t>
            </a:r>
            <a:r>
              <a:rPr lang="en-US" altLang="zh-CN" dirty="0"/>
              <a:t>ANN</a:t>
            </a:r>
            <a:r>
              <a:rPr lang="zh-CN" altLang="en-US" dirty="0"/>
              <a:t>，帮助我们理解人类的</a:t>
            </a:r>
            <a:r>
              <a:rPr lang="en-US" altLang="zh-CN" dirty="0"/>
              <a:t>FS</a:t>
            </a:r>
            <a:r>
              <a:rPr lang="zh-CN" altLang="en-US" dirty="0"/>
              <a:t>机制</a:t>
            </a:r>
            <a:endParaRPr lang="en-US" altLang="zh-CN" dirty="0"/>
          </a:p>
          <a:p>
            <a:endParaRPr lang="en-US" altLang="zh-CN" dirty="0"/>
          </a:p>
          <a:p>
            <a:r>
              <a:rPr lang="zh-CN" altLang="en-US" dirty="0"/>
              <a:t>为什么要这么做？</a:t>
            </a:r>
            <a:r>
              <a:rPr lang="en-US" altLang="zh-CN" dirty="0"/>
              <a:t>——1.</a:t>
            </a:r>
            <a:r>
              <a:rPr lang="zh-CN" altLang="en-US" dirty="0"/>
              <a:t>为什么是快同效应（多种理论，没有定论，介绍一下）</a:t>
            </a:r>
            <a:endParaRPr lang="en-US" altLang="zh-CN" dirty="0"/>
          </a:p>
          <a:p>
            <a:endParaRPr lang="en-US" altLang="zh-CN" dirty="0"/>
          </a:p>
          <a:p>
            <a:r>
              <a:rPr lang="en-US" altLang="zh-CN" dirty="0"/>
              <a:t>2.</a:t>
            </a:r>
            <a:r>
              <a:rPr lang="zh-CN" altLang="en-US" dirty="0"/>
              <a:t>为什么选择</a:t>
            </a:r>
            <a:r>
              <a:rPr lang="en-US" altLang="zh-CN" dirty="0"/>
              <a:t>ANN</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97054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10777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66CBBC1F-57B9-46AB-A730-F172EF23D481}" type="datetime2">
              <a:rPr lang="zh-CN" altLang="en-US" smtClean="0"/>
              <a:t>2024年7月10日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pPr/>
              <a:t>‹#›</a:t>
            </a:fld>
            <a:endParaRPr lang="zh-CN" altLang="en-US"/>
          </a:p>
        </p:txBody>
      </p:sp>
    </p:spTree>
    <p:extLst>
      <p:ext uri="{BB962C8B-B14F-4D97-AF65-F5344CB8AC3E}">
        <p14:creationId xmlns:p14="http://schemas.microsoft.com/office/powerpoint/2010/main" val="82984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3193479-E3C0-440B-82B0-069E70C856FA}" type="datetime2">
              <a:rPr lang="zh-CN" altLang="en-US" smtClean="0"/>
              <a:t>2024年7月10日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pPr/>
              <a:t>‹#›</a:t>
            </a:fld>
            <a:endParaRPr lang="zh-CN" altLang="en-US"/>
          </a:p>
        </p:txBody>
      </p:sp>
    </p:spTree>
    <p:extLst>
      <p:ext uri="{BB962C8B-B14F-4D97-AF65-F5344CB8AC3E}">
        <p14:creationId xmlns:p14="http://schemas.microsoft.com/office/powerpoint/2010/main" val="149554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8A974F7-6FBF-4A3B-82B7-57591D547D3C}" type="datetime2">
              <a:rPr lang="zh-CN" altLang="en-US" smtClean="0"/>
              <a:t>2024年7月10日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pPr/>
              <a:t>‹#›</a:t>
            </a:fld>
            <a:endParaRPr lang="zh-CN" altLang="en-US"/>
          </a:p>
        </p:txBody>
      </p:sp>
    </p:spTree>
    <p:extLst>
      <p:ext uri="{BB962C8B-B14F-4D97-AF65-F5344CB8AC3E}">
        <p14:creationId xmlns:p14="http://schemas.microsoft.com/office/powerpoint/2010/main" val="237916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2419794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3415556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1503775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5A72B7E-D3EA-499B-B7FC-38FD62AA1011}" type="datetimeFigureOut">
              <a:rPr lang="zh-CN" altLang="en-US" smtClean="0"/>
              <a:t>2024/7/10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3771739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5A72B7E-D3EA-499B-B7FC-38FD62AA1011}" type="datetimeFigureOut">
              <a:rPr lang="zh-CN" altLang="en-US" smtClean="0"/>
              <a:t>2024/7/10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1355496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A72B7E-D3EA-499B-B7FC-38FD62AA1011}" type="datetimeFigureOut">
              <a:rPr lang="zh-CN" altLang="en-US" smtClean="0"/>
              <a:t>2024/7/10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4183377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A72B7E-D3EA-499B-B7FC-38FD62AA1011}" type="datetimeFigureOut">
              <a:rPr lang="zh-CN" altLang="en-US" smtClean="0"/>
              <a:t>2024/7/10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2074808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5A72B7E-D3EA-499B-B7FC-38FD62AA1011}" type="datetimeFigureOut">
              <a:rPr lang="zh-CN" altLang="en-US" smtClean="0"/>
              <a:t>2024/7/10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406583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97985E8-6AF8-4190-A835-791D54C829F3}" type="datetime2">
              <a:rPr lang="zh-CN" altLang="en-US" smtClean="0"/>
              <a:t>2024年7月10日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pPr/>
              <a:t>‹#›</a:t>
            </a:fld>
            <a:endParaRPr lang="zh-CN" altLang="en-US"/>
          </a:p>
        </p:txBody>
      </p:sp>
    </p:spTree>
    <p:extLst>
      <p:ext uri="{BB962C8B-B14F-4D97-AF65-F5344CB8AC3E}">
        <p14:creationId xmlns:p14="http://schemas.microsoft.com/office/powerpoint/2010/main" val="1115165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5A72B7E-D3EA-499B-B7FC-38FD62AA1011}" type="datetimeFigureOut">
              <a:rPr lang="zh-CN" altLang="en-US" smtClean="0"/>
              <a:t>2024/7/10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2190060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1236973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2982578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F46684B-44F8-48AB-AB77-35B9401776E0}" type="datetime2">
              <a:rPr lang="zh-CN" altLang="en-US" smtClean="0"/>
              <a:t>2024年7月10日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pPr/>
              <a:t>‹#›</a:t>
            </a:fld>
            <a:endParaRPr lang="zh-CN" altLang="en-US"/>
          </a:p>
        </p:txBody>
      </p:sp>
    </p:spTree>
    <p:extLst>
      <p:ext uri="{BB962C8B-B14F-4D97-AF65-F5344CB8AC3E}">
        <p14:creationId xmlns:p14="http://schemas.microsoft.com/office/powerpoint/2010/main" val="294142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6782406C-04C8-4F27-BC4B-2B103040F440}" type="datetime2">
              <a:rPr lang="zh-CN" altLang="en-US" smtClean="0"/>
              <a:t>2024年7月10日</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pPr/>
              <a:t>‹#›</a:t>
            </a:fld>
            <a:endParaRPr lang="zh-CN" altLang="en-US"/>
          </a:p>
        </p:txBody>
      </p:sp>
    </p:spTree>
    <p:extLst>
      <p:ext uri="{BB962C8B-B14F-4D97-AF65-F5344CB8AC3E}">
        <p14:creationId xmlns:p14="http://schemas.microsoft.com/office/powerpoint/2010/main" val="425799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15C42216-73F3-487F-BEE7-31B7B4864F22}" type="datetime2">
              <a:rPr lang="zh-CN" altLang="en-US" smtClean="0"/>
              <a:t>2024年7月10日</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pPr/>
              <a:t>‹#›</a:t>
            </a:fld>
            <a:endParaRPr lang="zh-CN" altLang="en-US"/>
          </a:p>
        </p:txBody>
      </p:sp>
    </p:spTree>
    <p:extLst>
      <p:ext uri="{BB962C8B-B14F-4D97-AF65-F5344CB8AC3E}">
        <p14:creationId xmlns:p14="http://schemas.microsoft.com/office/powerpoint/2010/main" val="16966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26FE62B6-6914-49C9-BCFF-22B12BE09150}" type="datetime2">
              <a:rPr lang="zh-CN" altLang="en-US" smtClean="0"/>
              <a:t>2024年7月10日</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pPr/>
              <a:t>‹#›</a:t>
            </a:fld>
            <a:endParaRPr lang="zh-CN" altLang="en-US"/>
          </a:p>
        </p:txBody>
      </p:sp>
    </p:spTree>
    <p:extLst>
      <p:ext uri="{BB962C8B-B14F-4D97-AF65-F5344CB8AC3E}">
        <p14:creationId xmlns:p14="http://schemas.microsoft.com/office/powerpoint/2010/main" val="142201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E02E76C-AFB3-4975-AAB2-3AC83E735953}" type="datetime2">
              <a:rPr lang="zh-CN" altLang="en-US" smtClean="0"/>
              <a:t>2024年7月10日</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pPr/>
              <a:t>‹#›</a:t>
            </a:fld>
            <a:endParaRPr lang="zh-CN" altLang="en-US"/>
          </a:p>
        </p:txBody>
      </p:sp>
    </p:spTree>
    <p:extLst>
      <p:ext uri="{BB962C8B-B14F-4D97-AF65-F5344CB8AC3E}">
        <p14:creationId xmlns:p14="http://schemas.microsoft.com/office/powerpoint/2010/main" val="250561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745A76D-3E7E-442D-AC17-4BECEDC333C9}" type="datetime2">
              <a:rPr lang="zh-CN" altLang="en-US" smtClean="0"/>
              <a:t>2024年7月10日</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pPr/>
              <a:t>‹#›</a:t>
            </a:fld>
            <a:endParaRPr lang="zh-CN" altLang="en-US"/>
          </a:p>
        </p:txBody>
      </p:sp>
    </p:spTree>
    <p:extLst>
      <p:ext uri="{BB962C8B-B14F-4D97-AF65-F5344CB8AC3E}">
        <p14:creationId xmlns:p14="http://schemas.microsoft.com/office/powerpoint/2010/main" val="215222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897DC79-D036-402C-9069-DD27EDC95C51}" type="datetime2">
              <a:rPr lang="zh-CN" altLang="en-US" smtClean="0"/>
              <a:t>2024年7月10日</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pPr/>
              <a:t>‹#›</a:t>
            </a:fld>
            <a:endParaRPr lang="zh-CN" altLang="en-US"/>
          </a:p>
        </p:txBody>
      </p:sp>
    </p:spTree>
    <p:extLst>
      <p:ext uri="{BB962C8B-B14F-4D97-AF65-F5344CB8AC3E}">
        <p14:creationId xmlns:p14="http://schemas.microsoft.com/office/powerpoint/2010/main" val="179492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B04333D-58EF-465A-AFDB-E2AD1085065D}" type="datetime2">
              <a:rPr lang="zh-CN" altLang="en-US" smtClean="0"/>
              <a:t>2024年7月10日</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A430D88-0AE5-4EDA-BDD3-1B97B5FCD56A}"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72B7E-D3EA-499B-B7FC-38FD62AA1011}" type="datetimeFigureOut">
              <a:rPr lang="zh-CN" altLang="en-US" smtClean="0"/>
              <a:t>2024/7/10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1555949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6.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7.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8.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9.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10.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1.jpe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2.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13.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1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9.png"/></Relationships>
</file>

<file path=ppt/slides/_rels/slide3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5.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2.xml"/><Relationship Id="rId5" Type="http://schemas.openxmlformats.org/officeDocument/2006/relationships/image" Target="../media/image22.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EA93BA26-2BEB-56D6-B0DD-F8B2EF3212DB}"/>
              </a:ext>
            </a:extLst>
          </p:cNvPr>
          <p:cNvSpPr/>
          <p:nvPr/>
        </p:nvSpPr>
        <p:spPr>
          <a:xfrm>
            <a:off x="0" y="1792515"/>
            <a:ext cx="12192000" cy="2489200"/>
          </a:xfrm>
          <a:prstGeom prst="rect">
            <a:avLst/>
          </a:prstGeom>
          <a:solidFill>
            <a:srgbClr val="013D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a:extLst>
              <a:ext uri="{FF2B5EF4-FFF2-40B4-BE49-F238E27FC236}">
                <a16:creationId xmlns:a16="http://schemas.microsoft.com/office/drawing/2014/main" id="{EC1A40ED-0A35-4E7B-9805-8E0602FC750B}"/>
              </a:ext>
            </a:extLst>
          </p:cNvPr>
          <p:cNvGraphicFramePr>
            <a:graphicFrameLocks noGrp="1"/>
          </p:cNvGraphicFramePr>
          <p:nvPr>
            <p:extLst>
              <p:ext uri="{D42A27DB-BD31-4B8C-83A1-F6EECF244321}">
                <p14:modId xmlns:p14="http://schemas.microsoft.com/office/powerpoint/2010/main" val="3497392410"/>
              </p:ext>
            </p:extLst>
          </p:nvPr>
        </p:nvGraphicFramePr>
        <p:xfrm>
          <a:off x="4207436" y="4515473"/>
          <a:ext cx="3892373" cy="1928010"/>
        </p:xfrm>
        <a:graphic>
          <a:graphicData uri="http://schemas.openxmlformats.org/drawingml/2006/table">
            <a:tbl>
              <a:tblPr>
                <a:tableStyleId>{5C22544A-7EE6-4342-B048-85BDC9FD1C3A}</a:tableStyleId>
              </a:tblPr>
              <a:tblGrid>
                <a:gridCol w="1599615">
                  <a:extLst>
                    <a:ext uri="{9D8B030D-6E8A-4147-A177-3AD203B41FA5}">
                      <a16:colId xmlns:a16="http://schemas.microsoft.com/office/drawing/2014/main" val="2142749163"/>
                    </a:ext>
                  </a:extLst>
                </a:gridCol>
                <a:gridCol w="2292758">
                  <a:extLst>
                    <a:ext uri="{9D8B030D-6E8A-4147-A177-3AD203B41FA5}">
                      <a16:colId xmlns:a16="http://schemas.microsoft.com/office/drawing/2014/main" val="3255670970"/>
                    </a:ext>
                  </a:extLst>
                </a:gridCol>
              </a:tblGrid>
              <a:tr h="385602">
                <a:tc>
                  <a:txBody>
                    <a:bodyPr/>
                    <a:lstStyle/>
                    <a:p>
                      <a:pPr algn="dist">
                        <a:lnSpc>
                          <a:spcPts val="3300"/>
                        </a:lnSpc>
                        <a:spcAft>
                          <a:spcPts val="0"/>
                        </a:spcAft>
                      </a:pPr>
                      <a:r>
                        <a:rPr lang="zh-CN" sz="2000" b="1" i="0" kern="100" dirty="0">
                          <a:solidFill>
                            <a:schemeClr val="tx1"/>
                          </a:solidFill>
                          <a:effectLst/>
                          <a:latin typeface="仿宋" panose="02010609060101010101" pitchFamily="49" charset="-122"/>
                          <a:ea typeface="仿宋" panose="02010609060101010101" pitchFamily="49" charset="-122"/>
                        </a:rPr>
                        <a:t>学生姓名：</a:t>
                      </a: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3300"/>
                        </a:lnSpc>
                        <a:spcAft>
                          <a:spcPts val="0"/>
                        </a:spcAft>
                      </a:pPr>
                      <a:r>
                        <a:rPr lang="zh-CN" altLang="en-US" sz="2000" b="1" i="0" kern="100" dirty="0">
                          <a:solidFill>
                            <a:schemeClr val="tx1"/>
                          </a:solidFill>
                          <a:effectLst/>
                          <a:latin typeface="仿宋" panose="02010609060101010101" pitchFamily="49" charset="-122"/>
                          <a:ea typeface="仿宋" panose="02010609060101010101" pitchFamily="49" charset="-122"/>
                        </a:rPr>
                        <a:t>孙禾嘉</a:t>
                      </a:r>
                      <a:endParaRPr lang="zh-CN" sz="2000" b="1" i="0" kern="100" dirty="0">
                        <a:solidFill>
                          <a:schemeClr val="tx1"/>
                        </a:solidFill>
                        <a:effectLst/>
                        <a:latin typeface="仿宋" panose="02010609060101010101" pitchFamily="49" charset="-122"/>
                        <a:ea typeface="仿宋" panose="02010609060101010101" pitchFamily="49" charset="-122"/>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4089631"/>
                  </a:ext>
                </a:extLst>
              </a:tr>
              <a:tr h="385602">
                <a:tc>
                  <a:txBody>
                    <a:bodyPr/>
                    <a:lstStyle/>
                    <a:p>
                      <a:pPr algn="dist">
                        <a:lnSpc>
                          <a:spcPts val="3300"/>
                        </a:lnSpc>
                        <a:spcAft>
                          <a:spcPts val="0"/>
                        </a:spcAft>
                      </a:pPr>
                      <a:r>
                        <a:rPr lang="zh-CN" sz="2000" b="1" i="0" kern="100" dirty="0">
                          <a:solidFill>
                            <a:schemeClr val="tx1"/>
                          </a:solidFill>
                          <a:effectLst/>
                          <a:latin typeface="仿宋" panose="02010609060101010101" pitchFamily="49" charset="-122"/>
                          <a:ea typeface="仿宋" panose="02010609060101010101" pitchFamily="49" charset="-122"/>
                        </a:rPr>
                        <a:t>学 </a:t>
                      </a:r>
                      <a:r>
                        <a:rPr lang="en-US" sz="2000" b="1" i="0" kern="100" dirty="0">
                          <a:solidFill>
                            <a:schemeClr val="tx1"/>
                          </a:solidFill>
                          <a:effectLst/>
                          <a:latin typeface="仿宋" panose="02010609060101010101" pitchFamily="49" charset="-122"/>
                          <a:ea typeface="仿宋" panose="02010609060101010101" pitchFamily="49" charset="-122"/>
                        </a:rPr>
                        <a:t>   </a:t>
                      </a:r>
                      <a:r>
                        <a:rPr lang="zh-CN" sz="2000" b="1" i="0" kern="100" dirty="0">
                          <a:solidFill>
                            <a:schemeClr val="tx1"/>
                          </a:solidFill>
                          <a:effectLst/>
                          <a:latin typeface="仿宋" panose="02010609060101010101" pitchFamily="49" charset="-122"/>
                          <a:ea typeface="仿宋" panose="02010609060101010101" pitchFamily="49" charset="-122"/>
                        </a:rPr>
                        <a:t>院：</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3300"/>
                        </a:lnSpc>
                        <a:spcAft>
                          <a:spcPts val="0"/>
                        </a:spcAft>
                      </a:pPr>
                      <a:r>
                        <a:rPr lang="zh-CN" altLang="en-US" sz="2000" b="1" i="0" kern="100" dirty="0">
                          <a:solidFill>
                            <a:schemeClr val="tx1"/>
                          </a:solidFill>
                          <a:effectLst/>
                          <a:latin typeface="仿宋" panose="02010609060101010101" pitchFamily="49" charset="-122"/>
                          <a:ea typeface="仿宋" panose="02010609060101010101" pitchFamily="49" charset="-122"/>
                        </a:rPr>
                        <a:t>心理学院</a:t>
                      </a:r>
                      <a:endParaRPr lang="zh-CN" sz="2000" b="1" i="0" kern="100" dirty="0">
                        <a:solidFill>
                          <a:schemeClr val="tx1"/>
                        </a:solidFill>
                        <a:effectLst/>
                        <a:latin typeface="仿宋" panose="02010609060101010101" pitchFamily="49" charset="-122"/>
                        <a:ea typeface="仿宋" panose="02010609060101010101" pitchFamily="49" charset="-122"/>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8185908"/>
                  </a:ext>
                </a:extLst>
              </a:tr>
              <a:tr h="385602">
                <a:tc>
                  <a:txBody>
                    <a:bodyPr/>
                    <a:lstStyle/>
                    <a:p>
                      <a:pPr algn="dist">
                        <a:lnSpc>
                          <a:spcPts val="3300"/>
                        </a:lnSpc>
                        <a:spcAft>
                          <a:spcPts val="0"/>
                        </a:spcAft>
                      </a:pPr>
                      <a:r>
                        <a:rPr lang="zh-CN" sz="2000" b="1" i="0" kern="100" dirty="0">
                          <a:solidFill>
                            <a:schemeClr val="tx1"/>
                          </a:solidFill>
                          <a:effectLst/>
                          <a:latin typeface="仿宋" panose="02010609060101010101" pitchFamily="49" charset="-122"/>
                          <a:ea typeface="仿宋" panose="02010609060101010101" pitchFamily="49" charset="-122"/>
                        </a:rPr>
                        <a:t>专 </a:t>
                      </a:r>
                      <a:r>
                        <a:rPr lang="en-US" sz="2000" b="1" i="0" kern="100" dirty="0">
                          <a:solidFill>
                            <a:schemeClr val="tx1"/>
                          </a:solidFill>
                          <a:effectLst/>
                          <a:latin typeface="仿宋" panose="02010609060101010101" pitchFamily="49" charset="-122"/>
                          <a:ea typeface="仿宋" panose="02010609060101010101" pitchFamily="49" charset="-122"/>
                        </a:rPr>
                        <a:t>   </a:t>
                      </a:r>
                      <a:r>
                        <a:rPr lang="zh-CN" sz="2000" b="1" i="0" kern="100" dirty="0">
                          <a:solidFill>
                            <a:schemeClr val="tx1"/>
                          </a:solidFill>
                          <a:effectLst/>
                          <a:latin typeface="仿宋" panose="02010609060101010101" pitchFamily="49" charset="-122"/>
                          <a:ea typeface="仿宋" panose="02010609060101010101" pitchFamily="49" charset="-122"/>
                        </a:rPr>
                        <a:t>业：</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3300"/>
                        </a:lnSpc>
                        <a:spcAft>
                          <a:spcPts val="0"/>
                        </a:spcAft>
                      </a:pPr>
                      <a:r>
                        <a:rPr lang="zh-CN" altLang="en-US" sz="2000" b="1" i="0" kern="100" dirty="0">
                          <a:solidFill>
                            <a:schemeClr val="tx1"/>
                          </a:solidFill>
                          <a:effectLst/>
                          <a:latin typeface="仿宋" panose="02010609060101010101" pitchFamily="49" charset="-122"/>
                          <a:ea typeface="仿宋" panose="02010609060101010101" pitchFamily="49" charset="-122"/>
                        </a:rPr>
                        <a:t>应用心理学</a:t>
                      </a:r>
                      <a:endParaRPr lang="zh-CN" sz="2000" b="1" i="0" kern="100" dirty="0">
                        <a:solidFill>
                          <a:schemeClr val="tx1"/>
                        </a:solidFill>
                        <a:effectLst/>
                        <a:latin typeface="仿宋" panose="02010609060101010101" pitchFamily="49" charset="-122"/>
                        <a:ea typeface="仿宋" panose="02010609060101010101" pitchFamily="49" charset="-122"/>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0419803"/>
                  </a:ext>
                </a:extLst>
              </a:tr>
              <a:tr h="385602">
                <a:tc>
                  <a:txBody>
                    <a:bodyPr/>
                    <a:lstStyle/>
                    <a:p>
                      <a:pPr algn="dist">
                        <a:lnSpc>
                          <a:spcPts val="3300"/>
                        </a:lnSpc>
                        <a:spcAft>
                          <a:spcPts val="0"/>
                        </a:spcAft>
                      </a:pPr>
                      <a:r>
                        <a:rPr lang="zh-CN" sz="2000" b="1" i="0" kern="100" dirty="0">
                          <a:solidFill>
                            <a:schemeClr val="tx1"/>
                          </a:solidFill>
                          <a:effectLst/>
                          <a:latin typeface="仿宋" panose="02010609060101010101" pitchFamily="49" charset="-122"/>
                          <a:ea typeface="仿宋" panose="02010609060101010101" pitchFamily="49" charset="-122"/>
                        </a:rPr>
                        <a:t>学 </a:t>
                      </a:r>
                      <a:r>
                        <a:rPr lang="en-US" sz="2000" b="1" i="0" kern="100" dirty="0">
                          <a:solidFill>
                            <a:schemeClr val="tx1"/>
                          </a:solidFill>
                          <a:effectLst/>
                          <a:latin typeface="仿宋" panose="02010609060101010101" pitchFamily="49" charset="-122"/>
                          <a:ea typeface="仿宋" panose="02010609060101010101" pitchFamily="49" charset="-122"/>
                        </a:rPr>
                        <a:t>   </a:t>
                      </a:r>
                      <a:r>
                        <a:rPr lang="zh-CN" sz="2000" b="1" i="0" kern="100" dirty="0">
                          <a:solidFill>
                            <a:schemeClr val="tx1"/>
                          </a:solidFill>
                          <a:effectLst/>
                          <a:latin typeface="仿宋" panose="02010609060101010101" pitchFamily="49" charset="-122"/>
                          <a:ea typeface="仿宋" panose="02010609060101010101" pitchFamily="49" charset="-122"/>
                        </a:rPr>
                        <a:t>号：</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3300"/>
                        </a:lnSpc>
                        <a:spcAft>
                          <a:spcPts val="0"/>
                        </a:spcAft>
                      </a:pPr>
                      <a:r>
                        <a:rPr lang="en-US" altLang="zh-CN" sz="2000" b="1" i="0" kern="100" dirty="0">
                          <a:solidFill>
                            <a:schemeClr val="tx1"/>
                          </a:solidFill>
                          <a:effectLst/>
                          <a:latin typeface="仿宋" panose="02010609060101010101" pitchFamily="49" charset="-122"/>
                          <a:ea typeface="仿宋" panose="02010609060101010101" pitchFamily="49" charset="-122"/>
                        </a:rPr>
                        <a:t>1920010</a:t>
                      </a:r>
                      <a:endParaRPr lang="zh-CN" sz="2000" b="1" i="0" kern="100" dirty="0">
                        <a:solidFill>
                          <a:schemeClr val="tx1"/>
                        </a:solidFill>
                        <a:effectLst/>
                        <a:latin typeface="仿宋" panose="02010609060101010101" pitchFamily="49" charset="-122"/>
                        <a:ea typeface="仿宋" panose="02010609060101010101" pitchFamily="49" charset="-122"/>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4055423"/>
                  </a:ext>
                </a:extLst>
              </a:tr>
              <a:tr h="385602">
                <a:tc>
                  <a:txBody>
                    <a:bodyPr/>
                    <a:lstStyle/>
                    <a:p>
                      <a:pPr algn="dist">
                        <a:lnSpc>
                          <a:spcPts val="3300"/>
                        </a:lnSpc>
                        <a:spcAft>
                          <a:spcPts val="0"/>
                        </a:spcAft>
                      </a:pPr>
                      <a:r>
                        <a:rPr lang="zh-CN" altLang="en-US" sz="2000" b="1" i="0" kern="100" dirty="0">
                          <a:solidFill>
                            <a:schemeClr val="tx1"/>
                          </a:solidFill>
                          <a:effectLst/>
                          <a:latin typeface="仿宋" panose="02010609060101010101" pitchFamily="49" charset="-122"/>
                          <a:ea typeface="仿宋" panose="02010609060101010101" pitchFamily="49" charset="-122"/>
                        </a:rPr>
                        <a:t>指导教师</a:t>
                      </a:r>
                      <a:r>
                        <a:rPr lang="zh-CN" sz="2000" b="1" i="0" kern="100" dirty="0">
                          <a:solidFill>
                            <a:schemeClr val="tx1"/>
                          </a:solidFill>
                          <a:effectLst/>
                          <a:latin typeface="仿宋" panose="02010609060101010101" pitchFamily="49" charset="-122"/>
                          <a:ea typeface="仿宋" panose="02010609060101010101" pitchFamily="49" charset="-122"/>
                        </a:rPr>
                        <a:t>：</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3300"/>
                        </a:lnSpc>
                        <a:spcAft>
                          <a:spcPts val="0"/>
                        </a:spcAft>
                      </a:pPr>
                      <a:r>
                        <a:rPr lang="zh-CN" altLang="en-US" sz="2000" b="1" i="0" kern="100" dirty="0">
                          <a:solidFill>
                            <a:schemeClr val="tx1"/>
                          </a:solidFill>
                          <a:effectLst/>
                          <a:latin typeface="仿宋" panose="02010609060101010101" pitchFamily="49" charset="-122"/>
                          <a:ea typeface="仿宋" panose="02010609060101010101" pitchFamily="49" charset="-122"/>
                        </a:rPr>
                        <a:t>胡传鹏</a:t>
                      </a:r>
                      <a:endParaRPr lang="zh-CN" sz="2000" b="1" i="0" kern="100" dirty="0">
                        <a:solidFill>
                          <a:schemeClr val="tx1"/>
                        </a:solidFill>
                        <a:effectLst/>
                        <a:latin typeface="仿宋" panose="02010609060101010101" pitchFamily="49" charset="-122"/>
                        <a:ea typeface="仿宋" panose="02010609060101010101" pitchFamily="49" charset="-122"/>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8948387"/>
                  </a:ext>
                </a:extLst>
              </a:tr>
            </a:tbl>
          </a:graphicData>
        </a:graphic>
      </p:graphicFrame>
      <p:sp>
        <p:nvSpPr>
          <p:cNvPr id="36" name="文本框 35">
            <a:extLst>
              <a:ext uri="{FF2B5EF4-FFF2-40B4-BE49-F238E27FC236}">
                <a16:creationId xmlns:a16="http://schemas.microsoft.com/office/drawing/2014/main" id="{8F4CC772-838C-43DD-E286-41A04996C35A}"/>
              </a:ext>
            </a:extLst>
          </p:cNvPr>
          <p:cNvSpPr txBox="1"/>
          <p:nvPr/>
        </p:nvSpPr>
        <p:spPr>
          <a:xfrm>
            <a:off x="2805022" y="2305056"/>
            <a:ext cx="6697199" cy="1323439"/>
          </a:xfrm>
          <a:prstGeom prst="rect">
            <a:avLst/>
          </a:prstGeom>
          <a:noFill/>
        </p:spPr>
        <p:txBody>
          <a:bodyPr wrap="square">
            <a:spAutoFit/>
          </a:bodyPr>
          <a:lstStyle/>
          <a:p>
            <a:pPr algn="ctr"/>
            <a:r>
              <a:rPr lang="zh-CN" altLang="en-US" sz="6000" b="1" baseline="-25000" dirty="0">
                <a:solidFill>
                  <a:schemeClr val="bg1"/>
                </a:solidFill>
                <a:latin typeface="华文仿宋" panose="02010600040101010101" pitchFamily="2" charset="-122"/>
                <a:ea typeface="华文仿宋" panose="02010600040101010101" pitchFamily="2" charset="-122"/>
              </a:rPr>
              <a:t>快同效应的认知机制</a:t>
            </a:r>
            <a:endParaRPr lang="en-US" altLang="zh-CN" sz="6000" b="1" baseline="-25000" dirty="0">
              <a:solidFill>
                <a:schemeClr val="bg1"/>
              </a:solidFill>
              <a:latin typeface="华文仿宋" panose="02010600040101010101" pitchFamily="2" charset="-122"/>
              <a:ea typeface="华文仿宋" panose="02010600040101010101" pitchFamily="2" charset="-122"/>
            </a:endParaRPr>
          </a:p>
          <a:p>
            <a:pPr algn="ctr"/>
            <a:r>
              <a:rPr lang="en-US" altLang="zh-CN" sz="4000" b="1" baseline="-25000" dirty="0">
                <a:solidFill>
                  <a:schemeClr val="bg1"/>
                </a:solidFill>
                <a:latin typeface="华文仿宋" panose="02010600040101010101" pitchFamily="2" charset="-122"/>
                <a:ea typeface="华文仿宋" panose="02010600040101010101" pitchFamily="2" charset="-122"/>
              </a:rPr>
              <a:t>——</a:t>
            </a:r>
            <a:r>
              <a:rPr lang="zh-CN" altLang="en-US" sz="4000" b="1" baseline="-25000" dirty="0">
                <a:solidFill>
                  <a:schemeClr val="bg1"/>
                </a:solidFill>
                <a:latin typeface="华文仿宋" panose="02010600040101010101" pitchFamily="2" charset="-122"/>
                <a:ea typeface="华文仿宋" panose="02010600040101010101" pitchFamily="2" charset="-122"/>
              </a:rPr>
              <a:t>基于人工神经网络的模拟研究 </a:t>
            </a:r>
            <a:endParaRPr lang="zh-CN" altLang="en-US" sz="4000" b="1" dirty="0">
              <a:solidFill>
                <a:schemeClr val="bg1"/>
              </a:solidFill>
              <a:latin typeface="华文仿宋" panose="02010600040101010101" pitchFamily="2" charset="-122"/>
              <a:ea typeface="华文仿宋" panose="02010600040101010101" pitchFamily="2" charset="-122"/>
            </a:endParaRPr>
          </a:p>
        </p:txBody>
      </p:sp>
      <p:pic>
        <p:nvPicPr>
          <p:cNvPr id="37" name="图片 36">
            <a:extLst>
              <a:ext uri="{FF2B5EF4-FFF2-40B4-BE49-F238E27FC236}">
                <a16:creationId xmlns:a16="http://schemas.microsoft.com/office/drawing/2014/main" id="{E66BE5B0-AFAA-F17C-A44C-AB6DD39B9AC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5024387" y="86402"/>
            <a:ext cx="2258472" cy="1546454"/>
          </a:xfrm>
          <a:prstGeom prst="rect">
            <a:avLst/>
          </a:prstGeom>
        </p:spPr>
      </p:pic>
    </p:spTree>
    <p:extLst>
      <p:ext uri="{BB962C8B-B14F-4D97-AF65-F5344CB8AC3E}">
        <p14:creationId xmlns:p14="http://schemas.microsoft.com/office/powerpoint/2010/main" val="8456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410292"/>
            <a:ext cx="11167022" cy="50644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29" y="495796"/>
            <a:ext cx="974048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a:t>
            </a: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为什么选择</a:t>
            </a:r>
            <a:r>
              <a:rPr kumimoji="0" lang="en-US" altLang="zh-CN"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ANN</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4" name="文本框 3">
            <a:extLst>
              <a:ext uri="{FF2B5EF4-FFF2-40B4-BE49-F238E27FC236}">
                <a16:creationId xmlns:a16="http://schemas.microsoft.com/office/drawing/2014/main" id="{3118E698-865B-BBAE-CFA2-9CF11F4AD27B}"/>
              </a:ext>
            </a:extLst>
          </p:cNvPr>
          <p:cNvSpPr txBox="1"/>
          <p:nvPr/>
        </p:nvSpPr>
        <p:spPr>
          <a:xfrm>
            <a:off x="857914" y="1543881"/>
            <a:ext cx="10565052" cy="660181"/>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tx1">
                    <a:lumMod val="65000"/>
                    <a:lumOff val="35000"/>
                  </a:schemeClr>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tx1">
                    <a:lumMod val="65000"/>
                    <a:lumOff val="35000"/>
                  </a:schemeClr>
                </a:solidFill>
                <a:latin typeface="华文细黑" panose="02010600040101010101" pitchFamily="2" charset="-122"/>
                <a:ea typeface="华文细黑" panose="02010600040101010101" pitchFamily="2" charset="-122"/>
                <a:cs typeface="Times New Roman" panose="02020603050405020304" pitchFamily="18" charset="0"/>
              </a:rPr>
              <a:t>在许多心理过程的研究上取得了成效</a:t>
            </a:r>
            <a:endParaRPr lang="en-US" altLang="zh-CN" sz="2000" kern="100" dirty="0">
              <a:solidFill>
                <a:schemeClr val="tx1">
                  <a:lumMod val="65000"/>
                  <a:lumOff val="35000"/>
                </a:schemeClr>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5387E334-C279-AC54-CAAB-464A15087149}"/>
              </a:ext>
            </a:extLst>
          </p:cNvPr>
          <p:cNvSpPr txBox="1"/>
          <p:nvPr/>
        </p:nvSpPr>
        <p:spPr>
          <a:xfrm>
            <a:off x="857914" y="2204062"/>
            <a:ext cx="10565052" cy="660181"/>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能够直接深入心理过程</a:t>
            </a:r>
            <a:endParaRPr lang="en-US" altLang="zh-CN" sz="2800" kern="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9F9B21C-BDF4-0649-4A2E-E6EBBE10EBA1}"/>
              </a:ext>
            </a:extLst>
          </p:cNvPr>
          <p:cNvSpPr txBox="1"/>
          <p:nvPr/>
        </p:nvSpPr>
        <p:spPr>
          <a:xfrm>
            <a:off x="1011964" y="3178574"/>
            <a:ext cx="6309681" cy="120032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100" dirty="0">
                <a:latin typeface="黑体" panose="02010609060101010101" pitchFamily="49" charset="-122"/>
                <a:ea typeface="黑体" panose="02010609060101010101" pitchFamily="49" charset="-122"/>
              </a:rPr>
              <a:t>第一个理解的层级：</a:t>
            </a:r>
            <a:endParaRPr lang="en-US" altLang="zh-CN" sz="2400" kern="100" dirty="0">
              <a:latin typeface="黑体" panose="02010609060101010101" pitchFamily="49" charset="-122"/>
              <a:ea typeface="黑体" panose="02010609060101010101" pitchFamily="49" charset="-122"/>
            </a:endParaRPr>
          </a:p>
          <a:p>
            <a:r>
              <a:rPr lang="en-US" altLang="zh-CN" sz="2400" kern="100" dirty="0">
                <a:latin typeface="黑体" panose="02010609060101010101" pitchFamily="49" charset="-122"/>
                <a:ea typeface="黑体" panose="02010609060101010101" pitchFamily="49" charset="-122"/>
              </a:rPr>
              <a:t>	</a:t>
            </a:r>
            <a:r>
              <a:rPr lang="zh-CN" altLang="en-US" sz="2400" kern="100" dirty="0">
                <a:latin typeface="黑体" panose="02010609060101010101" pitchFamily="49" charset="-122"/>
                <a:ea typeface="黑体" panose="02010609060101010101" pitchFamily="49" charset="-122"/>
              </a:rPr>
              <a:t>计算理论层：</a:t>
            </a:r>
            <a:endParaRPr lang="en-US" altLang="zh-CN" sz="2400" kern="100" dirty="0">
              <a:latin typeface="黑体" panose="02010609060101010101" pitchFamily="49" charset="-122"/>
              <a:ea typeface="黑体" panose="02010609060101010101" pitchFamily="49" charset="-122"/>
            </a:endParaRPr>
          </a:p>
          <a:p>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	</a:t>
            </a:r>
            <a:endParaRPr lang="en-US" altLang="zh-CN" sz="2400" kern="100" dirty="0">
              <a:latin typeface="华文细黑" panose="02010600040101010101" pitchFamily="2" charset="-122"/>
              <a:ea typeface="华文细黑" panose="02010600040101010101" pitchFamily="2" charset="-122"/>
            </a:endParaRPr>
          </a:p>
        </p:txBody>
      </p:sp>
      <p:sp>
        <p:nvSpPr>
          <p:cNvPr id="6" name="文本框 5">
            <a:extLst>
              <a:ext uri="{FF2B5EF4-FFF2-40B4-BE49-F238E27FC236}">
                <a16:creationId xmlns:a16="http://schemas.microsoft.com/office/drawing/2014/main" id="{B6E13529-E209-B4B2-D7B8-06F5AADBB842}"/>
              </a:ext>
            </a:extLst>
          </p:cNvPr>
          <p:cNvSpPr txBox="1"/>
          <p:nvPr/>
        </p:nvSpPr>
        <p:spPr>
          <a:xfrm>
            <a:off x="2660059" y="4079696"/>
            <a:ext cx="10322122" cy="120032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100" dirty="0">
                <a:latin typeface="黑体" panose="02010609060101010101" pitchFamily="49" charset="-122"/>
                <a:ea typeface="黑体" panose="02010609060101010101" pitchFamily="49" charset="-122"/>
              </a:rPr>
              <a:t>第二个理解的层级：</a:t>
            </a:r>
            <a:endParaRPr lang="en-US" altLang="zh-CN" sz="2400" kern="100" dirty="0">
              <a:latin typeface="黑体" panose="02010609060101010101" pitchFamily="49" charset="-122"/>
              <a:ea typeface="黑体" panose="02010609060101010101" pitchFamily="49" charset="-122"/>
            </a:endParaRPr>
          </a:p>
          <a:p>
            <a:r>
              <a:rPr lang="en-US" altLang="zh-CN" sz="2400" kern="100" dirty="0">
                <a:latin typeface="黑体" panose="02010609060101010101" pitchFamily="49" charset="-122"/>
                <a:ea typeface="黑体" panose="02010609060101010101" pitchFamily="49" charset="-122"/>
              </a:rPr>
              <a:t>	</a:t>
            </a:r>
            <a:r>
              <a:rPr lang="zh-CN" altLang="en-US" sz="2400" kern="100" dirty="0">
                <a:latin typeface="黑体" panose="02010609060101010101" pitchFamily="49" charset="-122"/>
                <a:ea typeface="黑体" panose="02010609060101010101" pitchFamily="49" charset="-122"/>
              </a:rPr>
              <a:t>算法表达层：</a:t>
            </a:r>
            <a:endParaRPr lang="en-US" altLang="zh-CN" sz="2400" kern="100" dirty="0">
              <a:latin typeface="黑体" panose="02010609060101010101" pitchFamily="49" charset="-122"/>
              <a:ea typeface="黑体" panose="02010609060101010101" pitchFamily="49" charset="-122"/>
            </a:endParaRPr>
          </a:p>
          <a:p>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	</a:t>
            </a:r>
            <a:endParaRPr lang="en-US" altLang="zh-CN" sz="2400" kern="100" dirty="0">
              <a:latin typeface="华文细黑" panose="02010600040101010101" pitchFamily="2" charset="-122"/>
              <a:ea typeface="华文细黑" panose="02010600040101010101" pitchFamily="2" charset="-122"/>
            </a:endParaRPr>
          </a:p>
        </p:txBody>
      </p:sp>
      <p:sp>
        <p:nvSpPr>
          <p:cNvPr id="8" name="文本框 7">
            <a:extLst>
              <a:ext uri="{FF2B5EF4-FFF2-40B4-BE49-F238E27FC236}">
                <a16:creationId xmlns:a16="http://schemas.microsoft.com/office/drawing/2014/main" id="{E05B97EF-81EB-2650-F320-50E581B1E374}"/>
              </a:ext>
            </a:extLst>
          </p:cNvPr>
          <p:cNvSpPr txBox="1"/>
          <p:nvPr/>
        </p:nvSpPr>
        <p:spPr>
          <a:xfrm>
            <a:off x="4308154" y="5011325"/>
            <a:ext cx="10322122" cy="830997"/>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100" dirty="0">
                <a:latin typeface="黑体" panose="02010609060101010101" pitchFamily="49" charset="-122"/>
                <a:ea typeface="黑体" panose="02010609060101010101" pitchFamily="49" charset="-122"/>
              </a:rPr>
              <a:t>第三个理解的层级：</a:t>
            </a:r>
            <a:endParaRPr lang="en-US" altLang="zh-CN" sz="2400" kern="100" dirty="0">
              <a:latin typeface="黑体" panose="02010609060101010101" pitchFamily="49" charset="-122"/>
              <a:ea typeface="黑体" panose="02010609060101010101" pitchFamily="49" charset="-122"/>
            </a:endParaRPr>
          </a:p>
          <a:p>
            <a:r>
              <a:rPr lang="en-US" altLang="zh-CN" sz="2400" kern="100" dirty="0">
                <a:latin typeface="黑体" panose="02010609060101010101" pitchFamily="49" charset="-122"/>
                <a:ea typeface="黑体" panose="02010609060101010101" pitchFamily="49" charset="-122"/>
              </a:rPr>
              <a:t>	</a:t>
            </a:r>
            <a:r>
              <a:rPr lang="zh-CN" altLang="en-US" sz="2400" kern="100" dirty="0">
                <a:latin typeface="黑体" panose="02010609060101010101" pitchFamily="49" charset="-122"/>
                <a:ea typeface="黑体" panose="02010609060101010101" pitchFamily="49" charset="-122"/>
              </a:rPr>
              <a:t>硬件实现层：</a:t>
            </a:r>
            <a:endParaRPr lang="en-US" altLang="zh-CN" sz="2400" kern="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06019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410292"/>
            <a:ext cx="11167022" cy="50644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29" y="495796"/>
            <a:ext cx="974048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a:t>
            </a: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为什么选择</a:t>
            </a:r>
            <a:r>
              <a:rPr kumimoji="0" lang="en-US" altLang="zh-CN"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ANN</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4" name="文本框 3">
            <a:extLst>
              <a:ext uri="{FF2B5EF4-FFF2-40B4-BE49-F238E27FC236}">
                <a16:creationId xmlns:a16="http://schemas.microsoft.com/office/drawing/2014/main" id="{3118E698-865B-BBAE-CFA2-9CF11F4AD27B}"/>
              </a:ext>
            </a:extLst>
          </p:cNvPr>
          <p:cNvSpPr txBox="1"/>
          <p:nvPr/>
        </p:nvSpPr>
        <p:spPr>
          <a:xfrm>
            <a:off x="857914" y="1380782"/>
            <a:ext cx="10565052" cy="660181"/>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tx1">
                    <a:lumMod val="65000"/>
                    <a:lumOff val="35000"/>
                  </a:schemeClr>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tx1">
                    <a:lumMod val="65000"/>
                    <a:lumOff val="35000"/>
                  </a:schemeClr>
                </a:solidFill>
                <a:latin typeface="华文细黑" panose="02010600040101010101" pitchFamily="2" charset="-122"/>
                <a:ea typeface="华文细黑" panose="02010600040101010101" pitchFamily="2" charset="-122"/>
                <a:cs typeface="Times New Roman" panose="02020603050405020304" pitchFamily="18" charset="0"/>
              </a:rPr>
              <a:t>在许多心理过程的研究上取得了成效</a:t>
            </a:r>
            <a:endParaRPr lang="en-US" altLang="zh-CN" sz="2000" kern="100" dirty="0">
              <a:solidFill>
                <a:schemeClr val="tx1">
                  <a:lumMod val="65000"/>
                  <a:lumOff val="35000"/>
                </a:schemeClr>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5387E334-C279-AC54-CAAB-464A15087149}"/>
              </a:ext>
            </a:extLst>
          </p:cNvPr>
          <p:cNvSpPr txBox="1"/>
          <p:nvPr/>
        </p:nvSpPr>
        <p:spPr>
          <a:xfrm>
            <a:off x="857914" y="1797819"/>
            <a:ext cx="10565052" cy="660181"/>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能够直接深入心理过程</a:t>
            </a:r>
            <a:endParaRPr lang="en-US" altLang="zh-CN" sz="2800" kern="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D9273D76-A71B-393B-B96A-9EBBC8CA8B6B}"/>
              </a:ext>
            </a:extLst>
          </p:cNvPr>
          <p:cNvSpPr txBox="1"/>
          <p:nvPr/>
        </p:nvSpPr>
        <p:spPr>
          <a:xfrm>
            <a:off x="1106057" y="2459587"/>
            <a:ext cx="10085818" cy="1015663"/>
          </a:xfrm>
          <a:prstGeom prst="rect">
            <a:avLst/>
          </a:prstGeom>
          <a:noFill/>
        </p:spPr>
        <p:txBody>
          <a:bodyPr wrap="square">
            <a:spAutoFit/>
          </a:bodyPr>
          <a:lstStyle/>
          <a:p>
            <a:r>
              <a:rPr lang="zh-CN" altLang="en-US" sz="2000" kern="0" dirty="0">
                <a:latin typeface="华文细黑" panose="02010600040101010101" pitchFamily="2" charset="-122"/>
                <a:ea typeface="华文细黑" panose="02010600040101010101" pitchFamily="2" charset="-122"/>
                <a:cs typeface="Times New Roman" panose="02020603050405020304" pitchFamily="18" charset="0"/>
              </a:rPr>
              <a:t>计算神经科学的奠基人 </a:t>
            </a:r>
            <a:r>
              <a:rPr lang="en-US" altLang="zh-CN" sz="2000" kern="0" dirty="0">
                <a:latin typeface="华文细黑" panose="02010600040101010101" pitchFamily="2" charset="-122"/>
                <a:ea typeface="华文细黑" panose="02010600040101010101" pitchFamily="2" charset="-122"/>
                <a:cs typeface="Times New Roman" panose="02020603050405020304" pitchFamily="18" charset="0"/>
              </a:rPr>
              <a:t>Marr (1983) </a:t>
            </a:r>
            <a:endParaRPr lang="zh-CN" altLang="en-US" sz="2000" kern="0" dirty="0">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0" dirty="0">
                <a:latin typeface="华文细黑" panose="02010600040101010101" pitchFamily="2" charset="-122"/>
                <a:ea typeface="华文细黑" panose="02010600040101010101" pitchFamily="2" charset="-122"/>
                <a:cs typeface="Times New Roman" panose="02020603050405020304" pitchFamily="18" charset="0"/>
              </a:rPr>
              <a:t>在他的著作中提出一个框架用于阐释这样一个理解的过程：</a:t>
            </a:r>
            <a:endParaRPr lang="en-US" altLang="zh-CN" sz="2000" kern="0" dirty="0">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0" dirty="0">
                <a:latin typeface="华文细黑" panose="02010600040101010101" pitchFamily="2" charset="-122"/>
                <a:ea typeface="华文细黑" panose="02010600040101010101" pitchFamily="2" charset="-122"/>
                <a:cs typeface="Times New Roman" panose="02020603050405020304" pitchFamily="18" charset="0"/>
              </a:rPr>
              <a:t>对于一个信号处理系统的理解存在三个层次：计算理论层， 算法表达层和硬件实现层。</a:t>
            </a:r>
          </a:p>
        </p:txBody>
      </p:sp>
    </p:spTree>
    <p:extLst>
      <p:ext uri="{BB962C8B-B14F-4D97-AF65-F5344CB8AC3E}">
        <p14:creationId xmlns:p14="http://schemas.microsoft.com/office/powerpoint/2010/main" val="1109872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410292"/>
            <a:ext cx="11167022" cy="50644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29" y="495796"/>
            <a:ext cx="974048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a:t>
            </a: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为什么选择</a:t>
            </a:r>
            <a:r>
              <a:rPr kumimoji="0" lang="en-US" altLang="zh-CN"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ANN</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4" name="文本框 3">
            <a:extLst>
              <a:ext uri="{FF2B5EF4-FFF2-40B4-BE49-F238E27FC236}">
                <a16:creationId xmlns:a16="http://schemas.microsoft.com/office/drawing/2014/main" id="{3118E698-865B-BBAE-CFA2-9CF11F4AD27B}"/>
              </a:ext>
            </a:extLst>
          </p:cNvPr>
          <p:cNvSpPr txBox="1"/>
          <p:nvPr/>
        </p:nvSpPr>
        <p:spPr>
          <a:xfrm>
            <a:off x="857914" y="1380782"/>
            <a:ext cx="10565052" cy="660181"/>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tx1">
                    <a:lumMod val="65000"/>
                    <a:lumOff val="35000"/>
                  </a:schemeClr>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tx1">
                    <a:lumMod val="65000"/>
                    <a:lumOff val="35000"/>
                  </a:schemeClr>
                </a:solidFill>
                <a:latin typeface="华文细黑" panose="02010600040101010101" pitchFamily="2" charset="-122"/>
                <a:ea typeface="华文细黑" panose="02010600040101010101" pitchFamily="2" charset="-122"/>
                <a:cs typeface="Times New Roman" panose="02020603050405020304" pitchFamily="18" charset="0"/>
              </a:rPr>
              <a:t>在许多心理过程的研究上取得了成效</a:t>
            </a:r>
            <a:endParaRPr lang="en-US" altLang="zh-CN" sz="2000" kern="100" dirty="0">
              <a:solidFill>
                <a:schemeClr val="tx1">
                  <a:lumMod val="65000"/>
                  <a:lumOff val="35000"/>
                </a:schemeClr>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5387E334-C279-AC54-CAAB-464A15087149}"/>
              </a:ext>
            </a:extLst>
          </p:cNvPr>
          <p:cNvSpPr txBox="1"/>
          <p:nvPr/>
        </p:nvSpPr>
        <p:spPr>
          <a:xfrm>
            <a:off x="857914" y="1797819"/>
            <a:ext cx="10565052" cy="660181"/>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能够直接深入心理过程</a:t>
            </a:r>
            <a:endParaRPr lang="en-US" altLang="zh-CN" sz="2800" kern="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9F9B21C-BDF4-0649-4A2E-E6EBBE10EBA1}"/>
              </a:ext>
            </a:extLst>
          </p:cNvPr>
          <p:cNvSpPr txBox="1"/>
          <p:nvPr/>
        </p:nvSpPr>
        <p:spPr>
          <a:xfrm>
            <a:off x="857914" y="2594545"/>
            <a:ext cx="10565052" cy="2031325"/>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100" dirty="0">
                <a:latin typeface="黑体" panose="02010609060101010101" pitchFamily="49" charset="-122"/>
                <a:ea typeface="黑体" panose="02010609060101010101" pitchFamily="49" charset="-122"/>
              </a:rPr>
              <a:t>第一个理解的层级：</a:t>
            </a:r>
            <a:endParaRPr lang="en-US" altLang="zh-CN" sz="2400" kern="100" dirty="0">
              <a:latin typeface="黑体" panose="02010609060101010101" pitchFamily="49" charset="-122"/>
              <a:ea typeface="黑体" panose="02010609060101010101" pitchFamily="49" charset="-122"/>
            </a:endParaRPr>
          </a:p>
          <a:p>
            <a:r>
              <a:rPr lang="zh-CN" altLang="en-US" sz="2400" kern="100" dirty="0">
                <a:latin typeface="黑体" panose="02010609060101010101" pitchFamily="49" charset="-122"/>
                <a:ea typeface="黑体" panose="02010609060101010101" pitchFamily="49" charset="-122"/>
              </a:rPr>
              <a:t>计算理论层</a:t>
            </a:r>
            <a:endParaRPr lang="en-US" altLang="zh-CN" sz="2400" kern="100" dirty="0">
              <a:latin typeface="黑体" panose="02010609060101010101" pitchFamily="49" charset="-122"/>
              <a:ea typeface="黑体" panose="02010609060101010101" pitchFamily="49" charset="-122"/>
            </a:endParaRPr>
          </a:p>
          <a:p>
            <a:r>
              <a:rPr lang="zh-CN" altLang="en-US" kern="100" dirty="0">
                <a:latin typeface="等线" panose="02010600030101010101" pitchFamily="2" charset="-122"/>
                <a:ea typeface="等线" panose="02010600030101010101" pitchFamily="2" charset="-122"/>
              </a:rPr>
              <a:t>计算理论层是一个抽象的理解层面，这个层面关注于这个系统的功能以及选择这种功能的原因</a:t>
            </a:r>
            <a:endParaRPr lang="en-US" altLang="zh-CN" kern="100" dirty="0">
              <a:latin typeface="等线" panose="02010600030101010101" pitchFamily="2" charset="-122"/>
              <a:ea typeface="等线" panose="02010600030101010101" pitchFamily="2" charset="-122"/>
            </a:endParaRPr>
          </a:p>
          <a:p>
            <a:r>
              <a:rPr lang="zh-CN" altLang="en-US" kern="100" dirty="0">
                <a:latin typeface="等线" panose="02010600030101010101" pitchFamily="2" charset="-122"/>
                <a:ea typeface="等线" panose="02010600030101010101" pitchFamily="2" charset="-122"/>
              </a:rPr>
              <a:t>以超市收银机为例子，超市收银机需要运用加法原理来累加账单，加法原理是一种基本的理论，使用阿拉伯数字，算筹或者二进制来表征，它的运算结果都是不变的。</a:t>
            </a:r>
            <a:endParaRPr lang="en-US" altLang="zh-CN" kern="100" dirty="0">
              <a:latin typeface="等线" panose="02010600030101010101" pitchFamily="2" charset="-122"/>
              <a:ea typeface="等线" panose="02010600030101010101" pitchFamily="2" charset="-122"/>
            </a:endParaRPr>
          </a:p>
          <a:p>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	</a:t>
            </a:r>
            <a:endParaRPr lang="en-US" altLang="zh-CN" sz="2400" kern="100" dirty="0">
              <a:latin typeface="华文细黑" panose="02010600040101010101" pitchFamily="2" charset="-122"/>
              <a:ea typeface="华文细黑" panose="02010600040101010101" pitchFamily="2" charset="-122"/>
            </a:endParaRPr>
          </a:p>
        </p:txBody>
      </p:sp>
      <p:sp>
        <p:nvSpPr>
          <p:cNvPr id="6" name="文本框 5">
            <a:extLst>
              <a:ext uri="{FF2B5EF4-FFF2-40B4-BE49-F238E27FC236}">
                <a16:creationId xmlns:a16="http://schemas.microsoft.com/office/drawing/2014/main" id="{B6E13529-E209-B4B2-D7B8-06F5AADBB842}"/>
              </a:ext>
            </a:extLst>
          </p:cNvPr>
          <p:cNvSpPr txBox="1"/>
          <p:nvPr/>
        </p:nvSpPr>
        <p:spPr>
          <a:xfrm>
            <a:off x="857914" y="4340037"/>
            <a:ext cx="10322122" cy="120032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100" dirty="0">
                <a:latin typeface="黑体" panose="02010609060101010101" pitchFamily="49" charset="-122"/>
                <a:ea typeface="黑体" panose="02010609060101010101" pitchFamily="49" charset="-122"/>
              </a:rPr>
              <a:t>第二个理解的层级：</a:t>
            </a:r>
            <a:endParaRPr lang="en-US" altLang="zh-CN" sz="2400" kern="100" dirty="0">
              <a:latin typeface="黑体" panose="02010609060101010101" pitchFamily="49" charset="-122"/>
              <a:ea typeface="黑体" panose="02010609060101010101" pitchFamily="49" charset="-122"/>
            </a:endParaRPr>
          </a:p>
          <a:p>
            <a:r>
              <a:rPr lang="zh-CN" altLang="en-US" sz="2400" kern="100" dirty="0">
                <a:latin typeface="黑体" panose="02010609060101010101" pitchFamily="49" charset="-122"/>
                <a:ea typeface="黑体" panose="02010609060101010101" pitchFamily="49" charset="-122"/>
              </a:rPr>
              <a:t>算法表达层</a:t>
            </a:r>
            <a:endParaRPr lang="en-US" altLang="zh-CN" sz="2400" kern="100" dirty="0">
              <a:latin typeface="黑体" panose="02010609060101010101" pitchFamily="49" charset="-122"/>
              <a:ea typeface="黑体" panose="02010609060101010101" pitchFamily="49" charset="-122"/>
            </a:endParaRPr>
          </a:p>
          <a:p>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	</a:t>
            </a:r>
            <a:endParaRPr lang="en-US" altLang="zh-CN" sz="2400" kern="100" dirty="0">
              <a:latin typeface="华文细黑" panose="02010600040101010101" pitchFamily="2" charset="-122"/>
              <a:ea typeface="华文细黑" panose="02010600040101010101" pitchFamily="2" charset="-122"/>
            </a:endParaRPr>
          </a:p>
        </p:txBody>
      </p:sp>
      <p:sp>
        <p:nvSpPr>
          <p:cNvPr id="8" name="文本框 7">
            <a:extLst>
              <a:ext uri="{FF2B5EF4-FFF2-40B4-BE49-F238E27FC236}">
                <a16:creationId xmlns:a16="http://schemas.microsoft.com/office/drawing/2014/main" id="{E05B97EF-81EB-2650-F320-50E581B1E374}"/>
              </a:ext>
            </a:extLst>
          </p:cNvPr>
          <p:cNvSpPr txBox="1"/>
          <p:nvPr/>
        </p:nvSpPr>
        <p:spPr>
          <a:xfrm>
            <a:off x="857914" y="5176558"/>
            <a:ext cx="10322122" cy="830997"/>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100" dirty="0">
                <a:latin typeface="黑体" panose="02010609060101010101" pitchFamily="49" charset="-122"/>
                <a:ea typeface="黑体" panose="02010609060101010101" pitchFamily="49" charset="-122"/>
              </a:rPr>
              <a:t>第三个理解的层级：</a:t>
            </a:r>
            <a:endParaRPr lang="en-US" altLang="zh-CN" sz="2400" kern="100" dirty="0">
              <a:latin typeface="黑体" panose="02010609060101010101" pitchFamily="49" charset="-122"/>
              <a:ea typeface="黑体" panose="02010609060101010101" pitchFamily="49" charset="-122"/>
            </a:endParaRPr>
          </a:p>
          <a:p>
            <a:r>
              <a:rPr lang="zh-CN" altLang="en-US" sz="2400" kern="100" dirty="0">
                <a:latin typeface="黑体" panose="02010609060101010101" pitchFamily="49" charset="-122"/>
                <a:ea typeface="黑体" panose="02010609060101010101" pitchFamily="49" charset="-122"/>
              </a:rPr>
              <a:t>硬件实现层</a:t>
            </a:r>
            <a:endParaRPr lang="en-US" altLang="zh-CN" sz="2400" kern="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75205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410292"/>
            <a:ext cx="11167022" cy="50644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29" y="495796"/>
            <a:ext cx="974048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a:t>
            </a: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为什么选择</a:t>
            </a:r>
            <a:r>
              <a:rPr kumimoji="0" lang="en-US" altLang="zh-CN"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ANN</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4" name="文本框 3">
            <a:extLst>
              <a:ext uri="{FF2B5EF4-FFF2-40B4-BE49-F238E27FC236}">
                <a16:creationId xmlns:a16="http://schemas.microsoft.com/office/drawing/2014/main" id="{3118E698-865B-BBAE-CFA2-9CF11F4AD27B}"/>
              </a:ext>
            </a:extLst>
          </p:cNvPr>
          <p:cNvSpPr txBox="1"/>
          <p:nvPr/>
        </p:nvSpPr>
        <p:spPr>
          <a:xfrm>
            <a:off x="857914" y="1380782"/>
            <a:ext cx="10565052" cy="660181"/>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tx1">
                    <a:lumMod val="65000"/>
                    <a:lumOff val="35000"/>
                  </a:schemeClr>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tx1">
                    <a:lumMod val="65000"/>
                    <a:lumOff val="35000"/>
                  </a:schemeClr>
                </a:solidFill>
                <a:latin typeface="华文细黑" panose="02010600040101010101" pitchFamily="2" charset="-122"/>
                <a:ea typeface="华文细黑" panose="02010600040101010101" pitchFamily="2" charset="-122"/>
                <a:cs typeface="Times New Roman" panose="02020603050405020304" pitchFamily="18" charset="0"/>
              </a:rPr>
              <a:t>在许多心理过程的研究上取得了成效</a:t>
            </a:r>
            <a:endParaRPr lang="en-US" altLang="zh-CN" sz="2000" kern="100" dirty="0">
              <a:solidFill>
                <a:schemeClr val="tx1">
                  <a:lumMod val="65000"/>
                  <a:lumOff val="35000"/>
                </a:schemeClr>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5387E334-C279-AC54-CAAB-464A15087149}"/>
              </a:ext>
            </a:extLst>
          </p:cNvPr>
          <p:cNvSpPr txBox="1"/>
          <p:nvPr/>
        </p:nvSpPr>
        <p:spPr>
          <a:xfrm>
            <a:off x="857914" y="1797819"/>
            <a:ext cx="10565052" cy="660181"/>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能够直接深入心理过程</a:t>
            </a:r>
            <a:endParaRPr lang="en-US" altLang="zh-CN" sz="2800" kern="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9F9B21C-BDF4-0649-4A2E-E6EBBE10EBA1}"/>
              </a:ext>
            </a:extLst>
          </p:cNvPr>
          <p:cNvSpPr txBox="1"/>
          <p:nvPr/>
        </p:nvSpPr>
        <p:spPr>
          <a:xfrm>
            <a:off x="857914" y="2594545"/>
            <a:ext cx="10565052" cy="120032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100" dirty="0">
                <a:latin typeface="黑体" panose="02010609060101010101" pitchFamily="49" charset="-122"/>
                <a:ea typeface="黑体" panose="02010609060101010101" pitchFamily="49" charset="-122"/>
              </a:rPr>
              <a:t>第一个理解的层级：</a:t>
            </a:r>
            <a:endParaRPr lang="en-US" altLang="zh-CN" sz="2400" kern="100" dirty="0">
              <a:latin typeface="黑体" panose="02010609060101010101" pitchFamily="49" charset="-122"/>
              <a:ea typeface="黑体" panose="02010609060101010101" pitchFamily="49" charset="-122"/>
            </a:endParaRPr>
          </a:p>
          <a:p>
            <a:r>
              <a:rPr lang="zh-CN" altLang="en-US" sz="2400" kern="100" dirty="0">
                <a:latin typeface="黑体" panose="02010609060101010101" pitchFamily="49" charset="-122"/>
                <a:ea typeface="黑体" panose="02010609060101010101" pitchFamily="49" charset="-122"/>
              </a:rPr>
              <a:t>计算理论层</a:t>
            </a:r>
            <a:endParaRPr lang="en-US" altLang="zh-CN" sz="2400" kern="100" dirty="0">
              <a:latin typeface="黑体" panose="02010609060101010101" pitchFamily="49" charset="-122"/>
              <a:ea typeface="黑体" panose="02010609060101010101" pitchFamily="49" charset="-122"/>
            </a:endParaRPr>
          </a:p>
          <a:p>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	</a:t>
            </a:r>
            <a:endParaRPr lang="en-US" altLang="zh-CN" sz="2400" kern="100" dirty="0">
              <a:latin typeface="华文细黑" panose="02010600040101010101" pitchFamily="2" charset="-122"/>
              <a:ea typeface="华文细黑" panose="02010600040101010101" pitchFamily="2" charset="-122"/>
            </a:endParaRPr>
          </a:p>
        </p:txBody>
      </p:sp>
      <p:sp>
        <p:nvSpPr>
          <p:cNvPr id="6" name="文本框 5">
            <a:extLst>
              <a:ext uri="{FF2B5EF4-FFF2-40B4-BE49-F238E27FC236}">
                <a16:creationId xmlns:a16="http://schemas.microsoft.com/office/drawing/2014/main" id="{B6E13529-E209-B4B2-D7B8-06F5AADBB842}"/>
              </a:ext>
            </a:extLst>
          </p:cNvPr>
          <p:cNvSpPr txBox="1"/>
          <p:nvPr/>
        </p:nvSpPr>
        <p:spPr>
          <a:xfrm>
            <a:off x="857914" y="3422647"/>
            <a:ext cx="10322122" cy="175432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100" dirty="0">
                <a:latin typeface="黑体" panose="02010609060101010101" pitchFamily="49" charset="-122"/>
                <a:ea typeface="黑体" panose="02010609060101010101" pitchFamily="49" charset="-122"/>
              </a:rPr>
              <a:t>第二个理解的层级：</a:t>
            </a:r>
            <a:endParaRPr lang="en-US" altLang="zh-CN" sz="2400" kern="100" dirty="0">
              <a:latin typeface="黑体" panose="02010609060101010101" pitchFamily="49" charset="-122"/>
              <a:ea typeface="黑体" panose="02010609060101010101" pitchFamily="49" charset="-122"/>
            </a:endParaRPr>
          </a:p>
          <a:p>
            <a:r>
              <a:rPr lang="zh-CN" altLang="en-US" sz="2400" kern="100" dirty="0">
                <a:latin typeface="黑体" panose="02010609060101010101" pitchFamily="49" charset="-122"/>
                <a:ea typeface="黑体" panose="02010609060101010101" pitchFamily="49" charset="-122"/>
              </a:rPr>
              <a:t>算法表达层</a:t>
            </a:r>
            <a:endParaRPr lang="en-US" altLang="zh-CN" sz="2400" kern="100" dirty="0">
              <a:latin typeface="黑体" panose="02010609060101010101" pitchFamily="49" charset="-122"/>
              <a:ea typeface="黑体" panose="02010609060101010101" pitchFamily="49" charset="-122"/>
            </a:endParaRPr>
          </a:p>
          <a:p>
            <a:r>
              <a:rPr lang="zh-CN" altLang="zh-CN" sz="1800" dirty="0">
                <a:effectLst/>
                <a:latin typeface="等线" panose="02010600030101010101" pitchFamily="2" charset="-122"/>
                <a:ea typeface="等线" panose="02010600030101010101" pitchFamily="2" charset="-122"/>
                <a:cs typeface="Times New Roman" panose="02020603050405020304" pitchFamily="18" charset="0"/>
              </a:rPr>
              <a:t>这个层级的关键在于这个信号处理系统是如何工作的，它处理信号的原则是什么？这个层级关注这个系统的输入输出形式是什么，哪些算法被用于原酸过程。</a:t>
            </a:r>
            <a:endParaRPr lang="en-US" altLang="zh-CN" sz="18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dirty="0">
                <a:effectLst/>
                <a:latin typeface="等线" panose="02010600030101010101" pitchFamily="2" charset="-122"/>
                <a:ea typeface="等线" panose="02010600030101010101" pitchFamily="2" charset="-122"/>
                <a:cs typeface="Times New Roman" panose="02020603050405020304" pitchFamily="18" charset="0"/>
              </a:rPr>
              <a:t>收银机需要遵守“Σ单价</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 = </a:t>
            </a:r>
            <a:r>
              <a:rPr lang="zh-CN" altLang="zh-CN" sz="1800" dirty="0">
                <a:effectLst/>
                <a:latin typeface="等线" panose="02010600030101010101" pitchFamily="2" charset="-122"/>
                <a:ea typeface="等线" panose="02010600030101010101" pitchFamily="2" charset="-122"/>
                <a:cs typeface="Times New Roman" panose="02020603050405020304" pitchFamily="18" charset="0"/>
              </a:rPr>
              <a:t>总价”这个算法，输入各个物品的单价，输出总价。</a:t>
            </a:r>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	</a:t>
            </a:r>
            <a:endParaRPr lang="en-US" altLang="zh-CN" sz="2400" kern="100" dirty="0">
              <a:latin typeface="华文细黑" panose="02010600040101010101" pitchFamily="2" charset="-122"/>
              <a:ea typeface="华文细黑" panose="02010600040101010101" pitchFamily="2" charset="-122"/>
            </a:endParaRPr>
          </a:p>
        </p:txBody>
      </p:sp>
      <p:sp>
        <p:nvSpPr>
          <p:cNvPr id="8" name="文本框 7">
            <a:extLst>
              <a:ext uri="{FF2B5EF4-FFF2-40B4-BE49-F238E27FC236}">
                <a16:creationId xmlns:a16="http://schemas.microsoft.com/office/drawing/2014/main" id="{E05B97EF-81EB-2650-F320-50E581B1E374}"/>
              </a:ext>
            </a:extLst>
          </p:cNvPr>
          <p:cNvSpPr txBox="1"/>
          <p:nvPr/>
        </p:nvSpPr>
        <p:spPr>
          <a:xfrm>
            <a:off x="857914" y="5176558"/>
            <a:ext cx="10322122" cy="830997"/>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100" dirty="0">
                <a:latin typeface="黑体" panose="02010609060101010101" pitchFamily="49" charset="-122"/>
                <a:ea typeface="黑体" panose="02010609060101010101" pitchFamily="49" charset="-122"/>
              </a:rPr>
              <a:t>第三个理解的层级：</a:t>
            </a:r>
            <a:endParaRPr lang="en-US" altLang="zh-CN" sz="2400" kern="100" dirty="0">
              <a:latin typeface="黑体" panose="02010609060101010101" pitchFamily="49" charset="-122"/>
              <a:ea typeface="黑体" panose="02010609060101010101" pitchFamily="49" charset="-122"/>
            </a:endParaRPr>
          </a:p>
          <a:p>
            <a:r>
              <a:rPr lang="zh-CN" altLang="en-US" sz="2400" kern="100" dirty="0">
                <a:latin typeface="黑体" panose="02010609060101010101" pitchFamily="49" charset="-122"/>
                <a:ea typeface="黑体" panose="02010609060101010101" pitchFamily="49" charset="-122"/>
              </a:rPr>
              <a:t>硬件实现层</a:t>
            </a:r>
            <a:endParaRPr lang="en-US" altLang="zh-CN" sz="2400" kern="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2562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410292"/>
            <a:ext cx="11167022" cy="50644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29" y="495796"/>
            <a:ext cx="974048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a:t>
            </a: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为什么选择</a:t>
            </a:r>
            <a:r>
              <a:rPr kumimoji="0" lang="en-US" altLang="zh-CN"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ANN</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4" name="文本框 3">
            <a:extLst>
              <a:ext uri="{FF2B5EF4-FFF2-40B4-BE49-F238E27FC236}">
                <a16:creationId xmlns:a16="http://schemas.microsoft.com/office/drawing/2014/main" id="{3118E698-865B-BBAE-CFA2-9CF11F4AD27B}"/>
              </a:ext>
            </a:extLst>
          </p:cNvPr>
          <p:cNvSpPr txBox="1"/>
          <p:nvPr/>
        </p:nvSpPr>
        <p:spPr>
          <a:xfrm>
            <a:off x="857914" y="1380782"/>
            <a:ext cx="10565052" cy="660181"/>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tx1">
                    <a:lumMod val="65000"/>
                    <a:lumOff val="35000"/>
                  </a:schemeClr>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tx1">
                    <a:lumMod val="65000"/>
                    <a:lumOff val="35000"/>
                  </a:schemeClr>
                </a:solidFill>
                <a:latin typeface="华文细黑" panose="02010600040101010101" pitchFamily="2" charset="-122"/>
                <a:ea typeface="华文细黑" panose="02010600040101010101" pitchFamily="2" charset="-122"/>
                <a:cs typeface="Times New Roman" panose="02020603050405020304" pitchFamily="18" charset="0"/>
              </a:rPr>
              <a:t>在许多心理过程的研究上取得了成效</a:t>
            </a:r>
            <a:endParaRPr lang="en-US" altLang="zh-CN" sz="2000" kern="100" dirty="0">
              <a:solidFill>
                <a:schemeClr val="tx1">
                  <a:lumMod val="65000"/>
                  <a:lumOff val="35000"/>
                </a:schemeClr>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5387E334-C279-AC54-CAAB-464A15087149}"/>
              </a:ext>
            </a:extLst>
          </p:cNvPr>
          <p:cNvSpPr txBox="1"/>
          <p:nvPr/>
        </p:nvSpPr>
        <p:spPr>
          <a:xfrm>
            <a:off x="857914" y="1797819"/>
            <a:ext cx="10565052" cy="660181"/>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能够直接深入心理过程</a:t>
            </a:r>
            <a:endParaRPr lang="en-US" altLang="zh-CN" sz="2800" kern="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9F9B21C-BDF4-0649-4A2E-E6EBBE10EBA1}"/>
              </a:ext>
            </a:extLst>
          </p:cNvPr>
          <p:cNvSpPr txBox="1"/>
          <p:nvPr/>
        </p:nvSpPr>
        <p:spPr>
          <a:xfrm>
            <a:off x="857914" y="2594545"/>
            <a:ext cx="10565052" cy="120032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100" dirty="0">
                <a:latin typeface="黑体" panose="02010609060101010101" pitchFamily="49" charset="-122"/>
                <a:ea typeface="黑体" panose="02010609060101010101" pitchFamily="49" charset="-122"/>
              </a:rPr>
              <a:t>第一个理解的层级：</a:t>
            </a:r>
            <a:endParaRPr lang="en-US" altLang="zh-CN" sz="2400" kern="100" dirty="0">
              <a:latin typeface="黑体" panose="02010609060101010101" pitchFamily="49" charset="-122"/>
              <a:ea typeface="黑体" panose="02010609060101010101" pitchFamily="49" charset="-122"/>
            </a:endParaRPr>
          </a:p>
          <a:p>
            <a:r>
              <a:rPr lang="zh-CN" altLang="en-US" sz="2400" kern="100" dirty="0">
                <a:latin typeface="黑体" panose="02010609060101010101" pitchFamily="49" charset="-122"/>
                <a:ea typeface="黑体" panose="02010609060101010101" pitchFamily="49" charset="-122"/>
              </a:rPr>
              <a:t>计算理论层</a:t>
            </a:r>
            <a:endParaRPr lang="en-US" altLang="zh-CN" sz="2400" kern="100" dirty="0">
              <a:latin typeface="黑体" panose="02010609060101010101" pitchFamily="49" charset="-122"/>
              <a:ea typeface="黑体" panose="02010609060101010101" pitchFamily="49" charset="-122"/>
            </a:endParaRPr>
          </a:p>
          <a:p>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	</a:t>
            </a:r>
            <a:endParaRPr lang="en-US" altLang="zh-CN" sz="2400" kern="100" dirty="0">
              <a:latin typeface="华文细黑" panose="02010600040101010101" pitchFamily="2" charset="-122"/>
              <a:ea typeface="华文细黑" panose="02010600040101010101" pitchFamily="2" charset="-122"/>
            </a:endParaRPr>
          </a:p>
        </p:txBody>
      </p:sp>
      <p:sp>
        <p:nvSpPr>
          <p:cNvPr id="6" name="文本框 5">
            <a:extLst>
              <a:ext uri="{FF2B5EF4-FFF2-40B4-BE49-F238E27FC236}">
                <a16:creationId xmlns:a16="http://schemas.microsoft.com/office/drawing/2014/main" id="{B6E13529-E209-B4B2-D7B8-06F5AADBB842}"/>
              </a:ext>
            </a:extLst>
          </p:cNvPr>
          <p:cNvSpPr txBox="1"/>
          <p:nvPr/>
        </p:nvSpPr>
        <p:spPr>
          <a:xfrm>
            <a:off x="857914" y="3422647"/>
            <a:ext cx="10322122" cy="120032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100" dirty="0">
                <a:latin typeface="黑体" panose="02010609060101010101" pitchFamily="49" charset="-122"/>
                <a:ea typeface="黑体" panose="02010609060101010101" pitchFamily="49" charset="-122"/>
              </a:rPr>
              <a:t>第二个理解的层级：</a:t>
            </a:r>
            <a:endParaRPr lang="en-US" altLang="zh-CN" sz="2400" kern="100" dirty="0">
              <a:latin typeface="黑体" panose="02010609060101010101" pitchFamily="49" charset="-122"/>
              <a:ea typeface="黑体" panose="02010609060101010101" pitchFamily="49" charset="-122"/>
            </a:endParaRPr>
          </a:p>
          <a:p>
            <a:r>
              <a:rPr lang="zh-CN" altLang="en-US" sz="2400" kern="100" dirty="0">
                <a:latin typeface="黑体" panose="02010609060101010101" pitchFamily="49" charset="-122"/>
                <a:ea typeface="黑体" panose="02010609060101010101" pitchFamily="49" charset="-122"/>
              </a:rPr>
              <a:t>算法表达层</a:t>
            </a:r>
            <a:endParaRPr lang="en-US" altLang="zh-CN" sz="2400" kern="100" dirty="0">
              <a:latin typeface="黑体" panose="02010609060101010101" pitchFamily="49" charset="-122"/>
              <a:ea typeface="黑体" panose="02010609060101010101" pitchFamily="49" charset="-122"/>
            </a:endParaRPr>
          </a:p>
          <a:p>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	</a:t>
            </a:r>
            <a:endParaRPr lang="en-US" altLang="zh-CN" sz="2400" kern="100" dirty="0">
              <a:latin typeface="华文细黑" panose="02010600040101010101" pitchFamily="2" charset="-122"/>
              <a:ea typeface="华文细黑" panose="02010600040101010101" pitchFamily="2" charset="-122"/>
            </a:endParaRPr>
          </a:p>
        </p:txBody>
      </p:sp>
      <p:sp>
        <p:nvSpPr>
          <p:cNvPr id="8" name="文本框 7">
            <a:extLst>
              <a:ext uri="{FF2B5EF4-FFF2-40B4-BE49-F238E27FC236}">
                <a16:creationId xmlns:a16="http://schemas.microsoft.com/office/drawing/2014/main" id="{E05B97EF-81EB-2650-F320-50E581B1E374}"/>
              </a:ext>
            </a:extLst>
          </p:cNvPr>
          <p:cNvSpPr txBox="1"/>
          <p:nvPr/>
        </p:nvSpPr>
        <p:spPr>
          <a:xfrm>
            <a:off x="857914" y="4207477"/>
            <a:ext cx="10322122" cy="1384995"/>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100" dirty="0">
                <a:latin typeface="黑体" panose="02010609060101010101" pitchFamily="49" charset="-122"/>
                <a:ea typeface="黑体" panose="02010609060101010101" pitchFamily="49" charset="-122"/>
              </a:rPr>
              <a:t>第三个理解的层级：</a:t>
            </a:r>
            <a:endParaRPr lang="en-US" altLang="zh-CN" sz="2400" kern="100" dirty="0">
              <a:latin typeface="黑体" panose="02010609060101010101" pitchFamily="49" charset="-122"/>
              <a:ea typeface="黑体" panose="02010609060101010101" pitchFamily="49" charset="-122"/>
            </a:endParaRPr>
          </a:p>
          <a:p>
            <a:r>
              <a:rPr lang="zh-CN" altLang="en-US" sz="2400" kern="100" dirty="0">
                <a:latin typeface="黑体" panose="02010609060101010101" pitchFamily="49" charset="-122"/>
                <a:ea typeface="黑体" panose="02010609060101010101" pitchFamily="49" charset="-122"/>
              </a:rPr>
              <a:t>硬件实现层</a:t>
            </a:r>
            <a:endParaRPr lang="en-US" altLang="zh-CN" sz="2400" kern="100"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这个部分主要表示这个信号处理系统是如何在物理上搭建的，例如人的视觉处理系统是基于神经元的链接而形成的生物神经网络，收银机的信号处理则是基于晶体管搭建的集成电路。</a:t>
            </a:r>
            <a:endParaRPr lang="en-US" altLang="zh-CN" sz="2400" kern="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51804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410292"/>
            <a:ext cx="11167022" cy="50644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29" y="495796"/>
            <a:ext cx="974048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a:t>
            </a: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为什么选择</a:t>
            </a:r>
            <a:r>
              <a:rPr kumimoji="0" lang="en-US" altLang="zh-CN"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ANN</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4" name="文本框 3">
            <a:extLst>
              <a:ext uri="{FF2B5EF4-FFF2-40B4-BE49-F238E27FC236}">
                <a16:creationId xmlns:a16="http://schemas.microsoft.com/office/drawing/2014/main" id="{3118E698-865B-BBAE-CFA2-9CF11F4AD27B}"/>
              </a:ext>
            </a:extLst>
          </p:cNvPr>
          <p:cNvSpPr txBox="1"/>
          <p:nvPr/>
        </p:nvSpPr>
        <p:spPr>
          <a:xfrm>
            <a:off x="857914" y="1380782"/>
            <a:ext cx="10565052" cy="660181"/>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tx1">
                    <a:lumMod val="65000"/>
                    <a:lumOff val="35000"/>
                  </a:schemeClr>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tx1">
                    <a:lumMod val="65000"/>
                    <a:lumOff val="35000"/>
                  </a:schemeClr>
                </a:solidFill>
                <a:latin typeface="华文细黑" panose="02010600040101010101" pitchFamily="2" charset="-122"/>
                <a:ea typeface="华文细黑" panose="02010600040101010101" pitchFamily="2" charset="-122"/>
                <a:cs typeface="Times New Roman" panose="02020603050405020304" pitchFamily="18" charset="0"/>
              </a:rPr>
              <a:t>在许多心理过程的研究上取得了成效</a:t>
            </a:r>
            <a:endParaRPr lang="en-US" altLang="zh-CN" sz="2000" kern="100" dirty="0">
              <a:solidFill>
                <a:schemeClr val="tx1">
                  <a:lumMod val="65000"/>
                  <a:lumOff val="35000"/>
                </a:schemeClr>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5387E334-C279-AC54-CAAB-464A15087149}"/>
              </a:ext>
            </a:extLst>
          </p:cNvPr>
          <p:cNvSpPr txBox="1"/>
          <p:nvPr/>
        </p:nvSpPr>
        <p:spPr>
          <a:xfrm>
            <a:off x="857914" y="1797819"/>
            <a:ext cx="10565052" cy="660181"/>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能够直接深入心理过程</a:t>
            </a:r>
            <a:endParaRPr lang="en-US" altLang="zh-CN" sz="2800" kern="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7" name="图片 6" descr="图示&#10;&#10;描述已自动生成">
            <a:extLst>
              <a:ext uri="{FF2B5EF4-FFF2-40B4-BE49-F238E27FC236}">
                <a16:creationId xmlns:a16="http://schemas.microsoft.com/office/drawing/2014/main" id="{71D0C529-AC1D-2AF3-0845-32E88CB98B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8344" y="3150911"/>
            <a:ext cx="5274310" cy="2966085"/>
          </a:xfrm>
          <a:prstGeom prst="rect">
            <a:avLst/>
          </a:prstGeom>
          <a:noFill/>
          <a:ln>
            <a:noFill/>
          </a:ln>
        </p:spPr>
      </p:pic>
      <p:sp>
        <p:nvSpPr>
          <p:cNvPr id="10" name="文本框 9">
            <a:extLst>
              <a:ext uri="{FF2B5EF4-FFF2-40B4-BE49-F238E27FC236}">
                <a16:creationId xmlns:a16="http://schemas.microsoft.com/office/drawing/2014/main" id="{3A2AF5CF-2385-172F-AEEF-62090C506F75}"/>
              </a:ext>
            </a:extLst>
          </p:cNvPr>
          <p:cNvSpPr txBox="1"/>
          <p:nvPr/>
        </p:nvSpPr>
        <p:spPr>
          <a:xfrm>
            <a:off x="1153862" y="2481290"/>
            <a:ext cx="9895138" cy="646331"/>
          </a:xfrm>
          <a:prstGeom prst="rect">
            <a:avLst/>
          </a:prstGeom>
          <a:noFill/>
        </p:spPr>
        <p:txBody>
          <a:bodyPr wrap="square">
            <a:spAutoFit/>
          </a:bodyPr>
          <a:lstStyle/>
          <a:p>
            <a:r>
              <a:rPr lang="en-US" altLang="zh-CN" sz="1800" kern="0" dirty="0">
                <a:solidFill>
                  <a:srgbClr val="000000"/>
                </a:solidFill>
                <a:effectLst/>
                <a:latin typeface="等线" panose="02010600030101010101" pitchFamily="2" charset="-122"/>
                <a:ea typeface="等线" panose="02010600030101010101" pitchFamily="2" charset="-122"/>
              </a:rPr>
              <a:t>ANN</a:t>
            </a:r>
            <a:r>
              <a:rPr lang="zh-CN"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并不是人认知系统的完整复刻，但其功能上的相似性可能预示着在计算理论上的共同点。</a:t>
            </a:r>
            <a:endParaRPr lang="en-US"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通过对</a:t>
            </a:r>
            <a:r>
              <a:rPr lang="en-US" altLang="zh-CN" sz="1800" kern="0" dirty="0">
                <a:solidFill>
                  <a:srgbClr val="000000"/>
                </a:solidFill>
                <a:effectLst/>
                <a:latin typeface="等线" panose="02010600030101010101" pitchFamily="2" charset="-122"/>
                <a:ea typeface="等线" panose="02010600030101010101" pitchFamily="2" charset="-122"/>
              </a:rPr>
              <a:t>ANN</a:t>
            </a:r>
            <a:r>
              <a:rPr lang="zh-CN"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的算法表征以及计算理论进行探究，能够帮助我们理解人脑的认知系统的计算理论。</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873558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460171"/>
            <a:ext cx="11167022" cy="418501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307321" y="172144"/>
            <a:ext cx="1518949" cy="1040077"/>
          </a:xfrm>
          <a:prstGeom prst="rect">
            <a:avLst/>
          </a:prstGeom>
        </p:spPr>
      </p:pic>
      <p:sp>
        <p:nvSpPr>
          <p:cNvPr id="6" name="文本框 5">
            <a:extLst>
              <a:ext uri="{FF2B5EF4-FFF2-40B4-BE49-F238E27FC236}">
                <a16:creationId xmlns:a16="http://schemas.microsoft.com/office/drawing/2014/main" id="{56D2AAE8-58E4-9A3A-DE6D-7DDC942DDCE5}"/>
              </a:ext>
            </a:extLst>
          </p:cNvPr>
          <p:cNvSpPr txBox="1"/>
          <p:nvPr/>
        </p:nvSpPr>
        <p:spPr>
          <a:xfrm>
            <a:off x="871639" y="1503986"/>
            <a:ext cx="10807872" cy="1877437"/>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b="1" spc="150" dirty="0">
                <a:solidFill>
                  <a:schemeClr val="tx1"/>
                </a:solidFill>
                <a:latin typeface="微软雅黑" panose="020B0503020204020204" pitchFamily="34" charset="-122"/>
                <a:ea typeface="微软雅黑" panose="020B0503020204020204" pitchFamily="34" charset="-122"/>
              </a:rPr>
              <a:t>研究目的</a:t>
            </a:r>
            <a:endParaRPr lang="en-US" altLang="zh-CN" sz="2800" b="1" spc="150" dirty="0">
              <a:solidFill>
                <a:schemeClr val="tx1"/>
              </a:solidFill>
              <a:latin typeface="微软雅黑" panose="020B0503020204020204" pitchFamily="34" charset="-122"/>
              <a:ea typeface="微软雅黑" panose="020B0503020204020204" pitchFamily="34" charset="-122"/>
            </a:endParaRPr>
          </a:p>
          <a:p>
            <a:pPr lvl="1"/>
            <a:r>
              <a:rPr lang="zh-CN" altLang="en-US" sz="2000" kern="100" dirty="0">
                <a:latin typeface="华文细黑" panose="02010600040101010101" pitchFamily="2" charset="-122"/>
                <a:ea typeface="华文细黑" panose="02010600040101010101" pitchFamily="2" charset="-122"/>
                <a:cs typeface="宋体" panose="02010600030101010101" pitchFamily="2" charset="-122"/>
              </a:rPr>
              <a:t>建立一个异同判断任务的认知模型</a:t>
            </a:r>
            <a:endParaRPr lang="en-US" altLang="zh-CN" sz="2000" kern="100" dirty="0">
              <a:latin typeface="华文细黑" panose="02010600040101010101" pitchFamily="2" charset="-122"/>
              <a:ea typeface="华文细黑" panose="02010600040101010101" pitchFamily="2" charset="-122"/>
              <a:cs typeface="宋体" panose="02010600030101010101" pitchFamily="2" charset="-122"/>
            </a:endParaRPr>
          </a:p>
          <a:p>
            <a:pPr lvl="1"/>
            <a:r>
              <a:rPr lang="zh-CN" altLang="en-US" sz="2000" kern="100" dirty="0">
                <a:latin typeface="华文细黑" panose="02010600040101010101" pitchFamily="2" charset="-122"/>
                <a:ea typeface="华文细黑" panose="02010600040101010101" pitchFamily="2" charset="-122"/>
                <a:cs typeface="宋体" panose="02010600030101010101" pitchFamily="2" charset="-122"/>
              </a:rPr>
              <a:t>旨在模拟人类被试具有的反应特点，并复现出快同效应。本研究构建的模型称为</a:t>
            </a:r>
            <a:r>
              <a:rPr lang="en-US" altLang="zh-CN" sz="2000" kern="100" dirty="0" err="1">
                <a:latin typeface="华文细黑" panose="02010600040101010101" pitchFamily="2" charset="-122"/>
                <a:ea typeface="华文细黑" panose="02010600040101010101" pitchFamily="2" charset="-122"/>
                <a:cs typeface="宋体" panose="02010600030101010101" pitchFamily="2" charset="-122"/>
              </a:rPr>
              <a:t>FSNet</a:t>
            </a:r>
            <a:r>
              <a:rPr lang="en-US" altLang="zh-CN" sz="2000" kern="100" dirty="0">
                <a:latin typeface="华文细黑" panose="02010600040101010101" pitchFamily="2" charset="-122"/>
                <a:ea typeface="华文细黑" panose="02010600040101010101" pitchFamily="2" charset="-122"/>
                <a:cs typeface="宋体" panose="02010600030101010101" pitchFamily="2" charset="-122"/>
              </a:rPr>
              <a:t>(Fast-same Net)</a:t>
            </a:r>
            <a:r>
              <a:rPr lang="zh-CN" altLang="en-US" sz="2000" kern="100" dirty="0">
                <a:latin typeface="华文细黑" panose="02010600040101010101" pitchFamily="2" charset="-122"/>
                <a:ea typeface="华文细黑" panose="02010600040101010101" pitchFamily="2" charset="-122"/>
                <a:cs typeface="宋体" panose="02010600030101010101" pitchFamily="2" charset="-122"/>
              </a:rPr>
              <a:t>模型。</a:t>
            </a:r>
            <a:endParaRPr lang="en-US" altLang="zh-CN" sz="2000" kern="100" dirty="0">
              <a:latin typeface="华文细黑" panose="02010600040101010101" pitchFamily="2" charset="-122"/>
              <a:ea typeface="华文细黑" panose="02010600040101010101" pitchFamily="2" charset="-122"/>
              <a:cs typeface="宋体" panose="02010600030101010101" pitchFamily="2" charset="-122"/>
            </a:endParaRPr>
          </a:p>
        </p:txBody>
      </p:sp>
      <p:sp>
        <p:nvSpPr>
          <p:cNvPr id="3" name="文本框 2">
            <a:extLst>
              <a:ext uri="{FF2B5EF4-FFF2-40B4-BE49-F238E27FC236}">
                <a16:creationId xmlns:a16="http://schemas.microsoft.com/office/drawing/2014/main" id="{E0E3C3CD-3674-D634-E584-DBB5B4D847BE}"/>
              </a:ext>
            </a:extLst>
          </p:cNvPr>
          <p:cNvSpPr txBox="1"/>
          <p:nvPr/>
        </p:nvSpPr>
        <p:spPr>
          <a:xfrm>
            <a:off x="365730" y="712387"/>
            <a:ext cx="1030127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spc="150" dirty="0">
                <a:latin typeface="微软雅黑" panose="020B0503020204020204" pitchFamily="34" charset="-122"/>
                <a:ea typeface="微软雅黑" panose="020B0503020204020204" pitchFamily="34" charset="-122"/>
              </a:rPr>
              <a:t>2 </a:t>
            </a:r>
            <a:r>
              <a:rPr lang="zh-CN" altLang="en-US" sz="3200" b="1" spc="150" dirty="0">
                <a:latin typeface="微软雅黑" panose="020B0503020204020204" pitchFamily="34" charset="-122"/>
                <a:ea typeface="微软雅黑" panose="020B0503020204020204" pitchFamily="34" charset="-122"/>
              </a:rPr>
              <a:t>研究一 构建</a:t>
            </a:r>
            <a:r>
              <a:rPr kumimoji="0" lang="en-US" altLang="zh-CN" sz="32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7" name="矩形: 圆角 6">
            <a:extLst>
              <a:ext uri="{FF2B5EF4-FFF2-40B4-BE49-F238E27FC236}">
                <a16:creationId xmlns:a16="http://schemas.microsoft.com/office/drawing/2014/main" id="{A8093C4B-CC78-2B2C-2E90-C28D15AE8130}"/>
              </a:ext>
            </a:extLst>
          </p:cNvPr>
          <p:cNvSpPr/>
          <p:nvPr/>
        </p:nvSpPr>
        <p:spPr>
          <a:xfrm>
            <a:off x="3430242"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20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构建</a:t>
            </a:r>
            <a:r>
              <a:rPr kumimoji="0" lang="en-US" altLang="zh-CN" sz="20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endParaRPr lang="zh-CN" altLang="en-US" sz="2000" b="1" dirty="0">
              <a:solidFill>
                <a:schemeClr val="bg1"/>
              </a:solidFill>
              <a:latin typeface="华文仿宋" panose="02010600040101010101" pitchFamily="2" charset="-122"/>
              <a:ea typeface="华文仿宋" panose="02010600040101010101" pitchFamily="2" charset="-122"/>
            </a:endParaRPr>
          </a:p>
        </p:txBody>
      </p:sp>
      <p:sp>
        <p:nvSpPr>
          <p:cNvPr id="8" name="等腰三角形 7">
            <a:extLst>
              <a:ext uri="{FF2B5EF4-FFF2-40B4-BE49-F238E27FC236}">
                <a16:creationId xmlns:a16="http://schemas.microsoft.com/office/drawing/2014/main" id="{434C5EBB-E7C5-3BB8-338E-145E5121CDC0}"/>
              </a:ext>
            </a:extLst>
          </p:cNvPr>
          <p:cNvSpPr/>
          <p:nvPr/>
        </p:nvSpPr>
        <p:spPr>
          <a:xfrm rot="10800000">
            <a:off x="4482458"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0D2C759-3940-CD8D-A1BC-D38CE867052D}"/>
              </a:ext>
            </a:extLst>
          </p:cNvPr>
          <p:cNvSpPr txBox="1"/>
          <p:nvPr/>
        </p:nvSpPr>
        <p:spPr>
          <a:xfrm>
            <a:off x="843734" y="6217978"/>
            <a:ext cx="1595309"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背景与问题</a:t>
            </a:r>
          </a:p>
        </p:txBody>
      </p:sp>
      <p:sp>
        <p:nvSpPr>
          <p:cNvPr id="11" name="文本框 10">
            <a:extLst>
              <a:ext uri="{FF2B5EF4-FFF2-40B4-BE49-F238E27FC236}">
                <a16:creationId xmlns:a16="http://schemas.microsoft.com/office/drawing/2014/main" id="{0D9DAE51-AD18-A616-6D36-121094307ECC}"/>
              </a:ext>
            </a:extLst>
          </p:cNvPr>
          <p:cNvSpPr txBox="1"/>
          <p:nvPr/>
        </p:nvSpPr>
        <p:spPr>
          <a:xfrm>
            <a:off x="6379031" y="6217978"/>
            <a:ext cx="2743200" cy="430887"/>
          </a:xfrm>
          <a:prstGeom prst="rect">
            <a:avLst/>
          </a:prstGeom>
          <a:noFill/>
        </p:spPr>
        <p:txBody>
          <a:bodyPr wrap="square" rtlCol="0">
            <a:spAutoFit/>
          </a:bodyPr>
          <a:lstStyle/>
          <a:p>
            <a:r>
              <a:rPr lang="en-US" altLang="zh-CN" sz="2200" dirty="0" err="1">
                <a:solidFill>
                  <a:schemeClr val="bg1"/>
                </a:solidFill>
                <a:latin typeface="华文仿宋" panose="02010600040101010101" pitchFamily="2" charset="-122"/>
                <a:ea typeface="华文仿宋" panose="02010600040101010101" pitchFamily="2" charset="-122"/>
              </a:rPr>
              <a:t>FSNet</a:t>
            </a:r>
            <a:r>
              <a:rPr lang="zh-CN" altLang="en-US" sz="2200" dirty="0">
                <a:solidFill>
                  <a:schemeClr val="bg1"/>
                </a:solidFill>
                <a:latin typeface="华文仿宋" panose="02010600040101010101" pitchFamily="2" charset="-122"/>
                <a:ea typeface="华文仿宋" panose="02010600040101010101" pitchFamily="2" charset="-122"/>
              </a:rPr>
              <a:t>的网络特征</a:t>
            </a:r>
          </a:p>
        </p:txBody>
      </p:sp>
      <p:sp>
        <p:nvSpPr>
          <p:cNvPr id="13" name="文本框 12">
            <a:extLst>
              <a:ext uri="{FF2B5EF4-FFF2-40B4-BE49-F238E27FC236}">
                <a16:creationId xmlns:a16="http://schemas.microsoft.com/office/drawing/2014/main" id="{3F727EBF-7354-5C45-E73B-32B692F2C084}"/>
              </a:ext>
            </a:extLst>
          </p:cNvPr>
          <p:cNvSpPr txBox="1"/>
          <p:nvPr/>
        </p:nvSpPr>
        <p:spPr>
          <a:xfrm>
            <a:off x="9918085" y="6217979"/>
            <a:ext cx="748923"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总结</a:t>
            </a:r>
          </a:p>
        </p:txBody>
      </p:sp>
    </p:spTree>
    <p:extLst>
      <p:ext uri="{BB962C8B-B14F-4D97-AF65-F5344CB8AC3E}">
        <p14:creationId xmlns:p14="http://schemas.microsoft.com/office/powerpoint/2010/main" val="2856973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460171"/>
            <a:ext cx="11167022" cy="418501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307321" y="172144"/>
            <a:ext cx="1518949" cy="1040077"/>
          </a:xfrm>
          <a:prstGeom prst="rect">
            <a:avLst/>
          </a:prstGeom>
        </p:spPr>
      </p:pic>
      <p:sp>
        <p:nvSpPr>
          <p:cNvPr id="21" name="文本框 20">
            <a:extLst>
              <a:ext uri="{FF2B5EF4-FFF2-40B4-BE49-F238E27FC236}">
                <a16:creationId xmlns:a16="http://schemas.microsoft.com/office/drawing/2014/main" id="{486D5F78-ED74-4409-E15B-86C528073E87}"/>
              </a:ext>
            </a:extLst>
          </p:cNvPr>
          <p:cNvSpPr txBox="1"/>
          <p:nvPr/>
        </p:nvSpPr>
        <p:spPr>
          <a:xfrm>
            <a:off x="871639" y="2923280"/>
            <a:ext cx="8250592" cy="206210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b="1" spc="150" dirty="0">
                <a:solidFill>
                  <a:schemeClr val="tx1"/>
                </a:solidFill>
                <a:latin typeface="微软雅黑" panose="020B0503020204020204" pitchFamily="34" charset="-122"/>
                <a:ea typeface="微软雅黑" panose="020B0503020204020204" pitchFamily="34" charset="-122"/>
              </a:rPr>
              <a:t>研究方法</a:t>
            </a:r>
            <a:endParaRPr lang="en-US" altLang="zh-CN" sz="2800" b="1" spc="150" dirty="0">
              <a:solidFill>
                <a:schemeClr val="tx1"/>
              </a:solidFill>
              <a:latin typeface="微软雅黑" panose="020B0503020204020204" pitchFamily="34" charset="-122"/>
              <a:ea typeface="微软雅黑" panose="020B0503020204020204" pitchFamily="34" charset="-122"/>
            </a:endParaRPr>
          </a:p>
          <a:p>
            <a:pPr lvl="1"/>
            <a:r>
              <a:rPr lang="zh-CN" altLang="en-US" sz="2400" kern="100" dirty="0">
                <a:latin typeface="华文细黑" panose="02010600040101010101" pitchFamily="2" charset="-122"/>
                <a:ea typeface="华文细黑" panose="02010600040101010101" pitchFamily="2" charset="-122"/>
                <a:cs typeface="宋体" panose="02010600030101010101" pitchFamily="2" charset="-122"/>
              </a:rPr>
              <a:t>训练数据</a:t>
            </a:r>
            <a:endParaRPr lang="en-US" altLang="zh-CN" sz="2400" kern="100" dirty="0">
              <a:latin typeface="华文细黑" panose="02010600040101010101" pitchFamily="2" charset="-122"/>
              <a:ea typeface="华文细黑" panose="02010600040101010101" pitchFamily="2" charset="-122"/>
              <a:cs typeface="宋体" panose="02010600030101010101" pitchFamily="2" charset="-122"/>
            </a:endParaRPr>
          </a:p>
          <a:p>
            <a:pPr lvl="1"/>
            <a:r>
              <a:rPr lang="zh-CN" altLang="en-US" sz="2400" kern="100" dirty="0">
                <a:latin typeface="华文细黑" panose="02010600040101010101" pitchFamily="2" charset="-122"/>
                <a:ea typeface="华文细黑" panose="02010600040101010101" pitchFamily="2" charset="-122"/>
                <a:cs typeface="宋体" panose="02010600030101010101" pitchFamily="2" charset="-122"/>
              </a:rPr>
              <a:t>模型架构</a:t>
            </a:r>
            <a:endParaRPr lang="en-US" altLang="zh-CN" sz="2400" kern="100" dirty="0">
              <a:latin typeface="华文细黑" panose="02010600040101010101" pitchFamily="2" charset="-122"/>
              <a:ea typeface="华文细黑" panose="02010600040101010101" pitchFamily="2" charset="-122"/>
              <a:cs typeface="宋体" panose="02010600030101010101" pitchFamily="2" charset="-122"/>
            </a:endParaRPr>
          </a:p>
          <a:p>
            <a:pPr lvl="1"/>
            <a:r>
              <a:rPr lang="zh-CN" altLang="en-US" sz="2400" kern="100" dirty="0">
                <a:latin typeface="华文细黑" panose="02010600040101010101" pitchFamily="2" charset="-122"/>
                <a:ea typeface="华文细黑" panose="02010600040101010101" pitchFamily="2" charset="-122"/>
                <a:cs typeface="宋体" panose="02010600030101010101" pitchFamily="2" charset="-122"/>
              </a:rPr>
              <a:t>训练框架</a:t>
            </a:r>
            <a:endParaRPr lang="en-US" altLang="zh-CN" sz="2400" kern="100" dirty="0">
              <a:latin typeface="华文细黑" panose="02010600040101010101" pitchFamily="2" charset="-122"/>
              <a:ea typeface="华文细黑" panose="02010600040101010101" pitchFamily="2" charset="-122"/>
              <a:cs typeface="宋体" panose="02010600030101010101" pitchFamily="2" charset="-122"/>
            </a:endParaRPr>
          </a:p>
        </p:txBody>
      </p:sp>
      <p:sp>
        <p:nvSpPr>
          <p:cNvPr id="8" name="文本框 7">
            <a:extLst>
              <a:ext uri="{FF2B5EF4-FFF2-40B4-BE49-F238E27FC236}">
                <a16:creationId xmlns:a16="http://schemas.microsoft.com/office/drawing/2014/main" id="{D415D131-8625-3C0E-3650-9B8AE91965BE}"/>
              </a:ext>
            </a:extLst>
          </p:cNvPr>
          <p:cNvSpPr txBox="1"/>
          <p:nvPr/>
        </p:nvSpPr>
        <p:spPr>
          <a:xfrm>
            <a:off x="871639" y="1503986"/>
            <a:ext cx="8250592" cy="132343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b="1" spc="150" dirty="0">
                <a:solidFill>
                  <a:schemeClr val="bg2">
                    <a:lumMod val="75000"/>
                  </a:schemeClr>
                </a:solidFill>
                <a:latin typeface="微软雅黑" panose="020B0503020204020204" pitchFamily="34" charset="-122"/>
                <a:ea typeface="微软雅黑" panose="020B0503020204020204" pitchFamily="34" charset="-122"/>
              </a:rPr>
              <a:t>研究目的</a:t>
            </a:r>
            <a:endParaRPr lang="en-US" altLang="zh-CN" sz="2800" b="1" spc="150" dirty="0">
              <a:solidFill>
                <a:schemeClr val="bg2">
                  <a:lumMod val="75000"/>
                </a:schemeClr>
              </a:solidFill>
              <a:latin typeface="微软雅黑" panose="020B0503020204020204" pitchFamily="34" charset="-122"/>
              <a:ea typeface="微软雅黑" panose="020B0503020204020204" pitchFamily="34" charset="-122"/>
            </a:endParaRPr>
          </a:p>
          <a:p>
            <a:pPr lvl="1"/>
            <a:r>
              <a:rPr lang="zh-CN" altLang="en-US" sz="2400" kern="100" dirty="0">
                <a:solidFill>
                  <a:schemeClr val="bg2">
                    <a:lumMod val="75000"/>
                  </a:schemeClr>
                </a:solidFill>
                <a:latin typeface="华文细黑" panose="02010600040101010101" pitchFamily="2" charset="-122"/>
                <a:ea typeface="华文细黑" panose="02010600040101010101" pitchFamily="2" charset="-122"/>
                <a:cs typeface="宋体" panose="02010600030101010101" pitchFamily="2" charset="-122"/>
              </a:rPr>
              <a:t>构建</a:t>
            </a:r>
            <a:r>
              <a:rPr lang="en-US" altLang="zh-CN" sz="2400" kern="100" dirty="0" err="1">
                <a:solidFill>
                  <a:schemeClr val="bg2">
                    <a:lumMod val="75000"/>
                  </a:schemeClr>
                </a:solidFill>
                <a:latin typeface="华文细黑" panose="02010600040101010101" pitchFamily="2" charset="-122"/>
                <a:ea typeface="华文细黑" panose="02010600040101010101" pitchFamily="2" charset="-122"/>
                <a:cs typeface="宋体" panose="02010600030101010101" pitchFamily="2" charset="-122"/>
              </a:rPr>
              <a:t>FSNet</a:t>
            </a:r>
            <a:endParaRPr lang="en-US" altLang="zh-CN" sz="2400" kern="100" dirty="0">
              <a:solidFill>
                <a:schemeClr val="bg2">
                  <a:lumMod val="75000"/>
                </a:schemeClr>
              </a:solidFill>
              <a:latin typeface="华文细黑" panose="02010600040101010101" pitchFamily="2" charset="-122"/>
              <a:ea typeface="华文细黑" panose="02010600040101010101" pitchFamily="2" charset="-122"/>
              <a:cs typeface="宋体" panose="02010600030101010101" pitchFamily="2" charset="-122"/>
            </a:endParaRPr>
          </a:p>
        </p:txBody>
      </p:sp>
      <p:sp>
        <p:nvSpPr>
          <p:cNvPr id="11" name="文本框 10">
            <a:extLst>
              <a:ext uri="{FF2B5EF4-FFF2-40B4-BE49-F238E27FC236}">
                <a16:creationId xmlns:a16="http://schemas.microsoft.com/office/drawing/2014/main" id="{77052540-95C7-420B-DBE7-26EACA28DE4D}"/>
              </a:ext>
            </a:extLst>
          </p:cNvPr>
          <p:cNvSpPr txBox="1"/>
          <p:nvPr/>
        </p:nvSpPr>
        <p:spPr>
          <a:xfrm>
            <a:off x="365730" y="712387"/>
            <a:ext cx="1030127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spc="150" dirty="0">
                <a:latin typeface="微软雅黑" panose="020B0503020204020204" pitchFamily="34" charset="-122"/>
                <a:ea typeface="微软雅黑" panose="020B0503020204020204" pitchFamily="34" charset="-122"/>
              </a:rPr>
              <a:t>2 </a:t>
            </a:r>
            <a:r>
              <a:rPr lang="zh-CN" altLang="en-US" sz="3200" b="1" spc="150" dirty="0">
                <a:latin typeface="微软雅黑" panose="020B0503020204020204" pitchFamily="34" charset="-122"/>
                <a:ea typeface="微软雅黑" panose="020B0503020204020204" pitchFamily="34" charset="-122"/>
              </a:rPr>
              <a:t>研究一 构建</a:t>
            </a:r>
            <a:r>
              <a:rPr kumimoji="0" lang="en-US" altLang="zh-CN" sz="32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13" name="矩形: 圆角 12">
            <a:extLst>
              <a:ext uri="{FF2B5EF4-FFF2-40B4-BE49-F238E27FC236}">
                <a16:creationId xmlns:a16="http://schemas.microsoft.com/office/drawing/2014/main" id="{38B755E0-9B73-274B-8145-94D143F68FAE}"/>
              </a:ext>
            </a:extLst>
          </p:cNvPr>
          <p:cNvSpPr/>
          <p:nvPr/>
        </p:nvSpPr>
        <p:spPr>
          <a:xfrm>
            <a:off x="3430242"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20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构建</a:t>
            </a:r>
            <a:r>
              <a:rPr kumimoji="0" lang="en-US" altLang="zh-CN" sz="20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endParaRPr lang="zh-CN" altLang="en-US" sz="2000" b="1" dirty="0">
              <a:solidFill>
                <a:schemeClr val="bg1"/>
              </a:solidFill>
              <a:latin typeface="华文仿宋" panose="02010600040101010101" pitchFamily="2" charset="-122"/>
              <a:ea typeface="华文仿宋" panose="02010600040101010101" pitchFamily="2" charset="-122"/>
            </a:endParaRPr>
          </a:p>
        </p:txBody>
      </p:sp>
      <p:sp>
        <p:nvSpPr>
          <p:cNvPr id="14" name="等腰三角形 13">
            <a:extLst>
              <a:ext uri="{FF2B5EF4-FFF2-40B4-BE49-F238E27FC236}">
                <a16:creationId xmlns:a16="http://schemas.microsoft.com/office/drawing/2014/main" id="{E5C58A7A-1756-DB57-7019-DEEAA54380D5}"/>
              </a:ext>
            </a:extLst>
          </p:cNvPr>
          <p:cNvSpPr/>
          <p:nvPr/>
        </p:nvSpPr>
        <p:spPr>
          <a:xfrm rot="10800000">
            <a:off x="4482458"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0809050-275D-455D-DE53-D4203159364A}"/>
              </a:ext>
            </a:extLst>
          </p:cNvPr>
          <p:cNvSpPr txBox="1"/>
          <p:nvPr/>
        </p:nvSpPr>
        <p:spPr>
          <a:xfrm>
            <a:off x="843734" y="6217978"/>
            <a:ext cx="1595309"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背景与问题</a:t>
            </a:r>
          </a:p>
        </p:txBody>
      </p:sp>
      <p:sp>
        <p:nvSpPr>
          <p:cNvPr id="16" name="文本框 15">
            <a:extLst>
              <a:ext uri="{FF2B5EF4-FFF2-40B4-BE49-F238E27FC236}">
                <a16:creationId xmlns:a16="http://schemas.microsoft.com/office/drawing/2014/main" id="{A91EB590-E4DC-775F-784F-836CD1F10FDF}"/>
              </a:ext>
            </a:extLst>
          </p:cNvPr>
          <p:cNvSpPr txBox="1"/>
          <p:nvPr/>
        </p:nvSpPr>
        <p:spPr>
          <a:xfrm>
            <a:off x="6379031" y="6217978"/>
            <a:ext cx="2743200" cy="430887"/>
          </a:xfrm>
          <a:prstGeom prst="rect">
            <a:avLst/>
          </a:prstGeom>
          <a:noFill/>
        </p:spPr>
        <p:txBody>
          <a:bodyPr wrap="square" rtlCol="0">
            <a:spAutoFit/>
          </a:bodyPr>
          <a:lstStyle/>
          <a:p>
            <a:r>
              <a:rPr lang="en-US" altLang="zh-CN" sz="2200" dirty="0" err="1">
                <a:solidFill>
                  <a:schemeClr val="bg1"/>
                </a:solidFill>
                <a:latin typeface="华文仿宋" panose="02010600040101010101" pitchFamily="2" charset="-122"/>
                <a:ea typeface="华文仿宋" panose="02010600040101010101" pitchFamily="2" charset="-122"/>
              </a:rPr>
              <a:t>FSNet</a:t>
            </a:r>
            <a:r>
              <a:rPr lang="zh-CN" altLang="en-US" sz="2200" dirty="0">
                <a:solidFill>
                  <a:schemeClr val="bg1"/>
                </a:solidFill>
                <a:latin typeface="华文仿宋" panose="02010600040101010101" pitchFamily="2" charset="-122"/>
                <a:ea typeface="华文仿宋" panose="02010600040101010101" pitchFamily="2" charset="-122"/>
              </a:rPr>
              <a:t>的网络特征</a:t>
            </a:r>
          </a:p>
        </p:txBody>
      </p:sp>
      <p:sp>
        <p:nvSpPr>
          <p:cNvPr id="17" name="文本框 16">
            <a:extLst>
              <a:ext uri="{FF2B5EF4-FFF2-40B4-BE49-F238E27FC236}">
                <a16:creationId xmlns:a16="http://schemas.microsoft.com/office/drawing/2014/main" id="{C06556E1-E9C2-C1BB-EE26-9A79777A7BD4}"/>
              </a:ext>
            </a:extLst>
          </p:cNvPr>
          <p:cNvSpPr txBox="1"/>
          <p:nvPr/>
        </p:nvSpPr>
        <p:spPr>
          <a:xfrm>
            <a:off x="9918085" y="6217979"/>
            <a:ext cx="748923"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总结</a:t>
            </a:r>
          </a:p>
        </p:txBody>
      </p:sp>
    </p:spTree>
    <p:extLst>
      <p:ext uri="{BB962C8B-B14F-4D97-AF65-F5344CB8AC3E}">
        <p14:creationId xmlns:p14="http://schemas.microsoft.com/office/powerpoint/2010/main" val="2892797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943794"/>
            <a:ext cx="11167022" cy="470139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773300" y="60782"/>
            <a:ext cx="1165519" cy="798071"/>
          </a:xfrm>
          <a:prstGeom prst="rect">
            <a:avLst/>
          </a:prstGeom>
        </p:spPr>
      </p:pic>
      <p:sp>
        <p:nvSpPr>
          <p:cNvPr id="8" name="文本框 7">
            <a:extLst>
              <a:ext uri="{FF2B5EF4-FFF2-40B4-BE49-F238E27FC236}">
                <a16:creationId xmlns:a16="http://schemas.microsoft.com/office/drawing/2014/main" id="{4773B6AA-81B0-E73A-D55B-6C4A6FCBEE05}"/>
              </a:ext>
            </a:extLst>
          </p:cNvPr>
          <p:cNvSpPr txBox="1"/>
          <p:nvPr/>
        </p:nvSpPr>
        <p:spPr>
          <a:xfrm>
            <a:off x="846032" y="860568"/>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b="1" spc="150" dirty="0">
                <a:solidFill>
                  <a:schemeClr val="tx1"/>
                </a:solidFill>
                <a:latin typeface="微软雅黑" panose="020B0503020204020204" pitchFamily="34" charset="-122"/>
                <a:ea typeface="微软雅黑" panose="020B0503020204020204" pitchFamily="34" charset="-122"/>
              </a:rPr>
              <a:t>研究方法</a:t>
            </a:r>
            <a:endParaRPr lang="en-US" altLang="zh-CN" sz="2800" b="1" spc="150" dirty="0">
              <a:solidFill>
                <a:schemeClr val="tx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D1A4330-685E-479F-1CDA-26E46AE98DF9}"/>
              </a:ext>
            </a:extLst>
          </p:cNvPr>
          <p:cNvSpPr txBox="1"/>
          <p:nvPr/>
        </p:nvSpPr>
        <p:spPr>
          <a:xfrm>
            <a:off x="1182477" y="1298155"/>
            <a:ext cx="9831265"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rPr>
              <a:t>训练数据</a:t>
            </a:r>
          </a:p>
        </p:txBody>
      </p:sp>
      <p:pic>
        <p:nvPicPr>
          <p:cNvPr id="9" name="图片 8" descr="图表, 图示&#10;&#10;中度可信度描述已自动生成">
            <a:extLst>
              <a:ext uri="{FF2B5EF4-FFF2-40B4-BE49-F238E27FC236}">
                <a16:creationId xmlns:a16="http://schemas.microsoft.com/office/drawing/2014/main" id="{6412D934-5E7D-D9FA-3AED-DF1A37E475C5}"/>
              </a:ext>
            </a:extLst>
          </p:cNvPr>
          <p:cNvPicPr>
            <a:picLocks noChangeAspect="1"/>
          </p:cNvPicPr>
          <p:nvPr/>
        </p:nvPicPr>
        <p:blipFill>
          <a:blip r:embed="rId5"/>
          <a:stretch>
            <a:fillRect/>
          </a:stretch>
        </p:blipFill>
        <p:spPr>
          <a:xfrm>
            <a:off x="7897174" y="3438936"/>
            <a:ext cx="3734961" cy="2063787"/>
          </a:xfrm>
          <a:prstGeom prst="rect">
            <a:avLst/>
          </a:prstGeom>
        </p:spPr>
      </p:pic>
      <p:sp>
        <p:nvSpPr>
          <p:cNvPr id="5" name="文本框 4">
            <a:extLst>
              <a:ext uri="{FF2B5EF4-FFF2-40B4-BE49-F238E27FC236}">
                <a16:creationId xmlns:a16="http://schemas.microsoft.com/office/drawing/2014/main" id="{488CBA50-A9E9-1455-EFDC-C37A9DA2D916}"/>
              </a:ext>
            </a:extLst>
          </p:cNvPr>
          <p:cNvSpPr txBox="1"/>
          <p:nvPr/>
        </p:nvSpPr>
        <p:spPr>
          <a:xfrm>
            <a:off x="365730" y="318075"/>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2 </a:t>
            </a:r>
            <a:r>
              <a:rPr lang="zh-CN" altLang="en-US" sz="2800" b="1" spc="150" dirty="0">
                <a:latin typeface="微软雅黑" panose="020B0503020204020204" pitchFamily="34" charset="-122"/>
                <a:ea typeface="微软雅黑" panose="020B0503020204020204" pitchFamily="34" charset="-122"/>
              </a:rPr>
              <a:t>研究一 构建</a:t>
            </a:r>
            <a:r>
              <a:rPr kumimoji="0" lang="en-US" altLang="zh-CN" sz="28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：方法</a:t>
            </a:r>
          </a:p>
        </p:txBody>
      </p:sp>
      <p:sp>
        <p:nvSpPr>
          <p:cNvPr id="4" name="文本框 3">
            <a:extLst>
              <a:ext uri="{FF2B5EF4-FFF2-40B4-BE49-F238E27FC236}">
                <a16:creationId xmlns:a16="http://schemas.microsoft.com/office/drawing/2014/main" id="{B1F3401A-92ED-E212-C5CA-4E80B9ADDB05}"/>
              </a:ext>
            </a:extLst>
          </p:cNvPr>
          <p:cNvSpPr txBox="1"/>
          <p:nvPr/>
        </p:nvSpPr>
        <p:spPr>
          <a:xfrm>
            <a:off x="1508349" y="2039065"/>
            <a:ext cx="6645051" cy="1754326"/>
          </a:xfrm>
          <a:prstGeom prst="rect">
            <a:avLst/>
          </a:prstGeom>
          <a:noFill/>
        </p:spPr>
        <p:txBody>
          <a:bodyPr wrap="square">
            <a:spAutoFit/>
          </a:bodyPr>
          <a:lstStyle/>
          <a:p>
            <a:r>
              <a:rPr lang="zh-CN" altLang="zh-CN"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在每个试次中，首先呈现</a:t>
            </a:r>
            <a:r>
              <a:rPr lang="en-US" altLang="zh-CN" kern="0" dirty="0">
                <a:solidFill>
                  <a:srgbClr val="000000"/>
                </a:solidFill>
                <a:effectLst/>
                <a:latin typeface="等线" panose="02010600030101010101" pitchFamily="2" charset="-122"/>
                <a:ea typeface="等线" panose="02010600030101010101" pitchFamily="2" charset="-122"/>
              </a:rPr>
              <a:t>500ms</a:t>
            </a:r>
            <a:r>
              <a:rPr lang="zh-CN" altLang="zh-CN"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的中央注视点，然后同时呈现一对图形</a:t>
            </a:r>
            <a:r>
              <a:rPr lang="en-US" altLang="zh-CN" kern="0" dirty="0">
                <a:solidFill>
                  <a:srgbClr val="000000"/>
                </a:solidFill>
                <a:effectLst/>
                <a:latin typeface="等线" panose="02010600030101010101" pitchFamily="2" charset="-122"/>
                <a:ea typeface="等线" panose="02010600030101010101" pitchFamily="2" charset="-122"/>
              </a:rPr>
              <a:t>——</a:t>
            </a:r>
            <a:r>
              <a:rPr lang="zh-CN" altLang="zh-CN"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文字刺激</a:t>
            </a:r>
            <a:r>
              <a:rPr lang="en-US" altLang="zh-CN" kern="0" dirty="0">
                <a:solidFill>
                  <a:srgbClr val="000000"/>
                </a:solidFill>
                <a:effectLst/>
                <a:latin typeface="等线" panose="02010600030101010101" pitchFamily="2" charset="-122"/>
                <a:ea typeface="等线" panose="02010600030101010101" pitchFamily="2" charset="-122"/>
              </a:rPr>
              <a:t>100ms</a:t>
            </a:r>
            <a:r>
              <a:rPr lang="zh-CN" altLang="zh-CN"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，随后是</a:t>
            </a:r>
            <a:r>
              <a:rPr lang="en-US" altLang="zh-CN" kern="0" dirty="0">
                <a:solidFill>
                  <a:srgbClr val="000000"/>
                </a:solidFill>
                <a:effectLst/>
                <a:latin typeface="等线" panose="02010600030101010101" pitchFamily="2" charset="-122"/>
                <a:ea typeface="等线" panose="02010600030101010101" pitchFamily="2" charset="-122"/>
              </a:rPr>
              <a:t>1500ms</a:t>
            </a:r>
            <a:r>
              <a:rPr lang="zh-CN" altLang="zh-CN"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的空屏。</a:t>
            </a:r>
            <a:endParaRPr lang="en-US" altLang="zh-CN"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被试需要在空屏阶段进行按键，如果图形刺激对应文字刺激，就按</a:t>
            </a:r>
            <a:r>
              <a:rPr lang="en-US" altLang="zh-CN" kern="0" dirty="0">
                <a:solidFill>
                  <a:srgbClr val="000000"/>
                </a:solidFill>
                <a:effectLst/>
                <a:latin typeface="等线" panose="02010600030101010101" pitchFamily="2" charset="-122"/>
                <a:ea typeface="等线" panose="02010600030101010101" pitchFamily="2" charset="-122"/>
              </a:rPr>
              <a:t>m</a:t>
            </a:r>
            <a:r>
              <a:rPr lang="zh-CN" altLang="zh-CN"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键；如果不符合就按</a:t>
            </a:r>
            <a:r>
              <a:rPr lang="en-US" altLang="zh-CN" kern="0" dirty="0">
                <a:solidFill>
                  <a:srgbClr val="000000"/>
                </a:solidFill>
                <a:effectLst/>
                <a:latin typeface="等线" panose="02010600030101010101" pitchFamily="2" charset="-122"/>
                <a:ea typeface="等线" panose="02010600030101010101" pitchFamily="2" charset="-122"/>
              </a:rPr>
              <a:t>n</a:t>
            </a:r>
            <a:r>
              <a:rPr lang="zh-CN" altLang="zh-CN"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，原始实验的总时长为</a:t>
            </a:r>
            <a:r>
              <a:rPr lang="en-US" altLang="zh-CN" kern="0" dirty="0">
                <a:solidFill>
                  <a:srgbClr val="000000"/>
                </a:solidFill>
                <a:effectLst/>
                <a:latin typeface="等线" panose="02010600030101010101" pitchFamily="2" charset="-122"/>
                <a:ea typeface="等线" panose="02010600030101010101" pitchFamily="2" charset="-122"/>
              </a:rPr>
              <a:t>2100ms</a:t>
            </a:r>
            <a:r>
              <a:rPr lang="zh-CN" altLang="zh-CN"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en-US" altLang="zh-CN"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实验刺激包含叠加噪声的</a:t>
            </a:r>
            <a:r>
              <a:rPr lang="zh-CN" altLang="zh-CN"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三个简单图形刺激</a:t>
            </a:r>
            <a:r>
              <a:rPr lang="en-US" altLang="zh-CN"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a:t>
            </a:r>
            <a:r>
              <a:rPr lang="zh-CN" altLang="zh-CN"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三角形、圆形、正方形</a:t>
            </a:r>
            <a:r>
              <a:rPr lang="en-US" altLang="zh-CN"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a:t>
            </a:r>
            <a:r>
              <a:rPr lang="zh-CN" altLang="zh-CN"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以及三个文字标签刺激</a:t>
            </a:r>
            <a:r>
              <a:rPr lang="en-US" altLang="zh-CN"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a:t>
            </a:r>
            <a:r>
              <a:rPr lang="zh-CN" altLang="zh-CN"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“三角形”、“圆形”、“方形”</a:t>
            </a:r>
            <a:r>
              <a:rPr lang="en-US" altLang="zh-CN"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a:t>
            </a:r>
            <a:r>
              <a:rPr lang="zh-CN" altLang="zh-CN"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06086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943794"/>
            <a:ext cx="11167022" cy="470139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773300" y="60782"/>
            <a:ext cx="1165519" cy="798071"/>
          </a:xfrm>
          <a:prstGeom prst="rect">
            <a:avLst/>
          </a:prstGeom>
        </p:spPr>
      </p:pic>
      <p:sp>
        <p:nvSpPr>
          <p:cNvPr id="8" name="文本框 7">
            <a:extLst>
              <a:ext uri="{FF2B5EF4-FFF2-40B4-BE49-F238E27FC236}">
                <a16:creationId xmlns:a16="http://schemas.microsoft.com/office/drawing/2014/main" id="{4773B6AA-81B0-E73A-D55B-6C4A6FCBEE05}"/>
              </a:ext>
            </a:extLst>
          </p:cNvPr>
          <p:cNvSpPr txBox="1"/>
          <p:nvPr/>
        </p:nvSpPr>
        <p:spPr>
          <a:xfrm>
            <a:off x="846032" y="860568"/>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b="1" spc="150" dirty="0">
                <a:solidFill>
                  <a:schemeClr val="tx1"/>
                </a:solidFill>
                <a:latin typeface="微软雅黑" panose="020B0503020204020204" pitchFamily="34" charset="-122"/>
                <a:ea typeface="微软雅黑" panose="020B0503020204020204" pitchFamily="34" charset="-122"/>
              </a:rPr>
              <a:t>研究方法</a:t>
            </a:r>
            <a:endParaRPr lang="en-US" altLang="zh-CN" sz="2800" b="1" spc="150" dirty="0">
              <a:solidFill>
                <a:schemeClr val="tx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D1A4330-685E-479F-1CDA-26E46AE98DF9}"/>
              </a:ext>
            </a:extLst>
          </p:cNvPr>
          <p:cNvSpPr txBox="1"/>
          <p:nvPr/>
        </p:nvSpPr>
        <p:spPr>
          <a:xfrm>
            <a:off x="1182477" y="1401346"/>
            <a:ext cx="9831265"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rPr>
              <a:t>训练数据</a:t>
            </a:r>
          </a:p>
        </p:txBody>
      </p:sp>
      <p:sp>
        <p:nvSpPr>
          <p:cNvPr id="5" name="文本框 4">
            <a:extLst>
              <a:ext uri="{FF2B5EF4-FFF2-40B4-BE49-F238E27FC236}">
                <a16:creationId xmlns:a16="http://schemas.microsoft.com/office/drawing/2014/main" id="{488CBA50-A9E9-1455-EFDC-C37A9DA2D916}"/>
              </a:ext>
            </a:extLst>
          </p:cNvPr>
          <p:cNvSpPr txBox="1"/>
          <p:nvPr/>
        </p:nvSpPr>
        <p:spPr>
          <a:xfrm>
            <a:off x="365730" y="318075"/>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2 </a:t>
            </a:r>
            <a:r>
              <a:rPr lang="zh-CN" altLang="en-US" sz="2800" b="1" spc="150" dirty="0">
                <a:latin typeface="微软雅黑" panose="020B0503020204020204" pitchFamily="34" charset="-122"/>
                <a:ea typeface="微软雅黑" panose="020B0503020204020204" pitchFamily="34" charset="-122"/>
              </a:rPr>
              <a:t>研究一 构建</a:t>
            </a:r>
            <a:r>
              <a:rPr kumimoji="0" lang="en-US" altLang="zh-CN" sz="28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：方法</a:t>
            </a:r>
          </a:p>
        </p:txBody>
      </p:sp>
      <p:pic>
        <p:nvPicPr>
          <p:cNvPr id="11" name="图片 10" descr="图表&#10;&#10;描述已自动生成">
            <a:extLst>
              <a:ext uri="{FF2B5EF4-FFF2-40B4-BE49-F238E27FC236}">
                <a16:creationId xmlns:a16="http://schemas.microsoft.com/office/drawing/2014/main" id="{4FAB819D-F3F3-1523-C08D-AB1A377AE1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5925" y="2303103"/>
            <a:ext cx="6041109" cy="2473657"/>
          </a:xfrm>
          <a:prstGeom prst="rect">
            <a:avLst/>
          </a:prstGeom>
        </p:spPr>
      </p:pic>
      <p:sp>
        <p:nvSpPr>
          <p:cNvPr id="4" name="文本框 3">
            <a:extLst>
              <a:ext uri="{FF2B5EF4-FFF2-40B4-BE49-F238E27FC236}">
                <a16:creationId xmlns:a16="http://schemas.microsoft.com/office/drawing/2014/main" id="{1D898D17-0B8D-A04C-619C-4DE661FB96F3}"/>
              </a:ext>
            </a:extLst>
          </p:cNvPr>
          <p:cNvSpPr txBox="1"/>
          <p:nvPr/>
        </p:nvSpPr>
        <p:spPr>
          <a:xfrm>
            <a:off x="1182477" y="2303103"/>
            <a:ext cx="4313448" cy="1754326"/>
          </a:xfrm>
          <a:prstGeom prst="rect">
            <a:avLst/>
          </a:prstGeom>
          <a:noFill/>
        </p:spPr>
        <p:txBody>
          <a:bodyPr wrap="square">
            <a:spAutoFit/>
          </a:bodyPr>
          <a:lstStyle/>
          <a:p>
            <a:r>
              <a:rPr lang="zh-CN"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该实验符合条件的数据共包含</a:t>
            </a:r>
            <a:r>
              <a:rPr lang="en-US"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40</a:t>
            </a:r>
            <a:r>
              <a:rPr lang="zh-CN"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名被试，共</a:t>
            </a:r>
            <a:r>
              <a:rPr lang="en-US"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9544</a:t>
            </a:r>
            <a:r>
              <a:rPr lang="zh-CN"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条反应数据</a:t>
            </a:r>
            <a:endParaRPr lang="en-US"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endParaRPr>
          </a:p>
          <a:p>
            <a:r>
              <a:rPr lang="zh-CN"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反应时均值为</a:t>
            </a:r>
            <a:r>
              <a:rPr lang="en-US"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708.69</a:t>
            </a:r>
            <a:r>
              <a:rPr lang="zh-CN"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a:t>
            </a:r>
            <a:r>
              <a:rPr lang="en-US"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154.59ms</a:t>
            </a:r>
            <a:endParaRPr lang="en-US" altLang="zh-CN" kern="0" dirty="0">
              <a:solidFill>
                <a:srgbClr val="000000"/>
              </a:solidFill>
              <a:latin typeface="等线" panose="02010600030101010101" pitchFamily="2" charset="-122"/>
              <a:ea typeface="等线" panose="02010600030101010101" pitchFamily="2" charset="-122"/>
              <a:cs typeface="宋体" panose="02010600030101010101" pitchFamily="2" charset="-122"/>
            </a:endParaRPr>
          </a:p>
          <a:p>
            <a:r>
              <a:rPr lang="zh-CN"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正确率为</a:t>
            </a:r>
            <a:r>
              <a:rPr lang="en-US"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0.92</a:t>
            </a:r>
            <a:endParaRPr lang="en-US" altLang="zh-CN" kern="0" dirty="0">
              <a:solidFill>
                <a:srgbClr val="000000"/>
              </a:solidFill>
              <a:latin typeface="等线" panose="02010600030101010101" pitchFamily="2" charset="-122"/>
              <a:ea typeface="等线" panose="02010600030101010101" pitchFamily="2" charset="-122"/>
              <a:cs typeface="宋体" panose="02010600030101010101" pitchFamily="2" charset="-122"/>
            </a:endParaRPr>
          </a:p>
          <a:p>
            <a:r>
              <a:rPr lang="zh-CN"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相同刺激对条件和不同刺激对条件下反应时数据的分布形态见图</a:t>
            </a:r>
            <a:endParaRPr lang="zh-CN" altLang="en-US" dirty="0">
              <a:latin typeface="等线" panose="02010600030101010101" pitchFamily="2" charset="-122"/>
              <a:ea typeface="等线" panose="02010600030101010101" pitchFamily="2" charset="-122"/>
            </a:endParaRPr>
          </a:p>
        </p:txBody>
      </p:sp>
      <p:sp>
        <p:nvSpPr>
          <p:cNvPr id="7" name="文本框 6">
            <a:extLst>
              <a:ext uri="{FF2B5EF4-FFF2-40B4-BE49-F238E27FC236}">
                <a16:creationId xmlns:a16="http://schemas.microsoft.com/office/drawing/2014/main" id="{DD44D334-BA7F-D0FA-2D8E-7E8234641079}"/>
              </a:ext>
            </a:extLst>
          </p:cNvPr>
          <p:cNvSpPr txBox="1"/>
          <p:nvPr/>
        </p:nvSpPr>
        <p:spPr>
          <a:xfrm>
            <a:off x="1182477" y="4726940"/>
            <a:ext cx="8009649" cy="646331"/>
          </a:xfrm>
          <a:prstGeom prst="rect">
            <a:avLst/>
          </a:prstGeom>
          <a:noFill/>
        </p:spPr>
        <p:txBody>
          <a:bodyPr wrap="square">
            <a:spAutoFit/>
          </a:bodyPr>
          <a:lstStyle/>
          <a:p>
            <a:r>
              <a:rPr lang="zh-CN" altLang="zh-CN" kern="0" dirty="0">
                <a:solidFill>
                  <a:srgbClr val="000000"/>
                </a:solidFill>
                <a:latin typeface="等线" panose="02010600030101010101" pitchFamily="2" charset="-122"/>
                <a:ea typeface="等线" panose="02010600030101010101" pitchFamily="2" charset="-122"/>
              </a:rPr>
              <a:t>相同判断的反应时显著低于不同判断的反应时，</a:t>
            </a:r>
            <a:r>
              <a:rPr lang="en-US" altLang="zh-CN" kern="0" dirty="0">
                <a:solidFill>
                  <a:srgbClr val="000000"/>
                </a:solidFill>
                <a:latin typeface="等线" panose="02010600030101010101" pitchFamily="2" charset="-122"/>
                <a:ea typeface="等线" panose="02010600030101010101" pitchFamily="2" charset="-122"/>
              </a:rPr>
              <a:t>t(9543) = 21.28, p &lt; .001</a:t>
            </a:r>
            <a:r>
              <a:rPr lang="zh-CN" altLang="zh-CN" kern="0" dirty="0">
                <a:solidFill>
                  <a:srgbClr val="000000"/>
                </a:solidFill>
                <a:latin typeface="等线" panose="02010600030101010101" pitchFamily="2" charset="-122"/>
                <a:ea typeface="等线" panose="02010600030101010101" pitchFamily="2" charset="-122"/>
              </a:rPr>
              <a:t>。</a:t>
            </a:r>
            <a:endParaRPr lang="en-US" altLang="zh-CN" kern="0" dirty="0">
              <a:solidFill>
                <a:srgbClr val="000000"/>
              </a:solidFill>
              <a:latin typeface="等线" panose="02010600030101010101" pitchFamily="2" charset="-122"/>
              <a:ea typeface="等线" panose="02010600030101010101" pitchFamily="2" charset="-122"/>
            </a:endParaRPr>
          </a:p>
          <a:p>
            <a:r>
              <a:rPr lang="zh-CN" altLang="zh-CN" kern="0" dirty="0">
                <a:solidFill>
                  <a:srgbClr val="000000"/>
                </a:solidFill>
                <a:latin typeface="等线" panose="02010600030101010101" pitchFamily="2" charset="-122"/>
                <a:ea typeface="等线" panose="02010600030101010101" pitchFamily="2" charset="-122"/>
              </a:rPr>
              <a:t>本实验中出现了明显的快同效应。</a:t>
            </a:r>
            <a:endParaRPr lang="zh-CN" altLang="en-US" kern="0" dirty="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9436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24A17F0C-B4F0-2FB6-709E-952EB733DFBE}"/>
              </a:ext>
            </a:extLst>
          </p:cNvPr>
          <p:cNvSpPr/>
          <p:nvPr/>
        </p:nvSpPr>
        <p:spPr>
          <a:xfrm>
            <a:off x="-53009" y="0"/>
            <a:ext cx="3578087" cy="6858000"/>
          </a:xfrm>
          <a:prstGeom prst="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华文仿宋" panose="02010600040101010101" pitchFamily="2" charset="-122"/>
              <a:ea typeface="华文仿宋" panose="02010600040101010101" pitchFamily="2" charset="-122"/>
            </a:endParaRPr>
          </a:p>
        </p:txBody>
      </p:sp>
      <p:sp>
        <p:nvSpPr>
          <p:cNvPr id="5" name="文本框 4"/>
          <p:cNvSpPr txBox="1"/>
          <p:nvPr/>
        </p:nvSpPr>
        <p:spPr>
          <a:xfrm>
            <a:off x="262023" y="2185378"/>
            <a:ext cx="2759336" cy="1675202"/>
          </a:xfrm>
          <a:prstGeom prst="rect">
            <a:avLst/>
          </a:prstGeom>
          <a:noFill/>
        </p:spPr>
        <p:txBody>
          <a:bodyPr wrap="square" rtlCol="0">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chemeClr val="bg1"/>
                </a:solidFill>
                <a:effectLst/>
                <a:uLnTx/>
                <a:uFillTx/>
                <a:latin typeface="华文仿宋" panose="02010600040101010101" pitchFamily="2" charset="-122"/>
                <a:ea typeface="华文仿宋" panose="02010600040101010101" pitchFamily="2" charset="-122"/>
              </a:rPr>
              <a:t>目 录</a:t>
            </a:r>
            <a:endParaRPr kumimoji="0" lang="en-US" altLang="zh-CN" sz="3600" b="1" i="0" u="none" strike="noStrike" kern="1200" cap="none" spc="0" normalizeH="0" baseline="0" noProof="0" dirty="0">
              <a:ln>
                <a:noFill/>
              </a:ln>
              <a:solidFill>
                <a:schemeClr val="bg1"/>
              </a:solidFill>
              <a:effectLst/>
              <a:uLnTx/>
              <a:uFillTx/>
              <a:latin typeface="华文仿宋" panose="02010600040101010101" pitchFamily="2" charset="-122"/>
              <a:ea typeface="华文仿宋" panose="02010600040101010101" pitchFamily="2" charset="-122"/>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chemeClr val="bg1"/>
                </a:solidFill>
                <a:effectLst/>
                <a:uLnTx/>
                <a:uFillTx/>
                <a:latin typeface="华文仿宋" panose="02010600040101010101" pitchFamily="2" charset="-122"/>
                <a:ea typeface="华文仿宋" panose="02010600040101010101" pitchFamily="2" charset="-122"/>
              </a:rPr>
              <a:t> </a:t>
            </a:r>
            <a:r>
              <a:rPr kumimoji="0" lang="en-US" altLang="zh-CN" sz="3600" b="1" i="0" u="none" strike="noStrike" kern="1200" cap="none" spc="0" normalizeH="0" baseline="0" noProof="0" dirty="0">
                <a:ln>
                  <a:noFill/>
                </a:ln>
                <a:solidFill>
                  <a:schemeClr val="bg1"/>
                </a:solidFill>
                <a:effectLst/>
                <a:uLnTx/>
                <a:uFillTx/>
                <a:latin typeface="华文仿宋" panose="02010600040101010101" pitchFamily="2" charset="-122"/>
                <a:ea typeface="华文仿宋" panose="02010600040101010101" pitchFamily="2" charset="-122"/>
              </a:rPr>
              <a:t>CONTENT</a:t>
            </a:r>
            <a:endParaRPr kumimoji="0" lang="zh-CN" altLang="en-US" sz="3600" b="1" i="0" u="none" strike="noStrike" kern="1200" cap="none" spc="0" normalizeH="0" baseline="0" noProof="0" dirty="0">
              <a:ln>
                <a:noFill/>
              </a:ln>
              <a:solidFill>
                <a:schemeClr val="bg1"/>
              </a:solidFill>
              <a:effectLst/>
              <a:uLnTx/>
              <a:uFillTx/>
              <a:latin typeface="华文仿宋" panose="02010600040101010101" pitchFamily="2" charset="-122"/>
              <a:ea typeface="华文仿宋" panose="02010600040101010101" pitchFamily="2" charset="-122"/>
            </a:endParaRPr>
          </a:p>
        </p:txBody>
      </p:sp>
      <p:grpSp>
        <p:nvGrpSpPr>
          <p:cNvPr id="3" name="组合 2">
            <a:extLst>
              <a:ext uri="{FF2B5EF4-FFF2-40B4-BE49-F238E27FC236}">
                <a16:creationId xmlns:a16="http://schemas.microsoft.com/office/drawing/2014/main" id="{04B1CDEC-47D8-BFBD-B4CC-88E5BEA660B4}"/>
              </a:ext>
            </a:extLst>
          </p:cNvPr>
          <p:cNvGrpSpPr/>
          <p:nvPr/>
        </p:nvGrpSpPr>
        <p:grpSpPr>
          <a:xfrm>
            <a:off x="4250707" y="493863"/>
            <a:ext cx="4823278" cy="780525"/>
            <a:chOff x="5300784" y="596957"/>
            <a:chExt cx="4823278" cy="780525"/>
          </a:xfrm>
        </p:grpSpPr>
        <p:sp>
          <p:nvSpPr>
            <p:cNvPr id="4" name="椭圆 3">
              <a:extLst>
                <a:ext uri="{FF2B5EF4-FFF2-40B4-BE49-F238E27FC236}">
                  <a16:creationId xmlns:a16="http://schemas.microsoft.com/office/drawing/2014/main" id="{4E58ED4E-4B9B-27FF-C4AA-276D677B68F1}"/>
                </a:ext>
              </a:extLst>
            </p:cNvPr>
            <p:cNvSpPr/>
            <p:nvPr/>
          </p:nvSpPr>
          <p:spPr>
            <a:xfrm>
              <a:off x="5300784" y="596957"/>
              <a:ext cx="821059" cy="780525"/>
            </a:xfrm>
            <a:prstGeom prst="ellipse">
              <a:avLst/>
            </a:prstGeom>
            <a:solidFill>
              <a:srgbClr val="023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华文仿宋" panose="02010600040101010101" pitchFamily="2" charset="-122"/>
                  <a:ea typeface="华文仿宋" panose="02010600040101010101" pitchFamily="2" charset="-122"/>
                  <a:sym typeface="Arial" panose="020B0604020202020204"/>
                </a:rPr>
                <a:t>01</a:t>
              </a:r>
              <a:endParaRPr lang="zh-CN" altLang="en-US" sz="2400" b="1" dirty="0">
                <a:solidFill>
                  <a:schemeClr val="bg1"/>
                </a:solidFill>
                <a:latin typeface="华文仿宋" panose="02010600040101010101" pitchFamily="2" charset="-122"/>
                <a:ea typeface="华文仿宋" panose="02010600040101010101" pitchFamily="2" charset="-122"/>
                <a:sym typeface="Arial" panose="020B0604020202020204"/>
              </a:endParaRPr>
            </a:p>
          </p:txBody>
        </p:sp>
        <p:sp>
          <p:nvSpPr>
            <p:cNvPr id="6" name="文本框 5">
              <a:extLst>
                <a:ext uri="{FF2B5EF4-FFF2-40B4-BE49-F238E27FC236}">
                  <a16:creationId xmlns:a16="http://schemas.microsoft.com/office/drawing/2014/main" id="{D277F21F-6012-D821-BECE-87B52755BAA1}"/>
                </a:ext>
              </a:extLst>
            </p:cNvPr>
            <p:cNvSpPr txBox="1"/>
            <p:nvPr/>
          </p:nvSpPr>
          <p:spPr>
            <a:xfrm>
              <a:off x="6426457" y="710220"/>
              <a:ext cx="3697605" cy="553998"/>
            </a:xfrm>
            <a:prstGeom prst="rect">
              <a:avLst/>
            </a:prstGeom>
            <a:noFill/>
          </p:spPr>
          <p:txBody>
            <a:bodyPr wrap="square" rtlCol="0">
              <a:spAutoFit/>
            </a:bodyPr>
            <a:lstStyle>
              <a:defPPr>
                <a:defRPr lang="zh-CN"/>
              </a:defPPr>
              <a:lvl1pPr>
                <a:defRPr sz="6600" b="1">
                  <a:latin typeface="思源宋体 CN Heavy" panose="02020900000000000000" pitchFamily="18" charset="-122"/>
                  <a:ea typeface="思源宋体 CN Heavy" panose="02020900000000000000" pitchFamily="18" charset="-122"/>
                </a:defRPr>
              </a:lvl1pPr>
            </a:lstStyle>
            <a:p>
              <a:r>
                <a:rPr lang="zh-CN" altLang="en-US" sz="3000" dirty="0">
                  <a:solidFill>
                    <a:schemeClr val="tx1">
                      <a:lumMod val="85000"/>
                      <a:lumOff val="15000"/>
                    </a:schemeClr>
                  </a:solidFill>
                  <a:latin typeface="华文仿宋" panose="02010600040101010101" pitchFamily="2" charset="-122"/>
                  <a:ea typeface="华文仿宋" panose="02010600040101010101" pitchFamily="2" charset="-122"/>
                  <a:sym typeface="Arial" panose="020B0604020202020204"/>
                </a:rPr>
                <a:t>研究背景与研究问题</a:t>
              </a:r>
            </a:p>
          </p:txBody>
        </p:sp>
      </p:grpSp>
      <p:grpSp>
        <p:nvGrpSpPr>
          <p:cNvPr id="9" name="组合 8">
            <a:extLst>
              <a:ext uri="{FF2B5EF4-FFF2-40B4-BE49-F238E27FC236}">
                <a16:creationId xmlns:a16="http://schemas.microsoft.com/office/drawing/2014/main" id="{02835B78-1724-6C5B-B83A-6DCF24AC8E5F}"/>
              </a:ext>
            </a:extLst>
          </p:cNvPr>
          <p:cNvGrpSpPr/>
          <p:nvPr/>
        </p:nvGrpSpPr>
        <p:grpSpPr>
          <a:xfrm>
            <a:off x="4262772" y="1893229"/>
            <a:ext cx="7438161" cy="780525"/>
            <a:chOff x="5509699" y="1775885"/>
            <a:chExt cx="7438161" cy="780525"/>
          </a:xfrm>
        </p:grpSpPr>
        <p:sp>
          <p:nvSpPr>
            <p:cNvPr id="10" name="椭圆 9">
              <a:extLst>
                <a:ext uri="{FF2B5EF4-FFF2-40B4-BE49-F238E27FC236}">
                  <a16:creationId xmlns:a16="http://schemas.microsoft.com/office/drawing/2014/main" id="{C2530CC0-E9DC-65CD-D3D7-0FDB5FD5CE4D}"/>
                </a:ext>
              </a:extLst>
            </p:cNvPr>
            <p:cNvSpPr/>
            <p:nvPr/>
          </p:nvSpPr>
          <p:spPr>
            <a:xfrm>
              <a:off x="5509699" y="1775885"/>
              <a:ext cx="821059" cy="780525"/>
            </a:xfrm>
            <a:prstGeom prst="ellipse">
              <a:avLst/>
            </a:prstGeom>
            <a:solidFill>
              <a:srgbClr val="023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华文仿宋" panose="02010600040101010101" pitchFamily="2" charset="-122"/>
                  <a:ea typeface="华文仿宋" panose="02010600040101010101" pitchFamily="2" charset="-122"/>
                  <a:sym typeface="Arial" panose="020B0604020202020204"/>
                </a:rPr>
                <a:t>02</a:t>
              </a:r>
              <a:endParaRPr lang="zh-CN" altLang="en-US" sz="2400" b="1" dirty="0">
                <a:solidFill>
                  <a:schemeClr val="bg1"/>
                </a:solidFill>
                <a:latin typeface="华文仿宋" panose="02010600040101010101" pitchFamily="2" charset="-122"/>
                <a:ea typeface="华文仿宋" panose="02010600040101010101" pitchFamily="2" charset="-122"/>
                <a:sym typeface="Arial" panose="020B0604020202020204"/>
              </a:endParaRPr>
            </a:p>
          </p:txBody>
        </p:sp>
        <p:sp>
          <p:nvSpPr>
            <p:cNvPr id="11" name="文本框 10">
              <a:extLst>
                <a:ext uri="{FF2B5EF4-FFF2-40B4-BE49-F238E27FC236}">
                  <a16:creationId xmlns:a16="http://schemas.microsoft.com/office/drawing/2014/main" id="{ABC59049-BCA3-EB11-451D-DD0A0C2E5D7E}"/>
                </a:ext>
              </a:extLst>
            </p:cNvPr>
            <p:cNvSpPr txBox="1"/>
            <p:nvPr/>
          </p:nvSpPr>
          <p:spPr>
            <a:xfrm>
              <a:off x="6623307" y="1889972"/>
              <a:ext cx="6324553" cy="553998"/>
            </a:xfrm>
            <a:prstGeom prst="rect">
              <a:avLst/>
            </a:prstGeom>
            <a:noFill/>
          </p:spPr>
          <p:txBody>
            <a:bodyPr wrap="square" rtlCol="0">
              <a:spAutoFit/>
            </a:bodyPr>
            <a:lstStyle>
              <a:defPPr>
                <a:defRPr lang="zh-CN"/>
              </a:defPPr>
              <a:lvl1pPr>
                <a:defRPr sz="6600" b="1">
                  <a:latin typeface="思源宋体 CN Heavy" panose="02020900000000000000" pitchFamily="18" charset="-122"/>
                  <a:ea typeface="思源宋体 CN Heavy" panose="02020900000000000000" pitchFamily="18" charset="-122"/>
                </a:defRPr>
              </a:lvl1pPr>
            </a:lstStyle>
            <a:p>
              <a:r>
                <a:rPr lang="zh-CN" altLang="en-US" sz="3000" dirty="0">
                  <a:solidFill>
                    <a:schemeClr val="tx1">
                      <a:lumMod val="85000"/>
                      <a:lumOff val="15000"/>
                    </a:schemeClr>
                  </a:solidFill>
                  <a:latin typeface="华文仿宋" panose="02010600040101010101" pitchFamily="2" charset="-122"/>
                  <a:ea typeface="华文仿宋" panose="02010600040101010101" pitchFamily="2" charset="-122"/>
                  <a:sym typeface="Arial" panose="020B0604020202020204"/>
                </a:rPr>
                <a:t>研究一 构建</a:t>
              </a:r>
              <a:r>
                <a:rPr lang="en-US" altLang="zh-CN" sz="3000" dirty="0" err="1">
                  <a:solidFill>
                    <a:schemeClr val="tx1">
                      <a:lumMod val="85000"/>
                      <a:lumOff val="15000"/>
                    </a:schemeClr>
                  </a:solidFill>
                  <a:latin typeface="华文仿宋" panose="02010600040101010101" pitchFamily="2" charset="-122"/>
                  <a:ea typeface="华文仿宋" panose="02010600040101010101" pitchFamily="2" charset="-122"/>
                  <a:sym typeface="Arial" panose="020B0604020202020204"/>
                </a:rPr>
                <a:t>FSNet</a:t>
              </a:r>
              <a:endParaRPr lang="zh-CN" altLang="en-US" sz="3000" dirty="0">
                <a:solidFill>
                  <a:schemeClr val="tx1">
                    <a:lumMod val="85000"/>
                    <a:lumOff val="15000"/>
                  </a:schemeClr>
                </a:solidFill>
                <a:latin typeface="华文仿宋" panose="02010600040101010101" pitchFamily="2" charset="-122"/>
                <a:ea typeface="华文仿宋" panose="02010600040101010101" pitchFamily="2" charset="-122"/>
                <a:sym typeface="Arial" panose="020B0604020202020204"/>
              </a:endParaRPr>
            </a:p>
          </p:txBody>
        </p:sp>
      </p:grpSp>
      <p:grpSp>
        <p:nvGrpSpPr>
          <p:cNvPr id="12" name="组合 11">
            <a:extLst>
              <a:ext uri="{FF2B5EF4-FFF2-40B4-BE49-F238E27FC236}">
                <a16:creationId xmlns:a16="http://schemas.microsoft.com/office/drawing/2014/main" id="{3C62509F-3DFE-4BBB-BBC9-5C09B9765636}"/>
              </a:ext>
            </a:extLst>
          </p:cNvPr>
          <p:cNvGrpSpPr/>
          <p:nvPr/>
        </p:nvGrpSpPr>
        <p:grpSpPr>
          <a:xfrm>
            <a:off x="4262772" y="3326372"/>
            <a:ext cx="7409133" cy="780525"/>
            <a:chOff x="5523669" y="2938303"/>
            <a:chExt cx="7409133" cy="780525"/>
          </a:xfrm>
        </p:grpSpPr>
        <p:sp>
          <p:nvSpPr>
            <p:cNvPr id="13" name="椭圆 12">
              <a:extLst>
                <a:ext uri="{FF2B5EF4-FFF2-40B4-BE49-F238E27FC236}">
                  <a16:creationId xmlns:a16="http://schemas.microsoft.com/office/drawing/2014/main" id="{E06E2636-E526-37D7-550E-57F1B955EAB4}"/>
                </a:ext>
              </a:extLst>
            </p:cNvPr>
            <p:cNvSpPr/>
            <p:nvPr/>
          </p:nvSpPr>
          <p:spPr>
            <a:xfrm>
              <a:off x="5523669" y="2938303"/>
              <a:ext cx="821059" cy="780525"/>
            </a:xfrm>
            <a:prstGeom prst="ellipse">
              <a:avLst/>
            </a:prstGeom>
            <a:solidFill>
              <a:srgbClr val="023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华文仿宋" panose="02010600040101010101" pitchFamily="2" charset="-122"/>
                  <a:ea typeface="华文仿宋" panose="02010600040101010101" pitchFamily="2" charset="-122"/>
                  <a:sym typeface="Arial" panose="020B0604020202020204"/>
                </a:rPr>
                <a:t>03</a:t>
              </a:r>
              <a:endParaRPr lang="zh-CN" altLang="en-US" sz="2400" b="1" dirty="0">
                <a:solidFill>
                  <a:schemeClr val="bg1"/>
                </a:solidFill>
                <a:latin typeface="华文仿宋" panose="02010600040101010101" pitchFamily="2" charset="-122"/>
                <a:ea typeface="华文仿宋" panose="02010600040101010101" pitchFamily="2" charset="-122"/>
                <a:sym typeface="Arial" panose="020B0604020202020204"/>
              </a:endParaRPr>
            </a:p>
          </p:txBody>
        </p:sp>
        <p:sp>
          <p:nvSpPr>
            <p:cNvPr id="14" name="文本框 13">
              <a:extLst>
                <a:ext uri="{FF2B5EF4-FFF2-40B4-BE49-F238E27FC236}">
                  <a16:creationId xmlns:a16="http://schemas.microsoft.com/office/drawing/2014/main" id="{AD9CA67D-1791-CB10-A1F2-6FC775AD3481}"/>
                </a:ext>
              </a:extLst>
            </p:cNvPr>
            <p:cNvSpPr txBox="1"/>
            <p:nvPr/>
          </p:nvSpPr>
          <p:spPr>
            <a:xfrm>
              <a:off x="6608249" y="3044983"/>
              <a:ext cx="6324553" cy="553998"/>
            </a:xfrm>
            <a:prstGeom prst="rect">
              <a:avLst/>
            </a:prstGeom>
            <a:noFill/>
          </p:spPr>
          <p:txBody>
            <a:bodyPr wrap="square" rtlCol="0">
              <a:spAutoFit/>
            </a:bodyPr>
            <a:lstStyle>
              <a:defPPr>
                <a:defRPr lang="zh-CN"/>
              </a:defPPr>
              <a:lvl1pPr>
                <a:defRPr sz="6600" b="1">
                  <a:latin typeface="思源宋体 CN Heavy" panose="02020900000000000000" pitchFamily="18" charset="-122"/>
                  <a:ea typeface="思源宋体 CN Heavy" panose="02020900000000000000" pitchFamily="18" charset="-122"/>
                </a:defRPr>
              </a:lvl1pPr>
            </a:lstStyle>
            <a:p>
              <a:r>
                <a:rPr lang="zh-CN" altLang="en-US" sz="3000" dirty="0">
                  <a:solidFill>
                    <a:schemeClr val="tx1">
                      <a:lumMod val="85000"/>
                      <a:lumOff val="15000"/>
                    </a:schemeClr>
                  </a:solidFill>
                  <a:latin typeface="华文仿宋" panose="02010600040101010101" pitchFamily="2" charset="-122"/>
                  <a:ea typeface="华文仿宋" panose="02010600040101010101" pitchFamily="2" charset="-122"/>
                  <a:sym typeface="Arial" panose="020B0604020202020204"/>
                </a:rPr>
                <a:t>研究二 </a:t>
              </a:r>
              <a:r>
                <a:rPr lang="en-US" altLang="zh-CN" sz="3000" dirty="0" err="1">
                  <a:solidFill>
                    <a:schemeClr val="tx1">
                      <a:lumMod val="85000"/>
                      <a:lumOff val="15000"/>
                    </a:schemeClr>
                  </a:solidFill>
                  <a:latin typeface="华文仿宋" panose="02010600040101010101" pitchFamily="2" charset="-122"/>
                  <a:ea typeface="华文仿宋" panose="02010600040101010101" pitchFamily="2" charset="-122"/>
                  <a:sym typeface="Arial" panose="020B0604020202020204"/>
                </a:rPr>
                <a:t>FSNet</a:t>
              </a:r>
              <a:r>
                <a:rPr lang="zh-CN" altLang="en-US" sz="3000" dirty="0">
                  <a:solidFill>
                    <a:schemeClr val="tx1">
                      <a:lumMod val="85000"/>
                      <a:lumOff val="15000"/>
                    </a:schemeClr>
                  </a:solidFill>
                  <a:latin typeface="华文仿宋" panose="02010600040101010101" pitchFamily="2" charset="-122"/>
                  <a:ea typeface="华文仿宋" panose="02010600040101010101" pitchFamily="2" charset="-122"/>
                  <a:sym typeface="Arial" panose="020B0604020202020204"/>
                </a:rPr>
                <a:t>的网络特征</a:t>
              </a:r>
            </a:p>
          </p:txBody>
        </p:sp>
      </p:grpSp>
      <p:grpSp>
        <p:nvGrpSpPr>
          <p:cNvPr id="15" name="组合 14">
            <a:extLst>
              <a:ext uri="{FF2B5EF4-FFF2-40B4-BE49-F238E27FC236}">
                <a16:creationId xmlns:a16="http://schemas.microsoft.com/office/drawing/2014/main" id="{F4410B96-D6D6-EB63-D3AC-FE9E5F8F4FDD}"/>
              </a:ext>
            </a:extLst>
          </p:cNvPr>
          <p:cNvGrpSpPr/>
          <p:nvPr/>
        </p:nvGrpSpPr>
        <p:grpSpPr>
          <a:xfrm>
            <a:off x="4262772" y="4709904"/>
            <a:ext cx="5980685" cy="780525"/>
            <a:chOff x="5523669" y="2938303"/>
            <a:chExt cx="5980685" cy="780525"/>
          </a:xfrm>
        </p:grpSpPr>
        <p:sp>
          <p:nvSpPr>
            <p:cNvPr id="16" name="椭圆 15">
              <a:extLst>
                <a:ext uri="{FF2B5EF4-FFF2-40B4-BE49-F238E27FC236}">
                  <a16:creationId xmlns:a16="http://schemas.microsoft.com/office/drawing/2014/main" id="{5A224810-6B4B-009A-7C0D-2ABA230DC0DC}"/>
                </a:ext>
              </a:extLst>
            </p:cNvPr>
            <p:cNvSpPr/>
            <p:nvPr/>
          </p:nvSpPr>
          <p:spPr>
            <a:xfrm>
              <a:off x="5523669" y="2938303"/>
              <a:ext cx="821059" cy="780525"/>
            </a:xfrm>
            <a:prstGeom prst="ellipse">
              <a:avLst/>
            </a:prstGeom>
            <a:solidFill>
              <a:srgbClr val="023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华文仿宋" panose="02010600040101010101" pitchFamily="2" charset="-122"/>
                  <a:ea typeface="华文仿宋" panose="02010600040101010101" pitchFamily="2" charset="-122"/>
                  <a:sym typeface="Arial" panose="020B0604020202020204"/>
                </a:rPr>
                <a:t>04</a:t>
              </a:r>
              <a:endParaRPr lang="zh-CN" altLang="en-US" sz="2400" b="1" dirty="0">
                <a:solidFill>
                  <a:schemeClr val="bg1"/>
                </a:solidFill>
                <a:latin typeface="华文仿宋" panose="02010600040101010101" pitchFamily="2" charset="-122"/>
                <a:ea typeface="华文仿宋" panose="02010600040101010101" pitchFamily="2" charset="-122"/>
                <a:sym typeface="Arial" panose="020B0604020202020204"/>
              </a:endParaRPr>
            </a:p>
          </p:txBody>
        </p:sp>
        <p:sp>
          <p:nvSpPr>
            <p:cNvPr id="17" name="文本框 16">
              <a:extLst>
                <a:ext uri="{FF2B5EF4-FFF2-40B4-BE49-F238E27FC236}">
                  <a16:creationId xmlns:a16="http://schemas.microsoft.com/office/drawing/2014/main" id="{D0003DA0-7E96-0E64-03AA-BC82A942F477}"/>
                </a:ext>
              </a:extLst>
            </p:cNvPr>
            <p:cNvSpPr txBox="1"/>
            <p:nvPr/>
          </p:nvSpPr>
          <p:spPr>
            <a:xfrm>
              <a:off x="6608249" y="3044983"/>
              <a:ext cx="4896105" cy="553998"/>
            </a:xfrm>
            <a:prstGeom prst="rect">
              <a:avLst/>
            </a:prstGeom>
            <a:noFill/>
          </p:spPr>
          <p:txBody>
            <a:bodyPr wrap="square" rtlCol="0">
              <a:spAutoFit/>
            </a:bodyPr>
            <a:lstStyle>
              <a:defPPr>
                <a:defRPr lang="zh-CN"/>
              </a:defPPr>
              <a:lvl1pPr>
                <a:defRPr sz="6600" b="1">
                  <a:latin typeface="思源宋体 CN Heavy" panose="02020900000000000000" pitchFamily="18" charset="-122"/>
                  <a:ea typeface="思源宋体 CN Heavy" panose="02020900000000000000" pitchFamily="18" charset="-122"/>
                </a:defRPr>
              </a:lvl1pPr>
            </a:lstStyle>
            <a:p>
              <a:r>
                <a:rPr lang="zh-CN" altLang="en-US" sz="3000" dirty="0">
                  <a:solidFill>
                    <a:schemeClr val="tx1">
                      <a:lumMod val="85000"/>
                      <a:lumOff val="15000"/>
                    </a:schemeClr>
                  </a:solidFill>
                  <a:latin typeface="华文仿宋" panose="02010600040101010101" pitchFamily="2" charset="-122"/>
                  <a:ea typeface="华文仿宋" panose="02010600040101010101" pitchFamily="2" charset="-122"/>
                  <a:sym typeface="Arial" panose="020B0604020202020204"/>
                </a:rPr>
                <a:t>总结与展望</a:t>
              </a:r>
            </a:p>
          </p:txBody>
        </p:sp>
      </p:grpSp>
    </p:spTree>
    <p:extLst>
      <p:ext uri="{BB962C8B-B14F-4D97-AF65-F5344CB8AC3E}">
        <p14:creationId xmlns:p14="http://schemas.microsoft.com/office/powerpoint/2010/main" val="1587568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943794"/>
            <a:ext cx="11167022" cy="470139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773300" y="60782"/>
            <a:ext cx="1165519" cy="798071"/>
          </a:xfrm>
          <a:prstGeom prst="rect">
            <a:avLst/>
          </a:prstGeom>
        </p:spPr>
      </p:pic>
      <p:sp>
        <p:nvSpPr>
          <p:cNvPr id="8" name="文本框 7">
            <a:extLst>
              <a:ext uri="{FF2B5EF4-FFF2-40B4-BE49-F238E27FC236}">
                <a16:creationId xmlns:a16="http://schemas.microsoft.com/office/drawing/2014/main" id="{4773B6AA-81B0-E73A-D55B-6C4A6FCBEE05}"/>
              </a:ext>
            </a:extLst>
          </p:cNvPr>
          <p:cNvSpPr txBox="1"/>
          <p:nvPr/>
        </p:nvSpPr>
        <p:spPr>
          <a:xfrm>
            <a:off x="846032" y="860568"/>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b="1" spc="150" dirty="0">
                <a:solidFill>
                  <a:schemeClr val="tx1"/>
                </a:solidFill>
                <a:latin typeface="微软雅黑" panose="020B0503020204020204" pitchFamily="34" charset="-122"/>
                <a:ea typeface="微软雅黑" panose="020B0503020204020204" pitchFamily="34" charset="-122"/>
              </a:rPr>
              <a:t>研究方法</a:t>
            </a:r>
            <a:endParaRPr lang="en-US" altLang="zh-CN" sz="2800" b="1" spc="150" dirty="0">
              <a:solidFill>
                <a:schemeClr val="tx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D1A4330-685E-479F-1CDA-26E46AE98DF9}"/>
              </a:ext>
            </a:extLst>
          </p:cNvPr>
          <p:cNvSpPr txBox="1"/>
          <p:nvPr/>
        </p:nvSpPr>
        <p:spPr>
          <a:xfrm>
            <a:off x="835743" y="1401346"/>
            <a:ext cx="9831265"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rPr>
              <a:t>模型架构</a:t>
            </a:r>
          </a:p>
        </p:txBody>
      </p:sp>
      <p:sp>
        <p:nvSpPr>
          <p:cNvPr id="6" name="文本框 5">
            <a:extLst>
              <a:ext uri="{FF2B5EF4-FFF2-40B4-BE49-F238E27FC236}">
                <a16:creationId xmlns:a16="http://schemas.microsoft.com/office/drawing/2014/main" id="{36585587-F67C-96E5-E7EB-12F1419CF4EA}"/>
              </a:ext>
            </a:extLst>
          </p:cNvPr>
          <p:cNvSpPr txBox="1"/>
          <p:nvPr/>
        </p:nvSpPr>
        <p:spPr>
          <a:xfrm>
            <a:off x="1098632" y="2217385"/>
            <a:ext cx="9564157" cy="1200329"/>
          </a:xfrm>
          <a:prstGeom prst="rect">
            <a:avLst/>
          </a:prstGeom>
          <a:noFill/>
        </p:spPr>
        <p:txBody>
          <a:bodyPr wrap="square">
            <a:spAutoFit/>
          </a:bodyPr>
          <a:lstStyle/>
          <a:p>
            <a:r>
              <a:rPr lang="en-US"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rPr>
              <a:t>1.</a:t>
            </a:r>
            <a:r>
              <a:rPr lang="zh-CN"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rPr>
              <a:t>输入编码部分</a:t>
            </a:r>
            <a:endParaRPr lang="en-US"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endParaRPr>
          </a:p>
          <a:p>
            <a:r>
              <a:rPr lang="en-US"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rPr>
              <a:t>2.</a:t>
            </a:r>
            <a:r>
              <a:rPr lang="zh-CN"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rPr>
              <a:t>神经网络模型部分</a:t>
            </a:r>
            <a:endParaRPr lang="en-US"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endParaRPr>
          </a:p>
          <a:p>
            <a:r>
              <a:rPr lang="en-US"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rPr>
              <a:t>3.</a:t>
            </a:r>
            <a:r>
              <a:rPr lang="zh-CN"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rPr>
              <a:t>输出解码部分</a:t>
            </a:r>
            <a:endParaRPr lang="zh-CN" altLang="en-US" sz="2400" dirty="0">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7644028D-9156-B510-6A3A-E9179E0C0059}"/>
              </a:ext>
            </a:extLst>
          </p:cNvPr>
          <p:cNvSpPr txBox="1"/>
          <p:nvPr/>
        </p:nvSpPr>
        <p:spPr>
          <a:xfrm>
            <a:off x="365730" y="318075"/>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2 </a:t>
            </a:r>
            <a:r>
              <a:rPr lang="zh-CN" altLang="en-US" sz="2800" b="1" spc="150" dirty="0">
                <a:latin typeface="微软雅黑" panose="020B0503020204020204" pitchFamily="34" charset="-122"/>
                <a:ea typeface="微软雅黑" panose="020B0503020204020204" pitchFamily="34" charset="-122"/>
              </a:rPr>
              <a:t>研究一 构建</a:t>
            </a:r>
            <a:r>
              <a:rPr kumimoji="0" lang="en-US" altLang="zh-CN" sz="28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：方法</a:t>
            </a:r>
          </a:p>
        </p:txBody>
      </p:sp>
      <p:pic>
        <p:nvPicPr>
          <p:cNvPr id="7" name="图片 6">
            <a:extLst>
              <a:ext uri="{FF2B5EF4-FFF2-40B4-BE49-F238E27FC236}">
                <a16:creationId xmlns:a16="http://schemas.microsoft.com/office/drawing/2014/main" id="{3B3E5B5B-3A3A-CF84-9501-5E0E149D46AA}"/>
              </a:ext>
            </a:extLst>
          </p:cNvPr>
          <p:cNvPicPr>
            <a:picLocks noChangeAspect="1"/>
          </p:cNvPicPr>
          <p:nvPr/>
        </p:nvPicPr>
        <p:blipFill>
          <a:blip r:embed="rId5"/>
          <a:stretch>
            <a:fillRect/>
          </a:stretch>
        </p:blipFill>
        <p:spPr>
          <a:xfrm>
            <a:off x="4080772" y="1212813"/>
            <a:ext cx="7371428" cy="4276190"/>
          </a:xfrm>
          <a:prstGeom prst="rect">
            <a:avLst/>
          </a:prstGeom>
        </p:spPr>
      </p:pic>
    </p:spTree>
    <p:extLst>
      <p:ext uri="{BB962C8B-B14F-4D97-AF65-F5344CB8AC3E}">
        <p14:creationId xmlns:p14="http://schemas.microsoft.com/office/powerpoint/2010/main" val="3454243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943794"/>
            <a:ext cx="11167022" cy="470139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773300" y="60782"/>
            <a:ext cx="1165519" cy="798071"/>
          </a:xfrm>
          <a:prstGeom prst="rect">
            <a:avLst/>
          </a:prstGeom>
        </p:spPr>
      </p:pic>
      <p:sp>
        <p:nvSpPr>
          <p:cNvPr id="8" name="文本框 7">
            <a:extLst>
              <a:ext uri="{FF2B5EF4-FFF2-40B4-BE49-F238E27FC236}">
                <a16:creationId xmlns:a16="http://schemas.microsoft.com/office/drawing/2014/main" id="{4773B6AA-81B0-E73A-D55B-6C4A6FCBEE05}"/>
              </a:ext>
            </a:extLst>
          </p:cNvPr>
          <p:cNvSpPr txBox="1"/>
          <p:nvPr/>
        </p:nvSpPr>
        <p:spPr>
          <a:xfrm>
            <a:off x="846032" y="860568"/>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b="1" spc="150" dirty="0">
                <a:solidFill>
                  <a:schemeClr val="tx1"/>
                </a:solidFill>
                <a:latin typeface="微软雅黑" panose="020B0503020204020204" pitchFamily="34" charset="-122"/>
                <a:ea typeface="微软雅黑" panose="020B0503020204020204" pitchFamily="34" charset="-122"/>
              </a:rPr>
              <a:t>研究方法</a:t>
            </a:r>
            <a:endParaRPr lang="en-US" altLang="zh-CN" sz="2800" b="1" spc="150" dirty="0">
              <a:solidFill>
                <a:schemeClr val="tx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D1A4330-685E-479F-1CDA-26E46AE98DF9}"/>
              </a:ext>
            </a:extLst>
          </p:cNvPr>
          <p:cNvSpPr txBox="1"/>
          <p:nvPr/>
        </p:nvSpPr>
        <p:spPr>
          <a:xfrm>
            <a:off x="835743" y="1401346"/>
            <a:ext cx="9831265"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rPr>
              <a:t>模型架构</a:t>
            </a:r>
          </a:p>
        </p:txBody>
      </p:sp>
      <p:sp>
        <p:nvSpPr>
          <p:cNvPr id="6" name="文本框 5">
            <a:extLst>
              <a:ext uri="{FF2B5EF4-FFF2-40B4-BE49-F238E27FC236}">
                <a16:creationId xmlns:a16="http://schemas.microsoft.com/office/drawing/2014/main" id="{36585587-F67C-96E5-E7EB-12F1419CF4EA}"/>
              </a:ext>
            </a:extLst>
          </p:cNvPr>
          <p:cNvSpPr txBox="1"/>
          <p:nvPr/>
        </p:nvSpPr>
        <p:spPr>
          <a:xfrm>
            <a:off x="1098632" y="2217385"/>
            <a:ext cx="4532147" cy="1938992"/>
          </a:xfrm>
          <a:prstGeom prst="rect">
            <a:avLst/>
          </a:prstGeom>
          <a:noFill/>
        </p:spPr>
        <p:txBody>
          <a:bodyPr wrap="square">
            <a:spAutoFit/>
          </a:bodyPr>
          <a:lstStyle/>
          <a:p>
            <a:r>
              <a:rPr lang="en-US"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rPr>
              <a:t>1.</a:t>
            </a:r>
            <a:r>
              <a:rPr lang="zh-CN"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rPr>
              <a:t>输入编码部分</a:t>
            </a:r>
            <a:endParaRPr lang="en-US"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endParaRPr>
          </a:p>
          <a:p>
            <a:endParaRPr lang="en-US"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endParaRPr>
          </a:p>
          <a:p>
            <a:r>
              <a:rPr lang="zh-CN" altLang="en-US"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从实验流程到编码后数据的对应情况。</a:t>
            </a:r>
            <a:endParaRPr lang="en-US" altLang="zh-CN"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endParaRPr>
          </a:p>
          <a:p>
            <a:r>
              <a:rPr lang="zh-CN" altLang="en-US"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上方为人类被试完成一个实验试次时所经历的流程；下方为神经网络完成一个试次时的对应流程。</a:t>
            </a:r>
            <a:endParaRPr lang="en-US" altLang="zh-CN"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endParaRPr>
          </a:p>
        </p:txBody>
      </p:sp>
      <p:sp>
        <p:nvSpPr>
          <p:cNvPr id="4" name="文本框 3">
            <a:extLst>
              <a:ext uri="{FF2B5EF4-FFF2-40B4-BE49-F238E27FC236}">
                <a16:creationId xmlns:a16="http://schemas.microsoft.com/office/drawing/2014/main" id="{7644028D-9156-B510-6A3A-E9179E0C0059}"/>
              </a:ext>
            </a:extLst>
          </p:cNvPr>
          <p:cNvSpPr txBox="1"/>
          <p:nvPr/>
        </p:nvSpPr>
        <p:spPr>
          <a:xfrm>
            <a:off x="365730" y="318075"/>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2 </a:t>
            </a:r>
            <a:r>
              <a:rPr lang="zh-CN" altLang="en-US" sz="2800" b="1" spc="150" dirty="0">
                <a:latin typeface="微软雅黑" panose="020B0503020204020204" pitchFamily="34" charset="-122"/>
                <a:ea typeface="微软雅黑" panose="020B0503020204020204" pitchFamily="34" charset="-122"/>
              </a:rPr>
              <a:t>研究一 构建</a:t>
            </a:r>
            <a:r>
              <a:rPr kumimoji="0" lang="en-US" altLang="zh-CN" sz="28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：方法</a:t>
            </a:r>
          </a:p>
        </p:txBody>
      </p:sp>
      <p:pic>
        <p:nvPicPr>
          <p:cNvPr id="3" name="图片 2" descr="图片包含 图形用户界面&#10;&#10;描述已自动生成">
            <a:extLst>
              <a:ext uri="{FF2B5EF4-FFF2-40B4-BE49-F238E27FC236}">
                <a16:creationId xmlns:a16="http://schemas.microsoft.com/office/drawing/2014/main" id="{B7825CEE-B73C-C1D4-89D7-718C34A4B4BC}"/>
              </a:ext>
            </a:extLst>
          </p:cNvPr>
          <p:cNvPicPr>
            <a:picLocks noChangeAspect="1"/>
          </p:cNvPicPr>
          <p:nvPr/>
        </p:nvPicPr>
        <p:blipFill>
          <a:blip r:embed="rId5"/>
          <a:stretch>
            <a:fillRect/>
          </a:stretch>
        </p:blipFill>
        <p:spPr>
          <a:xfrm>
            <a:off x="5846363" y="1838642"/>
            <a:ext cx="5247005" cy="3180715"/>
          </a:xfrm>
          <a:prstGeom prst="rect">
            <a:avLst/>
          </a:prstGeom>
        </p:spPr>
      </p:pic>
    </p:spTree>
    <p:extLst>
      <p:ext uri="{BB962C8B-B14F-4D97-AF65-F5344CB8AC3E}">
        <p14:creationId xmlns:p14="http://schemas.microsoft.com/office/powerpoint/2010/main" val="3410554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943794"/>
            <a:ext cx="11167022" cy="470139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773300" y="60782"/>
            <a:ext cx="1165519" cy="798071"/>
          </a:xfrm>
          <a:prstGeom prst="rect">
            <a:avLst/>
          </a:prstGeom>
        </p:spPr>
      </p:pic>
      <p:sp>
        <p:nvSpPr>
          <p:cNvPr id="8" name="文本框 7">
            <a:extLst>
              <a:ext uri="{FF2B5EF4-FFF2-40B4-BE49-F238E27FC236}">
                <a16:creationId xmlns:a16="http://schemas.microsoft.com/office/drawing/2014/main" id="{4773B6AA-81B0-E73A-D55B-6C4A6FCBEE05}"/>
              </a:ext>
            </a:extLst>
          </p:cNvPr>
          <p:cNvSpPr txBox="1"/>
          <p:nvPr/>
        </p:nvSpPr>
        <p:spPr>
          <a:xfrm>
            <a:off x="846032" y="860568"/>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b="1" spc="150" dirty="0">
                <a:solidFill>
                  <a:schemeClr val="tx1"/>
                </a:solidFill>
                <a:latin typeface="微软雅黑" panose="020B0503020204020204" pitchFamily="34" charset="-122"/>
                <a:ea typeface="微软雅黑" panose="020B0503020204020204" pitchFamily="34" charset="-122"/>
              </a:rPr>
              <a:t>研究方法</a:t>
            </a:r>
            <a:endParaRPr lang="en-US" altLang="zh-CN" sz="2800" b="1" spc="150" dirty="0">
              <a:solidFill>
                <a:schemeClr val="tx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D1A4330-685E-479F-1CDA-26E46AE98DF9}"/>
              </a:ext>
            </a:extLst>
          </p:cNvPr>
          <p:cNvSpPr txBox="1"/>
          <p:nvPr/>
        </p:nvSpPr>
        <p:spPr>
          <a:xfrm>
            <a:off x="835743" y="1401346"/>
            <a:ext cx="9831265"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rPr>
              <a:t>模型架构</a:t>
            </a:r>
          </a:p>
        </p:txBody>
      </p:sp>
      <p:sp>
        <p:nvSpPr>
          <p:cNvPr id="6" name="文本框 5">
            <a:extLst>
              <a:ext uri="{FF2B5EF4-FFF2-40B4-BE49-F238E27FC236}">
                <a16:creationId xmlns:a16="http://schemas.microsoft.com/office/drawing/2014/main" id="{36585587-F67C-96E5-E7EB-12F1419CF4EA}"/>
              </a:ext>
            </a:extLst>
          </p:cNvPr>
          <p:cNvSpPr txBox="1"/>
          <p:nvPr/>
        </p:nvSpPr>
        <p:spPr>
          <a:xfrm>
            <a:off x="1098631" y="2217385"/>
            <a:ext cx="6717473" cy="3323987"/>
          </a:xfrm>
          <a:prstGeom prst="rect">
            <a:avLst/>
          </a:prstGeom>
          <a:noFill/>
        </p:spPr>
        <p:txBody>
          <a:bodyPr wrap="square">
            <a:spAutoFit/>
          </a:bodyPr>
          <a:lstStyle/>
          <a:p>
            <a:r>
              <a:rPr lang="en-US"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rPr>
              <a:t>2.</a:t>
            </a:r>
            <a:r>
              <a:rPr lang="zh-CN"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rPr>
              <a:t>神经网络模型部分</a:t>
            </a:r>
            <a:endParaRPr lang="en-US"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endParaRPr>
          </a:p>
          <a:p>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800" kern="0" dirty="0">
                <a:solidFill>
                  <a:srgbClr val="000000"/>
                </a:solidFill>
                <a:effectLst/>
                <a:latin typeface="Times New Roman" panose="02020603050405020304" pitchFamily="18" charset="0"/>
                <a:ea typeface="宋体" panose="02010600030101010101" pitchFamily="2" charset="-122"/>
              </a:rPr>
              <a:t>RNN</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结构的神经网络，包括一个循环层和一个全连接层。</a:t>
            </a:r>
            <a:endPar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其输入为</a:t>
            </a:r>
            <a:r>
              <a:rPr lang="en-US" altLang="zh-CN" sz="1800" kern="0" dirty="0">
                <a:solidFill>
                  <a:srgbClr val="000000"/>
                </a:solidFill>
                <a:effectLst/>
                <a:latin typeface="Times New Roman" panose="02020603050405020304" pitchFamily="18" charset="0"/>
                <a:ea typeface="宋体" panose="02010600030101010101" pitchFamily="2" charset="-122"/>
              </a:rPr>
              <a:t>23*8*2</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的向量</a:t>
            </a:r>
            <a:endPar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输出</a:t>
            </a:r>
            <a:r>
              <a:rPr lang="en-US" altLang="zh-CN" sz="1800" kern="0" dirty="0">
                <a:solidFill>
                  <a:srgbClr val="000000"/>
                </a:solidFill>
                <a:effectLst/>
                <a:latin typeface="Times New Roman" panose="02020603050405020304" pitchFamily="18" charset="0"/>
                <a:ea typeface="宋体" panose="02010600030101010101" pitchFamily="2" charset="-122"/>
              </a:rPr>
              <a:t>23*2</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的时间序列反应数据。</a:t>
            </a:r>
            <a:r>
              <a:rPr lang="zh-CN" alt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绘制为右图曲线</a:t>
            </a:r>
            <a:endPar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宋体" panose="02010600030101010101" pitchFamily="2" charset="-122"/>
              </a:rPr>
              <a:t>3.</a:t>
            </a:r>
            <a:r>
              <a:rPr kumimoji="0" lang="zh-CN" altLang="zh-CN" sz="2400"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宋体" panose="02010600030101010101" pitchFamily="2" charset="-122"/>
              </a:rPr>
              <a:t>输出解码部分</a:t>
            </a:r>
            <a:endParaRPr kumimoji="0" lang="en-US" altLang="zh-CN" sz="2400"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当曲线的值在某一点高于反应阈值</a:t>
            </a:r>
            <a:r>
              <a:rPr lang="zh-CN" alt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a:t>
            </a:r>
            <a:r>
              <a:rPr lang="zh-CN" alt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时，模型就做出反应，并根据这一点的横坐标值得到反应时。</a:t>
            </a:r>
            <a:endPar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如图，</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蓝色曲线大约在</a:t>
            </a:r>
            <a:r>
              <a:rPr lang="en-US" altLang="zh-CN" sz="1800" kern="0" dirty="0">
                <a:solidFill>
                  <a:srgbClr val="000000"/>
                </a:solidFill>
                <a:effectLst/>
                <a:latin typeface="Times New Roman" panose="02020603050405020304" pitchFamily="18" charset="0"/>
                <a:ea typeface="宋体" panose="02010600030101010101" pitchFamily="2" charset="-122"/>
              </a:rPr>
              <a:t>13</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个时间单位</a:t>
            </a:r>
            <a:r>
              <a:rPr lang="en-US" altLang="zh-CN" sz="1800" kern="0" dirty="0">
                <a:solidFill>
                  <a:srgbClr val="000000"/>
                </a:solidFill>
                <a:effectLst/>
                <a:latin typeface="Times New Roman" panose="02020603050405020304" pitchFamily="18" charset="0"/>
                <a:ea typeface="宋体" panose="02010600030101010101" pitchFamily="2" charset="-122"/>
              </a:rPr>
              <a:t>(</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约为</a:t>
            </a:r>
            <a:r>
              <a:rPr lang="en-US" altLang="zh-CN" sz="1800" kern="0" dirty="0">
                <a:solidFill>
                  <a:srgbClr val="000000"/>
                </a:solidFill>
                <a:effectLst/>
                <a:latin typeface="Times New Roman" panose="02020603050405020304" pitchFamily="18" charset="0"/>
                <a:ea typeface="宋体" panose="02010600030101010101" pitchFamily="2" charset="-122"/>
              </a:rPr>
              <a:t>1300ms)</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处达到</a:t>
            </a:r>
            <a:r>
              <a:rPr lang="en-US" altLang="zh-CN" sz="1800" kern="0" dirty="0">
                <a:solidFill>
                  <a:srgbClr val="000000"/>
                </a:solidFill>
                <a:effectLst/>
                <a:latin typeface="Times New Roman" panose="02020603050405020304" pitchFamily="18" charset="0"/>
                <a:ea typeface="宋体" panose="02010600030101010101" pitchFamily="2" charset="-122"/>
              </a:rPr>
              <a:t>0.8</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的阈值，可认为模型在</a:t>
            </a:r>
            <a:r>
              <a:rPr lang="en-US" altLang="zh-CN" sz="1800" kern="0" dirty="0">
                <a:solidFill>
                  <a:srgbClr val="000000"/>
                </a:solidFill>
                <a:effectLst/>
                <a:latin typeface="Times New Roman" panose="02020603050405020304" pitchFamily="18" charset="0"/>
                <a:ea typeface="宋体" panose="02010600030101010101" pitchFamily="2" charset="-122"/>
              </a:rPr>
              <a:t>13</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个时间单位处做出“相同”反应</a:t>
            </a:r>
            <a:r>
              <a:rPr lang="en-US" altLang="zh-CN" sz="1800" kern="0" dirty="0">
                <a:solidFill>
                  <a:srgbClr val="000000"/>
                </a:solidFill>
                <a:effectLst/>
                <a:latin typeface="Times New Roman" panose="02020603050405020304" pitchFamily="18" charset="0"/>
                <a:ea typeface="宋体" panose="02010600030101010101" pitchFamily="2" charset="-122"/>
              </a:rPr>
              <a:t>(</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蓝色曲线代表对相同的判断</a:t>
            </a:r>
            <a:r>
              <a:rPr lang="en-US" altLang="zh-CN" sz="1800" kern="0" dirty="0">
                <a:solidFill>
                  <a:srgbClr val="000000"/>
                </a:solidFill>
                <a:effectLst/>
                <a:latin typeface="Times New Roman" panose="02020603050405020304" pitchFamily="18" charset="0"/>
                <a:ea typeface="宋体" panose="02010600030101010101" pitchFamily="2" charset="-122"/>
              </a:rPr>
              <a:t>)</a:t>
            </a:r>
            <a:endParaRPr kumimoji="0" lang="zh-CN" altLang="en-US" sz="24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endParaRPr>
          </a:p>
        </p:txBody>
      </p:sp>
      <p:sp>
        <p:nvSpPr>
          <p:cNvPr id="4" name="文本框 3">
            <a:extLst>
              <a:ext uri="{FF2B5EF4-FFF2-40B4-BE49-F238E27FC236}">
                <a16:creationId xmlns:a16="http://schemas.microsoft.com/office/drawing/2014/main" id="{7644028D-9156-B510-6A3A-E9179E0C0059}"/>
              </a:ext>
            </a:extLst>
          </p:cNvPr>
          <p:cNvSpPr txBox="1"/>
          <p:nvPr/>
        </p:nvSpPr>
        <p:spPr>
          <a:xfrm>
            <a:off x="365730" y="318075"/>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2 </a:t>
            </a:r>
            <a:r>
              <a:rPr lang="zh-CN" altLang="en-US" sz="2800" b="1" spc="150" dirty="0">
                <a:latin typeface="微软雅黑" panose="020B0503020204020204" pitchFamily="34" charset="-122"/>
                <a:ea typeface="微软雅黑" panose="020B0503020204020204" pitchFamily="34" charset="-122"/>
              </a:rPr>
              <a:t>研究一 构建</a:t>
            </a:r>
            <a:r>
              <a:rPr kumimoji="0" lang="en-US" altLang="zh-CN" sz="28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：方法</a:t>
            </a:r>
          </a:p>
        </p:txBody>
      </p:sp>
      <p:pic>
        <p:nvPicPr>
          <p:cNvPr id="5" name="图片 4" descr="图表, 折线图, 直方图&#10;&#10;描述已自动生成">
            <a:extLst>
              <a:ext uri="{FF2B5EF4-FFF2-40B4-BE49-F238E27FC236}">
                <a16:creationId xmlns:a16="http://schemas.microsoft.com/office/drawing/2014/main" id="{A265AF17-396E-0BF8-412A-BB8063967B9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16105" y="2303103"/>
            <a:ext cx="2957195" cy="2583815"/>
          </a:xfrm>
          <a:prstGeom prst="rect">
            <a:avLst/>
          </a:prstGeom>
          <a:noFill/>
          <a:ln>
            <a:noFill/>
          </a:ln>
        </p:spPr>
      </p:pic>
    </p:spTree>
    <p:extLst>
      <p:ext uri="{BB962C8B-B14F-4D97-AF65-F5344CB8AC3E}">
        <p14:creationId xmlns:p14="http://schemas.microsoft.com/office/powerpoint/2010/main" val="2583637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943794"/>
            <a:ext cx="11167022" cy="470139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318075"/>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2 </a:t>
            </a:r>
            <a:r>
              <a:rPr lang="zh-CN" altLang="en-US" sz="2800" b="1" spc="150" dirty="0">
                <a:latin typeface="微软雅黑" panose="020B0503020204020204" pitchFamily="34" charset="-122"/>
                <a:ea typeface="微软雅黑" panose="020B0503020204020204" pitchFamily="34" charset="-122"/>
              </a:rPr>
              <a:t>研究一 构建</a:t>
            </a:r>
            <a:r>
              <a:rPr kumimoji="0" lang="en-US" altLang="zh-CN" sz="28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：方法</a:t>
            </a: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773300" y="60782"/>
            <a:ext cx="1165519" cy="798071"/>
          </a:xfrm>
          <a:prstGeom prst="rect">
            <a:avLst/>
          </a:prstGeom>
        </p:spPr>
      </p:pic>
      <p:sp>
        <p:nvSpPr>
          <p:cNvPr id="4" name="文本框 3">
            <a:extLst>
              <a:ext uri="{FF2B5EF4-FFF2-40B4-BE49-F238E27FC236}">
                <a16:creationId xmlns:a16="http://schemas.microsoft.com/office/drawing/2014/main" id="{9B3294D8-3077-4BB0-1830-06CCBC3BEFC9}"/>
              </a:ext>
            </a:extLst>
          </p:cNvPr>
          <p:cNvSpPr txBox="1"/>
          <p:nvPr/>
        </p:nvSpPr>
        <p:spPr>
          <a:xfrm>
            <a:off x="835743" y="1369109"/>
            <a:ext cx="9831265"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rPr>
              <a:t>训练框架</a:t>
            </a:r>
          </a:p>
        </p:txBody>
      </p:sp>
      <p:sp>
        <p:nvSpPr>
          <p:cNvPr id="5" name="文本框 4">
            <a:extLst>
              <a:ext uri="{FF2B5EF4-FFF2-40B4-BE49-F238E27FC236}">
                <a16:creationId xmlns:a16="http://schemas.microsoft.com/office/drawing/2014/main" id="{545D6E85-33A2-CCA9-D7EF-76E99883DCA0}"/>
              </a:ext>
            </a:extLst>
          </p:cNvPr>
          <p:cNvSpPr txBox="1"/>
          <p:nvPr/>
        </p:nvSpPr>
        <p:spPr>
          <a:xfrm>
            <a:off x="1209143" y="2168367"/>
            <a:ext cx="9564157" cy="1167307"/>
          </a:xfrm>
          <a:prstGeom prst="rect">
            <a:avLst/>
          </a:prstGeom>
          <a:noFill/>
        </p:spPr>
        <p:txBody>
          <a:bodyPr wrap="square">
            <a:spAutoFit/>
          </a:bodyPr>
          <a:lstStyle/>
          <a:p>
            <a:pPr indent="457200">
              <a:lnSpc>
                <a:spcPct val="120000"/>
              </a:lnSpc>
            </a:pP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使用</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Python</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的</a:t>
            </a:r>
            <a:r>
              <a:rPr lang="en-US" altLang="zh-CN" sz="2000" dirty="0" err="1">
                <a:latin typeface="华文细黑" panose="02010600040101010101" pitchFamily="2" charset="-122"/>
                <a:ea typeface="华文细黑" panose="02010600040101010101" pitchFamily="2" charset="-122"/>
                <a:cs typeface="Times New Roman" panose="02020603050405020304" pitchFamily="18" charset="0"/>
              </a:rPr>
              <a:t>Pytorch</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机器学习库来构建具体的模型。为了保证训练结果的可重复性和可靠性，使用训练数据集对模型进行</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40</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次平行训练，每个模型进行</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72</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次测试，共</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2880</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条反应数据，将结果与人类被试进行比对。</a:t>
            </a:r>
          </a:p>
        </p:txBody>
      </p:sp>
      <p:sp>
        <p:nvSpPr>
          <p:cNvPr id="7" name="文本框 6">
            <a:extLst>
              <a:ext uri="{FF2B5EF4-FFF2-40B4-BE49-F238E27FC236}">
                <a16:creationId xmlns:a16="http://schemas.microsoft.com/office/drawing/2014/main" id="{E2809989-065E-8EA4-61F1-7E79BE7DC4BE}"/>
              </a:ext>
            </a:extLst>
          </p:cNvPr>
          <p:cNvSpPr txBox="1"/>
          <p:nvPr/>
        </p:nvSpPr>
        <p:spPr>
          <a:xfrm>
            <a:off x="835743" y="841295"/>
            <a:ext cx="9831265"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solidFill>
                  <a:schemeClr val="bg2">
                    <a:lumMod val="50000"/>
                  </a:schemeClr>
                </a:solidFill>
                <a:latin typeface="黑体" panose="02010609060101010101" pitchFamily="49" charset="-122"/>
                <a:ea typeface="黑体" panose="02010609060101010101" pitchFamily="49" charset="-122"/>
              </a:rPr>
              <a:t>模型架构</a:t>
            </a:r>
          </a:p>
        </p:txBody>
      </p:sp>
    </p:spTree>
    <p:extLst>
      <p:ext uri="{BB962C8B-B14F-4D97-AF65-F5344CB8AC3E}">
        <p14:creationId xmlns:p14="http://schemas.microsoft.com/office/powerpoint/2010/main" val="3733002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078303"/>
            <a:ext cx="11167022" cy="470139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318075"/>
            <a:ext cx="1030127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2 </a:t>
            </a:r>
            <a:r>
              <a:rPr lang="zh-CN" altLang="en-US" sz="2800" b="1" spc="150" dirty="0">
                <a:latin typeface="微软雅黑" panose="020B0503020204020204" pitchFamily="34" charset="-122"/>
                <a:ea typeface="微软雅黑" panose="020B0503020204020204" pitchFamily="34" charset="-122"/>
              </a:rPr>
              <a:t>构建</a:t>
            </a:r>
            <a:r>
              <a:rPr kumimoji="0" lang="en-US" altLang="zh-CN" sz="28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：结果</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773300" y="60782"/>
            <a:ext cx="1165519" cy="798071"/>
          </a:xfrm>
          <a:prstGeom prst="rect">
            <a:avLst/>
          </a:prstGeom>
        </p:spPr>
      </p:pic>
      <p:pic>
        <p:nvPicPr>
          <p:cNvPr id="8" name="图片 7" descr="图片包含 图示&#10;&#10;描述已自动生成">
            <a:extLst>
              <a:ext uri="{FF2B5EF4-FFF2-40B4-BE49-F238E27FC236}">
                <a16:creationId xmlns:a16="http://schemas.microsoft.com/office/drawing/2014/main" id="{C7E087D4-C8B1-DE5F-2661-01A35B235799}"/>
              </a:ext>
            </a:extLst>
          </p:cNvPr>
          <p:cNvPicPr>
            <a:picLocks noChangeAspect="1"/>
          </p:cNvPicPr>
          <p:nvPr/>
        </p:nvPicPr>
        <p:blipFill rotWithShape="1">
          <a:blip r:embed="rId5">
            <a:extLst>
              <a:ext uri="{28A0092B-C50C-407E-A947-70E740481C1C}">
                <a14:useLocalDpi xmlns:a14="http://schemas.microsoft.com/office/drawing/2010/main" val="0"/>
              </a:ext>
            </a:extLst>
          </a:blip>
          <a:srcRect l="3542"/>
          <a:stretch/>
        </p:blipFill>
        <p:spPr>
          <a:xfrm>
            <a:off x="6564963" y="2502145"/>
            <a:ext cx="4932196" cy="3209900"/>
          </a:xfrm>
          <a:prstGeom prst="rect">
            <a:avLst/>
          </a:prstGeom>
        </p:spPr>
      </p:pic>
      <p:sp>
        <p:nvSpPr>
          <p:cNvPr id="13" name="文本框 12">
            <a:extLst>
              <a:ext uri="{FF2B5EF4-FFF2-40B4-BE49-F238E27FC236}">
                <a16:creationId xmlns:a16="http://schemas.microsoft.com/office/drawing/2014/main" id="{82938CE8-90CE-0444-B4F6-A72E6F0727D5}"/>
              </a:ext>
            </a:extLst>
          </p:cNvPr>
          <p:cNvSpPr txBox="1"/>
          <p:nvPr/>
        </p:nvSpPr>
        <p:spPr>
          <a:xfrm>
            <a:off x="5630617" y="3004559"/>
            <a:ext cx="630820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endParaRPr kumimoji="0" lang="zh-CN" altLang="en-US" sz="1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7014B81D-8821-AAA1-D777-332B0755A217}"/>
              </a:ext>
            </a:extLst>
          </p:cNvPr>
          <p:cNvSpPr txBox="1"/>
          <p:nvPr/>
        </p:nvSpPr>
        <p:spPr>
          <a:xfrm>
            <a:off x="5829314" y="4421093"/>
            <a:ext cx="73564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人类</a:t>
            </a:r>
          </a:p>
        </p:txBody>
      </p:sp>
      <p:sp>
        <p:nvSpPr>
          <p:cNvPr id="4" name="文本框 3">
            <a:extLst>
              <a:ext uri="{FF2B5EF4-FFF2-40B4-BE49-F238E27FC236}">
                <a16:creationId xmlns:a16="http://schemas.microsoft.com/office/drawing/2014/main" id="{2C1B07E5-F243-B1D1-7D24-49BE595994E9}"/>
              </a:ext>
            </a:extLst>
          </p:cNvPr>
          <p:cNvSpPr txBox="1"/>
          <p:nvPr/>
        </p:nvSpPr>
        <p:spPr>
          <a:xfrm>
            <a:off x="711186" y="2082939"/>
            <a:ext cx="5118128" cy="3139321"/>
          </a:xfrm>
          <a:prstGeom prst="rect">
            <a:avLst/>
          </a:prstGeom>
          <a:noFill/>
        </p:spPr>
        <p:txBody>
          <a:bodyPr wrap="square">
            <a:spAutoFit/>
          </a:bodyPr>
          <a:lstStyle/>
          <a:p>
            <a:r>
              <a:rPr lang="zh-CN"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人类的反应时分布普遍呈现正偏态，并且偏度会随着具体的试验任务而改变</a:t>
            </a:r>
            <a:r>
              <a:rPr lang="en-US"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a:t>
            </a:r>
            <a:r>
              <a:rPr lang="en-US" altLang="zh-CN" sz="1800" kern="0" dirty="0" err="1">
                <a:solidFill>
                  <a:srgbClr val="000000"/>
                </a:solidFill>
                <a:effectLst/>
                <a:latin typeface="等线" panose="02010600030101010101" pitchFamily="2" charset="-122"/>
                <a:ea typeface="等线" panose="02010600030101010101" pitchFamily="2" charset="-122"/>
                <a:cs typeface="宋体" panose="02010600030101010101" pitchFamily="2" charset="-122"/>
              </a:rPr>
              <a:t>Forstmann</a:t>
            </a:r>
            <a:r>
              <a:rPr lang="en-US"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 et al,. 2016; Ratcliff &amp; </a:t>
            </a:r>
            <a:r>
              <a:rPr lang="en-US" altLang="zh-CN" sz="1800" kern="0" dirty="0" err="1">
                <a:solidFill>
                  <a:srgbClr val="000000"/>
                </a:solidFill>
                <a:effectLst/>
                <a:latin typeface="等线" panose="02010600030101010101" pitchFamily="2" charset="-122"/>
                <a:ea typeface="等线" panose="02010600030101010101" pitchFamily="2" charset="-122"/>
                <a:cs typeface="宋体" panose="02010600030101010101" pitchFamily="2" charset="-122"/>
              </a:rPr>
              <a:t>McKoon</a:t>
            </a:r>
            <a:r>
              <a:rPr lang="en-US"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 2008)</a:t>
            </a:r>
            <a:r>
              <a:rPr lang="zh-CN"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a:t>
            </a:r>
            <a:endParaRPr lang="en-US"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endParaRPr>
          </a:p>
          <a:p>
            <a:endParaRPr lang="en-US"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endParaRPr>
          </a:p>
          <a:p>
            <a:r>
              <a:rPr lang="zh-CN" altLang="en-US" dirty="0">
                <a:latin typeface="等线" panose="02010600030101010101" pitchFamily="2" charset="-122"/>
                <a:ea typeface="等线" panose="02010600030101010101" pitchFamily="2" charset="-122"/>
              </a:rPr>
              <a:t>对每个单独训练的模型偏度分布做显著性检验，所有模型输出的反应时分布的偏度均显著大于</a:t>
            </a:r>
            <a:r>
              <a:rPr lang="en-US" altLang="zh-CN" dirty="0">
                <a:latin typeface="等线" panose="02010600030101010101" pitchFamily="2" charset="-122"/>
                <a:ea typeface="等线" panose="02010600030101010101" pitchFamily="2" charset="-122"/>
              </a:rPr>
              <a:t>0</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t(2879)=7.20</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p&lt;.001</a:t>
            </a:r>
            <a:r>
              <a:rPr lang="zh-CN" altLang="en-US" dirty="0">
                <a:latin typeface="等线" panose="02010600030101010101" pitchFamily="2" charset="-122"/>
                <a:ea typeface="等线" panose="02010600030101010101" pitchFamily="2" charset="-122"/>
              </a:rPr>
              <a:t>。</a:t>
            </a:r>
            <a:endParaRPr lang="en-US" altLang="zh-CN"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本研究人类被试的数据中，反应时分布呈现正偏态</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偏度</a:t>
            </a:r>
            <a:r>
              <a:rPr lang="en-US" altLang="zh-CN" dirty="0">
                <a:latin typeface="等线" panose="02010600030101010101" pitchFamily="2" charset="-122"/>
                <a:ea typeface="等线" panose="02010600030101010101" pitchFamily="2" charset="-122"/>
              </a:rPr>
              <a:t>=1.21)</a:t>
            </a:r>
            <a:r>
              <a:rPr lang="zh-CN" altLang="en-US" dirty="0">
                <a:latin typeface="等线" panose="02010600030101010101" pitchFamily="2" charset="-122"/>
                <a:ea typeface="等线" panose="02010600030101010101" pitchFamily="2" charset="-122"/>
              </a:rPr>
              <a:t>，神经网络的反应时输出在分布上与人类被试输出相似。</a:t>
            </a:r>
            <a:endParaRPr lang="en-US" altLang="zh-CN" dirty="0">
              <a:latin typeface="等线" panose="02010600030101010101" pitchFamily="2" charset="-122"/>
              <a:ea typeface="等线" panose="02010600030101010101" pitchFamily="2" charset="-122"/>
            </a:endParaRPr>
          </a:p>
        </p:txBody>
      </p:sp>
      <p:sp>
        <p:nvSpPr>
          <p:cNvPr id="3" name="文本框 2">
            <a:extLst>
              <a:ext uri="{FF2B5EF4-FFF2-40B4-BE49-F238E27FC236}">
                <a16:creationId xmlns:a16="http://schemas.microsoft.com/office/drawing/2014/main" id="{92B20080-D807-F37E-2B8D-EA3307B6F25D}"/>
              </a:ext>
            </a:extLst>
          </p:cNvPr>
          <p:cNvSpPr txBox="1"/>
          <p:nvPr/>
        </p:nvSpPr>
        <p:spPr>
          <a:xfrm>
            <a:off x="835743" y="967559"/>
            <a:ext cx="9831265"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rPr>
              <a:t>反应时分布</a:t>
            </a:r>
          </a:p>
        </p:txBody>
      </p:sp>
    </p:spTree>
    <p:extLst>
      <p:ext uri="{BB962C8B-B14F-4D97-AF65-F5344CB8AC3E}">
        <p14:creationId xmlns:p14="http://schemas.microsoft.com/office/powerpoint/2010/main" val="1405940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078303"/>
            <a:ext cx="11167022" cy="470139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318075"/>
            <a:ext cx="1030127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2 </a:t>
            </a:r>
            <a:r>
              <a:rPr lang="zh-CN" altLang="en-US" sz="2800" b="1" spc="150" dirty="0">
                <a:latin typeface="微软雅黑" panose="020B0503020204020204" pitchFamily="34" charset="-122"/>
                <a:ea typeface="微软雅黑" panose="020B0503020204020204" pitchFamily="34" charset="-122"/>
              </a:rPr>
              <a:t>构建</a:t>
            </a:r>
            <a:r>
              <a:rPr kumimoji="0" lang="en-US" altLang="zh-CN" sz="28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：结果</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773300" y="60782"/>
            <a:ext cx="1165519" cy="798071"/>
          </a:xfrm>
          <a:prstGeom prst="rect">
            <a:avLst/>
          </a:prstGeom>
        </p:spPr>
      </p:pic>
      <p:pic>
        <p:nvPicPr>
          <p:cNvPr id="10" name="图片 9" descr="图片包含 图表&#10;&#10;描述已自动生成">
            <a:extLst>
              <a:ext uri="{FF2B5EF4-FFF2-40B4-BE49-F238E27FC236}">
                <a16:creationId xmlns:a16="http://schemas.microsoft.com/office/drawing/2014/main" id="{B2047187-D709-16D0-4DCE-4C1EC12CDDBF}"/>
              </a:ext>
            </a:extLst>
          </p:cNvPr>
          <p:cNvPicPr>
            <a:picLocks noChangeAspect="1"/>
          </p:cNvPicPr>
          <p:nvPr/>
        </p:nvPicPr>
        <p:blipFill rotWithShape="1">
          <a:blip r:embed="rId5">
            <a:extLst>
              <a:ext uri="{28A0092B-C50C-407E-A947-70E740481C1C}">
                <a14:useLocalDpi xmlns:a14="http://schemas.microsoft.com/office/drawing/2010/main" val="0"/>
              </a:ext>
            </a:extLst>
          </a:blip>
          <a:srcRect l="3606"/>
          <a:stretch/>
        </p:blipFill>
        <p:spPr>
          <a:xfrm>
            <a:off x="6561431" y="2032410"/>
            <a:ext cx="5035749" cy="3637164"/>
          </a:xfrm>
          <a:prstGeom prst="rect">
            <a:avLst/>
          </a:prstGeom>
        </p:spPr>
      </p:pic>
      <p:sp>
        <p:nvSpPr>
          <p:cNvPr id="13" name="文本框 12">
            <a:extLst>
              <a:ext uri="{FF2B5EF4-FFF2-40B4-BE49-F238E27FC236}">
                <a16:creationId xmlns:a16="http://schemas.microsoft.com/office/drawing/2014/main" id="{82938CE8-90CE-0444-B4F6-A72E6F0727D5}"/>
              </a:ext>
            </a:extLst>
          </p:cNvPr>
          <p:cNvSpPr txBox="1"/>
          <p:nvPr/>
        </p:nvSpPr>
        <p:spPr>
          <a:xfrm>
            <a:off x="5700468" y="3004559"/>
            <a:ext cx="630820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endParaRPr kumimoji="0" lang="zh-CN" altLang="en-US" sz="1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7014B81D-8821-AAA1-D777-332B0755A217}"/>
              </a:ext>
            </a:extLst>
          </p:cNvPr>
          <p:cNvSpPr txBox="1"/>
          <p:nvPr/>
        </p:nvSpPr>
        <p:spPr>
          <a:xfrm>
            <a:off x="5990152" y="4429884"/>
            <a:ext cx="73564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人类</a:t>
            </a:r>
          </a:p>
        </p:txBody>
      </p:sp>
      <p:sp>
        <p:nvSpPr>
          <p:cNvPr id="5" name="文本框 4">
            <a:extLst>
              <a:ext uri="{FF2B5EF4-FFF2-40B4-BE49-F238E27FC236}">
                <a16:creationId xmlns:a16="http://schemas.microsoft.com/office/drawing/2014/main" id="{ECDD4013-099D-2390-B652-95174E8049E1}"/>
              </a:ext>
            </a:extLst>
          </p:cNvPr>
          <p:cNvSpPr txBox="1"/>
          <p:nvPr/>
        </p:nvSpPr>
        <p:spPr>
          <a:xfrm>
            <a:off x="835743" y="967559"/>
            <a:ext cx="9831265"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rPr>
              <a:t>快同效应</a:t>
            </a:r>
          </a:p>
        </p:txBody>
      </p:sp>
      <p:sp>
        <p:nvSpPr>
          <p:cNvPr id="7" name="文本框 6">
            <a:extLst>
              <a:ext uri="{FF2B5EF4-FFF2-40B4-BE49-F238E27FC236}">
                <a16:creationId xmlns:a16="http://schemas.microsoft.com/office/drawing/2014/main" id="{DFA8B972-F8DA-8A95-E1D0-EE895146BCB6}"/>
              </a:ext>
            </a:extLst>
          </p:cNvPr>
          <p:cNvSpPr txBox="1"/>
          <p:nvPr/>
        </p:nvSpPr>
        <p:spPr>
          <a:xfrm>
            <a:off x="835742" y="1994443"/>
            <a:ext cx="6720089" cy="369332"/>
          </a:xfrm>
          <a:prstGeom prst="rect">
            <a:avLst/>
          </a:prstGeom>
          <a:noFill/>
        </p:spPr>
        <p:txBody>
          <a:bodyPr wrap="square">
            <a:spAutoFit/>
          </a:bodyPr>
          <a:lstStyle/>
          <a:p>
            <a:r>
              <a:rPr lang="zh-CN"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按照相同和不同刺激试次的条件分别绘制反应时分布</a:t>
            </a:r>
            <a:r>
              <a:rPr lang="zh-CN" altLang="en-US"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，如右图</a:t>
            </a:r>
            <a:endParaRPr lang="zh-CN" altLang="en-US" dirty="0">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AF86A6CB-DC92-949B-46CE-AC61779A0D97}"/>
              </a:ext>
            </a:extLst>
          </p:cNvPr>
          <p:cNvSpPr txBox="1"/>
          <p:nvPr/>
        </p:nvSpPr>
        <p:spPr>
          <a:xfrm>
            <a:off x="835742" y="2583225"/>
            <a:ext cx="5318780" cy="2308324"/>
          </a:xfrm>
          <a:prstGeom prst="rect">
            <a:avLst/>
          </a:prstGeom>
          <a:noFill/>
        </p:spPr>
        <p:txBody>
          <a:bodyPr wrap="square">
            <a:spAutoFit/>
          </a:bodyPr>
          <a:lstStyle/>
          <a:p>
            <a:r>
              <a:rPr lang="zh-CN" altLang="zh-CN" kern="0" dirty="0">
                <a:solidFill>
                  <a:srgbClr val="000000"/>
                </a:solidFill>
                <a:latin typeface="等线" panose="02010600030101010101" pitchFamily="2" charset="-122"/>
                <a:ea typeface="等线" panose="02010600030101010101" pitchFamily="2" charset="-122"/>
              </a:rPr>
              <a:t>相同判断平均反应时为</a:t>
            </a:r>
            <a:r>
              <a:rPr lang="en-US" altLang="zh-CN" kern="0" dirty="0">
                <a:solidFill>
                  <a:srgbClr val="000000"/>
                </a:solidFill>
                <a:latin typeface="等线" panose="02010600030101010101" pitchFamily="2" charset="-122"/>
                <a:ea typeface="等线" panose="02010600030101010101" pitchFamily="2" charset="-122"/>
              </a:rPr>
              <a:t>613.34</a:t>
            </a:r>
            <a:r>
              <a:rPr lang="zh-CN" altLang="zh-CN" kern="0" dirty="0">
                <a:solidFill>
                  <a:srgbClr val="000000"/>
                </a:solidFill>
                <a:latin typeface="等线" panose="02010600030101010101" pitchFamily="2" charset="-122"/>
                <a:ea typeface="等线" panose="02010600030101010101" pitchFamily="2" charset="-122"/>
              </a:rPr>
              <a:t>±</a:t>
            </a:r>
            <a:r>
              <a:rPr lang="en-US" altLang="zh-CN" kern="0" dirty="0">
                <a:solidFill>
                  <a:srgbClr val="000000"/>
                </a:solidFill>
                <a:latin typeface="等线" panose="02010600030101010101" pitchFamily="2" charset="-122"/>
                <a:ea typeface="等线" panose="02010600030101010101" pitchFamily="2" charset="-122"/>
              </a:rPr>
              <a:t>40.33ms,</a:t>
            </a:r>
          </a:p>
          <a:p>
            <a:r>
              <a:rPr lang="zh-CN" altLang="zh-CN" kern="0" dirty="0">
                <a:solidFill>
                  <a:srgbClr val="000000"/>
                </a:solidFill>
                <a:latin typeface="等线" panose="02010600030101010101" pitchFamily="2" charset="-122"/>
                <a:ea typeface="等线" panose="02010600030101010101" pitchFamily="2" charset="-122"/>
              </a:rPr>
              <a:t>不同判断平均反应时为</a:t>
            </a:r>
            <a:r>
              <a:rPr lang="en-US" altLang="zh-CN" kern="0" dirty="0">
                <a:solidFill>
                  <a:srgbClr val="000000"/>
                </a:solidFill>
                <a:latin typeface="等线" panose="02010600030101010101" pitchFamily="2" charset="-122"/>
                <a:ea typeface="等线" panose="02010600030101010101" pitchFamily="2" charset="-122"/>
              </a:rPr>
              <a:t>663.64</a:t>
            </a:r>
            <a:r>
              <a:rPr lang="zh-CN" altLang="zh-CN" kern="0" dirty="0">
                <a:solidFill>
                  <a:srgbClr val="000000"/>
                </a:solidFill>
                <a:latin typeface="等线" panose="02010600030101010101" pitchFamily="2" charset="-122"/>
                <a:ea typeface="等线" panose="02010600030101010101" pitchFamily="2" charset="-122"/>
              </a:rPr>
              <a:t>±</a:t>
            </a:r>
            <a:r>
              <a:rPr lang="en-US" altLang="zh-CN" kern="0" dirty="0">
                <a:solidFill>
                  <a:srgbClr val="000000"/>
                </a:solidFill>
                <a:latin typeface="等线" panose="02010600030101010101" pitchFamily="2" charset="-122"/>
                <a:ea typeface="等线" panose="02010600030101010101" pitchFamily="2" charset="-122"/>
              </a:rPr>
              <a:t>40.98ms</a:t>
            </a:r>
          </a:p>
          <a:p>
            <a:endParaRPr lang="en-US" altLang="zh-CN" kern="0" dirty="0">
              <a:solidFill>
                <a:srgbClr val="000000"/>
              </a:solidFill>
              <a:latin typeface="等线" panose="02010600030101010101" pitchFamily="2" charset="-122"/>
              <a:ea typeface="等线" panose="02010600030101010101" pitchFamily="2" charset="-122"/>
            </a:endParaRPr>
          </a:p>
          <a:p>
            <a:r>
              <a:rPr lang="en-US" altLang="zh-CN" kern="0" dirty="0">
                <a:solidFill>
                  <a:srgbClr val="000000"/>
                </a:solidFill>
                <a:latin typeface="等线" panose="02010600030101010101" pitchFamily="2" charset="-122"/>
                <a:ea typeface="等线" panose="02010600030101010101" pitchFamily="2" charset="-122"/>
              </a:rPr>
              <a:t>t</a:t>
            </a:r>
            <a:r>
              <a:rPr lang="zh-CN" altLang="zh-CN" kern="0" dirty="0">
                <a:solidFill>
                  <a:srgbClr val="000000"/>
                </a:solidFill>
                <a:latin typeface="等线" panose="02010600030101010101" pitchFamily="2" charset="-122"/>
                <a:ea typeface="等线" panose="02010600030101010101" pitchFamily="2" charset="-122"/>
              </a:rPr>
              <a:t>检验</a:t>
            </a:r>
            <a:r>
              <a:rPr lang="zh-CN" altLang="en-US" kern="0" dirty="0">
                <a:solidFill>
                  <a:srgbClr val="000000"/>
                </a:solidFill>
                <a:latin typeface="等线" panose="02010600030101010101" pitchFamily="2" charset="-122"/>
                <a:ea typeface="等线" panose="02010600030101010101" pitchFamily="2" charset="-122"/>
              </a:rPr>
              <a:t>的</a:t>
            </a:r>
            <a:r>
              <a:rPr lang="zh-CN" altLang="zh-CN" kern="0" dirty="0">
                <a:solidFill>
                  <a:srgbClr val="000000"/>
                </a:solidFill>
                <a:latin typeface="等线" panose="02010600030101010101" pitchFamily="2" charset="-122"/>
                <a:ea typeface="等线" panose="02010600030101010101" pitchFamily="2" charset="-122"/>
              </a:rPr>
              <a:t>结果显示</a:t>
            </a:r>
            <a:r>
              <a:rPr lang="zh-CN" altLang="en-US" kern="0" dirty="0">
                <a:solidFill>
                  <a:srgbClr val="000000"/>
                </a:solidFill>
                <a:latin typeface="等线" panose="02010600030101010101" pitchFamily="2" charset="-122"/>
                <a:ea typeface="等线" panose="02010600030101010101" pitchFamily="2" charset="-122"/>
              </a:rPr>
              <a:t>：</a:t>
            </a:r>
            <a:r>
              <a:rPr lang="zh-CN" altLang="zh-CN" kern="0" dirty="0">
                <a:solidFill>
                  <a:srgbClr val="000000"/>
                </a:solidFill>
                <a:latin typeface="等线" panose="02010600030101010101" pitchFamily="2" charset="-122"/>
                <a:ea typeface="等线" panose="02010600030101010101" pitchFamily="2" charset="-122"/>
              </a:rPr>
              <a:t>相同判断反应时显著低于不同判断反应时，</a:t>
            </a:r>
            <a:r>
              <a:rPr lang="en-US" altLang="zh-CN" kern="0" dirty="0">
                <a:solidFill>
                  <a:srgbClr val="000000"/>
                </a:solidFill>
                <a:latin typeface="等线" panose="02010600030101010101" pitchFamily="2" charset="-122"/>
                <a:ea typeface="等线" panose="02010600030101010101" pitchFamily="2" charset="-122"/>
              </a:rPr>
              <a:t>t(2879)=23.91</a:t>
            </a:r>
            <a:r>
              <a:rPr lang="zh-CN" altLang="zh-CN" kern="0" dirty="0">
                <a:solidFill>
                  <a:srgbClr val="000000"/>
                </a:solidFill>
                <a:latin typeface="等线" panose="02010600030101010101" pitchFamily="2" charset="-122"/>
                <a:ea typeface="等线" panose="02010600030101010101" pitchFamily="2" charset="-122"/>
              </a:rPr>
              <a:t>，</a:t>
            </a:r>
            <a:r>
              <a:rPr lang="en-US" altLang="zh-CN" kern="0" dirty="0">
                <a:solidFill>
                  <a:srgbClr val="000000"/>
                </a:solidFill>
                <a:latin typeface="等线" panose="02010600030101010101" pitchFamily="2" charset="-122"/>
                <a:ea typeface="等线" panose="02010600030101010101" pitchFamily="2" charset="-122"/>
              </a:rPr>
              <a:t>p&lt;0.01</a:t>
            </a:r>
          </a:p>
          <a:p>
            <a:endParaRPr lang="en-US" altLang="zh-CN" kern="0" dirty="0">
              <a:solidFill>
                <a:srgbClr val="000000"/>
              </a:solidFill>
              <a:latin typeface="等线" panose="02010600030101010101" pitchFamily="2" charset="-122"/>
              <a:ea typeface="等线" panose="02010600030101010101" pitchFamily="2" charset="-122"/>
            </a:endParaRPr>
          </a:p>
          <a:p>
            <a:r>
              <a:rPr lang="zh-CN" altLang="zh-CN" kern="0" dirty="0">
                <a:solidFill>
                  <a:srgbClr val="000000"/>
                </a:solidFill>
                <a:latin typeface="等线" panose="02010600030101010101" pitchFamily="2" charset="-122"/>
                <a:ea typeface="等线" panose="02010600030101010101" pitchFamily="2" charset="-122"/>
              </a:rPr>
              <a:t>这一结果证明在本实验的模型中，出现与人类被试相似的快同效应。</a:t>
            </a:r>
            <a:endParaRPr lang="zh-CN" altLang="en-US" kern="0" dirty="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573600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078303"/>
            <a:ext cx="11167022" cy="470139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318075"/>
            <a:ext cx="1030127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2 </a:t>
            </a:r>
            <a:r>
              <a:rPr lang="zh-CN" altLang="en-US" sz="2800" b="1" spc="150" dirty="0">
                <a:latin typeface="微软雅黑" panose="020B0503020204020204" pitchFamily="34" charset="-122"/>
                <a:ea typeface="微软雅黑" panose="020B0503020204020204" pitchFamily="34" charset="-122"/>
              </a:rPr>
              <a:t>构建</a:t>
            </a:r>
            <a:r>
              <a:rPr kumimoji="0" lang="en-US" altLang="zh-CN" sz="28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：结果</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773300" y="60782"/>
            <a:ext cx="1165519" cy="798071"/>
          </a:xfrm>
          <a:prstGeom prst="rect">
            <a:avLst/>
          </a:prstGeom>
        </p:spPr>
      </p:pic>
      <p:sp>
        <p:nvSpPr>
          <p:cNvPr id="5" name="文本框 4">
            <a:extLst>
              <a:ext uri="{FF2B5EF4-FFF2-40B4-BE49-F238E27FC236}">
                <a16:creationId xmlns:a16="http://schemas.microsoft.com/office/drawing/2014/main" id="{ECDD4013-099D-2390-B652-95174E8049E1}"/>
              </a:ext>
            </a:extLst>
          </p:cNvPr>
          <p:cNvSpPr txBox="1"/>
          <p:nvPr/>
        </p:nvSpPr>
        <p:spPr>
          <a:xfrm>
            <a:off x="835743" y="967559"/>
            <a:ext cx="9831265"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rPr>
              <a:t>讨论</a:t>
            </a:r>
          </a:p>
        </p:txBody>
      </p:sp>
      <p:sp>
        <p:nvSpPr>
          <p:cNvPr id="4" name="文本框 3">
            <a:extLst>
              <a:ext uri="{FF2B5EF4-FFF2-40B4-BE49-F238E27FC236}">
                <a16:creationId xmlns:a16="http://schemas.microsoft.com/office/drawing/2014/main" id="{F7D08759-705E-847E-43CC-AB9F1B484A61}"/>
              </a:ext>
            </a:extLst>
          </p:cNvPr>
          <p:cNvSpPr txBox="1"/>
          <p:nvPr/>
        </p:nvSpPr>
        <p:spPr>
          <a:xfrm>
            <a:off x="933651" y="2101728"/>
            <a:ext cx="10745860" cy="1892121"/>
          </a:xfrm>
          <a:prstGeom prst="rect">
            <a:avLst/>
          </a:prstGeom>
          <a:noFill/>
        </p:spPr>
        <p:txBody>
          <a:bodyPr wrap="square">
            <a:spAutoFit/>
          </a:bodyPr>
          <a:lstStyle/>
          <a:p>
            <a:pPr indent="304800">
              <a:lnSpc>
                <a:spcPct val="150000"/>
              </a:lnSpc>
            </a:pPr>
            <a:r>
              <a:rPr lang="zh-CN" altLang="zh-CN" sz="2000" kern="0" dirty="0">
                <a:solidFill>
                  <a:srgbClr val="000000"/>
                </a:solidFill>
                <a:latin typeface="等线" panose="02010600030101010101" pitchFamily="2" charset="-122"/>
                <a:ea typeface="等线" panose="02010600030101010101" pitchFamily="2" charset="-122"/>
              </a:rPr>
              <a:t>研究</a:t>
            </a:r>
            <a:r>
              <a:rPr lang="en-US" altLang="zh-CN" sz="2000" kern="0" dirty="0">
                <a:solidFill>
                  <a:srgbClr val="000000"/>
                </a:solidFill>
                <a:latin typeface="等线" panose="02010600030101010101" pitchFamily="2" charset="-122"/>
                <a:ea typeface="等线" panose="02010600030101010101" pitchFamily="2" charset="-122"/>
              </a:rPr>
              <a:t>1</a:t>
            </a:r>
            <a:r>
              <a:rPr lang="zh-CN" altLang="zh-CN" sz="2000" kern="0" dirty="0">
                <a:solidFill>
                  <a:srgbClr val="000000"/>
                </a:solidFill>
                <a:latin typeface="等线" panose="02010600030101010101" pitchFamily="2" charset="-122"/>
                <a:ea typeface="等线" panose="02010600030101010101" pitchFamily="2" charset="-122"/>
              </a:rPr>
              <a:t>通过构建</a:t>
            </a:r>
            <a:r>
              <a:rPr lang="en-US" altLang="zh-CN" sz="2000" kern="0" dirty="0" err="1">
                <a:solidFill>
                  <a:srgbClr val="000000"/>
                </a:solidFill>
                <a:latin typeface="等线" panose="02010600030101010101" pitchFamily="2" charset="-122"/>
                <a:ea typeface="等线" panose="02010600030101010101" pitchFamily="2" charset="-122"/>
              </a:rPr>
              <a:t>FSNet</a:t>
            </a:r>
            <a:r>
              <a:rPr lang="zh-CN" altLang="zh-CN" sz="2000" kern="0" dirty="0">
                <a:solidFill>
                  <a:srgbClr val="000000"/>
                </a:solidFill>
                <a:latin typeface="等线" panose="02010600030101010101" pitchFamily="2" charset="-122"/>
                <a:ea typeface="等线" panose="02010600030101010101" pitchFamily="2" charset="-122"/>
              </a:rPr>
              <a:t>以捕捉人类在异同任务中的反应特征，分析结果发现，与人类被试的反应数据相比，模型在反应时分布及快同效应的指标上均与人类被试表现一致，证明模型能有效模拟人类的反应特征。</a:t>
            </a:r>
            <a:endParaRPr lang="en-US" altLang="zh-CN" sz="2000" kern="0" dirty="0">
              <a:solidFill>
                <a:srgbClr val="000000"/>
              </a:solidFill>
              <a:latin typeface="等线" panose="02010600030101010101" pitchFamily="2" charset="-122"/>
              <a:ea typeface="等线" panose="02010600030101010101" pitchFamily="2" charset="-122"/>
            </a:endParaRPr>
          </a:p>
          <a:p>
            <a:pPr indent="304800">
              <a:lnSpc>
                <a:spcPct val="150000"/>
              </a:lnSpc>
            </a:pPr>
            <a:r>
              <a:rPr lang="zh-CN" altLang="zh-CN" sz="2000" kern="0" dirty="0">
                <a:solidFill>
                  <a:srgbClr val="000000"/>
                </a:solidFill>
                <a:latin typeface="等线" panose="02010600030101010101" pitchFamily="2" charset="-122"/>
                <a:ea typeface="等线" panose="02010600030101010101" pitchFamily="2" charset="-122"/>
              </a:rPr>
              <a:t>通过对实验数据的编解码和人工神经网络模型，本实验构建了与人类相似的知觉决策模型。</a:t>
            </a:r>
          </a:p>
        </p:txBody>
      </p:sp>
    </p:spTree>
    <p:extLst>
      <p:ext uri="{BB962C8B-B14F-4D97-AF65-F5344CB8AC3E}">
        <p14:creationId xmlns:p14="http://schemas.microsoft.com/office/powerpoint/2010/main" val="2085040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34743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6" name="文本框 5">
            <a:extLst>
              <a:ext uri="{FF2B5EF4-FFF2-40B4-BE49-F238E27FC236}">
                <a16:creationId xmlns:a16="http://schemas.microsoft.com/office/drawing/2014/main" id="{56D2AAE8-58E4-9A3A-DE6D-7DDC942DDCE5}"/>
              </a:ext>
            </a:extLst>
          </p:cNvPr>
          <p:cNvSpPr txBox="1"/>
          <p:nvPr/>
        </p:nvSpPr>
        <p:spPr>
          <a:xfrm>
            <a:off x="846032" y="1104677"/>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研究目的</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9" name="文本框 8">
            <a:extLst>
              <a:ext uri="{FF2B5EF4-FFF2-40B4-BE49-F238E27FC236}">
                <a16:creationId xmlns:a16="http://schemas.microsoft.com/office/drawing/2014/main" id="{E7DB26F9-A490-9763-3936-F9A1295F104C}"/>
              </a:ext>
            </a:extLst>
          </p:cNvPr>
          <p:cNvSpPr txBox="1"/>
          <p:nvPr/>
        </p:nvSpPr>
        <p:spPr>
          <a:xfrm>
            <a:off x="1182477" y="1982035"/>
            <a:ext cx="9831265" cy="70788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分析</a:t>
            </a:r>
            <a:r>
              <a:rPr lang="en-US" altLang="zh-CN" sz="2000" kern="100" dirty="0" err="1">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FSNet</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模型的内部结构，验证异同判断任务的理论模型，揭示快同效应的认知机制</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6F921EDE-524C-3739-0757-ABFA468BA805}"/>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3 </a:t>
            </a:r>
            <a:r>
              <a:rPr lang="zh-CN" altLang="en-US" sz="2800" b="1" spc="150" dirty="0">
                <a:latin typeface="微软雅黑" panose="020B0503020204020204" pitchFamily="34" charset="-122"/>
                <a:ea typeface="微软雅黑" panose="020B0503020204020204" pitchFamily="34" charset="-122"/>
              </a:rPr>
              <a:t>研究二 </a:t>
            </a:r>
            <a:r>
              <a:rPr lang="en-US" altLang="zh-CN" sz="2800" b="1" spc="150" dirty="0" err="1">
                <a:latin typeface="微软雅黑" panose="020B0503020204020204" pitchFamily="34" charset="-122"/>
                <a:ea typeface="微软雅黑" panose="020B0503020204020204" pitchFamily="34" charset="-122"/>
              </a:rPr>
              <a:t>FSNet</a:t>
            </a:r>
            <a:r>
              <a:rPr lang="zh-CN" altLang="en-US" sz="2800" b="1" spc="150" dirty="0">
                <a:latin typeface="微软雅黑" panose="020B0503020204020204" pitchFamily="34" charset="-122"/>
                <a:ea typeface="微软雅黑" panose="020B0503020204020204" pitchFamily="34" charset="-122"/>
              </a:rPr>
              <a:t>的网络特征</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3" name="矩形: 圆角 2">
            <a:extLst>
              <a:ext uri="{FF2B5EF4-FFF2-40B4-BE49-F238E27FC236}">
                <a16:creationId xmlns:a16="http://schemas.microsoft.com/office/drawing/2014/main" id="{2B57E2C5-CCAE-3AF1-D1B2-81C529437087}"/>
              </a:ext>
            </a:extLst>
          </p:cNvPr>
          <p:cNvSpPr/>
          <p:nvPr/>
        </p:nvSpPr>
        <p:spPr>
          <a:xfrm>
            <a:off x="6379031"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chemeClr val="bg1"/>
                </a:solidFill>
                <a:latin typeface="华文仿宋" panose="02010600040101010101" pitchFamily="2" charset="-122"/>
                <a:ea typeface="华文仿宋" panose="02010600040101010101" pitchFamily="2" charset="-122"/>
              </a:rPr>
              <a:t>FSNet</a:t>
            </a:r>
            <a:r>
              <a:rPr lang="zh-CN" altLang="en-US" sz="2000" dirty="0">
                <a:solidFill>
                  <a:schemeClr val="bg1"/>
                </a:solidFill>
                <a:latin typeface="华文仿宋" panose="02010600040101010101" pitchFamily="2" charset="-122"/>
                <a:ea typeface="华文仿宋" panose="02010600040101010101" pitchFamily="2" charset="-122"/>
              </a:rPr>
              <a:t>的网络特征</a:t>
            </a:r>
          </a:p>
        </p:txBody>
      </p:sp>
      <p:sp>
        <p:nvSpPr>
          <p:cNvPr id="7" name="等腰三角形 6">
            <a:extLst>
              <a:ext uri="{FF2B5EF4-FFF2-40B4-BE49-F238E27FC236}">
                <a16:creationId xmlns:a16="http://schemas.microsoft.com/office/drawing/2014/main" id="{F0F50C02-DB07-E4C1-7EC3-3A4584E317B1}"/>
              </a:ext>
            </a:extLst>
          </p:cNvPr>
          <p:cNvSpPr/>
          <p:nvPr/>
        </p:nvSpPr>
        <p:spPr>
          <a:xfrm rot="10800000">
            <a:off x="7431247"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4F75AE31-678C-B914-7B83-55B235071535}"/>
              </a:ext>
            </a:extLst>
          </p:cNvPr>
          <p:cNvSpPr txBox="1"/>
          <p:nvPr/>
        </p:nvSpPr>
        <p:spPr>
          <a:xfrm>
            <a:off x="843734" y="6217978"/>
            <a:ext cx="1595309"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背景与问题</a:t>
            </a:r>
          </a:p>
        </p:txBody>
      </p:sp>
      <p:sp>
        <p:nvSpPr>
          <p:cNvPr id="10" name="文本框 9">
            <a:extLst>
              <a:ext uri="{FF2B5EF4-FFF2-40B4-BE49-F238E27FC236}">
                <a16:creationId xmlns:a16="http://schemas.microsoft.com/office/drawing/2014/main" id="{C76AE211-4B70-7170-761F-2772CB3D6CA7}"/>
              </a:ext>
            </a:extLst>
          </p:cNvPr>
          <p:cNvSpPr txBox="1"/>
          <p:nvPr/>
        </p:nvSpPr>
        <p:spPr>
          <a:xfrm>
            <a:off x="3642651" y="6217978"/>
            <a:ext cx="2743200"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构建</a:t>
            </a:r>
            <a:r>
              <a:rPr lang="en-US" altLang="zh-CN" sz="2200" dirty="0" err="1">
                <a:solidFill>
                  <a:schemeClr val="bg1"/>
                </a:solidFill>
                <a:latin typeface="华文仿宋" panose="02010600040101010101" pitchFamily="2" charset="-122"/>
                <a:ea typeface="华文仿宋" panose="02010600040101010101" pitchFamily="2" charset="-122"/>
              </a:rPr>
              <a:t>FSNet</a:t>
            </a:r>
            <a:endParaRPr lang="zh-CN" altLang="en-US" sz="2200" dirty="0">
              <a:solidFill>
                <a:schemeClr val="bg1"/>
              </a:solidFill>
              <a:latin typeface="华文仿宋" panose="02010600040101010101" pitchFamily="2" charset="-122"/>
              <a:ea typeface="华文仿宋" panose="02010600040101010101" pitchFamily="2" charset="-122"/>
            </a:endParaRPr>
          </a:p>
        </p:txBody>
      </p:sp>
      <p:sp>
        <p:nvSpPr>
          <p:cNvPr id="13" name="文本框 12">
            <a:extLst>
              <a:ext uri="{FF2B5EF4-FFF2-40B4-BE49-F238E27FC236}">
                <a16:creationId xmlns:a16="http://schemas.microsoft.com/office/drawing/2014/main" id="{913C76DD-9215-B4D0-5DDF-E9901BB6CBA2}"/>
              </a:ext>
            </a:extLst>
          </p:cNvPr>
          <p:cNvSpPr txBox="1"/>
          <p:nvPr/>
        </p:nvSpPr>
        <p:spPr>
          <a:xfrm>
            <a:off x="9918085" y="6217979"/>
            <a:ext cx="748923"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总结</a:t>
            </a:r>
          </a:p>
        </p:txBody>
      </p:sp>
    </p:spTree>
    <p:extLst>
      <p:ext uri="{BB962C8B-B14F-4D97-AF65-F5344CB8AC3E}">
        <p14:creationId xmlns:p14="http://schemas.microsoft.com/office/powerpoint/2010/main" val="1290326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34743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6" name="文本框 5">
            <a:extLst>
              <a:ext uri="{FF2B5EF4-FFF2-40B4-BE49-F238E27FC236}">
                <a16:creationId xmlns:a16="http://schemas.microsoft.com/office/drawing/2014/main" id="{56D2AAE8-58E4-9A3A-DE6D-7DDC942DDCE5}"/>
              </a:ext>
            </a:extLst>
          </p:cNvPr>
          <p:cNvSpPr txBox="1"/>
          <p:nvPr/>
        </p:nvSpPr>
        <p:spPr>
          <a:xfrm>
            <a:off x="846032" y="1104677"/>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solidFill>
                  <a:schemeClr val="bg2">
                    <a:lumMod val="50000"/>
                  </a:schemeClr>
                </a:solidFill>
                <a:latin typeface="黑体" panose="02010609060101010101" pitchFamily="49" charset="-122"/>
                <a:ea typeface="黑体" panose="02010609060101010101" pitchFamily="49" charset="-122"/>
                <a:cs typeface="宋体" panose="02010600030101010101" pitchFamily="2" charset="-122"/>
              </a:rPr>
              <a:t>研究目的</a:t>
            </a:r>
            <a:endParaRPr lang="en-US" altLang="zh-CN" sz="2800" kern="100" dirty="0">
              <a:solidFill>
                <a:schemeClr val="bg2">
                  <a:lumMod val="50000"/>
                </a:schemeClr>
              </a:solidFill>
              <a:latin typeface="黑体" panose="02010609060101010101" pitchFamily="49" charset="-122"/>
              <a:ea typeface="黑体" panose="02010609060101010101" pitchFamily="49" charset="-122"/>
              <a:cs typeface="宋体" panose="02010600030101010101" pitchFamily="2" charset="-122"/>
            </a:endParaRPr>
          </a:p>
        </p:txBody>
      </p:sp>
      <p:sp>
        <p:nvSpPr>
          <p:cNvPr id="9" name="文本框 8">
            <a:extLst>
              <a:ext uri="{FF2B5EF4-FFF2-40B4-BE49-F238E27FC236}">
                <a16:creationId xmlns:a16="http://schemas.microsoft.com/office/drawing/2014/main" id="{E7DB26F9-A490-9763-3936-F9A1295F104C}"/>
              </a:ext>
            </a:extLst>
          </p:cNvPr>
          <p:cNvSpPr txBox="1"/>
          <p:nvPr/>
        </p:nvSpPr>
        <p:spPr>
          <a:xfrm>
            <a:off x="1182477" y="1982035"/>
            <a:ext cx="9831265" cy="40011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kern="100" dirty="0">
                <a:solidFill>
                  <a:schemeClr val="bg2">
                    <a:lumMod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分析</a:t>
            </a:r>
            <a:r>
              <a:rPr lang="en-US" altLang="zh-CN" sz="2000" kern="100" dirty="0" err="1">
                <a:solidFill>
                  <a:schemeClr val="bg2">
                    <a:lumMod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FSNet</a:t>
            </a:r>
            <a:r>
              <a:rPr lang="zh-CN" altLang="en-US" sz="2000" kern="100" dirty="0">
                <a:solidFill>
                  <a:schemeClr val="bg2">
                    <a:lumMod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模型的内部结构，验证异同判断任务的理论模型，揭示快同效应的认知机制</a:t>
            </a:r>
            <a:endParaRPr lang="en-US" altLang="zh-CN" sz="2000" kern="100" dirty="0">
              <a:solidFill>
                <a:schemeClr val="bg2">
                  <a:lumMod val="50000"/>
                </a:schemeClr>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9D62B651-BC0D-B6BD-ABBE-D27B89AA8A58}"/>
              </a:ext>
            </a:extLst>
          </p:cNvPr>
          <p:cNvSpPr txBox="1"/>
          <p:nvPr/>
        </p:nvSpPr>
        <p:spPr>
          <a:xfrm>
            <a:off x="846032" y="2435367"/>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研究需要验证的假设</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7" name="文本框 6">
            <a:extLst>
              <a:ext uri="{FF2B5EF4-FFF2-40B4-BE49-F238E27FC236}">
                <a16:creationId xmlns:a16="http://schemas.microsoft.com/office/drawing/2014/main" id="{5A0AC422-88C5-5733-8224-B12080936C8D}"/>
              </a:ext>
            </a:extLst>
          </p:cNvPr>
          <p:cNvSpPr txBox="1"/>
          <p:nvPr/>
        </p:nvSpPr>
        <p:spPr>
          <a:xfrm>
            <a:off x="1219768" y="3325683"/>
            <a:ext cx="10459743" cy="70788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1. </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在异同判断任务中，慢速比较器和同一性指示器是顺序加工的。</a:t>
            </a:r>
          </a:p>
          <a:p>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2. </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在异同判断任务中，对相同刺激的加工和不同刺激的加工使用的是不同的加工过程。</a:t>
            </a:r>
          </a:p>
        </p:txBody>
      </p:sp>
      <p:sp>
        <p:nvSpPr>
          <p:cNvPr id="11" name="文本框 10">
            <a:extLst>
              <a:ext uri="{FF2B5EF4-FFF2-40B4-BE49-F238E27FC236}">
                <a16:creationId xmlns:a16="http://schemas.microsoft.com/office/drawing/2014/main" id="{6F921EDE-524C-3739-0757-ABFA468BA805}"/>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3 </a:t>
            </a:r>
            <a:r>
              <a:rPr lang="zh-CN" altLang="en-US" sz="2800" b="1" spc="150" dirty="0">
                <a:latin typeface="微软雅黑" panose="020B0503020204020204" pitchFamily="34" charset="-122"/>
                <a:ea typeface="微软雅黑" panose="020B0503020204020204" pitchFamily="34" charset="-122"/>
              </a:rPr>
              <a:t>研究二 </a:t>
            </a:r>
            <a:r>
              <a:rPr lang="en-US" altLang="zh-CN" sz="2800" b="1" spc="150" dirty="0" err="1">
                <a:latin typeface="微软雅黑" panose="020B0503020204020204" pitchFamily="34" charset="-122"/>
                <a:ea typeface="微软雅黑" panose="020B0503020204020204" pitchFamily="34" charset="-122"/>
              </a:rPr>
              <a:t>FSNet</a:t>
            </a:r>
            <a:r>
              <a:rPr lang="zh-CN" altLang="en-US" sz="2800" b="1" spc="150" dirty="0">
                <a:latin typeface="微软雅黑" panose="020B0503020204020204" pitchFamily="34" charset="-122"/>
                <a:ea typeface="微软雅黑" panose="020B0503020204020204" pitchFamily="34" charset="-122"/>
              </a:rPr>
              <a:t>的网络特征</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460485A3-C8F7-B0E3-6482-4A235D2006B0}"/>
              </a:ext>
            </a:extLst>
          </p:cNvPr>
          <p:cNvSpPr txBox="1"/>
          <p:nvPr/>
        </p:nvSpPr>
        <p:spPr>
          <a:xfrm>
            <a:off x="1182477" y="4441162"/>
            <a:ext cx="9740484" cy="830997"/>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100" dirty="0">
                <a:latin typeface="黑体" panose="02010609060101010101" pitchFamily="49" charset="-122"/>
                <a:ea typeface="黑体" panose="02010609060101010101" pitchFamily="49" charset="-122"/>
                <a:cs typeface="宋体" panose="02010600030101010101" pitchFamily="2" charset="-122"/>
              </a:rPr>
              <a:t>慢速比较器：</a:t>
            </a:r>
            <a:r>
              <a:rPr lang="zh-CN" altLang="zh-CN" sz="2000" dirty="0">
                <a:effectLst/>
                <a:latin typeface="黑体" panose="02010609060101010101" pitchFamily="49" charset="-122"/>
                <a:ea typeface="黑体" panose="02010609060101010101" pitchFamily="49" charset="-122"/>
                <a:cs typeface="Times New Roman" panose="02020603050405020304" pitchFamily="18" charset="0"/>
              </a:rPr>
              <a:t>对刺激各个特征逐一对比分析</a:t>
            </a:r>
            <a:endParaRPr lang="en-US" altLang="zh-CN" sz="2400" kern="100" dirty="0">
              <a:latin typeface="黑体" panose="02010609060101010101" pitchFamily="49" charset="-122"/>
              <a:ea typeface="黑体" panose="02010609060101010101" pitchFamily="49" charset="-122"/>
              <a:cs typeface="宋体" panose="02010600030101010101" pitchFamily="2" charset="-122"/>
            </a:endParaRPr>
          </a:p>
          <a:p>
            <a:r>
              <a:rPr lang="zh-CN" altLang="en-US" sz="2400" kern="100" dirty="0">
                <a:latin typeface="黑体" panose="02010609060101010101" pitchFamily="49" charset="-122"/>
                <a:ea typeface="黑体" panose="02010609060101010101" pitchFamily="49" charset="-122"/>
                <a:cs typeface="宋体" panose="02010600030101010101" pitchFamily="2" charset="-122"/>
              </a:rPr>
              <a:t>同一性指示器：</a:t>
            </a:r>
            <a:r>
              <a:rPr lang="zh-CN" altLang="zh-CN" sz="2000" dirty="0">
                <a:effectLst/>
                <a:latin typeface="黑体" panose="02010609060101010101" pitchFamily="49" charset="-122"/>
                <a:ea typeface="黑体" panose="02010609060101010101" pitchFamily="49" charset="-122"/>
                <a:cs typeface="Times New Roman" panose="02020603050405020304" pitchFamily="18" charset="0"/>
              </a:rPr>
              <a:t>快速地给出刺激是否相同的判断</a:t>
            </a:r>
            <a:endParaRPr lang="en-US" altLang="zh-CN" sz="24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10" name="矩形: 圆角 9">
            <a:extLst>
              <a:ext uri="{FF2B5EF4-FFF2-40B4-BE49-F238E27FC236}">
                <a16:creationId xmlns:a16="http://schemas.microsoft.com/office/drawing/2014/main" id="{C973AF90-AB5B-9837-4434-B6E9F3C75AE3}"/>
              </a:ext>
            </a:extLst>
          </p:cNvPr>
          <p:cNvSpPr/>
          <p:nvPr/>
        </p:nvSpPr>
        <p:spPr>
          <a:xfrm>
            <a:off x="6379031"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chemeClr val="bg1"/>
                </a:solidFill>
                <a:latin typeface="华文仿宋" panose="02010600040101010101" pitchFamily="2" charset="-122"/>
                <a:ea typeface="华文仿宋" panose="02010600040101010101" pitchFamily="2" charset="-122"/>
              </a:rPr>
              <a:t>FSNet</a:t>
            </a:r>
            <a:r>
              <a:rPr lang="zh-CN" altLang="en-US" sz="2000" dirty="0">
                <a:solidFill>
                  <a:schemeClr val="bg1"/>
                </a:solidFill>
                <a:latin typeface="华文仿宋" panose="02010600040101010101" pitchFamily="2" charset="-122"/>
                <a:ea typeface="华文仿宋" panose="02010600040101010101" pitchFamily="2" charset="-122"/>
              </a:rPr>
              <a:t>的网络特征</a:t>
            </a:r>
          </a:p>
        </p:txBody>
      </p:sp>
      <p:sp>
        <p:nvSpPr>
          <p:cNvPr id="13" name="等腰三角形 12">
            <a:extLst>
              <a:ext uri="{FF2B5EF4-FFF2-40B4-BE49-F238E27FC236}">
                <a16:creationId xmlns:a16="http://schemas.microsoft.com/office/drawing/2014/main" id="{C37A7EAD-4745-8388-309C-21E13A2825D5}"/>
              </a:ext>
            </a:extLst>
          </p:cNvPr>
          <p:cNvSpPr/>
          <p:nvPr/>
        </p:nvSpPr>
        <p:spPr>
          <a:xfrm rot="10800000">
            <a:off x="7431247"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C3124660-9BB9-5713-4870-F2DAB1E1B3CA}"/>
              </a:ext>
            </a:extLst>
          </p:cNvPr>
          <p:cNvSpPr txBox="1"/>
          <p:nvPr/>
        </p:nvSpPr>
        <p:spPr>
          <a:xfrm>
            <a:off x="843734" y="6217978"/>
            <a:ext cx="1595309"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背景与问题</a:t>
            </a:r>
          </a:p>
        </p:txBody>
      </p:sp>
      <p:sp>
        <p:nvSpPr>
          <p:cNvPr id="15" name="文本框 14">
            <a:extLst>
              <a:ext uri="{FF2B5EF4-FFF2-40B4-BE49-F238E27FC236}">
                <a16:creationId xmlns:a16="http://schemas.microsoft.com/office/drawing/2014/main" id="{7D9F435A-7237-83FC-F88B-746E275ED767}"/>
              </a:ext>
            </a:extLst>
          </p:cNvPr>
          <p:cNvSpPr txBox="1"/>
          <p:nvPr/>
        </p:nvSpPr>
        <p:spPr>
          <a:xfrm>
            <a:off x="3642651" y="6217978"/>
            <a:ext cx="2743200"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构建</a:t>
            </a:r>
            <a:r>
              <a:rPr lang="en-US" altLang="zh-CN" sz="2200" dirty="0" err="1">
                <a:solidFill>
                  <a:schemeClr val="bg1"/>
                </a:solidFill>
                <a:latin typeface="华文仿宋" panose="02010600040101010101" pitchFamily="2" charset="-122"/>
                <a:ea typeface="华文仿宋" panose="02010600040101010101" pitchFamily="2" charset="-122"/>
              </a:rPr>
              <a:t>FSNet</a:t>
            </a:r>
            <a:endParaRPr lang="zh-CN" altLang="en-US" sz="2200" dirty="0">
              <a:solidFill>
                <a:schemeClr val="bg1"/>
              </a:solidFill>
              <a:latin typeface="华文仿宋" panose="02010600040101010101" pitchFamily="2" charset="-122"/>
              <a:ea typeface="华文仿宋" panose="02010600040101010101" pitchFamily="2" charset="-122"/>
            </a:endParaRPr>
          </a:p>
        </p:txBody>
      </p:sp>
      <p:sp>
        <p:nvSpPr>
          <p:cNvPr id="16" name="文本框 15">
            <a:extLst>
              <a:ext uri="{FF2B5EF4-FFF2-40B4-BE49-F238E27FC236}">
                <a16:creationId xmlns:a16="http://schemas.microsoft.com/office/drawing/2014/main" id="{B30B5141-5F3F-6B07-32C3-848B85ABAE7C}"/>
              </a:ext>
            </a:extLst>
          </p:cNvPr>
          <p:cNvSpPr txBox="1"/>
          <p:nvPr/>
        </p:nvSpPr>
        <p:spPr>
          <a:xfrm>
            <a:off x="9918085" y="6217979"/>
            <a:ext cx="748923"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总结</a:t>
            </a:r>
          </a:p>
        </p:txBody>
      </p:sp>
    </p:spTree>
    <p:extLst>
      <p:ext uri="{BB962C8B-B14F-4D97-AF65-F5344CB8AC3E}">
        <p14:creationId xmlns:p14="http://schemas.microsoft.com/office/powerpoint/2010/main" val="1026529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34743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3 </a:t>
            </a:r>
            <a:r>
              <a:rPr lang="zh-CN" altLang="en-US" sz="2800" b="1" spc="150" dirty="0">
                <a:latin typeface="微软雅黑" panose="020B0503020204020204" pitchFamily="34" charset="-122"/>
                <a:ea typeface="微软雅黑" panose="020B0503020204020204" pitchFamily="34" charset="-122"/>
              </a:rPr>
              <a:t>研究二 </a:t>
            </a:r>
            <a:r>
              <a:rPr lang="en-US" altLang="zh-CN" sz="2800" b="1" spc="150" dirty="0" err="1">
                <a:latin typeface="微软雅黑" panose="020B0503020204020204" pitchFamily="34" charset="-122"/>
                <a:ea typeface="微软雅黑" panose="020B0503020204020204" pitchFamily="34" charset="-122"/>
              </a:rPr>
              <a:t>FSNet</a:t>
            </a:r>
            <a:r>
              <a:rPr lang="zh-CN" altLang="en-US" sz="2800" b="1" spc="150" dirty="0">
                <a:latin typeface="微软雅黑" panose="020B0503020204020204" pitchFamily="34" charset="-122"/>
                <a:ea typeface="微软雅黑" panose="020B0503020204020204" pitchFamily="34" charset="-122"/>
              </a:rPr>
              <a:t>的网络特征</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8" name="文本框 7">
            <a:extLst>
              <a:ext uri="{FF2B5EF4-FFF2-40B4-BE49-F238E27FC236}">
                <a16:creationId xmlns:a16="http://schemas.microsoft.com/office/drawing/2014/main" id="{4773B6AA-81B0-E73A-D55B-6C4A6FCBEE05}"/>
              </a:ext>
            </a:extLst>
          </p:cNvPr>
          <p:cNvSpPr txBox="1"/>
          <p:nvPr/>
        </p:nvSpPr>
        <p:spPr>
          <a:xfrm>
            <a:off x="846032" y="1212810"/>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研究方法</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10" name="文本框 9">
            <a:extLst>
              <a:ext uri="{FF2B5EF4-FFF2-40B4-BE49-F238E27FC236}">
                <a16:creationId xmlns:a16="http://schemas.microsoft.com/office/drawing/2014/main" id="{0D1A4330-685E-479F-1CDA-26E46AE98DF9}"/>
              </a:ext>
            </a:extLst>
          </p:cNvPr>
          <p:cNvSpPr txBox="1"/>
          <p:nvPr/>
        </p:nvSpPr>
        <p:spPr>
          <a:xfrm>
            <a:off x="1012538" y="2039302"/>
            <a:ext cx="7996708" cy="123110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对</a:t>
            </a:r>
            <a:r>
              <a:rPr lang="en-US" altLang="zh-CN" sz="2000" kern="100" dirty="0" err="1">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FSNet</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隐藏层的</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PCA</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分析</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为了确保因子能够更多的解释网络的活动特性同时保证因子的概括性，参考了</a:t>
            </a:r>
            <a:r>
              <a:rPr lang="en-US"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Yang</a:t>
            </a:r>
            <a:r>
              <a:rPr lang="zh-CN" altLang="en-US"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等人</a:t>
            </a:r>
            <a:r>
              <a:rPr lang="en-US"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(2019)</a:t>
            </a:r>
            <a:r>
              <a:rPr lang="zh-CN" altLang="en-US"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使用</a:t>
            </a:r>
            <a:r>
              <a:rPr lang="en-US"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ANN</a:t>
            </a:r>
            <a:r>
              <a:rPr lang="zh-CN" altLang="en-US"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在直觉决策任务上的筛选标准，最终选取</a:t>
            </a:r>
            <a:r>
              <a:rPr lang="en-US"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en-US"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个因子。此时方差解释率超过</a:t>
            </a:r>
            <a:r>
              <a:rPr lang="en-US"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85%</a:t>
            </a:r>
            <a:r>
              <a:rPr lang="zh-CN" altLang="en-US"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5D891FA2-D3A8-2727-8588-34405BA6E51D}"/>
              </a:ext>
            </a:extLst>
          </p:cNvPr>
          <p:cNvPicPr>
            <a:picLocks noChangeAspect="1"/>
          </p:cNvPicPr>
          <p:nvPr/>
        </p:nvPicPr>
        <p:blipFill>
          <a:blip r:embed="rId5"/>
          <a:stretch>
            <a:fillRect/>
          </a:stretch>
        </p:blipFill>
        <p:spPr>
          <a:xfrm>
            <a:off x="5516369" y="3131592"/>
            <a:ext cx="5985635" cy="2443429"/>
          </a:xfrm>
          <a:prstGeom prst="rect">
            <a:avLst/>
          </a:prstGeom>
        </p:spPr>
      </p:pic>
      <p:sp>
        <p:nvSpPr>
          <p:cNvPr id="7" name="矩形: 圆角 6">
            <a:extLst>
              <a:ext uri="{FF2B5EF4-FFF2-40B4-BE49-F238E27FC236}">
                <a16:creationId xmlns:a16="http://schemas.microsoft.com/office/drawing/2014/main" id="{2A4F262D-8A14-F03C-2167-F89D3628D04A}"/>
              </a:ext>
            </a:extLst>
          </p:cNvPr>
          <p:cNvSpPr/>
          <p:nvPr/>
        </p:nvSpPr>
        <p:spPr>
          <a:xfrm>
            <a:off x="6379031"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chemeClr val="bg1"/>
                </a:solidFill>
                <a:latin typeface="华文仿宋" panose="02010600040101010101" pitchFamily="2" charset="-122"/>
                <a:ea typeface="华文仿宋" panose="02010600040101010101" pitchFamily="2" charset="-122"/>
              </a:rPr>
              <a:t>FSNet</a:t>
            </a:r>
            <a:r>
              <a:rPr lang="zh-CN" altLang="en-US" sz="2000" dirty="0">
                <a:solidFill>
                  <a:schemeClr val="bg1"/>
                </a:solidFill>
                <a:latin typeface="华文仿宋" panose="02010600040101010101" pitchFamily="2" charset="-122"/>
                <a:ea typeface="华文仿宋" panose="02010600040101010101" pitchFamily="2" charset="-122"/>
              </a:rPr>
              <a:t>的网络特征</a:t>
            </a:r>
          </a:p>
        </p:txBody>
      </p:sp>
      <p:sp>
        <p:nvSpPr>
          <p:cNvPr id="9" name="等腰三角形 8">
            <a:extLst>
              <a:ext uri="{FF2B5EF4-FFF2-40B4-BE49-F238E27FC236}">
                <a16:creationId xmlns:a16="http://schemas.microsoft.com/office/drawing/2014/main" id="{97E28694-93CA-9FC7-7DE6-6C3083902990}"/>
              </a:ext>
            </a:extLst>
          </p:cNvPr>
          <p:cNvSpPr/>
          <p:nvPr/>
        </p:nvSpPr>
        <p:spPr>
          <a:xfrm rot="10800000">
            <a:off x="7431247"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E45DBF86-CB10-11CC-F2FE-2E458394EB95}"/>
              </a:ext>
            </a:extLst>
          </p:cNvPr>
          <p:cNvSpPr txBox="1"/>
          <p:nvPr/>
        </p:nvSpPr>
        <p:spPr>
          <a:xfrm>
            <a:off x="843734" y="6217978"/>
            <a:ext cx="1595309"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背景与问题</a:t>
            </a:r>
          </a:p>
        </p:txBody>
      </p:sp>
      <p:sp>
        <p:nvSpPr>
          <p:cNvPr id="14" name="文本框 13">
            <a:extLst>
              <a:ext uri="{FF2B5EF4-FFF2-40B4-BE49-F238E27FC236}">
                <a16:creationId xmlns:a16="http://schemas.microsoft.com/office/drawing/2014/main" id="{A5859A1A-95AE-F0D8-2F83-C696FABB5443}"/>
              </a:ext>
            </a:extLst>
          </p:cNvPr>
          <p:cNvSpPr txBox="1"/>
          <p:nvPr/>
        </p:nvSpPr>
        <p:spPr>
          <a:xfrm>
            <a:off x="3642651" y="6217978"/>
            <a:ext cx="2743200"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构建</a:t>
            </a:r>
            <a:r>
              <a:rPr lang="en-US" altLang="zh-CN" sz="2200" dirty="0" err="1">
                <a:solidFill>
                  <a:schemeClr val="bg1"/>
                </a:solidFill>
                <a:latin typeface="华文仿宋" panose="02010600040101010101" pitchFamily="2" charset="-122"/>
                <a:ea typeface="华文仿宋" panose="02010600040101010101" pitchFamily="2" charset="-122"/>
              </a:rPr>
              <a:t>FSNet</a:t>
            </a:r>
            <a:endParaRPr lang="zh-CN" altLang="en-US" sz="2200" dirty="0">
              <a:solidFill>
                <a:schemeClr val="bg1"/>
              </a:solidFill>
              <a:latin typeface="华文仿宋" panose="02010600040101010101" pitchFamily="2" charset="-122"/>
              <a:ea typeface="华文仿宋" panose="02010600040101010101" pitchFamily="2" charset="-122"/>
            </a:endParaRPr>
          </a:p>
        </p:txBody>
      </p:sp>
      <p:sp>
        <p:nvSpPr>
          <p:cNvPr id="15" name="文本框 14">
            <a:extLst>
              <a:ext uri="{FF2B5EF4-FFF2-40B4-BE49-F238E27FC236}">
                <a16:creationId xmlns:a16="http://schemas.microsoft.com/office/drawing/2014/main" id="{01E508F5-E8AA-E7F8-8DE8-1534F2B3B7ED}"/>
              </a:ext>
            </a:extLst>
          </p:cNvPr>
          <p:cNvSpPr txBox="1"/>
          <p:nvPr/>
        </p:nvSpPr>
        <p:spPr>
          <a:xfrm>
            <a:off x="9918085" y="6217979"/>
            <a:ext cx="748923"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总结</a:t>
            </a:r>
          </a:p>
        </p:txBody>
      </p:sp>
    </p:spTree>
    <p:extLst>
      <p:ext uri="{BB962C8B-B14F-4D97-AF65-F5344CB8AC3E}">
        <p14:creationId xmlns:p14="http://schemas.microsoft.com/office/powerpoint/2010/main" val="3350379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34743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4" name="矩形: 圆角 63">
            <a:extLst>
              <a:ext uri="{FF2B5EF4-FFF2-40B4-BE49-F238E27FC236}">
                <a16:creationId xmlns:a16="http://schemas.microsoft.com/office/drawing/2014/main" id="{FEF9769E-B847-E7E7-DF03-4B576817D6D1}"/>
              </a:ext>
            </a:extLst>
          </p:cNvPr>
          <p:cNvSpPr/>
          <p:nvPr/>
        </p:nvSpPr>
        <p:spPr>
          <a:xfrm>
            <a:off x="512489"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20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背景与问题</a:t>
            </a:r>
            <a:endParaRPr lang="zh-CN" altLang="en-US" sz="2000" b="1" dirty="0">
              <a:solidFill>
                <a:schemeClr val="bg1"/>
              </a:solidFill>
              <a:latin typeface="华文仿宋" panose="02010600040101010101" pitchFamily="2" charset="-122"/>
              <a:ea typeface="华文仿宋" panose="02010600040101010101" pitchFamily="2" charset="-122"/>
            </a:endParaRPr>
          </a:p>
        </p:txBody>
      </p:sp>
      <p:sp>
        <p:nvSpPr>
          <p:cNvPr id="65" name="等腰三角形 64">
            <a:extLst>
              <a:ext uri="{FF2B5EF4-FFF2-40B4-BE49-F238E27FC236}">
                <a16:creationId xmlns:a16="http://schemas.microsoft.com/office/drawing/2014/main" id="{0C298935-A94F-DCDE-259F-9DDFE484CAA8}"/>
              </a:ext>
            </a:extLst>
          </p:cNvPr>
          <p:cNvSpPr/>
          <p:nvPr/>
        </p:nvSpPr>
        <p:spPr>
          <a:xfrm rot="10800000">
            <a:off x="1564705"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495796"/>
            <a:ext cx="928627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a:t>
            </a:r>
            <a:r>
              <a:rPr lang="zh-CN" altLang="en-US" sz="3200" b="1" spc="150" dirty="0">
                <a:latin typeface="微软雅黑" panose="020B0503020204020204" pitchFamily="34" charset="-122"/>
                <a:ea typeface="微软雅黑" panose="020B0503020204020204" pitchFamily="34" charset="-122"/>
              </a:rPr>
              <a:t>认知科学的问题</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4" name="文本框 3">
            <a:extLst>
              <a:ext uri="{FF2B5EF4-FFF2-40B4-BE49-F238E27FC236}">
                <a16:creationId xmlns:a16="http://schemas.microsoft.com/office/drawing/2014/main" id="{640C3380-0AE0-79F1-D011-46FA71529094}"/>
              </a:ext>
            </a:extLst>
          </p:cNvPr>
          <p:cNvSpPr txBox="1"/>
          <p:nvPr/>
        </p:nvSpPr>
        <p:spPr>
          <a:xfrm>
            <a:off x="3935826" y="6217978"/>
            <a:ext cx="1459054"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构建</a:t>
            </a:r>
            <a:r>
              <a:rPr lang="en-US" altLang="zh-CN" sz="2200" dirty="0" err="1">
                <a:solidFill>
                  <a:schemeClr val="bg1"/>
                </a:solidFill>
                <a:latin typeface="华文仿宋" panose="02010600040101010101" pitchFamily="2" charset="-122"/>
                <a:ea typeface="华文仿宋" panose="02010600040101010101" pitchFamily="2" charset="-122"/>
              </a:rPr>
              <a:t>FSNet</a:t>
            </a:r>
            <a:endParaRPr lang="zh-CN" altLang="en-US" sz="2200" dirty="0">
              <a:solidFill>
                <a:schemeClr val="bg1"/>
              </a:solidFill>
              <a:latin typeface="华文仿宋" panose="02010600040101010101" pitchFamily="2" charset="-122"/>
              <a:ea typeface="华文仿宋" panose="02010600040101010101" pitchFamily="2" charset="-122"/>
            </a:endParaRPr>
          </a:p>
        </p:txBody>
      </p:sp>
      <p:sp>
        <p:nvSpPr>
          <p:cNvPr id="5" name="文本框 4">
            <a:extLst>
              <a:ext uri="{FF2B5EF4-FFF2-40B4-BE49-F238E27FC236}">
                <a16:creationId xmlns:a16="http://schemas.microsoft.com/office/drawing/2014/main" id="{8218D22F-45DB-ADCF-17BC-A36BB6C07277}"/>
              </a:ext>
            </a:extLst>
          </p:cNvPr>
          <p:cNvSpPr txBox="1"/>
          <p:nvPr/>
        </p:nvSpPr>
        <p:spPr>
          <a:xfrm>
            <a:off x="6379031" y="6217978"/>
            <a:ext cx="2743200" cy="430887"/>
          </a:xfrm>
          <a:prstGeom prst="rect">
            <a:avLst/>
          </a:prstGeom>
          <a:noFill/>
        </p:spPr>
        <p:txBody>
          <a:bodyPr wrap="square" rtlCol="0">
            <a:spAutoFit/>
          </a:bodyPr>
          <a:lstStyle/>
          <a:p>
            <a:r>
              <a:rPr lang="en-US" altLang="zh-CN" sz="2200" dirty="0" err="1">
                <a:solidFill>
                  <a:schemeClr val="bg1"/>
                </a:solidFill>
                <a:latin typeface="华文仿宋" panose="02010600040101010101" pitchFamily="2" charset="-122"/>
                <a:ea typeface="华文仿宋" panose="02010600040101010101" pitchFamily="2" charset="-122"/>
              </a:rPr>
              <a:t>FSNet</a:t>
            </a:r>
            <a:r>
              <a:rPr lang="zh-CN" altLang="en-US" sz="2200" dirty="0">
                <a:solidFill>
                  <a:schemeClr val="bg1"/>
                </a:solidFill>
                <a:latin typeface="华文仿宋" panose="02010600040101010101" pitchFamily="2" charset="-122"/>
                <a:ea typeface="华文仿宋" panose="02010600040101010101" pitchFamily="2" charset="-122"/>
              </a:rPr>
              <a:t>的网络特征</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9918085" y="6217979"/>
            <a:ext cx="748923"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总结</a:t>
            </a:r>
          </a:p>
        </p:txBody>
      </p:sp>
      <p:sp>
        <p:nvSpPr>
          <p:cNvPr id="8" name="文本框 7">
            <a:extLst>
              <a:ext uri="{FF2B5EF4-FFF2-40B4-BE49-F238E27FC236}">
                <a16:creationId xmlns:a16="http://schemas.microsoft.com/office/drawing/2014/main" id="{E434CFBF-68D3-A825-E048-5FFE88ACE216}"/>
              </a:ext>
            </a:extLst>
          </p:cNvPr>
          <p:cNvSpPr txBox="1"/>
          <p:nvPr/>
        </p:nvSpPr>
        <p:spPr>
          <a:xfrm>
            <a:off x="788002" y="1508888"/>
            <a:ext cx="8863998" cy="584775"/>
          </a:xfrm>
          <a:prstGeom prst="rect">
            <a:avLst/>
          </a:prstGeom>
          <a:noFill/>
        </p:spPr>
        <p:txBody>
          <a:bodyPr wrap="square">
            <a:spAutoFit/>
          </a:bodyPr>
          <a:lstStyle/>
          <a:p>
            <a:r>
              <a:rPr lang="zh-CN" altLang="en-US" sz="3200" spc="150" dirty="0">
                <a:latin typeface="微软雅黑" panose="020B0503020204020204" pitchFamily="34" charset="-122"/>
                <a:ea typeface="微软雅黑" panose="020B0503020204020204" pitchFamily="34" charset="-122"/>
              </a:rPr>
              <a:t>认知科学需要解决什么问题？</a:t>
            </a:r>
          </a:p>
        </p:txBody>
      </p:sp>
      <p:sp>
        <p:nvSpPr>
          <p:cNvPr id="13" name="文本框 12">
            <a:extLst>
              <a:ext uri="{FF2B5EF4-FFF2-40B4-BE49-F238E27FC236}">
                <a16:creationId xmlns:a16="http://schemas.microsoft.com/office/drawing/2014/main" id="{B968344D-99AE-3AC7-4236-6046B8C5AE2E}"/>
              </a:ext>
            </a:extLst>
          </p:cNvPr>
          <p:cNvSpPr txBox="1"/>
          <p:nvPr/>
        </p:nvSpPr>
        <p:spPr>
          <a:xfrm>
            <a:off x="1209665" y="2178604"/>
            <a:ext cx="6308202" cy="369332"/>
          </a:xfrm>
          <a:prstGeom prst="rect">
            <a:avLst/>
          </a:prstGeom>
          <a:noFill/>
        </p:spPr>
        <p:txBody>
          <a:bodyPr wrap="square">
            <a:spAutoFit/>
          </a:bodyPr>
          <a:lstStyle/>
          <a:p>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认知机制是什么，是如何产生，具体过程是什么</a:t>
            </a:r>
          </a:p>
        </p:txBody>
      </p:sp>
    </p:spTree>
    <p:extLst>
      <p:ext uri="{BB962C8B-B14F-4D97-AF65-F5344CB8AC3E}">
        <p14:creationId xmlns:p14="http://schemas.microsoft.com/office/powerpoint/2010/main" val="1200651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019016"/>
            <a:ext cx="11167022" cy="5751601"/>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8" name="文本框 7">
            <a:extLst>
              <a:ext uri="{FF2B5EF4-FFF2-40B4-BE49-F238E27FC236}">
                <a16:creationId xmlns:a16="http://schemas.microsoft.com/office/drawing/2014/main" id="{4773B6AA-81B0-E73A-D55B-6C4A6FCBEE05}"/>
              </a:ext>
            </a:extLst>
          </p:cNvPr>
          <p:cNvSpPr txBox="1"/>
          <p:nvPr/>
        </p:nvSpPr>
        <p:spPr>
          <a:xfrm>
            <a:off x="668855" y="1056279"/>
            <a:ext cx="8250592" cy="59727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000" kern="100" dirty="0">
                <a:latin typeface="黑体" panose="02010609060101010101" pitchFamily="49" charset="-122"/>
                <a:ea typeface="黑体" panose="02010609060101010101" pitchFamily="49" charset="-122"/>
                <a:cs typeface="宋体" panose="02010600030101010101" pitchFamily="2" charset="-122"/>
              </a:rPr>
              <a:t>结果：对因子的分析解释</a:t>
            </a:r>
            <a:endParaRPr lang="en-US" altLang="zh-CN" sz="20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4" name="文本框 3">
            <a:extLst>
              <a:ext uri="{FF2B5EF4-FFF2-40B4-BE49-F238E27FC236}">
                <a16:creationId xmlns:a16="http://schemas.microsoft.com/office/drawing/2014/main" id="{6898AC32-4DA5-5B50-EEA1-E3EDE9E43CCA}"/>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3 </a:t>
            </a:r>
            <a:r>
              <a:rPr lang="zh-CN" altLang="en-US" sz="2800" b="1" spc="150" dirty="0">
                <a:latin typeface="微软雅黑" panose="020B0503020204020204" pitchFamily="34" charset="-122"/>
                <a:ea typeface="微软雅黑" panose="020B0503020204020204" pitchFamily="34" charset="-122"/>
              </a:rPr>
              <a:t>研究二 </a:t>
            </a:r>
            <a:r>
              <a:rPr lang="en-US" altLang="zh-CN" sz="2800" b="1" spc="150" dirty="0" err="1">
                <a:latin typeface="微软雅黑" panose="020B0503020204020204" pitchFamily="34" charset="-122"/>
                <a:ea typeface="微软雅黑" panose="020B0503020204020204" pitchFamily="34" charset="-122"/>
              </a:rPr>
              <a:t>FSNet</a:t>
            </a:r>
            <a:r>
              <a:rPr lang="zh-CN" altLang="en-US" sz="2800" b="1" spc="150" dirty="0">
                <a:latin typeface="微软雅黑" panose="020B0503020204020204" pitchFamily="34" charset="-122"/>
                <a:ea typeface="微软雅黑" panose="020B0503020204020204" pitchFamily="34" charset="-122"/>
              </a:rPr>
              <a:t>的网络特征</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6" name="图片 5" descr="图表, 折线图&#10;&#10;描述已自动生成">
            <a:extLst>
              <a:ext uri="{FF2B5EF4-FFF2-40B4-BE49-F238E27FC236}">
                <a16:creationId xmlns:a16="http://schemas.microsoft.com/office/drawing/2014/main" id="{85A9D4A0-C0E3-FADA-CC8F-A661F4B550B2}"/>
              </a:ext>
            </a:extLst>
          </p:cNvPr>
          <p:cNvPicPr>
            <a:picLocks noChangeAspect="1"/>
          </p:cNvPicPr>
          <p:nvPr/>
        </p:nvPicPr>
        <p:blipFill rotWithShape="1">
          <a:blip r:embed="rId3">
            <a:extLst>
              <a:ext uri="{28A0092B-C50C-407E-A947-70E740481C1C}">
                <a14:useLocalDpi xmlns:a14="http://schemas.microsoft.com/office/drawing/2010/main" val="0"/>
              </a:ext>
            </a:extLst>
          </a:blip>
          <a:srcRect r="11432"/>
          <a:stretch/>
        </p:blipFill>
        <p:spPr>
          <a:xfrm>
            <a:off x="1286340" y="1950263"/>
            <a:ext cx="6503892" cy="3293449"/>
          </a:xfrm>
          <a:prstGeom prst="rect">
            <a:avLst/>
          </a:prstGeom>
        </p:spPr>
      </p:pic>
      <p:pic>
        <p:nvPicPr>
          <p:cNvPr id="17" name="图片 16">
            <a:extLst>
              <a:ext uri="{FF2B5EF4-FFF2-40B4-BE49-F238E27FC236}">
                <a16:creationId xmlns:a16="http://schemas.microsoft.com/office/drawing/2014/main" id="{4475FFD5-D788-037C-2ABA-CBE859664E94}"/>
              </a:ext>
            </a:extLst>
          </p:cNvPr>
          <p:cNvPicPr>
            <a:picLocks noChangeAspect="1"/>
          </p:cNvPicPr>
          <p:nvPr/>
        </p:nvPicPr>
        <p:blipFill>
          <a:blip r:embed="rId4"/>
          <a:stretch>
            <a:fillRect/>
          </a:stretch>
        </p:blipFill>
        <p:spPr>
          <a:xfrm>
            <a:off x="6637397" y="1871789"/>
            <a:ext cx="1152835" cy="497539"/>
          </a:xfrm>
          <a:prstGeom prst="rect">
            <a:avLst/>
          </a:prstGeom>
        </p:spPr>
      </p:pic>
      <p:sp>
        <p:nvSpPr>
          <p:cNvPr id="35" name="文本框 34">
            <a:extLst>
              <a:ext uri="{FF2B5EF4-FFF2-40B4-BE49-F238E27FC236}">
                <a16:creationId xmlns:a16="http://schemas.microsoft.com/office/drawing/2014/main" id="{2137E57D-541C-8660-1CBA-B7C377CA609F}"/>
              </a:ext>
            </a:extLst>
          </p:cNvPr>
          <p:cNvSpPr txBox="1"/>
          <p:nvPr/>
        </p:nvSpPr>
        <p:spPr>
          <a:xfrm>
            <a:off x="7371567" y="4826007"/>
            <a:ext cx="1148483" cy="44582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en-US" altLang="zh-CN" sz="1400" kern="100" dirty="0">
                <a:latin typeface="宋体" panose="02010600030101010101" pitchFamily="2" charset="-122"/>
                <a:ea typeface="宋体" panose="02010600030101010101" pitchFamily="2" charset="-122"/>
                <a:cs typeface="宋体" panose="02010600030101010101" pitchFamily="2" charset="-122"/>
              </a:rPr>
              <a:t>1 = 100ms</a:t>
            </a:r>
          </a:p>
        </p:txBody>
      </p:sp>
      <p:sp>
        <p:nvSpPr>
          <p:cNvPr id="36" name="文本框 35">
            <a:extLst>
              <a:ext uri="{FF2B5EF4-FFF2-40B4-BE49-F238E27FC236}">
                <a16:creationId xmlns:a16="http://schemas.microsoft.com/office/drawing/2014/main" id="{DD1659B6-6EB2-6020-A562-9FB34F687A21}"/>
              </a:ext>
            </a:extLst>
          </p:cNvPr>
          <p:cNvSpPr txBox="1"/>
          <p:nvPr/>
        </p:nvSpPr>
        <p:spPr>
          <a:xfrm>
            <a:off x="4431357" y="1635424"/>
            <a:ext cx="1215013" cy="338554"/>
          </a:xfrm>
          <a:prstGeom prst="rect">
            <a:avLst/>
          </a:prstGeom>
          <a:noFill/>
        </p:spPr>
        <p:txBody>
          <a:bodyPr wrap="none" rtlCol="0">
            <a:spAutoFit/>
          </a:bodyPr>
          <a:lstStyle/>
          <a:p>
            <a:r>
              <a:rPr lang="zh-CN" altLang="en-US" sz="1600" dirty="0">
                <a:solidFill>
                  <a:srgbClr val="85C185"/>
                </a:solidFill>
              </a:rPr>
              <a:t>相同判断</a:t>
            </a:r>
            <a:r>
              <a:rPr lang="en-US" altLang="zh-CN" sz="1600" dirty="0">
                <a:solidFill>
                  <a:srgbClr val="85C185"/>
                </a:solidFill>
              </a:rPr>
              <a:t>RT</a:t>
            </a:r>
            <a:endParaRPr lang="zh-CN" altLang="en-US" sz="1600" dirty="0">
              <a:solidFill>
                <a:srgbClr val="85C185"/>
              </a:solidFill>
            </a:endParaRPr>
          </a:p>
        </p:txBody>
      </p:sp>
      <p:sp>
        <p:nvSpPr>
          <p:cNvPr id="37" name="文本框 36">
            <a:extLst>
              <a:ext uri="{FF2B5EF4-FFF2-40B4-BE49-F238E27FC236}">
                <a16:creationId xmlns:a16="http://schemas.microsoft.com/office/drawing/2014/main" id="{C6D46FFF-C27A-388A-02AC-D58B421F0F6F}"/>
              </a:ext>
            </a:extLst>
          </p:cNvPr>
          <p:cNvSpPr txBox="1"/>
          <p:nvPr/>
        </p:nvSpPr>
        <p:spPr>
          <a:xfrm>
            <a:off x="5455383" y="1642901"/>
            <a:ext cx="1215013" cy="338554"/>
          </a:xfrm>
          <a:prstGeom prst="rect">
            <a:avLst/>
          </a:prstGeom>
          <a:noFill/>
        </p:spPr>
        <p:txBody>
          <a:bodyPr wrap="none" rtlCol="0">
            <a:spAutoFit/>
          </a:bodyPr>
          <a:lstStyle/>
          <a:p>
            <a:r>
              <a:rPr lang="zh-CN" altLang="en-US" sz="1600" dirty="0">
                <a:solidFill>
                  <a:srgbClr val="AF4040"/>
                </a:solidFill>
              </a:rPr>
              <a:t>不同判断</a:t>
            </a:r>
            <a:r>
              <a:rPr lang="en-US" altLang="zh-CN" sz="1600" dirty="0">
                <a:solidFill>
                  <a:srgbClr val="AF4040"/>
                </a:solidFill>
              </a:rPr>
              <a:t>RT</a:t>
            </a:r>
            <a:endParaRPr lang="zh-CN" altLang="en-US" sz="1600" dirty="0">
              <a:solidFill>
                <a:srgbClr val="AF4040"/>
              </a:solidFill>
            </a:endParaRPr>
          </a:p>
        </p:txBody>
      </p:sp>
      <p:sp>
        <p:nvSpPr>
          <p:cNvPr id="38" name="文本框 37">
            <a:extLst>
              <a:ext uri="{FF2B5EF4-FFF2-40B4-BE49-F238E27FC236}">
                <a16:creationId xmlns:a16="http://schemas.microsoft.com/office/drawing/2014/main" id="{1B58A1CC-C8B6-B9F4-1498-861EEB341388}"/>
              </a:ext>
            </a:extLst>
          </p:cNvPr>
          <p:cNvSpPr txBox="1"/>
          <p:nvPr/>
        </p:nvSpPr>
        <p:spPr>
          <a:xfrm>
            <a:off x="1554288" y="1503736"/>
            <a:ext cx="1710044" cy="49629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1600" kern="100" dirty="0">
                <a:latin typeface="黑体" panose="02010609060101010101" pitchFamily="49" charset="-122"/>
                <a:ea typeface="黑体" panose="02010609060101010101" pitchFamily="49" charset="-122"/>
                <a:cs typeface="宋体" panose="02010600030101010101" pitchFamily="2" charset="-122"/>
              </a:rPr>
              <a:t>注视点期</a:t>
            </a:r>
            <a:endParaRPr lang="en-US" altLang="zh-CN" sz="16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39" name="文本框 38">
            <a:extLst>
              <a:ext uri="{FF2B5EF4-FFF2-40B4-BE49-F238E27FC236}">
                <a16:creationId xmlns:a16="http://schemas.microsoft.com/office/drawing/2014/main" id="{20D82D74-553F-D04D-41CD-F2D2A505494F}"/>
              </a:ext>
            </a:extLst>
          </p:cNvPr>
          <p:cNvSpPr txBox="1"/>
          <p:nvPr/>
        </p:nvSpPr>
        <p:spPr>
          <a:xfrm>
            <a:off x="2503305" y="1478855"/>
            <a:ext cx="1710044" cy="49629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1600" kern="100" dirty="0">
                <a:latin typeface="黑体" panose="02010609060101010101" pitchFamily="49" charset="-122"/>
                <a:ea typeface="黑体" panose="02010609060101010101" pitchFamily="49" charset="-122"/>
                <a:cs typeface="宋体" panose="02010600030101010101" pitchFamily="2" charset="-122"/>
              </a:rPr>
              <a:t>刺激呈现期</a:t>
            </a:r>
            <a:endParaRPr lang="en-US" altLang="zh-CN" sz="16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40" name="文本框 39">
            <a:extLst>
              <a:ext uri="{FF2B5EF4-FFF2-40B4-BE49-F238E27FC236}">
                <a16:creationId xmlns:a16="http://schemas.microsoft.com/office/drawing/2014/main" id="{7C601794-8BFD-F25C-5CED-C81AC94D4615}"/>
              </a:ext>
            </a:extLst>
          </p:cNvPr>
          <p:cNvSpPr txBox="1"/>
          <p:nvPr/>
        </p:nvSpPr>
        <p:spPr>
          <a:xfrm>
            <a:off x="3725462" y="1474842"/>
            <a:ext cx="1342996" cy="49629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1600" kern="100" dirty="0">
                <a:latin typeface="黑体" panose="02010609060101010101" pitchFamily="49" charset="-122"/>
                <a:ea typeface="黑体" panose="02010609060101010101" pitchFamily="49" charset="-122"/>
                <a:cs typeface="宋体" panose="02010600030101010101" pitchFamily="2" charset="-122"/>
              </a:rPr>
              <a:t>反应期</a:t>
            </a:r>
            <a:endParaRPr lang="en-US" altLang="zh-CN" sz="16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41" name="文本框 40">
            <a:extLst>
              <a:ext uri="{FF2B5EF4-FFF2-40B4-BE49-F238E27FC236}">
                <a16:creationId xmlns:a16="http://schemas.microsoft.com/office/drawing/2014/main" id="{1B46114A-291F-4C13-3030-97BECDCA48FF}"/>
              </a:ext>
            </a:extLst>
          </p:cNvPr>
          <p:cNvSpPr txBox="1"/>
          <p:nvPr/>
        </p:nvSpPr>
        <p:spPr>
          <a:xfrm>
            <a:off x="668855" y="3125975"/>
            <a:ext cx="1710044"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因子</a:t>
            </a:r>
            <a:r>
              <a:rPr lang="en-US" altLang="zh-CN" kern="100" dirty="0">
                <a:latin typeface="黑体" panose="02010609060101010101" pitchFamily="49" charset="-122"/>
                <a:ea typeface="黑体" panose="02010609060101010101" pitchFamily="49" charset="-122"/>
                <a:cs typeface="宋体" panose="02010600030101010101" pitchFamily="2" charset="-122"/>
              </a:rPr>
              <a:t>2</a:t>
            </a:r>
          </a:p>
        </p:txBody>
      </p:sp>
      <p:sp>
        <p:nvSpPr>
          <p:cNvPr id="42" name="文本框 41">
            <a:extLst>
              <a:ext uri="{FF2B5EF4-FFF2-40B4-BE49-F238E27FC236}">
                <a16:creationId xmlns:a16="http://schemas.microsoft.com/office/drawing/2014/main" id="{77205428-F2E0-5D50-3541-D7229640C75E}"/>
              </a:ext>
            </a:extLst>
          </p:cNvPr>
          <p:cNvSpPr txBox="1"/>
          <p:nvPr/>
        </p:nvSpPr>
        <p:spPr>
          <a:xfrm>
            <a:off x="668855" y="2049788"/>
            <a:ext cx="1710044"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因子</a:t>
            </a:r>
            <a:r>
              <a:rPr lang="en-US" altLang="zh-CN" kern="100" dirty="0">
                <a:latin typeface="黑体" panose="02010609060101010101" pitchFamily="49" charset="-122"/>
                <a:ea typeface="黑体" panose="02010609060101010101" pitchFamily="49" charset="-122"/>
                <a:cs typeface="宋体" panose="02010600030101010101" pitchFamily="2" charset="-122"/>
              </a:rPr>
              <a:t>1</a:t>
            </a:r>
          </a:p>
        </p:txBody>
      </p:sp>
      <p:sp>
        <p:nvSpPr>
          <p:cNvPr id="43" name="文本框 42">
            <a:extLst>
              <a:ext uri="{FF2B5EF4-FFF2-40B4-BE49-F238E27FC236}">
                <a16:creationId xmlns:a16="http://schemas.microsoft.com/office/drawing/2014/main" id="{AB46A5ED-7CF4-82D1-F22E-1495F4171CF6}"/>
              </a:ext>
            </a:extLst>
          </p:cNvPr>
          <p:cNvSpPr txBox="1"/>
          <p:nvPr/>
        </p:nvSpPr>
        <p:spPr>
          <a:xfrm>
            <a:off x="668855" y="4184843"/>
            <a:ext cx="1710044"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因子</a:t>
            </a:r>
            <a:r>
              <a:rPr lang="en-US" altLang="zh-CN" kern="100" dirty="0">
                <a:latin typeface="黑体" panose="02010609060101010101" pitchFamily="49" charset="-122"/>
                <a:ea typeface="黑体" panose="02010609060101010101" pitchFamily="49" charset="-122"/>
                <a:cs typeface="宋体" panose="02010600030101010101" pitchFamily="2" charset="-122"/>
              </a:rPr>
              <a:t>3</a:t>
            </a:r>
          </a:p>
        </p:txBody>
      </p:sp>
      <p:sp>
        <p:nvSpPr>
          <p:cNvPr id="5" name="文本框 4">
            <a:extLst>
              <a:ext uri="{FF2B5EF4-FFF2-40B4-BE49-F238E27FC236}">
                <a16:creationId xmlns:a16="http://schemas.microsoft.com/office/drawing/2014/main" id="{FCDABDA2-14DF-5933-11F9-7F6F413D4396}"/>
              </a:ext>
            </a:extLst>
          </p:cNvPr>
          <p:cNvSpPr txBox="1"/>
          <p:nvPr/>
        </p:nvSpPr>
        <p:spPr>
          <a:xfrm>
            <a:off x="7097339" y="5263021"/>
            <a:ext cx="6097604" cy="369332"/>
          </a:xfrm>
          <a:prstGeom prst="rect">
            <a:avLst/>
          </a:prstGeom>
          <a:noFill/>
        </p:spPr>
        <p:txBody>
          <a:bodyPr wrap="square">
            <a:spAutoFit/>
          </a:bodyPr>
          <a:lstStyle/>
          <a:p>
            <a:r>
              <a:rPr lang="zh-CN" altLang="en-US" sz="1800" i="1"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图：</a:t>
            </a:r>
            <a:r>
              <a:rPr lang="en-US" altLang="zh-CN" sz="1800" i="1"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3</a:t>
            </a:r>
            <a:r>
              <a:rPr lang="zh-CN" altLang="zh-CN" sz="1800" i="1"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个因子在时间维度上的变化曲线情况</a:t>
            </a:r>
            <a:endParaRPr lang="en-US" altLang="zh-CN" sz="1800" i="1"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endParaRPr>
          </a:p>
        </p:txBody>
      </p:sp>
      <p:sp>
        <p:nvSpPr>
          <p:cNvPr id="9" name="文本框 8">
            <a:extLst>
              <a:ext uri="{FF2B5EF4-FFF2-40B4-BE49-F238E27FC236}">
                <a16:creationId xmlns:a16="http://schemas.microsoft.com/office/drawing/2014/main" id="{7A6686B3-9FA0-3DC3-BBCE-8668A7159253}"/>
              </a:ext>
            </a:extLst>
          </p:cNvPr>
          <p:cNvSpPr txBox="1"/>
          <p:nvPr/>
        </p:nvSpPr>
        <p:spPr>
          <a:xfrm>
            <a:off x="704878" y="5323347"/>
            <a:ext cx="9501010" cy="1323439"/>
          </a:xfrm>
          <a:prstGeom prst="rect">
            <a:avLst/>
          </a:prstGeom>
          <a:noFill/>
        </p:spPr>
        <p:txBody>
          <a:bodyPr wrap="square">
            <a:spAutoFit/>
          </a:bodyPr>
          <a:lstStyle/>
          <a:p>
            <a:r>
              <a:rPr lang="zh-CN" alt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每一条曲线代表一个试次中网络的活动情况。</a:t>
            </a:r>
            <a:endParaRPr lang="en-US" alt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其中，红色曲线代表</a:t>
            </a:r>
            <a:r>
              <a:rPr lang="en-US" alt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72</a:t>
            </a:r>
            <a:r>
              <a:rPr lang="zh-CN" alt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次输出中“不同”刺激试次的网络变化情况，蓝色曲线代表</a:t>
            </a:r>
            <a:r>
              <a:rPr lang="en-US" alt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72</a:t>
            </a:r>
            <a:r>
              <a:rPr lang="zh-CN" alt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次输出中“相同”刺激试次的因子变化情况。</a:t>
            </a:r>
            <a:endParaRPr lang="en-US" alt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绿色虚线代表做出相同判断的平均时间点，棕色虚线代表做出不同判断的平均时间点，黑色虚线分割不同的实验阶段，</a:t>
            </a:r>
            <a:r>
              <a:rPr lang="en-US" alt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0-1</a:t>
            </a:r>
            <a:r>
              <a:rPr lang="zh-CN" alt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为注视阶段，</a:t>
            </a:r>
            <a:r>
              <a:rPr lang="en-US" alt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2-6</a:t>
            </a:r>
            <a:r>
              <a:rPr lang="zh-CN" alt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为刺激呈现阶段，</a:t>
            </a:r>
            <a:r>
              <a:rPr lang="en-US" alt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7-21</a:t>
            </a:r>
            <a:r>
              <a:rPr lang="zh-CN" alt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为反应阶段</a:t>
            </a:r>
            <a:endParaRPr lang="zh-CN" altLang="en-US" sz="1600" dirty="0"/>
          </a:p>
        </p:txBody>
      </p:sp>
    </p:spTree>
    <p:extLst>
      <p:ext uri="{BB962C8B-B14F-4D97-AF65-F5344CB8AC3E}">
        <p14:creationId xmlns:p14="http://schemas.microsoft.com/office/powerpoint/2010/main" val="2094577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0"/>
            <a:ext cx="11167022" cy="50644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8" name="文本框 7">
            <a:extLst>
              <a:ext uri="{FF2B5EF4-FFF2-40B4-BE49-F238E27FC236}">
                <a16:creationId xmlns:a16="http://schemas.microsoft.com/office/drawing/2014/main" id="{4773B6AA-81B0-E73A-D55B-6C4A6FCBEE05}"/>
              </a:ext>
            </a:extLst>
          </p:cNvPr>
          <p:cNvSpPr txBox="1"/>
          <p:nvPr/>
        </p:nvSpPr>
        <p:spPr>
          <a:xfrm>
            <a:off x="668855" y="1056279"/>
            <a:ext cx="8250592" cy="59727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000" kern="100" dirty="0">
                <a:latin typeface="黑体" panose="02010609060101010101" pitchFamily="49" charset="-122"/>
                <a:ea typeface="黑体" panose="02010609060101010101" pitchFamily="49" charset="-122"/>
                <a:cs typeface="宋体" panose="02010600030101010101" pitchFamily="2" charset="-122"/>
              </a:rPr>
              <a:t>结果：对因子的分析解释</a:t>
            </a:r>
            <a:endParaRPr lang="en-US" altLang="zh-CN" sz="20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4" name="文本框 3">
            <a:extLst>
              <a:ext uri="{FF2B5EF4-FFF2-40B4-BE49-F238E27FC236}">
                <a16:creationId xmlns:a16="http://schemas.microsoft.com/office/drawing/2014/main" id="{6898AC32-4DA5-5B50-EEA1-E3EDE9E43CCA}"/>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3 </a:t>
            </a:r>
            <a:r>
              <a:rPr lang="zh-CN" altLang="en-US" sz="2800" b="1" spc="150" dirty="0">
                <a:latin typeface="微软雅黑" panose="020B0503020204020204" pitchFamily="34" charset="-122"/>
                <a:ea typeface="微软雅黑" panose="020B0503020204020204" pitchFamily="34" charset="-122"/>
              </a:rPr>
              <a:t>研究二 </a:t>
            </a:r>
            <a:r>
              <a:rPr lang="en-US" altLang="zh-CN" sz="2800" b="1" spc="150" dirty="0" err="1">
                <a:latin typeface="微软雅黑" panose="020B0503020204020204" pitchFamily="34" charset="-122"/>
                <a:ea typeface="微软雅黑" panose="020B0503020204020204" pitchFamily="34" charset="-122"/>
              </a:rPr>
              <a:t>FSNet</a:t>
            </a:r>
            <a:r>
              <a:rPr lang="zh-CN" altLang="en-US" sz="2800" b="1" spc="150" dirty="0">
                <a:latin typeface="微软雅黑" panose="020B0503020204020204" pitchFamily="34" charset="-122"/>
                <a:ea typeface="微软雅黑" panose="020B0503020204020204" pitchFamily="34" charset="-122"/>
              </a:rPr>
              <a:t>的网络特征</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6" name="图片 5" descr="图表, 折线图&#10;&#10;描述已自动生成">
            <a:extLst>
              <a:ext uri="{FF2B5EF4-FFF2-40B4-BE49-F238E27FC236}">
                <a16:creationId xmlns:a16="http://schemas.microsoft.com/office/drawing/2014/main" id="{85A9D4A0-C0E3-FADA-CC8F-A661F4B550B2}"/>
              </a:ext>
            </a:extLst>
          </p:cNvPr>
          <p:cNvPicPr>
            <a:picLocks noChangeAspect="1"/>
          </p:cNvPicPr>
          <p:nvPr/>
        </p:nvPicPr>
        <p:blipFill rotWithShape="1">
          <a:blip r:embed="rId5">
            <a:extLst>
              <a:ext uri="{28A0092B-C50C-407E-A947-70E740481C1C}">
                <a14:useLocalDpi xmlns:a14="http://schemas.microsoft.com/office/drawing/2010/main" val="0"/>
              </a:ext>
            </a:extLst>
          </a:blip>
          <a:srcRect r="11432"/>
          <a:stretch/>
        </p:blipFill>
        <p:spPr>
          <a:xfrm>
            <a:off x="6514617" y="1841974"/>
            <a:ext cx="4809660" cy="2435522"/>
          </a:xfrm>
          <a:prstGeom prst="rect">
            <a:avLst/>
          </a:prstGeom>
        </p:spPr>
      </p:pic>
      <p:pic>
        <p:nvPicPr>
          <p:cNvPr id="17" name="图片 16">
            <a:extLst>
              <a:ext uri="{FF2B5EF4-FFF2-40B4-BE49-F238E27FC236}">
                <a16:creationId xmlns:a16="http://schemas.microsoft.com/office/drawing/2014/main" id="{4475FFD5-D788-037C-2ABA-CBE859664E94}"/>
              </a:ext>
            </a:extLst>
          </p:cNvPr>
          <p:cNvPicPr>
            <a:picLocks noChangeAspect="1"/>
          </p:cNvPicPr>
          <p:nvPr/>
        </p:nvPicPr>
        <p:blipFill>
          <a:blip r:embed="rId6"/>
          <a:stretch>
            <a:fillRect/>
          </a:stretch>
        </p:blipFill>
        <p:spPr>
          <a:xfrm>
            <a:off x="10471750" y="1782120"/>
            <a:ext cx="852527" cy="367932"/>
          </a:xfrm>
          <a:prstGeom prst="rect">
            <a:avLst/>
          </a:prstGeom>
        </p:spPr>
      </p:pic>
      <p:pic>
        <p:nvPicPr>
          <p:cNvPr id="46" name="图片 45">
            <a:extLst>
              <a:ext uri="{FF2B5EF4-FFF2-40B4-BE49-F238E27FC236}">
                <a16:creationId xmlns:a16="http://schemas.microsoft.com/office/drawing/2014/main" id="{8F5F74C0-218D-02C9-F38F-AAF00D1225FD}"/>
              </a:ext>
            </a:extLst>
          </p:cNvPr>
          <p:cNvPicPr>
            <a:picLocks noChangeAspect="1"/>
          </p:cNvPicPr>
          <p:nvPr/>
        </p:nvPicPr>
        <p:blipFill>
          <a:blip r:embed="rId7"/>
          <a:stretch>
            <a:fillRect/>
          </a:stretch>
        </p:blipFill>
        <p:spPr>
          <a:xfrm>
            <a:off x="911089" y="5825018"/>
            <a:ext cx="2657143" cy="323810"/>
          </a:xfrm>
          <a:prstGeom prst="rect">
            <a:avLst/>
          </a:prstGeom>
        </p:spPr>
      </p:pic>
      <p:pic>
        <p:nvPicPr>
          <p:cNvPr id="48" name="图片 47">
            <a:extLst>
              <a:ext uri="{FF2B5EF4-FFF2-40B4-BE49-F238E27FC236}">
                <a16:creationId xmlns:a16="http://schemas.microsoft.com/office/drawing/2014/main" id="{E702FA06-C694-E0E3-00D9-BF07F37646E3}"/>
              </a:ext>
            </a:extLst>
          </p:cNvPr>
          <p:cNvPicPr>
            <a:picLocks noChangeAspect="1"/>
          </p:cNvPicPr>
          <p:nvPr/>
        </p:nvPicPr>
        <p:blipFill>
          <a:blip r:embed="rId8"/>
          <a:stretch>
            <a:fillRect/>
          </a:stretch>
        </p:blipFill>
        <p:spPr>
          <a:xfrm>
            <a:off x="4275878" y="5370692"/>
            <a:ext cx="2800000" cy="847619"/>
          </a:xfrm>
          <a:prstGeom prst="rect">
            <a:avLst/>
          </a:prstGeom>
        </p:spPr>
      </p:pic>
      <p:pic>
        <p:nvPicPr>
          <p:cNvPr id="50" name="图片 49">
            <a:extLst>
              <a:ext uri="{FF2B5EF4-FFF2-40B4-BE49-F238E27FC236}">
                <a16:creationId xmlns:a16="http://schemas.microsoft.com/office/drawing/2014/main" id="{B8C9E18F-797F-70DC-57BF-A77C2F9A066F}"/>
              </a:ext>
            </a:extLst>
          </p:cNvPr>
          <p:cNvPicPr>
            <a:picLocks noChangeAspect="1"/>
          </p:cNvPicPr>
          <p:nvPr/>
        </p:nvPicPr>
        <p:blipFill>
          <a:blip r:embed="rId9"/>
          <a:stretch>
            <a:fillRect/>
          </a:stretch>
        </p:blipFill>
        <p:spPr>
          <a:xfrm>
            <a:off x="8244918" y="4559119"/>
            <a:ext cx="1928849" cy="1623145"/>
          </a:xfrm>
          <a:prstGeom prst="rect">
            <a:avLst/>
          </a:prstGeom>
        </p:spPr>
      </p:pic>
      <p:sp>
        <p:nvSpPr>
          <p:cNvPr id="5" name="文本框 4">
            <a:extLst>
              <a:ext uri="{FF2B5EF4-FFF2-40B4-BE49-F238E27FC236}">
                <a16:creationId xmlns:a16="http://schemas.microsoft.com/office/drawing/2014/main" id="{0F53E0F6-F0C0-B6C8-8587-A4E7A65367FC}"/>
              </a:ext>
            </a:extLst>
          </p:cNvPr>
          <p:cNvSpPr txBox="1"/>
          <p:nvPr/>
        </p:nvSpPr>
        <p:spPr>
          <a:xfrm>
            <a:off x="668855" y="1782120"/>
            <a:ext cx="5934076" cy="3368871"/>
          </a:xfrm>
          <a:prstGeom prst="rect">
            <a:avLst/>
          </a:prstGeom>
          <a:noFill/>
        </p:spPr>
        <p:txBody>
          <a:bodyPr wrap="square">
            <a:spAutoFit/>
          </a:bodyPr>
          <a:lstStyle/>
          <a:p>
            <a:pPr indent="304800" algn="l">
              <a:lnSpc>
                <a:spcPct val="150000"/>
              </a:lnSpc>
            </a:pPr>
            <a:r>
              <a:rPr lang="zh-CN"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曲线的</a:t>
            </a:r>
            <a:r>
              <a:rPr lang="en-US"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y</a:t>
            </a:r>
            <a:r>
              <a:rPr lang="zh-CN"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轴代表了因子的值，该值来自于神经网络隐藏层向量的运算结果，反映了隐藏层的活动情况。</a:t>
            </a:r>
            <a:endParaRPr lang="en-US"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endParaRPr>
          </a:p>
          <a:p>
            <a:pPr indent="304800" algn="l">
              <a:lnSpc>
                <a:spcPct val="150000"/>
              </a:lnSpc>
            </a:pPr>
            <a:r>
              <a:rPr lang="zh-CN" altLang="zh-CN" sz="1800" kern="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对于同一条试次曲线内，曲线数值随时间变化的趋势反映了模型的活动情况，高斜率的折线代表了网络在持续活动，对输入刺激和隐藏层数据进行运算。对于不同试次间的曲线，如果在某一时段曲线的分布较广，即试次间曲线值方差较大，则说明网络在这一时段对输入刺激较为敏感，反映了网络的活动水平较高。</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83861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0"/>
            <a:ext cx="11167022" cy="50644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8" name="文本框 7">
            <a:extLst>
              <a:ext uri="{FF2B5EF4-FFF2-40B4-BE49-F238E27FC236}">
                <a16:creationId xmlns:a16="http://schemas.microsoft.com/office/drawing/2014/main" id="{4773B6AA-81B0-E73A-D55B-6C4A6FCBEE05}"/>
              </a:ext>
            </a:extLst>
          </p:cNvPr>
          <p:cNvSpPr txBox="1"/>
          <p:nvPr/>
        </p:nvSpPr>
        <p:spPr>
          <a:xfrm>
            <a:off x="846032" y="1084616"/>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结果：对因子的分析解释</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4" name="文本框 3">
            <a:extLst>
              <a:ext uri="{FF2B5EF4-FFF2-40B4-BE49-F238E27FC236}">
                <a16:creationId xmlns:a16="http://schemas.microsoft.com/office/drawing/2014/main" id="{6898AC32-4DA5-5B50-EEA1-E3EDE9E43CCA}"/>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3 </a:t>
            </a:r>
            <a:r>
              <a:rPr lang="zh-CN" altLang="en-US" sz="2800" b="1" spc="150" dirty="0">
                <a:latin typeface="微软雅黑" panose="020B0503020204020204" pitchFamily="34" charset="-122"/>
                <a:ea typeface="微软雅黑" panose="020B0503020204020204" pitchFamily="34" charset="-122"/>
              </a:rPr>
              <a:t>研究二 </a:t>
            </a:r>
            <a:r>
              <a:rPr lang="en-US" altLang="zh-CN" sz="2800" b="1" spc="150" dirty="0" err="1">
                <a:latin typeface="微软雅黑" panose="020B0503020204020204" pitchFamily="34" charset="-122"/>
                <a:ea typeface="微软雅黑" panose="020B0503020204020204" pitchFamily="34" charset="-122"/>
              </a:rPr>
              <a:t>FSNet</a:t>
            </a:r>
            <a:r>
              <a:rPr lang="zh-CN" altLang="en-US" sz="2800" b="1" spc="150" dirty="0">
                <a:latin typeface="微软雅黑" panose="020B0503020204020204" pitchFamily="34" charset="-122"/>
                <a:ea typeface="微软雅黑" panose="020B0503020204020204" pitchFamily="34" charset="-122"/>
              </a:rPr>
              <a:t>的网络特征</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6" name="图片 5" descr="图表, 折线图&#10;&#10;描述已自动生成">
            <a:extLst>
              <a:ext uri="{FF2B5EF4-FFF2-40B4-BE49-F238E27FC236}">
                <a16:creationId xmlns:a16="http://schemas.microsoft.com/office/drawing/2014/main" id="{85A9D4A0-C0E3-FADA-CC8F-A661F4B550B2}"/>
              </a:ext>
            </a:extLst>
          </p:cNvPr>
          <p:cNvPicPr>
            <a:picLocks noChangeAspect="1"/>
          </p:cNvPicPr>
          <p:nvPr/>
        </p:nvPicPr>
        <p:blipFill rotWithShape="1">
          <a:blip r:embed="rId5">
            <a:extLst>
              <a:ext uri="{28A0092B-C50C-407E-A947-70E740481C1C}">
                <a14:useLocalDpi xmlns:a14="http://schemas.microsoft.com/office/drawing/2010/main" val="0"/>
              </a:ext>
            </a:extLst>
          </a:blip>
          <a:srcRect r="11432"/>
          <a:stretch/>
        </p:blipFill>
        <p:spPr>
          <a:xfrm>
            <a:off x="2496578" y="2564765"/>
            <a:ext cx="6503892" cy="3293449"/>
          </a:xfrm>
          <a:prstGeom prst="rect">
            <a:avLst/>
          </a:prstGeom>
        </p:spPr>
      </p:pic>
      <p:pic>
        <p:nvPicPr>
          <p:cNvPr id="12" name="图片 11">
            <a:extLst>
              <a:ext uri="{FF2B5EF4-FFF2-40B4-BE49-F238E27FC236}">
                <a16:creationId xmlns:a16="http://schemas.microsoft.com/office/drawing/2014/main" id="{43E05EA4-D9C4-0B90-A0C3-D3F199857668}"/>
              </a:ext>
            </a:extLst>
          </p:cNvPr>
          <p:cNvPicPr>
            <a:picLocks noChangeAspect="1"/>
          </p:cNvPicPr>
          <p:nvPr/>
        </p:nvPicPr>
        <p:blipFill>
          <a:blip r:embed="rId6"/>
          <a:stretch>
            <a:fillRect/>
          </a:stretch>
        </p:blipFill>
        <p:spPr>
          <a:xfrm>
            <a:off x="846032" y="3494874"/>
            <a:ext cx="1501414" cy="1371189"/>
          </a:xfrm>
          <a:prstGeom prst="ellipse">
            <a:avLst/>
          </a:prstGeom>
          <a:ln w="127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17" name="图片 16">
            <a:extLst>
              <a:ext uri="{FF2B5EF4-FFF2-40B4-BE49-F238E27FC236}">
                <a16:creationId xmlns:a16="http://schemas.microsoft.com/office/drawing/2014/main" id="{4475FFD5-D788-037C-2ABA-CBE859664E94}"/>
              </a:ext>
            </a:extLst>
          </p:cNvPr>
          <p:cNvPicPr>
            <a:picLocks noChangeAspect="1"/>
          </p:cNvPicPr>
          <p:nvPr/>
        </p:nvPicPr>
        <p:blipFill>
          <a:blip r:embed="rId7"/>
          <a:stretch>
            <a:fillRect/>
          </a:stretch>
        </p:blipFill>
        <p:spPr>
          <a:xfrm>
            <a:off x="7766612" y="2461569"/>
            <a:ext cx="1152835" cy="497539"/>
          </a:xfrm>
          <a:prstGeom prst="rect">
            <a:avLst/>
          </a:prstGeom>
        </p:spPr>
      </p:pic>
      <p:sp>
        <p:nvSpPr>
          <p:cNvPr id="22" name="椭圆 21">
            <a:extLst>
              <a:ext uri="{FF2B5EF4-FFF2-40B4-BE49-F238E27FC236}">
                <a16:creationId xmlns:a16="http://schemas.microsoft.com/office/drawing/2014/main" id="{32E51232-38F6-DEEA-5066-A4E0DEA9837B}"/>
              </a:ext>
            </a:extLst>
          </p:cNvPr>
          <p:cNvSpPr/>
          <p:nvPr/>
        </p:nvSpPr>
        <p:spPr>
          <a:xfrm>
            <a:off x="4216268" y="5045111"/>
            <a:ext cx="652040" cy="65204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a:extLst>
              <a:ext uri="{FF2B5EF4-FFF2-40B4-BE49-F238E27FC236}">
                <a16:creationId xmlns:a16="http://schemas.microsoft.com/office/drawing/2014/main" id="{852020B7-7156-52AD-FC78-40E7B4732996}"/>
              </a:ext>
            </a:extLst>
          </p:cNvPr>
          <p:cNvCxnSpPr>
            <a:cxnSpLocks/>
            <a:stCxn id="22" idx="2"/>
          </p:cNvCxnSpPr>
          <p:nvPr/>
        </p:nvCxnSpPr>
        <p:spPr>
          <a:xfrm flipH="1" flipV="1">
            <a:off x="2245489" y="4668334"/>
            <a:ext cx="1970779" cy="7027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3F898790-1E69-543F-B2AD-713F03BE06BA}"/>
              </a:ext>
            </a:extLst>
          </p:cNvPr>
          <p:cNvPicPr>
            <a:picLocks noChangeAspect="1"/>
          </p:cNvPicPr>
          <p:nvPr/>
        </p:nvPicPr>
        <p:blipFill>
          <a:blip r:embed="rId8"/>
          <a:stretch>
            <a:fillRect/>
          </a:stretch>
        </p:blipFill>
        <p:spPr>
          <a:xfrm>
            <a:off x="10185721" y="2696871"/>
            <a:ext cx="1243922" cy="1188925"/>
          </a:xfrm>
          <a:prstGeom prst="ellipse">
            <a:avLst/>
          </a:prstGeom>
          <a:ln w="127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30" name="椭圆 29">
            <a:extLst>
              <a:ext uri="{FF2B5EF4-FFF2-40B4-BE49-F238E27FC236}">
                <a16:creationId xmlns:a16="http://schemas.microsoft.com/office/drawing/2014/main" id="{9A233D9B-BDAD-FB29-2310-B52D56B7DD08}"/>
              </a:ext>
            </a:extLst>
          </p:cNvPr>
          <p:cNvSpPr/>
          <p:nvPr/>
        </p:nvSpPr>
        <p:spPr>
          <a:xfrm>
            <a:off x="7030844" y="3001579"/>
            <a:ext cx="920963" cy="53984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a:extLst>
              <a:ext uri="{FF2B5EF4-FFF2-40B4-BE49-F238E27FC236}">
                <a16:creationId xmlns:a16="http://schemas.microsoft.com/office/drawing/2014/main" id="{6A79C1B8-1AFD-02C3-6849-5BE859D9C918}"/>
              </a:ext>
            </a:extLst>
          </p:cNvPr>
          <p:cNvCxnSpPr>
            <a:cxnSpLocks/>
          </p:cNvCxnSpPr>
          <p:nvPr/>
        </p:nvCxnSpPr>
        <p:spPr>
          <a:xfrm>
            <a:off x="7951807" y="3291333"/>
            <a:ext cx="2233914" cy="1612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137E57D-541C-8660-1CBA-B7C377CA609F}"/>
              </a:ext>
            </a:extLst>
          </p:cNvPr>
          <p:cNvSpPr txBox="1"/>
          <p:nvPr/>
        </p:nvSpPr>
        <p:spPr>
          <a:xfrm>
            <a:off x="8913737" y="5414657"/>
            <a:ext cx="1893945"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en-US" altLang="zh-CN" kern="100" dirty="0">
                <a:latin typeface="宋体" panose="02010600030101010101" pitchFamily="2" charset="-122"/>
                <a:ea typeface="宋体" panose="02010600030101010101" pitchFamily="2" charset="-122"/>
                <a:cs typeface="宋体" panose="02010600030101010101" pitchFamily="2" charset="-122"/>
              </a:rPr>
              <a:t>1 = 100ms</a:t>
            </a:r>
          </a:p>
        </p:txBody>
      </p:sp>
      <p:sp>
        <p:nvSpPr>
          <p:cNvPr id="3" name="文本框 2">
            <a:extLst>
              <a:ext uri="{FF2B5EF4-FFF2-40B4-BE49-F238E27FC236}">
                <a16:creationId xmlns:a16="http://schemas.microsoft.com/office/drawing/2014/main" id="{4A3E3673-1532-126C-9985-8288BE719778}"/>
              </a:ext>
            </a:extLst>
          </p:cNvPr>
          <p:cNvSpPr txBox="1"/>
          <p:nvPr/>
        </p:nvSpPr>
        <p:spPr>
          <a:xfrm>
            <a:off x="2730536" y="2045680"/>
            <a:ext cx="1710044"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注视点期</a:t>
            </a:r>
            <a:endParaRPr lang="en-US" altLang="zh-CN" kern="100" dirty="0">
              <a:latin typeface="黑体" panose="02010609060101010101" pitchFamily="49" charset="-122"/>
              <a:ea typeface="黑体" panose="02010609060101010101" pitchFamily="49" charset="-122"/>
              <a:cs typeface="宋体" panose="02010600030101010101" pitchFamily="2" charset="-122"/>
            </a:endParaRPr>
          </a:p>
        </p:txBody>
      </p:sp>
      <p:sp>
        <p:nvSpPr>
          <p:cNvPr id="5" name="文本框 4">
            <a:extLst>
              <a:ext uri="{FF2B5EF4-FFF2-40B4-BE49-F238E27FC236}">
                <a16:creationId xmlns:a16="http://schemas.microsoft.com/office/drawing/2014/main" id="{EE7EE34D-67CF-20AA-4E4B-151896BA236A}"/>
              </a:ext>
            </a:extLst>
          </p:cNvPr>
          <p:cNvSpPr txBox="1"/>
          <p:nvPr/>
        </p:nvSpPr>
        <p:spPr>
          <a:xfrm>
            <a:off x="3813575" y="2063984"/>
            <a:ext cx="1710044"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刺激呈现期</a:t>
            </a:r>
            <a:endParaRPr lang="en-US" altLang="zh-CN" kern="100" dirty="0">
              <a:latin typeface="黑体" panose="02010609060101010101" pitchFamily="49" charset="-122"/>
              <a:ea typeface="黑体" panose="02010609060101010101" pitchFamily="49" charset="-122"/>
              <a:cs typeface="宋体" panose="02010600030101010101" pitchFamily="2" charset="-122"/>
            </a:endParaRPr>
          </a:p>
        </p:txBody>
      </p:sp>
      <p:sp>
        <p:nvSpPr>
          <p:cNvPr id="7" name="文本框 6">
            <a:extLst>
              <a:ext uri="{FF2B5EF4-FFF2-40B4-BE49-F238E27FC236}">
                <a16:creationId xmlns:a16="http://schemas.microsoft.com/office/drawing/2014/main" id="{5CF72D5A-9FC2-6793-C6B9-B1D95A2958AA}"/>
              </a:ext>
            </a:extLst>
          </p:cNvPr>
          <p:cNvSpPr txBox="1"/>
          <p:nvPr/>
        </p:nvSpPr>
        <p:spPr>
          <a:xfrm>
            <a:off x="5238365" y="2063984"/>
            <a:ext cx="1342996"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反应期</a:t>
            </a:r>
            <a:endParaRPr lang="en-US" altLang="zh-CN" kern="100" dirty="0">
              <a:latin typeface="黑体" panose="02010609060101010101" pitchFamily="49" charset="-122"/>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3567408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34743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8" name="文本框 7">
            <a:extLst>
              <a:ext uri="{FF2B5EF4-FFF2-40B4-BE49-F238E27FC236}">
                <a16:creationId xmlns:a16="http://schemas.microsoft.com/office/drawing/2014/main" id="{4773B6AA-81B0-E73A-D55B-6C4A6FCBEE05}"/>
              </a:ext>
            </a:extLst>
          </p:cNvPr>
          <p:cNvSpPr txBox="1"/>
          <p:nvPr/>
        </p:nvSpPr>
        <p:spPr>
          <a:xfrm>
            <a:off x="846032" y="1212810"/>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结论：对网络活动特性的解释</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7" name="文本框 6">
            <a:extLst>
              <a:ext uri="{FF2B5EF4-FFF2-40B4-BE49-F238E27FC236}">
                <a16:creationId xmlns:a16="http://schemas.microsoft.com/office/drawing/2014/main" id="{D4955416-F4EE-D147-635F-97325DA446F8}"/>
              </a:ext>
            </a:extLst>
          </p:cNvPr>
          <p:cNvSpPr txBox="1"/>
          <p:nvPr/>
        </p:nvSpPr>
        <p:spPr>
          <a:xfrm>
            <a:off x="846032" y="2121887"/>
            <a:ext cx="10649364" cy="3648499"/>
          </a:xfrm>
          <a:prstGeom prst="rect">
            <a:avLst/>
          </a:prstGeom>
          <a:noFill/>
        </p:spPr>
        <p:txBody>
          <a:bodyPr wrap="square">
            <a:spAutoFit/>
          </a:bodyPr>
          <a:lstStyle/>
          <a:p>
            <a:pPr indent="304800">
              <a:lnSpc>
                <a:spcPct val="150000"/>
              </a:lnSpc>
            </a:pPr>
            <a:r>
              <a:rPr lang="en-US" altLang="zh-CN" sz="2000" kern="0" dirty="0" err="1">
                <a:solidFill>
                  <a:srgbClr val="000000"/>
                </a:solidFill>
                <a:latin typeface="华文细黑" panose="02010600040101010101" pitchFamily="2" charset="-122"/>
                <a:ea typeface="华文细黑" panose="02010600040101010101" pitchFamily="2" charset="-122"/>
              </a:rPr>
              <a:t>FSNet</a:t>
            </a:r>
            <a:r>
              <a:rPr lang="zh-CN" altLang="zh-CN" sz="2000" kern="0" dirty="0">
                <a:solidFill>
                  <a:srgbClr val="000000"/>
                </a:solidFill>
                <a:latin typeface="华文细黑" panose="02010600040101010101" pitchFamily="2" charset="-122"/>
                <a:ea typeface="华文细黑" panose="02010600040101010101" pitchFamily="2" charset="-122"/>
              </a:rPr>
              <a:t>处理“不同刺激”条件的试次与“相同刺激”条件的试次的过程中，活动水平和模式有着明显的差异</a:t>
            </a:r>
            <a:r>
              <a:rPr lang="zh-CN" altLang="en-US" sz="2000" kern="0" dirty="0">
                <a:solidFill>
                  <a:srgbClr val="000000"/>
                </a:solidFill>
                <a:latin typeface="华文细黑" panose="02010600040101010101" pitchFamily="2" charset="-122"/>
                <a:ea typeface="华文细黑" panose="02010600040101010101" pitchFamily="2" charset="-122"/>
              </a:rPr>
              <a:t>，存在两个不同</a:t>
            </a:r>
            <a:r>
              <a:rPr kumimoji="0" lang="zh-CN" altLang="zh-CN" sz="2000"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加工过程</a:t>
            </a:r>
            <a:r>
              <a:rPr kumimoji="0" lang="zh-CN" altLang="en-US" sz="2000"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，这</a:t>
            </a:r>
            <a:r>
              <a:rPr kumimoji="0" lang="zh-CN" altLang="zh-CN" sz="2000"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与现有理论中的双过程模型的假设一致。支持了</a:t>
            </a:r>
            <a:r>
              <a:rPr lang="zh-CN" altLang="zh-CN" sz="2000" kern="0" dirty="0">
                <a:solidFill>
                  <a:srgbClr val="000000"/>
                </a:solidFill>
                <a:latin typeface="华文细黑" panose="02010600040101010101" pitchFamily="2" charset="-122"/>
                <a:ea typeface="华文细黑" panose="02010600040101010101" pitchFamily="2" charset="-122"/>
              </a:rPr>
              <a:t>本研究的假设</a:t>
            </a:r>
            <a:r>
              <a:rPr lang="en-US" altLang="zh-CN" sz="2000" kern="0" dirty="0">
                <a:solidFill>
                  <a:srgbClr val="000000"/>
                </a:solidFill>
                <a:latin typeface="华文细黑" panose="02010600040101010101" pitchFamily="2" charset="-122"/>
                <a:ea typeface="华文细黑" panose="02010600040101010101" pitchFamily="2" charset="-122"/>
              </a:rPr>
              <a:t>2</a:t>
            </a:r>
            <a:r>
              <a:rPr lang="zh-CN" altLang="zh-CN" sz="2000" kern="0" dirty="0">
                <a:solidFill>
                  <a:srgbClr val="000000"/>
                </a:solidFill>
                <a:latin typeface="华文细黑" panose="02010600040101010101" pitchFamily="2" charset="-122"/>
                <a:ea typeface="华文细黑" panose="02010600040101010101" pitchFamily="2" charset="-122"/>
              </a:rPr>
              <a:t>。</a:t>
            </a:r>
            <a:endParaRPr lang="en-US" altLang="zh-CN" sz="2000" kern="0" dirty="0">
              <a:solidFill>
                <a:srgbClr val="000000"/>
              </a:solidFill>
              <a:latin typeface="华文细黑" panose="02010600040101010101" pitchFamily="2" charset="-122"/>
              <a:ea typeface="华文细黑" panose="02010600040101010101" pitchFamily="2" charset="-122"/>
            </a:endParaRPr>
          </a:p>
          <a:p>
            <a:pPr indent="304800">
              <a:lnSpc>
                <a:spcPct val="150000"/>
              </a:lnSpc>
            </a:pPr>
            <a:r>
              <a:rPr lang="zh-CN" altLang="en-US" sz="2000" kern="0" dirty="0">
                <a:solidFill>
                  <a:srgbClr val="000000"/>
                </a:solidFill>
                <a:latin typeface="华文细黑" panose="02010600040101010101" pitchFamily="2" charset="-122"/>
                <a:ea typeface="华文细黑" panose="02010600040101010101" pitchFamily="2" charset="-122"/>
              </a:rPr>
              <a:t>对于“相同刺激”的处理，网络在刺激呈现期有明显的活动，而在反应期的活动水平较低，活动几乎停止；对于“不同刺激”，网络在刺激呈现期活动水平较低，在反应期有明显活动。</a:t>
            </a:r>
            <a:endParaRPr lang="en-US" altLang="zh-CN" sz="2000" kern="0" dirty="0">
              <a:solidFill>
                <a:srgbClr val="000000"/>
              </a:solidFill>
              <a:latin typeface="华文细黑" panose="02010600040101010101" pitchFamily="2" charset="-122"/>
              <a:ea typeface="华文细黑" panose="02010600040101010101" pitchFamily="2" charset="-122"/>
            </a:endParaRPr>
          </a:p>
          <a:p>
            <a:pPr marL="0" marR="0" lvl="0" indent="304800" algn="l" defTabSz="914400" rtl="0" eaLnBrk="0" fontAlgn="base" latinLnBrk="0" hangingPunct="0">
              <a:lnSpc>
                <a:spcPct val="150000"/>
              </a:lnSpc>
              <a:spcBef>
                <a:spcPct val="0"/>
              </a:spcBef>
              <a:spcAft>
                <a:spcPct val="0"/>
              </a:spcAft>
              <a:buClrTx/>
              <a:buSzTx/>
              <a:buFontTx/>
              <a:buNone/>
              <a:tabLst/>
              <a:defRPr/>
            </a:pPr>
            <a:r>
              <a:rPr lang="zh-CN" altLang="zh-CN" sz="2000" kern="0" dirty="0">
                <a:solidFill>
                  <a:srgbClr val="000000"/>
                </a:solidFill>
                <a:latin typeface="华文细黑" panose="02010600040101010101" pitchFamily="2" charset="-122"/>
                <a:ea typeface="华文细黑" panose="02010600040101010101" pitchFamily="2" charset="-122"/>
              </a:rPr>
              <a:t>两个过程在时间上的顺序性，说明了在异同判断任务中，可能存在两个先后的加工过程，这支持了</a:t>
            </a:r>
            <a:r>
              <a:rPr lang="zh-CN" altLang="en-US" sz="2000" kern="0" dirty="0">
                <a:solidFill>
                  <a:srgbClr val="000000"/>
                </a:solidFill>
                <a:latin typeface="华文细黑" panose="02010600040101010101" pitchFamily="2" charset="-122"/>
                <a:ea typeface="华文细黑" panose="02010600040101010101" pitchFamily="2" charset="-122"/>
              </a:rPr>
              <a:t>本研究的假设</a:t>
            </a:r>
            <a:r>
              <a:rPr lang="en-US" altLang="zh-CN" sz="2000" kern="0" dirty="0">
                <a:solidFill>
                  <a:srgbClr val="000000"/>
                </a:solidFill>
                <a:latin typeface="华文细黑" panose="02010600040101010101" pitchFamily="2" charset="-122"/>
                <a:ea typeface="华文细黑" panose="02010600040101010101" pitchFamily="2" charset="-122"/>
              </a:rPr>
              <a:t>1</a:t>
            </a:r>
            <a:endParaRPr lang="zh-CN" altLang="zh-CN" sz="2000" kern="0" dirty="0">
              <a:solidFill>
                <a:srgbClr val="000000"/>
              </a:solidFill>
              <a:latin typeface="华文细黑" panose="02010600040101010101" pitchFamily="2" charset="-122"/>
              <a:ea typeface="华文细黑" panose="02010600040101010101" pitchFamily="2" charset="-122"/>
            </a:endParaRPr>
          </a:p>
          <a:p>
            <a:pPr indent="304800">
              <a:lnSpc>
                <a:spcPct val="150000"/>
              </a:lnSpc>
            </a:pPr>
            <a:endParaRPr lang="zh-CN" altLang="zh-CN" sz="1600" kern="100" dirty="0">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45813019-DFD3-8F83-B0AB-4C133B2DD532}"/>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3 </a:t>
            </a:r>
            <a:r>
              <a:rPr lang="zh-CN" altLang="en-US" sz="2800" b="1" spc="150" dirty="0">
                <a:latin typeface="微软雅黑" panose="020B0503020204020204" pitchFamily="34" charset="-122"/>
                <a:ea typeface="微软雅黑" panose="020B0503020204020204" pitchFamily="34" charset="-122"/>
              </a:rPr>
              <a:t>研究二 </a:t>
            </a:r>
            <a:r>
              <a:rPr lang="en-US" altLang="zh-CN" sz="2800" b="1" spc="150" dirty="0" err="1">
                <a:latin typeface="微软雅黑" panose="020B0503020204020204" pitchFamily="34" charset="-122"/>
                <a:ea typeface="微软雅黑" panose="020B0503020204020204" pitchFamily="34" charset="-122"/>
              </a:rPr>
              <a:t>FSNet</a:t>
            </a:r>
            <a:r>
              <a:rPr lang="zh-CN" altLang="en-US" sz="2800" b="1" spc="150" dirty="0">
                <a:latin typeface="微软雅黑" panose="020B0503020204020204" pitchFamily="34" charset="-122"/>
                <a:ea typeface="微软雅黑" panose="020B0503020204020204" pitchFamily="34" charset="-122"/>
              </a:rPr>
              <a:t>的网络特征</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29253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34743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8" name="文本框 7">
            <a:extLst>
              <a:ext uri="{FF2B5EF4-FFF2-40B4-BE49-F238E27FC236}">
                <a16:creationId xmlns:a16="http://schemas.microsoft.com/office/drawing/2014/main" id="{4773B6AA-81B0-E73A-D55B-6C4A6FCBEE05}"/>
              </a:ext>
            </a:extLst>
          </p:cNvPr>
          <p:cNvSpPr txBox="1"/>
          <p:nvPr/>
        </p:nvSpPr>
        <p:spPr>
          <a:xfrm>
            <a:off x="846032" y="1212810"/>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结论：快同效应的机制</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7" name="文本框 6">
            <a:extLst>
              <a:ext uri="{FF2B5EF4-FFF2-40B4-BE49-F238E27FC236}">
                <a16:creationId xmlns:a16="http://schemas.microsoft.com/office/drawing/2014/main" id="{D4955416-F4EE-D147-635F-97325DA446F8}"/>
              </a:ext>
            </a:extLst>
          </p:cNvPr>
          <p:cNvSpPr txBox="1"/>
          <p:nvPr/>
        </p:nvSpPr>
        <p:spPr>
          <a:xfrm>
            <a:off x="846034" y="2036946"/>
            <a:ext cx="4327850" cy="2119363"/>
          </a:xfrm>
          <a:prstGeom prst="rect">
            <a:avLst/>
          </a:prstGeom>
          <a:noFill/>
        </p:spPr>
        <p:txBody>
          <a:bodyPr wrap="square">
            <a:spAutoFit/>
          </a:bodyPr>
          <a:lstStyle/>
          <a:p>
            <a:pPr indent="304800">
              <a:lnSpc>
                <a:spcPct val="150000"/>
              </a:lnSpc>
            </a:pPr>
            <a:r>
              <a:rPr lang="zh-CN" altLang="zh-CN" kern="0" dirty="0">
                <a:solidFill>
                  <a:srgbClr val="000000"/>
                </a:solidFill>
                <a:latin typeface="华文细黑" panose="02010600040101010101" pitchFamily="2" charset="-122"/>
                <a:ea typeface="华文细黑" panose="02010600040101010101" pitchFamily="2" charset="-122"/>
              </a:rPr>
              <a:t>异同判断任务是双过程的，对相同刺激</a:t>
            </a:r>
            <a:r>
              <a:rPr lang="zh-CN" altLang="en-US" kern="0" dirty="0">
                <a:solidFill>
                  <a:srgbClr val="000000"/>
                </a:solidFill>
                <a:latin typeface="华文细黑" panose="02010600040101010101" pitchFamily="2" charset="-122"/>
                <a:ea typeface="华文细黑" panose="02010600040101010101" pitchFamily="2" charset="-122"/>
              </a:rPr>
              <a:t>的加工</a:t>
            </a:r>
            <a:r>
              <a:rPr lang="zh-CN" altLang="zh-CN" kern="0" dirty="0">
                <a:solidFill>
                  <a:srgbClr val="000000"/>
                </a:solidFill>
                <a:latin typeface="华文细黑" panose="02010600040101010101" pitchFamily="2" charset="-122"/>
                <a:ea typeface="华文细黑" panose="02010600040101010101" pitchFamily="2" charset="-122"/>
              </a:rPr>
              <a:t>，只需要</a:t>
            </a:r>
            <a:r>
              <a:rPr lang="zh-CN" altLang="en-US" kern="0" dirty="0">
                <a:solidFill>
                  <a:srgbClr val="000000"/>
                </a:solidFill>
                <a:latin typeface="华文细黑" panose="02010600040101010101" pitchFamily="2" charset="-122"/>
                <a:ea typeface="华文细黑" panose="02010600040101010101" pitchFamily="2" charset="-122"/>
              </a:rPr>
              <a:t>调用</a:t>
            </a:r>
            <a:r>
              <a:rPr lang="zh-CN" altLang="zh-CN" kern="0" dirty="0">
                <a:solidFill>
                  <a:srgbClr val="000000"/>
                </a:solidFill>
                <a:latin typeface="华文细黑" panose="02010600040101010101" pitchFamily="2" charset="-122"/>
                <a:ea typeface="华文细黑" panose="02010600040101010101" pitchFamily="2" charset="-122"/>
              </a:rPr>
              <a:t>同一性指示器，而不同刺激不仅要</a:t>
            </a:r>
            <a:r>
              <a:rPr lang="zh-CN" altLang="en-US" kern="0" dirty="0">
                <a:solidFill>
                  <a:srgbClr val="000000"/>
                </a:solidFill>
                <a:latin typeface="华文细黑" panose="02010600040101010101" pitchFamily="2" charset="-122"/>
                <a:ea typeface="华文细黑" panose="02010600040101010101" pitchFamily="2" charset="-122"/>
              </a:rPr>
              <a:t>调用</a:t>
            </a:r>
            <a:r>
              <a:rPr lang="zh-CN" altLang="zh-CN" kern="0" dirty="0">
                <a:solidFill>
                  <a:srgbClr val="000000"/>
                </a:solidFill>
                <a:latin typeface="华文细黑" panose="02010600040101010101" pitchFamily="2" charset="-122"/>
                <a:ea typeface="华文细黑" panose="02010600040101010101" pitchFamily="2" charset="-122"/>
              </a:rPr>
              <a:t>同一性指示器，还要调用后续的慢速比较器，需要更长的加工流程，进而导致了更长的反应时。</a:t>
            </a:r>
          </a:p>
        </p:txBody>
      </p:sp>
      <p:sp>
        <p:nvSpPr>
          <p:cNvPr id="3" name="文本框 2">
            <a:extLst>
              <a:ext uri="{FF2B5EF4-FFF2-40B4-BE49-F238E27FC236}">
                <a16:creationId xmlns:a16="http://schemas.microsoft.com/office/drawing/2014/main" id="{BA299E8A-F2D2-BC2D-7F45-F28AC4D60DC2}"/>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3 </a:t>
            </a:r>
            <a:r>
              <a:rPr lang="zh-CN" altLang="en-US" sz="2800" b="1" spc="150" dirty="0">
                <a:latin typeface="微软雅黑" panose="020B0503020204020204" pitchFamily="34" charset="-122"/>
                <a:ea typeface="微软雅黑" panose="020B0503020204020204" pitchFamily="34" charset="-122"/>
              </a:rPr>
              <a:t>研究二 </a:t>
            </a:r>
            <a:r>
              <a:rPr lang="en-US" altLang="zh-CN" sz="2800" b="1" spc="150" dirty="0" err="1">
                <a:latin typeface="微软雅黑" panose="020B0503020204020204" pitchFamily="34" charset="-122"/>
                <a:ea typeface="微软雅黑" panose="020B0503020204020204" pitchFamily="34" charset="-122"/>
              </a:rPr>
              <a:t>FSNet</a:t>
            </a:r>
            <a:r>
              <a:rPr lang="zh-CN" altLang="en-US" sz="2800" b="1" spc="150" dirty="0">
                <a:latin typeface="微软雅黑" panose="020B0503020204020204" pitchFamily="34" charset="-122"/>
                <a:ea typeface="微软雅黑" panose="020B0503020204020204" pitchFamily="34" charset="-122"/>
              </a:rPr>
              <a:t>的网络特征</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5" name="图片 4">
            <a:extLst>
              <a:ext uri="{FF2B5EF4-FFF2-40B4-BE49-F238E27FC236}">
                <a16:creationId xmlns:a16="http://schemas.microsoft.com/office/drawing/2014/main" id="{AAD8F2B1-80DB-057E-15B1-7FA1ADB88AB3}"/>
              </a:ext>
            </a:extLst>
          </p:cNvPr>
          <p:cNvPicPr>
            <a:picLocks noChangeAspect="1"/>
          </p:cNvPicPr>
          <p:nvPr/>
        </p:nvPicPr>
        <p:blipFill>
          <a:blip r:embed="rId5"/>
          <a:stretch>
            <a:fillRect/>
          </a:stretch>
        </p:blipFill>
        <p:spPr>
          <a:xfrm>
            <a:off x="5082941" y="1427429"/>
            <a:ext cx="6263025" cy="3879751"/>
          </a:xfrm>
          <a:prstGeom prst="rect">
            <a:avLst/>
          </a:prstGeom>
        </p:spPr>
      </p:pic>
    </p:spTree>
    <p:extLst>
      <p:ext uri="{BB962C8B-B14F-4D97-AF65-F5344CB8AC3E}">
        <p14:creationId xmlns:p14="http://schemas.microsoft.com/office/powerpoint/2010/main" val="210576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34743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4 </a:t>
            </a:r>
            <a:r>
              <a:rPr lang="zh-CN" altLang="en-US" sz="2800" b="1" spc="150" dirty="0">
                <a:latin typeface="微软雅黑" panose="020B0503020204020204" pitchFamily="34" charset="-122"/>
                <a:ea typeface="微软雅黑" panose="020B0503020204020204" pitchFamily="34" charset="-122"/>
              </a:rPr>
              <a:t>结论与展望</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10" name="文本框 9">
            <a:extLst>
              <a:ext uri="{FF2B5EF4-FFF2-40B4-BE49-F238E27FC236}">
                <a16:creationId xmlns:a16="http://schemas.microsoft.com/office/drawing/2014/main" id="{B1ADC289-2463-EE59-8E36-B647564B2159}"/>
              </a:ext>
            </a:extLst>
          </p:cNvPr>
          <p:cNvSpPr txBox="1"/>
          <p:nvPr/>
        </p:nvSpPr>
        <p:spPr>
          <a:xfrm>
            <a:off x="800099" y="2301487"/>
            <a:ext cx="10714567" cy="1051891"/>
          </a:xfrm>
          <a:prstGeom prst="rect">
            <a:avLst/>
          </a:prstGeom>
          <a:noFill/>
        </p:spPr>
        <p:txBody>
          <a:bodyPr wrap="square">
            <a:spAutoFit/>
          </a:bodyPr>
          <a:lstStyle/>
          <a:p>
            <a:pPr indent="304800" algn="just">
              <a:lnSpc>
                <a:spcPct val="150000"/>
              </a:lnSpc>
            </a:pPr>
            <a:r>
              <a:rPr lang="zh-CN" altLang="en-US" sz="2400" kern="100" dirty="0">
                <a:effectLst/>
                <a:latin typeface="黑体" panose="02010609060101010101" pitchFamily="49" charset="-122"/>
                <a:ea typeface="黑体" panose="02010609060101010101" pitchFamily="49" charset="-122"/>
                <a:cs typeface="Times New Roman" panose="02020603050405020304" pitchFamily="18" charset="0"/>
              </a:rPr>
              <a:t>建立了异同判断的</a:t>
            </a:r>
            <a:r>
              <a:rPr lang="en-US" altLang="zh-CN" sz="2400" kern="100" dirty="0" err="1">
                <a:effectLst/>
                <a:latin typeface="黑体" panose="02010609060101010101" pitchFamily="49" charset="-122"/>
                <a:ea typeface="黑体" panose="02010609060101010101" pitchFamily="49" charset="-122"/>
                <a:cs typeface="Times New Roman" panose="02020603050405020304" pitchFamily="18" charset="0"/>
              </a:rPr>
              <a:t>FSNet</a:t>
            </a:r>
            <a:r>
              <a:rPr lang="zh-CN" altLang="en-US" sz="2400" kern="100" dirty="0">
                <a:effectLst/>
                <a:latin typeface="黑体" panose="02010609060101010101" pitchFamily="49" charset="-122"/>
                <a:ea typeface="黑体" panose="02010609060101010101" pitchFamily="49" charset="-122"/>
                <a:cs typeface="Times New Roman" panose="02020603050405020304" pitchFamily="18" charset="0"/>
              </a:rPr>
              <a:t>模型：</a:t>
            </a:r>
            <a:r>
              <a:rPr lang="zh-CN" altLang="en-US" sz="2000" kern="100" dirty="0">
                <a:effectLst/>
                <a:latin typeface="华文细黑" panose="02010600040101010101" pitchFamily="2" charset="-122"/>
                <a:ea typeface="华文细黑" panose="02010600040101010101" pitchFamily="2" charset="-122"/>
                <a:cs typeface="Times New Roman" panose="02020603050405020304" pitchFamily="18" charset="0"/>
              </a:rPr>
              <a:t>模型基于</a:t>
            </a:r>
            <a:r>
              <a:rPr lang="en-US" altLang="zh-CN" sz="2000" kern="100" dirty="0">
                <a:effectLst/>
                <a:latin typeface="华文细黑" panose="02010600040101010101" pitchFamily="2" charset="-122"/>
                <a:ea typeface="华文细黑" panose="02010600040101010101" pitchFamily="2" charset="-122"/>
                <a:cs typeface="Times New Roman" panose="02020603050405020304" pitchFamily="18" charset="0"/>
              </a:rPr>
              <a:t>RNN</a:t>
            </a:r>
            <a:r>
              <a:rPr lang="zh-CN" altLang="en-US" sz="2000" kern="100" dirty="0">
                <a:effectLst/>
                <a:latin typeface="华文细黑" panose="02010600040101010101" pitchFamily="2" charset="-122"/>
                <a:ea typeface="华文细黑" panose="02010600040101010101" pitchFamily="2" charset="-122"/>
                <a:cs typeface="Times New Roman" panose="02020603050405020304" pitchFamily="18" charset="0"/>
              </a:rPr>
              <a:t>网络，具有与人类被试一样的反应特点</a:t>
            </a:r>
            <a:endParaRPr lang="en-US" altLang="zh-CN" sz="2000" kern="100" dirty="0">
              <a:effectLst/>
              <a:latin typeface="华文细黑" panose="02010600040101010101" pitchFamily="2" charset="-122"/>
              <a:ea typeface="华文细黑" panose="02010600040101010101" pitchFamily="2" charset="-122"/>
              <a:cs typeface="Times New Roman" panose="02020603050405020304" pitchFamily="18" charset="0"/>
            </a:endParaRPr>
          </a:p>
          <a:p>
            <a:pPr indent="304800" algn="just">
              <a:lnSpc>
                <a:spcPct val="150000"/>
              </a:lnSpc>
            </a:pPr>
            <a:endParaRPr lang="zh-CN" altLang="zh-CN" sz="2000" kern="100" dirty="0">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4D4B8EC9-E83B-47C7-A2B2-7E40726DBC26}"/>
              </a:ext>
            </a:extLst>
          </p:cNvPr>
          <p:cNvSpPr txBox="1"/>
          <p:nvPr/>
        </p:nvSpPr>
        <p:spPr>
          <a:xfrm>
            <a:off x="800098" y="3232197"/>
            <a:ext cx="10714567" cy="1384995"/>
          </a:xfrm>
          <a:prstGeom prst="rect">
            <a:avLst/>
          </a:prstGeom>
          <a:noFill/>
        </p:spPr>
        <p:txBody>
          <a:bodyPr wrap="square">
            <a:spAutoFit/>
          </a:bodyPr>
          <a:lstStyle/>
          <a:p>
            <a:pPr indent="304800" algn="just"/>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通过分析模型得到了</a:t>
            </a:r>
            <a:r>
              <a:rPr lang="zh-CN" altLang="en-US" sz="2400" kern="100" dirty="0">
                <a:effectLst/>
                <a:latin typeface="黑体" panose="02010609060101010101" pitchFamily="49" charset="-122"/>
                <a:ea typeface="黑体" panose="02010609060101010101" pitchFamily="49" charset="-122"/>
                <a:cs typeface="Times New Roman" panose="02020603050405020304" pitchFamily="18" charset="0"/>
              </a:rPr>
              <a:t>异同判断任务的加工机制，解释快同效应产生的原因：</a:t>
            </a:r>
            <a:r>
              <a:rPr lang="zh-CN" altLang="en-US" sz="2000" kern="100" dirty="0">
                <a:effectLst/>
                <a:latin typeface="华文细黑" panose="02010600040101010101" pitchFamily="2" charset="-122"/>
                <a:ea typeface="华文细黑" panose="02010600040101010101" pitchFamily="2" charset="-122"/>
                <a:cs typeface="Times New Roman" panose="02020603050405020304" pitchFamily="18" charset="0"/>
              </a:rPr>
              <a:t>基于网络在异同判断任务上的活动情况和已有的理论和研究，为双过程模型提供了证据，并解释了快同效应是由于不同加工通道的加工差异导致的。</a:t>
            </a:r>
            <a:endParaRPr lang="en-US" altLang="zh-CN" sz="2000" kern="100" dirty="0">
              <a:effectLst/>
              <a:latin typeface="华文细黑" panose="02010600040101010101" pitchFamily="2" charset="-122"/>
              <a:ea typeface="华文细黑" panose="02010600040101010101" pitchFamily="2" charset="-122"/>
              <a:cs typeface="Times New Roman" panose="02020603050405020304" pitchFamily="18" charset="0"/>
            </a:endParaRPr>
          </a:p>
          <a:p>
            <a:pPr indent="304800" algn="just"/>
            <a:endParaRPr lang="zh-CN" altLang="zh-CN" sz="2000" kern="100" dirty="0">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D9169817-3E80-B5D3-E888-47633A8F0381}"/>
              </a:ext>
            </a:extLst>
          </p:cNvPr>
          <p:cNvSpPr txBox="1"/>
          <p:nvPr/>
        </p:nvSpPr>
        <p:spPr>
          <a:xfrm>
            <a:off x="846032" y="1212810"/>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结论：</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14" name="矩形: 圆角 13">
            <a:extLst>
              <a:ext uri="{FF2B5EF4-FFF2-40B4-BE49-F238E27FC236}">
                <a16:creationId xmlns:a16="http://schemas.microsoft.com/office/drawing/2014/main" id="{D6031DA5-3B23-23D8-05ED-7567931CCC91}"/>
              </a:ext>
            </a:extLst>
          </p:cNvPr>
          <p:cNvSpPr/>
          <p:nvPr/>
        </p:nvSpPr>
        <p:spPr>
          <a:xfrm>
            <a:off x="9322628"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20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总结</a:t>
            </a:r>
            <a:endParaRPr lang="zh-CN" altLang="en-US" sz="2000" b="1" dirty="0">
              <a:solidFill>
                <a:schemeClr val="bg1"/>
              </a:solidFill>
              <a:latin typeface="华文仿宋" panose="02010600040101010101" pitchFamily="2" charset="-122"/>
              <a:ea typeface="华文仿宋" panose="02010600040101010101" pitchFamily="2" charset="-122"/>
            </a:endParaRPr>
          </a:p>
        </p:txBody>
      </p:sp>
      <p:sp>
        <p:nvSpPr>
          <p:cNvPr id="16" name="等腰三角形 15">
            <a:extLst>
              <a:ext uri="{FF2B5EF4-FFF2-40B4-BE49-F238E27FC236}">
                <a16:creationId xmlns:a16="http://schemas.microsoft.com/office/drawing/2014/main" id="{2F99EF1C-A3A8-F4F3-D323-F0D792BAF7D6}"/>
              </a:ext>
            </a:extLst>
          </p:cNvPr>
          <p:cNvSpPr/>
          <p:nvPr/>
        </p:nvSpPr>
        <p:spPr>
          <a:xfrm rot="10800000">
            <a:off x="10374844"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00A4E294-E371-8FDA-792C-A63E0F1D774A}"/>
              </a:ext>
            </a:extLst>
          </p:cNvPr>
          <p:cNvSpPr txBox="1"/>
          <p:nvPr/>
        </p:nvSpPr>
        <p:spPr>
          <a:xfrm>
            <a:off x="843734" y="6217978"/>
            <a:ext cx="1595309"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背景与问题</a:t>
            </a:r>
          </a:p>
        </p:txBody>
      </p:sp>
      <p:sp>
        <p:nvSpPr>
          <p:cNvPr id="18" name="文本框 17">
            <a:extLst>
              <a:ext uri="{FF2B5EF4-FFF2-40B4-BE49-F238E27FC236}">
                <a16:creationId xmlns:a16="http://schemas.microsoft.com/office/drawing/2014/main" id="{10443B17-5750-C85E-6A3D-34BA2A807F2F}"/>
              </a:ext>
            </a:extLst>
          </p:cNvPr>
          <p:cNvSpPr txBox="1"/>
          <p:nvPr/>
        </p:nvSpPr>
        <p:spPr>
          <a:xfrm>
            <a:off x="3642651" y="6217978"/>
            <a:ext cx="2743200"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构建</a:t>
            </a:r>
            <a:r>
              <a:rPr lang="en-US" altLang="zh-CN" sz="2200" dirty="0" err="1">
                <a:solidFill>
                  <a:schemeClr val="bg1"/>
                </a:solidFill>
                <a:latin typeface="华文仿宋" panose="02010600040101010101" pitchFamily="2" charset="-122"/>
                <a:ea typeface="华文仿宋" panose="02010600040101010101" pitchFamily="2" charset="-122"/>
              </a:rPr>
              <a:t>FSNet</a:t>
            </a:r>
            <a:endParaRPr lang="zh-CN" altLang="en-US" sz="2200" dirty="0">
              <a:solidFill>
                <a:schemeClr val="bg1"/>
              </a:solidFill>
              <a:latin typeface="华文仿宋" panose="02010600040101010101" pitchFamily="2" charset="-122"/>
              <a:ea typeface="华文仿宋" panose="02010600040101010101" pitchFamily="2" charset="-122"/>
            </a:endParaRPr>
          </a:p>
        </p:txBody>
      </p:sp>
      <p:sp>
        <p:nvSpPr>
          <p:cNvPr id="19" name="文本框 18">
            <a:extLst>
              <a:ext uri="{FF2B5EF4-FFF2-40B4-BE49-F238E27FC236}">
                <a16:creationId xmlns:a16="http://schemas.microsoft.com/office/drawing/2014/main" id="{785CB7FA-AD35-290C-581A-50B718E82844}"/>
              </a:ext>
            </a:extLst>
          </p:cNvPr>
          <p:cNvSpPr txBox="1"/>
          <p:nvPr/>
        </p:nvSpPr>
        <p:spPr>
          <a:xfrm>
            <a:off x="6157381" y="6217979"/>
            <a:ext cx="2499402" cy="461665"/>
          </a:xfrm>
          <a:prstGeom prst="rect">
            <a:avLst/>
          </a:prstGeom>
          <a:noFill/>
        </p:spPr>
        <p:txBody>
          <a:bodyPr wrap="none" rtlCol="0">
            <a:spAutoFit/>
          </a:bodyPr>
          <a:lstStyle/>
          <a:p>
            <a:r>
              <a:rPr lang="en-US" altLang="zh-CN" sz="2400" dirty="0" err="1">
                <a:solidFill>
                  <a:schemeClr val="bg1"/>
                </a:solidFill>
                <a:latin typeface="华文仿宋" panose="02010600040101010101" pitchFamily="2" charset="-122"/>
                <a:ea typeface="华文仿宋" panose="02010600040101010101" pitchFamily="2" charset="-122"/>
              </a:rPr>
              <a:t>FSNet</a:t>
            </a:r>
            <a:r>
              <a:rPr lang="zh-CN" altLang="en-US" sz="2400" dirty="0">
                <a:solidFill>
                  <a:schemeClr val="bg1"/>
                </a:solidFill>
                <a:latin typeface="华文仿宋" panose="02010600040101010101" pitchFamily="2" charset="-122"/>
                <a:ea typeface="华文仿宋" panose="02010600040101010101" pitchFamily="2" charset="-122"/>
              </a:rPr>
              <a:t>的网络特征</a:t>
            </a:r>
          </a:p>
        </p:txBody>
      </p:sp>
    </p:spTree>
    <p:extLst>
      <p:ext uri="{BB962C8B-B14F-4D97-AF65-F5344CB8AC3E}">
        <p14:creationId xmlns:p14="http://schemas.microsoft.com/office/powerpoint/2010/main" val="3547924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34743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7" name="文本框 6">
            <a:extLst>
              <a:ext uri="{FF2B5EF4-FFF2-40B4-BE49-F238E27FC236}">
                <a16:creationId xmlns:a16="http://schemas.microsoft.com/office/drawing/2014/main" id="{D4955416-F4EE-D147-635F-97325DA446F8}"/>
              </a:ext>
            </a:extLst>
          </p:cNvPr>
          <p:cNvSpPr txBox="1"/>
          <p:nvPr/>
        </p:nvSpPr>
        <p:spPr>
          <a:xfrm>
            <a:off x="846032" y="2015714"/>
            <a:ext cx="10636054" cy="1421223"/>
          </a:xfrm>
          <a:prstGeom prst="rect">
            <a:avLst/>
          </a:prstGeom>
          <a:noFill/>
        </p:spPr>
        <p:txBody>
          <a:bodyPr wrap="square">
            <a:spAutoFit/>
          </a:bodyPr>
          <a:lstStyle/>
          <a:p>
            <a:pPr indent="304800">
              <a:lnSpc>
                <a:spcPct val="150000"/>
              </a:lnSpc>
            </a:pPr>
            <a:r>
              <a:rPr lang="zh-CN" altLang="en-US" sz="2000" b="1" dirty="0">
                <a:effectLst/>
                <a:latin typeface="黑体" panose="02010609060101010101" pitchFamily="49" charset="-122"/>
                <a:ea typeface="黑体" panose="02010609060101010101" pitchFamily="49" charset="-122"/>
              </a:rPr>
              <a:t>推广：</a:t>
            </a:r>
            <a:endParaRPr lang="en-US" altLang="zh-CN" sz="2000" b="1" dirty="0">
              <a:effectLst/>
              <a:latin typeface="黑体" panose="02010609060101010101" pitchFamily="49" charset="-122"/>
              <a:ea typeface="黑体" panose="02010609060101010101" pitchFamily="49" charset="-122"/>
            </a:endParaRPr>
          </a:p>
          <a:p>
            <a:pPr indent="304800">
              <a:lnSpc>
                <a:spcPct val="150000"/>
              </a:lnSpc>
            </a:pPr>
            <a:r>
              <a:rPr lang="zh-CN" altLang="en-US" sz="2000" dirty="0">
                <a:latin typeface="华文细黑" panose="02010600040101010101" pitchFamily="2" charset="-122"/>
                <a:ea typeface="华文细黑" panose="02010600040101010101" pitchFamily="2" charset="-122"/>
              </a:rPr>
              <a:t>本研究只使用了单个任务中“同时呈现刺激”条件下的实验数据，可以纳入更多任务条件下的数据，使模型的行为更贴近真人。</a:t>
            </a:r>
            <a:endParaRPr lang="zh-CN" altLang="zh-CN" sz="2000" dirty="0">
              <a:latin typeface="华文细黑" panose="02010600040101010101" pitchFamily="2" charset="-122"/>
              <a:ea typeface="华文细黑" panose="02010600040101010101" pitchFamily="2" charset="-122"/>
            </a:endParaRPr>
          </a:p>
        </p:txBody>
      </p:sp>
      <p:sp>
        <p:nvSpPr>
          <p:cNvPr id="3" name="矩形 2">
            <a:extLst>
              <a:ext uri="{FF2B5EF4-FFF2-40B4-BE49-F238E27FC236}">
                <a16:creationId xmlns:a16="http://schemas.microsoft.com/office/drawing/2014/main" id="{0A48E08A-506A-AB0A-FE23-404B13ED131E}"/>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6" name="矩形: 圆角 5">
            <a:extLst>
              <a:ext uri="{FF2B5EF4-FFF2-40B4-BE49-F238E27FC236}">
                <a16:creationId xmlns:a16="http://schemas.microsoft.com/office/drawing/2014/main" id="{7A415EF3-2934-BBB4-E050-4816BC96F055}"/>
              </a:ext>
            </a:extLst>
          </p:cNvPr>
          <p:cNvSpPr/>
          <p:nvPr/>
        </p:nvSpPr>
        <p:spPr>
          <a:xfrm>
            <a:off x="9322628"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20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总结</a:t>
            </a:r>
            <a:endParaRPr lang="zh-CN" altLang="en-US" sz="2000" b="1" dirty="0">
              <a:solidFill>
                <a:schemeClr val="bg1"/>
              </a:solidFill>
              <a:latin typeface="华文仿宋" panose="02010600040101010101" pitchFamily="2" charset="-122"/>
              <a:ea typeface="华文仿宋" panose="02010600040101010101" pitchFamily="2" charset="-122"/>
            </a:endParaRPr>
          </a:p>
        </p:txBody>
      </p:sp>
      <p:sp>
        <p:nvSpPr>
          <p:cNvPr id="9" name="等腰三角形 8">
            <a:extLst>
              <a:ext uri="{FF2B5EF4-FFF2-40B4-BE49-F238E27FC236}">
                <a16:creationId xmlns:a16="http://schemas.microsoft.com/office/drawing/2014/main" id="{180422D8-27CC-3975-D6E2-A7054F8B3C19}"/>
              </a:ext>
            </a:extLst>
          </p:cNvPr>
          <p:cNvSpPr/>
          <p:nvPr/>
        </p:nvSpPr>
        <p:spPr>
          <a:xfrm rot="10800000">
            <a:off x="10374844"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07AFFEB-A27C-84FD-C25A-DA11D6DBEB0F}"/>
              </a:ext>
            </a:extLst>
          </p:cNvPr>
          <p:cNvSpPr txBox="1"/>
          <p:nvPr/>
        </p:nvSpPr>
        <p:spPr>
          <a:xfrm>
            <a:off x="837853" y="3338378"/>
            <a:ext cx="10422378" cy="2165529"/>
          </a:xfrm>
          <a:prstGeom prst="rect">
            <a:avLst/>
          </a:prstGeom>
          <a:noFill/>
        </p:spPr>
        <p:txBody>
          <a:bodyPr wrap="square">
            <a:spAutoFit/>
          </a:bodyPr>
          <a:lstStyle/>
          <a:p>
            <a:pPr indent="304800">
              <a:lnSpc>
                <a:spcPct val="150000"/>
              </a:lnSpc>
            </a:pPr>
            <a:r>
              <a:rPr lang="zh-CN" altLang="en-US" sz="2000" b="1" dirty="0">
                <a:latin typeface="黑体" panose="02010609060101010101" pitchFamily="49" charset="-122"/>
                <a:ea typeface="黑体" panose="02010609060101010101" pitchFamily="49" charset="-122"/>
              </a:rPr>
              <a:t>深入</a:t>
            </a:r>
            <a:r>
              <a:rPr lang="en-US" altLang="zh-CN" sz="2000" b="1" dirty="0">
                <a:latin typeface="黑体" panose="02010609060101010101" pitchFamily="49" charset="-122"/>
                <a:ea typeface="黑体" panose="02010609060101010101" pitchFamily="49" charset="-122"/>
              </a:rPr>
              <a:t>:</a:t>
            </a:r>
          </a:p>
          <a:p>
            <a:pPr indent="304800">
              <a:lnSpc>
                <a:spcPct val="150000"/>
              </a:lnSpc>
            </a:pPr>
            <a:r>
              <a:rPr lang="zh-CN" altLang="en-US" dirty="0">
                <a:latin typeface="华文细黑" panose="02010600040101010101" pitchFamily="2" charset="-122"/>
                <a:ea typeface="华文细黑" panose="02010600040101010101" pitchFamily="2" charset="-122"/>
              </a:rPr>
              <a:t>本研究只</a:t>
            </a:r>
            <a:r>
              <a:rPr lang="zh-CN" altLang="en-US" sz="1800" dirty="0">
                <a:effectLst/>
                <a:latin typeface="华文细黑" panose="02010600040101010101" pitchFamily="2" charset="-122"/>
                <a:ea typeface="华文细黑" panose="02010600040101010101" pitchFamily="2" charset="-122"/>
              </a:rPr>
              <a:t>分析</a:t>
            </a:r>
            <a:r>
              <a:rPr lang="zh-CN" altLang="en-US" dirty="0">
                <a:latin typeface="华文细黑" panose="02010600040101010101" pitchFamily="2" charset="-122"/>
                <a:ea typeface="华文细黑" panose="02010600040101010101" pitchFamily="2" charset="-122"/>
              </a:rPr>
              <a:t>了</a:t>
            </a:r>
            <a:r>
              <a:rPr lang="zh-CN" altLang="en-US" sz="1800" dirty="0">
                <a:effectLst/>
                <a:latin typeface="华文细黑" panose="02010600040101010101" pitchFamily="2" charset="-122"/>
                <a:ea typeface="华文细黑" panose="02010600040101010101" pitchFamily="2" charset="-122"/>
              </a:rPr>
              <a:t>网络内部的动态活动情况，可以使用其他参数分析方法对网络静态的参数分布进一步研究</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pPr indent="304800">
              <a:lnSpc>
                <a:spcPct val="150000"/>
              </a:lnSpc>
            </a:pPr>
            <a:r>
              <a:rPr lang="zh-CN" altLang="en-US" dirty="0">
                <a:latin typeface="华文细黑" panose="02010600040101010101" pitchFamily="2" charset="-122"/>
                <a:ea typeface="华文细黑" panose="02010600040101010101" pitchFamily="2" charset="-122"/>
              </a:rPr>
              <a:t>本模型的网络部分结构较为简单，在更复杂的条件下是否仍能表现出人类被试的反应特点需要进一步考察，可能需要使用更合适的网络结构。</a:t>
            </a:r>
            <a:endParaRPr lang="zh-CN" altLang="zh-CN" sz="1800" dirty="0">
              <a:effectLst/>
              <a:latin typeface="华文细黑" panose="02010600040101010101" pitchFamily="2" charset="-122"/>
              <a:ea typeface="华文细黑" panose="02010600040101010101" pitchFamily="2" charset="-122"/>
            </a:endParaRPr>
          </a:p>
        </p:txBody>
      </p:sp>
      <p:sp>
        <p:nvSpPr>
          <p:cNvPr id="16" name="文本框 15">
            <a:extLst>
              <a:ext uri="{FF2B5EF4-FFF2-40B4-BE49-F238E27FC236}">
                <a16:creationId xmlns:a16="http://schemas.microsoft.com/office/drawing/2014/main" id="{5B44C3A7-BD49-CD42-2F8B-8D42017D3CAB}"/>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4 </a:t>
            </a:r>
            <a:r>
              <a:rPr lang="zh-CN" altLang="en-US" sz="2800" b="1" spc="150" dirty="0">
                <a:latin typeface="微软雅黑" panose="020B0503020204020204" pitchFamily="34" charset="-122"/>
                <a:ea typeface="微软雅黑" panose="020B0503020204020204" pitchFamily="34" charset="-122"/>
              </a:rPr>
              <a:t>结论与展望</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12B2D75E-5669-6CC5-207C-26CB6C275C40}"/>
              </a:ext>
            </a:extLst>
          </p:cNvPr>
          <p:cNvSpPr txBox="1"/>
          <p:nvPr/>
        </p:nvSpPr>
        <p:spPr>
          <a:xfrm>
            <a:off x="846032" y="1212810"/>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展望：</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5" name="文本框 4">
            <a:extLst>
              <a:ext uri="{FF2B5EF4-FFF2-40B4-BE49-F238E27FC236}">
                <a16:creationId xmlns:a16="http://schemas.microsoft.com/office/drawing/2014/main" id="{FC8F4A32-1D0A-10C8-F940-4185AA0A46FB}"/>
              </a:ext>
            </a:extLst>
          </p:cNvPr>
          <p:cNvSpPr txBox="1"/>
          <p:nvPr/>
        </p:nvSpPr>
        <p:spPr>
          <a:xfrm>
            <a:off x="843734" y="6217978"/>
            <a:ext cx="1595309"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背景与问题</a:t>
            </a:r>
          </a:p>
        </p:txBody>
      </p:sp>
      <p:sp>
        <p:nvSpPr>
          <p:cNvPr id="12" name="文本框 11">
            <a:extLst>
              <a:ext uri="{FF2B5EF4-FFF2-40B4-BE49-F238E27FC236}">
                <a16:creationId xmlns:a16="http://schemas.microsoft.com/office/drawing/2014/main" id="{860FD3FB-04DE-9BEB-0057-DDF1FAE5354C}"/>
              </a:ext>
            </a:extLst>
          </p:cNvPr>
          <p:cNvSpPr txBox="1"/>
          <p:nvPr/>
        </p:nvSpPr>
        <p:spPr>
          <a:xfrm>
            <a:off x="3642651" y="6217978"/>
            <a:ext cx="2743200"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构建</a:t>
            </a:r>
            <a:r>
              <a:rPr lang="en-US" altLang="zh-CN" sz="2200" dirty="0" err="1">
                <a:solidFill>
                  <a:schemeClr val="bg1"/>
                </a:solidFill>
                <a:latin typeface="华文仿宋" panose="02010600040101010101" pitchFamily="2" charset="-122"/>
                <a:ea typeface="华文仿宋" panose="02010600040101010101" pitchFamily="2" charset="-122"/>
              </a:rPr>
              <a:t>FSNet</a:t>
            </a:r>
            <a:endParaRPr lang="zh-CN" altLang="en-US" sz="2200" dirty="0">
              <a:solidFill>
                <a:schemeClr val="bg1"/>
              </a:solidFill>
              <a:latin typeface="华文仿宋" panose="02010600040101010101" pitchFamily="2" charset="-122"/>
              <a:ea typeface="华文仿宋" panose="02010600040101010101" pitchFamily="2" charset="-122"/>
            </a:endParaRPr>
          </a:p>
        </p:txBody>
      </p:sp>
      <p:sp>
        <p:nvSpPr>
          <p:cNvPr id="17" name="文本框 16">
            <a:extLst>
              <a:ext uri="{FF2B5EF4-FFF2-40B4-BE49-F238E27FC236}">
                <a16:creationId xmlns:a16="http://schemas.microsoft.com/office/drawing/2014/main" id="{47F5187F-1271-FE49-B6FF-C470B2236C4D}"/>
              </a:ext>
            </a:extLst>
          </p:cNvPr>
          <p:cNvSpPr txBox="1"/>
          <p:nvPr/>
        </p:nvSpPr>
        <p:spPr>
          <a:xfrm>
            <a:off x="6157381" y="6217979"/>
            <a:ext cx="2499402" cy="461665"/>
          </a:xfrm>
          <a:prstGeom prst="rect">
            <a:avLst/>
          </a:prstGeom>
          <a:noFill/>
        </p:spPr>
        <p:txBody>
          <a:bodyPr wrap="none" rtlCol="0">
            <a:spAutoFit/>
          </a:bodyPr>
          <a:lstStyle/>
          <a:p>
            <a:r>
              <a:rPr lang="en-US" altLang="zh-CN" sz="2400" dirty="0" err="1">
                <a:solidFill>
                  <a:schemeClr val="bg1"/>
                </a:solidFill>
                <a:latin typeface="华文仿宋" panose="02010600040101010101" pitchFamily="2" charset="-122"/>
                <a:ea typeface="华文仿宋" panose="02010600040101010101" pitchFamily="2" charset="-122"/>
              </a:rPr>
              <a:t>FSNet</a:t>
            </a:r>
            <a:r>
              <a:rPr lang="zh-CN" altLang="en-US" sz="2400" dirty="0">
                <a:solidFill>
                  <a:schemeClr val="bg1"/>
                </a:solidFill>
                <a:latin typeface="华文仿宋" panose="02010600040101010101" pitchFamily="2" charset="-122"/>
                <a:ea typeface="华文仿宋" panose="02010600040101010101" pitchFamily="2" charset="-122"/>
              </a:rPr>
              <a:t>的网络特征</a:t>
            </a:r>
          </a:p>
        </p:txBody>
      </p:sp>
    </p:spTree>
    <p:extLst>
      <p:ext uri="{BB962C8B-B14F-4D97-AF65-F5344CB8AC3E}">
        <p14:creationId xmlns:p14="http://schemas.microsoft.com/office/powerpoint/2010/main" val="168639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944380"/>
            <a:ext cx="11167022" cy="5718617"/>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部分参考文献</a:t>
            </a: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786056" y="87383"/>
            <a:ext cx="1011186" cy="692394"/>
          </a:xfrm>
          <a:prstGeom prst="rect">
            <a:avLst/>
          </a:prstGeom>
        </p:spPr>
      </p:pic>
      <p:sp>
        <p:nvSpPr>
          <p:cNvPr id="8" name="文本框 7">
            <a:extLst>
              <a:ext uri="{FF2B5EF4-FFF2-40B4-BE49-F238E27FC236}">
                <a16:creationId xmlns:a16="http://schemas.microsoft.com/office/drawing/2014/main" id="{D5D8C721-6CD3-FEC7-23EA-1F76677C4A02}"/>
              </a:ext>
            </a:extLst>
          </p:cNvPr>
          <p:cNvSpPr txBox="1"/>
          <p:nvPr/>
        </p:nvSpPr>
        <p:spPr>
          <a:xfrm>
            <a:off x="512489" y="944380"/>
            <a:ext cx="11167021" cy="5909310"/>
          </a:xfrm>
          <a:prstGeom prst="rect">
            <a:avLst/>
          </a:prstGeom>
          <a:noFill/>
        </p:spPr>
        <p:txBody>
          <a:bodyPr wrap="square">
            <a:spAutoFit/>
          </a:bodyPr>
          <a:lstStyle/>
          <a:p>
            <a:pPr algn="l"/>
            <a:r>
              <a:rPr lang="zh-CN" altLang="en-US" sz="1400" kern="100" dirty="0">
                <a:effectLst/>
                <a:latin typeface="Times New Roman" panose="02020603050405020304" pitchFamily="18" charset="0"/>
                <a:ea typeface="宋体" panose="02010600030101010101" pitchFamily="2" charset="-122"/>
              </a:rPr>
              <a:t>常晶晶</a:t>
            </a:r>
            <a:r>
              <a:rPr lang="en-US" altLang="zh-CN" sz="1400" kern="100" dirty="0">
                <a:effectLst/>
                <a:latin typeface="Times New Roman" panose="02020603050405020304" pitchFamily="18" charset="0"/>
                <a:ea typeface="宋体" panose="02010600030101010101" pitchFamily="2" charset="-122"/>
              </a:rPr>
              <a:t>, </a:t>
            </a:r>
            <a:r>
              <a:rPr lang="zh-CN" altLang="en-US" sz="1400" kern="100" dirty="0">
                <a:effectLst/>
                <a:latin typeface="Times New Roman" panose="02020603050405020304" pitchFamily="18" charset="0"/>
                <a:ea typeface="宋体" panose="02010600030101010101" pitchFamily="2" charset="-122"/>
              </a:rPr>
              <a:t>刘强</a:t>
            </a:r>
            <a:r>
              <a:rPr lang="en-US" altLang="zh-CN" sz="1400" kern="100" dirty="0">
                <a:effectLst/>
                <a:latin typeface="Times New Roman" panose="02020603050405020304" pitchFamily="18" charset="0"/>
                <a:ea typeface="宋体" panose="02010600030101010101" pitchFamily="2" charset="-122"/>
              </a:rPr>
              <a:t>, </a:t>
            </a:r>
            <a:r>
              <a:rPr lang="zh-CN" altLang="en-US" sz="1400" kern="100" dirty="0">
                <a:effectLst/>
                <a:latin typeface="Times New Roman" panose="02020603050405020304" pitchFamily="18" charset="0"/>
                <a:ea typeface="宋体" panose="02010600030101010101" pitchFamily="2" charset="-122"/>
              </a:rPr>
              <a:t>邱江</a:t>
            </a:r>
            <a:r>
              <a:rPr lang="en-US" altLang="zh-CN" sz="1400" kern="100" dirty="0">
                <a:effectLst/>
                <a:latin typeface="Times New Roman" panose="02020603050405020304" pitchFamily="18" charset="0"/>
                <a:ea typeface="宋体" panose="02010600030101010101" pitchFamily="2" charset="-122"/>
              </a:rPr>
              <a:t>. (2012). </a:t>
            </a:r>
            <a:r>
              <a:rPr lang="zh-CN" altLang="en-US" sz="1400" kern="100" dirty="0">
                <a:effectLst/>
                <a:latin typeface="Times New Roman" panose="02020603050405020304" pitchFamily="18" charset="0"/>
                <a:ea typeface="宋体" panose="02010600030101010101" pitchFamily="2" charset="-122"/>
              </a:rPr>
              <a:t>异同判断中“快同效应”的大脑机制</a:t>
            </a:r>
            <a:r>
              <a:rPr lang="en-US" altLang="zh-CN" sz="1400" kern="100" dirty="0">
                <a:effectLst/>
                <a:latin typeface="Times New Roman" panose="02020603050405020304" pitchFamily="18" charset="0"/>
                <a:ea typeface="宋体" panose="02010600030101010101" pitchFamily="2" charset="-122"/>
              </a:rPr>
              <a:t>:</a:t>
            </a:r>
            <a:r>
              <a:rPr lang="zh-CN" altLang="en-US" sz="1400" kern="100" dirty="0">
                <a:effectLst/>
                <a:latin typeface="Times New Roman" panose="02020603050405020304" pitchFamily="18" charset="0"/>
                <a:ea typeface="宋体" panose="02010600030101010101" pitchFamily="2" charset="-122"/>
              </a:rPr>
              <a:t>一项</a:t>
            </a:r>
            <a:r>
              <a:rPr lang="en-US" altLang="zh-CN" sz="1400" kern="100" dirty="0">
                <a:effectLst/>
                <a:latin typeface="Times New Roman" panose="02020603050405020304" pitchFamily="18" charset="0"/>
                <a:ea typeface="宋体" panose="02010600030101010101" pitchFamily="2" charset="-122"/>
              </a:rPr>
              <a:t>ERP</a:t>
            </a:r>
            <a:r>
              <a:rPr lang="zh-CN" altLang="en-US" sz="1400" kern="100" dirty="0">
                <a:effectLst/>
                <a:latin typeface="Times New Roman" panose="02020603050405020304" pitchFamily="18" charset="0"/>
                <a:ea typeface="宋体" panose="02010600030101010101" pitchFamily="2" charset="-122"/>
              </a:rPr>
              <a:t>研究</a:t>
            </a:r>
            <a:r>
              <a:rPr lang="en-US" altLang="zh-CN" sz="1400" kern="100" dirty="0">
                <a:effectLst/>
                <a:latin typeface="Times New Roman" panose="02020603050405020304" pitchFamily="18" charset="0"/>
                <a:ea typeface="宋体" panose="02010600030101010101" pitchFamily="2" charset="-122"/>
              </a:rPr>
              <a:t>. </a:t>
            </a:r>
            <a:r>
              <a:rPr lang="zh-CN" altLang="en-US" sz="1400" kern="100" dirty="0">
                <a:effectLst/>
                <a:latin typeface="Times New Roman" panose="02020603050405020304" pitchFamily="18" charset="0"/>
                <a:ea typeface="宋体" panose="02010600030101010101" pitchFamily="2" charset="-122"/>
              </a:rPr>
              <a:t>心理科学</a:t>
            </a:r>
            <a:r>
              <a:rPr lang="en-US" altLang="zh-CN" sz="1400" kern="100" dirty="0">
                <a:effectLst/>
                <a:latin typeface="Times New Roman" panose="02020603050405020304" pitchFamily="18" charset="0"/>
                <a:ea typeface="宋体" panose="02010600030101010101" pitchFamily="2" charset="-122"/>
              </a:rPr>
              <a:t>, 35(4), 829–835.</a:t>
            </a:r>
          </a:p>
          <a:p>
            <a:pPr algn="l"/>
            <a:r>
              <a:rPr lang="zh-CN" altLang="en-US" sz="1400" kern="100" dirty="0">
                <a:effectLst/>
                <a:latin typeface="Times New Roman" panose="02020603050405020304" pitchFamily="18" charset="0"/>
                <a:ea typeface="宋体" panose="02010600030101010101" pitchFamily="2" charset="-122"/>
              </a:rPr>
              <a:t>刘逸康， 胡传鹏</a:t>
            </a:r>
            <a:r>
              <a:rPr lang="en-US" altLang="zh-CN" sz="1400" kern="100" dirty="0">
                <a:effectLst/>
                <a:latin typeface="Times New Roman" panose="02020603050405020304" pitchFamily="18" charset="0"/>
                <a:ea typeface="宋体" panose="02010600030101010101" pitchFamily="2" charset="-122"/>
              </a:rPr>
              <a:t>.(2024).</a:t>
            </a:r>
            <a:r>
              <a:rPr lang="zh-CN" altLang="en-US" sz="1400" kern="100" dirty="0">
                <a:effectLst/>
                <a:latin typeface="Times New Roman" panose="02020603050405020304" pitchFamily="18" charset="0"/>
                <a:ea typeface="宋体" panose="02010600030101010101" pitchFamily="2" charset="-122"/>
              </a:rPr>
              <a:t>证据积累模型的行为与认知神经证据</a:t>
            </a:r>
            <a:r>
              <a:rPr lang="en-US" altLang="zh-CN" sz="1400" kern="100" dirty="0">
                <a:effectLst/>
                <a:latin typeface="Times New Roman" panose="02020603050405020304" pitchFamily="18" charset="0"/>
                <a:ea typeface="宋体" panose="02010600030101010101" pitchFamily="2" charset="-122"/>
              </a:rPr>
              <a:t>. </a:t>
            </a:r>
            <a:r>
              <a:rPr lang="zh-CN" altLang="en-US" sz="1400" kern="100" dirty="0">
                <a:effectLst/>
                <a:latin typeface="Times New Roman" panose="02020603050405020304" pitchFamily="18" charset="0"/>
                <a:ea typeface="宋体" panose="02010600030101010101" pitchFamily="2" charset="-122"/>
              </a:rPr>
              <a:t>科学通报</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doi</a:t>
            </a:r>
            <a:r>
              <a:rPr lang="en-US" altLang="zh-CN" sz="1400" kern="100" dirty="0">
                <a:effectLst/>
                <a:latin typeface="Times New Roman" panose="02020603050405020304" pitchFamily="18" charset="0"/>
                <a:ea typeface="宋体" panose="02010600030101010101" pitchFamily="2" charset="-122"/>
              </a:rPr>
              <a:t>: 10.1360/TB-2023-1080</a:t>
            </a:r>
          </a:p>
          <a:p>
            <a:pPr algn="l"/>
            <a:r>
              <a:rPr lang="en-US" altLang="zh-CN" sz="1400" kern="100" dirty="0">
                <a:effectLst/>
                <a:latin typeface="Times New Roman" panose="02020603050405020304" pitchFamily="18" charset="0"/>
                <a:ea typeface="宋体" panose="02010600030101010101" pitchFamily="2" charset="-122"/>
              </a:rPr>
              <a:t>Abbott, L.F. (2008). Theoretical neuroscience rising. Neuron, 60, 489–495.</a:t>
            </a:r>
          </a:p>
          <a:p>
            <a:pPr algn="l"/>
            <a:r>
              <a:rPr lang="en-US" altLang="zh-CN" sz="1400" kern="100" dirty="0">
                <a:effectLst/>
                <a:latin typeface="Times New Roman" panose="02020603050405020304" pitchFamily="18" charset="0"/>
                <a:ea typeface="宋体" panose="02010600030101010101" pitchFamily="2" charset="-122"/>
              </a:rPr>
              <a:t>Bamber, D. Reaction times and error rates for “same”-“different” judgments of multidimensional </a:t>
            </a:r>
            <a:r>
              <a:rPr lang="en-US" altLang="zh-CN" sz="1400" kern="100" dirty="0" err="1">
                <a:effectLst/>
                <a:latin typeface="Times New Roman" panose="02020603050405020304" pitchFamily="18" charset="0"/>
                <a:ea typeface="宋体" panose="02010600030101010101" pitchFamily="2" charset="-122"/>
              </a:rPr>
              <a:t>stimull</a:t>
            </a:r>
            <a:r>
              <a:rPr lang="en-US" altLang="zh-CN" sz="1400" kern="100" dirty="0">
                <a:effectLst/>
                <a:latin typeface="Times New Roman" panose="02020603050405020304" pitchFamily="18" charset="0"/>
                <a:ea typeface="宋体" panose="02010600030101010101" pitchFamily="2" charset="-122"/>
              </a:rPr>
              <a:t>. Perception &amp; Psychophysics, 6, 169–174 (1969). </a:t>
            </a:r>
          </a:p>
          <a:p>
            <a:pPr algn="l"/>
            <a:r>
              <a:rPr lang="en-US" altLang="zh-CN" sz="1400" kern="100" dirty="0">
                <a:effectLst/>
                <a:latin typeface="Times New Roman" panose="02020603050405020304" pitchFamily="18" charset="0"/>
                <a:ea typeface="宋体" panose="02010600030101010101" pitchFamily="2" charset="-122"/>
              </a:rPr>
              <a:t>Chignell, M. H., &amp; Krueger, L. E. (1984). Further evidence for priming in perceptual matching: Temporal, not spatial, separation enhances the fast-same effect. Perception &amp; Psychophysics, 36(3), 257–265.</a:t>
            </a:r>
          </a:p>
          <a:p>
            <a:pPr algn="l"/>
            <a:r>
              <a:rPr lang="en-US" altLang="zh-CN" sz="1400" kern="100" dirty="0">
                <a:effectLst/>
                <a:latin typeface="Times New Roman" panose="02020603050405020304" pitchFamily="18" charset="0"/>
                <a:ea typeface="宋体" panose="02010600030101010101" pitchFamily="2" charset="-122"/>
              </a:rPr>
              <a:t>Ehrlich, D. B., Stone, J. T., </a:t>
            </a:r>
            <a:r>
              <a:rPr lang="en-US" altLang="zh-CN" sz="1400" kern="100" dirty="0" err="1">
                <a:effectLst/>
                <a:latin typeface="Times New Roman" panose="02020603050405020304" pitchFamily="18" charset="0"/>
                <a:ea typeface="宋体" panose="02010600030101010101" pitchFamily="2" charset="-122"/>
              </a:rPr>
              <a:t>Brandfonbrener</a:t>
            </a:r>
            <a:r>
              <a:rPr lang="en-US" altLang="zh-CN" sz="1400" kern="100" dirty="0">
                <a:effectLst/>
                <a:latin typeface="Times New Roman" panose="02020603050405020304" pitchFamily="18" charset="0"/>
                <a:ea typeface="宋体" panose="02010600030101010101" pitchFamily="2" charset="-122"/>
              </a:rPr>
              <a:t>, D., </a:t>
            </a:r>
            <a:r>
              <a:rPr lang="en-US" altLang="zh-CN" sz="1400" kern="100" dirty="0" err="1">
                <a:effectLst/>
                <a:latin typeface="Times New Roman" panose="02020603050405020304" pitchFamily="18" charset="0"/>
                <a:ea typeface="宋体" panose="02010600030101010101" pitchFamily="2" charset="-122"/>
              </a:rPr>
              <a:t>Atanasov</a:t>
            </a:r>
            <a:r>
              <a:rPr lang="en-US" altLang="zh-CN" sz="1400" kern="100" dirty="0">
                <a:effectLst/>
                <a:latin typeface="Times New Roman" panose="02020603050405020304" pitchFamily="18" charset="0"/>
                <a:ea typeface="宋体" panose="02010600030101010101" pitchFamily="2" charset="-122"/>
              </a:rPr>
              <a:t>, A., &amp; Murray, J. D. (2021). </a:t>
            </a:r>
            <a:r>
              <a:rPr lang="en-US" altLang="zh-CN" sz="1400" kern="100" dirty="0" err="1">
                <a:effectLst/>
                <a:latin typeface="Times New Roman" panose="02020603050405020304" pitchFamily="18" charset="0"/>
                <a:ea typeface="宋体" panose="02010600030101010101" pitchFamily="2" charset="-122"/>
              </a:rPr>
              <a:t>PsychRNN</a:t>
            </a:r>
            <a:r>
              <a:rPr lang="en-US" altLang="zh-CN" sz="1400" kern="100" dirty="0">
                <a:effectLst/>
                <a:latin typeface="Times New Roman" panose="02020603050405020304" pitchFamily="18" charset="0"/>
                <a:ea typeface="宋体" panose="02010600030101010101" pitchFamily="2" charset="-122"/>
              </a:rPr>
              <a:t>: An Accessible and Flexible Python Package for Training Recurrent Neural Network Models on Cognitive Tasks. </a:t>
            </a:r>
            <a:r>
              <a:rPr lang="en-US" altLang="zh-CN" sz="1400" kern="100" dirty="0" err="1">
                <a:effectLst/>
                <a:latin typeface="Times New Roman" panose="02020603050405020304" pitchFamily="18" charset="0"/>
                <a:ea typeface="宋体" panose="02010600030101010101" pitchFamily="2" charset="-122"/>
              </a:rPr>
              <a:t>eNeuro</a:t>
            </a:r>
            <a:r>
              <a:rPr lang="en-US" altLang="zh-CN" sz="1400" kern="100" dirty="0">
                <a:effectLst/>
                <a:latin typeface="Times New Roman" panose="02020603050405020304" pitchFamily="18" charset="0"/>
                <a:ea typeface="宋体" panose="02010600030101010101" pitchFamily="2" charset="-122"/>
              </a:rPr>
              <a:t>, 8(1). </a:t>
            </a:r>
          </a:p>
          <a:p>
            <a:pPr algn="l"/>
            <a:r>
              <a:rPr lang="en-US" altLang="zh-CN" sz="1400" kern="100" dirty="0" err="1">
                <a:effectLst/>
                <a:latin typeface="Times New Roman" panose="02020603050405020304" pitchFamily="18" charset="0"/>
                <a:ea typeface="宋体" panose="02010600030101010101" pitchFamily="2" charset="-122"/>
              </a:rPr>
              <a:t>Kriegeskorte</a:t>
            </a:r>
            <a:r>
              <a:rPr lang="en-US" altLang="zh-CN" sz="1400" kern="100" dirty="0">
                <a:effectLst/>
                <a:latin typeface="Times New Roman" panose="02020603050405020304" pitchFamily="18" charset="0"/>
                <a:ea typeface="宋体" panose="02010600030101010101" pitchFamily="2" charset="-122"/>
              </a:rPr>
              <a:t>, N., Mur, M., and </a:t>
            </a:r>
            <a:r>
              <a:rPr lang="en-US" altLang="zh-CN" sz="1400" kern="100" dirty="0" err="1">
                <a:effectLst/>
                <a:latin typeface="Times New Roman" panose="02020603050405020304" pitchFamily="18" charset="0"/>
                <a:ea typeface="宋体" panose="02010600030101010101" pitchFamily="2" charset="-122"/>
              </a:rPr>
              <a:t>Bandettini</a:t>
            </a:r>
            <a:r>
              <a:rPr lang="en-US" altLang="zh-CN" sz="1400" kern="100" dirty="0">
                <a:effectLst/>
                <a:latin typeface="Times New Roman" panose="02020603050405020304" pitchFamily="18" charset="0"/>
                <a:ea typeface="宋体" panose="02010600030101010101" pitchFamily="2" charset="-122"/>
              </a:rPr>
              <a:t>, P. (2008). Representational similarity analysis - connecting the branches of systems neuroscience. Front. Syst. </a:t>
            </a:r>
            <a:r>
              <a:rPr lang="en-US" altLang="zh-CN" sz="1400" kern="100" dirty="0" err="1">
                <a:effectLst/>
                <a:latin typeface="Times New Roman" panose="02020603050405020304" pitchFamily="18" charset="0"/>
                <a:ea typeface="宋体" panose="02010600030101010101" pitchFamily="2" charset="-122"/>
              </a:rPr>
              <a:t>Neurosci</a:t>
            </a:r>
            <a:r>
              <a:rPr lang="en-US" altLang="zh-CN" sz="1400" kern="100" dirty="0">
                <a:effectLst/>
                <a:latin typeface="Times New Roman" panose="02020603050405020304" pitchFamily="18" charset="0"/>
                <a:ea typeface="宋体" panose="02010600030101010101" pitchFamily="2" charset="-122"/>
              </a:rPr>
              <a:t>. 2,4.</a:t>
            </a:r>
          </a:p>
          <a:p>
            <a:pPr algn="l"/>
            <a:r>
              <a:rPr lang="en-US" altLang="zh-CN" sz="1400" kern="100" dirty="0">
                <a:effectLst/>
                <a:latin typeface="Times New Roman" panose="02020603050405020304" pitchFamily="18" charset="0"/>
                <a:ea typeface="宋体" panose="02010600030101010101" pitchFamily="2" charset="-122"/>
              </a:rPr>
              <a:t>Krueger, L. E. (1978). A theory of perceptual matching. Psychological Review, 85(4), 278–304. </a:t>
            </a:r>
          </a:p>
          <a:p>
            <a:pPr algn="l"/>
            <a:r>
              <a:rPr lang="en-US" altLang="zh-CN" sz="1400" kern="100" dirty="0">
                <a:effectLst/>
                <a:latin typeface="Times New Roman" panose="02020603050405020304" pitchFamily="18" charset="0"/>
                <a:ea typeface="宋体" panose="02010600030101010101" pitchFamily="2" charset="-122"/>
              </a:rPr>
              <a:t>Ratcliff, R., Smith, P. L., Brown, S. D., &amp; </a:t>
            </a:r>
            <a:r>
              <a:rPr lang="en-US" altLang="zh-CN" sz="1400" kern="100" dirty="0" err="1">
                <a:effectLst/>
                <a:latin typeface="Times New Roman" panose="02020603050405020304" pitchFamily="18" charset="0"/>
                <a:ea typeface="宋体" panose="02010600030101010101" pitchFamily="2" charset="-122"/>
              </a:rPr>
              <a:t>McKoon</a:t>
            </a:r>
            <a:r>
              <a:rPr lang="en-US" altLang="zh-CN" sz="1400" kern="100" dirty="0">
                <a:effectLst/>
                <a:latin typeface="Times New Roman" panose="02020603050405020304" pitchFamily="18" charset="0"/>
                <a:ea typeface="宋体" panose="02010600030101010101" pitchFamily="2" charset="-122"/>
              </a:rPr>
              <a:t>, G. (2016). Diffusion Decision Model: Current Issues and History. Trends in Cognitive Sciences, 20(4), 260–281. </a:t>
            </a:r>
          </a:p>
          <a:p>
            <a:pPr algn="l"/>
            <a:r>
              <a:rPr lang="en-US" altLang="zh-CN" sz="1400" kern="100" dirty="0">
                <a:effectLst/>
                <a:latin typeface="Times New Roman" panose="02020603050405020304" pitchFamily="18" charset="0"/>
                <a:ea typeface="宋体" panose="02010600030101010101" pitchFamily="2" charset="-122"/>
              </a:rPr>
              <a:t>Richards, B.A., </a:t>
            </a:r>
            <a:r>
              <a:rPr lang="en-US" altLang="zh-CN" sz="1400" kern="100" dirty="0" err="1">
                <a:effectLst/>
                <a:latin typeface="Times New Roman" panose="02020603050405020304" pitchFamily="18" charset="0"/>
                <a:ea typeface="宋体" panose="02010600030101010101" pitchFamily="2" charset="-122"/>
              </a:rPr>
              <a:t>Lillicrap</a:t>
            </a:r>
            <a:r>
              <a:rPr lang="en-US" altLang="zh-CN" sz="1400" kern="100" dirty="0">
                <a:effectLst/>
                <a:latin typeface="Times New Roman" panose="02020603050405020304" pitchFamily="18" charset="0"/>
                <a:ea typeface="宋体" panose="02010600030101010101" pitchFamily="2" charset="-122"/>
              </a:rPr>
              <a:t>, T.P., Beaudoin, P., Bengio, Y., </a:t>
            </a:r>
            <a:r>
              <a:rPr lang="en-US" altLang="zh-CN" sz="1400" kern="100" dirty="0" err="1">
                <a:effectLst/>
                <a:latin typeface="Times New Roman" panose="02020603050405020304" pitchFamily="18" charset="0"/>
                <a:ea typeface="宋体" panose="02010600030101010101" pitchFamily="2" charset="-122"/>
              </a:rPr>
              <a:t>Bogacz</a:t>
            </a:r>
            <a:r>
              <a:rPr lang="en-US" altLang="zh-CN" sz="1400" kern="100" dirty="0">
                <a:effectLst/>
                <a:latin typeface="Times New Roman" panose="02020603050405020304" pitchFamily="18" charset="0"/>
                <a:ea typeface="宋体" panose="02010600030101010101" pitchFamily="2" charset="-122"/>
              </a:rPr>
              <a:t>, R., Christensen, A., </a:t>
            </a:r>
            <a:r>
              <a:rPr lang="en-US" altLang="zh-CN" sz="1400" kern="100" dirty="0" err="1">
                <a:effectLst/>
                <a:latin typeface="Times New Roman" panose="02020603050405020304" pitchFamily="18" charset="0"/>
                <a:ea typeface="宋体" panose="02010600030101010101" pitchFamily="2" charset="-122"/>
              </a:rPr>
              <a:t>Clopath</a:t>
            </a:r>
            <a:r>
              <a:rPr lang="en-US" altLang="zh-CN" sz="1400" kern="100" dirty="0">
                <a:effectLst/>
                <a:latin typeface="Times New Roman" panose="02020603050405020304" pitchFamily="18" charset="0"/>
                <a:ea typeface="宋体" panose="02010600030101010101" pitchFamily="2" charset="-122"/>
              </a:rPr>
              <a:t>, C., Costa, R.P., de Berker, A., Ganguli, S., et al. (2019). A deep learning framework for neuroscience. Nat. </a:t>
            </a:r>
            <a:r>
              <a:rPr lang="en-US" altLang="zh-CN" sz="1400" kern="100" dirty="0" err="1">
                <a:effectLst/>
                <a:latin typeface="Times New Roman" panose="02020603050405020304" pitchFamily="18" charset="0"/>
                <a:ea typeface="宋体" panose="02010600030101010101" pitchFamily="2" charset="-122"/>
              </a:rPr>
              <a:t>Neurosci</a:t>
            </a:r>
            <a:r>
              <a:rPr lang="en-US" altLang="zh-CN" sz="1400" kern="100" dirty="0">
                <a:effectLst/>
                <a:latin typeface="Times New Roman" panose="02020603050405020304" pitchFamily="18" charset="0"/>
                <a:ea typeface="宋体" panose="02010600030101010101" pitchFamily="2" charset="-122"/>
              </a:rPr>
              <a:t>. 22, 1761–1770.</a:t>
            </a:r>
          </a:p>
          <a:p>
            <a:pPr algn="l"/>
            <a:r>
              <a:rPr lang="en-US" altLang="zh-CN" sz="1400" kern="100" dirty="0" err="1">
                <a:effectLst/>
                <a:latin typeface="Times New Roman" panose="02020603050405020304" pitchFamily="18" charset="0"/>
                <a:ea typeface="宋体" panose="02010600030101010101" pitchFamily="2" charset="-122"/>
              </a:rPr>
              <a:t>Sussillo</a:t>
            </a:r>
            <a:r>
              <a:rPr lang="en-US" altLang="zh-CN" sz="1400" kern="100" dirty="0">
                <a:effectLst/>
                <a:latin typeface="Times New Roman" panose="02020603050405020304" pitchFamily="18" charset="0"/>
                <a:ea typeface="宋体" panose="02010600030101010101" pitchFamily="2" charset="-122"/>
              </a:rPr>
              <a:t>, D., and Barak, O. (2013). Opening the black box: low-dimensional dynamics in high-dimensional recurrent neural networks. Neural </a:t>
            </a:r>
            <a:r>
              <a:rPr lang="en-US" altLang="zh-CN" sz="1400" kern="100" dirty="0" err="1">
                <a:effectLst/>
                <a:latin typeface="Times New Roman" panose="02020603050405020304" pitchFamily="18" charset="0"/>
                <a:ea typeface="宋体" panose="02010600030101010101" pitchFamily="2" charset="-122"/>
              </a:rPr>
              <a:t>Comput</a:t>
            </a:r>
            <a:r>
              <a:rPr lang="en-US" altLang="zh-CN" sz="1400" kern="100" dirty="0">
                <a:effectLst/>
                <a:latin typeface="Times New Roman" panose="02020603050405020304" pitchFamily="18" charset="0"/>
                <a:ea typeface="宋体" panose="02010600030101010101" pitchFamily="2" charset="-122"/>
              </a:rPr>
              <a:t>. 25, 626–649.</a:t>
            </a:r>
          </a:p>
          <a:p>
            <a:pPr algn="l"/>
            <a:r>
              <a:rPr lang="en-US" altLang="zh-CN" sz="1400" kern="100" dirty="0" err="1">
                <a:effectLst/>
                <a:latin typeface="Times New Roman" panose="02020603050405020304" pitchFamily="18" charset="0"/>
                <a:ea typeface="宋体" panose="02010600030101010101" pitchFamily="2" charset="-122"/>
              </a:rPr>
              <a:t>Rafiei</a:t>
            </a:r>
            <a:r>
              <a:rPr lang="en-US" altLang="zh-CN" sz="1400" kern="100" dirty="0">
                <a:effectLst/>
                <a:latin typeface="Times New Roman" panose="02020603050405020304" pitchFamily="18" charset="0"/>
                <a:ea typeface="宋体" panose="02010600030101010101" pitchFamily="2" charset="-122"/>
              </a:rPr>
              <a:t>, F., Shekhar, M., &amp; </a:t>
            </a:r>
            <a:r>
              <a:rPr lang="en-US" altLang="zh-CN" sz="1400" kern="100" dirty="0" err="1">
                <a:effectLst/>
                <a:latin typeface="Times New Roman" panose="02020603050405020304" pitchFamily="18" charset="0"/>
                <a:ea typeface="宋体" panose="02010600030101010101" pitchFamily="2" charset="-122"/>
              </a:rPr>
              <a:t>Rahnev</a:t>
            </a:r>
            <a:r>
              <a:rPr lang="en-US" altLang="zh-CN" sz="1400" kern="100" dirty="0">
                <a:effectLst/>
                <a:latin typeface="Times New Roman" panose="02020603050405020304" pitchFamily="18" charset="0"/>
                <a:ea typeface="宋体" panose="02010600030101010101" pitchFamily="2" charset="-122"/>
              </a:rPr>
              <a:t>, D. (2023). </a:t>
            </a:r>
            <a:r>
              <a:rPr lang="en-US" altLang="zh-CN" sz="1400" kern="100" dirty="0" err="1">
                <a:effectLst/>
                <a:latin typeface="Times New Roman" panose="02020603050405020304" pitchFamily="18" charset="0"/>
                <a:ea typeface="宋体" panose="02010600030101010101" pitchFamily="2" charset="-122"/>
              </a:rPr>
              <a:t>RTNet</a:t>
            </a:r>
            <a:r>
              <a:rPr lang="en-US" altLang="zh-CN" sz="1400" kern="100" dirty="0">
                <a:effectLst/>
                <a:latin typeface="Times New Roman" panose="02020603050405020304" pitchFamily="18" charset="0"/>
                <a:ea typeface="宋体" panose="02010600030101010101" pitchFamily="2" charset="-122"/>
              </a:rPr>
              <a:t>: A neural network that exhibits the signatures of human perceptual decision making . </a:t>
            </a:r>
            <a:r>
              <a:rPr lang="en-US" altLang="zh-CN" sz="1400" kern="100" dirty="0" err="1">
                <a:effectLst/>
                <a:latin typeface="Times New Roman" panose="02020603050405020304" pitchFamily="18" charset="0"/>
                <a:ea typeface="宋体" panose="02010600030101010101" pitchFamily="2" charset="-122"/>
              </a:rPr>
              <a:t>bioRxiv</a:t>
            </a:r>
            <a:r>
              <a:rPr lang="en-US" altLang="zh-CN" sz="1400" kern="100" dirty="0">
                <a:effectLst/>
                <a:latin typeface="Times New Roman" panose="02020603050405020304" pitchFamily="18" charset="0"/>
                <a:ea typeface="宋体" panose="02010600030101010101" pitchFamily="2" charset="-122"/>
              </a:rPr>
              <a:t>. </a:t>
            </a:r>
          </a:p>
          <a:p>
            <a:pPr algn="l"/>
            <a:r>
              <a:rPr lang="en-US" altLang="zh-CN" sz="1400" kern="100" dirty="0" err="1">
                <a:effectLst/>
                <a:latin typeface="Times New Roman" panose="02020603050405020304" pitchFamily="18" charset="0"/>
                <a:ea typeface="宋体" panose="02010600030101010101" pitchFamily="2" charset="-122"/>
              </a:rPr>
              <a:t>Shadlen</a:t>
            </a:r>
            <a:r>
              <a:rPr lang="en-US" altLang="zh-CN" sz="1400" kern="100" dirty="0">
                <a:effectLst/>
                <a:latin typeface="Times New Roman" panose="02020603050405020304" pitchFamily="18" charset="0"/>
                <a:ea typeface="宋体" panose="02010600030101010101" pitchFamily="2" charset="-122"/>
              </a:rPr>
              <a:t> M N, </a:t>
            </a:r>
            <a:r>
              <a:rPr lang="en-US" altLang="zh-CN" sz="1400" kern="100" dirty="0" err="1">
                <a:effectLst/>
                <a:latin typeface="Times New Roman" panose="02020603050405020304" pitchFamily="18" charset="0"/>
                <a:ea typeface="宋体" panose="02010600030101010101" pitchFamily="2" charset="-122"/>
              </a:rPr>
              <a:t>Kiani</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R.Decision</a:t>
            </a:r>
            <a:r>
              <a:rPr lang="en-US" altLang="zh-CN" sz="1400" kern="100" dirty="0">
                <a:effectLst/>
                <a:latin typeface="Times New Roman" panose="02020603050405020304" pitchFamily="18" charset="0"/>
                <a:ea typeface="宋体" panose="02010600030101010101" pitchFamily="2" charset="-122"/>
              </a:rPr>
              <a:t> making as a window on cognition. Neuron, 2013,80:791–806</a:t>
            </a:r>
          </a:p>
          <a:p>
            <a:pPr algn="l"/>
            <a:r>
              <a:rPr lang="en-US" altLang="zh-CN" sz="1400" kern="100" dirty="0">
                <a:effectLst/>
                <a:latin typeface="Times New Roman" panose="02020603050405020304" pitchFamily="18" charset="0"/>
                <a:ea typeface="宋体" panose="02010600030101010101" pitchFamily="2" charset="-122"/>
              </a:rPr>
              <a:t>Williams, A.H., Kim, T.H., Wang, F., Vyas, S., Ryu, S.I., Shenoy, K.V., Schnitzer, M., </a:t>
            </a:r>
            <a:r>
              <a:rPr lang="en-US" altLang="zh-CN" sz="1400" kern="100" dirty="0" err="1">
                <a:effectLst/>
                <a:latin typeface="Times New Roman" panose="02020603050405020304" pitchFamily="18" charset="0"/>
                <a:ea typeface="宋体" panose="02010600030101010101" pitchFamily="2" charset="-122"/>
              </a:rPr>
              <a:t>Kolda</a:t>
            </a:r>
            <a:r>
              <a:rPr lang="en-US" altLang="zh-CN" sz="1400" kern="100" dirty="0">
                <a:effectLst/>
                <a:latin typeface="Times New Roman" panose="02020603050405020304" pitchFamily="18" charset="0"/>
                <a:ea typeface="宋体" panose="02010600030101010101" pitchFamily="2" charset="-122"/>
              </a:rPr>
              <a:t>, T.G., and Ganguli, S. (2018). Unsupervised discovery of </a:t>
            </a:r>
            <a:r>
              <a:rPr lang="en-US" altLang="zh-CN" sz="1400" kern="100" dirty="0" err="1">
                <a:effectLst/>
                <a:latin typeface="Times New Roman" panose="02020603050405020304" pitchFamily="18" charset="0"/>
                <a:ea typeface="宋体" panose="02010600030101010101" pitchFamily="2" charset="-122"/>
              </a:rPr>
              <a:t>demixed</a:t>
            </a:r>
            <a:r>
              <a:rPr lang="en-US" altLang="zh-CN" sz="1400" kern="100" dirty="0">
                <a:effectLst/>
                <a:latin typeface="Times New Roman" panose="02020603050405020304" pitchFamily="18" charset="0"/>
                <a:ea typeface="宋体" panose="02010600030101010101" pitchFamily="2" charset="-122"/>
              </a:rPr>
              <a:t>, low-dimensional neural dynamics across multiple timescales through tensor component analysis. Neuron, 98, 1099–1115.e8.</a:t>
            </a:r>
          </a:p>
          <a:p>
            <a:pPr algn="l"/>
            <a:r>
              <a:rPr lang="en-US" altLang="zh-CN" sz="1400" kern="100" dirty="0">
                <a:effectLst/>
                <a:latin typeface="Times New Roman" panose="02020603050405020304" pitchFamily="18" charset="0"/>
                <a:ea typeface="宋体" panose="02010600030101010101" pitchFamily="2" charset="-122"/>
              </a:rPr>
              <a:t>W. James. “Principles of Psychology,” Wiley, 1984.</a:t>
            </a:r>
          </a:p>
          <a:p>
            <a:pPr algn="l"/>
            <a:r>
              <a:rPr lang="en-US" altLang="zh-CN" sz="1400" kern="100" dirty="0">
                <a:effectLst/>
                <a:latin typeface="Times New Roman" panose="02020603050405020304" pitchFamily="18" charset="0"/>
                <a:ea typeface="宋体" panose="02010600030101010101" pitchFamily="2" charset="-122"/>
              </a:rPr>
              <a:t>Yang, G. R., &amp; Wang, X.-J. (2020). Artificial Neural Networks for Neuroscientists: A Primer. Neuron, 107(6), 1048–1070.</a:t>
            </a:r>
          </a:p>
          <a:p>
            <a:pPr algn="l"/>
            <a:r>
              <a:rPr lang="en-US" altLang="zh-CN" sz="1400" kern="100" dirty="0" err="1">
                <a:effectLst/>
                <a:latin typeface="Times New Roman" panose="02020603050405020304" pitchFamily="18" charset="0"/>
                <a:ea typeface="宋体" panose="02010600030101010101" pitchFamily="2" charset="-122"/>
              </a:rPr>
              <a:t>Yamins</a:t>
            </a:r>
            <a:r>
              <a:rPr lang="en-US" altLang="zh-CN" sz="1400" kern="100" dirty="0">
                <a:effectLst/>
                <a:latin typeface="Times New Roman" panose="02020603050405020304" pitchFamily="18" charset="0"/>
                <a:ea typeface="宋体" panose="02010600030101010101" pitchFamily="2" charset="-122"/>
              </a:rPr>
              <a:t>, D.L., Hong, H., </a:t>
            </a:r>
            <a:r>
              <a:rPr lang="en-US" altLang="zh-CN" sz="1400" kern="100" dirty="0" err="1">
                <a:effectLst/>
                <a:latin typeface="Times New Roman" panose="02020603050405020304" pitchFamily="18" charset="0"/>
                <a:ea typeface="宋体" panose="02010600030101010101" pitchFamily="2" charset="-122"/>
              </a:rPr>
              <a:t>Cadieu</a:t>
            </a:r>
            <a:r>
              <a:rPr lang="en-US" altLang="zh-CN" sz="1400" kern="100" dirty="0">
                <a:effectLst/>
                <a:latin typeface="Times New Roman" panose="02020603050405020304" pitchFamily="18" charset="0"/>
                <a:ea typeface="宋体" panose="02010600030101010101" pitchFamily="2" charset="-122"/>
              </a:rPr>
              <a:t>, C.F., Solomon, E.A., Seibert, D., and DiCarlo, J.J. (2014). Performance-optimized hierarchical models predict neural responses in higher visual cortex. Proc. Natl. Acad. Sci. USA 111, 8619–8624.</a:t>
            </a:r>
          </a:p>
          <a:p>
            <a:pPr algn="l"/>
            <a:endParaRPr lang="en-US"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0289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C5C516-78DF-85A0-BF0F-6CFCE5FFDB86}"/>
              </a:ext>
            </a:extLst>
          </p:cNvPr>
          <p:cNvSpPr/>
          <p:nvPr/>
        </p:nvSpPr>
        <p:spPr>
          <a:xfrm>
            <a:off x="512489" y="1297750"/>
            <a:ext cx="11167022" cy="44256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64" name="矩形: 圆角 63">
            <a:extLst>
              <a:ext uri="{FF2B5EF4-FFF2-40B4-BE49-F238E27FC236}">
                <a16:creationId xmlns:a16="http://schemas.microsoft.com/office/drawing/2014/main" id="{FEF9769E-B847-E7E7-DF03-4B576817D6D1}"/>
              </a:ext>
            </a:extLst>
          </p:cNvPr>
          <p:cNvSpPr/>
          <p:nvPr/>
        </p:nvSpPr>
        <p:spPr>
          <a:xfrm>
            <a:off x="512489"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20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背景与问题</a:t>
            </a:r>
            <a:endParaRPr lang="zh-CN" altLang="en-US" sz="2000" b="1" dirty="0">
              <a:solidFill>
                <a:schemeClr val="bg1"/>
              </a:solidFill>
              <a:latin typeface="华文仿宋" panose="02010600040101010101" pitchFamily="2" charset="-122"/>
              <a:ea typeface="华文仿宋" panose="02010600040101010101" pitchFamily="2" charset="-122"/>
            </a:endParaRPr>
          </a:p>
        </p:txBody>
      </p:sp>
      <p:sp>
        <p:nvSpPr>
          <p:cNvPr id="65" name="等腰三角形 64">
            <a:extLst>
              <a:ext uri="{FF2B5EF4-FFF2-40B4-BE49-F238E27FC236}">
                <a16:creationId xmlns:a16="http://schemas.microsoft.com/office/drawing/2014/main" id="{0C298935-A94F-DCDE-259F-9DDFE484CAA8}"/>
              </a:ext>
            </a:extLst>
          </p:cNvPr>
          <p:cNvSpPr/>
          <p:nvPr/>
        </p:nvSpPr>
        <p:spPr>
          <a:xfrm rot="10800000">
            <a:off x="1564705"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495796"/>
            <a:ext cx="928627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a:t>
            </a:r>
            <a:r>
              <a:rPr lang="zh-CN" altLang="en-US" sz="3200" b="1" spc="150" dirty="0">
                <a:latin typeface="微软雅黑" panose="020B0503020204020204" pitchFamily="34" charset="-122"/>
                <a:ea typeface="微软雅黑" panose="020B0503020204020204" pitchFamily="34" charset="-122"/>
              </a:rPr>
              <a:t>认知科学的问题</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4" name="文本框 3">
            <a:extLst>
              <a:ext uri="{FF2B5EF4-FFF2-40B4-BE49-F238E27FC236}">
                <a16:creationId xmlns:a16="http://schemas.microsoft.com/office/drawing/2014/main" id="{640C3380-0AE0-79F1-D011-46FA71529094}"/>
              </a:ext>
            </a:extLst>
          </p:cNvPr>
          <p:cNvSpPr txBox="1"/>
          <p:nvPr/>
        </p:nvSpPr>
        <p:spPr>
          <a:xfrm>
            <a:off x="3935826" y="6217978"/>
            <a:ext cx="1459054"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构建</a:t>
            </a:r>
            <a:r>
              <a:rPr lang="en-US" altLang="zh-CN" sz="2200" dirty="0" err="1">
                <a:solidFill>
                  <a:schemeClr val="bg1"/>
                </a:solidFill>
                <a:latin typeface="华文仿宋" panose="02010600040101010101" pitchFamily="2" charset="-122"/>
                <a:ea typeface="华文仿宋" panose="02010600040101010101" pitchFamily="2" charset="-122"/>
              </a:rPr>
              <a:t>FSNet</a:t>
            </a:r>
            <a:endParaRPr lang="zh-CN" altLang="en-US" sz="2200" dirty="0">
              <a:solidFill>
                <a:schemeClr val="bg1"/>
              </a:solidFill>
              <a:latin typeface="华文仿宋" panose="02010600040101010101" pitchFamily="2" charset="-122"/>
              <a:ea typeface="华文仿宋" panose="02010600040101010101" pitchFamily="2" charset="-122"/>
            </a:endParaRPr>
          </a:p>
        </p:txBody>
      </p:sp>
      <p:sp>
        <p:nvSpPr>
          <p:cNvPr id="5" name="文本框 4">
            <a:extLst>
              <a:ext uri="{FF2B5EF4-FFF2-40B4-BE49-F238E27FC236}">
                <a16:creationId xmlns:a16="http://schemas.microsoft.com/office/drawing/2014/main" id="{8218D22F-45DB-ADCF-17BC-A36BB6C07277}"/>
              </a:ext>
            </a:extLst>
          </p:cNvPr>
          <p:cNvSpPr txBox="1"/>
          <p:nvPr/>
        </p:nvSpPr>
        <p:spPr>
          <a:xfrm>
            <a:off x="6379031" y="6217978"/>
            <a:ext cx="2743200" cy="430887"/>
          </a:xfrm>
          <a:prstGeom prst="rect">
            <a:avLst/>
          </a:prstGeom>
          <a:noFill/>
        </p:spPr>
        <p:txBody>
          <a:bodyPr wrap="square" rtlCol="0">
            <a:spAutoFit/>
          </a:bodyPr>
          <a:lstStyle/>
          <a:p>
            <a:r>
              <a:rPr lang="en-US" altLang="zh-CN" sz="2200" dirty="0" err="1">
                <a:solidFill>
                  <a:schemeClr val="bg1"/>
                </a:solidFill>
                <a:latin typeface="华文仿宋" panose="02010600040101010101" pitchFamily="2" charset="-122"/>
                <a:ea typeface="华文仿宋" panose="02010600040101010101" pitchFamily="2" charset="-122"/>
              </a:rPr>
              <a:t>FSNet</a:t>
            </a:r>
            <a:r>
              <a:rPr lang="zh-CN" altLang="en-US" sz="2200" dirty="0">
                <a:solidFill>
                  <a:schemeClr val="bg1"/>
                </a:solidFill>
                <a:latin typeface="华文仿宋" panose="02010600040101010101" pitchFamily="2" charset="-122"/>
                <a:ea typeface="华文仿宋" panose="02010600040101010101" pitchFamily="2" charset="-122"/>
              </a:rPr>
              <a:t>的网络特征</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9918085" y="6217979"/>
            <a:ext cx="748923"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总结</a:t>
            </a:r>
          </a:p>
        </p:txBody>
      </p:sp>
      <p:sp>
        <p:nvSpPr>
          <p:cNvPr id="20" name="文本框 19">
            <a:extLst>
              <a:ext uri="{FF2B5EF4-FFF2-40B4-BE49-F238E27FC236}">
                <a16:creationId xmlns:a16="http://schemas.microsoft.com/office/drawing/2014/main" id="{3F59F2E2-3F6D-E719-35AB-18810682C5C9}"/>
              </a:ext>
            </a:extLst>
          </p:cNvPr>
          <p:cNvSpPr txBox="1"/>
          <p:nvPr/>
        </p:nvSpPr>
        <p:spPr>
          <a:xfrm>
            <a:off x="934278" y="2188657"/>
            <a:ext cx="11887200" cy="101566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b="1"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决策</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(decision-making)</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指的是个体在不同选项中做出选择的过程</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err="1">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Shadlen</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 &amp; </a:t>
            </a:r>
            <a:r>
              <a:rPr lang="en-US" altLang="zh-CN" sz="2000" kern="100" dirty="0" err="1">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Kiani</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 2013)</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b="1"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知觉决策</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(Perceptual decision-making)</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是一类特殊的决策过程。</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其指将感觉信息转化为判断，信念和行动的决策过程。</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809E758B-01EF-42DE-9A1C-5D7E487CEA0A}"/>
              </a:ext>
            </a:extLst>
          </p:cNvPr>
          <p:cNvSpPr txBox="1"/>
          <p:nvPr/>
        </p:nvSpPr>
        <p:spPr>
          <a:xfrm>
            <a:off x="856425" y="1255583"/>
            <a:ext cx="6478026"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一类特殊的效应</a:t>
            </a:r>
            <a:r>
              <a:rPr lang="en-US" altLang="zh-CN" sz="2800" kern="100" dirty="0">
                <a:latin typeface="黑体" panose="02010609060101010101" pitchFamily="49" charset="-122"/>
                <a:ea typeface="黑体" panose="02010609060101010101" pitchFamily="49" charset="-122"/>
                <a:cs typeface="宋体" panose="02010600030101010101" pitchFamily="2" charset="-122"/>
              </a:rPr>
              <a:t>——</a:t>
            </a:r>
            <a:r>
              <a:rPr lang="zh-CN" altLang="en-US" sz="2800" kern="100" dirty="0">
                <a:latin typeface="黑体" panose="02010609060101010101" pitchFamily="49" charset="-122"/>
                <a:ea typeface="黑体" panose="02010609060101010101" pitchFamily="49" charset="-122"/>
                <a:cs typeface="宋体" panose="02010600030101010101" pitchFamily="2" charset="-122"/>
              </a:rPr>
              <a:t>快同效应</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1045460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C5C516-78DF-85A0-BF0F-6CFCE5FFDB86}"/>
              </a:ext>
            </a:extLst>
          </p:cNvPr>
          <p:cNvSpPr/>
          <p:nvPr/>
        </p:nvSpPr>
        <p:spPr>
          <a:xfrm>
            <a:off x="512489" y="1297750"/>
            <a:ext cx="11167022" cy="44256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64" name="矩形: 圆角 63">
            <a:extLst>
              <a:ext uri="{FF2B5EF4-FFF2-40B4-BE49-F238E27FC236}">
                <a16:creationId xmlns:a16="http://schemas.microsoft.com/office/drawing/2014/main" id="{FEF9769E-B847-E7E7-DF03-4B576817D6D1}"/>
              </a:ext>
            </a:extLst>
          </p:cNvPr>
          <p:cNvSpPr/>
          <p:nvPr/>
        </p:nvSpPr>
        <p:spPr>
          <a:xfrm>
            <a:off x="512489"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20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背景与问题</a:t>
            </a:r>
            <a:endParaRPr lang="zh-CN" altLang="en-US" sz="2000" b="1" dirty="0">
              <a:solidFill>
                <a:schemeClr val="bg1"/>
              </a:solidFill>
              <a:latin typeface="华文仿宋" panose="02010600040101010101" pitchFamily="2" charset="-122"/>
              <a:ea typeface="华文仿宋" panose="02010600040101010101" pitchFamily="2" charset="-122"/>
            </a:endParaRPr>
          </a:p>
        </p:txBody>
      </p:sp>
      <p:sp>
        <p:nvSpPr>
          <p:cNvPr id="65" name="等腰三角形 64">
            <a:extLst>
              <a:ext uri="{FF2B5EF4-FFF2-40B4-BE49-F238E27FC236}">
                <a16:creationId xmlns:a16="http://schemas.microsoft.com/office/drawing/2014/main" id="{0C298935-A94F-DCDE-259F-9DDFE484CAA8}"/>
              </a:ext>
            </a:extLst>
          </p:cNvPr>
          <p:cNvSpPr/>
          <p:nvPr/>
        </p:nvSpPr>
        <p:spPr>
          <a:xfrm rot="10800000">
            <a:off x="1564705"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495796"/>
            <a:ext cx="928627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研究背景与研究问题：快同效应</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4" name="文本框 3">
            <a:extLst>
              <a:ext uri="{FF2B5EF4-FFF2-40B4-BE49-F238E27FC236}">
                <a16:creationId xmlns:a16="http://schemas.microsoft.com/office/drawing/2014/main" id="{640C3380-0AE0-79F1-D011-46FA71529094}"/>
              </a:ext>
            </a:extLst>
          </p:cNvPr>
          <p:cNvSpPr txBox="1"/>
          <p:nvPr/>
        </p:nvSpPr>
        <p:spPr>
          <a:xfrm>
            <a:off x="3935826" y="6217978"/>
            <a:ext cx="1459054"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构建</a:t>
            </a:r>
            <a:r>
              <a:rPr lang="en-US" altLang="zh-CN" sz="2200" dirty="0" err="1">
                <a:solidFill>
                  <a:schemeClr val="bg1"/>
                </a:solidFill>
                <a:latin typeface="华文仿宋" panose="02010600040101010101" pitchFamily="2" charset="-122"/>
                <a:ea typeface="华文仿宋" panose="02010600040101010101" pitchFamily="2" charset="-122"/>
              </a:rPr>
              <a:t>FSNet</a:t>
            </a:r>
            <a:endParaRPr lang="zh-CN" altLang="en-US" sz="2200" dirty="0">
              <a:solidFill>
                <a:schemeClr val="bg1"/>
              </a:solidFill>
              <a:latin typeface="华文仿宋" panose="02010600040101010101" pitchFamily="2" charset="-122"/>
              <a:ea typeface="华文仿宋" panose="02010600040101010101" pitchFamily="2" charset="-122"/>
            </a:endParaRPr>
          </a:p>
        </p:txBody>
      </p:sp>
      <p:sp>
        <p:nvSpPr>
          <p:cNvPr id="5" name="文本框 4">
            <a:extLst>
              <a:ext uri="{FF2B5EF4-FFF2-40B4-BE49-F238E27FC236}">
                <a16:creationId xmlns:a16="http://schemas.microsoft.com/office/drawing/2014/main" id="{8218D22F-45DB-ADCF-17BC-A36BB6C07277}"/>
              </a:ext>
            </a:extLst>
          </p:cNvPr>
          <p:cNvSpPr txBox="1"/>
          <p:nvPr/>
        </p:nvSpPr>
        <p:spPr>
          <a:xfrm>
            <a:off x="6379031" y="6217978"/>
            <a:ext cx="2743200" cy="430887"/>
          </a:xfrm>
          <a:prstGeom prst="rect">
            <a:avLst/>
          </a:prstGeom>
          <a:noFill/>
        </p:spPr>
        <p:txBody>
          <a:bodyPr wrap="square" rtlCol="0">
            <a:spAutoFit/>
          </a:bodyPr>
          <a:lstStyle/>
          <a:p>
            <a:r>
              <a:rPr lang="en-US" altLang="zh-CN" sz="2200" dirty="0" err="1">
                <a:solidFill>
                  <a:schemeClr val="bg1"/>
                </a:solidFill>
                <a:latin typeface="华文仿宋" panose="02010600040101010101" pitchFamily="2" charset="-122"/>
                <a:ea typeface="华文仿宋" panose="02010600040101010101" pitchFamily="2" charset="-122"/>
              </a:rPr>
              <a:t>FSNet</a:t>
            </a:r>
            <a:r>
              <a:rPr lang="zh-CN" altLang="en-US" sz="2200" dirty="0">
                <a:solidFill>
                  <a:schemeClr val="bg1"/>
                </a:solidFill>
                <a:latin typeface="华文仿宋" panose="02010600040101010101" pitchFamily="2" charset="-122"/>
                <a:ea typeface="华文仿宋" panose="02010600040101010101" pitchFamily="2" charset="-122"/>
              </a:rPr>
              <a:t>的网络特征</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9918085" y="6217979"/>
            <a:ext cx="748923"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总结</a:t>
            </a:r>
          </a:p>
        </p:txBody>
      </p:sp>
      <p:sp>
        <p:nvSpPr>
          <p:cNvPr id="20" name="文本框 19">
            <a:extLst>
              <a:ext uri="{FF2B5EF4-FFF2-40B4-BE49-F238E27FC236}">
                <a16:creationId xmlns:a16="http://schemas.microsoft.com/office/drawing/2014/main" id="{3F59F2E2-3F6D-E719-35AB-18810682C5C9}"/>
              </a:ext>
            </a:extLst>
          </p:cNvPr>
          <p:cNvSpPr txBox="1"/>
          <p:nvPr/>
        </p:nvSpPr>
        <p:spPr>
          <a:xfrm>
            <a:off x="934278" y="2188657"/>
            <a:ext cx="11887200" cy="2554545"/>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b="1"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决策</a:t>
            </a:r>
            <a:r>
              <a:rPr lang="en-US" altLang="zh-CN" sz="20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(decision-making)</a:t>
            </a:r>
            <a:r>
              <a:rPr lang="zh-CN" altLang="en-US" sz="20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指的是个体在不同选项中做出选择的过程</a:t>
            </a:r>
            <a:r>
              <a:rPr lang="en-US" altLang="zh-CN" sz="20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err="1">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Shadlen</a:t>
            </a:r>
            <a:r>
              <a:rPr lang="en-US" altLang="zh-CN" sz="20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 &amp; </a:t>
            </a:r>
            <a:r>
              <a:rPr lang="en-US" altLang="zh-CN" sz="2000" kern="100" dirty="0" err="1">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Kiani</a:t>
            </a:r>
            <a:r>
              <a:rPr lang="en-US" altLang="zh-CN" sz="20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 2013)</a:t>
            </a:r>
            <a:r>
              <a:rPr lang="zh-CN" altLang="en-US" sz="20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20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b="1"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知觉决策</a:t>
            </a:r>
            <a:r>
              <a:rPr lang="en-US" altLang="zh-CN" sz="20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(Perceptual decision-making)</a:t>
            </a:r>
            <a:r>
              <a:rPr lang="zh-CN" altLang="en-US" sz="20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是一类特殊的决策过程。</a:t>
            </a:r>
            <a:endParaRPr lang="en-US" altLang="zh-CN" sz="20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其指将感觉信息转化为判断，信念和行动的决策过程。</a:t>
            </a:r>
            <a:endParaRPr lang="en-US" altLang="zh-CN" sz="20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异同判断是一类经典的</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知觉决策</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任务，被试需要判断呈现的刺激是相同还是不同，</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并根据判断结果做出不同的反应。</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2000" u="sng"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u="sng"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异同判断是我们打开脑的认知机制的一个重要窗口</a:t>
            </a:r>
            <a:endParaRPr lang="en-US" altLang="zh-CN" sz="2000" u="sng"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809E758B-01EF-42DE-9A1C-5D7E487CEA0A}"/>
              </a:ext>
            </a:extLst>
          </p:cNvPr>
          <p:cNvSpPr txBox="1"/>
          <p:nvPr/>
        </p:nvSpPr>
        <p:spPr>
          <a:xfrm>
            <a:off x="856425" y="1255583"/>
            <a:ext cx="6478026"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一类特殊的效应</a:t>
            </a:r>
            <a:r>
              <a:rPr lang="en-US" altLang="zh-CN" sz="2800" kern="100" dirty="0">
                <a:latin typeface="黑体" panose="02010609060101010101" pitchFamily="49" charset="-122"/>
                <a:ea typeface="黑体" panose="02010609060101010101" pitchFamily="49" charset="-122"/>
                <a:cs typeface="宋体" panose="02010600030101010101" pitchFamily="2" charset="-122"/>
              </a:rPr>
              <a:t>——</a:t>
            </a:r>
            <a:r>
              <a:rPr lang="zh-CN" altLang="en-US" sz="2800" kern="100" dirty="0">
                <a:latin typeface="黑体" panose="02010609060101010101" pitchFamily="49" charset="-122"/>
                <a:ea typeface="黑体" panose="02010609060101010101" pitchFamily="49" charset="-122"/>
                <a:cs typeface="宋体" panose="02010600030101010101" pitchFamily="2" charset="-122"/>
              </a:rPr>
              <a:t>快同效应</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340024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C5C516-78DF-85A0-BF0F-6CFCE5FFDB86}"/>
              </a:ext>
            </a:extLst>
          </p:cNvPr>
          <p:cNvSpPr/>
          <p:nvPr/>
        </p:nvSpPr>
        <p:spPr>
          <a:xfrm>
            <a:off x="512489" y="1297750"/>
            <a:ext cx="11167022" cy="44256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64" name="矩形: 圆角 63">
            <a:extLst>
              <a:ext uri="{FF2B5EF4-FFF2-40B4-BE49-F238E27FC236}">
                <a16:creationId xmlns:a16="http://schemas.microsoft.com/office/drawing/2014/main" id="{FEF9769E-B847-E7E7-DF03-4B576817D6D1}"/>
              </a:ext>
            </a:extLst>
          </p:cNvPr>
          <p:cNvSpPr/>
          <p:nvPr/>
        </p:nvSpPr>
        <p:spPr>
          <a:xfrm>
            <a:off x="512489"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20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背景与问题</a:t>
            </a:r>
            <a:endParaRPr lang="zh-CN" altLang="en-US" sz="2000" b="1" dirty="0">
              <a:solidFill>
                <a:schemeClr val="bg1"/>
              </a:solidFill>
              <a:latin typeface="华文仿宋" panose="02010600040101010101" pitchFamily="2" charset="-122"/>
              <a:ea typeface="华文仿宋" panose="02010600040101010101" pitchFamily="2" charset="-122"/>
            </a:endParaRPr>
          </a:p>
        </p:txBody>
      </p:sp>
      <p:sp>
        <p:nvSpPr>
          <p:cNvPr id="65" name="等腰三角形 64">
            <a:extLst>
              <a:ext uri="{FF2B5EF4-FFF2-40B4-BE49-F238E27FC236}">
                <a16:creationId xmlns:a16="http://schemas.microsoft.com/office/drawing/2014/main" id="{0C298935-A94F-DCDE-259F-9DDFE484CAA8}"/>
              </a:ext>
            </a:extLst>
          </p:cNvPr>
          <p:cNvSpPr/>
          <p:nvPr/>
        </p:nvSpPr>
        <p:spPr>
          <a:xfrm rot="10800000">
            <a:off x="1564705"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495796"/>
            <a:ext cx="928627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研究背景与研究问题：快同效应</a:t>
            </a: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4" name="文本框 3">
            <a:extLst>
              <a:ext uri="{FF2B5EF4-FFF2-40B4-BE49-F238E27FC236}">
                <a16:creationId xmlns:a16="http://schemas.microsoft.com/office/drawing/2014/main" id="{640C3380-0AE0-79F1-D011-46FA71529094}"/>
              </a:ext>
            </a:extLst>
          </p:cNvPr>
          <p:cNvSpPr txBox="1"/>
          <p:nvPr/>
        </p:nvSpPr>
        <p:spPr>
          <a:xfrm>
            <a:off x="3935826" y="6217978"/>
            <a:ext cx="1459054"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构建</a:t>
            </a:r>
            <a:r>
              <a:rPr lang="en-US" altLang="zh-CN" sz="2200" dirty="0" err="1">
                <a:solidFill>
                  <a:schemeClr val="bg1"/>
                </a:solidFill>
                <a:latin typeface="华文仿宋" panose="02010600040101010101" pitchFamily="2" charset="-122"/>
                <a:ea typeface="华文仿宋" panose="02010600040101010101" pitchFamily="2" charset="-122"/>
              </a:rPr>
              <a:t>FSNet</a:t>
            </a:r>
            <a:endParaRPr lang="zh-CN" altLang="en-US" sz="2200" dirty="0">
              <a:solidFill>
                <a:schemeClr val="bg1"/>
              </a:solidFill>
              <a:latin typeface="华文仿宋" panose="02010600040101010101" pitchFamily="2" charset="-122"/>
              <a:ea typeface="华文仿宋" panose="02010600040101010101" pitchFamily="2" charset="-122"/>
            </a:endParaRPr>
          </a:p>
        </p:txBody>
      </p:sp>
      <p:sp>
        <p:nvSpPr>
          <p:cNvPr id="5" name="文本框 4">
            <a:extLst>
              <a:ext uri="{FF2B5EF4-FFF2-40B4-BE49-F238E27FC236}">
                <a16:creationId xmlns:a16="http://schemas.microsoft.com/office/drawing/2014/main" id="{8218D22F-45DB-ADCF-17BC-A36BB6C07277}"/>
              </a:ext>
            </a:extLst>
          </p:cNvPr>
          <p:cNvSpPr txBox="1"/>
          <p:nvPr/>
        </p:nvSpPr>
        <p:spPr>
          <a:xfrm>
            <a:off x="6379031" y="6217978"/>
            <a:ext cx="2743200" cy="430887"/>
          </a:xfrm>
          <a:prstGeom prst="rect">
            <a:avLst/>
          </a:prstGeom>
          <a:noFill/>
        </p:spPr>
        <p:txBody>
          <a:bodyPr wrap="square" rtlCol="0">
            <a:spAutoFit/>
          </a:bodyPr>
          <a:lstStyle/>
          <a:p>
            <a:r>
              <a:rPr lang="en-US" altLang="zh-CN" sz="2200" dirty="0" err="1">
                <a:solidFill>
                  <a:schemeClr val="bg1"/>
                </a:solidFill>
                <a:latin typeface="华文仿宋" panose="02010600040101010101" pitchFamily="2" charset="-122"/>
                <a:ea typeface="华文仿宋" panose="02010600040101010101" pitchFamily="2" charset="-122"/>
              </a:rPr>
              <a:t>FSNet</a:t>
            </a:r>
            <a:r>
              <a:rPr lang="zh-CN" altLang="en-US" sz="2200" dirty="0">
                <a:solidFill>
                  <a:schemeClr val="bg1"/>
                </a:solidFill>
                <a:latin typeface="华文仿宋" panose="02010600040101010101" pitchFamily="2" charset="-122"/>
                <a:ea typeface="华文仿宋" panose="02010600040101010101" pitchFamily="2" charset="-122"/>
              </a:rPr>
              <a:t>的网络特征</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9918085" y="6217979"/>
            <a:ext cx="748923"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总结</a:t>
            </a:r>
          </a:p>
        </p:txBody>
      </p:sp>
      <p:sp>
        <p:nvSpPr>
          <p:cNvPr id="7" name="文本框 6">
            <a:extLst>
              <a:ext uri="{FF2B5EF4-FFF2-40B4-BE49-F238E27FC236}">
                <a16:creationId xmlns:a16="http://schemas.microsoft.com/office/drawing/2014/main" id="{809E758B-01EF-42DE-9A1C-5D7E487CEA0A}"/>
              </a:ext>
            </a:extLst>
          </p:cNvPr>
          <p:cNvSpPr txBox="1"/>
          <p:nvPr/>
        </p:nvSpPr>
        <p:spPr>
          <a:xfrm>
            <a:off x="856425" y="1255583"/>
            <a:ext cx="6478026"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一类特殊的效应</a:t>
            </a:r>
            <a:r>
              <a:rPr lang="en-US" altLang="zh-CN" sz="2800" kern="100" dirty="0">
                <a:latin typeface="黑体" panose="02010609060101010101" pitchFamily="49" charset="-122"/>
                <a:ea typeface="黑体" panose="02010609060101010101" pitchFamily="49" charset="-122"/>
                <a:cs typeface="宋体" panose="02010600030101010101" pitchFamily="2" charset="-122"/>
              </a:rPr>
              <a:t>——</a:t>
            </a:r>
            <a:r>
              <a:rPr lang="zh-CN" altLang="en-US" sz="2800" kern="100" dirty="0">
                <a:latin typeface="黑体" panose="02010609060101010101" pitchFamily="49" charset="-122"/>
                <a:ea typeface="黑体" panose="02010609060101010101" pitchFamily="49" charset="-122"/>
                <a:cs typeface="宋体" panose="02010600030101010101" pitchFamily="2" charset="-122"/>
              </a:rPr>
              <a:t>快同效应</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8" name="文本框 7">
            <a:extLst>
              <a:ext uri="{FF2B5EF4-FFF2-40B4-BE49-F238E27FC236}">
                <a16:creationId xmlns:a16="http://schemas.microsoft.com/office/drawing/2014/main" id="{4AC9D614-D6DF-D530-F90B-1CA16A137FF4}"/>
              </a:ext>
            </a:extLst>
          </p:cNvPr>
          <p:cNvSpPr txBox="1"/>
          <p:nvPr/>
        </p:nvSpPr>
        <p:spPr>
          <a:xfrm>
            <a:off x="856425" y="2018849"/>
            <a:ext cx="11887200" cy="2739211"/>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1600" b="1"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决策</a:t>
            </a:r>
            <a:r>
              <a:rPr lang="en-US" altLang="zh-CN" sz="16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(decision-making)</a:t>
            </a:r>
            <a:r>
              <a:rPr lang="zh-CN" altLang="en-US" sz="16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指的是个体在不同选项中做出选择的过程</a:t>
            </a:r>
            <a:r>
              <a:rPr lang="en-US" altLang="zh-CN" sz="16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a:t>
            </a:r>
            <a:r>
              <a:rPr lang="en-US" altLang="zh-CN" sz="1600" kern="100" dirty="0" err="1">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Shadlen</a:t>
            </a:r>
            <a:r>
              <a:rPr lang="en-US" altLang="zh-CN" sz="16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 &amp; </a:t>
            </a:r>
            <a:r>
              <a:rPr lang="en-US" altLang="zh-CN" sz="1600" kern="100" dirty="0" err="1">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Kiani</a:t>
            </a:r>
            <a:r>
              <a:rPr lang="en-US" altLang="zh-CN" sz="16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 2013)</a:t>
            </a:r>
            <a:r>
              <a:rPr lang="zh-CN" altLang="en-US" sz="16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16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1600" b="1"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知觉决策</a:t>
            </a:r>
            <a:r>
              <a:rPr lang="en-US" altLang="zh-CN" sz="16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(Perceptual decision-making)</a:t>
            </a:r>
            <a:r>
              <a:rPr lang="zh-CN" altLang="en-US" sz="16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是一类特殊的决策过程。</a:t>
            </a:r>
            <a:endParaRPr lang="en-US" altLang="zh-CN" sz="16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16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其指将感觉信息转化为判断，信念和行动的决策过程。</a:t>
            </a:r>
            <a:endParaRPr lang="en-US" altLang="zh-CN" sz="16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16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异同判断是一类经典的</a:t>
            </a:r>
            <a:r>
              <a:rPr lang="zh-CN" altLang="en-US" sz="1600" kern="100" dirty="0">
                <a:solidFill>
                  <a:schemeClr val="tx1">
                    <a:lumMod val="50000"/>
                    <a:lumOff val="50000"/>
                  </a:schemeClr>
                </a:solidFill>
                <a:latin typeface="华文细黑" panose="02010600040101010101" pitchFamily="2" charset="-122"/>
                <a:ea typeface="华文细黑" panose="02010600040101010101" pitchFamily="2" charset="-122"/>
                <a:cs typeface="Times New Roman" panose="02020603050405020304" pitchFamily="18" charset="0"/>
              </a:rPr>
              <a:t>知觉决策</a:t>
            </a:r>
            <a:r>
              <a:rPr lang="zh-CN" altLang="en-US" sz="16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任务，被试需要判断呈现的刺激是相同还是不同，</a:t>
            </a:r>
            <a:endParaRPr lang="en-US" altLang="zh-CN" sz="16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16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并根据判断结果做出不同的反应。</a:t>
            </a:r>
            <a:endParaRPr lang="en-US" altLang="zh-CN" sz="1600"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1600" u="sng"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异同判断是我们打开脑的认知机制的一个重要窗口</a:t>
            </a:r>
            <a:endParaRPr lang="en-US" altLang="zh-CN" sz="1600" u="sng"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1600" u="sng" kern="100" dirty="0">
              <a:solidFill>
                <a:schemeClr val="tx1">
                  <a:lumMod val="50000"/>
                  <a:lumOff val="50000"/>
                </a:schemeClr>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在异同判断的研究中，研究者发现稳定的</a:t>
            </a:r>
            <a:r>
              <a:rPr lang="zh-CN" altLang="en-US" sz="2000" b="1"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快同效应</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(fast-same effect)</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 </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即被试识别两个相同的刺激</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如“</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A-A”)</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要比识别两个不同的刺激更快</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如“</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A-B”)</a:t>
            </a:r>
          </a:p>
          <a:p>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 (Goulet &amp; Cousineau, 2020)</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34270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0"/>
            <a:ext cx="11167022" cy="50644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29" y="495796"/>
            <a:ext cx="974048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a:t>
            </a: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我们要做什么？</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11" name="文本框 10">
            <a:extLst>
              <a:ext uri="{FF2B5EF4-FFF2-40B4-BE49-F238E27FC236}">
                <a16:creationId xmlns:a16="http://schemas.microsoft.com/office/drawing/2014/main" id="{C65264E9-56CC-DA16-BA67-B7F3ED2B1C67}"/>
              </a:ext>
            </a:extLst>
          </p:cNvPr>
          <p:cNvSpPr txBox="1"/>
          <p:nvPr/>
        </p:nvSpPr>
        <p:spPr>
          <a:xfrm>
            <a:off x="857914" y="1404201"/>
            <a:ext cx="9740484" cy="1306512"/>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latin typeface="华文细黑" panose="02010600040101010101" pitchFamily="2" charset="-122"/>
                <a:ea typeface="华文细黑" panose="02010600040101010101" pitchFamily="2" charset="-122"/>
                <a:cs typeface="Times New Roman" panose="02020603050405020304" pitchFamily="18" charset="0"/>
              </a:rPr>
              <a:t>1.</a:t>
            </a:r>
            <a:r>
              <a:rPr lang="zh-CN" altLang="en-US" sz="2800" kern="0" dirty="0">
                <a:latin typeface="华文细黑" panose="02010600040101010101" pitchFamily="2" charset="-122"/>
                <a:ea typeface="华文细黑" panose="02010600040101010101" pitchFamily="2" charset="-122"/>
                <a:cs typeface="Times New Roman" panose="02020603050405020304" pitchFamily="18" charset="0"/>
              </a:rPr>
              <a:t>建立一个人工神经网络模型，模拟出快同效应</a:t>
            </a:r>
            <a:endParaRPr lang="en-US" altLang="zh-CN" sz="2800" kern="0" dirty="0">
              <a:effectLst/>
              <a:latin typeface="华文细黑" panose="02010600040101010101" pitchFamily="2" charset="-122"/>
              <a:ea typeface="华文细黑" panose="02010600040101010101" pitchFamily="2" charset="-122"/>
              <a:cs typeface="Times New Roman" panose="02020603050405020304" pitchFamily="18" charset="0"/>
            </a:endParaRPr>
          </a:p>
          <a:p>
            <a:pPr marL="252000" indent="-457200">
              <a:lnSpc>
                <a:spcPct val="150000"/>
              </a:lnSpc>
            </a:pPr>
            <a:r>
              <a:rPr lang="en-US" altLang="zh-CN" sz="2800" kern="0" dirty="0">
                <a:latin typeface="华文细黑" panose="02010600040101010101" pitchFamily="2" charset="-122"/>
                <a:ea typeface="华文细黑" panose="02010600040101010101" pitchFamily="2" charset="-122"/>
                <a:cs typeface="Times New Roman" panose="02020603050405020304" pitchFamily="18" charset="0"/>
              </a:rPr>
              <a:t>2</a:t>
            </a:r>
            <a:r>
              <a:rPr lang="en-US" altLang="zh-CN" sz="2800" kern="0" dirty="0">
                <a:effectLst/>
                <a:latin typeface="华文细黑" panose="02010600040101010101" pitchFamily="2" charset="-122"/>
                <a:ea typeface="华文细黑" panose="02010600040101010101" pitchFamily="2" charset="-122"/>
                <a:cs typeface="Times New Roman" panose="02020603050405020304" pitchFamily="18" charset="0"/>
              </a:rPr>
              <a:t>.</a:t>
            </a:r>
            <a:r>
              <a:rPr lang="zh-CN" altLang="en-US" sz="2800" kern="0" dirty="0">
                <a:effectLst/>
                <a:latin typeface="华文细黑" panose="02010600040101010101" pitchFamily="2" charset="-122"/>
                <a:ea typeface="华文细黑" panose="02010600040101010101" pitchFamily="2" charset="-122"/>
                <a:cs typeface="Times New Roman" panose="02020603050405020304" pitchFamily="18" charset="0"/>
              </a:rPr>
              <a:t>分析模型，帮助我们理解异同判断和快同效应的机制</a:t>
            </a:r>
            <a:endParaRPr lang="zh-CN" altLang="en-US" sz="28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8581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50644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29" y="495796"/>
            <a:ext cx="974048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a:t>
            </a: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为什么做快同效应？</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11" name="文本框 10">
            <a:extLst>
              <a:ext uri="{FF2B5EF4-FFF2-40B4-BE49-F238E27FC236}">
                <a16:creationId xmlns:a16="http://schemas.microsoft.com/office/drawing/2014/main" id="{C65264E9-56CC-DA16-BA67-B7F3ED2B1C67}"/>
              </a:ext>
            </a:extLst>
          </p:cNvPr>
          <p:cNvSpPr txBox="1"/>
          <p:nvPr/>
        </p:nvSpPr>
        <p:spPr>
          <a:xfrm>
            <a:off x="857914" y="1404201"/>
            <a:ext cx="9740484" cy="1306512"/>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bg2">
                    <a:lumMod val="75000"/>
                  </a:schemeClr>
                </a:solidFill>
                <a:latin typeface="华文细黑" panose="02010600040101010101" pitchFamily="2" charset="-122"/>
                <a:ea typeface="华文细黑" panose="02010600040101010101" pitchFamily="2" charset="-122"/>
                <a:cs typeface="Times New Roman" panose="02020603050405020304" pitchFamily="18" charset="0"/>
              </a:rPr>
              <a:t>1.</a:t>
            </a:r>
            <a:r>
              <a:rPr lang="zh-CN" altLang="en-US" sz="2800" kern="0" dirty="0">
                <a:solidFill>
                  <a:schemeClr val="bg2">
                    <a:lumMod val="75000"/>
                  </a:schemeClr>
                </a:solidFill>
                <a:latin typeface="华文细黑" panose="02010600040101010101" pitchFamily="2" charset="-122"/>
                <a:ea typeface="华文细黑" panose="02010600040101010101" pitchFamily="2" charset="-122"/>
                <a:cs typeface="Times New Roman" panose="02020603050405020304" pitchFamily="18" charset="0"/>
              </a:rPr>
              <a:t>建立一个人工神经网络</a:t>
            </a:r>
            <a:r>
              <a:rPr lang="en-US" altLang="zh-CN" sz="2800" kern="0" dirty="0">
                <a:solidFill>
                  <a:schemeClr val="bg2">
                    <a:lumMod val="75000"/>
                  </a:schemeClr>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bg2">
                    <a:lumMod val="75000"/>
                  </a:schemeClr>
                </a:solidFill>
                <a:latin typeface="华文细黑" panose="02010600040101010101" pitchFamily="2" charset="-122"/>
                <a:ea typeface="华文细黑" panose="02010600040101010101" pitchFamily="2" charset="-122"/>
                <a:cs typeface="Times New Roman" panose="02020603050405020304" pitchFamily="18" charset="0"/>
              </a:rPr>
              <a:t>模型，模拟出快同效应</a:t>
            </a:r>
            <a:endParaRPr lang="en-US" altLang="zh-CN" sz="2800" kern="0" dirty="0">
              <a:solidFill>
                <a:schemeClr val="bg2">
                  <a:lumMod val="75000"/>
                </a:schemeClr>
              </a:solidFill>
              <a:effectLst/>
              <a:latin typeface="华文细黑" panose="02010600040101010101" pitchFamily="2" charset="-122"/>
              <a:ea typeface="华文细黑" panose="02010600040101010101" pitchFamily="2" charset="-122"/>
              <a:cs typeface="Times New Roman" panose="02020603050405020304" pitchFamily="18" charset="0"/>
            </a:endParaRPr>
          </a:p>
          <a:p>
            <a:pPr marL="252000" indent="-457200">
              <a:lnSpc>
                <a:spcPct val="150000"/>
              </a:lnSpc>
            </a:pPr>
            <a:r>
              <a:rPr lang="en-US" altLang="zh-CN" sz="2800" kern="0" dirty="0">
                <a:solidFill>
                  <a:schemeClr val="bg2">
                    <a:lumMod val="75000"/>
                  </a:schemeClr>
                </a:solidFill>
                <a:latin typeface="华文细黑" panose="02010600040101010101" pitchFamily="2" charset="-122"/>
                <a:ea typeface="华文细黑" panose="02010600040101010101" pitchFamily="2" charset="-122"/>
                <a:cs typeface="Times New Roman" panose="02020603050405020304" pitchFamily="18" charset="0"/>
              </a:rPr>
              <a:t>2</a:t>
            </a:r>
            <a:r>
              <a:rPr lang="en-US" altLang="zh-CN" sz="2800" kern="0" dirty="0">
                <a:solidFill>
                  <a:schemeClr val="bg2">
                    <a:lumMod val="75000"/>
                  </a:schemeClr>
                </a:solidFill>
                <a:effectLst/>
                <a:latin typeface="华文细黑" panose="02010600040101010101" pitchFamily="2" charset="-122"/>
                <a:ea typeface="华文细黑" panose="02010600040101010101" pitchFamily="2" charset="-122"/>
                <a:cs typeface="Times New Roman" panose="02020603050405020304" pitchFamily="18" charset="0"/>
              </a:rPr>
              <a:t>.</a:t>
            </a:r>
            <a:r>
              <a:rPr lang="zh-CN" altLang="en-US" sz="2800" kern="0" dirty="0">
                <a:solidFill>
                  <a:schemeClr val="bg2">
                    <a:lumMod val="75000"/>
                  </a:schemeClr>
                </a:solidFill>
                <a:effectLst/>
                <a:latin typeface="华文细黑" panose="02010600040101010101" pitchFamily="2" charset="-122"/>
                <a:ea typeface="华文细黑" panose="02010600040101010101" pitchFamily="2" charset="-122"/>
                <a:cs typeface="Times New Roman" panose="02020603050405020304" pitchFamily="18" charset="0"/>
              </a:rPr>
              <a:t>分析模型，帮助我们理解异同判断和快同效应的机制</a:t>
            </a:r>
            <a:endParaRPr lang="zh-CN" altLang="en-US" sz="2800" dirty="0">
              <a:solidFill>
                <a:schemeClr val="bg2">
                  <a:lumMod val="75000"/>
                </a:schemeClr>
              </a:solidFill>
              <a:latin typeface="华文细黑" panose="02010600040101010101" pitchFamily="2" charset="-122"/>
              <a:ea typeface="华文细黑" panose="02010600040101010101" pitchFamily="2" charset="-122"/>
            </a:endParaRPr>
          </a:p>
        </p:txBody>
      </p:sp>
      <p:sp>
        <p:nvSpPr>
          <p:cNvPr id="3" name="文本框 2">
            <a:extLst>
              <a:ext uri="{FF2B5EF4-FFF2-40B4-BE49-F238E27FC236}">
                <a16:creationId xmlns:a16="http://schemas.microsoft.com/office/drawing/2014/main" id="{E96CDE35-FD52-2044-6879-67F00742C9E8}"/>
              </a:ext>
            </a:extLst>
          </p:cNvPr>
          <p:cNvSpPr txBox="1"/>
          <p:nvPr/>
        </p:nvSpPr>
        <p:spPr>
          <a:xfrm>
            <a:off x="857914" y="3067979"/>
            <a:ext cx="10565052" cy="2045175"/>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zh-CN" altLang="en-US" sz="3200" kern="0" dirty="0">
                <a:effectLst/>
                <a:latin typeface="黑体" panose="02010609060101010101" pitchFamily="49" charset="-122"/>
                <a:ea typeface="黑体" panose="02010609060101010101" pitchFamily="49" charset="-122"/>
                <a:cs typeface="Times New Roman" panose="02020603050405020304" pitchFamily="18" charset="0"/>
              </a:rPr>
              <a:t>快同效应有两个对立的理论：</a:t>
            </a:r>
            <a:endParaRPr lang="en-US" altLang="zh-CN" sz="3200" kern="0" dirty="0">
              <a:effectLst/>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pPr>
            <a:r>
              <a:rPr lang="zh-CN" altLang="en-US" sz="2800" kern="100" dirty="0">
                <a:latin typeface="华文细黑" panose="02010600040101010101" pitchFamily="2" charset="-122"/>
                <a:ea typeface="华文细黑" panose="02010600040101010101" pitchFamily="2" charset="-122"/>
                <a:cs typeface="宋体" panose="02010600030101010101" pitchFamily="2" charset="-122"/>
              </a:rPr>
              <a:t>双过程模型</a:t>
            </a:r>
            <a:r>
              <a:rPr lang="en-US" altLang="zh-CN" sz="2800" kern="100" dirty="0">
                <a:latin typeface="华文细黑" panose="02010600040101010101" pitchFamily="2" charset="-122"/>
                <a:ea typeface="华文细黑" panose="02010600040101010101" pitchFamily="2" charset="-122"/>
                <a:cs typeface="宋体" panose="02010600030101010101" pitchFamily="2" charset="-122"/>
              </a:rPr>
              <a:t>VS</a:t>
            </a:r>
            <a:r>
              <a:rPr lang="zh-CN" altLang="en-US" sz="2800" kern="100" dirty="0">
                <a:latin typeface="华文细黑" panose="02010600040101010101" pitchFamily="2" charset="-122"/>
                <a:ea typeface="华文细黑" panose="02010600040101010101" pitchFamily="2" charset="-122"/>
                <a:cs typeface="宋体" panose="02010600030101010101" pitchFamily="2" charset="-122"/>
              </a:rPr>
              <a:t>单过程模型 </a:t>
            </a:r>
            <a:r>
              <a:rPr lang="en-US" altLang="zh-CN" sz="2000" kern="100" dirty="0">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dirty="0">
                <a:effectLst/>
                <a:latin typeface="华文细黑" panose="02010600040101010101" pitchFamily="2" charset="-122"/>
                <a:ea typeface="华文细黑" panose="02010600040101010101" pitchFamily="2" charset="-122"/>
                <a:cs typeface="Times New Roman" panose="02020603050405020304" pitchFamily="18" charset="0"/>
              </a:rPr>
              <a:t>Krueger</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 </a:t>
            </a:r>
            <a:r>
              <a:rPr lang="en-US" altLang="zh-CN" sz="2000" dirty="0">
                <a:effectLst/>
                <a:latin typeface="华文细黑" panose="02010600040101010101" pitchFamily="2" charset="-122"/>
                <a:ea typeface="华文细黑" panose="02010600040101010101" pitchFamily="2" charset="-122"/>
                <a:cs typeface="Times New Roman" panose="02020603050405020304" pitchFamily="18" charset="0"/>
              </a:rPr>
              <a:t>Proctor, 1983; Bamber, 1969; Reed, 2013</a:t>
            </a:r>
            <a:r>
              <a:rPr lang="en-US" altLang="zh-CN" sz="2000" kern="100" dirty="0">
                <a:effectLst/>
                <a:latin typeface="华文细黑" panose="02010600040101010101" pitchFamily="2" charset="-122"/>
                <a:ea typeface="华文细黑" panose="02010600040101010101" pitchFamily="2" charset="-122"/>
                <a:cs typeface="Times New Roman" panose="02020603050405020304" pitchFamily="18" charset="0"/>
              </a:rPr>
              <a:t>)</a:t>
            </a:r>
          </a:p>
          <a:p>
            <a:pPr>
              <a:lnSpc>
                <a:spcPct val="150000"/>
              </a:lnSpc>
            </a:pPr>
            <a:r>
              <a:rPr lang="zh-CN" altLang="en-US" sz="2800" kern="100" dirty="0">
                <a:latin typeface="华文细黑" panose="02010600040101010101" pitchFamily="2" charset="-122"/>
                <a:ea typeface="华文细黑" panose="02010600040101010101" pitchFamily="2" charset="-122"/>
              </a:rPr>
              <a:t>顺序加工</a:t>
            </a:r>
            <a:r>
              <a:rPr lang="en-US" altLang="zh-CN" sz="2800" kern="100" dirty="0">
                <a:latin typeface="华文细黑" panose="02010600040101010101" pitchFamily="2" charset="-122"/>
                <a:ea typeface="华文细黑" panose="02010600040101010101" pitchFamily="2" charset="-122"/>
              </a:rPr>
              <a:t>VS</a:t>
            </a:r>
            <a:r>
              <a:rPr lang="zh-CN" altLang="en-US" sz="2800" kern="100" dirty="0">
                <a:latin typeface="华文细黑" panose="02010600040101010101" pitchFamily="2" charset="-122"/>
                <a:ea typeface="华文细黑" panose="02010600040101010101" pitchFamily="2" charset="-122"/>
              </a:rPr>
              <a:t>平行加工</a:t>
            </a:r>
            <a:endParaRPr lang="en-US" altLang="zh-CN" sz="2800" kern="1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269542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410292"/>
            <a:ext cx="11167022" cy="50644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29" y="495796"/>
            <a:ext cx="974048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a:t>
            </a: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为什么选择</a:t>
            </a:r>
            <a:r>
              <a:rPr kumimoji="0" lang="en-US" altLang="zh-CN"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ANN</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4" name="文本框 3">
            <a:extLst>
              <a:ext uri="{FF2B5EF4-FFF2-40B4-BE49-F238E27FC236}">
                <a16:creationId xmlns:a16="http://schemas.microsoft.com/office/drawing/2014/main" id="{3118E698-865B-BBAE-CFA2-9CF11F4AD27B}"/>
              </a:ext>
            </a:extLst>
          </p:cNvPr>
          <p:cNvSpPr txBox="1"/>
          <p:nvPr/>
        </p:nvSpPr>
        <p:spPr>
          <a:xfrm>
            <a:off x="857914" y="1543881"/>
            <a:ext cx="10565052" cy="660181"/>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rPr>
              <a:t>在许多心理过程的研究上取得了成效</a:t>
            </a:r>
            <a:endParaRPr lang="en-US" altLang="zh-CN" sz="2000" kern="10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A929972B-33FC-FD7D-6D24-EC797C3CEF87}"/>
              </a:ext>
            </a:extLst>
          </p:cNvPr>
          <p:cNvPicPr>
            <a:picLocks noChangeAspect="1"/>
          </p:cNvPicPr>
          <p:nvPr/>
        </p:nvPicPr>
        <p:blipFill>
          <a:blip r:embed="rId5"/>
          <a:stretch>
            <a:fillRect/>
          </a:stretch>
        </p:blipFill>
        <p:spPr>
          <a:xfrm>
            <a:off x="857914" y="2337651"/>
            <a:ext cx="5280831" cy="2976468"/>
          </a:xfrm>
          <a:prstGeom prst="rect">
            <a:avLst/>
          </a:prstGeom>
        </p:spPr>
      </p:pic>
      <p:sp>
        <p:nvSpPr>
          <p:cNvPr id="9" name="文本框 8">
            <a:extLst>
              <a:ext uri="{FF2B5EF4-FFF2-40B4-BE49-F238E27FC236}">
                <a16:creationId xmlns:a16="http://schemas.microsoft.com/office/drawing/2014/main" id="{1B250788-092D-03F3-D94A-F12792A8FA17}"/>
              </a:ext>
            </a:extLst>
          </p:cNvPr>
          <p:cNvSpPr txBox="1"/>
          <p:nvPr/>
        </p:nvSpPr>
        <p:spPr>
          <a:xfrm>
            <a:off x="857914" y="5314119"/>
            <a:ext cx="5280831" cy="923330"/>
          </a:xfrm>
          <a:prstGeom prst="rect">
            <a:avLst/>
          </a:prstGeom>
          <a:noFill/>
        </p:spPr>
        <p:txBody>
          <a:bodyPr wrap="square">
            <a:spAutoFit/>
          </a:bodyPr>
          <a:lstStyle/>
          <a:p>
            <a:r>
              <a:rPr lang="en-US" altLang="zh-CN" b="0" i="0" dirty="0" err="1">
                <a:solidFill>
                  <a:schemeClr val="tx1">
                    <a:lumMod val="65000"/>
                    <a:lumOff val="35000"/>
                  </a:schemeClr>
                </a:solidFill>
                <a:effectLst/>
                <a:highlight>
                  <a:srgbClr val="FFFFFF"/>
                </a:highlight>
                <a:latin typeface="-apple-system"/>
              </a:rPr>
              <a:t>Yamins</a:t>
            </a:r>
            <a:r>
              <a:rPr lang="en-US" altLang="zh-CN" b="0" i="0" dirty="0">
                <a:solidFill>
                  <a:schemeClr val="tx1">
                    <a:lumMod val="65000"/>
                    <a:lumOff val="35000"/>
                  </a:schemeClr>
                </a:solidFill>
                <a:effectLst/>
                <a:highlight>
                  <a:srgbClr val="FFFFFF"/>
                </a:highlight>
                <a:latin typeface="-apple-system"/>
              </a:rPr>
              <a:t>, D., DiCarlo, J. Using goal-driven deep learning models to understand sensory cortex. </a:t>
            </a:r>
            <a:r>
              <a:rPr lang="en-US" altLang="zh-CN" b="0" i="1" dirty="0">
                <a:solidFill>
                  <a:schemeClr val="tx1">
                    <a:lumMod val="65000"/>
                    <a:lumOff val="35000"/>
                  </a:schemeClr>
                </a:solidFill>
                <a:effectLst/>
                <a:highlight>
                  <a:srgbClr val="FFFFFF"/>
                </a:highlight>
                <a:latin typeface="-apple-system"/>
              </a:rPr>
              <a:t>Nat </a:t>
            </a:r>
            <a:r>
              <a:rPr lang="en-US" altLang="zh-CN" b="0" i="1" dirty="0" err="1">
                <a:solidFill>
                  <a:schemeClr val="tx1">
                    <a:lumMod val="65000"/>
                    <a:lumOff val="35000"/>
                  </a:schemeClr>
                </a:solidFill>
                <a:effectLst/>
                <a:highlight>
                  <a:srgbClr val="FFFFFF"/>
                </a:highlight>
                <a:latin typeface="-apple-system"/>
              </a:rPr>
              <a:t>Neurosci</a:t>
            </a:r>
            <a:r>
              <a:rPr lang="en-US" altLang="zh-CN" b="0" i="0" dirty="0">
                <a:solidFill>
                  <a:schemeClr val="tx1">
                    <a:lumMod val="65000"/>
                    <a:lumOff val="35000"/>
                  </a:schemeClr>
                </a:solidFill>
                <a:effectLst/>
                <a:highlight>
                  <a:srgbClr val="FFFFFF"/>
                </a:highlight>
                <a:latin typeface="-apple-system"/>
              </a:rPr>
              <a:t> </a:t>
            </a:r>
            <a:r>
              <a:rPr lang="en-US" altLang="zh-CN" b="1" i="0" dirty="0">
                <a:solidFill>
                  <a:schemeClr val="tx1">
                    <a:lumMod val="65000"/>
                    <a:lumOff val="35000"/>
                  </a:schemeClr>
                </a:solidFill>
                <a:effectLst/>
                <a:highlight>
                  <a:srgbClr val="FFFFFF"/>
                </a:highlight>
                <a:latin typeface="-apple-system"/>
              </a:rPr>
              <a:t>19</a:t>
            </a:r>
            <a:r>
              <a:rPr lang="en-US" altLang="zh-CN" b="0" i="0" dirty="0">
                <a:solidFill>
                  <a:schemeClr val="tx1">
                    <a:lumMod val="65000"/>
                    <a:lumOff val="35000"/>
                  </a:schemeClr>
                </a:solidFill>
                <a:effectLst/>
                <a:highlight>
                  <a:srgbClr val="FFFFFF"/>
                </a:highlight>
                <a:latin typeface="-apple-system"/>
              </a:rPr>
              <a:t>, 356–365 (2016). </a:t>
            </a:r>
            <a:endParaRPr lang="zh-CN" altLang="en-US" dirty="0">
              <a:solidFill>
                <a:schemeClr val="tx1">
                  <a:lumMod val="65000"/>
                  <a:lumOff val="35000"/>
                </a:schemeClr>
              </a:solidFill>
            </a:endParaRPr>
          </a:p>
        </p:txBody>
      </p:sp>
      <p:pic>
        <p:nvPicPr>
          <p:cNvPr id="1026" name="Picture 2" descr="Figure 2">
            <a:extLst>
              <a:ext uri="{FF2B5EF4-FFF2-40B4-BE49-F238E27FC236}">
                <a16:creationId xmlns:a16="http://schemas.microsoft.com/office/drawing/2014/main" id="{DCEEC6CC-9538-AD33-1D8F-C60AA876C03B}"/>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 r="31186" b="38713"/>
          <a:stretch/>
        </p:blipFill>
        <p:spPr bwMode="auto">
          <a:xfrm>
            <a:off x="8189349" y="1683570"/>
            <a:ext cx="3233617" cy="3490860"/>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F40E29B9-E357-1649-ED61-278F001325EA}"/>
              </a:ext>
            </a:extLst>
          </p:cNvPr>
          <p:cNvPicPr>
            <a:picLocks noChangeAspect="1"/>
          </p:cNvPicPr>
          <p:nvPr/>
        </p:nvPicPr>
        <p:blipFill>
          <a:blip r:embed="rId7"/>
          <a:stretch>
            <a:fillRect/>
          </a:stretch>
        </p:blipFill>
        <p:spPr>
          <a:xfrm>
            <a:off x="6841477" y="5314119"/>
            <a:ext cx="4492609" cy="1020464"/>
          </a:xfrm>
          <a:prstGeom prst="rect">
            <a:avLst/>
          </a:prstGeom>
        </p:spPr>
      </p:pic>
    </p:spTree>
    <p:extLst>
      <p:ext uri="{BB962C8B-B14F-4D97-AF65-F5344CB8AC3E}">
        <p14:creationId xmlns:p14="http://schemas.microsoft.com/office/powerpoint/2010/main" val="10157419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17930</TotalTime>
  <Words>5155</Words>
  <Application>Microsoft Office PowerPoint</Application>
  <PresentationFormat>宽屏</PresentationFormat>
  <Paragraphs>433</Paragraphs>
  <Slides>37</Slides>
  <Notes>35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37</vt:i4>
      </vt:variant>
    </vt:vector>
  </HeadingPairs>
  <TitlesOfParts>
    <vt:vector size="52" baseType="lpstr">
      <vt:lpstr>Times New Roman</vt:lpstr>
      <vt:lpstr>Calibri Light</vt:lpstr>
      <vt:lpstr>Arial</vt:lpstr>
      <vt:lpstr>Calibri</vt:lpstr>
      <vt:lpstr>华文细黑</vt:lpstr>
      <vt:lpstr>-apple-system</vt:lpstr>
      <vt:lpstr>微软雅黑</vt:lpstr>
      <vt:lpstr>黑体</vt:lpstr>
      <vt:lpstr>等线</vt:lpstr>
      <vt:lpstr>宋体</vt:lpstr>
      <vt:lpstr>等线 Light</vt:lpstr>
      <vt:lpstr>华文仿宋</vt:lpstr>
      <vt:lpstr>仿宋</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yanan peng</dc:creator>
  <cp:lastModifiedBy>Sengoku</cp:lastModifiedBy>
  <cp:revision>871</cp:revision>
  <dcterms:created xsi:type="dcterms:W3CDTF">2015-04-13T12:15:43Z</dcterms:created>
  <dcterms:modified xsi:type="dcterms:W3CDTF">2024-07-10T09:36:41Z</dcterms:modified>
</cp:coreProperties>
</file>