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8"/>
  </p:notesMasterIdLst>
  <p:handoutMasterIdLst>
    <p:handoutMasterId r:id="rId29"/>
  </p:handoutMasterIdLst>
  <p:sldIdLst>
    <p:sldId id="319" r:id="rId3"/>
    <p:sldId id="320" r:id="rId4"/>
    <p:sldId id="469" r:id="rId5"/>
    <p:sldId id="470" r:id="rId6"/>
    <p:sldId id="471" r:id="rId7"/>
    <p:sldId id="472" r:id="rId8"/>
    <p:sldId id="473" r:id="rId9"/>
    <p:sldId id="449" r:id="rId10"/>
    <p:sldId id="466" r:id="rId11"/>
    <p:sldId id="451" r:id="rId12"/>
    <p:sldId id="452" r:id="rId13"/>
    <p:sldId id="467" r:id="rId14"/>
    <p:sldId id="455" r:id="rId15"/>
    <p:sldId id="456" r:id="rId16"/>
    <p:sldId id="468" r:id="rId17"/>
    <p:sldId id="457" r:id="rId18"/>
    <p:sldId id="458" r:id="rId19"/>
    <p:sldId id="474" r:id="rId20"/>
    <p:sldId id="459" r:id="rId21"/>
    <p:sldId id="462" r:id="rId22"/>
    <p:sldId id="463" r:id="rId23"/>
    <p:sldId id="464" r:id="rId24"/>
    <p:sldId id="437" r:id="rId25"/>
    <p:sldId id="396" r:id="rId26"/>
    <p:sldId id="334" r:id="rId27"/>
  </p:sldIdLst>
  <p:sldSz cx="12192000" cy="6858000"/>
  <p:notesSz cx="6858000" cy="9144000"/>
  <p:embeddedFontLst>
    <p:embeddedFont>
      <p:font typeface="等线" panose="02010600030101010101" pitchFamily="2" charset="-122"/>
      <p:regular r:id="rId30"/>
      <p:bold r:id="rId31"/>
    </p:embeddedFont>
    <p:embeddedFont>
      <p:font typeface="等线 Light" panose="02010600030101010101" pitchFamily="2" charset="-122"/>
      <p:regular r:id="rId32"/>
    </p:embeddedFont>
    <p:embeddedFont>
      <p:font typeface="仿宋" panose="02010609060101010101" pitchFamily="49" charset="-122"/>
      <p:regular r:id="rId33"/>
    </p:embeddedFont>
    <p:embeddedFont>
      <p:font typeface="黑体" panose="02010609060101010101" pitchFamily="49" charset="-122"/>
      <p:regular r:id="rId34"/>
    </p:embeddedFont>
    <p:embeddedFont>
      <p:font typeface="华文仿宋" panose="02010600040101010101" pitchFamily="2" charset="-122"/>
      <p:regular r:id="rId35"/>
    </p:embeddedFont>
    <p:embeddedFont>
      <p:font typeface="华文细黑" panose="02010600040101010101" pitchFamily="2" charset="-122"/>
      <p:regular r:id="rId36"/>
    </p:embeddedFont>
    <p:embeddedFont>
      <p:font typeface="微软雅黑" panose="020B0503020204020204" pitchFamily="34" charset="-122"/>
      <p:regular r:id="rId37"/>
      <p:bold r:id="rId38"/>
    </p:embeddedFont>
  </p:embeddedFont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梅亭" initials="魏" lastIdx="1" clrIdx="0">
    <p:extLst>
      <p:ext uri="{19B8F6BF-5375-455C-9EA6-DF929625EA0E}">
        <p15:presenceInfo xmlns:p15="http://schemas.microsoft.com/office/powerpoint/2012/main" userId="f52e0b3c59046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4040"/>
    <a:srgbClr val="85C185"/>
    <a:srgbClr val="023B1F"/>
    <a:srgbClr val="013D21"/>
    <a:srgbClr val="902F32"/>
    <a:srgbClr val="0F3864"/>
    <a:srgbClr val="244C89"/>
    <a:srgbClr val="283C63"/>
    <a:srgbClr val="044875"/>
    <a:srgbClr val="5695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75646" autoAdjust="0"/>
  </p:normalViewPr>
  <p:slideViewPr>
    <p:cSldViewPr snapToGrid="0">
      <p:cViewPr varScale="1">
        <p:scale>
          <a:sx n="83" d="100"/>
          <a:sy n="83" d="100"/>
        </p:scale>
        <p:origin x="900" y="60"/>
      </p:cViewPr>
      <p:guideLst>
        <p:guide orient="horz" pos="142"/>
        <p:guide orient="horz" pos="4292"/>
        <p:guide orient="horz" pos="3339"/>
        <p:guide orient="horz" pos="2614"/>
        <p:guide orient="horz" pos="1933"/>
        <p:guide pos="2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88"/>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E1C796-4765-A5DB-1DD2-6A63D72A8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B5B9870-137C-EF79-58B8-D228E1D7A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E82AFD-9696-4D29-BAD4-4D7969DEE181}" type="datetimeFigureOut">
              <a:rPr lang="zh-CN" altLang="en-US" smtClean="0"/>
              <a:t>2024/5/12</a:t>
            </a:fld>
            <a:endParaRPr lang="zh-CN" altLang="en-US"/>
          </a:p>
        </p:txBody>
      </p:sp>
      <p:sp>
        <p:nvSpPr>
          <p:cNvPr id="4" name="页脚占位符 3">
            <a:extLst>
              <a:ext uri="{FF2B5EF4-FFF2-40B4-BE49-F238E27FC236}">
                <a16:creationId xmlns:a16="http://schemas.microsoft.com/office/drawing/2014/main" id="{BD386DEB-66B1-F8F1-EB4D-8AF6885AE6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1154E8-0277-7C58-351B-F8A19306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9C74D8-FEA5-4D0C-8413-34B7C5946DA0}" type="slidenum">
              <a:rPr lang="zh-CN" altLang="en-US" smtClean="0"/>
              <a:t>‹#›</a:t>
            </a:fld>
            <a:endParaRPr lang="zh-CN" altLang="en-US"/>
          </a:p>
        </p:txBody>
      </p:sp>
    </p:spTree>
    <p:extLst>
      <p:ext uri="{BB962C8B-B14F-4D97-AF65-F5344CB8AC3E}">
        <p14:creationId xmlns:p14="http://schemas.microsoft.com/office/powerpoint/2010/main" val="757857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认知科学解决什么问题？</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认知机制，产生，过程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其中有个有趣现象，没有清晰解释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解释一下快同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664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58318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图的字体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552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960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593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3999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对图的解释更加清楚</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图更清晰（只有图）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728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对图的解释更加清楚</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图更清晰（只有图）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0186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：文字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说明一下：平的不活动，动起来有活动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每一个结论对应一个图上的部分，清楚的展示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说清楚两种不同的比较方式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1ppt: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2ppt: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不同时间差异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2929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基于图来解释</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画一个共同结合图</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327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简单总结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回应开头的问题：建成了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模型，了解了认知特点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74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834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两句话</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可推广性</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更深入了解</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336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0467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870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482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p>
          <a:p>
            <a:endParaRPr lang="en-US" altLang="zh-CN" dirty="0"/>
          </a:p>
          <a:p>
            <a:r>
              <a:rPr lang="zh-CN" altLang="en-US" b="0" i="0" dirty="0">
                <a:solidFill>
                  <a:srgbClr val="222222"/>
                </a:solidFill>
                <a:effectLst/>
                <a:highlight>
                  <a:srgbClr val="FFFFFF"/>
                </a:highlight>
                <a:latin typeface="Harding"/>
              </a:rPr>
              <a:t>运动皮层的神经反应与运动的关系仍然是一个悬而未决的问题。我们探索了运动皮层反映适合于生成时间模式传出命令的动力学的假设。为了正式化这一假设，我们训练了递归神经网络来重现到达猴子的肌肉活动。模型必须推断出可以将简单输入转换为时间和空间上复杂的肌肉活动模式的动力学。对训练模型的分析表明，自然动力学解是一个低维振荡器，它生成了必要的多相命令。在单神经元和种群水平上，该解决方案与在同一只猴子的神经记录中观察到的非常相似。值得注意的是，只有当模型被优化以找到简单的解决方案时，数据和模拟才会达成一致。一个吸引人的解释是，经验观察到的运动皮层动力学可能反映了生成时间模式下降命令问题的简单解决方案。</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012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我们要做什么</a:t>
            </a:r>
            <a:r>
              <a:rPr lang="en-US" altLang="zh-CN" dirty="0"/>
              <a:t>——1,</a:t>
            </a:r>
            <a:r>
              <a:rPr lang="zh-CN" altLang="en-US" dirty="0"/>
              <a:t>用</a:t>
            </a:r>
            <a:r>
              <a:rPr lang="en-US" altLang="zh-CN" dirty="0"/>
              <a:t>ANN</a:t>
            </a:r>
            <a:r>
              <a:rPr lang="zh-CN" altLang="en-US" dirty="0"/>
              <a:t>模拟快同效应；</a:t>
            </a:r>
            <a:r>
              <a:rPr lang="en-US" altLang="zh-CN" dirty="0"/>
              <a:t>2</a:t>
            </a:r>
            <a:r>
              <a:rPr lang="zh-CN" altLang="en-US" dirty="0"/>
              <a:t>，分析</a:t>
            </a:r>
            <a:r>
              <a:rPr lang="en-US" altLang="zh-CN" dirty="0"/>
              <a:t>ANN</a:t>
            </a:r>
            <a:r>
              <a:rPr lang="zh-CN" altLang="en-US" dirty="0"/>
              <a:t>，帮助我们理解人类的</a:t>
            </a:r>
            <a:r>
              <a:rPr lang="en-US" altLang="zh-CN" dirty="0"/>
              <a:t>FS</a:t>
            </a:r>
            <a:r>
              <a:rPr lang="zh-CN" altLang="en-US" dirty="0"/>
              <a:t>机制</a:t>
            </a:r>
            <a:endParaRPr lang="en-US" altLang="zh-CN" dirty="0"/>
          </a:p>
          <a:p>
            <a:endParaRPr lang="en-US" altLang="zh-CN" dirty="0"/>
          </a:p>
          <a:p>
            <a:r>
              <a:rPr lang="zh-CN" altLang="en-US" dirty="0"/>
              <a:t>为什么要这么做？</a:t>
            </a:r>
            <a:r>
              <a:rPr lang="en-US" altLang="zh-CN" dirty="0"/>
              <a:t>——1.</a:t>
            </a:r>
            <a:r>
              <a:rPr lang="zh-CN" altLang="en-US" dirty="0"/>
              <a:t>为什么是快同效应（多种理论，没有定论，介绍一下）</a:t>
            </a:r>
            <a:endParaRPr lang="en-US" altLang="zh-CN" dirty="0"/>
          </a:p>
          <a:p>
            <a:endParaRPr lang="en-US" altLang="zh-CN" dirty="0"/>
          </a:p>
          <a:p>
            <a:r>
              <a:rPr lang="en-US" altLang="zh-CN" dirty="0"/>
              <a:t>2.</a:t>
            </a:r>
            <a:r>
              <a:rPr lang="zh-CN" altLang="en-US" dirty="0"/>
              <a:t>为什么选择</a:t>
            </a:r>
            <a:r>
              <a:rPr lang="en-US" altLang="zh-CN" dirty="0"/>
              <a:t>ANN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705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282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79172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来自</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图词异同判断任务</a:t>
            </a:r>
            <a:r>
              <a:rPr lang="zh-CN" altLang="en-US" sz="2800" dirty="0">
                <a:latin typeface="华文细黑" panose="02010600040101010101" pitchFamily="2" charset="-122"/>
                <a:ea typeface="华文细黑" panose="02010600040101010101" pitchFamily="2" charset="-122"/>
                <a:cs typeface="Times New Roman" panose="02020603050405020304" pitchFamily="18" charset="0"/>
              </a:rPr>
              <a:t>的数据</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，被试将根据指导语学习图形与其对应的文字（圆形图片对应</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圆形</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文字）并对呈现的图片和文字异同情况进行判断。</a:t>
            </a:r>
            <a:endParaRPr lang="en-US" altLang="zh-CN" sz="28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共包含</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40</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名被试，共</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9544</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条反应数据，反应时均值为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708.69</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154.59ms</a:t>
            </a:r>
            <a:r>
              <a:rPr lang="zh-CN" altLang="zh-CN" sz="2800" dirty="0">
                <a:latin typeface="华文细黑" panose="02010600040101010101" pitchFamily="2" charset="-122"/>
                <a:ea typeface="华文细黑" panose="02010600040101010101" pitchFamily="2" charset="-122"/>
                <a:cs typeface="Times New Roman" panose="02020603050405020304" pitchFamily="18" charset="0"/>
              </a:rPr>
              <a:t>，正确率为</a:t>
            </a:r>
            <a:r>
              <a:rPr lang="en-US" altLang="zh-CN" sz="2800" dirty="0">
                <a:latin typeface="华文细黑" panose="02010600040101010101" pitchFamily="2" charset="-122"/>
                <a:ea typeface="华文细黑" panose="02010600040101010101" pitchFamily="2" charset="-122"/>
                <a:cs typeface="Times New Roman" panose="02020603050405020304" pitchFamily="18" charset="0"/>
              </a:rPr>
              <a:t>0.92</a:t>
            </a:r>
            <a:endParaRPr lang="zh-CN" altLang="en-US" sz="2800" dirty="0">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248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273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6CBBC1F-57B9-46AB-A730-F172EF23D481}" type="datetime2">
              <a:rPr lang="zh-CN" altLang="en-US" smtClean="0"/>
              <a:t>2024年5月12日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193479-E3C0-440B-82B0-069E70C856FA}" type="datetime2">
              <a:rPr lang="zh-CN" altLang="en-US" smtClean="0"/>
              <a:t>2024年5月12日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8A974F7-6FBF-4A3B-82B7-57591D547D3C}" type="datetime2">
              <a:rPr lang="zh-CN" altLang="en-US" smtClean="0"/>
              <a:t>2024年5月12日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41979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41555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0377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77173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35549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183377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074808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06583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97985E8-6AF8-4190-A835-791D54C829F3}" type="datetime2">
              <a:rPr lang="zh-CN" altLang="en-US" smtClean="0"/>
              <a:t>2024年5月12日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190060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236973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98257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46684B-44F8-48AB-AB77-35B9401776E0}" type="datetime2">
              <a:rPr lang="zh-CN" altLang="en-US" smtClean="0"/>
              <a:t>2024年5月12日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782406C-04C8-4F27-BC4B-2B103040F440}" type="datetime2">
              <a:rPr lang="zh-CN" altLang="en-US" smtClean="0"/>
              <a:t>2024年5月12日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5C42216-73F3-487F-BEE7-31B7B4864F22}" type="datetime2">
              <a:rPr lang="zh-CN" altLang="en-US" smtClean="0"/>
              <a:t>2024年5月12日</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6FE62B6-6914-49C9-BCFF-22B12BE09150}" type="datetime2">
              <a:rPr lang="zh-CN" altLang="en-US" smtClean="0"/>
              <a:t>2024年5月12日</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E02E76C-AFB3-4975-AAB2-3AC83E735953}" type="datetime2">
              <a:rPr lang="zh-CN" altLang="en-US" smtClean="0"/>
              <a:t>2024年5月12日</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45A76D-3E7E-442D-AC17-4BECEDC333C9}" type="datetime2">
              <a:rPr lang="zh-CN" altLang="en-US" smtClean="0"/>
              <a:t>2024年5月12日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97DC79-D036-402C-9069-DD27EDC95C51}" type="datetime2">
              <a:rPr lang="zh-CN" altLang="en-US" smtClean="0"/>
              <a:t>2024年5月12日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B04333D-58EF-465A-AFDB-E2AD1085065D}" type="datetime2">
              <a:rPr lang="zh-CN" altLang="en-US" smtClean="0"/>
              <a:t>2024年5月12日</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2B7E-D3EA-499B-B7FC-38FD62AA1011}" type="datetimeFigureOut">
              <a:rPr lang="zh-CN" altLang="en-US" smtClean="0"/>
              <a:t>2024/5/12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55949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1.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792515"/>
            <a:ext cx="12192000" cy="2489200"/>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EC1A40ED-0A35-4E7B-9805-8E0602FC750B}"/>
              </a:ext>
            </a:extLst>
          </p:cNvPr>
          <p:cNvGraphicFramePr>
            <a:graphicFrameLocks noGrp="1"/>
          </p:cNvGraphicFramePr>
          <p:nvPr>
            <p:extLst>
              <p:ext uri="{D42A27DB-BD31-4B8C-83A1-F6EECF244321}">
                <p14:modId xmlns:p14="http://schemas.microsoft.com/office/powerpoint/2010/main" val="3497392410"/>
              </p:ext>
            </p:extLst>
          </p:nvPr>
        </p:nvGraphicFramePr>
        <p:xfrm>
          <a:off x="4207436" y="4515473"/>
          <a:ext cx="3892373" cy="1928010"/>
        </p:xfrm>
        <a:graphic>
          <a:graphicData uri="http://schemas.openxmlformats.org/drawingml/2006/table">
            <a:tbl>
              <a:tblPr>
                <a:tableStyleId>{5C22544A-7EE6-4342-B048-85BDC9FD1C3A}</a:tableStyleId>
              </a:tblPr>
              <a:tblGrid>
                <a:gridCol w="1599615">
                  <a:extLst>
                    <a:ext uri="{9D8B030D-6E8A-4147-A177-3AD203B41FA5}">
                      <a16:colId xmlns:a16="http://schemas.microsoft.com/office/drawing/2014/main" val="2142749163"/>
                    </a:ext>
                  </a:extLst>
                </a:gridCol>
                <a:gridCol w="2292758">
                  <a:extLst>
                    <a:ext uri="{9D8B030D-6E8A-4147-A177-3AD203B41FA5}">
                      <a16:colId xmlns:a16="http://schemas.microsoft.com/office/drawing/2014/main" val="3255670970"/>
                    </a:ext>
                  </a:extLst>
                </a:gridCol>
              </a:tblGrid>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学生姓名：</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孙禾嘉</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4089631"/>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院：</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心理学院</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8185908"/>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专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业：</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应用心理学</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0419803"/>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号：</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en-US" altLang="zh-CN" sz="2000" b="1" i="0" kern="100" dirty="0">
                          <a:solidFill>
                            <a:schemeClr val="tx1"/>
                          </a:solidFill>
                          <a:effectLst/>
                          <a:latin typeface="仿宋" panose="02010609060101010101" pitchFamily="49" charset="-122"/>
                          <a:ea typeface="仿宋" panose="02010609060101010101" pitchFamily="49" charset="-122"/>
                        </a:rPr>
                        <a:t>1920010</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055423"/>
                  </a:ext>
                </a:extLst>
              </a:tr>
              <a:tr h="385602">
                <a:tc>
                  <a:txBody>
                    <a:bodyPr/>
                    <a:lstStyle/>
                    <a:p>
                      <a:pPr algn="dist">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指导教师</a:t>
                      </a:r>
                      <a:r>
                        <a:rPr lang="zh-CN" sz="2000" b="1" i="0" kern="100" dirty="0">
                          <a:solidFill>
                            <a:schemeClr val="tx1"/>
                          </a:solidFill>
                          <a:effectLst/>
                          <a:latin typeface="仿宋" panose="02010609060101010101" pitchFamily="49" charset="-122"/>
                          <a:ea typeface="仿宋" panose="02010609060101010101" pitchFamily="49" charset="-122"/>
                        </a:rPr>
                        <a:t>：</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胡传鹏</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948387"/>
                  </a:ext>
                </a:extLst>
              </a:tr>
            </a:tbl>
          </a:graphicData>
        </a:graphic>
      </p:graphicFrame>
      <p:sp>
        <p:nvSpPr>
          <p:cNvPr id="36" name="文本框 35">
            <a:extLst>
              <a:ext uri="{FF2B5EF4-FFF2-40B4-BE49-F238E27FC236}">
                <a16:creationId xmlns:a16="http://schemas.microsoft.com/office/drawing/2014/main" id="{8F4CC772-838C-43DD-E286-41A04996C35A}"/>
              </a:ext>
            </a:extLst>
          </p:cNvPr>
          <p:cNvSpPr txBox="1"/>
          <p:nvPr/>
        </p:nvSpPr>
        <p:spPr>
          <a:xfrm>
            <a:off x="2805022" y="2305056"/>
            <a:ext cx="6697199" cy="1323439"/>
          </a:xfrm>
          <a:prstGeom prst="rect">
            <a:avLst/>
          </a:prstGeom>
          <a:noFill/>
        </p:spPr>
        <p:txBody>
          <a:bodyPr wrap="square">
            <a:spAutoFit/>
          </a:bodyPr>
          <a:lstStyle/>
          <a:p>
            <a:pPr algn="ctr"/>
            <a:r>
              <a:rPr lang="zh-CN" altLang="en-US" sz="60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60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000" b="1" baseline="-25000" dirty="0">
                <a:solidFill>
                  <a:schemeClr val="bg1"/>
                </a:solidFill>
                <a:latin typeface="华文仿宋" panose="02010600040101010101" pitchFamily="2" charset="-122"/>
                <a:ea typeface="华文仿宋" panose="02010600040101010101" pitchFamily="2" charset="-122"/>
              </a:rPr>
              <a:t>——</a:t>
            </a:r>
            <a:r>
              <a:rPr lang="zh-CN" altLang="en-US" sz="4000" b="1" baseline="-25000" dirty="0">
                <a:solidFill>
                  <a:schemeClr val="bg1"/>
                </a:solidFill>
                <a:latin typeface="华文仿宋" panose="02010600040101010101" pitchFamily="2" charset="-122"/>
                <a:ea typeface="华文仿宋" panose="02010600040101010101" pitchFamily="2" charset="-122"/>
              </a:rPr>
              <a:t>基于人工神经网络的模拟研究 </a:t>
            </a:r>
            <a:endParaRPr lang="zh-CN" altLang="en-US" sz="4000" b="1" dirty="0">
              <a:solidFill>
                <a:schemeClr val="bg1"/>
              </a:solidFill>
              <a:latin typeface="华文仿宋" panose="02010600040101010101" pitchFamily="2" charset="-122"/>
              <a:ea typeface="华文仿宋" panose="02010600040101010101" pitchFamily="2" charset="-122"/>
            </a:endParaRPr>
          </a:p>
        </p:txBody>
      </p:sp>
      <p:pic>
        <p:nvPicPr>
          <p:cNvPr id="37" name="图片 36">
            <a:extLst>
              <a:ext uri="{FF2B5EF4-FFF2-40B4-BE49-F238E27FC236}">
                <a16:creationId xmlns:a16="http://schemas.microsoft.com/office/drawing/2014/main" id="{E66BE5B0-AFAA-F17C-A44C-AB6DD39B9AC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5024387" y="86402"/>
            <a:ext cx="2258472" cy="1546454"/>
          </a:xfrm>
          <a:prstGeom prst="rect">
            <a:avLst/>
          </a:prstGeom>
        </p:spPr>
      </p:pic>
    </p:spTree>
    <p:extLst>
      <p:ext uri="{BB962C8B-B14F-4D97-AF65-F5344CB8AC3E}">
        <p14:creationId xmlns:p14="http://schemas.microsoft.com/office/powerpoint/2010/main" val="8456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1182477"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训练数据</a:t>
            </a:r>
          </a:p>
        </p:txBody>
      </p:sp>
      <p:pic>
        <p:nvPicPr>
          <p:cNvPr id="9" name="图片 8" descr="图表, 图示&#10;&#10;中度可信度描述已自动生成">
            <a:extLst>
              <a:ext uri="{FF2B5EF4-FFF2-40B4-BE49-F238E27FC236}">
                <a16:creationId xmlns:a16="http://schemas.microsoft.com/office/drawing/2014/main" id="{6412D934-5E7D-D9FA-3AED-DF1A37E475C5}"/>
              </a:ext>
            </a:extLst>
          </p:cNvPr>
          <p:cNvPicPr>
            <a:picLocks noChangeAspect="1"/>
          </p:cNvPicPr>
          <p:nvPr/>
        </p:nvPicPr>
        <p:blipFill>
          <a:blip r:embed="rId5"/>
          <a:stretch>
            <a:fillRect/>
          </a:stretch>
        </p:blipFill>
        <p:spPr>
          <a:xfrm>
            <a:off x="1182477" y="2658156"/>
            <a:ext cx="4063919" cy="2245556"/>
          </a:xfrm>
          <a:prstGeom prst="rect">
            <a:avLst/>
          </a:prstGeom>
        </p:spPr>
      </p:pic>
      <p:sp>
        <p:nvSpPr>
          <p:cNvPr id="5" name="文本框 4">
            <a:extLst>
              <a:ext uri="{FF2B5EF4-FFF2-40B4-BE49-F238E27FC236}">
                <a16:creationId xmlns:a16="http://schemas.microsoft.com/office/drawing/2014/main" id="{488CBA50-A9E9-1455-EFDC-C37A9DA2D916}"/>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11" name="图片 10" descr="图表&#10;&#10;描述已自动生成">
            <a:extLst>
              <a:ext uri="{FF2B5EF4-FFF2-40B4-BE49-F238E27FC236}">
                <a16:creationId xmlns:a16="http://schemas.microsoft.com/office/drawing/2014/main" id="{4FAB819D-F3F3-1523-C08D-AB1A377AE1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911" y="2303103"/>
            <a:ext cx="6351148" cy="2600609"/>
          </a:xfrm>
          <a:prstGeom prst="rect">
            <a:avLst/>
          </a:prstGeom>
        </p:spPr>
      </p:pic>
    </p:spTree>
    <p:extLst>
      <p:ext uri="{BB962C8B-B14F-4D97-AF65-F5344CB8AC3E}">
        <p14:creationId xmlns:p14="http://schemas.microsoft.com/office/powerpoint/2010/main" val="49436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860568"/>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835743" y="1401346"/>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模型架构</a:t>
            </a:r>
          </a:p>
        </p:txBody>
      </p:sp>
      <p:sp>
        <p:nvSpPr>
          <p:cNvPr id="6" name="文本框 5">
            <a:extLst>
              <a:ext uri="{FF2B5EF4-FFF2-40B4-BE49-F238E27FC236}">
                <a16:creationId xmlns:a16="http://schemas.microsoft.com/office/drawing/2014/main" id="{36585587-F67C-96E5-E7EB-12F1419CF4EA}"/>
              </a:ext>
            </a:extLst>
          </p:cNvPr>
          <p:cNvSpPr txBox="1"/>
          <p:nvPr/>
        </p:nvSpPr>
        <p:spPr>
          <a:xfrm>
            <a:off x="1098632" y="2217385"/>
            <a:ext cx="9564157" cy="1200329"/>
          </a:xfrm>
          <a:prstGeom prst="rect">
            <a:avLst/>
          </a:prstGeom>
          <a:noFill/>
        </p:spPr>
        <p:txBody>
          <a:bodyPr wrap="square">
            <a:spAutoFit/>
          </a:bodyPr>
          <a:lstStyle/>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1.</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输入编码部分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2.</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神经网络模型部分</a:t>
            </a:r>
            <a:endPar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endParaRPr>
          </a:p>
          <a:p>
            <a:r>
              <a:rPr lang="en-US"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3.</a:t>
            </a:r>
            <a:r>
              <a:rPr lang="zh-CN" altLang="zh-CN" sz="2400" kern="0" dirty="0">
                <a:solidFill>
                  <a:srgbClr val="000000"/>
                </a:solidFill>
                <a:effectLst/>
                <a:latin typeface="华文细黑" panose="02010600040101010101" pitchFamily="2" charset="-122"/>
                <a:ea typeface="华文细黑" panose="02010600040101010101" pitchFamily="2" charset="-122"/>
                <a:cs typeface="宋体" panose="02010600030101010101" pitchFamily="2" charset="-122"/>
              </a:rPr>
              <a:t>输出解码部分</a:t>
            </a:r>
            <a:endParaRPr lang="zh-CN" altLang="en-US" sz="24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644028D-9156-B510-6A3A-E9179E0C0059}"/>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7" name="图片 6">
            <a:extLst>
              <a:ext uri="{FF2B5EF4-FFF2-40B4-BE49-F238E27FC236}">
                <a16:creationId xmlns:a16="http://schemas.microsoft.com/office/drawing/2014/main" id="{3B3E5B5B-3A3A-CF84-9501-5E0E149D46AA}"/>
              </a:ext>
            </a:extLst>
          </p:cNvPr>
          <p:cNvPicPr>
            <a:picLocks noChangeAspect="1"/>
          </p:cNvPicPr>
          <p:nvPr/>
        </p:nvPicPr>
        <p:blipFill>
          <a:blip r:embed="rId5"/>
          <a:stretch>
            <a:fillRect/>
          </a:stretch>
        </p:blipFill>
        <p:spPr>
          <a:xfrm>
            <a:off x="4080772" y="1212813"/>
            <a:ext cx="7371428" cy="4276190"/>
          </a:xfrm>
          <a:prstGeom prst="rect">
            <a:avLst/>
          </a:prstGeom>
        </p:spPr>
      </p:pic>
    </p:spTree>
    <p:extLst>
      <p:ext uri="{BB962C8B-B14F-4D97-AF65-F5344CB8AC3E}">
        <p14:creationId xmlns:p14="http://schemas.microsoft.com/office/powerpoint/2010/main" val="345424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3794"/>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研究一 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：方法</a:t>
            </a: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sp>
        <p:nvSpPr>
          <p:cNvPr id="4" name="文本框 3">
            <a:extLst>
              <a:ext uri="{FF2B5EF4-FFF2-40B4-BE49-F238E27FC236}">
                <a16:creationId xmlns:a16="http://schemas.microsoft.com/office/drawing/2014/main" id="{9B3294D8-3077-4BB0-1830-06CCBC3BEFC9}"/>
              </a:ext>
            </a:extLst>
          </p:cNvPr>
          <p:cNvSpPr txBox="1"/>
          <p:nvPr/>
        </p:nvSpPr>
        <p:spPr>
          <a:xfrm>
            <a:off x="835743" y="1369109"/>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rPr>
              <a:t>训练框架</a:t>
            </a:r>
          </a:p>
        </p:txBody>
      </p:sp>
      <p:sp>
        <p:nvSpPr>
          <p:cNvPr id="5" name="文本框 4">
            <a:extLst>
              <a:ext uri="{FF2B5EF4-FFF2-40B4-BE49-F238E27FC236}">
                <a16:creationId xmlns:a16="http://schemas.microsoft.com/office/drawing/2014/main" id="{545D6E85-33A2-CCA9-D7EF-76E99883DCA0}"/>
              </a:ext>
            </a:extLst>
          </p:cNvPr>
          <p:cNvSpPr txBox="1"/>
          <p:nvPr/>
        </p:nvSpPr>
        <p:spPr>
          <a:xfrm>
            <a:off x="1209143" y="2168367"/>
            <a:ext cx="9564157" cy="1167307"/>
          </a:xfrm>
          <a:prstGeom prst="rect">
            <a:avLst/>
          </a:prstGeom>
          <a:noFill/>
        </p:spPr>
        <p:txBody>
          <a:bodyPr wrap="square">
            <a:spAutoFit/>
          </a:bodyPr>
          <a:lstStyle/>
          <a:p>
            <a:pPr indent="457200">
              <a:lnSpc>
                <a:spcPct val="120000"/>
              </a:lnSpc>
            </a:pP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使用</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的</a:t>
            </a:r>
            <a:r>
              <a:rPr lang="en-US" altLang="zh-CN" sz="2000" dirty="0" err="1">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机器学习库来构建具体的模型。为了保证训练结果的可重复性和可靠性，使用训练数据集对模型进行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40</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次平行训练，每个模型进行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72</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次测试，共</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2880</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条反应数据，将结果与人类被试进行比对。</a:t>
            </a:r>
          </a:p>
        </p:txBody>
      </p:sp>
      <p:sp>
        <p:nvSpPr>
          <p:cNvPr id="7" name="文本框 6">
            <a:extLst>
              <a:ext uri="{FF2B5EF4-FFF2-40B4-BE49-F238E27FC236}">
                <a16:creationId xmlns:a16="http://schemas.microsoft.com/office/drawing/2014/main" id="{E2809989-065E-8EA4-61F1-7E79BE7DC4BE}"/>
              </a:ext>
            </a:extLst>
          </p:cNvPr>
          <p:cNvSpPr txBox="1"/>
          <p:nvPr/>
        </p:nvSpPr>
        <p:spPr>
          <a:xfrm>
            <a:off x="835743" y="841295"/>
            <a:ext cx="9831265"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solidFill>
                  <a:schemeClr val="bg2">
                    <a:lumMod val="50000"/>
                  </a:schemeClr>
                </a:solidFill>
                <a:latin typeface="黑体" panose="02010609060101010101" pitchFamily="49" charset="-122"/>
                <a:ea typeface="黑体" panose="02010609060101010101" pitchFamily="49" charset="-122"/>
              </a:rPr>
              <a:t>模型架构</a:t>
            </a:r>
          </a:p>
        </p:txBody>
      </p:sp>
    </p:spTree>
    <p:extLst>
      <p:ext uri="{BB962C8B-B14F-4D97-AF65-F5344CB8AC3E}">
        <p14:creationId xmlns:p14="http://schemas.microsoft.com/office/powerpoint/2010/main" val="373300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078303"/>
            <a:ext cx="11167022" cy="470139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318075"/>
            <a:ext cx="1030127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2 </a:t>
            </a:r>
            <a:r>
              <a:rPr lang="zh-CN" altLang="en-US" sz="2800" b="1" spc="150" dirty="0">
                <a:latin typeface="微软雅黑" panose="020B0503020204020204" pitchFamily="34" charset="-122"/>
                <a:ea typeface="微软雅黑" panose="020B0503020204020204" pitchFamily="34" charset="-122"/>
              </a:rPr>
              <a:t>构建</a:t>
            </a:r>
            <a:r>
              <a:rPr kumimoji="0" lang="en-US" altLang="zh-CN" sz="2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73300" y="60782"/>
            <a:ext cx="1165519" cy="798071"/>
          </a:xfrm>
          <a:prstGeom prst="rect">
            <a:avLst/>
          </a:prstGeom>
        </p:spPr>
      </p:pic>
      <p:pic>
        <p:nvPicPr>
          <p:cNvPr id="8" name="图片 7" descr="图片包含 图示&#10;&#10;描述已自动生成">
            <a:extLst>
              <a:ext uri="{FF2B5EF4-FFF2-40B4-BE49-F238E27FC236}">
                <a16:creationId xmlns:a16="http://schemas.microsoft.com/office/drawing/2014/main" id="{C7E087D4-C8B1-DE5F-2661-01A35B235799}"/>
              </a:ext>
            </a:extLst>
          </p:cNvPr>
          <p:cNvPicPr>
            <a:picLocks noChangeAspect="1"/>
          </p:cNvPicPr>
          <p:nvPr/>
        </p:nvPicPr>
        <p:blipFill rotWithShape="1">
          <a:blip r:embed="rId5">
            <a:extLst>
              <a:ext uri="{28A0092B-C50C-407E-A947-70E740481C1C}">
                <a14:useLocalDpi xmlns:a14="http://schemas.microsoft.com/office/drawing/2010/main" val="0"/>
              </a:ext>
            </a:extLst>
          </a:blip>
          <a:srcRect l="3542"/>
          <a:stretch/>
        </p:blipFill>
        <p:spPr>
          <a:xfrm>
            <a:off x="1446835" y="1940372"/>
            <a:ext cx="4932196" cy="3209900"/>
          </a:xfrm>
          <a:prstGeom prst="rect">
            <a:avLst/>
          </a:prstGeom>
        </p:spPr>
      </p:pic>
      <p:pic>
        <p:nvPicPr>
          <p:cNvPr id="10" name="图片 9" descr="图片包含 图表&#10;&#10;描述已自动生成">
            <a:extLst>
              <a:ext uri="{FF2B5EF4-FFF2-40B4-BE49-F238E27FC236}">
                <a16:creationId xmlns:a16="http://schemas.microsoft.com/office/drawing/2014/main" id="{B2047187-D709-16D0-4DCE-4C1EC12CDDBF}"/>
              </a:ext>
            </a:extLst>
          </p:cNvPr>
          <p:cNvPicPr>
            <a:picLocks noChangeAspect="1"/>
          </p:cNvPicPr>
          <p:nvPr/>
        </p:nvPicPr>
        <p:blipFill rotWithShape="1">
          <a:blip r:embed="rId6">
            <a:extLst>
              <a:ext uri="{28A0092B-C50C-407E-A947-70E740481C1C}">
                <a14:useLocalDpi xmlns:a14="http://schemas.microsoft.com/office/drawing/2010/main" val="0"/>
              </a:ext>
            </a:extLst>
          </a:blip>
          <a:srcRect l="3606"/>
          <a:stretch/>
        </p:blipFill>
        <p:spPr>
          <a:xfrm>
            <a:off x="6379031" y="1470637"/>
            <a:ext cx="5035749" cy="3637164"/>
          </a:xfrm>
          <a:prstGeom prst="rect">
            <a:avLst/>
          </a:prstGeom>
        </p:spPr>
      </p:pic>
      <p:sp>
        <p:nvSpPr>
          <p:cNvPr id="13" name="文本框 12">
            <a:extLst>
              <a:ext uri="{FF2B5EF4-FFF2-40B4-BE49-F238E27FC236}">
                <a16:creationId xmlns:a16="http://schemas.microsoft.com/office/drawing/2014/main" id="{82938CE8-90CE-0444-B4F6-A72E6F0727D5}"/>
              </a:ext>
            </a:extLst>
          </p:cNvPr>
          <p:cNvSpPr txBox="1"/>
          <p:nvPr/>
        </p:nvSpPr>
        <p:spPr>
          <a:xfrm>
            <a:off x="512489" y="2442786"/>
            <a:ext cx="630820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7014B81D-8821-AAA1-D777-332B0755A217}"/>
              </a:ext>
            </a:extLst>
          </p:cNvPr>
          <p:cNvSpPr txBox="1"/>
          <p:nvPr/>
        </p:nvSpPr>
        <p:spPr>
          <a:xfrm>
            <a:off x="711186" y="3859320"/>
            <a:ext cx="73564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人类</a:t>
            </a:r>
          </a:p>
        </p:txBody>
      </p:sp>
    </p:spTree>
    <p:extLst>
      <p:ext uri="{BB962C8B-B14F-4D97-AF65-F5344CB8AC3E}">
        <p14:creationId xmlns:p14="http://schemas.microsoft.com/office/powerpoint/2010/main" val="157360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46032" y="110467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研究目的</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9" name="文本框 8">
            <a:extLst>
              <a:ext uri="{FF2B5EF4-FFF2-40B4-BE49-F238E27FC236}">
                <a16:creationId xmlns:a16="http://schemas.microsoft.com/office/drawing/2014/main" id="{E7DB26F9-A490-9763-3936-F9A1295F104C}"/>
              </a:ext>
            </a:extLst>
          </p:cNvPr>
          <p:cNvSpPr txBox="1"/>
          <p:nvPr/>
        </p:nvSpPr>
        <p:spPr>
          <a:xfrm>
            <a:off x="1182477" y="1982035"/>
            <a:ext cx="9831265"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分析</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模型的内部结构，验证异同判断任务的理论模型，揭示快同效应的认知机制</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F921EDE-524C-3739-0757-ABFA468BA805}"/>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 name="矩形: 圆角 2">
            <a:extLst>
              <a:ext uri="{FF2B5EF4-FFF2-40B4-BE49-F238E27FC236}">
                <a16:creationId xmlns:a16="http://schemas.microsoft.com/office/drawing/2014/main" id="{2B57E2C5-CCAE-3AF1-D1B2-81C529437087}"/>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7" name="等腰三角形 6">
            <a:extLst>
              <a:ext uri="{FF2B5EF4-FFF2-40B4-BE49-F238E27FC236}">
                <a16:creationId xmlns:a16="http://schemas.microsoft.com/office/drawing/2014/main" id="{F0F50C02-DB07-E4C1-7EC3-3A4584E317B1}"/>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F75AE31-678C-B914-7B83-55B235071535}"/>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0" name="文本框 9">
            <a:extLst>
              <a:ext uri="{FF2B5EF4-FFF2-40B4-BE49-F238E27FC236}">
                <a16:creationId xmlns:a16="http://schemas.microsoft.com/office/drawing/2014/main" id="{C76AE211-4B70-7170-761F-2772CB3D6CA7}"/>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3" name="文本框 12">
            <a:extLst>
              <a:ext uri="{FF2B5EF4-FFF2-40B4-BE49-F238E27FC236}">
                <a16:creationId xmlns:a16="http://schemas.microsoft.com/office/drawing/2014/main" id="{913C76DD-9215-B4D0-5DDF-E9901BB6CBA2}"/>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129032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46032" y="110467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solidFill>
                  <a:schemeClr val="bg2">
                    <a:lumMod val="50000"/>
                  </a:schemeClr>
                </a:solidFill>
                <a:latin typeface="黑体" panose="02010609060101010101" pitchFamily="49" charset="-122"/>
                <a:ea typeface="黑体" panose="02010609060101010101" pitchFamily="49" charset="-122"/>
                <a:cs typeface="宋体" panose="02010600030101010101" pitchFamily="2" charset="-122"/>
              </a:rPr>
              <a:t>研究目的</a:t>
            </a:r>
            <a:endParaRPr lang="en-US" altLang="zh-CN" sz="2800" kern="100" dirty="0">
              <a:solidFill>
                <a:schemeClr val="bg2">
                  <a:lumMod val="50000"/>
                </a:schemeClr>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文本框 8">
            <a:extLst>
              <a:ext uri="{FF2B5EF4-FFF2-40B4-BE49-F238E27FC236}">
                <a16:creationId xmlns:a16="http://schemas.microsoft.com/office/drawing/2014/main" id="{E7DB26F9-A490-9763-3936-F9A1295F104C}"/>
              </a:ext>
            </a:extLst>
          </p:cNvPr>
          <p:cNvSpPr txBox="1"/>
          <p:nvPr/>
        </p:nvSpPr>
        <p:spPr>
          <a:xfrm>
            <a:off x="1182477" y="1982035"/>
            <a:ext cx="9831265"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分析</a:t>
            </a:r>
            <a:r>
              <a:rPr lang="en-US" altLang="zh-CN" sz="2000" kern="100" dirty="0" err="1">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rPr>
              <a:t>模型的内部结构，验证异同判断任务的理论模型，揭示快同效应的认知机制</a:t>
            </a:r>
            <a:endParaRPr lang="en-US" altLang="zh-CN" sz="2000" kern="100" dirty="0">
              <a:solidFill>
                <a:schemeClr val="bg2">
                  <a:lumMod val="50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D62B651-BC0D-B6BD-ABBE-D27B89AA8A58}"/>
              </a:ext>
            </a:extLst>
          </p:cNvPr>
          <p:cNvSpPr txBox="1"/>
          <p:nvPr/>
        </p:nvSpPr>
        <p:spPr>
          <a:xfrm>
            <a:off x="846032" y="2435367"/>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研究需要验证的假设</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5A0AC422-88C5-5733-8224-B12080936C8D}"/>
              </a:ext>
            </a:extLst>
          </p:cNvPr>
          <p:cNvSpPr txBox="1"/>
          <p:nvPr/>
        </p:nvSpPr>
        <p:spPr>
          <a:xfrm>
            <a:off x="1219768" y="3325683"/>
            <a:ext cx="10459743"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1. </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在异同判断任务中，慢速比较器和同一性指示器是顺序加工的。</a:t>
            </a:r>
          </a:p>
          <a:p>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2. </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在异同判断任务中，对相同刺激的加工和不同刺激的加工使用的是不同的加工过程。</a:t>
            </a:r>
          </a:p>
        </p:txBody>
      </p:sp>
      <p:sp>
        <p:nvSpPr>
          <p:cNvPr id="11" name="文本框 10">
            <a:extLst>
              <a:ext uri="{FF2B5EF4-FFF2-40B4-BE49-F238E27FC236}">
                <a16:creationId xmlns:a16="http://schemas.microsoft.com/office/drawing/2014/main" id="{6F921EDE-524C-3739-0757-ABFA468BA805}"/>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60485A3-C8F7-B0E3-6482-4A235D2006B0}"/>
              </a:ext>
            </a:extLst>
          </p:cNvPr>
          <p:cNvSpPr txBox="1"/>
          <p:nvPr/>
        </p:nvSpPr>
        <p:spPr>
          <a:xfrm>
            <a:off x="1182477" y="4441162"/>
            <a:ext cx="9740484"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cs typeface="宋体" panose="02010600030101010101" pitchFamily="2" charset="-122"/>
              </a:rPr>
              <a:t>慢速比较器：</a:t>
            </a:r>
            <a:r>
              <a:rPr lang="zh-CN" altLang="zh-CN" sz="2000" dirty="0">
                <a:effectLst/>
                <a:latin typeface="黑体" panose="02010609060101010101" pitchFamily="49" charset="-122"/>
                <a:ea typeface="黑体" panose="02010609060101010101" pitchFamily="49" charset="-122"/>
                <a:cs typeface="Times New Roman" panose="02020603050405020304" pitchFamily="18" charset="0"/>
              </a:rPr>
              <a:t>对刺激各个特征逐一对比分析</a:t>
            </a:r>
            <a:endParaRPr lang="en-US" altLang="zh-CN" sz="2400" kern="100" dirty="0">
              <a:latin typeface="黑体" panose="02010609060101010101" pitchFamily="49" charset="-122"/>
              <a:ea typeface="黑体" panose="02010609060101010101" pitchFamily="49" charset="-122"/>
              <a:cs typeface="宋体" panose="02010600030101010101" pitchFamily="2" charset="-122"/>
            </a:endParaRPr>
          </a:p>
          <a:p>
            <a:r>
              <a:rPr lang="zh-CN" altLang="en-US" sz="2400" kern="100" dirty="0">
                <a:latin typeface="黑体" panose="02010609060101010101" pitchFamily="49" charset="-122"/>
                <a:ea typeface="黑体" panose="02010609060101010101" pitchFamily="49" charset="-122"/>
                <a:cs typeface="宋体" panose="02010600030101010101" pitchFamily="2" charset="-122"/>
              </a:rPr>
              <a:t>同一性指示器：</a:t>
            </a:r>
            <a:r>
              <a:rPr lang="zh-CN" altLang="zh-CN" sz="2000" dirty="0">
                <a:effectLst/>
                <a:latin typeface="黑体" panose="02010609060101010101" pitchFamily="49" charset="-122"/>
                <a:ea typeface="黑体" panose="02010609060101010101" pitchFamily="49" charset="-122"/>
                <a:cs typeface="Times New Roman" panose="02020603050405020304" pitchFamily="18" charset="0"/>
              </a:rPr>
              <a:t>快速地给出刺激是否相同的判断</a:t>
            </a:r>
            <a:endParaRPr lang="en-US" altLang="zh-CN" sz="24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矩形: 圆角 9">
            <a:extLst>
              <a:ext uri="{FF2B5EF4-FFF2-40B4-BE49-F238E27FC236}">
                <a16:creationId xmlns:a16="http://schemas.microsoft.com/office/drawing/2014/main" id="{C973AF90-AB5B-9837-4434-B6E9F3C75AE3}"/>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13" name="等腰三角形 12">
            <a:extLst>
              <a:ext uri="{FF2B5EF4-FFF2-40B4-BE49-F238E27FC236}">
                <a16:creationId xmlns:a16="http://schemas.microsoft.com/office/drawing/2014/main" id="{C37A7EAD-4745-8388-309C-21E13A2825D5}"/>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3124660-9BB9-5713-4870-F2DAB1E1B3C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5" name="文本框 14">
            <a:extLst>
              <a:ext uri="{FF2B5EF4-FFF2-40B4-BE49-F238E27FC236}">
                <a16:creationId xmlns:a16="http://schemas.microsoft.com/office/drawing/2014/main" id="{7D9F435A-7237-83FC-F88B-746E275ED767}"/>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6" name="文本框 15">
            <a:extLst>
              <a:ext uri="{FF2B5EF4-FFF2-40B4-BE49-F238E27FC236}">
                <a16:creationId xmlns:a16="http://schemas.microsoft.com/office/drawing/2014/main" id="{B30B5141-5F3F-6B07-32C3-848B85ABAE7C}"/>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102652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研究方法</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a:extLst>
              <a:ext uri="{FF2B5EF4-FFF2-40B4-BE49-F238E27FC236}">
                <a16:creationId xmlns:a16="http://schemas.microsoft.com/office/drawing/2014/main" id="{0D1A4330-685E-479F-1CDA-26E46AE98DF9}"/>
              </a:ext>
            </a:extLst>
          </p:cNvPr>
          <p:cNvSpPr txBox="1"/>
          <p:nvPr/>
        </p:nvSpPr>
        <p:spPr>
          <a:xfrm>
            <a:off x="1012537" y="2039302"/>
            <a:ext cx="9831265"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对</a:t>
            </a:r>
            <a:r>
              <a:rPr lang="en-US" altLang="zh-CN" sz="2000" kern="100" dirty="0" err="1">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FSNet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隐藏层的</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PCA</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分析</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D891FA2-D3A8-2727-8588-34405BA6E51D}"/>
              </a:ext>
            </a:extLst>
          </p:cNvPr>
          <p:cNvPicPr>
            <a:picLocks noChangeAspect="1"/>
          </p:cNvPicPr>
          <p:nvPr/>
        </p:nvPicPr>
        <p:blipFill>
          <a:blip r:embed="rId5"/>
          <a:stretch>
            <a:fillRect/>
          </a:stretch>
        </p:blipFill>
        <p:spPr>
          <a:xfrm>
            <a:off x="3937484" y="2531678"/>
            <a:ext cx="7419048" cy="3028571"/>
          </a:xfrm>
          <a:prstGeom prst="rect">
            <a:avLst/>
          </a:prstGeom>
        </p:spPr>
      </p:pic>
      <p:sp>
        <p:nvSpPr>
          <p:cNvPr id="7" name="矩形: 圆角 6">
            <a:extLst>
              <a:ext uri="{FF2B5EF4-FFF2-40B4-BE49-F238E27FC236}">
                <a16:creationId xmlns:a16="http://schemas.microsoft.com/office/drawing/2014/main" id="{2A4F262D-8A14-F03C-2167-F89D3628D04A}"/>
              </a:ext>
            </a:extLst>
          </p:cNvPr>
          <p:cNvSpPr/>
          <p:nvPr/>
        </p:nvSpPr>
        <p:spPr>
          <a:xfrm>
            <a:off x="6379031"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bg1"/>
                </a:solidFill>
                <a:latin typeface="华文仿宋" panose="02010600040101010101" pitchFamily="2" charset="-122"/>
                <a:ea typeface="华文仿宋" panose="02010600040101010101" pitchFamily="2" charset="-122"/>
              </a:rPr>
              <a:t>FSNet</a:t>
            </a:r>
            <a:r>
              <a:rPr lang="zh-CN" altLang="en-US" sz="2000" dirty="0">
                <a:solidFill>
                  <a:schemeClr val="bg1"/>
                </a:solidFill>
                <a:latin typeface="华文仿宋" panose="02010600040101010101" pitchFamily="2" charset="-122"/>
                <a:ea typeface="华文仿宋" panose="02010600040101010101" pitchFamily="2" charset="-122"/>
              </a:rPr>
              <a:t>的网络特征</a:t>
            </a:r>
          </a:p>
        </p:txBody>
      </p:sp>
      <p:sp>
        <p:nvSpPr>
          <p:cNvPr id="9" name="等腰三角形 8">
            <a:extLst>
              <a:ext uri="{FF2B5EF4-FFF2-40B4-BE49-F238E27FC236}">
                <a16:creationId xmlns:a16="http://schemas.microsoft.com/office/drawing/2014/main" id="{97E28694-93CA-9FC7-7DE6-6C3083902990}"/>
              </a:ext>
            </a:extLst>
          </p:cNvPr>
          <p:cNvSpPr/>
          <p:nvPr/>
        </p:nvSpPr>
        <p:spPr>
          <a:xfrm rot="10800000">
            <a:off x="7431247"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45DBF86-CB10-11CC-F2FE-2E458394EB95}"/>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4" name="文本框 13">
            <a:extLst>
              <a:ext uri="{FF2B5EF4-FFF2-40B4-BE49-F238E27FC236}">
                <a16:creationId xmlns:a16="http://schemas.microsoft.com/office/drawing/2014/main" id="{A5859A1A-95AE-F0D8-2F83-C696FABB5443}"/>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5" name="文本框 14">
            <a:extLst>
              <a:ext uri="{FF2B5EF4-FFF2-40B4-BE49-F238E27FC236}">
                <a16:creationId xmlns:a16="http://schemas.microsoft.com/office/drawing/2014/main" id="{01E508F5-E8AA-E7F8-8DE8-1534F2B3B7ED}"/>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335037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668855" y="1042558"/>
            <a:ext cx="8250592" cy="69826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400" kern="100" dirty="0">
                <a:latin typeface="黑体" panose="02010609060101010101" pitchFamily="49" charset="-122"/>
                <a:ea typeface="黑体" panose="02010609060101010101" pitchFamily="49" charset="-122"/>
                <a:cs typeface="宋体" panose="02010600030101010101" pitchFamily="2" charset="-122"/>
              </a:rPr>
              <a:t>结果：对因子的分析解释</a:t>
            </a:r>
            <a:endParaRPr lang="en-US" altLang="zh-CN" sz="24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6898AC32-4DA5-5B50-EEA1-E3EDE9E43CCA}"/>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descr="图表, 折线图&#10;&#10;描述已自动生成">
            <a:extLst>
              <a:ext uri="{FF2B5EF4-FFF2-40B4-BE49-F238E27FC236}">
                <a16:creationId xmlns:a16="http://schemas.microsoft.com/office/drawing/2014/main" id="{85A9D4A0-C0E3-FADA-CC8F-A661F4B550B2}"/>
              </a:ext>
            </a:extLst>
          </p:cNvPr>
          <p:cNvPicPr>
            <a:picLocks noChangeAspect="1"/>
          </p:cNvPicPr>
          <p:nvPr/>
        </p:nvPicPr>
        <p:blipFill rotWithShape="1">
          <a:blip r:embed="rId5">
            <a:extLst>
              <a:ext uri="{28A0092B-C50C-407E-A947-70E740481C1C}">
                <a14:useLocalDpi xmlns:a14="http://schemas.microsoft.com/office/drawing/2010/main" val="0"/>
              </a:ext>
            </a:extLst>
          </a:blip>
          <a:srcRect r="11432"/>
          <a:stretch/>
        </p:blipFill>
        <p:spPr>
          <a:xfrm>
            <a:off x="1286340" y="2747403"/>
            <a:ext cx="6503892" cy="3293449"/>
          </a:xfrm>
          <a:prstGeom prst="rect">
            <a:avLst/>
          </a:prstGeom>
        </p:spPr>
      </p:pic>
      <p:pic>
        <p:nvPicPr>
          <p:cNvPr id="17" name="图片 16">
            <a:extLst>
              <a:ext uri="{FF2B5EF4-FFF2-40B4-BE49-F238E27FC236}">
                <a16:creationId xmlns:a16="http://schemas.microsoft.com/office/drawing/2014/main" id="{4475FFD5-D788-037C-2ABA-CBE859664E94}"/>
              </a:ext>
            </a:extLst>
          </p:cNvPr>
          <p:cNvPicPr>
            <a:picLocks noChangeAspect="1"/>
          </p:cNvPicPr>
          <p:nvPr/>
        </p:nvPicPr>
        <p:blipFill>
          <a:blip r:embed="rId6"/>
          <a:stretch>
            <a:fillRect/>
          </a:stretch>
        </p:blipFill>
        <p:spPr>
          <a:xfrm>
            <a:off x="6637397" y="2668929"/>
            <a:ext cx="1152835" cy="497539"/>
          </a:xfrm>
          <a:prstGeom prst="rect">
            <a:avLst/>
          </a:prstGeom>
        </p:spPr>
      </p:pic>
      <p:sp>
        <p:nvSpPr>
          <p:cNvPr id="35" name="文本框 34">
            <a:extLst>
              <a:ext uri="{FF2B5EF4-FFF2-40B4-BE49-F238E27FC236}">
                <a16:creationId xmlns:a16="http://schemas.microsoft.com/office/drawing/2014/main" id="{2137E57D-541C-8660-1CBA-B7C377CA609F}"/>
              </a:ext>
            </a:extLst>
          </p:cNvPr>
          <p:cNvSpPr txBox="1"/>
          <p:nvPr/>
        </p:nvSpPr>
        <p:spPr>
          <a:xfrm>
            <a:off x="7709209" y="5452646"/>
            <a:ext cx="1893945"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1 = 100ms</a:t>
            </a:r>
          </a:p>
        </p:txBody>
      </p:sp>
      <p:sp>
        <p:nvSpPr>
          <p:cNvPr id="36" name="文本框 35">
            <a:extLst>
              <a:ext uri="{FF2B5EF4-FFF2-40B4-BE49-F238E27FC236}">
                <a16:creationId xmlns:a16="http://schemas.microsoft.com/office/drawing/2014/main" id="{DD1659B6-6EB2-6020-A562-9FB34F687A21}"/>
              </a:ext>
            </a:extLst>
          </p:cNvPr>
          <p:cNvSpPr txBox="1"/>
          <p:nvPr/>
        </p:nvSpPr>
        <p:spPr>
          <a:xfrm>
            <a:off x="4306131" y="2483902"/>
            <a:ext cx="1342996" cy="369332"/>
          </a:xfrm>
          <a:prstGeom prst="rect">
            <a:avLst/>
          </a:prstGeom>
          <a:noFill/>
        </p:spPr>
        <p:txBody>
          <a:bodyPr wrap="none" rtlCol="0">
            <a:spAutoFit/>
          </a:bodyPr>
          <a:lstStyle/>
          <a:p>
            <a:r>
              <a:rPr lang="zh-CN" altLang="en-US" dirty="0">
                <a:solidFill>
                  <a:srgbClr val="85C185"/>
                </a:solidFill>
              </a:rPr>
              <a:t>相同判断</a:t>
            </a:r>
            <a:r>
              <a:rPr lang="en-US" altLang="zh-CN" dirty="0">
                <a:solidFill>
                  <a:srgbClr val="85C185"/>
                </a:solidFill>
              </a:rPr>
              <a:t>RT</a:t>
            </a:r>
            <a:endParaRPr lang="zh-CN" altLang="en-US" dirty="0">
              <a:solidFill>
                <a:srgbClr val="85C185"/>
              </a:solidFill>
            </a:endParaRPr>
          </a:p>
        </p:txBody>
      </p:sp>
      <p:sp>
        <p:nvSpPr>
          <p:cNvPr id="37" name="文本框 36">
            <a:extLst>
              <a:ext uri="{FF2B5EF4-FFF2-40B4-BE49-F238E27FC236}">
                <a16:creationId xmlns:a16="http://schemas.microsoft.com/office/drawing/2014/main" id="{C6D46FFF-C27A-388A-02AC-D58B421F0F6F}"/>
              </a:ext>
            </a:extLst>
          </p:cNvPr>
          <p:cNvSpPr txBox="1"/>
          <p:nvPr/>
        </p:nvSpPr>
        <p:spPr>
          <a:xfrm>
            <a:off x="5455383" y="2491395"/>
            <a:ext cx="1355820" cy="369332"/>
          </a:xfrm>
          <a:prstGeom prst="rect">
            <a:avLst/>
          </a:prstGeom>
          <a:noFill/>
        </p:spPr>
        <p:txBody>
          <a:bodyPr wrap="none" rtlCol="0">
            <a:spAutoFit/>
          </a:bodyPr>
          <a:lstStyle/>
          <a:p>
            <a:r>
              <a:rPr lang="zh-CN" altLang="en-US" dirty="0">
                <a:solidFill>
                  <a:srgbClr val="AF4040"/>
                </a:solidFill>
              </a:rPr>
              <a:t>不同判断</a:t>
            </a:r>
            <a:r>
              <a:rPr lang="en-US" altLang="zh-CN" dirty="0">
                <a:solidFill>
                  <a:srgbClr val="AF4040"/>
                </a:solidFill>
              </a:rPr>
              <a:t>RT</a:t>
            </a:r>
            <a:endParaRPr lang="zh-CN" altLang="en-US" dirty="0">
              <a:solidFill>
                <a:srgbClr val="AF4040"/>
              </a:solidFill>
            </a:endParaRPr>
          </a:p>
        </p:txBody>
      </p:sp>
      <p:sp>
        <p:nvSpPr>
          <p:cNvPr id="38" name="文本框 37">
            <a:extLst>
              <a:ext uri="{FF2B5EF4-FFF2-40B4-BE49-F238E27FC236}">
                <a16:creationId xmlns:a16="http://schemas.microsoft.com/office/drawing/2014/main" id="{1B58A1CC-C8B6-B9F4-1498-861EEB341388}"/>
              </a:ext>
            </a:extLst>
          </p:cNvPr>
          <p:cNvSpPr txBox="1"/>
          <p:nvPr/>
        </p:nvSpPr>
        <p:spPr>
          <a:xfrm>
            <a:off x="1371477" y="1899971"/>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注视点期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39" name="文本框 38">
            <a:extLst>
              <a:ext uri="{FF2B5EF4-FFF2-40B4-BE49-F238E27FC236}">
                <a16:creationId xmlns:a16="http://schemas.microsoft.com/office/drawing/2014/main" id="{20D82D74-553F-D04D-41CD-F2D2A505494F}"/>
              </a:ext>
            </a:extLst>
          </p:cNvPr>
          <p:cNvSpPr txBox="1"/>
          <p:nvPr/>
        </p:nvSpPr>
        <p:spPr>
          <a:xfrm>
            <a:off x="2454516" y="1918275"/>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刺激呈现期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0" name="文本框 39">
            <a:extLst>
              <a:ext uri="{FF2B5EF4-FFF2-40B4-BE49-F238E27FC236}">
                <a16:creationId xmlns:a16="http://schemas.microsoft.com/office/drawing/2014/main" id="{7C601794-8BFD-F25C-5CED-C81AC94D4615}"/>
              </a:ext>
            </a:extLst>
          </p:cNvPr>
          <p:cNvSpPr txBox="1"/>
          <p:nvPr/>
        </p:nvSpPr>
        <p:spPr>
          <a:xfrm>
            <a:off x="3879306" y="1918275"/>
            <a:ext cx="1342996"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反应期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1" name="文本框 40">
            <a:extLst>
              <a:ext uri="{FF2B5EF4-FFF2-40B4-BE49-F238E27FC236}">
                <a16:creationId xmlns:a16="http://schemas.microsoft.com/office/drawing/2014/main" id="{1B46114A-291F-4C13-3030-97BECDCA48FF}"/>
              </a:ext>
            </a:extLst>
          </p:cNvPr>
          <p:cNvSpPr txBox="1"/>
          <p:nvPr/>
        </p:nvSpPr>
        <p:spPr>
          <a:xfrm>
            <a:off x="668855" y="3923115"/>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2</a:t>
            </a:r>
          </a:p>
        </p:txBody>
      </p:sp>
      <p:sp>
        <p:nvSpPr>
          <p:cNvPr id="42" name="文本框 41">
            <a:extLst>
              <a:ext uri="{FF2B5EF4-FFF2-40B4-BE49-F238E27FC236}">
                <a16:creationId xmlns:a16="http://schemas.microsoft.com/office/drawing/2014/main" id="{77205428-F2E0-5D50-3541-D7229640C75E}"/>
              </a:ext>
            </a:extLst>
          </p:cNvPr>
          <p:cNvSpPr txBox="1"/>
          <p:nvPr/>
        </p:nvSpPr>
        <p:spPr>
          <a:xfrm>
            <a:off x="668855" y="2846928"/>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1</a:t>
            </a:r>
          </a:p>
        </p:txBody>
      </p:sp>
      <p:sp>
        <p:nvSpPr>
          <p:cNvPr id="43" name="文本框 42">
            <a:extLst>
              <a:ext uri="{FF2B5EF4-FFF2-40B4-BE49-F238E27FC236}">
                <a16:creationId xmlns:a16="http://schemas.microsoft.com/office/drawing/2014/main" id="{AB46A5ED-7CF4-82D1-F22E-1495F4171CF6}"/>
              </a:ext>
            </a:extLst>
          </p:cNvPr>
          <p:cNvSpPr txBox="1"/>
          <p:nvPr/>
        </p:nvSpPr>
        <p:spPr>
          <a:xfrm>
            <a:off x="668855" y="4981983"/>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因子</a:t>
            </a:r>
            <a:r>
              <a:rPr lang="en-US" altLang="zh-CN" kern="100" dirty="0">
                <a:latin typeface="黑体" panose="02010609060101010101" pitchFamily="49" charset="-122"/>
                <a:ea typeface="黑体" panose="02010609060101010101" pitchFamily="49" charset="-122"/>
                <a:cs typeface="宋体" panose="02010600030101010101" pitchFamily="2" charset="-122"/>
              </a:rPr>
              <a:t>3</a:t>
            </a:r>
          </a:p>
        </p:txBody>
      </p:sp>
      <p:pic>
        <p:nvPicPr>
          <p:cNvPr id="46" name="图片 45">
            <a:extLst>
              <a:ext uri="{FF2B5EF4-FFF2-40B4-BE49-F238E27FC236}">
                <a16:creationId xmlns:a16="http://schemas.microsoft.com/office/drawing/2014/main" id="{8F5F74C0-218D-02C9-F38F-AAF00D1225FD}"/>
              </a:ext>
            </a:extLst>
          </p:cNvPr>
          <p:cNvPicPr>
            <a:picLocks noChangeAspect="1"/>
          </p:cNvPicPr>
          <p:nvPr/>
        </p:nvPicPr>
        <p:blipFill>
          <a:blip r:embed="rId7"/>
          <a:stretch>
            <a:fillRect/>
          </a:stretch>
        </p:blipFill>
        <p:spPr>
          <a:xfrm>
            <a:off x="8600258" y="2507024"/>
            <a:ext cx="2657143" cy="323810"/>
          </a:xfrm>
          <a:prstGeom prst="rect">
            <a:avLst/>
          </a:prstGeom>
        </p:spPr>
      </p:pic>
      <p:pic>
        <p:nvPicPr>
          <p:cNvPr id="48" name="图片 47">
            <a:extLst>
              <a:ext uri="{FF2B5EF4-FFF2-40B4-BE49-F238E27FC236}">
                <a16:creationId xmlns:a16="http://schemas.microsoft.com/office/drawing/2014/main" id="{E702FA06-C694-E0E3-00D9-BF07F37646E3}"/>
              </a:ext>
            </a:extLst>
          </p:cNvPr>
          <p:cNvPicPr>
            <a:picLocks noChangeAspect="1"/>
          </p:cNvPicPr>
          <p:nvPr/>
        </p:nvPicPr>
        <p:blipFill>
          <a:blip r:embed="rId8"/>
          <a:stretch>
            <a:fillRect/>
          </a:stretch>
        </p:blipFill>
        <p:spPr>
          <a:xfrm>
            <a:off x="8528829" y="3019251"/>
            <a:ext cx="2800000" cy="847619"/>
          </a:xfrm>
          <a:prstGeom prst="rect">
            <a:avLst/>
          </a:prstGeom>
        </p:spPr>
      </p:pic>
      <p:pic>
        <p:nvPicPr>
          <p:cNvPr id="50" name="图片 49">
            <a:extLst>
              <a:ext uri="{FF2B5EF4-FFF2-40B4-BE49-F238E27FC236}">
                <a16:creationId xmlns:a16="http://schemas.microsoft.com/office/drawing/2014/main" id="{B8C9E18F-797F-70DC-57BF-A77C2F9A066F}"/>
              </a:ext>
            </a:extLst>
          </p:cNvPr>
          <p:cNvPicPr>
            <a:picLocks noChangeAspect="1"/>
          </p:cNvPicPr>
          <p:nvPr/>
        </p:nvPicPr>
        <p:blipFill>
          <a:blip r:embed="rId9"/>
          <a:stretch>
            <a:fillRect/>
          </a:stretch>
        </p:blipFill>
        <p:spPr>
          <a:xfrm>
            <a:off x="8801768" y="3923115"/>
            <a:ext cx="1928849" cy="1623145"/>
          </a:xfrm>
          <a:prstGeom prst="rect">
            <a:avLst/>
          </a:prstGeom>
        </p:spPr>
      </p:pic>
    </p:spTree>
    <p:extLst>
      <p:ext uri="{BB962C8B-B14F-4D97-AF65-F5344CB8AC3E}">
        <p14:creationId xmlns:p14="http://schemas.microsoft.com/office/powerpoint/2010/main" val="209457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084616"/>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结果：对因子的分析解释</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6898AC32-4DA5-5B50-EEA1-E3EDE9E43CCA}"/>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6" name="图片 5" descr="图表, 折线图&#10;&#10;描述已自动生成">
            <a:extLst>
              <a:ext uri="{FF2B5EF4-FFF2-40B4-BE49-F238E27FC236}">
                <a16:creationId xmlns:a16="http://schemas.microsoft.com/office/drawing/2014/main" id="{85A9D4A0-C0E3-FADA-CC8F-A661F4B550B2}"/>
              </a:ext>
            </a:extLst>
          </p:cNvPr>
          <p:cNvPicPr>
            <a:picLocks noChangeAspect="1"/>
          </p:cNvPicPr>
          <p:nvPr/>
        </p:nvPicPr>
        <p:blipFill rotWithShape="1">
          <a:blip r:embed="rId5">
            <a:extLst>
              <a:ext uri="{28A0092B-C50C-407E-A947-70E740481C1C}">
                <a14:useLocalDpi xmlns:a14="http://schemas.microsoft.com/office/drawing/2010/main" val="0"/>
              </a:ext>
            </a:extLst>
          </a:blip>
          <a:srcRect r="11432"/>
          <a:stretch/>
        </p:blipFill>
        <p:spPr>
          <a:xfrm>
            <a:off x="2496578" y="2564765"/>
            <a:ext cx="6503892" cy="3293449"/>
          </a:xfrm>
          <a:prstGeom prst="rect">
            <a:avLst/>
          </a:prstGeom>
        </p:spPr>
      </p:pic>
      <p:pic>
        <p:nvPicPr>
          <p:cNvPr id="12" name="图片 11">
            <a:extLst>
              <a:ext uri="{FF2B5EF4-FFF2-40B4-BE49-F238E27FC236}">
                <a16:creationId xmlns:a16="http://schemas.microsoft.com/office/drawing/2014/main" id="{43E05EA4-D9C4-0B90-A0C3-D3F199857668}"/>
              </a:ext>
            </a:extLst>
          </p:cNvPr>
          <p:cNvPicPr>
            <a:picLocks noChangeAspect="1"/>
          </p:cNvPicPr>
          <p:nvPr/>
        </p:nvPicPr>
        <p:blipFill>
          <a:blip r:embed="rId6"/>
          <a:stretch>
            <a:fillRect/>
          </a:stretch>
        </p:blipFill>
        <p:spPr>
          <a:xfrm>
            <a:off x="846032" y="3494874"/>
            <a:ext cx="1501414" cy="1371189"/>
          </a:xfrm>
          <a:prstGeom prst="ellipse">
            <a:avLst/>
          </a:prstGeom>
          <a:ln w="127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7" name="图片 16">
            <a:extLst>
              <a:ext uri="{FF2B5EF4-FFF2-40B4-BE49-F238E27FC236}">
                <a16:creationId xmlns:a16="http://schemas.microsoft.com/office/drawing/2014/main" id="{4475FFD5-D788-037C-2ABA-CBE859664E94}"/>
              </a:ext>
            </a:extLst>
          </p:cNvPr>
          <p:cNvPicPr>
            <a:picLocks noChangeAspect="1"/>
          </p:cNvPicPr>
          <p:nvPr/>
        </p:nvPicPr>
        <p:blipFill>
          <a:blip r:embed="rId7"/>
          <a:stretch>
            <a:fillRect/>
          </a:stretch>
        </p:blipFill>
        <p:spPr>
          <a:xfrm>
            <a:off x="7766612" y="2461569"/>
            <a:ext cx="1152835" cy="497539"/>
          </a:xfrm>
          <a:prstGeom prst="rect">
            <a:avLst/>
          </a:prstGeom>
        </p:spPr>
      </p:pic>
      <p:sp>
        <p:nvSpPr>
          <p:cNvPr id="22" name="椭圆 21">
            <a:extLst>
              <a:ext uri="{FF2B5EF4-FFF2-40B4-BE49-F238E27FC236}">
                <a16:creationId xmlns:a16="http://schemas.microsoft.com/office/drawing/2014/main" id="{32E51232-38F6-DEEA-5066-A4E0DEA9837B}"/>
              </a:ext>
            </a:extLst>
          </p:cNvPr>
          <p:cNvSpPr/>
          <p:nvPr/>
        </p:nvSpPr>
        <p:spPr>
          <a:xfrm>
            <a:off x="4216268" y="5045111"/>
            <a:ext cx="652040" cy="65204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852020B7-7156-52AD-FC78-40E7B4732996}"/>
              </a:ext>
            </a:extLst>
          </p:cNvPr>
          <p:cNvCxnSpPr>
            <a:cxnSpLocks/>
            <a:stCxn id="22" idx="2"/>
          </p:cNvCxnSpPr>
          <p:nvPr/>
        </p:nvCxnSpPr>
        <p:spPr>
          <a:xfrm flipH="1" flipV="1">
            <a:off x="2245489" y="4668334"/>
            <a:ext cx="1970779" cy="7027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F898790-1E69-543F-B2AD-713F03BE06BA}"/>
              </a:ext>
            </a:extLst>
          </p:cNvPr>
          <p:cNvPicPr>
            <a:picLocks noChangeAspect="1"/>
          </p:cNvPicPr>
          <p:nvPr/>
        </p:nvPicPr>
        <p:blipFill>
          <a:blip r:embed="rId8"/>
          <a:stretch>
            <a:fillRect/>
          </a:stretch>
        </p:blipFill>
        <p:spPr>
          <a:xfrm>
            <a:off x="10185721" y="2696871"/>
            <a:ext cx="1243922" cy="1188925"/>
          </a:xfrm>
          <a:prstGeom prst="ellipse">
            <a:avLst/>
          </a:prstGeom>
          <a:ln w="127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0" name="椭圆 29">
            <a:extLst>
              <a:ext uri="{FF2B5EF4-FFF2-40B4-BE49-F238E27FC236}">
                <a16:creationId xmlns:a16="http://schemas.microsoft.com/office/drawing/2014/main" id="{9A233D9B-BDAD-FB29-2310-B52D56B7DD08}"/>
              </a:ext>
            </a:extLst>
          </p:cNvPr>
          <p:cNvSpPr/>
          <p:nvPr/>
        </p:nvSpPr>
        <p:spPr>
          <a:xfrm>
            <a:off x="7030844" y="3001579"/>
            <a:ext cx="920963" cy="53984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6A79C1B8-1AFD-02C3-6849-5BE859D9C918}"/>
              </a:ext>
            </a:extLst>
          </p:cNvPr>
          <p:cNvCxnSpPr>
            <a:cxnSpLocks/>
          </p:cNvCxnSpPr>
          <p:nvPr/>
        </p:nvCxnSpPr>
        <p:spPr>
          <a:xfrm>
            <a:off x="7951807" y="3291333"/>
            <a:ext cx="2233914" cy="161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137E57D-541C-8660-1CBA-B7C377CA609F}"/>
              </a:ext>
            </a:extLst>
          </p:cNvPr>
          <p:cNvSpPr txBox="1"/>
          <p:nvPr/>
        </p:nvSpPr>
        <p:spPr>
          <a:xfrm>
            <a:off x="8913737" y="5414657"/>
            <a:ext cx="1893945"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en-US" altLang="zh-CN" kern="100" dirty="0">
                <a:latin typeface="宋体" panose="02010600030101010101" pitchFamily="2" charset="-122"/>
                <a:ea typeface="宋体" panose="02010600030101010101" pitchFamily="2" charset="-122"/>
                <a:cs typeface="宋体" panose="02010600030101010101" pitchFamily="2" charset="-122"/>
              </a:rPr>
              <a:t>1 = 100ms</a:t>
            </a:r>
          </a:p>
        </p:txBody>
      </p:sp>
      <p:sp>
        <p:nvSpPr>
          <p:cNvPr id="3" name="文本框 2">
            <a:extLst>
              <a:ext uri="{FF2B5EF4-FFF2-40B4-BE49-F238E27FC236}">
                <a16:creationId xmlns:a16="http://schemas.microsoft.com/office/drawing/2014/main" id="{4A3E3673-1532-126C-9985-8288BE719778}"/>
              </a:ext>
            </a:extLst>
          </p:cNvPr>
          <p:cNvSpPr txBox="1"/>
          <p:nvPr/>
        </p:nvSpPr>
        <p:spPr>
          <a:xfrm>
            <a:off x="2730536" y="2045680"/>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注视点期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5" name="文本框 4">
            <a:extLst>
              <a:ext uri="{FF2B5EF4-FFF2-40B4-BE49-F238E27FC236}">
                <a16:creationId xmlns:a16="http://schemas.microsoft.com/office/drawing/2014/main" id="{EE7EE34D-67CF-20AA-4E4B-151896BA236A}"/>
              </a:ext>
            </a:extLst>
          </p:cNvPr>
          <p:cNvSpPr txBox="1"/>
          <p:nvPr/>
        </p:nvSpPr>
        <p:spPr>
          <a:xfrm>
            <a:off x="3813575" y="2063984"/>
            <a:ext cx="1710044"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刺激呈现期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5CF72D5A-9FC2-6793-C6B9-B1D95A2958AA}"/>
              </a:ext>
            </a:extLst>
          </p:cNvPr>
          <p:cNvSpPr txBox="1"/>
          <p:nvPr/>
        </p:nvSpPr>
        <p:spPr>
          <a:xfrm>
            <a:off x="5238365" y="2063984"/>
            <a:ext cx="1342996"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反应期</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56740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结论：对网络活动特性的解释</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D4955416-F4EE-D147-635F-97325DA446F8}"/>
              </a:ext>
            </a:extLst>
          </p:cNvPr>
          <p:cNvSpPr txBox="1"/>
          <p:nvPr/>
        </p:nvSpPr>
        <p:spPr>
          <a:xfrm>
            <a:off x="846032" y="2121887"/>
            <a:ext cx="10649364" cy="3648499"/>
          </a:xfrm>
          <a:prstGeom prst="rect">
            <a:avLst/>
          </a:prstGeom>
          <a:noFill/>
        </p:spPr>
        <p:txBody>
          <a:bodyPr wrap="square">
            <a:spAutoFit/>
          </a:bodyPr>
          <a:lstStyle/>
          <a:p>
            <a:pPr indent="304800">
              <a:lnSpc>
                <a:spcPct val="150000"/>
              </a:lnSpc>
            </a:pPr>
            <a:r>
              <a:rPr lang="en-US" altLang="zh-CN" sz="2000" kern="0" dirty="0" err="1">
                <a:solidFill>
                  <a:srgbClr val="000000"/>
                </a:solidFill>
                <a:latin typeface="华文细黑" panose="02010600040101010101" pitchFamily="2" charset="-122"/>
                <a:ea typeface="华文细黑" panose="02010600040101010101" pitchFamily="2" charset="-122"/>
              </a:rPr>
              <a:t>FSNet</a:t>
            </a:r>
            <a:r>
              <a:rPr lang="zh-CN" altLang="zh-CN" sz="2000" kern="0" dirty="0">
                <a:solidFill>
                  <a:srgbClr val="000000"/>
                </a:solidFill>
                <a:latin typeface="华文细黑" panose="02010600040101010101" pitchFamily="2" charset="-122"/>
                <a:ea typeface="华文细黑" panose="02010600040101010101" pitchFamily="2" charset="-122"/>
              </a:rPr>
              <a:t>处理“不同刺激”条件的试次与“相同刺激”条件的试次的过程中，活动水平和模式有着明显的差异</a:t>
            </a:r>
            <a:r>
              <a:rPr lang="zh-CN" altLang="en-US" sz="2000" kern="0" dirty="0">
                <a:solidFill>
                  <a:srgbClr val="000000"/>
                </a:solidFill>
                <a:latin typeface="华文细黑" panose="02010600040101010101" pitchFamily="2" charset="-122"/>
                <a:ea typeface="华文细黑" panose="02010600040101010101" pitchFamily="2" charset="-122"/>
              </a:rPr>
              <a:t>，存在两个不同</a:t>
            </a:r>
            <a:r>
              <a:rPr kumimoji="0" lang="zh-CN" altLang="zh-CN"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加工过程</a:t>
            </a:r>
            <a:r>
              <a:rPr kumimoji="0"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，这</a:t>
            </a:r>
            <a:r>
              <a:rPr kumimoji="0" lang="zh-CN" altLang="zh-CN"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与现有理论中的双过程模型的假设一致。支持了</a:t>
            </a:r>
            <a:r>
              <a:rPr lang="zh-CN" altLang="zh-CN" sz="2000" kern="0" dirty="0">
                <a:solidFill>
                  <a:srgbClr val="000000"/>
                </a:solidFill>
                <a:latin typeface="华文细黑" panose="02010600040101010101" pitchFamily="2" charset="-122"/>
                <a:ea typeface="华文细黑" panose="02010600040101010101" pitchFamily="2" charset="-122"/>
              </a:rPr>
              <a:t>本研究的假设</a:t>
            </a:r>
            <a:r>
              <a:rPr lang="en-US" altLang="zh-CN" sz="2000" kern="0" dirty="0">
                <a:solidFill>
                  <a:srgbClr val="000000"/>
                </a:solidFill>
                <a:latin typeface="华文细黑" panose="02010600040101010101" pitchFamily="2" charset="-122"/>
                <a:ea typeface="华文细黑" panose="02010600040101010101" pitchFamily="2" charset="-122"/>
              </a:rPr>
              <a:t>2</a:t>
            </a:r>
            <a:r>
              <a:rPr lang="zh-CN" altLang="zh-CN" sz="2000" kern="0" dirty="0">
                <a:solidFill>
                  <a:srgbClr val="000000"/>
                </a:solidFill>
                <a:latin typeface="华文细黑" panose="02010600040101010101" pitchFamily="2" charset="-122"/>
                <a:ea typeface="华文细黑" panose="02010600040101010101" pitchFamily="2" charset="-122"/>
              </a:rPr>
              <a:t>。</a:t>
            </a:r>
            <a:endParaRPr lang="en-US" altLang="zh-CN" sz="2000" kern="0" dirty="0">
              <a:solidFill>
                <a:srgbClr val="000000"/>
              </a:solidFill>
              <a:latin typeface="华文细黑" panose="02010600040101010101" pitchFamily="2" charset="-122"/>
              <a:ea typeface="华文细黑" panose="02010600040101010101" pitchFamily="2" charset="-122"/>
            </a:endParaRPr>
          </a:p>
          <a:p>
            <a:pPr indent="304800">
              <a:lnSpc>
                <a:spcPct val="150000"/>
              </a:lnSpc>
            </a:pPr>
            <a:r>
              <a:rPr lang="zh-CN" altLang="en-US" sz="2000" kern="0" dirty="0">
                <a:solidFill>
                  <a:srgbClr val="000000"/>
                </a:solidFill>
                <a:latin typeface="华文细黑" panose="02010600040101010101" pitchFamily="2" charset="-122"/>
                <a:ea typeface="华文细黑" panose="02010600040101010101" pitchFamily="2" charset="-122"/>
              </a:rPr>
              <a:t>对于“相同刺激”的处理，网络在刺激呈现期有明显的活动，而在反应期的活动水平较低，活动几乎停止；对于“不同刺激”，网络在刺激呈现期活动水平较低，在反应期有明显活动。</a:t>
            </a:r>
            <a:endParaRPr lang="en-US" altLang="zh-CN" sz="2000" kern="0" dirty="0">
              <a:solidFill>
                <a:srgbClr val="000000"/>
              </a:solidFill>
              <a:latin typeface="华文细黑" panose="02010600040101010101" pitchFamily="2" charset="-122"/>
              <a:ea typeface="华文细黑" panose="02010600040101010101" pitchFamily="2" charset="-122"/>
            </a:endParaRPr>
          </a:p>
          <a:p>
            <a:pPr marL="0" marR="0" lvl="0" indent="304800" algn="l" defTabSz="914400" rtl="0" eaLnBrk="0" fontAlgn="base" latinLnBrk="0" hangingPunct="0">
              <a:lnSpc>
                <a:spcPct val="150000"/>
              </a:lnSpc>
              <a:spcBef>
                <a:spcPct val="0"/>
              </a:spcBef>
              <a:spcAft>
                <a:spcPct val="0"/>
              </a:spcAft>
              <a:buClrTx/>
              <a:buSzTx/>
              <a:buFontTx/>
              <a:buNone/>
              <a:tabLst/>
              <a:defRPr/>
            </a:pPr>
            <a:r>
              <a:rPr lang="zh-CN" altLang="zh-CN" sz="2000" kern="0" dirty="0">
                <a:solidFill>
                  <a:srgbClr val="000000"/>
                </a:solidFill>
                <a:latin typeface="华文细黑" panose="02010600040101010101" pitchFamily="2" charset="-122"/>
                <a:ea typeface="华文细黑" panose="02010600040101010101" pitchFamily="2" charset="-122"/>
              </a:rPr>
              <a:t>两个过程在时间上的顺序性，说明了在异同判断任务中，可能存在两个先后的加工过程，这支持了</a:t>
            </a:r>
            <a:r>
              <a:rPr lang="zh-CN" altLang="en-US" sz="2000" kern="0" dirty="0">
                <a:solidFill>
                  <a:srgbClr val="000000"/>
                </a:solidFill>
                <a:latin typeface="华文细黑" panose="02010600040101010101" pitchFamily="2" charset="-122"/>
                <a:ea typeface="华文细黑" panose="02010600040101010101" pitchFamily="2" charset="-122"/>
              </a:rPr>
              <a:t>本研究的假设</a:t>
            </a:r>
            <a:r>
              <a:rPr lang="en-US" altLang="zh-CN" sz="2000" kern="0" dirty="0">
                <a:solidFill>
                  <a:srgbClr val="000000"/>
                </a:solidFill>
                <a:latin typeface="华文细黑" panose="02010600040101010101" pitchFamily="2" charset="-122"/>
                <a:ea typeface="华文细黑" panose="02010600040101010101" pitchFamily="2" charset="-122"/>
              </a:rPr>
              <a:t>1</a:t>
            </a:r>
            <a:endParaRPr lang="zh-CN" altLang="zh-CN" sz="2000" kern="0" dirty="0">
              <a:solidFill>
                <a:srgbClr val="000000"/>
              </a:solidFill>
              <a:latin typeface="华文细黑" panose="02010600040101010101" pitchFamily="2" charset="-122"/>
              <a:ea typeface="华文细黑" panose="02010600040101010101" pitchFamily="2" charset="-122"/>
            </a:endParaRPr>
          </a:p>
          <a:p>
            <a:pPr indent="304800">
              <a:lnSpc>
                <a:spcPct val="150000"/>
              </a:lnSpc>
            </a:pPr>
            <a:endParaRPr lang="zh-CN" altLang="zh-CN" sz="16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45813019-DFD3-8F83-B0AB-4C133B2DD532}"/>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92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24A17F0C-B4F0-2FB6-709E-952EB733DFBE}"/>
              </a:ext>
            </a:extLst>
          </p:cNvPr>
          <p:cNvSpPr/>
          <p:nvPr/>
        </p:nvSpPr>
        <p:spPr>
          <a:xfrm>
            <a:off x="-53009" y="0"/>
            <a:ext cx="3578087" cy="685800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仿宋" panose="02010600040101010101" pitchFamily="2" charset="-122"/>
              <a:ea typeface="华文仿宋" panose="02010600040101010101" pitchFamily="2" charset="-122"/>
            </a:endParaRPr>
          </a:p>
        </p:txBody>
      </p:sp>
      <p:sp>
        <p:nvSpPr>
          <p:cNvPr id="5" name="文本框 4"/>
          <p:cNvSpPr txBox="1"/>
          <p:nvPr/>
        </p:nvSpPr>
        <p:spPr>
          <a:xfrm>
            <a:off x="262023" y="2185378"/>
            <a:ext cx="2759336" cy="1675202"/>
          </a:xfrm>
          <a:prstGeom prst="rect">
            <a:avLst/>
          </a:prstGeom>
          <a:noFill/>
        </p:spPr>
        <p:txBody>
          <a:bodyPr wrap="square" rtlCol="0">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目 录</a:t>
            </a:r>
            <a:endParaRPr kumimoji="0" lang="en-US" altLang="zh-CN"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 </a:t>
            </a:r>
            <a:r>
              <a:rPr kumimoji="0" lang="en-US" altLang="zh-CN"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rPr>
              <a:t>CONTENT</a:t>
            </a:r>
            <a:endParaRPr kumimoji="0" lang="zh-CN" altLang="en-US" sz="3600" b="1" i="0" u="none" strike="noStrike" kern="120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endParaRPr>
          </a:p>
        </p:txBody>
      </p:sp>
      <p:grpSp>
        <p:nvGrpSpPr>
          <p:cNvPr id="3" name="组合 2">
            <a:extLst>
              <a:ext uri="{FF2B5EF4-FFF2-40B4-BE49-F238E27FC236}">
                <a16:creationId xmlns:a16="http://schemas.microsoft.com/office/drawing/2014/main" id="{04B1CDEC-47D8-BFBD-B4CC-88E5BEA660B4}"/>
              </a:ext>
            </a:extLst>
          </p:cNvPr>
          <p:cNvGrpSpPr/>
          <p:nvPr/>
        </p:nvGrpSpPr>
        <p:grpSpPr>
          <a:xfrm>
            <a:off x="4250707" y="493863"/>
            <a:ext cx="4823278" cy="780525"/>
            <a:chOff x="5300784" y="596957"/>
            <a:chExt cx="4823278" cy="780525"/>
          </a:xfrm>
        </p:grpSpPr>
        <p:sp>
          <p:nvSpPr>
            <p:cNvPr id="4" name="椭圆 3">
              <a:extLst>
                <a:ext uri="{FF2B5EF4-FFF2-40B4-BE49-F238E27FC236}">
                  <a16:creationId xmlns:a16="http://schemas.microsoft.com/office/drawing/2014/main" id="{4E58ED4E-4B9B-27FF-C4AA-276D677B68F1}"/>
                </a:ext>
              </a:extLst>
            </p:cNvPr>
            <p:cNvSpPr/>
            <p:nvPr/>
          </p:nvSpPr>
          <p:spPr>
            <a:xfrm>
              <a:off x="5300784" y="596957"/>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01</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6" name="文本框 5">
              <a:extLst>
                <a:ext uri="{FF2B5EF4-FFF2-40B4-BE49-F238E27FC236}">
                  <a16:creationId xmlns:a16="http://schemas.microsoft.com/office/drawing/2014/main" id="{D277F21F-6012-D821-BECE-87B52755BAA1}"/>
                </a:ext>
              </a:extLst>
            </p:cNvPr>
            <p:cNvSpPr txBox="1"/>
            <p:nvPr/>
          </p:nvSpPr>
          <p:spPr>
            <a:xfrm>
              <a:off x="6426457" y="710220"/>
              <a:ext cx="3697605"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研究背景与研究问题</a:t>
              </a:r>
            </a:p>
          </p:txBody>
        </p:sp>
      </p:grpSp>
      <p:grpSp>
        <p:nvGrpSpPr>
          <p:cNvPr id="9" name="组合 8">
            <a:extLst>
              <a:ext uri="{FF2B5EF4-FFF2-40B4-BE49-F238E27FC236}">
                <a16:creationId xmlns:a16="http://schemas.microsoft.com/office/drawing/2014/main" id="{02835B78-1724-6C5B-B83A-6DCF24AC8E5F}"/>
              </a:ext>
            </a:extLst>
          </p:cNvPr>
          <p:cNvGrpSpPr/>
          <p:nvPr/>
        </p:nvGrpSpPr>
        <p:grpSpPr>
          <a:xfrm>
            <a:off x="4262772" y="1893229"/>
            <a:ext cx="7438161" cy="780525"/>
            <a:chOff x="5509699" y="1775885"/>
            <a:chExt cx="7438161" cy="780525"/>
          </a:xfrm>
        </p:grpSpPr>
        <p:sp>
          <p:nvSpPr>
            <p:cNvPr id="10" name="椭圆 9">
              <a:extLst>
                <a:ext uri="{FF2B5EF4-FFF2-40B4-BE49-F238E27FC236}">
                  <a16:creationId xmlns:a16="http://schemas.microsoft.com/office/drawing/2014/main" id="{C2530CC0-E9DC-65CD-D3D7-0FDB5FD5CE4D}"/>
                </a:ext>
              </a:extLst>
            </p:cNvPr>
            <p:cNvSpPr/>
            <p:nvPr/>
          </p:nvSpPr>
          <p:spPr>
            <a:xfrm>
              <a:off x="5509699" y="1775885"/>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02</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1" name="文本框 10">
              <a:extLst>
                <a:ext uri="{FF2B5EF4-FFF2-40B4-BE49-F238E27FC236}">
                  <a16:creationId xmlns:a16="http://schemas.microsoft.com/office/drawing/2014/main" id="{ABC59049-BCA3-EB11-451D-DD0A0C2E5D7E}"/>
                </a:ext>
              </a:extLst>
            </p:cNvPr>
            <p:cNvSpPr txBox="1"/>
            <p:nvPr/>
          </p:nvSpPr>
          <p:spPr>
            <a:xfrm>
              <a:off x="6623307" y="1889972"/>
              <a:ext cx="6324553"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研究一 构建</a:t>
              </a:r>
              <a:r>
                <a:rPr lang="en-US" altLang="zh-CN" sz="3000" dirty="0" err="1">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FSNet</a:t>
              </a:r>
              <a:endPar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endParaRPr>
            </a:p>
          </p:txBody>
        </p:sp>
      </p:grpSp>
      <p:grpSp>
        <p:nvGrpSpPr>
          <p:cNvPr id="12" name="组合 11">
            <a:extLst>
              <a:ext uri="{FF2B5EF4-FFF2-40B4-BE49-F238E27FC236}">
                <a16:creationId xmlns:a16="http://schemas.microsoft.com/office/drawing/2014/main" id="{3C62509F-3DFE-4BBB-BBC9-5C09B9765636}"/>
              </a:ext>
            </a:extLst>
          </p:cNvPr>
          <p:cNvGrpSpPr/>
          <p:nvPr/>
        </p:nvGrpSpPr>
        <p:grpSpPr>
          <a:xfrm>
            <a:off x="4262772" y="3326372"/>
            <a:ext cx="7409133" cy="780525"/>
            <a:chOff x="5523669" y="2938303"/>
            <a:chExt cx="7409133" cy="780525"/>
          </a:xfrm>
        </p:grpSpPr>
        <p:sp>
          <p:nvSpPr>
            <p:cNvPr id="13" name="椭圆 12">
              <a:extLst>
                <a:ext uri="{FF2B5EF4-FFF2-40B4-BE49-F238E27FC236}">
                  <a16:creationId xmlns:a16="http://schemas.microsoft.com/office/drawing/2014/main" id="{E06E2636-E526-37D7-550E-57F1B955EAB4}"/>
                </a:ext>
              </a:extLst>
            </p:cNvPr>
            <p:cNvSpPr/>
            <p:nvPr/>
          </p:nvSpPr>
          <p:spPr>
            <a:xfrm>
              <a:off x="5523669" y="2938303"/>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03</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4" name="文本框 13">
              <a:extLst>
                <a:ext uri="{FF2B5EF4-FFF2-40B4-BE49-F238E27FC236}">
                  <a16:creationId xmlns:a16="http://schemas.microsoft.com/office/drawing/2014/main" id="{AD9CA67D-1791-CB10-A1F2-6FC775AD3481}"/>
                </a:ext>
              </a:extLst>
            </p:cNvPr>
            <p:cNvSpPr txBox="1"/>
            <p:nvPr/>
          </p:nvSpPr>
          <p:spPr>
            <a:xfrm>
              <a:off x="6608249" y="3044983"/>
              <a:ext cx="6324553"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研究二 </a:t>
              </a:r>
              <a:r>
                <a:rPr lang="en-US" altLang="zh-CN" sz="3000" dirty="0" err="1">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FSNet</a:t>
              </a:r>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的网络特征</a:t>
              </a:r>
            </a:p>
          </p:txBody>
        </p:sp>
      </p:grpSp>
      <p:grpSp>
        <p:nvGrpSpPr>
          <p:cNvPr id="15" name="组合 14">
            <a:extLst>
              <a:ext uri="{FF2B5EF4-FFF2-40B4-BE49-F238E27FC236}">
                <a16:creationId xmlns:a16="http://schemas.microsoft.com/office/drawing/2014/main" id="{F4410B96-D6D6-EB63-D3AC-FE9E5F8F4FDD}"/>
              </a:ext>
            </a:extLst>
          </p:cNvPr>
          <p:cNvGrpSpPr/>
          <p:nvPr/>
        </p:nvGrpSpPr>
        <p:grpSpPr>
          <a:xfrm>
            <a:off x="4262772" y="4709904"/>
            <a:ext cx="5980685" cy="780525"/>
            <a:chOff x="5523669" y="2938303"/>
            <a:chExt cx="5980685" cy="780525"/>
          </a:xfrm>
        </p:grpSpPr>
        <p:sp>
          <p:nvSpPr>
            <p:cNvPr id="16" name="椭圆 15">
              <a:extLst>
                <a:ext uri="{FF2B5EF4-FFF2-40B4-BE49-F238E27FC236}">
                  <a16:creationId xmlns:a16="http://schemas.microsoft.com/office/drawing/2014/main" id="{5A224810-6B4B-009A-7C0D-2ABA230DC0DC}"/>
                </a:ext>
              </a:extLst>
            </p:cNvPr>
            <p:cNvSpPr/>
            <p:nvPr/>
          </p:nvSpPr>
          <p:spPr>
            <a:xfrm>
              <a:off x="5523669" y="2938303"/>
              <a:ext cx="821059" cy="780525"/>
            </a:xfrm>
            <a:prstGeom prst="ellipse">
              <a:avLst/>
            </a:prstGeom>
            <a:solidFill>
              <a:srgbClr val="023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华文仿宋" panose="02010600040101010101" pitchFamily="2" charset="-122"/>
                  <a:ea typeface="华文仿宋" panose="02010600040101010101" pitchFamily="2" charset="-122"/>
                  <a:sym typeface="Arial" panose="020B0604020202020204"/>
                </a:rPr>
                <a:t>04</a:t>
              </a:r>
              <a:endParaRPr lang="zh-CN" altLang="en-US" sz="2400" b="1" dirty="0">
                <a:solidFill>
                  <a:schemeClr val="bg1"/>
                </a:solidFill>
                <a:latin typeface="华文仿宋" panose="02010600040101010101" pitchFamily="2" charset="-122"/>
                <a:ea typeface="华文仿宋" panose="02010600040101010101" pitchFamily="2" charset="-122"/>
                <a:sym typeface="Arial" panose="020B0604020202020204"/>
              </a:endParaRPr>
            </a:p>
          </p:txBody>
        </p:sp>
        <p:sp>
          <p:nvSpPr>
            <p:cNvPr id="17" name="文本框 16">
              <a:extLst>
                <a:ext uri="{FF2B5EF4-FFF2-40B4-BE49-F238E27FC236}">
                  <a16:creationId xmlns:a16="http://schemas.microsoft.com/office/drawing/2014/main" id="{D0003DA0-7E96-0E64-03AA-BC82A942F477}"/>
                </a:ext>
              </a:extLst>
            </p:cNvPr>
            <p:cNvSpPr txBox="1"/>
            <p:nvPr/>
          </p:nvSpPr>
          <p:spPr>
            <a:xfrm>
              <a:off x="6608249" y="3044983"/>
              <a:ext cx="4896105" cy="553998"/>
            </a:xfrm>
            <a:prstGeom prst="rect">
              <a:avLst/>
            </a:prstGeom>
            <a:noFill/>
          </p:spPr>
          <p:txBody>
            <a:bodyPr wrap="square" rtlCol="0">
              <a:spAutoFit/>
            </a:bodyPr>
            <a:lstStyle>
              <a:defPPr>
                <a:defRPr lang="zh-CN"/>
              </a:defPPr>
              <a:lvl1pPr>
                <a:defRPr sz="6600" b="1">
                  <a:latin typeface="思源宋体 CN Heavy" panose="02020900000000000000" pitchFamily="18" charset="-122"/>
                  <a:ea typeface="思源宋体 CN Heavy" panose="02020900000000000000" pitchFamily="18" charset="-122"/>
                </a:defRPr>
              </a:lvl1pPr>
            </a:lstStyle>
            <a:p>
              <a:r>
                <a:rPr lang="zh-CN" altLang="en-US" sz="3000" dirty="0">
                  <a:solidFill>
                    <a:schemeClr val="tx1">
                      <a:lumMod val="85000"/>
                      <a:lumOff val="15000"/>
                    </a:schemeClr>
                  </a:solidFill>
                  <a:latin typeface="华文仿宋" panose="02010600040101010101" pitchFamily="2" charset="-122"/>
                  <a:ea typeface="华文仿宋" panose="02010600040101010101" pitchFamily="2" charset="-122"/>
                  <a:sym typeface="Arial" panose="020B0604020202020204"/>
                </a:rPr>
                <a:t>总结与展望</a:t>
              </a:r>
            </a:p>
          </p:txBody>
        </p:sp>
      </p:grpSp>
    </p:spTree>
    <p:extLst>
      <p:ext uri="{BB962C8B-B14F-4D97-AF65-F5344CB8AC3E}">
        <p14:creationId xmlns:p14="http://schemas.microsoft.com/office/powerpoint/2010/main" val="1587568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8" name="文本框 7">
            <a:extLst>
              <a:ext uri="{FF2B5EF4-FFF2-40B4-BE49-F238E27FC236}">
                <a16:creationId xmlns:a16="http://schemas.microsoft.com/office/drawing/2014/main" id="{4773B6AA-81B0-E73A-D55B-6C4A6FCBEE05}"/>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结论：快同效应的机制</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D4955416-F4EE-D147-635F-97325DA446F8}"/>
              </a:ext>
            </a:extLst>
          </p:cNvPr>
          <p:cNvSpPr txBox="1"/>
          <p:nvPr/>
        </p:nvSpPr>
        <p:spPr>
          <a:xfrm>
            <a:off x="846034" y="2036946"/>
            <a:ext cx="4327850" cy="2119363"/>
          </a:xfrm>
          <a:prstGeom prst="rect">
            <a:avLst/>
          </a:prstGeom>
          <a:noFill/>
        </p:spPr>
        <p:txBody>
          <a:bodyPr wrap="square">
            <a:spAutoFit/>
          </a:bodyPr>
          <a:lstStyle/>
          <a:p>
            <a:pPr indent="304800">
              <a:lnSpc>
                <a:spcPct val="150000"/>
              </a:lnSpc>
            </a:pPr>
            <a:r>
              <a:rPr lang="zh-CN" altLang="zh-CN" kern="0" dirty="0">
                <a:solidFill>
                  <a:srgbClr val="000000"/>
                </a:solidFill>
                <a:latin typeface="华文细黑" panose="02010600040101010101" pitchFamily="2" charset="-122"/>
                <a:ea typeface="华文细黑" panose="02010600040101010101" pitchFamily="2" charset="-122"/>
              </a:rPr>
              <a:t>异同判断任务是双过程的，对相同刺激</a:t>
            </a:r>
            <a:r>
              <a:rPr lang="zh-CN" altLang="en-US" kern="0" dirty="0">
                <a:solidFill>
                  <a:srgbClr val="000000"/>
                </a:solidFill>
                <a:latin typeface="华文细黑" panose="02010600040101010101" pitchFamily="2" charset="-122"/>
                <a:ea typeface="华文细黑" panose="02010600040101010101" pitchFamily="2" charset="-122"/>
              </a:rPr>
              <a:t>的加工</a:t>
            </a:r>
            <a:r>
              <a:rPr lang="zh-CN" altLang="zh-CN" kern="0" dirty="0">
                <a:solidFill>
                  <a:srgbClr val="000000"/>
                </a:solidFill>
                <a:latin typeface="华文细黑" panose="02010600040101010101" pitchFamily="2" charset="-122"/>
                <a:ea typeface="华文细黑" panose="02010600040101010101" pitchFamily="2" charset="-122"/>
              </a:rPr>
              <a:t>，只需要</a:t>
            </a:r>
            <a:r>
              <a:rPr lang="zh-CN" altLang="en-US" kern="0" dirty="0">
                <a:solidFill>
                  <a:srgbClr val="000000"/>
                </a:solidFill>
                <a:latin typeface="华文细黑" panose="02010600040101010101" pitchFamily="2" charset="-122"/>
                <a:ea typeface="华文细黑" panose="02010600040101010101" pitchFamily="2" charset="-122"/>
              </a:rPr>
              <a:t>调用</a:t>
            </a:r>
            <a:r>
              <a:rPr lang="zh-CN" altLang="zh-CN" kern="0" dirty="0">
                <a:solidFill>
                  <a:srgbClr val="000000"/>
                </a:solidFill>
                <a:latin typeface="华文细黑" panose="02010600040101010101" pitchFamily="2" charset="-122"/>
                <a:ea typeface="华文细黑" panose="02010600040101010101" pitchFamily="2" charset="-122"/>
              </a:rPr>
              <a:t>同一性指示器，而不同刺激不仅要</a:t>
            </a:r>
            <a:r>
              <a:rPr lang="zh-CN" altLang="en-US" kern="0" dirty="0">
                <a:solidFill>
                  <a:srgbClr val="000000"/>
                </a:solidFill>
                <a:latin typeface="华文细黑" panose="02010600040101010101" pitchFamily="2" charset="-122"/>
                <a:ea typeface="华文细黑" panose="02010600040101010101" pitchFamily="2" charset="-122"/>
              </a:rPr>
              <a:t>调用</a:t>
            </a:r>
            <a:r>
              <a:rPr lang="zh-CN" altLang="zh-CN" kern="0" dirty="0">
                <a:solidFill>
                  <a:srgbClr val="000000"/>
                </a:solidFill>
                <a:latin typeface="华文细黑" panose="02010600040101010101" pitchFamily="2" charset="-122"/>
                <a:ea typeface="华文细黑" panose="02010600040101010101" pitchFamily="2" charset="-122"/>
              </a:rPr>
              <a:t>同一性指示器，还要调用后续的慢速比较器，需要更长的加工流程，进而导致了更长的反应时。</a:t>
            </a:r>
          </a:p>
        </p:txBody>
      </p:sp>
      <p:sp>
        <p:nvSpPr>
          <p:cNvPr id="3" name="文本框 2">
            <a:extLst>
              <a:ext uri="{FF2B5EF4-FFF2-40B4-BE49-F238E27FC236}">
                <a16:creationId xmlns:a16="http://schemas.microsoft.com/office/drawing/2014/main" id="{BA299E8A-F2D2-BC2D-7F45-F28AC4D60DC2}"/>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3 </a:t>
            </a:r>
            <a:r>
              <a:rPr lang="zh-CN" altLang="en-US" sz="2800" b="1" spc="150" dirty="0">
                <a:latin typeface="微软雅黑" panose="020B0503020204020204" pitchFamily="34" charset="-122"/>
                <a:ea typeface="微软雅黑" panose="020B0503020204020204" pitchFamily="34" charset="-122"/>
              </a:rPr>
              <a:t>研究二 </a:t>
            </a:r>
            <a:r>
              <a:rPr lang="en-US" altLang="zh-CN" sz="2800" b="1" spc="150" dirty="0" err="1">
                <a:latin typeface="微软雅黑" panose="020B0503020204020204" pitchFamily="34" charset="-122"/>
                <a:ea typeface="微软雅黑" panose="020B0503020204020204" pitchFamily="34" charset="-122"/>
              </a:rPr>
              <a:t>FSNet</a:t>
            </a:r>
            <a:r>
              <a:rPr lang="zh-CN" altLang="en-US" sz="2800" b="1" spc="150" dirty="0">
                <a:latin typeface="微软雅黑" panose="020B0503020204020204" pitchFamily="34" charset="-122"/>
                <a:ea typeface="微软雅黑" panose="020B0503020204020204" pitchFamily="34" charset="-122"/>
              </a:rPr>
              <a:t>的网络特征</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AAD8F2B1-80DB-057E-15B1-7FA1ADB88AB3}"/>
              </a:ext>
            </a:extLst>
          </p:cNvPr>
          <p:cNvPicPr>
            <a:picLocks noChangeAspect="1"/>
          </p:cNvPicPr>
          <p:nvPr/>
        </p:nvPicPr>
        <p:blipFill>
          <a:blip r:embed="rId5"/>
          <a:stretch>
            <a:fillRect/>
          </a:stretch>
        </p:blipFill>
        <p:spPr>
          <a:xfrm>
            <a:off x="5082941" y="1427429"/>
            <a:ext cx="6263025" cy="3879751"/>
          </a:xfrm>
          <a:prstGeom prst="rect">
            <a:avLst/>
          </a:prstGeom>
        </p:spPr>
      </p:pic>
    </p:spTree>
    <p:extLst>
      <p:ext uri="{BB962C8B-B14F-4D97-AF65-F5344CB8AC3E}">
        <p14:creationId xmlns:p14="http://schemas.microsoft.com/office/powerpoint/2010/main" val="21057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4 </a:t>
            </a:r>
            <a:r>
              <a:rPr lang="zh-CN" altLang="en-US" sz="2800" b="1" spc="150" dirty="0">
                <a:latin typeface="微软雅黑" panose="020B0503020204020204" pitchFamily="34" charset="-122"/>
                <a:ea typeface="微软雅黑" panose="020B0503020204020204" pitchFamily="34" charset="-122"/>
              </a:rPr>
              <a:t>结论与展望</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0" name="文本框 9">
            <a:extLst>
              <a:ext uri="{FF2B5EF4-FFF2-40B4-BE49-F238E27FC236}">
                <a16:creationId xmlns:a16="http://schemas.microsoft.com/office/drawing/2014/main" id="{B1ADC289-2463-EE59-8E36-B647564B2159}"/>
              </a:ext>
            </a:extLst>
          </p:cNvPr>
          <p:cNvSpPr txBox="1"/>
          <p:nvPr/>
        </p:nvSpPr>
        <p:spPr>
          <a:xfrm>
            <a:off x="800099" y="2301487"/>
            <a:ext cx="10714567" cy="1051891"/>
          </a:xfrm>
          <a:prstGeom prst="rect">
            <a:avLst/>
          </a:prstGeom>
          <a:noFill/>
        </p:spPr>
        <p:txBody>
          <a:bodyPr wrap="square">
            <a:spAutoFit/>
          </a:bodyPr>
          <a:lstStyle/>
          <a:p>
            <a:pPr indent="304800" algn="just">
              <a:lnSpc>
                <a:spcPct val="150000"/>
              </a:lnSpc>
            </a:pP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建立了异同判断的</a:t>
            </a:r>
            <a:r>
              <a:rPr lang="en-US" altLang="zh-CN" sz="2400" kern="100" dirty="0" err="1">
                <a:effectLst/>
                <a:latin typeface="黑体" panose="02010609060101010101" pitchFamily="49" charset="-122"/>
                <a:ea typeface="黑体" panose="02010609060101010101" pitchFamily="49" charset="-122"/>
                <a:cs typeface="Times New Roman" panose="02020603050405020304" pitchFamily="18" charset="0"/>
              </a:rPr>
              <a:t>FSNet</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模型：</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模型基于</a:t>
            </a:r>
            <a:r>
              <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网络，具有与人类被试一样的反应特点</a:t>
            </a:r>
            <a:endPar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indent="304800" algn="just">
              <a:lnSpc>
                <a:spcPct val="150000"/>
              </a:lnSpc>
            </a:pPr>
            <a:endParaRPr lang="zh-CN"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4D4B8EC9-E83B-47C7-A2B2-7E40726DBC26}"/>
              </a:ext>
            </a:extLst>
          </p:cNvPr>
          <p:cNvSpPr txBox="1"/>
          <p:nvPr/>
        </p:nvSpPr>
        <p:spPr>
          <a:xfrm>
            <a:off x="800098" y="3232197"/>
            <a:ext cx="10714567" cy="1384995"/>
          </a:xfrm>
          <a:prstGeom prst="rect">
            <a:avLst/>
          </a:prstGeom>
          <a:noFill/>
        </p:spPr>
        <p:txBody>
          <a:bodyPr wrap="square">
            <a:spAutoFit/>
          </a:bodyPr>
          <a:lstStyle/>
          <a:p>
            <a:pPr indent="304800" algn="just"/>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通过分析模型得到了</a:t>
            </a:r>
            <a:r>
              <a:rPr lang="zh-CN" altLang="en-US" sz="2400" kern="100" dirty="0">
                <a:effectLst/>
                <a:latin typeface="黑体" panose="02010609060101010101" pitchFamily="49" charset="-122"/>
                <a:ea typeface="黑体" panose="02010609060101010101" pitchFamily="49" charset="-122"/>
                <a:cs typeface="Times New Roman" panose="02020603050405020304" pitchFamily="18" charset="0"/>
              </a:rPr>
              <a:t>异同判断任务的加工机制，解释快同效应产生的原因：</a:t>
            </a:r>
            <a:r>
              <a:rPr lang="zh-CN" altLang="en-US" sz="2000" kern="100" dirty="0">
                <a:effectLst/>
                <a:latin typeface="华文细黑" panose="02010600040101010101" pitchFamily="2" charset="-122"/>
                <a:ea typeface="华文细黑" panose="02010600040101010101" pitchFamily="2" charset="-122"/>
                <a:cs typeface="Times New Roman" panose="02020603050405020304" pitchFamily="18" charset="0"/>
              </a:rPr>
              <a:t>基于网络在异同判断任务上的活动情况和已有的理论和研究，为双过程模型提供了证据，并解释了快同效应是由于不同加工通道的加工差异导致的。</a:t>
            </a:r>
            <a:endPar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indent="304800" algn="just"/>
            <a:endParaRPr lang="zh-CN"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D9169817-3E80-B5D3-E888-47633A8F0381}"/>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结论：</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4" name="矩形: 圆角 13">
            <a:extLst>
              <a:ext uri="{FF2B5EF4-FFF2-40B4-BE49-F238E27FC236}">
                <a16:creationId xmlns:a16="http://schemas.microsoft.com/office/drawing/2014/main" id="{D6031DA5-3B23-23D8-05ED-7567931CCC91}"/>
              </a:ext>
            </a:extLst>
          </p:cNvPr>
          <p:cNvSpPr/>
          <p:nvPr/>
        </p:nvSpPr>
        <p:spPr>
          <a:xfrm>
            <a:off x="9322628"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总结</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16" name="等腰三角形 15">
            <a:extLst>
              <a:ext uri="{FF2B5EF4-FFF2-40B4-BE49-F238E27FC236}">
                <a16:creationId xmlns:a16="http://schemas.microsoft.com/office/drawing/2014/main" id="{2F99EF1C-A3A8-F4F3-D323-F0D792BAF7D6}"/>
              </a:ext>
            </a:extLst>
          </p:cNvPr>
          <p:cNvSpPr/>
          <p:nvPr/>
        </p:nvSpPr>
        <p:spPr>
          <a:xfrm rot="10800000">
            <a:off x="10374844"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0A4E294-E371-8FDA-792C-A63E0F1D774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8" name="文本框 17">
            <a:extLst>
              <a:ext uri="{FF2B5EF4-FFF2-40B4-BE49-F238E27FC236}">
                <a16:creationId xmlns:a16="http://schemas.microsoft.com/office/drawing/2014/main" id="{10443B17-5750-C85E-6A3D-34BA2A807F2F}"/>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9" name="文本框 18">
            <a:extLst>
              <a:ext uri="{FF2B5EF4-FFF2-40B4-BE49-F238E27FC236}">
                <a16:creationId xmlns:a16="http://schemas.microsoft.com/office/drawing/2014/main" id="{785CB7FA-AD35-290C-581A-50B718E82844}"/>
              </a:ext>
            </a:extLst>
          </p:cNvPr>
          <p:cNvSpPr txBox="1"/>
          <p:nvPr/>
        </p:nvSpPr>
        <p:spPr>
          <a:xfrm>
            <a:off x="6157381" y="6217979"/>
            <a:ext cx="2499402" cy="461665"/>
          </a:xfrm>
          <a:prstGeom prst="rect">
            <a:avLst/>
          </a:prstGeom>
          <a:noFill/>
        </p:spPr>
        <p:txBody>
          <a:bodyPr wrap="none" rtlCol="0">
            <a:spAutoFit/>
          </a:bodyPr>
          <a:lstStyle/>
          <a:p>
            <a:r>
              <a:rPr lang="en-US" altLang="zh-CN" sz="2400" dirty="0" err="1">
                <a:solidFill>
                  <a:schemeClr val="bg1"/>
                </a:solidFill>
                <a:latin typeface="华文仿宋" panose="02010600040101010101" pitchFamily="2" charset="-122"/>
                <a:ea typeface="华文仿宋" panose="02010600040101010101" pitchFamily="2" charset="-122"/>
              </a:rPr>
              <a:t>FSNet</a:t>
            </a:r>
            <a:r>
              <a:rPr lang="zh-CN" altLang="en-US" sz="2400" dirty="0">
                <a:solidFill>
                  <a:schemeClr val="bg1"/>
                </a:solidFill>
                <a:latin typeface="华文仿宋" panose="02010600040101010101" pitchFamily="2" charset="-122"/>
                <a:ea typeface="华文仿宋" panose="02010600040101010101" pitchFamily="2" charset="-122"/>
              </a:rPr>
              <a:t>的网络特征</a:t>
            </a:r>
          </a:p>
        </p:txBody>
      </p:sp>
    </p:spTree>
    <p:extLst>
      <p:ext uri="{BB962C8B-B14F-4D97-AF65-F5344CB8AC3E}">
        <p14:creationId xmlns:p14="http://schemas.microsoft.com/office/powerpoint/2010/main" val="354792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7" name="文本框 6">
            <a:extLst>
              <a:ext uri="{FF2B5EF4-FFF2-40B4-BE49-F238E27FC236}">
                <a16:creationId xmlns:a16="http://schemas.microsoft.com/office/drawing/2014/main" id="{D4955416-F4EE-D147-635F-97325DA446F8}"/>
              </a:ext>
            </a:extLst>
          </p:cNvPr>
          <p:cNvSpPr txBox="1"/>
          <p:nvPr/>
        </p:nvSpPr>
        <p:spPr>
          <a:xfrm>
            <a:off x="846032" y="2015714"/>
            <a:ext cx="10636054" cy="1421223"/>
          </a:xfrm>
          <a:prstGeom prst="rect">
            <a:avLst/>
          </a:prstGeom>
          <a:noFill/>
        </p:spPr>
        <p:txBody>
          <a:bodyPr wrap="square">
            <a:spAutoFit/>
          </a:bodyPr>
          <a:lstStyle/>
          <a:p>
            <a:pPr indent="304800">
              <a:lnSpc>
                <a:spcPct val="150000"/>
              </a:lnSpc>
            </a:pPr>
            <a:r>
              <a:rPr lang="zh-CN" altLang="en-US" sz="2000" b="1" dirty="0">
                <a:effectLst/>
                <a:latin typeface="黑体" panose="02010609060101010101" pitchFamily="49" charset="-122"/>
                <a:ea typeface="黑体" panose="02010609060101010101" pitchFamily="49" charset="-122"/>
              </a:rPr>
              <a:t>推广：</a:t>
            </a:r>
            <a:endParaRPr lang="en-US" altLang="zh-CN" sz="2000" b="1" dirty="0">
              <a:effectLst/>
              <a:latin typeface="黑体" panose="02010609060101010101" pitchFamily="49" charset="-122"/>
              <a:ea typeface="黑体" panose="02010609060101010101" pitchFamily="49" charset="-122"/>
            </a:endParaRPr>
          </a:p>
          <a:p>
            <a:pPr indent="304800">
              <a:lnSpc>
                <a:spcPct val="150000"/>
              </a:lnSpc>
            </a:pPr>
            <a:r>
              <a:rPr lang="zh-CN" altLang="en-US" sz="2000" dirty="0">
                <a:latin typeface="华文细黑" panose="02010600040101010101" pitchFamily="2" charset="-122"/>
                <a:ea typeface="华文细黑" panose="02010600040101010101" pitchFamily="2" charset="-122"/>
              </a:rPr>
              <a:t>基于神经网络的特性，在后续研究中，可以纳入更多任务条件下的数据，使模型的行为更贴近真人。</a:t>
            </a:r>
            <a:endParaRPr lang="zh-CN" altLang="zh-CN" sz="2000" dirty="0">
              <a:latin typeface="华文细黑" panose="02010600040101010101" pitchFamily="2" charset="-122"/>
              <a:ea typeface="华文细黑" panose="02010600040101010101" pitchFamily="2" charset="-122"/>
            </a:endParaRPr>
          </a:p>
        </p:txBody>
      </p:sp>
      <p:sp>
        <p:nvSpPr>
          <p:cNvPr id="3" name="矩形 2">
            <a:extLst>
              <a:ext uri="{FF2B5EF4-FFF2-40B4-BE49-F238E27FC236}">
                <a16:creationId xmlns:a16="http://schemas.microsoft.com/office/drawing/2014/main" id="{0A48E08A-506A-AB0A-FE23-404B13ED131E}"/>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6" name="矩形: 圆角 5">
            <a:extLst>
              <a:ext uri="{FF2B5EF4-FFF2-40B4-BE49-F238E27FC236}">
                <a16:creationId xmlns:a16="http://schemas.microsoft.com/office/drawing/2014/main" id="{7A415EF3-2934-BBB4-E050-4816BC96F055}"/>
              </a:ext>
            </a:extLst>
          </p:cNvPr>
          <p:cNvSpPr/>
          <p:nvPr/>
        </p:nvSpPr>
        <p:spPr>
          <a:xfrm>
            <a:off x="9322628"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总结</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9" name="等腰三角形 8">
            <a:extLst>
              <a:ext uri="{FF2B5EF4-FFF2-40B4-BE49-F238E27FC236}">
                <a16:creationId xmlns:a16="http://schemas.microsoft.com/office/drawing/2014/main" id="{180422D8-27CC-3975-D6E2-A7054F8B3C19}"/>
              </a:ext>
            </a:extLst>
          </p:cNvPr>
          <p:cNvSpPr/>
          <p:nvPr/>
        </p:nvSpPr>
        <p:spPr>
          <a:xfrm rot="10800000">
            <a:off x="10374844"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07AFFEB-A27C-84FD-C25A-DA11D6DBEB0F}"/>
              </a:ext>
            </a:extLst>
          </p:cNvPr>
          <p:cNvSpPr txBox="1"/>
          <p:nvPr/>
        </p:nvSpPr>
        <p:spPr>
          <a:xfrm>
            <a:off x="939651" y="3684887"/>
            <a:ext cx="10422378" cy="1334533"/>
          </a:xfrm>
          <a:prstGeom prst="rect">
            <a:avLst/>
          </a:prstGeom>
          <a:noFill/>
        </p:spPr>
        <p:txBody>
          <a:bodyPr wrap="square">
            <a:spAutoFit/>
          </a:bodyPr>
          <a:lstStyle/>
          <a:p>
            <a:pPr indent="304800">
              <a:lnSpc>
                <a:spcPct val="150000"/>
              </a:lnSpc>
            </a:pPr>
            <a:r>
              <a:rPr lang="zh-CN" altLang="en-US" sz="2000" b="1" dirty="0">
                <a:latin typeface="黑体" panose="02010609060101010101" pitchFamily="49" charset="-122"/>
                <a:ea typeface="黑体" panose="02010609060101010101" pitchFamily="49" charset="-122"/>
              </a:rPr>
              <a:t>深入</a:t>
            </a:r>
            <a:r>
              <a:rPr lang="en-US" altLang="zh-CN" sz="2000" b="1" dirty="0">
                <a:latin typeface="黑体" panose="02010609060101010101" pitchFamily="49" charset="-122"/>
                <a:ea typeface="黑体" panose="02010609060101010101" pitchFamily="49" charset="-122"/>
              </a:rPr>
              <a:t>:</a:t>
            </a:r>
          </a:p>
          <a:p>
            <a:pPr indent="304800">
              <a:lnSpc>
                <a:spcPct val="150000"/>
              </a:lnSpc>
            </a:pPr>
            <a:r>
              <a:rPr lang="zh-CN" altLang="en-US" dirty="0">
                <a:latin typeface="华文细黑" panose="02010600040101010101" pitchFamily="2" charset="-122"/>
                <a:ea typeface="华文细黑" panose="02010600040101010101" pitchFamily="2" charset="-122"/>
              </a:rPr>
              <a:t>本研究只</a:t>
            </a:r>
            <a:r>
              <a:rPr lang="zh-CN" altLang="en-US" sz="1800" dirty="0">
                <a:effectLst/>
                <a:latin typeface="华文细黑" panose="02010600040101010101" pitchFamily="2" charset="-122"/>
                <a:ea typeface="华文细黑" panose="02010600040101010101" pitchFamily="2" charset="-122"/>
              </a:rPr>
              <a:t>分析</a:t>
            </a:r>
            <a:r>
              <a:rPr lang="zh-CN" altLang="en-US" dirty="0">
                <a:latin typeface="华文细黑" panose="02010600040101010101" pitchFamily="2" charset="-122"/>
                <a:ea typeface="华文细黑" panose="02010600040101010101" pitchFamily="2" charset="-122"/>
              </a:rPr>
              <a:t>了</a:t>
            </a:r>
            <a:r>
              <a:rPr lang="zh-CN" altLang="en-US" sz="1800" dirty="0">
                <a:effectLst/>
                <a:latin typeface="华文细黑" panose="02010600040101010101" pitchFamily="2" charset="-122"/>
                <a:ea typeface="华文细黑" panose="02010600040101010101" pitchFamily="2" charset="-122"/>
              </a:rPr>
              <a:t>网络内部的动态活动情况，可以使用其他参数分析方法对网络静态的参数分布进一步研究</a:t>
            </a:r>
            <a:r>
              <a:rPr lang="zh-CN" altLang="en-US" dirty="0">
                <a:latin typeface="华文细黑" panose="02010600040101010101" pitchFamily="2" charset="-122"/>
                <a:ea typeface="华文细黑" panose="02010600040101010101" pitchFamily="2" charset="-122"/>
              </a:rPr>
              <a:t>。</a:t>
            </a:r>
            <a:endParaRPr lang="zh-CN" altLang="zh-CN" sz="1800" dirty="0">
              <a:effectLst/>
              <a:latin typeface="华文细黑" panose="02010600040101010101" pitchFamily="2" charset="-122"/>
              <a:ea typeface="华文细黑" panose="02010600040101010101" pitchFamily="2" charset="-122"/>
            </a:endParaRPr>
          </a:p>
        </p:txBody>
      </p:sp>
      <p:sp>
        <p:nvSpPr>
          <p:cNvPr id="16" name="文本框 15">
            <a:extLst>
              <a:ext uri="{FF2B5EF4-FFF2-40B4-BE49-F238E27FC236}">
                <a16:creationId xmlns:a16="http://schemas.microsoft.com/office/drawing/2014/main" id="{5B44C3A7-BD49-CD42-2F8B-8D42017D3CAB}"/>
              </a:ext>
            </a:extLst>
          </p:cNvPr>
          <p:cNvSpPr txBox="1"/>
          <p:nvPr/>
        </p:nvSpPr>
        <p:spPr>
          <a:xfrm>
            <a:off x="365730" y="495796"/>
            <a:ext cx="103012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spc="150" dirty="0">
                <a:latin typeface="微软雅黑" panose="020B0503020204020204" pitchFamily="34" charset="-122"/>
                <a:ea typeface="微软雅黑" panose="020B0503020204020204" pitchFamily="34" charset="-122"/>
              </a:rPr>
              <a:t>4 </a:t>
            </a:r>
            <a:r>
              <a:rPr lang="zh-CN" altLang="en-US" sz="2800" b="1" spc="150" dirty="0">
                <a:latin typeface="微软雅黑" panose="020B0503020204020204" pitchFamily="34" charset="-122"/>
                <a:ea typeface="微软雅黑" panose="020B0503020204020204" pitchFamily="34" charset="-122"/>
              </a:rPr>
              <a:t>结论与展望</a:t>
            </a:r>
            <a:endPar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12B2D75E-5669-6CC5-207C-26CB6C275C40}"/>
              </a:ext>
            </a:extLst>
          </p:cNvPr>
          <p:cNvSpPr txBox="1"/>
          <p:nvPr/>
        </p:nvSpPr>
        <p:spPr>
          <a:xfrm>
            <a:off x="846032" y="1212810"/>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展望：</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5" name="文本框 4">
            <a:extLst>
              <a:ext uri="{FF2B5EF4-FFF2-40B4-BE49-F238E27FC236}">
                <a16:creationId xmlns:a16="http://schemas.microsoft.com/office/drawing/2014/main" id="{FC8F4A32-1D0A-10C8-F940-4185AA0A46FB}"/>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2" name="文本框 11">
            <a:extLst>
              <a:ext uri="{FF2B5EF4-FFF2-40B4-BE49-F238E27FC236}">
                <a16:creationId xmlns:a16="http://schemas.microsoft.com/office/drawing/2014/main" id="{860FD3FB-04DE-9BEB-0057-DDF1FAE5354C}"/>
              </a:ext>
            </a:extLst>
          </p:cNvPr>
          <p:cNvSpPr txBox="1"/>
          <p:nvPr/>
        </p:nvSpPr>
        <p:spPr>
          <a:xfrm>
            <a:off x="3642651" y="6217978"/>
            <a:ext cx="2743200"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17" name="文本框 16">
            <a:extLst>
              <a:ext uri="{FF2B5EF4-FFF2-40B4-BE49-F238E27FC236}">
                <a16:creationId xmlns:a16="http://schemas.microsoft.com/office/drawing/2014/main" id="{47F5187F-1271-FE49-B6FF-C470B2236C4D}"/>
              </a:ext>
            </a:extLst>
          </p:cNvPr>
          <p:cNvSpPr txBox="1"/>
          <p:nvPr/>
        </p:nvSpPr>
        <p:spPr>
          <a:xfrm>
            <a:off x="6157381" y="6217979"/>
            <a:ext cx="2499402" cy="461665"/>
          </a:xfrm>
          <a:prstGeom prst="rect">
            <a:avLst/>
          </a:prstGeom>
          <a:noFill/>
        </p:spPr>
        <p:txBody>
          <a:bodyPr wrap="none" rtlCol="0">
            <a:spAutoFit/>
          </a:bodyPr>
          <a:lstStyle/>
          <a:p>
            <a:r>
              <a:rPr lang="en-US" altLang="zh-CN" sz="2400" dirty="0" err="1">
                <a:solidFill>
                  <a:schemeClr val="bg1"/>
                </a:solidFill>
                <a:latin typeface="华文仿宋" panose="02010600040101010101" pitchFamily="2" charset="-122"/>
                <a:ea typeface="华文仿宋" panose="02010600040101010101" pitchFamily="2" charset="-122"/>
              </a:rPr>
              <a:t>FSNet</a:t>
            </a:r>
            <a:r>
              <a:rPr lang="zh-CN" altLang="en-US" sz="2400" dirty="0">
                <a:solidFill>
                  <a:schemeClr val="bg1"/>
                </a:solidFill>
                <a:latin typeface="华文仿宋" panose="02010600040101010101" pitchFamily="2" charset="-122"/>
                <a:ea typeface="华文仿宋" panose="02010600040101010101" pitchFamily="2" charset="-122"/>
              </a:rPr>
              <a:t>的网络特征</a:t>
            </a:r>
          </a:p>
        </p:txBody>
      </p:sp>
    </p:spTree>
    <p:extLst>
      <p:ext uri="{BB962C8B-B14F-4D97-AF65-F5344CB8AC3E}">
        <p14:creationId xmlns:p14="http://schemas.microsoft.com/office/powerpoint/2010/main" val="168639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944380"/>
            <a:ext cx="11167022" cy="571861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部分参考文献</a:t>
            </a: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786056" y="87383"/>
            <a:ext cx="1011186" cy="692394"/>
          </a:xfrm>
          <a:prstGeom prst="rect">
            <a:avLst/>
          </a:prstGeom>
        </p:spPr>
      </p:pic>
      <p:sp>
        <p:nvSpPr>
          <p:cNvPr id="8" name="文本框 7">
            <a:extLst>
              <a:ext uri="{FF2B5EF4-FFF2-40B4-BE49-F238E27FC236}">
                <a16:creationId xmlns:a16="http://schemas.microsoft.com/office/drawing/2014/main" id="{D5D8C721-6CD3-FEC7-23EA-1F76677C4A02}"/>
              </a:ext>
            </a:extLst>
          </p:cNvPr>
          <p:cNvSpPr txBox="1"/>
          <p:nvPr/>
        </p:nvSpPr>
        <p:spPr>
          <a:xfrm>
            <a:off x="512489" y="944380"/>
            <a:ext cx="11167021" cy="5909310"/>
          </a:xfrm>
          <a:prstGeom prst="rect">
            <a:avLst/>
          </a:prstGeom>
          <a:noFill/>
        </p:spPr>
        <p:txBody>
          <a:bodyPr wrap="square">
            <a:spAutoFit/>
          </a:bodyPr>
          <a:lstStyle/>
          <a:p>
            <a:pPr algn="l"/>
            <a:r>
              <a:rPr lang="zh-CN" altLang="en-US" sz="1400" kern="100" dirty="0">
                <a:effectLst/>
                <a:latin typeface="Times New Roman" panose="02020603050405020304" pitchFamily="18" charset="0"/>
                <a:ea typeface="宋体" panose="02010600030101010101" pitchFamily="2" charset="-122"/>
              </a:rPr>
              <a:t>常晶晶</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刘强</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邱江</a:t>
            </a:r>
            <a:r>
              <a:rPr lang="en-US" altLang="zh-CN" sz="1400" kern="100" dirty="0">
                <a:effectLst/>
                <a:latin typeface="Times New Roman" panose="02020603050405020304" pitchFamily="18" charset="0"/>
                <a:ea typeface="宋体" panose="02010600030101010101" pitchFamily="2" charset="-122"/>
              </a:rPr>
              <a:t>. (2012). </a:t>
            </a:r>
            <a:r>
              <a:rPr lang="zh-CN" altLang="en-US" sz="1400" kern="100" dirty="0">
                <a:effectLst/>
                <a:latin typeface="Times New Roman" panose="02020603050405020304" pitchFamily="18" charset="0"/>
                <a:ea typeface="宋体" panose="02010600030101010101" pitchFamily="2" charset="-122"/>
              </a:rPr>
              <a:t>异同判断中“快同效应”的大脑机制</a:t>
            </a:r>
            <a:r>
              <a:rPr lang="en-US" altLang="zh-CN" sz="1400" kern="100" dirty="0">
                <a:effectLst/>
                <a:latin typeface="Times New Roman" panose="02020603050405020304" pitchFamily="18" charset="0"/>
                <a:ea typeface="宋体" panose="02010600030101010101" pitchFamily="2" charset="-122"/>
              </a:rPr>
              <a:t>:</a:t>
            </a:r>
            <a:r>
              <a:rPr lang="zh-CN" altLang="en-US" sz="1400" kern="100" dirty="0">
                <a:effectLst/>
                <a:latin typeface="Times New Roman" panose="02020603050405020304" pitchFamily="18" charset="0"/>
                <a:ea typeface="宋体" panose="02010600030101010101" pitchFamily="2" charset="-122"/>
              </a:rPr>
              <a:t>一项</a:t>
            </a:r>
            <a:r>
              <a:rPr lang="en-US" altLang="zh-CN" sz="1400" kern="100" dirty="0">
                <a:effectLst/>
                <a:latin typeface="Times New Roman" panose="02020603050405020304" pitchFamily="18" charset="0"/>
                <a:ea typeface="宋体" panose="02010600030101010101" pitchFamily="2" charset="-122"/>
              </a:rPr>
              <a:t>ERP</a:t>
            </a:r>
            <a:r>
              <a:rPr lang="zh-CN" altLang="en-US" sz="1400" kern="100" dirty="0">
                <a:effectLst/>
                <a:latin typeface="Times New Roman" panose="02020603050405020304" pitchFamily="18" charset="0"/>
                <a:ea typeface="宋体" panose="02010600030101010101" pitchFamily="2" charset="-122"/>
              </a:rPr>
              <a:t>研究</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心理科学</a:t>
            </a:r>
            <a:r>
              <a:rPr lang="en-US" altLang="zh-CN" sz="1400" kern="100" dirty="0">
                <a:effectLst/>
                <a:latin typeface="Times New Roman" panose="02020603050405020304" pitchFamily="18" charset="0"/>
                <a:ea typeface="宋体" panose="02010600030101010101" pitchFamily="2" charset="-122"/>
              </a:rPr>
              <a:t>, 35(4), 829–835.</a:t>
            </a:r>
          </a:p>
          <a:p>
            <a:pPr algn="l"/>
            <a:r>
              <a:rPr lang="zh-CN" altLang="en-US" sz="1400" kern="100" dirty="0">
                <a:effectLst/>
                <a:latin typeface="Times New Roman" panose="02020603050405020304" pitchFamily="18" charset="0"/>
                <a:ea typeface="宋体" panose="02010600030101010101" pitchFamily="2" charset="-122"/>
              </a:rPr>
              <a:t>刘逸康， 胡传鹏</a:t>
            </a:r>
            <a:r>
              <a:rPr lang="en-US" altLang="zh-CN" sz="1400" kern="100" dirty="0">
                <a:effectLst/>
                <a:latin typeface="Times New Roman" panose="02020603050405020304" pitchFamily="18" charset="0"/>
                <a:ea typeface="宋体" panose="02010600030101010101" pitchFamily="2" charset="-122"/>
              </a:rPr>
              <a:t>.(2024).</a:t>
            </a:r>
            <a:r>
              <a:rPr lang="zh-CN" altLang="en-US" sz="1400" kern="100" dirty="0">
                <a:effectLst/>
                <a:latin typeface="Times New Roman" panose="02020603050405020304" pitchFamily="18" charset="0"/>
                <a:ea typeface="宋体" panose="02010600030101010101" pitchFamily="2" charset="-122"/>
              </a:rPr>
              <a:t>证据积累模型的行为与认知神经证据</a:t>
            </a:r>
            <a:r>
              <a:rPr lang="en-US" altLang="zh-CN" sz="1400" kern="100" dirty="0">
                <a:effectLst/>
                <a:latin typeface="Times New Roman" panose="02020603050405020304" pitchFamily="18" charset="0"/>
                <a:ea typeface="宋体" panose="02010600030101010101" pitchFamily="2" charset="-122"/>
              </a:rPr>
              <a:t>. </a:t>
            </a:r>
            <a:r>
              <a:rPr lang="zh-CN" altLang="en-US" sz="1400" kern="100" dirty="0">
                <a:effectLst/>
                <a:latin typeface="Times New Roman" panose="02020603050405020304" pitchFamily="18" charset="0"/>
                <a:ea typeface="宋体" panose="02010600030101010101" pitchFamily="2" charset="-122"/>
              </a:rPr>
              <a:t>科学通报</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doi</a:t>
            </a:r>
            <a:r>
              <a:rPr lang="en-US" altLang="zh-CN" sz="1400" kern="100" dirty="0">
                <a:effectLst/>
                <a:latin typeface="Times New Roman" panose="02020603050405020304" pitchFamily="18" charset="0"/>
                <a:ea typeface="宋体" panose="02010600030101010101" pitchFamily="2" charset="-122"/>
              </a:rPr>
              <a:t>: 10.1360/TB-2023-1080</a:t>
            </a:r>
          </a:p>
          <a:p>
            <a:pPr algn="l"/>
            <a:r>
              <a:rPr lang="en-US" altLang="zh-CN" sz="1400" kern="100" dirty="0">
                <a:effectLst/>
                <a:latin typeface="Times New Roman" panose="02020603050405020304" pitchFamily="18" charset="0"/>
                <a:ea typeface="宋体" panose="02010600030101010101" pitchFamily="2" charset="-122"/>
              </a:rPr>
              <a:t>Abbott, L.F. (2008). Theoretical neuroscience rising. Neuron, 60, 489–495.</a:t>
            </a:r>
          </a:p>
          <a:p>
            <a:pPr algn="l"/>
            <a:r>
              <a:rPr lang="en-US" altLang="zh-CN" sz="1400" kern="100" dirty="0">
                <a:effectLst/>
                <a:latin typeface="Times New Roman" panose="02020603050405020304" pitchFamily="18" charset="0"/>
                <a:ea typeface="宋体" panose="02010600030101010101" pitchFamily="2" charset="-122"/>
              </a:rPr>
              <a:t>Bamber, D. Reaction times and error rates for “same”-“different” judgments of multidimensional </a:t>
            </a:r>
            <a:r>
              <a:rPr lang="en-US" altLang="zh-CN" sz="1400" kern="100" dirty="0" err="1">
                <a:effectLst/>
                <a:latin typeface="Times New Roman" panose="02020603050405020304" pitchFamily="18" charset="0"/>
                <a:ea typeface="宋体" panose="02010600030101010101" pitchFamily="2" charset="-122"/>
              </a:rPr>
              <a:t>stimull</a:t>
            </a:r>
            <a:r>
              <a:rPr lang="en-US" altLang="zh-CN" sz="1400" kern="100" dirty="0">
                <a:effectLst/>
                <a:latin typeface="Times New Roman" panose="02020603050405020304" pitchFamily="18" charset="0"/>
                <a:ea typeface="宋体" panose="02010600030101010101" pitchFamily="2" charset="-122"/>
              </a:rPr>
              <a:t>. Perception &amp; Psychophysics, 6, 169–174 (1969). </a:t>
            </a:r>
          </a:p>
          <a:p>
            <a:pPr algn="l"/>
            <a:r>
              <a:rPr lang="en-US" altLang="zh-CN" sz="1400" kern="100" dirty="0">
                <a:effectLst/>
                <a:latin typeface="Times New Roman" panose="02020603050405020304" pitchFamily="18" charset="0"/>
                <a:ea typeface="宋体" panose="02010600030101010101" pitchFamily="2" charset="-122"/>
              </a:rPr>
              <a:t>Chignell, M. H., &amp; Krueger, L. E. (1984). Further evidence for priming in perceptual matching: Temporal, not spatial, separation enhances the fast-same effect. Perception &amp; Psychophysics, 36(3), 257–265.</a:t>
            </a:r>
          </a:p>
          <a:p>
            <a:pPr algn="l"/>
            <a:r>
              <a:rPr lang="en-US" altLang="zh-CN" sz="1400" kern="100" dirty="0">
                <a:effectLst/>
                <a:latin typeface="Times New Roman" panose="02020603050405020304" pitchFamily="18" charset="0"/>
                <a:ea typeface="宋体" panose="02010600030101010101" pitchFamily="2" charset="-122"/>
              </a:rPr>
              <a:t>Ehrlich, D. B., Stone, J. T., </a:t>
            </a:r>
            <a:r>
              <a:rPr lang="en-US" altLang="zh-CN" sz="1400" kern="100" dirty="0" err="1">
                <a:effectLst/>
                <a:latin typeface="Times New Roman" panose="02020603050405020304" pitchFamily="18" charset="0"/>
                <a:ea typeface="宋体" panose="02010600030101010101" pitchFamily="2" charset="-122"/>
              </a:rPr>
              <a:t>Brandfonbrener</a:t>
            </a:r>
            <a:r>
              <a:rPr lang="en-US" altLang="zh-CN" sz="1400" kern="100" dirty="0">
                <a:effectLst/>
                <a:latin typeface="Times New Roman" panose="02020603050405020304" pitchFamily="18" charset="0"/>
                <a:ea typeface="宋体" panose="02010600030101010101" pitchFamily="2" charset="-122"/>
              </a:rPr>
              <a:t>, D., </a:t>
            </a:r>
            <a:r>
              <a:rPr lang="en-US" altLang="zh-CN" sz="1400" kern="100" dirty="0" err="1">
                <a:effectLst/>
                <a:latin typeface="Times New Roman" panose="02020603050405020304" pitchFamily="18" charset="0"/>
                <a:ea typeface="宋体" panose="02010600030101010101" pitchFamily="2" charset="-122"/>
              </a:rPr>
              <a:t>Atanasov</a:t>
            </a:r>
            <a:r>
              <a:rPr lang="en-US" altLang="zh-CN" sz="1400" kern="100" dirty="0">
                <a:effectLst/>
                <a:latin typeface="Times New Roman" panose="02020603050405020304" pitchFamily="18" charset="0"/>
                <a:ea typeface="宋体" panose="02010600030101010101" pitchFamily="2" charset="-122"/>
              </a:rPr>
              <a:t>, A., &amp; Murray, J. D. (2021). </a:t>
            </a:r>
            <a:r>
              <a:rPr lang="en-US" altLang="zh-CN" sz="1400" kern="100" dirty="0" err="1">
                <a:effectLst/>
                <a:latin typeface="Times New Roman" panose="02020603050405020304" pitchFamily="18" charset="0"/>
                <a:ea typeface="宋体" panose="02010600030101010101" pitchFamily="2" charset="-122"/>
              </a:rPr>
              <a:t>PsychRNN</a:t>
            </a:r>
            <a:r>
              <a:rPr lang="en-US" altLang="zh-CN" sz="1400" kern="100" dirty="0">
                <a:effectLst/>
                <a:latin typeface="Times New Roman" panose="02020603050405020304" pitchFamily="18" charset="0"/>
                <a:ea typeface="宋体" panose="02010600030101010101" pitchFamily="2" charset="-122"/>
              </a:rPr>
              <a:t>: An Accessible and Flexible Python Package for Training Recurrent Neural Network Models on Cognitive Tasks. </a:t>
            </a:r>
            <a:r>
              <a:rPr lang="en-US" altLang="zh-CN" sz="1400" kern="100" dirty="0" err="1">
                <a:effectLst/>
                <a:latin typeface="Times New Roman" panose="02020603050405020304" pitchFamily="18" charset="0"/>
                <a:ea typeface="宋体" panose="02010600030101010101" pitchFamily="2" charset="-122"/>
              </a:rPr>
              <a:t>eNeuro</a:t>
            </a:r>
            <a:r>
              <a:rPr lang="en-US" altLang="zh-CN" sz="1400" kern="100" dirty="0">
                <a:effectLst/>
                <a:latin typeface="Times New Roman" panose="02020603050405020304" pitchFamily="18" charset="0"/>
                <a:ea typeface="宋体" panose="02010600030101010101" pitchFamily="2" charset="-122"/>
              </a:rPr>
              <a:t>, 8(1). </a:t>
            </a:r>
          </a:p>
          <a:p>
            <a:pPr algn="l"/>
            <a:r>
              <a:rPr lang="en-US" altLang="zh-CN" sz="1400" kern="100" dirty="0" err="1">
                <a:effectLst/>
                <a:latin typeface="Times New Roman" panose="02020603050405020304" pitchFamily="18" charset="0"/>
                <a:ea typeface="宋体" panose="02010600030101010101" pitchFamily="2" charset="-122"/>
              </a:rPr>
              <a:t>Kriegeskorte</a:t>
            </a:r>
            <a:r>
              <a:rPr lang="en-US" altLang="zh-CN" sz="1400" kern="100" dirty="0">
                <a:effectLst/>
                <a:latin typeface="Times New Roman" panose="02020603050405020304" pitchFamily="18" charset="0"/>
                <a:ea typeface="宋体" panose="02010600030101010101" pitchFamily="2" charset="-122"/>
              </a:rPr>
              <a:t>, N., Mur, M., and </a:t>
            </a:r>
            <a:r>
              <a:rPr lang="en-US" altLang="zh-CN" sz="1400" kern="100" dirty="0" err="1">
                <a:effectLst/>
                <a:latin typeface="Times New Roman" panose="02020603050405020304" pitchFamily="18" charset="0"/>
                <a:ea typeface="宋体" panose="02010600030101010101" pitchFamily="2" charset="-122"/>
              </a:rPr>
              <a:t>Bandettini</a:t>
            </a:r>
            <a:r>
              <a:rPr lang="en-US" altLang="zh-CN" sz="1400" kern="100" dirty="0">
                <a:effectLst/>
                <a:latin typeface="Times New Roman" panose="02020603050405020304" pitchFamily="18" charset="0"/>
                <a:ea typeface="宋体" panose="02010600030101010101" pitchFamily="2" charset="-122"/>
              </a:rPr>
              <a:t>, P. (2008). Representational similarity analysis - connecting the branches of systems neuroscience. Front. Syst. </a:t>
            </a:r>
            <a:r>
              <a:rPr lang="en-US" altLang="zh-CN" sz="1400" kern="100" dirty="0" err="1">
                <a:effectLst/>
                <a:latin typeface="Times New Roman" panose="02020603050405020304" pitchFamily="18" charset="0"/>
                <a:ea typeface="宋体" panose="02010600030101010101" pitchFamily="2" charset="-122"/>
              </a:rPr>
              <a:t>Neurosci</a:t>
            </a:r>
            <a:r>
              <a:rPr lang="en-US" altLang="zh-CN" sz="1400" kern="100" dirty="0">
                <a:effectLst/>
                <a:latin typeface="Times New Roman" panose="02020603050405020304" pitchFamily="18" charset="0"/>
                <a:ea typeface="宋体" panose="02010600030101010101" pitchFamily="2" charset="-122"/>
              </a:rPr>
              <a:t>. 2,4.</a:t>
            </a:r>
          </a:p>
          <a:p>
            <a:pPr algn="l"/>
            <a:r>
              <a:rPr lang="en-US" altLang="zh-CN" sz="1400" kern="100" dirty="0">
                <a:effectLst/>
                <a:latin typeface="Times New Roman" panose="02020603050405020304" pitchFamily="18" charset="0"/>
                <a:ea typeface="宋体" panose="02010600030101010101" pitchFamily="2" charset="-122"/>
              </a:rPr>
              <a:t>Krueger, L. E. (1978). A theory of perceptual matching. Psychological Review, 85(4), 278–304. </a:t>
            </a:r>
          </a:p>
          <a:p>
            <a:pPr algn="l"/>
            <a:r>
              <a:rPr lang="en-US" altLang="zh-CN" sz="1400" kern="100" dirty="0">
                <a:effectLst/>
                <a:latin typeface="Times New Roman" panose="02020603050405020304" pitchFamily="18" charset="0"/>
                <a:ea typeface="宋体" panose="02010600030101010101" pitchFamily="2" charset="-122"/>
              </a:rPr>
              <a:t>Ratcliff, R., Smith, P. L., Brown, S. D., &amp; </a:t>
            </a:r>
            <a:r>
              <a:rPr lang="en-US" altLang="zh-CN" sz="1400" kern="100" dirty="0" err="1">
                <a:effectLst/>
                <a:latin typeface="Times New Roman" panose="02020603050405020304" pitchFamily="18" charset="0"/>
                <a:ea typeface="宋体" panose="02010600030101010101" pitchFamily="2" charset="-122"/>
              </a:rPr>
              <a:t>McKoon</a:t>
            </a:r>
            <a:r>
              <a:rPr lang="en-US" altLang="zh-CN" sz="1400" kern="100" dirty="0">
                <a:effectLst/>
                <a:latin typeface="Times New Roman" panose="02020603050405020304" pitchFamily="18" charset="0"/>
                <a:ea typeface="宋体" panose="02010600030101010101" pitchFamily="2" charset="-122"/>
              </a:rPr>
              <a:t>, G. (2016). Diffusion Decision Model: Current Issues and History. Trends in Cognitive Sciences, 20(4), 260–281. </a:t>
            </a:r>
          </a:p>
          <a:p>
            <a:pPr algn="l"/>
            <a:r>
              <a:rPr lang="en-US" altLang="zh-CN" sz="1400" kern="100" dirty="0">
                <a:effectLst/>
                <a:latin typeface="Times New Roman" panose="02020603050405020304" pitchFamily="18" charset="0"/>
                <a:ea typeface="宋体" panose="02010600030101010101" pitchFamily="2" charset="-122"/>
              </a:rPr>
              <a:t>Richards, B.A., </a:t>
            </a:r>
            <a:r>
              <a:rPr lang="en-US" altLang="zh-CN" sz="1400" kern="100" dirty="0" err="1">
                <a:effectLst/>
                <a:latin typeface="Times New Roman" panose="02020603050405020304" pitchFamily="18" charset="0"/>
                <a:ea typeface="宋体" panose="02010600030101010101" pitchFamily="2" charset="-122"/>
              </a:rPr>
              <a:t>Lillicrap</a:t>
            </a:r>
            <a:r>
              <a:rPr lang="en-US" altLang="zh-CN" sz="1400" kern="100" dirty="0">
                <a:effectLst/>
                <a:latin typeface="Times New Roman" panose="02020603050405020304" pitchFamily="18" charset="0"/>
                <a:ea typeface="宋体" panose="02010600030101010101" pitchFamily="2" charset="-122"/>
              </a:rPr>
              <a:t>, T.P., Beaudoin, P., Bengio, Y., </a:t>
            </a:r>
            <a:r>
              <a:rPr lang="en-US" altLang="zh-CN" sz="1400" kern="100" dirty="0" err="1">
                <a:effectLst/>
                <a:latin typeface="Times New Roman" panose="02020603050405020304" pitchFamily="18" charset="0"/>
                <a:ea typeface="宋体" panose="02010600030101010101" pitchFamily="2" charset="-122"/>
              </a:rPr>
              <a:t>Bogacz</a:t>
            </a:r>
            <a:r>
              <a:rPr lang="en-US" altLang="zh-CN" sz="1400" kern="100" dirty="0">
                <a:effectLst/>
                <a:latin typeface="Times New Roman" panose="02020603050405020304" pitchFamily="18" charset="0"/>
                <a:ea typeface="宋体" panose="02010600030101010101" pitchFamily="2" charset="-122"/>
              </a:rPr>
              <a:t>, R., Christensen, A., </a:t>
            </a:r>
            <a:r>
              <a:rPr lang="en-US" altLang="zh-CN" sz="1400" kern="100" dirty="0" err="1">
                <a:effectLst/>
                <a:latin typeface="Times New Roman" panose="02020603050405020304" pitchFamily="18" charset="0"/>
                <a:ea typeface="宋体" panose="02010600030101010101" pitchFamily="2" charset="-122"/>
              </a:rPr>
              <a:t>Clopath</a:t>
            </a:r>
            <a:r>
              <a:rPr lang="en-US" altLang="zh-CN" sz="1400" kern="100" dirty="0">
                <a:effectLst/>
                <a:latin typeface="Times New Roman" panose="02020603050405020304" pitchFamily="18" charset="0"/>
                <a:ea typeface="宋体" panose="02010600030101010101" pitchFamily="2" charset="-122"/>
              </a:rPr>
              <a:t>, C., Costa, R.P., de Berker, A., Ganguli, S., et al. (2019). A deep learning framework for neuroscience. Nat. </a:t>
            </a:r>
            <a:r>
              <a:rPr lang="en-US" altLang="zh-CN" sz="1400" kern="100" dirty="0" err="1">
                <a:effectLst/>
                <a:latin typeface="Times New Roman" panose="02020603050405020304" pitchFamily="18" charset="0"/>
                <a:ea typeface="宋体" panose="02010600030101010101" pitchFamily="2" charset="-122"/>
              </a:rPr>
              <a:t>Neurosci</a:t>
            </a:r>
            <a:r>
              <a:rPr lang="en-US" altLang="zh-CN" sz="1400" kern="100" dirty="0">
                <a:effectLst/>
                <a:latin typeface="Times New Roman" panose="02020603050405020304" pitchFamily="18" charset="0"/>
                <a:ea typeface="宋体" panose="02010600030101010101" pitchFamily="2" charset="-122"/>
              </a:rPr>
              <a:t>. 22, 1761–1770.</a:t>
            </a:r>
          </a:p>
          <a:p>
            <a:pPr algn="l"/>
            <a:r>
              <a:rPr lang="en-US" altLang="zh-CN" sz="1400" kern="100" dirty="0" err="1">
                <a:effectLst/>
                <a:latin typeface="Times New Roman" panose="02020603050405020304" pitchFamily="18" charset="0"/>
                <a:ea typeface="宋体" panose="02010600030101010101" pitchFamily="2" charset="-122"/>
              </a:rPr>
              <a:t>Sussillo</a:t>
            </a:r>
            <a:r>
              <a:rPr lang="en-US" altLang="zh-CN" sz="1400" kern="100" dirty="0">
                <a:effectLst/>
                <a:latin typeface="Times New Roman" panose="02020603050405020304" pitchFamily="18" charset="0"/>
                <a:ea typeface="宋体" panose="02010600030101010101" pitchFamily="2" charset="-122"/>
              </a:rPr>
              <a:t>, D., and Barak, O. (2013). Opening the black box: low-dimensional dynamics in high-dimensional recurrent neural networks. Neural </a:t>
            </a:r>
            <a:r>
              <a:rPr lang="en-US" altLang="zh-CN" sz="1400" kern="100" dirty="0" err="1">
                <a:effectLst/>
                <a:latin typeface="Times New Roman" panose="02020603050405020304" pitchFamily="18" charset="0"/>
                <a:ea typeface="宋体" panose="02010600030101010101" pitchFamily="2" charset="-122"/>
              </a:rPr>
              <a:t>Comput</a:t>
            </a:r>
            <a:r>
              <a:rPr lang="en-US" altLang="zh-CN" sz="1400" kern="100" dirty="0">
                <a:effectLst/>
                <a:latin typeface="Times New Roman" panose="02020603050405020304" pitchFamily="18" charset="0"/>
                <a:ea typeface="宋体" panose="02010600030101010101" pitchFamily="2" charset="-122"/>
              </a:rPr>
              <a:t>. 25, 626–649.</a:t>
            </a:r>
          </a:p>
          <a:p>
            <a:pPr algn="l"/>
            <a:r>
              <a:rPr lang="en-US" altLang="zh-CN" sz="1400" kern="100" dirty="0" err="1">
                <a:effectLst/>
                <a:latin typeface="Times New Roman" panose="02020603050405020304" pitchFamily="18" charset="0"/>
                <a:ea typeface="宋体" panose="02010600030101010101" pitchFamily="2" charset="-122"/>
              </a:rPr>
              <a:t>Rafiei</a:t>
            </a:r>
            <a:r>
              <a:rPr lang="en-US" altLang="zh-CN" sz="1400" kern="100" dirty="0">
                <a:effectLst/>
                <a:latin typeface="Times New Roman" panose="02020603050405020304" pitchFamily="18" charset="0"/>
                <a:ea typeface="宋体" panose="02010600030101010101" pitchFamily="2" charset="-122"/>
              </a:rPr>
              <a:t>, F., Shekhar, M., &amp; </a:t>
            </a:r>
            <a:r>
              <a:rPr lang="en-US" altLang="zh-CN" sz="1400" kern="100" dirty="0" err="1">
                <a:effectLst/>
                <a:latin typeface="Times New Roman" panose="02020603050405020304" pitchFamily="18" charset="0"/>
                <a:ea typeface="宋体" panose="02010600030101010101" pitchFamily="2" charset="-122"/>
              </a:rPr>
              <a:t>Rahnev</a:t>
            </a:r>
            <a:r>
              <a:rPr lang="en-US" altLang="zh-CN" sz="1400" kern="100" dirty="0">
                <a:effectLst/>
                <a:latin typeface="Times New Roman" panose="02020603050405020304" pitchFamily="18" charset="0"/>
                <a:ea typeface="宋体" panose="02010600030101010101" pitchFamily="2" charset="-122"/>
              </a:rPr>
              <a:t>, D. (2023). </a:t>
            </a:r>
            <a:r>
              <a:rPr lang="en-US" altLang="zh-CN" sz="1400" kern="100" dirty="0" err="1">
                <a:effectLst/>
                <a:latin typeface="Times New Roman" panose="02020603050405020304" pitchFamily="18" charset="0"/>
                <a:ea typeface="宋体" panose="02010600030101010101" pitchFamily="2" charset="-122"/>
              </a:rPr>
              <a:t>RTNet</a:t>
            </a:r>
            <a:r>
              <a:rPr lang="en-US" altLang="zh-CN" sz="1400" kern="100" dirty="0">
                <a:effectLst/>
                <a:latin typeface="Times New Roman" panose="02020603050405020304" pitchFamily="18" charset="0"/>
                <a:ea typeface="宋体" panose="02010600030101010101" pitchFamily="2" charset="-122"/>
              </a:rPr>
              <a:t>: A neural network that exhibits the signatures of human perceptual decision making . </a:t>
            </a:r>
            <a:r>
              <a:rPr lang="en-US" altLang="zh-CN" sz="1400" kern="100" dirty="0" err="1">
                <a:effectLst/>
                <a:latin typeface="Times New Roman" panose="02020603050405020304" pitchFamily="18" charset="0"/>
                <a:ea typeface="宋体" panose="02010600030101010101" pitchFamily="2" charset="-122"/>
              </a:rPr>
              <a:t>bioRxiv</a:t>
            </a:r>
            <a:r>
              <a:rPr lang="en-US" altLang="zh-CN" sz="1400" kern="100" dirty="0">
                <a:effectLst/>
                <a:latin typeface="Times New Roman" panose="02020603050405020304" pitchFamily="18" charset="0"/>
                <a:ea typeface="宋体" panose="02010600030101010101" pitchFamily="2" charset="-122"/>
              </a:rPr>
              <a:t>. </a:t>
            </a:r>
          </a:p>
          <a:p>
            <a:pPr algn="l"/>
            <a:r>
              <a:rPr lang="en-US" altLang="zh-CN" sz="1400" kern="100" dirty="0" err="1">
                <a:effectLst/>
                <a:latin typeface="Times New Roman" panose="02020603050405020304" pitchFamily="18" charset="0"/>
                <a:ea typeface="宋体" panose="02010600030101010101" pitchFamily="2" charset="-122"/>
              </a:rPr>
              <a:t>Shadlen</a:t>
            </a:r>
            <a:r>
              <a:rPr lang="en-US" altLang="zh-CN" sz="1400" kern="100" dirty="0">
                <a:effectLst/>
                <a:latin typeface="Times New Roman" panose="02020603050405020304" pitchFamily="18" charset="0"/>
                <a:ea typeface="宋体" panose="02010600030101010101" pitchFamily="2" charset="-122"/>
              </a:rPr>
              <a:t> M N, </a:t>
            </a:r>
            <a:r>
              <a:rPr lang="en-US" altLang="zh-CN" sz="1400" kern="100" dirty="0" err="1">
                <a:effectLst/>
                <a:latin typeface="Times New Roman" panose="02020603050405020304" pitchFamily="18" charset="0"/>
                <a:ea typeface="宋体" panose="02010600030101010101" pitchFamily="2" charset="-122"/>
              </a:rPr>
              <a:t>Kiani</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R.Decision</a:t>
            </a:r>
            <a:r>
              <a:rPr lang="en-US" altLang="zh-CN" sz="1400" kern="100" dirty="0">
                <a:effectLst/>
                <a:latin typeface="Times New Roman" panose="02020603050405020304" pitchFamily="18" charset="0"/>
                <a:ea typeface="宋体" panose="02010600030101010101" pitchFamily="2" charset="-122"/>
              </a:rPr>
              <a:t> making as a window on cognition. Neuron, 2013,80:791–806</a:t>
            </a:r>
          </a:p>
          <a:p>
            <a:pPr algn="l"/>
            <a:r>
              <a:rPr lang="en-US" altLang="zh-CN" sz="1400" kern="100" dirty="0">
                <a:effectLst/>
                <a:latin typeface="Times New Roman" panose="02020603050405020304" pitchFamily="18" charset="0"/>
                <a:ea typeface="宋体" panose="02010600030101010101" pitchFamily="2" charset="-122"/>
              </a:rPr>
              <a:t>Williams, A.H., Kim, T.H., Wang, F., Vyas, S., Ryu, S.I., Shenoy, K.V., Schnitzer, M., </a:t>
            </a:r>
            <a:r>
              <a:rPr lang="en-US" altLang="zh-CN" sz="1400" kern="100" dirty="0" err="1">
                <a:effectLst/>
                <a:latin typeface="Times New Roman" panose="02020603050405020304" pitchFamily="18" charset="0"/>
                <a:ea typeface="宋体" panose="02010600030101010101" pitchFamily="2" charset="-122"/>
              </a:rPr>
              <a:t>Kolda</a:t>
            </a:r>
            <a:r>
              <a:rPr lang="en-US" altLang="zh-CN" sz="1400" kern="100" dirty="0">
                <a:effectLst/>
                <a:latin typeface="Times New Roman" panose="02020603050405020304" pitchFamily="18" charset="0"/>
                <a:ea typeface="宋体" panose="02010600030101010101" pitchFamily="2" charset="-122"/>
              </a:rPr>
              <a:t>, T.G., and Ganguli, S. (2018). Unsupervised discovery of </a:t>
            </a:r>
            <a:r>
              <a:rPr lang="en-US" altLang="zh-CN" sz="1400" kern="100" dirty="0" err="1">
                <a:effectLst/>
                <a:latin typeface="Times New Roman" panose="02020603050405020304" pitchFamily="18" charset="0"/>
                <a:ea typeface="宋体" panose="02010600030101010101" pitchFamily="2" charset="-122"/>
              </a:rPr>
              <a:t>demixed</a:t>
            </a:r>
            <a:r>
              <a:rPr lang="en-US" altLang="zh-CN" sz="1400" kern="100" dirty="0">
                <a:effectLst/>
                <a:latin typeface="Times New Roman" panose="02020603050405020304" pitchFamily="18" charset="0"/>
                <a:ea typeface="宋体" panose="02010600030101010101" pitchFamily="2" charset="-122"/>
              </a:rPr>
              <a:t>, low-dimensional neural dynamics across multiple timescales through tensor component analysis. Neuron, 98, 1099–1115.e8.</a:t>
            </a:r>
          </a:p>
          <a:p>
            <a:pPr algn="l"/>
            <a:r>
              <a:rPr lang="en-US" altLang="zh-CN" sz="1400" kern="100" dirty="0">
                <a:effectLst/>
                <a:latin typeface="Times New Roman" panose="02020603050405020304" pitchFamily="18" charset="0"/>
                <a:ea typeface="宋体" panose="02010600030101010101" pitchFamily="2" charset="-122"/>
              </a:rPr>
              <a:t>W. James. “Principles of Psychology,” Wiley, 1984.</a:t>
            </a:r>
          </a:p>
          <a:p>
            <a:pPr algn="l"/>
            <a:r>
              <a:rPr lang="en-US" altLang="zh-CN" sz="1400" kern="100" dirty="0">
                <a:effectLst/>
                <a:latin typeface="Times New Roman" panose="02020603050405020304" pitchFamily="18" charset="0"/>
                <a:ea typeface="宋体" panose="02010600030101010101" pitchFamily="2" charset="-122"/>
              </a:rPr>
              <a:t>Yang, G. R., &amp; Wang, X.-J. (2020). Artificial Neural Networks for Neuroscientists: A Primer. Neuron, 107(6), 1048–1070.</a:t>
            </a:r>
          </a:p>
          <a:p>
            <a:pPr algn="l"/>
            <a:r>
              <a:rPr lang="en-US" altLang="zh-CN" sz="1400" kern="100" dirty="0" err="1">
                <a:effectLst/>
                <a:latin typeface="Times New Roman" panose="02020603050405020304" pitchFamily="18" charset="0"/>
                <a:ea typeface="宋体" panose="02010600030101010101" pitchFamily="2" charset="-122"/>
              </a:rPr>
              <a:t>Yamins</a:t>
            </a:r>
            <a:r>
              <a:rPr lang="en-US" altLang="zh-CN" sz="1400" kern="100" dirty="0">
                <a:effectLst/>
                <a:latin typeface="Times New Roman" panose="02020603050405020304" pitchFamily="18" charset="0"/>
                <a:ea typeface="宋体" panose="02010600030101010101" pitchFamily="2" charset="-122"/>
              </a:rPr>
              <a:t>, D.L., Hong, H., </a:t>
            </a:r>
            <a:r>
              <a:rPr lang="en-US" altLang="zh-CN" sz="1400" kern="100" dirty="0" err="1">
                <a:effectLst/>
                <a:latin typeface="Times New Roman" panose="02020603050405020304" pitchFamily="18" charset="0"/>
                <a:ea typeface="宋体" panose="02010600030101010101" pitchFamily="2" charset="-122"/>
              </a:rPr>
              <a:t>Cadieu</a:t>
            </a:r>
            <a:r>
              <a:rPr lang="en-US" altLang="zh-CN" sz="1400" kern="100" dirty="0">
                <a:effectLst/>
                <a:latin typeface="Times New Roman" panose="02020603050405020304" pitchFamily="18" charset="0"/>
                <a:ea typeface="宋体" panose="02010600030101010101" pitchFamily="2" charset="-122"/>
              </a:rPr>
              <a:t>, C.F., Solomon, E.A., Seibert, D., and DiCarlo, J.J. (2014). Performance-optimized hierarchical models predict neural responses in higher visual cortex. Proc. Natl. Acad. Sci. USA 111, 8619–8624.</a:t>
            </a:r>
          </a:p>
          <a:p>
            <a:pPr algn="l"/>
            <a:endParaRPr lang="en-US"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289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792515"/>
            <a:ext cx="12192000" cy="2489200"/>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EC1A40ED-0A35-4E7B-9805-8E0602FC750B}"/>
              </a:ext>
            </a:extLst>
          </p:cNvPr>
          <p:cNvGraphicFramePr>
            <a:graphicFrameLocks noGrp="1"/>
          </p:cNvGraphicFramePr>
          <p:nvPr>
            <p:extLst>
              <p:ext uri="{D42A27DB-BD31-4B8C-83A1-F6EECF244321}">
                <p14:modId xmlns:p14="http://schemas.microsoft.com/office/powerpoint/2010/main" val="4059565263"/>
              </p:ext>
            </p:extLst>
          </p:nvPr>
        </p:nvGraphicFramePr>
        <p:xfrm>
          <a:off x="4149813" y="4570784"/>
          <a:ext cx="3892373" cy="1928010"/>
        </p:xfrm>
        <a:graphic>
          <a:graphicData uri="http://schemas.openxmlformats.org/drawingml/2006/table">
            <a:tbl>
              <a:tblPr>
                <a:tableStyleId>{5C22544A-7EE6-4342-B048-85BDC9FD1C3A}</a:tableStyleId>
              </a:tblPr>
              <a:tblGrid>
                <a:gridCol w="1599615">
                  <a:extLst>
                    <a:ext uri="{9D8B030D-6E8A-4147-A177-3AD203B41FA5}">
                      <a16:colId xmlns:a16="http://schemas.microsoft.com/office/drawing/2014/main" val="2142749163"/>
                    </a:ext>
                  </a:extLst>
                </a:gridCol>
                <a:gridCol w="2292758">
                  <a:extLst>
                    <a:ext uri="{9D8B030D-6E8A-4147-A177-3AD203B41FA5}">
                      <a16:colId xmlns:a16="http://schemas.microsoft.com/office/drawing/2014/main" val="3255670970"/>
                    </a:ext>
                  </a:extLst>
                </a:gridCol>
              </a:tblGrid>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学生姓名：</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孙禾嘉</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4089631"/>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院：</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心理学院</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8185908"/>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专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业：</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应用心理学</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0419803"/>
                  </a:ext>
                </a:extLst>
              </a:tr>
              <a:tr h="385602">
                <a:tc>
                  <a:txBody>
                    <a:bodyPr/>
                    <a:lstStyle/>
                    <a:p>
                      <a:pPr algn="dist">
                        <a:lnSpc>
                          <a:spcPts val="3300"/>
                        </a:lnSpc>
                        <a:spcAft>
                          <a:spcPts val="0"/>
                        </a:spcAft>
                      </a:pPr>
                      <a:r>
                        <a:rPr lang="zh-CN" sz="2000" b="1" i="0" kern="100" dirty="0">
                          <a:solidFill>
                            <a:schemeClr val="tx1"/>
                          </a:solidFill>
                          <a:effectLst/>
                          <a:latin typeface="仿宋" panose="02010609060101010101" pitchFamily="49" charset="-122"/>
                          <a:ea typeface="仿宋" panose="02010609060101010101" pitchFamily="49" charset="-122"/>
                        </a:rPr>
                        <a:t>学 </a:t>
                      </a:r>
                      <a:r>
                        <a:rPr lang="en-US" sz="2000" b="1" i="0" kern="100" dirty="0">
                          <a:solidFill>
                            <a:schemeClr val="tx1"/>
                          </a:solidFill>
                          <a:effectLst/>
                          <a:latin typeface="仿宋" panose="02010609060101010101" pitchFamily="49" charset="-122"/>
                          <a:ea typeface="仿宋" panose="02010609060101010101" pitchFamily="49" charset="-122"/>
                        </a:rPr>
                        <a:t>   </a:t>
                      </a:r>
                      <a:r>
                        <a:rPr lang="zh-CN" sz="2000" b="1" i="0" kern="100" dirty="0">
                          <a:solidFill>
                            <a:schemeClr val="tx1"/>
                          </a:solidFill>
                          <a:effectLst/>
                          <a:latin typeface="仿宋" panose="02010609060101010101" pitchFamily="49" charset="-122"/>
                          <a:ea typeface="仿宋" panose="02010609060101010101" pitchFamily="49" charset="-122"/>
                        </a:rPr>
                        <a:t>号：</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en-US" altLang="zh-CN" sz="2000" b="1" i="0" kern="100" dirty="0">
                          <a:solidFill>
                            <a:schemeClr val="tx1"/>
                          </a:solidFill>
                          <a:effectLst/>
                          <a:latin typeface="仿宋" panose="02010609060101010101" pitchFamily="49" charset="-122"/>
                          <a:ea typeface="仿宋" panose="02010609060101010101" pitchFamily="49" charset="-122"/>
                        </a:rPr>
                        <a:t>19200210</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055423"/>
                  </a:ext>
                </a:extLst>
              </a:tr>
              <a:tr h="385602">
                <a:tc>
                  <a:txBody>
                    <a:bodyPr/>
                    <a:lstStyle/>
                    <a:p>
                      <a:pPr algn="dist">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指导教师</a:t>
                      </a:r>
                      <a:r>
                        <a:rPr lang="zh-CN" sz="2000" b="1" i="0" kern="100" dirty="0">
                          <a:solidFill>
                            <a:schemeClr val="tx1"/>
                          </a:solidFill>
                          <a:effectLst/>
                          <a:latin typeface="仿宋" panose="02010609060101010101" pitchFamily="49" charset="-122"/>
                          <a:ea typeface="仿宋" panose="02010609060101010101" pitchFamily="49" charset="-122"/>
                        </a:rPr>
                        <a:t>：</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3300"/>
                        </a:lnSpc>
                        <a:spcAft>
                          <a:spcPts val="0"/>
                        </a:spcAft>
                      </a:pPr>
                      <a:r>
                        <a:rPr lang="zh-CN" altLang="en-US" sz="2000" b="1" i="0" kern="100" dirty="0">
                          <a:solidFill>
                            <a:schemeClr val="tx1"/>
                          </a:solidFill>
                          <a:effectLst/>
                          <a:latin typeface="仿宋" panose="02010609060101010101" pitchFamily="49" charset="-122"/>
                          <a:ea typeface="仿宋" panose="02010609060101010101" pitchFamily="49" charset="-122"/>
                        </a:rPr>
                        <a:t>胡传鹏</a:t>
                      </a:r>
                      <a:endParaRPr lang="zh-CN" sz="2000" b="1" i="0" kern="100" dirty="0">
                        <a:solidFill>
                          <a:schemeClr val="tx1"/>
                        </a:solidFill>
                        <a:effectLst/>
                        <a:latin typeface="仿宋" panose="02010609060101010101" pitchFamily="49" charset="-122"/>
                        <a:ea typeface="仿宋" panose="02010609060101010101" pitchFamily="49" charset="-122"/>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948387"/>
                  </a:ext>
                </a:extLst>
              </a:tr>
            </a:tbl>
          </a:graphicData>
        </a:graphic>
      </p:graphicFrame>
      <p:sp>
        <p:nvSpPr>
          <p:cNvPr id="36" name="文本框 35">
            <a:extLst>
              <a:ext uri="{FF2B5EF4-FFF2-40B4-BE49-F238E27FC236}">
                <a16:creationId xmlns:a16="http://schemas.microsoft.com/office/drawing/2014/main" id="{8F4CC772-838C-43DD-E286-41A04996C35A}"/>
              </a:ext>
            </a:extLst>
          </p:cNvPr>
          <p:cNvSpPr txBox="1"/>
          <p:nvPr/>
        </p:nvSpPr>
        <p:spPr>
          <a:xfrm>
            <a:off x="2208478" y="1632856"/>
            <a:ext cx="24111856" cy="1631216"/>
          </a:xfrm>
          <a:prstGeom prst="rect">
            <a:avLst/>
          </a:prstGeom>
          <a:noFill/>
        </p:spPr>
        <p:txBody>
          <a:bodyPr wrap="square">
            <a:spAutoFit/>
          </a:bodyPr>
          <a:lstStyle/>
          <a:p>
            <a:endParaRPr lang="en-US" altLang="zh-CN" sz="6000" b="1" baseline="-25000" dirty="0">
              <a:solidFill>
                <a:schemeClr val="bg1"/>
              </a:solidFill>
              <a:effectLst/>
              <a:latin typeface="华文仿宋" panose="02010600040101010101" pitchFamily="2" charset="-122"/>
              <a:ea typeface="华文仿宋" panose="02010600040101010101" pitchFamily="2" charset="-122"/>
            </a:endParaRPr>
          </a:p>
          <a:p>
            <a:r>
              <a:rPr lang="zh-CN" altLang="en-US" sz="6000" b="1" baseline="-25000" dirty="0">
                <a:solidFill>
                  <a:schemeClr val="bg1"/>
                </a:solidFill>
                <a:effectLst/>
                <a:latin typeface="华文仿宋" panose="02010600040101010101" pitchFamily="2" charset="-122"/>
                <a:ea typeface="华文仿宋" panose="02010600040101010101" pitchFamily="2" charset="-122"/>
              </a:rPr>
              <a:t>         恳请各位老师批评指正</a:t>
            </a:r>
            <a:endParaRPr lang="zh-CN" altLang="en-US" sz="6000" b="1" dirty="0">
              <a:solidFill>
                <a:schemeClr val="bg1"/>
              </a:solidFill>
              <a:latin typeface="华文仿宋" panose="02010600040101010101" pitchFamily="2" charset="-122"/>
              <a:ea typeface="华文仿宋" panose="02010600040101010101" pitchFamily="2" charset="-122"/>
            </a:endParaRPr>
          </a:p>
        </p:txBody>
      </p:sp>
      <p:pic>
        <p:nvPicPr>
          <p:cNvPr id="37" name="图片 36">
            <a:extLst>
              <a:ext uri="{FF2B5EF4-FFF2-40B4-BE49-F238E27FC236}">
                <a16:creationId xmlns:a16="http://schemas.microsoft.com/office/drawing/2014/main" id="{E66BE5B0-AFAA-F17C-A44C-AB6DD39B9AC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5024387" y="86402"/>
            <a:ext cx="2258472" cy="1546454"/>
          </a:xfrm>
          <a:prstGeom prst="rect">
            <a:avLst/>
          </a:prstGeom>
        </p:spPr>
      </p:pic>
    </p:spTree>
    <p:extLst>
      <p:ext uri="{BB962C8B-B14F-4D97-AF65-F5344CB8AC3E}">
        <p14:creationId xmlns:p14="http://schemas.microsoft.com/office/powerpoint/2010/main" val="414728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附录</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46032" y="1116862"/>
            <a:ext cx="8250592"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知觉决策</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9" name="文本框 8">
            <a:extLst>
              <a:ext uri="{FF2B5EF4-FFF2-40B4-BE49-F238E27FC236}">
                <a16:creationId xmlns:a16="http://schemas.microsoft.com/office/drawing/2014/main" id="{E7DB26F9-A490-9763-3936-F9A1295F104C}"/>
              </a:ext>
            </a:extLst>
          </p:cNvPr>
          <p:cNvSpPr txBox="1"/>
          <p:nvPr/>
        </p:nvSpPr>
        <p:spPr>
          <a:xfrm>
            <a:off x="1182476" y="1914460"/>
            <a:ext cx="10497033" cy="101566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zh-CN"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决策</a:t>
            </a:r>
            <a:r>
              <a:rPr lang="zh-CN"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指的是个体在不同选项中作出选择的过程</a:t>
            </a:r>
            <a:r>
              <a:rPr lang="en-US" altLang="zh-CN" sz="2000" kern="100" dirty="0">
                <a:solidFill>
                  <a:srgbClr val="000000"/>
                </a:solidFill>
                <a:effectLst/>
                <a:latin typeface="华文细黑" panose="02010600040101010101" pitchFamily="2" charset="-122"/>
                <a:ea typeface="华文细黑" panose="02010600040101010101" pitchFamily="2" charset="-122"/>
              </a:rPr>
              <a:t>(</a:t>
            </a:r>
            <a:r>
              <a:rPr lang="en-US" altLang="zh-CN" sz="2000" kern="100" dirty="0" err="1">
                <a:effectLst/>
                <a:latin typeface="华文细黑" panose="02010600040101010101" pitchFamily="2" charset="-122"/>
                <a:ea typeface="华文细黑" panose="02010600040101010101" pitchFamily="2" charset="-122"/>
                <a:cs typeface="宋体" panose="02010600030101010101" pitchFamily="2" charset="-122"/>
              </a:rPr>
              <a:t>Shadlen</a:t>
            </a:r>
            <a:r>
              <a:rPr lang="en-US" altLang="zh-CN" sz="2000" kern="100" dirty="0">
                <a:effectLst/>
                <a:latin typeface="华文细黑" panose="02010600040101010101" pitchFamily="2" charset="-122"/>
                <a:ea typeface="华文细黑" panose="02010600040101010101" pitchFamily="2" charset="-122"/>
                <a:cs typeface="宋体" panose="02010600030101010101" pitchFamily="2" charset="-122"/>
              </a:rPr>
              <a:t> &amp; </a:t>
            </a:r>
            <a:r>
              <a:rPr lang="en-US" altLang="zh-CN" sz="2000" kern="100" dirty="0" err="1">
                <a:effectLst/>
                <a:latin typeface="华文细黑" panose="02010600040101010101" pitchFamily="2" charset="-122"/>
                <a:ea typeface="华文细黑" panose="02010600040101010101" pitchFamily="2" charset="-122"/>
                <a:cs typeface="宋体" panose="02010600030101010101" pitchFamily="2" charset="-122"/>
              </a:rPr>
              <a:t>Kiani</a:t>
            </a:r>
            <a:r>
              <a:rPr lang="en-US" altLang="zh-CN" sz="2000" kern="100" dirty="0">
                <a:effectLst/>
                <a:latin typeface="华文细黑" panose="02010600040101010101" pitchFamily="2" charset="-122"/>
                <a:ea typeface="华文细黑" panose="02010600040101010101" pitchFamily="2" charset="-122"/>
                <a:cs typeface="宋体" panose="02010600030101010101" pitchFamily="2" charset="-122"/>
              </a:rPr>
              <a:t>, 2013</a:t>
            </a:r>
            <a:r>
              <a:rPr lang="en-US" altLang="zh-CN" sz="2000" kern="100" dirty="0">
                <a:solidFill>
                  <a:srgbClr val="000000"/>
                </a:solidFill>
                <a:effectLst/>
                <a:latin typeface="华文细黑" panose="02010600040101010101" pitchFamily="2" charset="-122"/>
                <a:ea typeface="华文细黑" panose="02010600040101010101" pitchFamily="2" charset="-122"/>
              </a:rPr>
              <a:t>)</a:t>
            </a:r>
            <a:r>
              <a:rPr lang="zh-CN"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指</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将感觉信息转化为判断，信念和行动的决策过程</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(O'Connell &amp; Kelly, 2021)</a:t>
            </a: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知觉决策的过程往往是快速的，无意识</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(Uchida et al., 2006)</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2DDE42-95DE-D8C1-3C8D-3EB865BD6160}"/>
              </a:ext>
            </a:extLst>
          </p:cNvPr>
          <p:cNvSpPr txBox="1"/>
          <p:nvPr/>
        </p:nvSpPr>
        <p:spPr>
          <a:xfrm>
            <a:off x="846032" y="2593913"/>
            <a:ext cx="2987148" cy="82413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异同判断任务</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20" name="文本框 19">
            <a:extLst>
              <a:ext uri="{FF2B5EF4-FFF2-40B4-BE49-F238E27FC236}">
                <a16:creationId xmlns:a16="http://schemas.microsoft.com/office/drawing/2014/main" id="{3F59F2E2-3F6D-E719-35AB-18810682C5C9}"/>
              </a:ext>
            </a:extLst>
          </p:cNvPr>
          <p:cNvSpPr txBox="1"/>
          <p:nvPr/>
        </p:nvSpPr>
        <p:spPr>
          <a:xfrm>
            <a:off x="1182477" y="3290285"/>
            <a:ext cx="10182725"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异同判断是一类经典的</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任务，被试需要判断呈现的刺激是相同还是不同，并根据判断结果做出不同的反应。</a:t>
            </a:r>
            <a:r>
              <a:rPr lang="zh-CN" altLang="en-US"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异同判断是我们打开脑的认知机制的一个重要窗口</a:t>
            </a:r>
            <a:endParaRPr lang="en-US" altLang="zh-CN"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09E758B-01EF-42DE-9A1C-5D7E487CEA0A}"/>
              </a:ext>
            </a:extLst>
          </p:cNvPr>
          <p:cNvSpPr txBox="1"/>
          <p:nvPr/>
        </p:nvSpPr>
        <p:spPr>
          <a:xfrm>
            <a:off x="868168" y="3729169"/>
            <a:ext cx="2987148"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a:extLst>
              <a:ext uri="{FF2B5EF4-FFF2-40B4-BE49-F238E27FC236}">
                <a16:creationId xmlns:a16="http://schemas.microsoft.com/office/drawing/2014/main" id="{78CA7234-3369-21A0-B15F-EA1F9F564E3F}"/>
              </a:ext>
            </a:extLst>
          </p:cNvPr>
          <p:cNvSpPr txBox="1"/>
          <p:nvPr/>
        </p:nvSpPr>
        <p:spPr>
          <a:xfrm>
            <a:off x="1182476" y="4432556"/>
            <a:ext cx="10182725" cy="1200329"/>
          </a:xfrm>
          <a:prstGeom prst="rect">
            <a:avLst/>
          </a:prstGeom>
          <a:noFill/>
        </p:spPr>
        <p:txBody>
          <a:bodyPr wrap="square">
            <a:spAutoFit/>
          </a:bodyPr>
          <a:lstStyle/>
          <a:p>
            <a:r>
              <a:rPr lang="zh-CN" altLang="en-US"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任务中</a:t>
            </a:r>
            <a:r>
              <a:rPr lang="zh-CN" altLang="en-US"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发现了</a:t>
            </a:r>
            <a:r>
              <a:rPr lang="zh-CN" altLang="en-US"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快同效应</a:t>
            </a:r>
            <a:r>
              <a:rPr lang="zh-CN" altLang="en-US"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被试识别两个相同的刺激（“</a:t>
            </a:r>
            <a:r>
              <a:rPr lang="en-US" altLang="zh-CN"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AA”</a:t>
            </a:r>
            <a:r>
              <a:rPr lang="zh-CN" altLang="en-US"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）比识别两个不同的刺激更快（“</a:t>
            </a:r>
            <a:r>
              <a:rPr lang="en-US" altLang="zh-CN"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AB”</a:t>
            </a:r>
            <a:r>
              <a:rPr lang="zh-CN" altLang="en-US"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 </a:t>
            </a:r>
            <a:r>
              <a:rPr lang="en-US" altLang="zh-CN"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(Goulet &amp; Cousineau, 2020</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95%</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的被试在“不同”的判断任务上耗时比“相同”判断更长</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(p &lt; .01)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，反应时的平均相差为</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80ms</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(Nickerson, 1965)</a:t>
            </a:r>
            <a:b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br>
            <a:r>
              <a:rPr lang="zh-CN" altLang="en-US"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对快同效应的研究能够帮助我们理解异同判断任务</a:t>
            </a:r>
            <a:endParaRPr lang="en-US" altLang="zh-CN"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3328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34743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背景与问题</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928627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lang="zh-CN" altLang="en-US" sz="3200" b="1" spc="150" dirty="0">
                <a:latin typeface="微软雅黑" panose="020B0503020204020204" pitchFamily="34" charset="-122"/>
                <a:ea typeface="微软雅黑" panose="020B0503020204020204" pitchFamily="34" charset="-122"/>
              </a:rPr>
              <a:t>认知科学的问题</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640C3380-0AE0-79F1-D011-46FA71529094}"/>
              </a:ext>
            </a:extLst>
          </p:cNvPr>
          <p:cNvSpPr txBox="1"/>
          <p:nvPr/>
        </p:nvSpPr>
        <p:spPr>
          <a:xfrm>
            <a:off x="3935826" y="6217978"/>
            <a:ext cx="1459054"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构建</a:t>
            </a:r>
            <a:r>
              <a:rPr lang="en-US" altLang="zh-CN" sz="2200" dirty="0" err="1">
                <a:solidFill>
                  <a:schemeClr val="bg1"/>
                </a:solidFill>
                <a:latin typeface="华文仿宋" panose="02010600040101010101" pitchFamily="2" charset="-122"/>
                <a:ea typeface="华文仿宋" panose="02010600040101010101" pitchFamily="2" charset="-122"/>
              </a:rPr>
              <a:t>FSNet</a:t>
            </a:r>
            <a:endParaRPr lang="zh-CN" altLang="en-US" sz="2200" dirty="0">
              <a:solidFill>
                <a:schemeClr val="bg1"/>
              </a:solidFill>
              <a:latin typeface="华文仿宋" panose="02010600040101010101" pitchFamily="2" charset="-122"/>
              <a:ea typeface="华文仿宋" panose="02010600040101010101" pitchFamily="2" charset="-122"/>
            </a:endParaRPr>
          </a:p>
        </p:txBody>
      </p:sp>
      <p:sp>
        <p:nvSpPr>
          <p:cNvPr id="5" name="文本框 4">
            <a:extLst>
              <a:ext uri="{FF2B5EF4-FFF2-40B4-BE49-F238E27FC236}">
                <a16:creationId xmlns:a16="http://schemas.microsoft.com/office/drawing/2014/main" id="{8218D22F-45DB-ADCF-17BC-A36BB6C07277}"/>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
        <p:nvSpPr>
          <p:cNvPr id="19" name="文本框 18">
            <a:extLst>
              <a:ext uri="{FF2B5EF4-FFF2-40B4-BE49-F238E27FC236}">
                <a16:creationId xmlns:a16="http://schemas.microsoft.com/office/drawing/2014/main" id="{BE2DDE42-95DE-D8C1-3C8D-3EB865BD6160}"/>
              </a:ext>
            </a:extLst>
          </p:cNvPr>
          <p:cNvSpPr txBox="1"/>
          <p:nvPr/>
        </p:nvSpPr>
        <p:spPr>
          <a:xfrm>
            <a:off x="856425" y="3667319"/>
            <a:ext cx="2987148" cy="717504"/>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异同判断任务</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20" name="文本框 19">
            <a:extLst>
              <a:ext uri="{FF2B5EF4-FFF2-40B4-BE49-F238E27FC236}">
                <a16:creationId xmlns:a16="http://schemas.microsoft.com/office/drawing/2014/main" id="{3F59F2E2-3F6D-E719-35AB-18810682C5C9}"/>
              </a:ext>
            </a:extLst>
          </p:cNvPr>
          <p:cNvSpPr txBox="1"/>
          <p:nvPr/>
        </p:nvSpPr>
        <p:spPr>
          <a:xfrm>
            <a:off x="1209665" y="4340243"/>
            <a:ext cx="10182725" cy="707886"/>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异同判断是一类经典的</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任务，被试需要判断呈现的刺激是相同还是不同，并根据判断结果做出不同的反应。</a:t>
            </a:r>
            <a:r>
              <a:rPr lang="zh-CN" altLang="en-US"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异同判断是我们打开脑的认知机制的一个重要窗口</a:t>
            </a:r>
            <a:endParaRPr lang="en-US" altLang="zh-CN" sz="20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09E758B-01EF-42DE-9A1C-5D7E487CEA0A}"/>
              </a:ext>
            </a:extLst>
          </p:cNvPr>
          <p:cNvSpPr txBox="1"/>
          <p:nvPr/>
        </p:nvSpPr>
        <p:spPr>
          <a:xfrm>
            <a:off x="856425" y="2534188"/>
            <a:ext cx="2987148" cy="799258"/>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sz="2800"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a:extLst>
              <a:ext uri="{FF2B5EF4-FFF2-40B4-BE49-F238E27FC236}">
                <a16:creationId xmlns:a16="http://schemas.microsoft.com/office/drawing/2014/main" id="{78CA7234-3369-21A0-B15F-EA1F9F564E3F}"/>
              </a:ext>
            </a:extLst>
          </p:cNvPr>
          <p:cNvSpPr txBox="1"/>
          <p:nvPr/>
        </p:nvSpPr>
        <p:spPr>
          <a:xfrm>
            <a:off x="1209665" y="3240561"/>
            <a:ext cx="10515244" cy="923330"/>
          </a:xfrm>
          <a:prstGeom prst="rect">
            <a:avLst/>
          </a:prstGeom>
          <a:noFill/>
        </p:spPr>
        <p:txBody>
          <a:bodyPr wrap="square">
            <a:spAutoFit/>
          </a:bodyPr>
          <a:lstStyle/>
          <a:p>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95%</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的被试在“不同”的判断任务上耗时比“相同”判断更长</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(p &lt; .01)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，反应时的平均相差为</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80ms</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(Nickerson, 1965)</a:t>
            </a:r>
            <a:b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br>
            <a:endParaRPr lang="en-US" altLang="zh-CN"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434CFBF-68D3-A825-E048-5FFE88ACE216}"/>
              </a:ext>
            </a:extLst>
          </p:cNvPr>
          <p:cNvSpPr txBox="1"/>
          <p:nvPr/>
        </p:nvSpPr>
        <p:spPr>
          <a:xfrm>
            <a:off x="788002" y="1508888"/>
            <a:ext cx="8863998" cy="584775"/>
          </a:xfrm>
          <a:prstGeom prst="rect">
            <a:avLst/>
          </a:prstGeom>
          <a:noFill/>
        </p:spPr>
        <p:txBody>
          <a:bodyPr wrap="square">
            <a:spAutoFit/>
          </a:bodyPr>
          <a:lstStyle/>
          <a:p>
            <a:r>
              <a:rPr lang="zh-CN" altLang="en-US" sz="3200" spc="150" dirty="0">
                <a:latin typeface="微软雅黑" panose="020B0503020204020204" pitchFamily="34" charset="-122"/>
                <a:ea typeface="微软雅黑" panose="020B0503020204020204" pitchFamily="34" charset="-122"/>
              </a:rPr>
              <a:t>认知科学需要解决什么问题？</a:t>
            </a:r>
          </a:p>
        </p:txBody>
      </p:sp>
      <p:sp>
        <p:nvSpPr>
          <p:cNvPr id="13" name="文本框 12">
            <a:extLst>
              <a:ext uri="{FF2B5EF4-FFF2-40B4-BE49-F238E27FC236}">
                <a16:creationId xmlns:a16="http://schemas.microsoft.com/office/drawing/2014/main" id="{B968344D-99AE-3AC7-4236-6046B8C5AE2E}"/>
              </a:ext>
            </a:extLst>
          </p:cNvPr>
          <p:cNvSpPr txBox="1"/>
          <p:nvPr/>
        </p:nvSpPr>
        <p:spPr>
          <a:xfrm>
            <a:off x="1209665" y="2178604"/>
            <a:ext cx="6308202" cy="369332"/>
          </a:xfrm>
          <a:prstGeom prst="rect">
            <a:avLst/>
          </a:prstGeom>
          <a:noFill/>
        </p:spPr>
        <p:txBody>
          <a:bodyPr wrap="square">
            <a:spAutoFit/>
          </a:bodyPr>
          <a:lstStyle/>
          <a:p>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认知机制是什么，是如何产生，具体过程是什么</a:t>
            </a:r>
          </a:p>
        </p:txBody>
      </p:sp>
    </p:spTree>
    <p:extLst>
      <p:ext uri="{BB962C8B-B14F-4D97-AF65-F5344CB8AC3E}">
        <p14:creationId xmlns:p14="http://schemas.microsoft.com/office/powerpoint/2010/main" val="120065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0"/>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我们要做什么？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1" name="文本框 10">
            <a:extLst>
              <a:ext uri="{FF2B5EF4-FFF2-40B4-BE49-F238E27FC236}">
                <a16:creationId xmlns:a16="http://schemas.microsoft.com/office/drawing/2014/main" id="{C65264E9-56CC-DA16-BA67-B7F3ED2B1C67}"/>
              </a:ext>
            </a:extLst>
          </p:cNvPr>
          <p:cNvSpPr txBox="1"/>
          <p:nvPr/>
        </p:nvSpPr>
        <p:spPr>
          <a:xfrm>
            <a:off x="857914" y="1404201"/>
            <a:ext cx="9740484" cy="130651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800" kern="0" dirty="0">
                <a:latin typeface="华文细黑" panose="02010600040101010101" pitchFamily="2" charset="-122"/>
                <a:ea typeface="华文细黑" panose="02010600040101010101" pitchFamily="2" charset="-122"/>
                <a:cs typeface="Times New Roman" panose="02020603050405020304" pitchFamily="18" charset="0"/>
              </a:rPr>
              <a:t>建立一个人工神经网络模型，模拟出快同效应</a:t>
            </a:r>
            <a:endParaRPr lang="en-US" altLang="zh-CN" sz="2800" kern="0" dirty="0">
              <a:effectLst/>
              <a:latin typeface="华文细黑" panose="02010600040101010101" pitchFamily="2" charset="-122"/>
              <a:ea typeface="华文细黑" panose="02010600040101010101" pitchFamily="2" charset="-122"/>
              <a:cs typeface="Times New Roman" panose="02020603050405020304" pitchFamily="18" charset="0"/>
            </a:endParaRPr>
          </a:p>
          <a:p>
            <a:pPr marL="252000" indent="-457200">
              <a:lnSpc>
                <a:spcPct val="150000"/>
              </a:lnSpc>
            </a:pPr>
            <a:r>
              <a:rPr lang="en-US" altLang="zh-CN" sz="2800" kern="0" dirty="0">
                <a:latin typeface="华文细黑" panose="02010600040101010101" pitchFamily="2" charset="-122"/>
                <a:ea typeface="华文细黑" panose="02010600040101010101" pitchFamily="2" charset="-122"/>
                <a:cs typeface="Times New Roman" panose="02020603050405020304" pitchFamily="18" charset="0"/>
              </a:rPr>
              <a:t>2</a:t>
            </a:r>
            <a:r>
              <a:rPr lang="en-US" altLang="zh-CN" sz="2800" kern="0" dirty="0">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kern="0" dirty="0">
                <a:effectLst/>
                <a:latin typeface="华文细黑" panose="02010600040101010101" pitchFamily="2" charset="-122"/>
                <a:ea typeface="华文细黑" panose="02010600040101010101" pitchFamily="2" charset="-122"/>
                <a:cs typeface="Times New Roman" panose="02020603050405020304" pitchFamily="18" charset="0"/>
              </a:rPr>
              <a:t>分析模型，帮助我们理解异同判断和快同效应的机制</a:t>
            </a:r>
            <a:endParaRPr lang="zh-CN" altLang="en-US" sz="28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58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为什么做快同效应？</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11" name="文本框 10">
            <a:extLst>
              <a:ext uri="{FF2B5EF4-FFF2-40B4-BE49-F238E27FC236}">
                <a16:creationId xmlns:a16="http://schemas.microsoft.com/office/drawing/2014/main" id="{C65264E9-56CC-DA16-BA67-B7F3ED2B1C67}"/>
              </a:ext>
            </a:extLst>
          </p:cNvPr>
          <p:cNvSpPr txBox="1"/>
          <p:nvPr/>
        </p:nvSpPr>
        <p:spPr>
          <a:xfrm>
            <a:off x="857914" y="1404201"/>
            <a:ext cx="9740484" cy="130651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建立一个人工神经网络</a:t>
            </a: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模型，模拟出快同效应</a:t>
            </a:r>
            <a:endParaRPr lang="en-US" altLang="zh-CN"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endParaRPr>
          </a:p>
          <a:p>
            <a:pPr marL="252000" indent="-457200">
              <a:lnSpc>
                <a:spcPct val="150000"/>
              </a:lnSpc>
            </a:pPr>
            <a:r>
              <a:rPr lang="en-US" altLang="zh-CN" sz="2800" kern="0" dirty="0">
                <a:solidFill>
                  <a:schemeClr val="bg2">
                    <a:lumMod val="75000"/>
                  </a:schemeClr>
                </a:solidFill>
                <a:latin typeface="华文细黑" panose="02010600040101010101" pitchFamily="2" charset="-122"/>
                <a:ea typeface="华文细黑" panose="02010600040101010101" pitchFamily="2" charset="-122"/>
                <a:cs typeface="Times New Roman" panose="02020603050405020304" pitchFamily="18" charset="0"/>
              </a:rPr>
              <a:t>2</a:t>
            </a:r>
            <a:r>
              <a:rPr lang="en-US" altLang="zh-CN"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800" kern="0" dirty="0">
                <a:solidFill>
                  <a:schemeClr val="bg2">
                    <a:lumMod val="75000"/>
                  </a:schemeClr>
                </a:solidFill>
                <a:effectLst/>
                <a:latin typeface="华文细黑" panose="02010600040101010101" pitchFamily="2" charset="-122"/>
                <a:ea typeface="华文细黑" panose="02010600040101010101" pitchFamily="2" charset="-122"/>
                <a:cs typeface="Times New Roman" panose="02020603050405020304" pitchFamily="18" charset="0"/>
              </a:rPr>
              <a:t>分析模型，帮助我们理解异同判断和快同效应的机制</a:t>
            </a:r>
            <a:endParaRPr lang="zh-CN" altLang="en-US" sz="2800" dirty="0">
              <a:solidFill>
                <a:schemeClr val="bg2">
                  <a:lumMod val="75000"/>
                </a:schemeClr>
              </a:solidFill>
              <a:latin typeface="华文细黑" panose="02010600040101010101" pitchFamily="2" charset="-122"/>
              <a:ea typeface="华文细黑" panose="02010600040101010101" pitchFamily="2" charset="-122"/>
            </a:endParaRPr>
          </a:p>
        </p:txBody>
      </p:sp>
      <p:sp>
        <p:nvSpPr>
          <p:cNvPr id="3" name="文本框 2">
            <a:extLst>
              <a:ext uri="{FF2B5EF4-FFF2-40B4-BE49-F238E27FC236}">
                <a16:creationId xmlns:a16="http://schemas.microsoft.com/office/drawing/2014/main" id="{E96CDE35-FD52-2044-6879-67F00742C9E8}"/>
              </a:ext>
            </a:extLst>
          </p:cNvPr>
          <p:cNvSpPr txBox="1"/>
          <p:nvPr/>
        </p:nvSpPr>
        <p:spPr>
          <a:xfrm>
            <a:off x="857914" y="3067979"/>
            <a:ext cx="10565052" cy="204517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zh-CN" altLang="en-US" sz="3200" kern="0" dirty="0">
                <a:effectLst/>
                <a:latin typeface="黑体" panose="02010609060101010101" pitchFamily="49" charset="-122"/>
                <a:ea typeface="黑体" panose="02010609060101010101" pitchFamily="49" charset="-122"/>
                <a:cs typeface="Times New Roman" panose="02020603050405020304" pitchFamily="18" charset="0"/>
              </a:rPr>
              <a:t>快同效应有两个对立的理论：</a:t>
            </a:r>
            <a:endParaRPr lang="en-US" altLang="zh-CN" sz="3200" kern="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pPr>
            <a:r>
              <a:rPr lang="zh-CN" altLang="en-US" sz="2800" kern="100" dirty="0">
                <a:latin typeface="华文细黑" panose="02010600040101010101" pitchFamily="2" charset="-122"/>
                <a:ea typeface="华文细黑" panose="02010600040101010101" pitchFamily="2" charset="-122"/>
                <a:cs typeface="宋体" panose="02010600030101010101" pitchFamily="2" charset="-122"/>
              </a:rPr>
              <a:t>双过程模型</a:t>
            </a:r>
            <a:r>
              <a:rPr lang="en-US" altLang="zh-CN" sz="2800" kern="100" dirty="0">
                <a:latin typeface="华文细黑" panose="02010600040101010101" pitchFamily="2" charset="-122"/>
                <a:ea typeface="华文细黑" panose="02010600040101010101" pitchFamily="2" charset="-122"/>
                <a:cs typeface="宋体" panose="02010600030101010101" pitchFamily="2" charset="-122"/>
              </a:rPr>
              <a:t>VS</a:t>
            </a:r>
            <a:r>
              <a:rPr lang="zh-CN" altLang="en-US" sz="2800" kern="100" dirty="0">
                <a:latin typeface="华文细黑" panose="02010600040101010101" pitchFamily="2" charset="-122"/>
                <a:ea typeface="华文细黑" panose="02010600040101010101" pitchFamily="2" charset="-122"/>
                <a:cs typeface="宋体" panose="02010600030101010101" pitchFamily="2" charset="-122"/>
              </a:rPr>
              <a:t>单过程模型 </a:t>
            </a:r>
            <a:r>
              <a:rPr lang="en-US" altLang="zh-CN" sz="2000" kern="1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dirty="0">
                <a:effectLst/>
                <a:latin typeface="华文细黑" panose="02010600040101010101" pitchFamily="2" charset="-122"/>
                <a:ea typeface="华文细黑" panose="02010600040101010101" pitchFamily="2" charset="-122"/>
                <a:cs typeface="Times New Roman" panose="02020603050405020304" pitchFamily="18" charset="0"/>
              </a:rPr>
              <a:t>Krueger</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 </a:t>
            </a:r>
            <a:r>
              <a:rPr lang="en-US" altLang="zh-CN" sz="2000" dirty="0">
                <a:effectLst/>
                <a:latin typeface="华文细黑" panose="02010600040101010101" pitchFamily="2" charset="-122"/>
                <a:ea typeface="华文细黑" panose="02010600040101010101" pitchFamily="2" charset="-122"/>
                <a:cs typeface="Times New Roman" panose="02020603050405020304" pitchFamily="18" charset="0"/>
              </a:rPr>
              <a:t>Proctor, 1983; Bamber, 1969; Reed, 2013</a:t>
            </a:r>
            <a:r>
              <a:rPr lang="en-US" altLang="zh-CN" sz="2000" kern="100" dirty="0">
                <a:effectLst/>
                <a:latin typeface="华文细黑" panose="02010600040101010101" pitchFamily="2" charset="-122"/>
                <a:ea typeface="华文细黑" panose="02010600040101010101" pitchFamily="2" charset="-122"/>
                <a:cs typeface="Times New Roman" panose="02020603050405020304" pitchFamily="18" charset="0"/>
              </a:rPr>
              <a:t>)</a:t>
            </a:r>
          </a:p>
          <a:p>
            <a:pPr>
              <a:lnSpc>
                <a:spcPct val="150000"/>
              </a:lnSpc>
            </a:pPr>
            <a:r>
              <a:rPr lang="zh-CN" altLang="en-US" sz="2800" kern="100" dirty="0">
                <a:latin typeface="华文细黑" panose="02010600040101010101" pitchFamily="2" charset="-122"/>
                <a:ea typeface="华文细黑" panose="02010600040101010101" pitchFamily="2" charset="-122"/>
              </a:rPr>
              <a:t>顺序加工</a:t>
            </a:r>
            <a:r>
              <a:rPr lang="en-US" altLang="zh-CN" sz="2800" kern="100" dirty="0">
                <a:latin typeface="华文细黑" panose="02010600040101010101" pitchFamily="2" charset="-122"/>
                <a:ea typeface="华文细黑" panose="02010600040101010101" pitchFamily="2" charset="-122"/>
              </a:rPr>
              <a:t>VS</a:t>
            </a:r>
            <a:r>
              <a:rPr lang="zh-CN" altLang="en-US" sz="2800" kern="100" dirty="0">
                <a:latin typeface="华文细黑" panose="02010600040101010101" pitchFamily="2" charset="-122"/>
                <a:ea typeface="华文细黑" panose="02010600040101010101" pitchFamily="2" charset="-122"/>
              </a:rPr>
              <a:t>平行加工</a:t>
            </a:r>
            <a:endParaRPr lang="en-US" altLang="zh-CN" sz="2800" kern="1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6954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543881"/>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A929972B-33FC-FD7D-6D24-EC797C3CEF87}"/>
              </a:ext>
            </a:extLst>
          </p:cNvPr>
          <p:cNvPicPr>
            <a:picLocks noChangeAspect="1"/>
          </p:cNvPicPr>
          <p:nvPr/>
        </p:nvPicPr>
        <p:blipFill>
          <a:blip r:embed="rId5"/>
          <a:stretch>
            <a:fillRect/>
          </a:stretch>
        </p:blipFill>
        <p:spPr>
          <a:xfrm>
            <a:off x="857914" y="2337651"/>
            <a:ext cx="5280831" cy="2976468"/>
          </a:xfrm>
          <a:prstGeom prst="rect">
            <a:avLst/>
          </a:prstGeom>
        </p:spPr>
      </p:pic>
      <p:sp>
        <p:nvSpPr>
          <p:cNvPr id="9" name="文本框 8">
            <a:extLst>
              <a:ext uri="{FF2B5EF4-FFF2-40B4-BE49-F238E27FC236}">
                <a16:creationId xmlns:a16="http://schemas.microsoft.com/office/drawing/2014/main" id="{1B250788-092D-03F3-D94A-F12792A8FA17}"/>
              </a:ext>
            </a:extLst>
          </p:cNvPr>
          <p:cNvSpPr txBox="1"/>
          <p:nvPr/>
        </p:nvSpPr>
        <p:spPr>
          <a:xfrm>
            <a:off x="857914" y="5314119"/>
            <a:ext cx="5280831" cy="923330"/>
          </a:xfrm>
          <a:prstGeom prst="rect">
            <a:avLst/>
          </a:prstGeom>
          <a:noFill/>
        </p:spPr>
        <p:txBody>
          <a:bodyPr wrap="square">
            <a:spAutoFit/>
          </a:bodyPr>
          <a:lstStyle/>
          <a:p>
            <a:r>
              <a:rPr lang="en-US" altLang="zh-CN" b="0" i="0" dirty="0" err="1">
                <a:solidFill>
                  <a:schemeClr val="tx1">
                    <a:lumMod val="65000"/>
                    <a:lumOff val="35000"/>
                  </a:schemeClr>
                </a:solidFill>
                <a:effectLst/>
                <a:highlight>
                  <a:srgbClr val="FFFFFF"/>
                </a:highlight>
                <a:latin typeface="-apple-system"/>
              </a:rPr>
              <a:t>Yamins</a:t>
            </a:r>
            <a:r>
              <a:rPr lang="en-US" altLang="zh-CN" b="0" i="0" dirty="0">
                <a:solidFill>
                  <a:schemeClr val="tx1">
                    <a:lumMod val="65000"/>
                    <a:lumOff val="35000"/>
                  </a:schemeClr>
                </a:solidFill>
                <a:effectLst/>
                <a:highlight>
                  <a:srgbClr val="FFFFFF"/>
                </a:highlight>
                <a:latin typeface="-apple-system"/>
              </a:rPr>
              <a:t>, D., DiCarlo, J. Using goal-driven deep learning models to understand sensory cortex. </a:t>
            </a:r>
            <a:r>
              <a:rPr lang="en-US" altLang="zh-CN" b="0" i="1" dirty="0">
                <a:solidFill>
                  <a:schemeClr val="tx1">
                    <a:lumMod val="65000"/>
                    <a:lumOff val="35000"/>
                  </a:schemeClr>
                </a:solidFill>
                <a:effectLst/>
                <a:highlight>
                  <a:srgbClr val="FFFFFF"/>
                </a:highlight>
                <a:latin typeface="-apple-system"/>
              </a:rPr>
              <a:t>Nat </a:t>
            </a:r>
            <a:r>
              <a:rPr lang="en-US" altLang="zh-CN" b="0" i="1" dirty="0" err="1">
                <a:solidFill>
                  <a:schemeClr val="tx1">
                    <a:lumMod val="65000"/>
                    <a:lumOff val="35000"/>
                  </a:schemeClr>
                </a:solidFill>
                <a:effectLst/>
                <a:highlight>
                  <a:srgbClr val="FFFFFF"/>
                </a:highlight>
                <a:latin typeface="-apple-system"/>
              </a:rPr>
              <a:t>Neurosci</a:t>
            </a:r>
            <a:r>
              <a:rPr lang="en-US" altLang="zh-CN" b="0" i="0" dirty="0">
                <a:solidFill>
                  <a:schemeClr val="tx1">
                    <a:lumMod val="65000"/>
                    <a:lumOff val="35000"/>
                  </a:schemeClr>
                </a:solidFill>
                <a:effectLst/>
                <a:highlight>
                  <a:srgbClr val="FFFFFF"/>
                </a:highlight>
                <a:latin typeface="-apple-system"/>
              </a:rPr>
              <a:t> </a:t>
            </a:r>
            <a:r>
              <a:rPr lang="en-US" altLang="zh-CN" b="1" i="0" dirty="0">
                <a:solidFill>
                  <a:schemeClr val="tx1">
                    <a:lumMod val="65000"/>
                    <a:lumOff val="35000"/>
                  </a:schemeClr>
                </a:solidFill>
                <a:effectLst/>
                <a:highlight>
                  <a:srgbClr val="FFFFFF"/>
                </a:highlight>
                <a:latin typeface="-apple-system"/>
              </a:rPr>
              <a:t>19</a:t>
            </a:r>
            <a:r>
              <a:rPr lang="en-US" altLang="zh-CN" b="0" i="0" dirty="0">
                <a:solidFill>
                  <a:schemeClr val="tx1">
                    <a:lumMod val="65000"/>
                    <a:lumOff val="35000"/>
                  </a:schemeClr>
                </a:solidFill>
                <a:effectLst/>
                <a:highlight>
                  <a:srgbClr val="FFFFFF"/>
                </a:highlight>
                <a:latin typeface="-apple-system"/>
              </a:rPr>
              <a:t>, 356–365 (2016). </a:t>
            </a:r>
            <a:endParaRPr lang="zh-CN" altLang="en-US" dirty="0">
              <a:solidFill>
                <a:schemeClr val="tx1">
                  <a:lumMod val="65000"/>
                  <a:lumOff val="35000"/>
                </a:schemeClr>
              </a:solidFill>
            </a:endParaRPr>
          </a:p>
        </p:txBody>
      </p:sp>
      <p:pic>
        <p:nvPicPr>
          <p:cNvPr id="1026" name="Picture 2" descr="Figure 2">
            <a:extLst>
              <a:ext uri="{FF2B5EF4-FFF2-40B4-BE49-F238E27FC236}">
                <a16:creationId xmlns:a16="http://schemas.microsoft.com/office/drawing/2014/main" id="{DCEEC6CC-9538-AD33-1D8F-C60AA876C03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 r="31186" b="38713"/>
          <a:stretch/>
        </p:blipFill>
        <p:spPr bwMode="auto">
          <a:xfrm>
            <a:off x="8189349" y="1683570"/>
            <a:ext cx="3233617" cy="349086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40E29B9-E357-1649-ED61-278F001325EA}"/>
              </a:ext>
            </a:extLst>
          </p:cNvPr>
          <p:cNvPicPr>
            <a:picLocks noChangeAspect="1"/>
          </p:cNvPicPr>
          <p:nvPr/>
        </p:nvPicPr>
        <p:blipFill>
          <a:blip r:embed="rId7"/>
          <a:stretch>
            <a:fillRect/>
          </a:stretch>
        </p:blipFill>
        <p:spPr>
          <a:xfrm>
            <a:off x="6841477" y="5314119"/>
            <a:ext cx="4492609" cy="1020464"/>
          </a:xfrm>
          <a:prstGeom prst="rect">
            <a:avLst/>
          </a:prstGeom>
        </p:spPr>
      </p:pic>
    </p:spTree>
    <p:extLst>
      <p:ext uri="{BB962C8B-B14F-4D97-AF65-F5344CB8AC3E}">
        <p14:creationId xmlns:p14="http://schemas.microsoft.com/office/powerpoint/2010/main" val="10157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410292"/>
            <a:ext cx="11167022" cy="506445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29" y="495796"/>
            <a:ext cx="974048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研究背景与研究问题</a:t>
            </a: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为什么选择</a:t>
            </a:r>
            <a:r>
              <a:rPr kumimoji="0" lang="en-US" altLang="zh-CN"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ANN</a:t>
            </a:r>
            <a:r>
              <a:rPr kumimoji="0" lang="zh-CN" altLang="en-US" sz="28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513992" y="87383"/>
            <a:ext cx="1492478" cy="1021951"/>
          </a:xfrm>
          <a:prstGeom prst="rect">
            <a:avLst/>
          </a:prstGeom>
        </p:spPr>
      </p:pic>
      <p:sp>
        <p:nvSpPr>
          <p:cNvPr id="4" name="文本框 3">
            <a:extLst>
              <a:ext uri="{FF2B5EF4-FFF2-40B4-BE49-F238E27FC236}">
                <a16:creationId xmlns:a16="http://schemas.microsoft.com/office/drawing/2014/main" id="{3118E698-865B-BBAE-CFA2-9CF11F4AD27B}"/>
              </a:ext>
            </a:extLst>
          </p:cNvPr>
          <p:cNvSpPr txBox="1"/>
          <p:nvPr/>
        </p:nvSpPr>
        <p:spPr>
          <a:xfrm>
            <a:off x="857914" y="1543881"/>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lumMod val="65000"/>
                    <a:lumOff val="35000"/>
                  </a:schemeClr>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rPr>
              <a:t>在许多心理过程的研究上取得了成效</a:t>
            </a:r>
            <a:endParaRPr lang="en-US" altLang="zh-CN" sz="2000" kern="100" dirty="0">
              <a:solidFill>
                <a:schemeClr val="tx1">
                  <a:lumMod val="65000"/>
                  <a:lumOff val="35000"/>
                </a:schemeClr>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387E334-C279-AC54-CAAB-464A15087149}"/>
              </a:ext>
            </a:extLst>
          </p:cNvPr>
          <p:cNvSpPr txBox="1"/>
          <p:nvPr/>
        </p:nvSpPr>
        <p:spPr>
          <a:xfrm>
            <a:off x="857914" y="2204062"/>
            <a:ext cx="10565052" cy="660181"/>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marL="252000" indent="-457200">
              <a:lnSpc>
                <a:spcPct val="150000"/>
              </a:lnSpc>
            </a:pPr>
            <a:r>
              <a:rPr lang="en-US" altLang="zh-CN"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800" kern="0" dirty="0">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能够直接深入心理过程</a:t>
            </a:r>
            <a:endParaRPr lang="en-US" altLang="zh-CN" sz="2800" kern="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9F9B21C-BDF4-0649-4A2E-E6EBBE10EBA1}"/>
              </a:ext>
            </a:extLst>
          </p:cNvPr>
          <p:cNvSpPr txBox="1"/>
          <p:nvPr/>
        </p:nvSpPr>
        <p:spPr>
          <a:xfrm>
            <a:off x="1011964" y="3178574"/>
            <a:ext cx="6309681"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第一个理解的层级：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计算理论层：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B6E13529-E209-B4B2-D7B8-06F5AADBB842}"/>
              </a:ext>
            </a:extLst>
          </p:cNvPr>
          <p:cNvSpPr txBox="1"/>
          <p:nvPr/>
        </p:nvSpPr>
        <p:spPr>
          <a:xfrm>
            <a:off x="2660059" y="4079696"/>
            <a:ext cx="10322122" cy="120032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第二个理解的层级：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算法表达层：</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华文细黑" panose="02010600040101010101" pitchFamily="2" charset="-122"/>
              <a:ea typeface="华文细黑" panose="02010600040101010101" pitchFamily="2" charset="-122"/>
            </a:endParaRPr>
          </a:p>
        </p:txBody>
      </p:sp>
      <p:sp>
        <p:nvSpPr>
          <p:cNvPr id="8" name="文本框 7">
            <a:extLst>
              <a:ext uri="{FF2B5EF4-FFF2-40B4-BE49-F238E27FC236}">
                <a16:creationId xmlns:a16="http://schemas.microsoft.com/office/drawing/2014/main" id="{E05B97EF-81EB-2650-F320-50E581B1E374}"/>
              </a:ext>
            </a:extLst>
          </p:cNvPr>
          <p:cNvSpPr txBox="1"/>
          <p:nvPr/>
        </p:nvSpPr>
        <p:spPr>
          <a:xfrm>
            <a:off x="4308154" y="5011325"/>
            <a:ext cx="10322122" cy="830997"/>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kern="100" dirty="0">
                <a:latin typeface="黑体" panose="02010609060101010101" pitchFamily="49" charset="-122"/>
                <a:ea typeface="黑体" panose="02010609060101010101" pitchFamily="49" charset="-122"/>
              </a:rPr>
              <a:t>第三个理解的层级：</a:t>
            </a:r>
            <a:endParaRPr lang="en-US" altLang="zh-CN" sz="2400" kern="100" dirty="0">
              <a:latin typeface="黑体" panose="02010609060101010101" pitchFamily="49" charset="-122"/>
              <a:ea typeface="黑体" panose="02010609060101010101" pitchFamily="49" charset="-122"/>
            </a:endParaRPr>
          </a:p>
          <a:p>
            <a:r>
              <a:rPr lang="en-US" altLang="zh-CN" sz="2400" kern="100" dirty="0">
                <a:latin typeface="黑体" panose="02010609060101010101" pitchFamily="49" charset="-122"/>
                <a:ea typeface="黑体" panose="02010609060101010101" pitchFamily="49" charset="-122"/>
              </a:rPr>
              <a:t>	</a:t>
            </a:r>
            <a:r>
              <a:rPr lang="zh-CN" altLang="en-US" sz="2400" kern="100" dirty="0">
                <a:latin typeface="黑体" panose="02010609060101010101" pitchFamily="49" charset="-122"/>
                <a:ea typeface="黑体" panose="02010609060101010101" pitchFamily="49" charset="-122"/>
              </a:rPr>
              <a:t>硬件实现层：</a:t>
            </a:r>
            <a:endParaRPr lang="en-US" altLang="zh-CN" sz="2400"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0601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460171"/>
            <a:ext cx="11167022" cy="418501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307321" y="172144"/>
            <a:ext cx="1518949" cy="1040077"/>
          </a:xfrm>
          <a:prstGeom prst="rect">
            <a:avLst/>
          </a:prstGeom>
        </p:spPr>
      </p:pic>
      <p:sp>
        <p:nvSpPr>
          <p:cNvPr id="6" name="文本框 5">
            <a:extLst>
              <a:ext uri="{FF2B5EF4-FFF2-40B4-BE49-F238E27FC236}">
                <a16:creationId xmlns:a16="http://schemas.microsoft.com/office/drawing/2014/main" id="{56D2AAE8-58E4-9A3A-DE6D-7DDC942DDCE5}"/>
              </a:ext>
            </a:extLst>
          </p:cNvPr>
          <p:cNvSpPr txBox="1"/>
          <p:nvPr/>
        </p:nvSpPr>
        <p:spPr>
          <a:xfrm>
            <a:off x="871639" y="1503986"/>
            <a:ext cx="8250592" cy="132343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研究目的</a:t>
            </a:r>
            <a:endParaRPr lang="en-US" altLang="zh-CN" sz="2800" b="1" spc="150" dirty="0">
              <a:solidFill>
                <a:schemeClr val="tx1"/>
              </a:solidFill>
              <a:latin typeface="微软雅黑" panose="020B0503020204020204" pitchFamily="34" charset="-122"/>
              <a:ea typeface="微软雅黑" panose="020B0503020204020204" pitchFamily="34"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构建</a:t>
            </a:r>
            <a:r>
              <a:rPr lang="en-US" altLang="zh-CN" sz="2400" kern="100" dirty="0" err="1">
                <a:latin typeface="华文细黑" panose="02010600040101010101" pitchFamily="2" charset="-122"/>
                <a:ea typeface="华文细黑" panose="02010600040101010101" pitchFamily="2" charset="-122"/>
                <a:cs typeface="宋体" panose="02010600030101010101" pitchFamily="2" charset="-122"/>
              </a:rPr>
              <a:t>FSNet</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3" name="文本框 2">
            <a:extLst>
              <a:ext uri="{FF2B5EF4-FFF2-40B4-BE49-F238E27FC236}">
                <a16:creationId xmlns:a16="http://schemas.microsoft.com/office/drawing/2014/main" id="{E0E3C3CD-3674-D634-E584-DBB5B4D847BE}"/>
              </a:ext>
            </a:extLst>
          </p:cNvPr>
          <p:cNvSpPr txBox="1"/>
          <p:nvPr/>
        </p:nvSpPr>
        <p:spPr>
          <a:xfrm>
            <a:off x="365730" y="712387"/>
            <a:ext cx="103012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spc="150" dirty="0">
                <a:latin typeface="微软雅黑" panose="020B0503020204020204" pitchFamily="34" charset="-122"/>
                <a:ea typeface="微软雅黑" panose="020B0503020204020204" pitchFamily="34" charset="-122"/>
              </a:rPr>
              <a:t>2 </a:t>
            </a:r>
            <a:r>
              <a:rPr lang="zh-CN" altLang="en-US" sz="3200" b="1" spc="150" dirty="0">
                <a:latin typeface="微软雅黑" panose="020B0503020204020204" pitchFamily="34" charset="-122"/>
                <a:ea typeface="微软雅黑" panose="020B0503020204020204" pitchFamily="34" charset="-122"/>
              </a:rPr>
              <a:t>研究一 构建</a:t>
            </a:r>
            <a:r>
              <a:rPr kumimoji="0" lang="en-US" altLang="zh-CN" sz="32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7" name="矩形: 圆角 6">
            <a:extLst>
              <a:ext uri="{FF2B5EF4-FFF2-40B4-BE49-F238E27FC236}">
                <a16:creationId xmlns:a16="http://schemas.microsoft.com/office/drawing/2014/main" id="{A8093C4B-CC78-2B2C-2E90-C28D15AE8130}"/>
              </a:ext>
            </a:extLst>
          </p:cNvPr>
          <p:cNvSpPr/>
          <p:nvPr/>
        </p:nvSpPr>
        <p:spPr>
          <a:xfrm>
            <a:off x="3430242"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构建</a:t>
            </a:r>
            <a:r>
              <a:rPr kumimoji="0" lang="en-US" altLang="zh-CN" sz="20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8" name="等腰三角形 7">
            <a:extLst>
              <a:ext uri="{FF2B5EF4-FFF2-40B4-BE49-F238E27FC236}">
                <a16:creationId xmlns:a16="http://schemas.microsoft.com/office/drawing/2014/main" id="{434C5EBB-E7C5-3BB8-338E-145E5121CDC0}"/>
              </a:ext>
            </a:extLst>
          </p:cNvPr>
          <p:cNvSpPr/>
          <p:nvPr/>
        </p:nvSpPr>
        <p:spPr>
          <a:xfrm rot="10800000">
            <a:off x="448245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D2C759-3940-CD8D-A1BC-D38CE867052D}"/>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1" name="文本框 10">
            <a:extLst>
              <a:ext uri="{FF2B5EF4-FFF2-40B4-BE49-F238E27FC236}">
                <a16:creationId xmlns:a16="http://schemas.microsoft.com/office/drawing/2014/main" id="{0D9DAE51-AD18-A616-6D36-121094307ECC}"/>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3" name="文本框 12">
            <a:extLst>
              <a:ext uri="{FF2B5EF4-FFF2-40B4-BE49-F238E27FC236}">
                <a16:creationId xmlns:a16="http://schemas.microsoft.com/office/drawing/2014/main" id="{3F727EBF-7354-5C45-E73B-32B692F2C084}"/>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285697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460171"/>
            <a:ext cx="11167022" cy="418501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pic>
        <p:nvPicPr>
          <p:cNvPr id="2" name="图片 1">
            <a:extLst>
              <a:ext uri="{FF2B5EF4-FFF2-40B4-BE49-F238E27FC236}">
                <a16:creationId xmlns:a16="http://schemas.microsoft.com/office/drawing/2014/main" id="{74D58B6D-A3DC-F97A-98EC-32EB91870A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273" b="92727" l="9959" r="89627">
                        <a14:foregroundMark x1="58921" y1="9697" x2="58921" y2="9697"/>
                        <a14:foregroundMark x1="47303" y1="33333" x2="46058" y2="33333"/>
                        <a14:foregroundMark x1="41494" y1="28485" x2="41494" y2="28485"/>
                        <a14:foregroundMark x1="44398" y1="38182" x2="44398" y2="38182"/>
                        <a14:foregroundMark x1="43568" y1="30303" x2="43568" y2="30303"/>
                        <a14:foregroundMark x1="37759" y1="31515" x2="39004" y2="31515"/>
                        <a14:foregroundMark x1="45643" y1="29697" x2="45643" y2="29697"/>
                        <a14:foregroundMark x1="42324" y1="29697" x2="42324" y2="29697"/>
                        <a14:foregroundMark x1="46058" y1="29091" x2="46058" y2="29091"/>
                        <a14:foregroundMark x1="41909" y1="29091" x2="41909" y2="29091"/>
                        <a14:foregroundMark x1="45228" y1="12727" x2="45228" y2="12727"/>
                        <a14:foregroundMark x1="29461" y1="9697" x2="43568" y2="26667"/>
                        <a14:foregroundMark x1="44398" y1="18182" x2="62241" y2="7273"/>
                        <a14:foregroundMark x1="26556" y1="87879" x2="60996" y2="90303"/>
                        <a14:foregroundMark x1="60996" y1="90303" x2="66805" y2="86667"/>
                        <a14:foregroundMark x1="67635" y1="86667" x2="32365" y2="90303"/>
                        <a14:foregroundMark x1="32365" y1="90303" x2="31535" y2="89091"/>
                        <a14:foregroundMark x1="34855" y1="92727" x2="63071" y2="92727"/>
                      </a14:backgroundRemoval>
                    </a14:imgEffect>
                  </a14:imgLayer>
                </a14:imgProps>
              </a:ext>
            </a:extLst>
          </a:blip>
          <a:stretch>
            <a:fillRect/>
          </a:stretch>
        </p:blipFill>
        <p:spPr>
          <a:xfrm>
            <a:off x="10307321" y="172144"/>
            <a:ext cx="1518949" cy="1040077"/>
          </a:xfrm>
          <a:prstGeom prst="rect">
            <a:avLst/>
          </a:prstGeom>
        </p:spPr>
      </p:pic>
      <p:sp>
        <p:nvSpPr>
          <p:cNvPr id="21" name="文本框 20">
            <a:extLst>
              <a:ext uri="{FF2B5EF4-FFF2-40B4-BE49-F238E27FC236}">
                <a16:creationId xmlns:a16="http://schemas.microsoft.com/office/drawing/2014/main" id="{486D5F78-ED74-4409-E15B-86C528073E87}"/>
              </a:ext>
            </a:extLst>
          </p:cNvPr>
          <p:cNvSpPr txBox="1"/>
          <p:nvPr/>
        </p:nvSpPr>
        <p:spPr>
          <a:xfrm>
            <a:off x="871639" y="2923280"/>
            <a:ext cx="8250592" cy="206210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tx1"/>
                </a:solidFill>
                <a:latin typeface="微软雅黑" panose="020B0503020204020204" pitchFamily="34" charset="-122"/>
                <a:ea typeface="微软雅黑" panose="020B0503020204020204" pitchFamily="34" charset="-122"/>
              </a:rPr>
              <a:t>研究方法</a:t>
            </a:r>
            <a:endParaRPr lang="en-US" altLang="zh-CN" sz="2800" b="1" spc="150" dirty="0">
              <a:solidFill>
                <a:schemeClr val="tx1"/>
              </a:solidFill>
              <a:latin typeface="微软雅黑" panose="020B0503020204020204" pitchFamily="34" charset="-122"/>
              <a:ea typeface="微软雅黑" panose="020B0503020204020204" pitchFamily="34"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训练数据</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模型架构</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a:p>
            <a:pPr lvl="1"/>
            <a:r>
              <a:rPr lang="zh-CN" altLang="en-US" sz="2400" kern="100" dirty="0">
                <a:latin typeface="华文细黑" panose="02010600040101010101" pitchFamily="2" charset="-122"/>
                <a:ea typeface="华文细黑" panose="02010600040101010101" pitchFamily="2" charset="-122"/>
                <a:cs typeface="宋体" panose="02010600030101010101" pitchFamily="2" charset="-122"/>
              </a:rPr>
              <a:t>训练框架</a:t>
            </a:r>
            <a:endParaRPr lang="en-US" altLang="zh-CN" sz="24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D415D131-8625-3C0E-3650-9B8AE91965BE}"/>
              </a:ext>
            </a:extLst>
          </p:cNvPr>
          <p:cNvSpPr txBox="1"/>
          <p:nvPr/>
        </p:nvSpPr>
        <p:spPr>
          <a:xfrm>
            <a:off x="871639" y="1503986"/>
            <a:ext cx="8250592" cy="132343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800" b="1" spc="150" dirty="0">
                <a:solidFill>
                  <a:schemeClr val="bg2">
                    <a:lumMod val="75000"/>
                  </a:schemeClr>
                </a:solidFill>
                <a:latin typeface="微软雅黑" panose="020B0503020204020204" pitchFamily="34" charset="-122"/>
                <a:ea typeface="微软雅黑" panose="020B0503020204020204" pitchFamily="34" charset="-122"/>
              </a:rPr>
              <a:t>研究目的</a:t>
            </a:r>
            <a:endParaRPr lang="en-US" altLang="zh-CN" sz="2800" b="1" spc="150" dirty="0">
              <a:solidFill>
                <a:schemeClr val="bg2">
                  <a:lumMod val="75000"/>
                </a:schemeClr>
              </a:solidFill>
              <a:latin typeface="微软雅黑" panose="020B0503020204020204" pitchFamily="34" charset="-122"/>
              <a:ea typeface="微软雅黑" panose="020B0503020204020204" pitchFamily="34" charset="-122"/>
            </a:endParaRPr>
          </a:p>
          <a:p>
            <a:pPr lvl="1"/>
            <a:r>
              <a:rPr lang="zh-CN" altLang="en-US" sz="2400" kern="100" dirty="0">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rPr>
              <a:t>构建</a:t>
            </a:r>
            <a:r>
              <a:rPr lang="en-US" altLang="zh-CN" sz="2400" kern="100" dirty="0" err="1">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rPr>
              <a:t>FSNet</a:t>
            </a:r>
            <a:endParaRPr lang="en-US" altLang="zh-CN" sz="2400" kern="100" dirty="0">
              <a:solidFill>
                <a:schemeClr val="bg2">
                  <a:lumMod val="75000"/>
                </a:schemeClr>
              </a:solidFill>
              <a:latin typeface="华文细黑" panose="02010600040101010101" pitchFamily="2" charset="-122"/>
              <a:ea typeface="华文细黑" panose="02010600040101010101" pitchFamily="2" charset="-122"/>
              <a:cs typeface="宋体" panose="02010600030101010101" pitchFamily="2" charset="-122"/>
            </a:endParaRPr>
          </a:p>
        </p:txBody>
      </p:sp>
      <p:sp>
        <p:nvSpPr>
          <p:cNvPr id="11" name="文本框 10">
            <a:extLst>
              <a:ext uri="{FF2B5EF4-FFF2-40B4-BE49-F238E27FC236}">
                <a16:creationId xmlns:a16="http://schemas.microsoft.com/office/drawing/2014/main" id="{77052540-95C7-420B-DBE7-26EACA28DE4D}"/>
              </a:ext>
            </a:extLst>
          </p:cNvPr>
          <p:cNvSpPr txBox="1"/>
          <p:nvPr/>
        </p:nvSpPr>
        <p:spPr>
          <a:xfrm>
            <a:off x="365730" y="712387"/>
            <a:ext cx="103012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spc="150" dirty="0">
                <a:latin typeface="微软雅黑" panose="020B0503020204020204" pitchFamily="34" charset="-122"/>
                <a:ea typeface="微软雅黑" panose="020B0503020204020204" pitchFamily="34" charset="-122"/>
              </a:rPr>
              <a:t>2 </a:t>
            </a:r>
            <a:r>
              <a:rPr lang="zh-CN" altLang="en-US" sz="3200" b="1" spc="150" dirty="0">
                <a:latin typeface="微软雅黑" panose="020B0503020204020204" pitchFamily="34" charset="-122"/>
                <a:ea typeface="微软雅黑" panose="020B0503020204020204" pitchFamily="34" charset="-122"/>
              </a:rPr>
              <a:t>研究一 构建</a:t>
            </a:r>
            <a:r>
              <a:rPr kumimoji="0" lang="en-US" altLang="zh-CN" sz="32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3" name="矩形: 圆角 12">
            <a:extLst>
              <a:ext uri="{FF2B5EF4-FFF2-40B4-BE49-F238E27FC236}">
                <a16:creationId xmlns:a16="http://schemas.microsoft.com/office/drawing/2014/main" id="{38B755E0-9B73-274B-8145-94D143F68FAE}"/>
              </a:ext>
            </a:extLst>
          </p:cNvPr>
          <p:cNvSpPr/>
          <p:nvPr/>
        </p:nvSpPr>
        <p:spPr>
          <a:xfrm>
            <a:off x="3430242"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构建</a:t>
            </a:r>
            <a:r>
              <a:rPr kumimoji="0" lang="en-US" altLang="zh-CN" sz="2000" b="1" i="0" u="none" strike="noStrike" kern="1200" cap="none" spc="150" normalizeH="0" baseline="0" noProof="0" dirty="0" err="1">
                <a:ln>
                  <a:noFill/>
                </a:ln>
                <a:effectLst/>
                <a:uLnTx/>
                <a:uFillTx/>
                <a:latin typeface="微软雅黑" panose="020B0503020204020204" pitchFamily="34" charset="-122"/>
                <a:ea typeface="微软雅黑" panose="020B0503020204020204" pitchFamily="34" charset="-122"/>
                <a:cs typeface="+mn-cs"/>
              </a:rPr>
              <a:t>FSNet</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14" name="等腰三角形 13">
            <a:extLst>
              <a:ext uri="{FF2B5EF4-FFF2-40B4-BE49-F238E27FC236}">
                <a16:creationId xmlns:a16="http://schemas.microsoft.com/office/drawing/2014/main" id="{E5C58A7A-1756-DB57-7019-DEEAA54380D5}"/>
              </a:ext>
            </a:extLst>
          </p:cNvPr>
          <p:cNvSpPr/>
          <p:nvPr/>
        </p:nvSpPr>
        <p:spPr>
          <a:xfrm rot="10800000">
            <a:off x="448245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0809050-275D-455D-DE53-D4203159364A}"/>
              </a:ext>
            </a:extLst>
          </p:cNvPr>
          <p:cNvSpPr txBox="1"/>
          <p:nvPr/>
        </p:nvSpPr>
        <p:spPr>
          <a:xfrm>
            <a:off x="843734" y="6217978"/>
            <a:ext cx="1595309"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背景与问题</a:t>
            </a:r>
          </a:p>
        </p:txBody>
      </p:sp>
      <p:sp>
        <p:nvSpPr>
          <p:cNvPr id="16" name="文本框 15">
            <a:extLst>
              <a:ext uri="{FF2B5EF4-FFF2-40B4-BE49-F238E27FC236}">
                <a16:creationId xmlns:a16="http://schemas.microsoft.com/office/drawing/2014/main" id="{A91EB590-E4DC-775F-784F-836CD1F10FDF}"/>
              </a:ext>
            </a:extLst>
          </p:cNvPr>
          <p:cNvSpPr txBox="1"/>
          <p:nvPr/>
        </p:nvSpPr>
        <p:spPr>
          <a:xfrm>
            <a:off x="6379031" y="6217978"/>
            <a:ext cx="2743200" cy="430887"/>
          </a:xfrm>
          <a:prstGeom prst="rect">
            <a:avLst/>
          </a:prstGeom>
          <a:noFill/>
        </p:spPr>
        <p:txBody>
          <a:bodyPr wrap="square" rtlCol="0">
            <a:spAutoFit/>
          </a:bodyPr>
          <a:lstStyle/>
          <a:p>
            <a:r>
              <a:rPr lang="en-US" altLang="zh-CN" sz="2200" dirty="0" err="1">
                <a:solidFill>
                  <a:schemeClr val="bg1"/>
                </a:solidFill>
                <a:latin typeface="华文仿宋" panose="02010600040101010101" pitchFamily="2" charset="-122"/>
                <a:ea typeface="华文仿宋" panose="02010600040101010101" pitchFamily="2" charset="-122"/>
              </a:rPr>
              <a:t>FSNet</a:t>
            </a:r>
            <a:r>
              <a:rPr lang="zh-CN" altLang="en-US" sz="2200" dirty="0">
                <a:solidFill>
                  <a:schemeClr val="bg1"/>
                </a:solidFill>
                <a:latin typeface="华文仿宋" panose="02010600040101010101" pitchFamily="2" charset="-122"/>
                <a:ea typeface="华文仿宋" panose="02010600040101010101" pitchFamily="2" charset="-122"/>
              </a:rPr>
              <a:t>的网络特征</a:t>
            </a:r>
          </a:p>
        </p:txBody>
      </p:sp>
      <p:sp>
        <p:nvSpPr>
          <p:cNvPr id="17" name="文本框 16">
            <a:extLst>
              <a:ext uri="{FF2B5EF4-FFF2-40B4-BE49-F238E27FC236}">
                <a16:creationId xmlns:a16="http://schemas.microsoft.com/office/drawing/2014/main" id="{C06556E1-E9C2-C1BB-EE26-9A79777A7BD4}"/>
              </a:ext>
            </a:extLst>
          </p:cNvPr>
          <p:cNvSpPr txBox="1"/>
          <p:nvPr/>
        </p:nvSpPr>
        <p:spPr>
          <a:xfrm>
            <a:off x="9918085" y="6217979"/>
            <a:ext cx="748923"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总结</a:t>
            </a:r>
          </a:p>
        </p:txBody>
      </p:sp>
    </p:spTree>
    <p:extLst>
      <p:ext uri="{BB962C8B-B14F-4D97-AF65-F5344CB8AC3E}">
        <p14:creationId xmlns:p14="http://schemas.microsoft.com/office/powerpoint/2010/main" val="2892797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17795</TotalTime>
  <Words>2702</Words>
  <Application>Microsoft Office PowerPoint</Application>
  <PresentationFormat>宽屏</PresentationFormat>
  <Paragraphs>276</Paragraphs>
  <Slides>25</Slides>
  <Notes>22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25</vt:i4>
      </vt:variant>
    </vt:vector>
  </HeadingPairs>
  <TitlesOfParts>
    <vt:vector size="41" baseType="lpstr">
      <vt:lpstr>微软雅黑</vt:lpstr>
      <vt:lpstr>Arial</vt:lpstr>
      <vt:lpstr>仿宋</vt:lpstr>
      <vt:lpstr>等线</vt:lpstr>
      <vt:lpstr>-apple-system</vt:lpstr>
      <vt:lpstr>等线 Light</vt:lpstr>
      <vt:lpstr>华文仿宋</vt:lpstr>
      <vt:lpstr>Harding</vt:lpstr>
      <vt:lpstr>宋体</vt:lpstr>
      <vt:lpstr>Times New Roman</vt:lpstr>
      <vt:lpstr>黑体</vt:lpstr>
      <vt:lpstr>华文细黑</vt:lpstr>
      <vt:lpstr>Calibri Light</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O365</cp:lastModifiedBy>
  <cp:revision>852</cp:revision>
  <dcterms:created xsi:type="dcterms:W3CDTF">2015-04-13T12:15:43Z</dcterms:created>
  <dcterms:modified xsi:type="dcterms:W3CDTF">2024-05-12T16:16:39Z</dcterms:modified>
</cp:coreProperties>
</file>