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77" r:id="rId3"/>
    <p:sldId id="259" r:id="rId4"/>
    <p:sldId id="302" r:id="rId5"/>
    <p:sldId id="299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8" r:id="rId15"/>
    <p:sldId id="274" r:id="rId16"/>
    <p:sldId id="317" r:id="rId17"/>
    <p:sldId id="314" r:id="rId18"/>
    <p:sldId id="260" r:id="rId19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72"/>
  </p:normalViewPr>
  <p:slideViewPr>
    <p:cSldViewPr showGuides="1">
      <p:cViewPr varScale="1">
        <p:scale>
          <a:sx n="89" d="100"/>
          <a:sy n="89" d="100"/>
        </p:scale>
        <p:origin x="1404" y="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124881-B92B-4932-80A0-F6F4D34E2FC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2024/1/21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7EC2B9-8FB5-4561-A18C-9906D6346CA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2024/1/21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 idx="2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文本占位符 2"/>
          <p:cNvSpPr>
            <a:spLocks noGrp="1"/>
          </p:cNvSpPr>
          <p:nvPr>
            <p:ph type="body" idx="3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题目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fld id="{B23723DB-8FE0-4989-9CD5-833930A43940}" type="slidenum">
              <a:rPr lang="zh-CN" altLang="en-US" sz="1100">
                <a:solidFill>
                  <a:schemeClr val="tx1"/>
                </a:solidFill>
                <a:latin typeface="Tahoma" panose="020B0604030504040204" pitchFamily="34" charset="0"/>
              </a:rPr>
              <a:t>3</a:t>
            </a:fld>
            <a:endParaRPr lang="en-US" altLang="zh-CN" sz="11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defRPr sz="105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defTabSz="685800" rtl="0" eaLnBrk="0" fontAlgn="base" hangingPunct="0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rtl="0" eaLnBrk="0" fontAlgn="base" hangingPunct="0">
        <a:spcBef>
          <a:spcPct val="15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6858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0287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3716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7145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058035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2400935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2743835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defRPr sz="105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defTabSz="685800" rtl="0" eaLnBrk="0" fontAlgn="base" hangingPunct="0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rtl="0" eaLnBrk="0" fontAlgn="base" hangingPunct="0">
        <a:spcBef>
          <a:spcPct val="15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6858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0287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3716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7145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058035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2400935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2743835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2400" y="4283075"/>
            <a:ext cx="2540000" cy="590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81013" y="1674813"/>
            <a:ext cx="8486775" cy="5988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0" lang="en-US" altLang="zh-CN" sz="3000" kern="1200" cap="none" spc="0" normalizeH="0" baseline="0" noProof="0" dirty="0">
                <a:solidFill>
                  <a:schemeClr val="accent3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           </a:t>
            </a:r>
            <a:r>
              <a:rPr kumimoji="0" lang="zh-CN" altLang="en-US" sz="3000" kern="1200" cap="none" spc="0" normalizeH="0" baseline="0" noProof="0" dirty="0">
                <a:solidFill>
                  <a:schemeClr val="accent3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自我增强的认知本体论</a:t>
            </a:r>
          </a:p>
        </p:txBody>
      </p:sp>
      <p:pic>
        <p:nvPicPr>
          <p:cNvPr id="4101" name="图片 1" descr="img_v2_3b4d54cf-2cce-4d3d-b52e-eddd298d12d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28675" y="-441325"/>
            <a:ext cx="4389438" cy="24685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2" name="Rectangle 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endParaRPr lang="zh-CN" altLang="zh-CN" sz="1200" dirty="0">
              <a:solidFill>
                <a:srgbClr val="5B616B"/>
              </a:solidFill>
              <a:latin typeface="Arial" panose="020B0604020202020204" pitchFamily="34" charset="0"/>
            </a:endParaRPr>
          </a:p>
          <a:p>
            <a:pPr>
              <a:buChar char="•"/>
            </a:pPr>
            <a:r>
              <a:rPr lang="zh-CN" altLang="zh-CN" sz="1200" dirty="0">
                <a:solidFill>
                  <a:srgbClr val="0071BC"/>
                </a:solidFill>
                <a:latin typeface="Arial" panose="020B0604020202020204" pitchFamily="34" charset="0"/>
              </a:rPr>
              <a:t>. </a:t>
            </a:r>
            <a:r>
              <a:rPr lang="zh-CN" altLang="zh-CN" sz="600" dirty="0">
                <a:latin typeface="Arial" panose="020B0604020202020204" pitchFamily="34" charset="0"/>
              </a:rPr>
              <a:t> 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103" name="Rectangle 2"/>
          <p:cNvSpPr/>
          <p:nvPr/>
        </p:nvSpPr>
        <p:spPr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endParaRPr lang="zh-CN" altLang="zh-CN" sz="1200" dirty="0">
              <a:solidFill>
                <a:srgbClr val="5B616B"/>
              </a:solidFill>
              <a:latin typeface="Arial" panose="020B0604020202020204" pitchFamily="34" charset="0"/>
            </a:endParaRPr>
          </a:p>
          <a:p>
            <a:pPr>
              <a:buChar char="•"/>
            </a:pPr>
            <a:r>
              <a:rPr lang="zh-CN" altLang="zh-CN" sz="1200" dirty="0">
                <a:solidFill>
                  <a:srgbClr val="0071BC"/>
                </a:solidFill>
                <a:latin typeface="Arial" panose="020B0604020202020204" pitchFamily="34" charset="0"/>
              </a:rPr>
              <a:t>. </a:t>
            </a:r>
            <a:r>
              <a:rPr lang="zh-CN" altLang="zh-CN" sz="600" dirty="0">
                <a:latin typeface="Arial" panose="020B0604020202020204" pitchFamily="34" charset="0"/>
              </a:rPr>
              <a:t> 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104" name="Rectangle 3"/>
          <p:cNvSpPr/>
          <p:nvPr/>
        </p:nvSpPr>
        <p:spPr>
          <a:xfrm>
            <a:off x="304800" y="30480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endParaRPr lang="zh-CN" altLang="zh-CN" sz="1200" dirty="0">
              <a:solidFill>
                <a:srgbClr val="5B616B"/>
              </a:solidFill>
              <a:latin typeface="Arial" panose="020B0604020202020204" pitchFamily="34" charset="0"/>
            </a:endParaRPr>
          </a:p>
          <a:p>
            <a:pPr>
              <a:buChar char="•"/>
            </a:pPr>
            <a:r>
              <a:rPr lang="zh-CN" altLang="zh-CN" sz="1200" dirty="0">
                <a:solidFill>
                  <a:srgbClr val="0071BC"/>
                </a:solidFill>
                <a:latin typeface="Arial" panose="020B0604020202020204" pitchFamily="34" charset="0"/>
              </a:rPr>
              <a:t>. </a:t>
            </a:r>
            <a:r>
              <a:rPr lang="zh-CN" altLang="zh-CN" sz="600" dirty="0">
                <a:latin typeface="Arial" panose="020B0604020202020204" pitchFamily="34" charset="0"/>
              </a:rPr>
              <a:t> 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7246" y="3213100"/>
            <a:ext cx="608703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zh-CN" altLang="en-US" sz="1800" b="1" dirty="0">
                <a:solidFill>
                  <a:srgbClr val="002673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孙淑婷，邱志鹏，蔡振辛</a:t>
            </a:r>
            <a:endParaRPr lang="en-US" altLang="zh-CN" sz="1800" b="1" dirty="0">
              <a:solidFill>
                <a:srgbClr val="002673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4483" y="4587558"/>
            <a:ext cx="8181975" cy="3448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1650" kern="1200" cap="none" spc="0" normalizeH="0" baseline="0" noProof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2024.01.21</a:t>
            </a:r>
            <a:endParaRPr kumimoji="0" lang="en-US" altLang="zh-CN" sz="1650" i="1" kern="1200" cap="none" spc="0" normalizeH="0" baseline="0" noProof="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68313" y="314325"/>
            <a:ext cx="201930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 dirty="0">
                <a:solidFill>
                  <a:schemeClr val="accent3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实验安排</a:t>
            </a:r>
          </a:p>
        </p:txBody>
      </p:sp>
      <p:pic>
        <p:nvPicPr>
          <p:cNvPr id="4101" name="图片 1" descr="img_v2_3b4d54cf-2cce-4d3d-b52e-eddd298d12d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6804660" y="3651885"/>
            <a:ext cx="2852420" cy="160464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463107617"/>
              </p:ext>
            </p:extLst>
          </p:nvPr>
        </p:nvGraphicFramePr>
        <p:xfrm>
          <a:off x="539115" y="1203325"/>
          <a:ext cx="7519670" cy="33126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06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测量工具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指标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自我概念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道德同一性量表（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moral identity scale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道德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自我概念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道德自我形象量表（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moral self-image scale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道德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自我概念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核心自我评价量表（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Core Self-Evaluations scale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能力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自我概念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罗森伯格自尊量表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 (Rosenberg Self-Esteem Scale)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141">
                <a:tc>
                  <a:txBody>
                    <a:bodyPr/>
                    <a:lstStyle/>
                    <a:p>
                      <a:pPr mar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zh-CN" sz="1350" b="0" i="0" u="non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+mn-cs"/>
                          <a:sym typeface="Times New Roman" panose="02020603050405020304" pitchFamily="18" charset="0"/>
                        </a:rPr>
                        <a:t>自我概念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自我概念清晰性量表（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SCCS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自我的一致性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68313" y="314325"/>
            <a:ext cx="201930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 dirty="0">
                <a:solidFill>
                  <a:schemeClr val="accent3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当前进展</a:t>
            </a:r>
          </a:p>
        </p:txBody>
      </p:sp>
      <p:pic>
        <p:nvPicPr>
          <p:cNvPr id="4101" name="图片 1" descr="img_v2_3b4d54cf-2cce-4d3d-b52e-eddd298d12d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6804660" y="3651885"/>
            <a:ext cx="2852420" cy="1604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827405" y="1491615"/>
            <a:ext cx="69957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1.</a:t>
            </a:r>
            <a:r>
              <a:rPr lang="zh-CN" altLang="en-US" dirty="0"/>
              <a:t>完成了</a:t>
            </a:r>
            <a:r>
              <a:rPr lang="en-US" altLang="zh-CN" dirty="0"/>
              <a:t>day0-day3</a:t>
            </a:r>
            <a:r>
              <a:rPr lang="zh-CN" altLang="en-US" dirty="0"/>
              <a:t>的</a:t>
            </a:r>
            <a:r>
              <a:rPr lang="en-US" altLang="zh-CN" dirty="0"/>
              <a:t>4</a:t>
            </a:r>
            <a:r>
              <a:rPr lang="zh-CN" altLang="en-US" dirty="0"/>
              <a:t>天的实验程序的编写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确定了每天的数据审核标准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编写被试信息提取的</a:t>
            </a:r>
            <a:r>
              <a:rPr lang="en-US" altLang="zh-CN" dirty="0"/>
              <a:t>R</a:t>
            </a:r>
            <a:r>
              <a:rPr lang="zh-CN" altLang="en-US" dirty="0"/>
              <a:t>代码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编制了主试手册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（主试每天的任务安排，给被试发邮件的回复模板）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5.</a:t>
            </a:r>
            <a:r>
              <a:rPr lang="zh-CN" altLang="en-US" dirty="0"/>
              <a:t>目前已采集</a:t>
            </a:r>
            <a:r>
              <a:rPr lang="en-US" altLang="zh-CN" dirty="0"/>
              <a:t>129</a:t>
            </a:r>
            <a:r>
              <a:rPr lang="zh-CN" altLang="en-US" dirty="0"/>
              <a:t>名完整有效的从</a:t>
            </a:r>
            <a:r>
              <a:rPr lang="en-US" altLang="zh-CN" dirty="0"/>
              <a:t>day0-day3</a:t>
            </a:r>
            <a:r>
              <a:rPr lang="zh-CN" altLang="en-US" dirty="0"/>
              <a:t>的数据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6.</a:t>
            </a:r>
            <a:r>
              <a:rPr lang="zh-CN" altLang="en-US" dirty="0"/>
              <a:t>本批收集：已有</a:t>
            </a:r>
            <a:r>
              <a:rPr lang="en-US" altLang="zh-CN" dirty="0"/>
              <a:t>45</a:t>
            </a:r>
            <a:r>
              <a:rPr lang="zh-CN" altLang="en-US" dirty="0"/>
              <a:t>名通过</a:t>
            </a:r>
            <a:r>
              <a:rPr lang="en-US" altLang="zh-CN" dirty="0"/>
              <a:t>day0-day2</a:t>
            </a:r>
            <a:r>
              <a:rPr lang="zh-CN" altLang="en-US" dirty="0"/>
              <a:t>，只剩</a:t>
            </a:r>
            <a:r>
              <a:rPr lang="en-US" altLang="zh-CN" dirty="0"/>
              <a:t>day3</a:t>
            </a:r>
            <a:r>
              <a:rPr lang="zh-CN" altLang="en-US" dirty="0"/>
              <a:t>未完成；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还有</a:t>
            </a:r>
            <a:r>
              <a:rPr lang="en-US" altLang="zh-CN" dirty="0"/>
              <a:t>32</a:t>
            </a:r>
            <a:r>
              <a:rPr lang="zh-CN" altLang="en-US" dirty="0"/>
              <a:t>名被试的</a:t>
            </a:r>
            <a:r>
              <a:rPr lang="en-US" altLang="zh-CN" dirty="0"/>
              <a:t>day2</a:t>
            </a:r>
            <a:r>
              <a:rPr lang="zh-CN" altLang="en-US" dirty="0"/>
              <a:t>暂未审核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68313" y="314325"/>
            <a:ext cx="201930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 dirty="0">
                <a:solidFill>
                  <a:schemeClr val="accent3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遇到困难</a:t>
            </a:r>
          </a:p>
        </p:txBody>
      </p:sp>
      <p:pic>
        <p:nvPicPr>
          <p:cNvPr id="4101" name="图片 1" descr="img_v2_3b4d54cf-2cce-4d3d-b52e-eddd298d12d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6804660" y="3651885"/>
            <a:ext cx="2852420" cy="1604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827405" y="1491615"/>
            <a:ext cx="6995795" cy="294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1.</a:t>
            </a:r>
            <a:r>
              <a:rPr lang="zh-CN" dirty="0"/>
              <a:t>前期不断修改数据审核标准，进行约</a:t>
            </a:r>
            <a:r>
              <a:rPr lang="en-US" altLang="zh-CN" dirty="0"/>
              <a:t>3</a:t>
            </a:r>
            <a:r>
              <a:rPr lang="zh-CN" altLang="en-US" dirty="0"/>
              <a:t>次的修改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在线实验，不能监督被试很好的阅读指导语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被试经常因自身原因意外退出实验，故障难以排查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被试数量大，联系起来不便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（被试提供的联系方式可能不能及时找到他）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5.</a:t>
            </a:r>
            <a:r>
              <a:rPr lang="zh-CN" altLang="en-US" dirty="0"/>
              <a:t>数据储存分散，数据管理难度大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6.</a:t>
            </a:r>
            <a:r>
              <a:rPr lang="zh-CN" altLang="en-US" dirty="0"/>
              <a:t>数据类型丰富，数据分析起来繁琐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68313" y="314325"/>
            <a:ext cx="201930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 dirty="0">
                <a:solidFill>
                  <a:schemeClr val="accent3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未来计划</a:t>
            </a:r>
          </a:p>
        </p:txBody>
      </p:sp>
      <p:pic>
        <p:nvPicPr>
          <p:cNvPr id="4101" name="图片 1" descr="img_v2_3b4d54cf-2cce-4d3d-b52e-eddd298d12d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6804660" y="3651885"/>
            <a:ext cx="2852420" cy="1604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827405" y="1491615"/>
            <a:ext cx="6995795" cy="2116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1. 1</a:t>
            </a:r>
            <a:r>
              <a:rPr lang="zh-CN" altLang="en-US" dirty="0"/>
              <a:t>月</a:t>
            </a:r>
            <a:r>
              <a:rPr lang="en-US" dirty="0"/>
              <a:t>31</a:t>
            </a:r>
            <a:r>
              <a:rPr lang="zh-CN" altLang="en-US" dirty="0"/>
              <a:t>日前结束本批数据采集；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整理好新的主试手册，移交数据收集大部分任务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2. 2</a:t>
            </a:r>
            <a:r>
              <a:rPr lang="zh-CN" altLang="en-US" dirty="0"/>
              <a:t>月内完成数据分析流程以及结果解释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开学前完成毕业论文写作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4. 3</a:t>
            </a:r>
            <a:r>
              <a:rPr lang="zh-CN" altLang="en-US" dirty="0"/>
              <a:t>月开始专注找工作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1"/>
          <p:cNvSpPr txBox="1"/>
          <p:nvPr>
            <p:custDataLst>
              <p:tags r:id="rId1"/>
            </p:custDataLst>
          </p:nvPr>
        </p:nvSpPr>
        <p:spPr>
          <a:xfrm>
            <a:off x="2510473" y="2166938"/>
            <a:ext cx="4583430" cy="1106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3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Thanks for attention!</a:t>
            </a:r>
          </a:p>
          <a:p>
            <a:pPr algn="ctr">
              <a:buNone/>
            </a:pPr>
            <a:endParaRPr lang="en-US" altLang="zh-CN" sz="33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21507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2400" y="4283075"/>
            <a:ext cx="2540000" cy="590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08" name="图片 4" descr="img_v2_3b4d54cf-2cce-4d3d-b52e-eddd298d12d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-669925" y="-219075"/>
            <a:ext cx="4389438" cy="2468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68313" y="314325"/>
            <a:ext cx="2478405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 dirty="0">
                <a:solidFill>
                  <a:schemeClr val="accent3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文件夹系统</a:t>
            </a:r>
          </a:p>
        </p:txBody>
      </p:sp>
      <p:pic>
        <p:nvPicPr>
          <p:cNvPr id="4101" name="图片 1" descr="img_v2_3b4d54cf-2cce-4d3d-b52e-eddd298d12d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6804660" y="3651885"/>
            <a:ext cx="2852420" cy="1604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25" y="1143000"/>
            <a:ext cx="574738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23850" y="247650"/>
            <a:ext cx="2494915" cy="1198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 dirty="0">
                <a:solidFill>
                  <a:schemeClr val="accent3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Main Title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Sub Title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23850" y="4743450"/>
            <a:ext cx="8716963" cy="2755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12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Reference.</a:t>
            </a:r>
            <a:endParaRPr kumimoji="0" lang="zh-CN" altLang="en-US" sz="120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101" name="图片 1" descr="img_v2_3b4d54cf-2cce-4d3d-b52e-eddd298d12d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6804660" y="3651885"/>
            <a:ext cx="2852420" cy="1604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0" y="1562100"/>
            <a:ext cx="889000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23850" y="247650"/>
            <a:ext cx="2487930" cy="1198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 dirty="0">
                <a:solidFill>
                  <a:schemeClr val="accent3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Main Title</a:t>
            </a: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3600" b="1" kern="1200" cap="none" spc="0" normalizeH="0" baseline="0" noProof="0" dirty="0">
              <a:solidFill>
                <a:schemeClr val="accent1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  <a:sym typeface="+mn-ea"/>
            </a:endParaRPr>
          </a:p>
        </p:txBody>
      </p:sp>
      <p:pic>
        <p:nvPicPr>
          <p:cNvPr id="4101" name="图片 1" descr="img_v2_3b4d54cf-2cce-4d3d-b52e-eddd298d12d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6804660" y="3651885"/>
            <a:ext cx="2852420" cy="1604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50" y="1059815"/>
            <a:ext cx="2221230" cy="3043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rcRect l="1294" t="641"/>
          <a:stretch>
            <a:fillRect/>
          </a:stretch>
        </p:blipFill>
        <p:spPr>
          <a:xfrm>
            <a:off x="3131820" y="915670"/>
            <a:ext cx="5502275" cy="896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7585" y="2211705"/>
            <a:ext cx="6680200" cy="7753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rcRect b="60254"/>
          <a:stretch>
            <a:fillRect/>
          </a:stretch>
        </p:blipFill>
        <p:spPr>
          <a:xfrm>
            <a:off x="4139565" y="3147695"/>
            <a:ext cx="2910840" cy="1225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99795" y="1131570"/>
            <a:ext cx="6995160" cy="36887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Ø"/>
              <a:defRPr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1386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8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30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102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  <a:defRPr/>
            </a:pPr>
            <a:r>
              <a:rPr lang="zh-CN" dirty="0"/>
              <a:t>研究背景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/>
            </a:pPr>
            <a:r>
              <a:rPr lang="zh-CN" altLang="en-US" dirty="0"/>
              <a:t>实验安排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/>
            </a:pPr>
            <a:r>
              <a:rPr lang="zh-CN" dirty="0">
                <a:sym typeface="+mn-ea"/>
              </a:rPr>
              <a:t>当前进展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/>
            </a:pPr>
            <a:r>
              <a:rPr lang="zh-CN" dirty="0">
                <a:sym typeface="+mn-ea"/>
              </a:rPr>
              <a:t>遇到困难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q"/>
              <a:defRPr/>
            </a:pPr>
            <a:r>
              <a:rPr lang="zh-CN" dirty="0">
                <a:sym typeface="+mn-ea"/>
              </a:rPr>
              <a:t>未来计划</a:t>
            </a:r>
            <a:endParaRPr lang="zh-CN" altLang="en-US" dirty="0"/>
          </a:p>
          <a:p>
            <a:pPr marL="344170" lvl="1" indent="0"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endParaRPr lang="zh-CN" sz="2000" dirty="0"/>
          </a:p>
        </p:txBody>
      </p:sp>
      <p:pic>
        <p:nvPicPr>
          <p:cNvPr id="4101" name="图片 1" descr="img_v2_3b4d54cf-2cce-4d3d-b52e-eddd298d12d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6804660" y="3651885"/>
            <a:ext cx="2852420" cy="16046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79070" y="1131695"/>
            <a:ext cx="9144000" cy="337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脱离现实的积极的错觉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(Taylor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和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Brown , 1988)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：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对自我不切实际的积极看法，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夸大的自我控制意识，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对未来的不切实际的乐观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优于平均效应，认为自己比一般人拥有更多的积极品质和更少消极品质(Ding &amp; Sugiura, 2021)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对自己的评价做出比规范性标准所预测的更积极的倾向(Humberg等, 2018)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对积极结果的内部归因偏好(Mezulis等, 2004)</a:t>
            </a:r>
          </a:p>
        </p:txBody>
      </p:sp>
      <p:pic>
        <p:nvPicPr>
          <p:cNvPr id="4101" name="图片 1" descr="img_v2_3b4d54cf-2cce-4d3d-b52e-eddd298d12d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6804660" y="3651885"/>
            <a:ext cx="2852420" cy="1604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279400" y="382270"/>
            <a:ext cx="4220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自我增强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"/>
    </mc:Choice>
    <mc:Fallback xmlns="">
      <p:transition spd="slow" advTm="39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68313" y="314325"/>
            <a:ext cx="110109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 dirty="0">
                <a:solidFill>
                  <a:schemeClr val="accent3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测量</a:t>
            </a:r>
          </a:p>
        </p:txBody>
      </p:sp>
      <p:pic>
        <p:nvPicPr>
          <p:cNvPr id="4101" name="图片 1" descr="img_v2_3b4d54cf-2cce-4d3d-b52e-eddd298d12d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6804660" y="3651885"/>
            <a:ext cx="2852420" cy="1604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827405" y="1131570"/>
            <a:ext cx="685038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“外显” （测量自我概念）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自我报告的测量结果是个体过滤自我概念得到的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 (Mayer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等，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2000)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本身的一致性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：自我概念清晰度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(Campbell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等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1996)</a:t>
            </a:r>
          </a:p>
          <a:p>
            <a:pPr lvl="2">
              <a:lnSpc>
                <a:spcPct val="15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整体的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能力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核心自我评价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(Judge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, 2003)</a:t>
            </a:r>
          </a:p>
          <a:p>
            <a:pPr lvl="2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自我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价值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的评价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：自尊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Kernis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&amp; Goldman, 2006)</a:t>
            </a:r>
          </a:p>
          <a:p>
            <a:pPr lvl="2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过度积极又脆弱的</a:t>
            </a:r>
            <a:r>
              <a:rPr lang="zh-CN" altLang="en-US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自我观念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：自恋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Sporer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2002)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68313" y="314325"/>
            <a:ext cx="110109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 dirty="0">
                <a:solidFill>
                  <a:schemeClr val="accent3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测量</a:t>
            </a:r>
          </a:p>
        </p:txBody>
      </p:sp>
      <p:pic>
        <p:nvPicPr>
          <p:cNvPr id="4101" name="图片 1" descr="img_v2_3b4d54cf-2cce-4d3d-b52e-eddd298d12d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6804660" y="3651885"/>
            <a:ext cx="2852420" cy="1604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1115695" y="1347470"/>
            <a:ext cx="707009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“内隐” （间接测量自我增强）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人们以自我为参照粘合感知，记忆与决策过程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(Sui &amp; Humphreys, 2015)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积极地看待自己的动机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(Kwang &amp; Swann , 2010)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评价：内隐联想范式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 (Greenwald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等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2002)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记忆：自我参照记忆范式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Logie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 &amp; Frewen, 2014)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注意：注意瞬脱范式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Nijhof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等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2020)</a:t>
            </a:r>
          </a:p>
          <a:p>
            <a:pPr lvl="2">
              <a:lnSpc>
                <a:spcPct val="150000"/>
              </a:lnSpc>
            </a:pPr>
            <a:r>
              <a:rPr lang="zh-CN" altLang="en-US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知觉：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联想学习范式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(Sui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等人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, 2012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；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Hu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等人</a:t>
            </a:r>
            <a:r>
              <a:rPr lang="en-US" altLang="zh-CN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,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2020)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68313" y="314325"/>
            <a:ext cx="110109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 dirty="0">
                <a:solidFill>
                  <a:schemeClr val="accent3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测量</a:t>
            </a:r>
          </a:p>
        </p:txBody>
      </p:sp>
      <p:pic>
        <p:nvPicPr>
          <p:cNvPr id="4101" name="图片 1" descr="img_v2_3b4d54cf-2cce-4d3d-b52e-eddd298d12d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6804660" y="3651885"/>
            <a:ext cx="2852420" cy="1604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2"/>
          <p:cNvSpPr>
            <a:spLocks noGrp="1"/>
          </p:cNvSpPr>
          <p:nvPr/>
        </p:nvSpPr>
        <p:spPr>
          <a:xfrm>
            <a:off x="611505" y="1275715"/>
            <a:ext cx="8766810" cy="3294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与心理健康的关系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自我增强效应是一个例行的、适应性系统的一部分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(Sedikides,2021)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促使个体最大限度体验自尊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(Brown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等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, 2001)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自我增强可以增强心理幸福感（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Mara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2012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；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Zell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2020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）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自我增强可以促进人们的社会互动和人际关系（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MR Leary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2007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）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自我增强与任务表现的提高正相关（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Mara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2017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）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68313" y="314325"/>
            <a:ext cx="201930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 dirty="0">
                <a:solidFill>
                  <a:schemeClr val="accent3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实验安排</a:t>
            </a:r>
          </a:p>
        </p:txBody>
      </p:sp>
      <p:pic>
        <p:nvPicPr>
          <p:cNvPr id="4101" name="图片 1" descr="img_v2_3b4d54cf-2cce-4d3d-b52e-eddd298d12d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6804660" y="3651885"/>
            <a:ext cx="2852420" cy="160464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5" name="组合 14"/>
          <p:cNvGrpSpPr/>
          <p:nvPr/>
        </p:nvGrpSpPr>
        <p:grpSpPr>
          <a:xfrm>
            <a:off x="1477963" y="1419622"/>
            <a:ext cx="5949950" cy="3301365"/>
            <a:chOff x="955641" y="222822"/>
            <a:chExt cx="10765042" cy="3905593"/>
          </a:xfrm>
        </p:grpSpPr>
        <p:sp>
          <p:nvSpPr>
            <p:cNvPr id="4" name="矩形: 圆角 1"/>
            <p:cNvSpPr/>
            <p:nvPr/>
          </p:nvSpPr>
          <p:spPr>
            <a:xfrm>
              <a:off x="4107730" y="1442726"/>
              <a:ext cx="1839434" cy="948359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自我增强的多种测量方法间的关系？自我增强的测量方法在何种程度测量到自我增强？</a:t>
              </a:r>
            </a:p>
          </p:txBody>
        </p:sp>
        <p:sp>
          <p:nvSpPr>
            <p:cNvPr id="5" name="矩形: 圆角 2"/>
            <p:cNvSpPr/>
            <p:nvPr/>
          </p:nvSpPr>
          <p:spPr>
            <a:xfrm>
              <a:off x="4134955" y="3036391"/>
              <a:ext cx="1839434" cy="103111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自我增强的本体是否存在？与现实是否存在联系？</a:t>
              </a:r>
            </a:p>
          </p:txBody>
        </p:sp>
        <p:sp>
          <p:nvSpPr>
            <p:cNvPr id="6" name="矩形: 圆角 4"/>
            <p:cNvSpPr/>
            <p:nvPr/>
          </p:nvSpPr>
          <p:spPr>
            <a:xfrm>
              <a:off x="955641" y="2311530"/>
              <a:ext cx="1768382" cy="72486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自我增强的测量及其本体论研究</a:t>
              </a:r>
            </a:p>
          </p:txBody>
        </p:sp>
        <p:sp>
          <p:nvSpPr>
            <p:cNvPr id="7" name="箭头: 右 5"/>
            <p:cNvSpPr/>
            <p:nvPr/>
          </p:nvSpPr>
          <p:spPr>
            <a:xfrm>
              <a:off x="3121601" y="2517511"/>
              <a:ext cx="307888" cy="3128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80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6976981" y="1309150"/>
              <a:ext cx="1999797" cy="115293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研究</a:t>
              </a:r>
              <a:r>
                <a:rPr lang="en-US" altLang="zh-CN" sz="8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a. </a:t>
              </a:r>
            </a:p>
            <a:p>
              <a:pPr algn="ctr"/>
              <a:r>
                <a:rPr lang="zh-CN" altLang="en-US" sz="8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用多种自我增强方法施测，用相关分析、网络分析、层级聚类进行数据驱动的分析</a:t>
              </a: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9774447" y="968547"/>
              <a:ext cx="1839434" cy="94835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假设</a:t>
              </a:r>
              <a:r>
                <a:rPr lang="en-US" altLang="zh-CN" sz="8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1. </a:t>
              </a:r>
            </a:p>
            <a:p>
              <a:pPr algn="ctr"/>
              <a:r>
                <a:rPr lang="zh-CN" altLang="en-US" sz="8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自我增强的测量结果展示了自我的积极偏向</a:t>
              </a:r>
            </a:p>
          </p:txBody>
        </p:sp>
        <p:sp>
          <p:nvSpPr>
            <p:cNvPr id="22" name="箭头: 右 21"/>
            <p:cNvSpPr/>
            <p:nvPr/>
          </p:nvSpPr>
          <p:spPr>
            <a:xfrm>
              <a:off x="9205412" y="1761749"/>
              <a:ext cx="381823" cy="27053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80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3" name="箭头: 右 22"/>
            <p:cNvSpPr/>
            <p:nvPr/>
          </p:nvSpPr>
          <p:spPr>
            <a:xfrm>
              <a:off x="9285783" y="3416676"/>
              <a:ext cx="381823" cy="27053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80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6976981" y="222822"/>
              <a:ext cx="1839434" cy="49344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研究方法</a:t>
              </a:r>
            </a:p>
          </p:txBody>
        </p:sp>
        <p:sp>
          <p:nvSpPr>
            <p:cNvPr id="30" name="矩形: 圆角 29"/>
            <p:cNvSpPr/>
            <p:nvPr/>
          </p:nvSpPr>
          <p:spPr>
            <a:xfrm>
              <a:off x="9815870" y="222822"/>
              <a:ext cx="1839434" cy="49344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研究假设</a:t>
              </a:r>
            </a:p>
          </p:txBody>
        </p:sp>
        <p:sp>
          <p:nvSpPr>
            <p:cNvPr id="32" name="矩形: 圆角 31"/>
            <p:cNvSpPr/>
            <p:nvPr/>
          </p:nvSpPr>
          <p:spPr>
            <a:xfrm>
              <a:off x="4048266" y="222822"/>
              <a:ext cx="1839434" cy="49344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研究问题</a:t>
              </a:r>
            </a:p>
          </p:txBody>
        </p:sp>
        <p:sp>
          <p:nvSpPr>
            <p:cNvPr id="9" name="矩形: 圆角 3"/>
            <p:cNvSpPr/>
            <p:nvPr/>
          </p:nvSpPr>
          <p:spPr>
            <a:xfrm>
              <a:off x="9881249" y="3077767"/>
              <a:ext cx="1839434" cy="94835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假设</a:t>
              </a:r>
              <a:r>
                <a:rPr lang="en-US" altLang="zh-CN" sz="8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3. </a:t>
              </a:r>
            </a:p>
            <a:p>
              <a:pPr algn="ctr"/>
              <a:r>
                <a:rPr lang="zh-CN" altLang="en-US" sz="8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自我增强的共同成分与现实生活存在关系</a:t>
              </a:r>
            </a:p>
          </p:txBody>
        </p:sp>
        <p:sp>
          <p:nvSpPr>
            <p:cNvPr id="26" name="矩形: 圆角 25"/>
            <p:cNvSpPr/>
            <p:nvPr/>
          </p:nvSpPr>
          <p:spPr>
            <a:xfrm>
              <a:off x="7072344" y="2975476"/>
              <a:ext cx="1999797" cy="115293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研究</a:t>
              </a:r>
              <a:r>
                <a:rPr lang="en-US" altLang="zh-CN" sz="8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b. </a:t>
              </a:r>
            </a:p>
            <a:p>
              <a:pPr algn="ctr"/>
              <a:r>
                <a:rPr lang="zh-CN" altLang="en-US" sz="800" dirty="0">
                  <a:latin typeface="Times New Roman" panose="02020603050405020304" pitchFamily="18" charset="0"/>
                  <a:ea typeface="华文楷体" panose="02010600040101010101" pitchFamily="2" charset="-122"/>
                  <a:sym typeface="Times New Roman" panose="02020603050405020304" pitchFamily="18" charset="0"/>
                </a:rPr>
                <a:t>数据驱动找到共同的因素，与其他变量做关联</a:t>
              </a:r>
            </a:p>
          </p:txBody>
        </p:sp>
        <p:sp>
          <p:nvSpPr>
            <p:cNvPr id="10" name="箭头: 右 8"/>
            <p:cNvSpPr/>
            <p:nvPr/>
          </p:nvSpPr>
          <p:spPr>
            <a:xfrm>
              <a:off x="6281228" y="1781636"/>
              <a:ext cx="381823" cy="270537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80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11" name="箭头: 右 9"/>
            <p:cNvSpPr/>
            <p:nvPr/>
          </p:nvSpPr>
          <p:spPr>
            <a:xfrm>
              <a:off x="6281229" y="3416675"/>
              <a:ext cx="381823" cy="270537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80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459E091-1A14-9976-5946-064A9266024A}"/>
              </a:ext>
            </a:extLst>
          </p:cNvPr>
          <p:cNvSpPr/>
          <p:nvPr/>
        </p:nvSpPr>
        <p:spPr>
          <a:xfrm>
            <a:off x="6379136" y="2827777"/>
            <a:ext cx="1016674" cy="8016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假设</a:t>
            </a:r>
            <a:r>
              <a:rPr lang="en-US" altLang="zh-CN" sz="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2. </a:t>
            </a:r>
          </a:p>
          <a:p>
            <a:pPr algn="ctr"/>
            <a:r>
              <a:rPr lang="zh-CN" altLang="en-US" sz="800" dirty="0">
                <a:latin typeface="Times New Roman" panose="02020603050405020304" pitchFamily="18" charset="0"/>
                <a:ea typeface="华文楷体" panose="02010600040101010101" pitchFamily="2" charset="-122"/>
                <a:sym typeface="Times New Roman" panose="02020603050405020304" pitchFamily="18" charset="0"/>
              </a:rPr>
              <a:t>探索性研究，期望找到一些自我增强的共同成分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68313" y="314325"/>
            <a:ext cx="201930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 dirty="0">
                <a:solidFill>
                  <a:schemeClr val="accent3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实验安排</a:t>
            </a:r>
          </a:p>
        </p:txBody>
      </p:sp>
      <p:pic>
        <p:nvPicPr>
          <p:cNvPr id="4101" name="图片 1" descr="img_v2_3b4d54cf-2cce-4d3d-b52e-eddd298d12d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6804660" y="3651885"/>
            <a:ext cx="2852420" cy="1604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625" y="1171575"/>
            <a:ext cx="7016750" cy="2800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68313" y="314325"/>
            <a:ext cx="201930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 dirty="0">
                <a:solidFill>
                  <a:schemeClr val="accent3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  <a:sym typeface="+mn-ea"/>
              </a:rPr>
              <a:t>实验安排</a:t>
            </a:r>
          </a:p>
        </p:txBody>
      </p:sp>
      <p:pic>
        <p:nvPicPr>
          <p:cNvPr id="4101" name="图片 1" descr="img_v2_3b4d54cf-2cce-4d3d-b52e-eddd298d12d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6804660" y="3651885"/>
            <a:ext cx="2852420" cy="160464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Table 3"/>
          <p:cNvGraphicFramePr/>
          <p:nvPr/>
        </p:nvGraphicFramePr>
        <p:xfrm>
          <a:off x="971550" y="1491615"/>
          <a:ext cx="7679690" cy="17602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559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测量工具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指标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自我增强的生态校标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生活满意度量表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主观幸福感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自我增强的生态校标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简版一般拖延量表（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SGPS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拖延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自我增强的生态校标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广泛性焦虑量表（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GAD-7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焦虑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自我增强的生态校标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抑郁障碍量表（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PHQ-9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sym typeface="Times New Roman" panose="02020603050405020304" pitchFamily="18" charset="0"/>
                        </a:rPr>
                        <a:t>抑郁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62afa97-1eaa-4c40-b4dd-3c8ea91ccc0d"/>
  <p:tag name="COMMONDATA" val="eyJoZGlkIjoiOTlmYmUzYWM4NTJhMTA0N2RjNGY1NzhlYTViNjJlN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872</Words>
  <Application>Microsoft Office PowerPoint</Application>
  <PresentationFormat>全屏显示(16:9)</PresentationFormat>
  <Paragraphs>132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方正粗黑宋简体</vt:lpstr>
      <vt:lpstr>Arial</vt:lpstr>
      <vt:lpstr>Tahoma</vt:lpstr>
      <vt:lpstr>Times New Roman</vt:lpstr>
      <vt:lpstr>Wingdings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shuting sun</cp:lastModifiedBy>
  <cp:revision>84</cp:revision>
  <dcterms:created xsi:type="dcterms:W3CDTF">2023-03-29T07:06:00Z</dcterms:created>
  <dcterms:modified xsi:type="dcterms:W3CDTF">2024-01-21T12:11:01Z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1033-12.2.0.13431</vt:lpwstr>
  </property>
  <property fmtid="{D5CDD505-2E9C-101B-9397-08002B2CF9AE}" pid="3" name="ICV">
    <vt:lpwstr>BFBCEC8186AA479EB1E8827D1486B174_13</vt:lpwstr>
  </property>
</Properties>
</file>