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1" r:id="rId2"/>
    <p:sldId id="262" r:id="rId3"/>
    <p:sldId id="293" r:id="rId4"/>
    <p:sldId id="282" r:id="rId5"/>
    <p:sldId id="297" r:id="rId6"/>
    <p:sldId id="294" r:id="rId7"/>
    <p:sldId id="298" r:id="rId8"/>
    <p:sldId id="306" r:id="rId9"/>
    <p:sldId id="299" r:id="rId10"/>
    <p:sldId id="326" r:id="rId11"/>
    <p:sldId id="307" r:id="rId12"/>
    <p:sldId id="291" r:id="rId13"/>
    <p:sldId id="309" r:id="rId14"/>
    <p:sldId id="305" r:id="rId15"/>
    <p:sldId id="327" r:id="rId16"/>
    <p:sldId id="267" r:id="rId17"/>
    <p:sldId id="324" r:id="rId18"/>
    <p:sldId id="276" r:id="rId19"/>
    <p:sldId id="277" r:id="rId20"/>
    <p:sldId id="319" r:id="rId21"/>
    <p:sldId id="268" r:id="rId22"/>
    <p:sldId id="300" r:id="rId23"/>
    <p:sldId id="325" r:id="rId24"/>
    <p:sldId id="323" r:id="rId25"/>
    <p:sldId id="317" r:id="rId26"/>
    <p:sldId id="304" r:id="rId27"/>
    <p:sldId id="272" r:id="rId28"/>
    <p:sldId id="321" r:id="rId29"/>
    <p:sldId id="322" r:id="rId30"/>
    <p:sldId id="320" r:id="rId31"/>
    <p:sldId id="260"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8" autoAdjust="0"/>
    <p:restoredTop sz="95791" autoAdjust="0"/>
  </p:normalViewPr>
  <p:slideViewPr>
    <p:cSldViewPr snapToGrid="0">
      <p:cViewPr varScale="1">
        <p:scale>
          <a:sx n="69" d="100"/>
          <a:sy n="69" d="100"/>
        </p:scale>
        <p:origin x="1132" y="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B15DA-E0F4-4D2E-B799-E9512D97F62D}" type="datetimeFigureOut">
              <a:rPr lang="zh-CN" altLang="en-US" smtClean="0"/>
              <a:t>2024/5/18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822EE7-CB64-4046-A60A-E4775ACB154D}" type="slidenum">
              <a:rPr lang="zh-CN" altLang="en-US" smtClean="0"/>
              <a:t>‹#›</a:t>
            </a:fld>
            <a:endParaRPr lang="zh-CN" altLang="en-US"/>
          </a:p>
        </p:txBody>
      </p:sp>
    </p:spTree>
    <p:extLst>
      <p:ext uri="{BB962C8B-B14F-4D97-AF65-F5344CB8AC3E}">
        <p14:creationId xmlns:p14="http://schemas.microsoft.com/office/powerpoint/2010/main" val="1947498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03446-D8B9-4842-9CD9-2B872E0D587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03446-D8B9-4842-9CD9-2B872E0D587E}" type="slidenum">
              <a:rPr lang="zh-CN" altLang="en-US" smtClean="0"/>
              <a:t>20</a:t>
            </a:fld>
            <a:endParaRPr lang="zh-CN" altLang="en-US"/>
          </a:p>
        </p:txBody>
      </p:sp>
    </p:spTree>
    <p:extLst>
      <p:ext uri="{BB962C8B-B14F-4D97-AF65-F5344CB8AC3E}">
        <p14:creationId xmlns:p14="http://schemas.microsoft.com/office/powerpoint/2010/main" val="3631565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去掉快乐感量表，心理弹性。考虑手机成瘾，网络成瘾，拖延</a:t>
            </a:r>
            <a:r>
              <a:rPr lang="en-US" altLang="zh-CN" dirty="0"/>
              <a:t>---</a:t>
            </a:r>
            <a:r>
              <a:rPr lang="zh-CN" altLang="en-US" dirty="0"/>
              <a:t>生态校标，</a:t>
            </a:r>
            <a:r>
              <a:rPr lang="en-US" altLang="zh-CN" dirty="0"/>
              <a:t>SAS</a:t>
            </a:r>
            <a:r>
              <a:rPr lang="zh-CN" altLang="en-US" dirty="0"/>
              <a:t>焦虑与抑郁，睡眠</a:t>
            </a:r>
            <a:r>
              <a:rPr lang="en-US" altLang="zh-CN" dirty="0"/>
              <a:t>—</a:t>
            </a:r>
            <a:r>
              <a:rPr lang="zh-CN" altLang="en-US" dirty="0"/>
              <a:t>短问卷；多维测心理健康</a:t>
            </a:r>
            <a:r>
              <a:rPr lang="en-US" altLang="zh-CN" dirty="0"/>
              <a:t>—</a:t>
            </a:r>
            <a:r>
              <a:rPr lang="zh-CN" altLang="en-US" dirty="0"/>
              <a:t>柳青；</a:t>
            </a:r>
            <a:endParaRPr lang="en-US" altLang="zh-CN" dirty="0"/>
          </a:p>
          <a:p>
            <a:endParaRPr lang="en-US" altLang="zh-CN" dirty="0"/>
          </a:p>
          <a:p>
            <a:r>
              <a:rPr lang="en-US" altLang="zh-CN" dirty="0"/>
              <a:t>Taylor: SE</a:t>
            </a:r>
            <a:r>
              <a:rPr lang="zh-CN" altLang="en-US" dirty="0"/>
              <a:t>虚假的自我控制感</a:t>
            </a:r>
            <a:r>
              <a:rPr lang="en-US" altLang="zh-CN" dirty="0"/>
              <a:t>---</a:t>
            </a:r>
            <a:r>
              <a:rPr lang="zh-CN" altLang="en-US" dirty="0"/>
              <a:t>偏内控，比如内外控取其一</a:t>
            </a:r>
          </a:p>
        </p:txBody>
      </p:sp>
      <p:sp>
        <p:nvSpPr>
          <p:cNvPr id="4" name="灯片编号占位符 3"/>
          <p:cNvSpPr>
            <a:spLocks noGrp="1"/>
          </p:cNvSpPr>
          <p:nvPr>
            <p:ph type="sldNum" sz="quarter" idx="5"/>
          </p:nvPr>
        </p:nvSpPr>
        <p:spPr/>
        <p:txBody>
          <a:bodyPr/>
          <a:lstStyle/>
          <a:p>
            <a:fld id="{AB822EE7-CB64-4046-A60A-E4775ACB154D}" type="slidenum">
              <a:rPr lang="zh-CN" altLang="en-US" smtClean="0"/>
              <a:t>22</a:t>
            </a:fld>
            <a:endParaRPr lang="zh-CN" altLang="en-US"/>
          </a:p>
        </p:txBody>
      </p:sp>
    </p:spTree>
    <p:extLst>
      <p:ext uri="{BB962C8B-B14F-4D97-AF65-F5344CB8AC3E}">
        <p14:creationId xmlns:p14="http://schemas.microsoft.com/office/powerpoint/2010/main" val="1325449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03446-D8B9-4842-9CD9-2B872E0D587E}" type="slidenum">
              <a:rPr lang="zh-CN" altLang="en-US" smtClean="0"/>
              <a:t>24</a:t>
            </a:fld>
            <a:endParaRPr lang="zh-CN" altLang="en-US"/>
          </a:p>
        </p:txBody>
      </p:sp>
    </p:spTree>
    <p:extLst>
      <p:ext uri="{BB962C8B-B14F-4D97-AF65-F5344CB8AC3E}">
        <p14:creationId xmlns:p14="http://schemas.microsoft.com/office/powerpoint/2010/main" val="431931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03446-D8B9-4842-9CD9-2B872E0D587E}" type="slidenum">
              <a:rPr lang="zh-CN" altLang="en-US" smtClean="0"/>
              <a:t>25</a:t>
            </a:fld>
            <a:endParaRPr lang="zh-CN" altLang="en-US"/>
          </a:p>
        </p:txBody>
      </p:sp>
    </p:spTree>
    <p:extLst>
      <p:ext uri="{BB962C8B-B14F-4D97-AF65-F5344CB8AC3E}">
        <p14:creationId xmlns:p14="http://schemas.microsoft.com/office/powerpoint/2010/main" val="2420039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03446-D8B9-4842-9CD9-2B872E0D587E}" type="slidenum">
              <a:rPr lang="zh-CN" altLang="en-US" smtClean="0"/>
              <a:t>27</a:t>
            </a:fld>
            <a:endParaRPr lang="zh-CN" altLang="en-US"/>
          </a:p>
        </p:txBody>
      </p:sp>
    </p:spTree>
    <p:extLst>
      <p:ext uri="{BB962C8B-B14F-4D97-AF65-F5344CB8AC3E}">
        <p14:creationId xmlns:p14="http://schemas.microsoft.com/office/powerpoint/2010/main" val="287211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03446-D8B9-4842-9CD9-2B872E0D587E}" type="slidenum">
              <a:rPr lang="zh-CN" altLang="en-US" smtClean="0"/>
              <a:t>28</a:t>
            </a:fld>
            <a:endParaRPr lang="zh-CN" altLang="en-US"/>
          </a:p>
        </p:txBody>
      </p:sp>
    </p:spTree>
    <p:extLst>
      <p:ext uri="{BB962C8B-B14F-4D97-AF65-F5344CB8AC3E}">
        <p14:creationId xmlns:p14="http://schemas.microsoft.com/office/powerpoint/2010/main" val="2494633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03446-D8B9-4842-9CD9-2B872E0D587E}" type="slidenum">
              <a:rPr lang="zh-CN" altLang="en-US" smtClean="0"/>
              <a:t>29</a:t>
            </a:fld>
            <a:endParaRPr lang="zh-CN" altLang="en-US"/>
          </a:p>
        </p:txBody>
      </p:sp>
    </p:spTree>
    <p:extLst>
      <p:ext uri="{BB962C8B-B14F-4D97-AF65-F5344CB8AC3E}">
        <p14:creationId xmlns:p14="http://schemas.microsoft.com/office/powerpoint/2010/main" val="2454424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03446-D8B9-4842-9CD9-2B872E0D587E}" type="slidenum">
              <a:rPr lang="zh-CN" altLang="en-US" smtClean="0"/>
              <a:t>30</a:t>
            </a:fld>
            <a:endParaRPr lang="zh-CN" altLang="en-US"/>
          </a:p>
        </p:txBody>
      </p:sp>
    </p:spTree>
    <p:extLst>
      <p:ext uri="{BB962C8B-B14F-4D97-AF65-F5344CB8AC3E}">
        <p14:creationId xmlns:p14="http://schemas.microsoft.com/office/powerpoint/2010/main" val="3180532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自我增强</a:t>
            </a:r>
          </a:p>
        </p:txBody>
      </p:sp>
      <p:sp>
        <p:nvSpPr>
          <p:cNvPr id="4" name="灯片编号占位符 3"/>
          <p:cNvSpPr>
            <a:spLocks noGrp="1"/>
          </p:cNvSpPr>
          <p:nvPr>
            <p:ph type="sldNum" sz="quarter" idx="5"/>
          </p:nvPr>
        </p:nvSpPr>
        <p:spPr/>
        <p:txBody>
          <a:bodyPr/>
          <a:lstStyle/>
          <a:p>
            <a:fld id="{15C03446-D8B9-4842-9CD9-2B872E0D587E}" type="slidenum">
              <a:rPr lang="zh-CN" altLang="en-US" smtClean="0"/>
              <a:t>3</a:t>
            </a:fld>
            <a:endParaRPr lang="zh-CN" altLang="en-US"/>
          </a:p>
        </p:txBody>
      </p:sp>
    </p:spTree>
    <p:extLst>
      <p:ext uri="{BB962C8B-B14F-4D97-AF65-F5344CB8AC3E}">
        <p14:creationId xmlns:p14="http://schemas.microsoft.com/office/powerpoint/2010/main" val="1129529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心理适应</a:t>
            </a:r>
          </a:p>
        </p:txBody>
      </p:sp>
      <p:sp>
        <p:nvSpPr>
          <p:cNvPr id="4" name="灯片编号占位符 3"/>
          <p:cNvSpPr>
            <a:spLocks noGrp="1"/>
          </p:cNvSpPr>
          <p:nvPr>
            <p:ph type="sldNum" sz="quarter" idx="5"/>
          </p:nvPr>
        </p:nvSpPr>
        <p:spPr/>
        <p:txBody>
          <a:bodyPr/>
          <a:lstStyle/>
          <a:p>
            <a:fld id="{15C03446-D8B9-4842-9CD9-2B872E0D587E}"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03446-D8B9-4842-9CD9-2B872E0D587E}" type="slidenum">
              <a:rPr lang="zh-CN" altLang="en-US" smtClean="0"/>
              <a:t>5</a:t>
            </a:fld>
            <a:endParaRPr lang="zh-CN" altLang="en-US"/>
          </a:p>
        </p:txBody>
      </p:sp>
    </p:spTree>
    <p:extLst>
      <p:ext uri="{BB962C8B-B14F-4D97-AF65-F5344CB8AC3E}">
        <p14:creationId xmlns:p14="http://schemas.microsoft.com/office/powerpoint/2010/main" val="2013738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03446-D8B9-4842-9CD9-2B872E0D587E}" type="slidenum">
              <a:rPr lang="zh-CN" altLang="en-US" smtClean="0"/>
              <a:t>6</a:t>
            </a:fld>
            <a:endParaRPr lang="zh-CN" altLang="en-US"/>
          </a:p>
        </p:txBody>
      </p:sp>
    </p:spTree>
    <p:extLst>
      <p:ext uri="{BB962C8B-B14F-4D97-AF65-F5344CB8AC3E}">
        <p14:creationId xmlns:p14="http://schemas.microsoft.com/office/powerpoint/2010/main" val="2059759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Taylor: SE</a:t>
            </a:r>
            <a:r>
              <a:rPr lang="zh-CN" altLang="en-US" dirty="0"/>
              <a:t>虚假的自我控制感</a:t>
            </a:r>
            <a:r>
              <a:rPr lang="en-US" altLang="zh-CN" dirty="0"/>
              <a:t>---</a:t>
            </a:r>
            <a:r>
              <a:rPr lang="zh-CN" altLang="en-US" dirty="0"/>
              <a:t>偏内控，比如内外控取其一</a:t>
            </a:r>
          </a:p>
        </p:txBody>
      </p:sp>
      <p:sp>
        <p:nvSpPr>
          <p:cNvPr id="4" name="灯片编号占位符 3"/>
          <p:cNvSpPr>
            <a:spLocks noGrp="1"/>
          </p:cNvSpPr>
          <p:nvPr>
            <p:ph type="sldNum" sz="quarter" idx="5"/>
          </p:nvPr>
        </p:nvSpPr>
        <p:spPr/>
        <p:txBody>
          <a:bodyPr/>
          <a:lstStyle/>
          <a:p>
            <a:fld id="{AB822EE7-CB64-4046-A60A-E4775ACB154D}" type="slidenum">
              <a:rPr lang="zh-CN" altLang="en-US" smtClean="0"/>
              <a:t>10</a:t>
            </a:fld>
            <a:endParaRPr lang="zh-CN" altLang="en-US"/>
          </a:p>
        </p:txBody>
      </p:sp>
    </p:spTree>
    <p:extLst>
      <p:ext uri="{BB962C8B-B14F-4D97-AF65-F5344CB8AC3E}">
        <p14:creationId xmlns:p14="http://schemas.microsoft.com/office/powerpoint/2010/main" val="2372471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Taylor: SE</a:t>
            </a:r>
            <a:r>
              <a:rPr lang="zh-CN" altLang="en-US" dirty="0"/>
              <a:t>虚假的自我控制感</a:t>
            </a:r>
            <a:r>
              <a:rPr lang="en-US" altLang="zh-CN" dirty="0"/>
              <a:t>---</a:t>
            </a:r>
            <a:r>
              <a:rPr lang="zh-CN" altLang="en-US" dirty="0"/>
              <a:t>偏内控，比如内外控取其一</a:t>
            </a:r>
          </a:p>
        </p:txBody>
      </p:sp>
      <p:sp>
        <p:nvSpPr>
          <p:cNvPr id="4" name="灯片编号占位符 3"/>
          <p:cNvSpPr>
            <a:spLocks noGrp="1"/>
          </p:cNvSpPr>
          <p:nvPr>
            <p:ph type="sldNum" sz="quarter" idx="5"/>
          </p:nvPr>
        </p:nvSpPr>
        <p:spPr/>
        <p:txBody>
          <a:bodyPr/>
          <a:lstStyle/>
          <a:p>
            <a:fld id="{AB822EE7-CB64-4046-A60A-E4775ACB154D}" type="slidenum">
              <a:rPr lang="zh-CN" altLang="en-US" smtClean="0"/>
              <a:t>12</a:t>
            </a:fld>
            <a:endParaRPr lang="zh-CN" altLang="en-US"/>
          </a:p>
        </p:txBody>
      </p:sp>
    </p:spTree>
    <p:extLst>
      <p:ext uri="{BB962C8B-B14F-4D97-AF65-F5344CB8AC3E}">
        <p14:creationId xmlns:p14="http://schemas.microsoft.com/office/powerpoint/2010/main" val="895171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Taylor: SE</a:t>
            </a:r>
            <a:r>
              <a:rPr lang="zh-CN" altLang="en-US" dirty="0"/>
              <a:t>虚假的自我控制感</a:t>
            </a:r>
            <a:r>
              <a:rPr lang="en-US" altLang="zh-CN" dirty="0"/>
              <a:t>---</a:t>
            </a:r>
            <a:r>
              <a:rPr lang="zh-CN" altLang="en-US" dirty="0"/>
              <a:t>偏内控，比如内外控取其一</a:t>
            </a:r>
          </a:p>
        </p:txBody>
      </p:sp>
      <p:sp>
        <p:nvSpPr>
          <p:cNvPr id="4" name="灯片编号占位符 3"/>
          <p:cNvSpPr>
            <a:spLocks noGrp="1"/>
          </p:cNvSpPr>
          <p:nvPr>
            <p:ph type="sldNum" sz="quarter" idx="5"/>
          </p:nvPr>
        </p:nvSpPr>
        <p:spPr/>
        <p:txBody>
          <a:bodyPr/>
          <a:lstStyle/>
          <a:p>
            <a:fld id="{AB822EE7-CB64-4046-A60A-E4775ACB154D}" type="slidenum">
              <a:rPr lang="zh-CN" altLang="en-US" smtClean="0"/>
              <a:t>13</a:t>
            </a:fld>
            <a:endParaRPr lang="zh-CN" altLang="en-US"/>
          </a:p>
        </p:txBody>
      </p:sp>
    </p:spTree>
    <p:extLst>
      <p:ext uri="{BB962C8B-B14F-4D97-AF65-F5344CB8AC3E}">
        <p14:creationId xmlns:p14="http://schemas.microsoft.com/office/powerpoint/2010/main" val="1189668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zh-CN" altLang="en-US">
                <a:solidFill>
                  <a:srgbClr val="FF0000"/>
                </a:solidFill>
              </a:rPr>
              <a:t>领域和情感效价作为自变量的理由</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EBE7C1-FCE1-E850-BCD3-742397D8FBE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5729C50-25DA-3365-7876-78EE26FDBC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4DA4911-B26C-D07C-00B0-CAEC1D481BB0}"/>
              </a:ext>
            </a:extLst>
          </p:cNvPr>
          <p:cNvSpPr>
            <a:spLocks noGrp="1"/>
          </p:cNvSpPr>
          <p:nvPr>
            <p:ph type="dt" sz="half" idx="10"/>
          </p:nvPr>
        </p:nvSpPr>
        <p:spPr/>
        <p:txBody>
          <a:bodyPr/>
          <a:lstStyle/>
          <a:p>
            <a:fld id="{782D0A03-96F6-4C5F-AF69-E653D3188626}" type="datetimeFigureOut">
              <a:rPr lang="zh-CN" altLang="en-US" smtClean="0"/>
              <a:t>2024/5/18</a:t>
            </a:fld>
            <a:endParaRPr lang="zh-CN" altLang="en-US"/>
          </a:p>
        </p:txBody>
      </p:sp>
      <p:sp>
        <p:nvSpPr>
          <p:cNvPr id="5" name="页脚占位符 4">
            <a:extLst>
              <a:ext uri="{FF2B5EF4-FFF2-40B4-BE49-F238E27FC236}">
                <a16:creationId xmlns:a16="http://schemas.microsoft.com/office/drawing/2014/main" id="{DD43E3E3-3639-58CA-3E2D-57D79BB2C8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328F34-4E1F-0BFF-686F-23CD941260FD}"/>
              </a:ext>
            </a:extLst>
          </p:cNvPr>
          <p:cNvSpPr>
            <a:spLocks noGrp="1"/>
          </p:cNvSpPr>
          <p:nvPr>
            <p:ph type="sldNum" sz="quarter" idx="12"/>
          </p:nvPr>
        </p:nvSpPr>
        <p:spPr/>
        <p:txBody>
          <a:bodyPr/>
          <a:lstStyle/>
          <a:p>
            <a:fld id="{9AB50813-7FDE-4EFF-9865-3049768B87A6}" type="slidenum">
              <a:rPr lang="zh-CN" altLang="en-US" smtClean="0"/>
              <a:t>‹#›</a:t>
            </a:fld>
            <a:endParaRPr lang="zh-CN" altLang="en-US"/>
          </a:p>
        </p:txBody>
      </p:sp>
    </p:spTree>
    <p:extLst>
      <p:ext uri="{BB962C8B-B14F-4D97-AF65-F5344CB8AC3E}">
        <p14:creationId xmlns:p14="http://schemas.microsoft.com/office/powerpoint/2010/main" val="535223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44640-D80B-58A5-6511-411782DBAAC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3B63DE-6A4F-2E81-EB5B-4217FDA64C3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97E513-C4EE-9C64-5073-9F93FE915E6A}"/>
              </a:ext>
            </a:extLst>
          </p:cNvPr>
          <p:cNvSpPr>
            <a:spLocks noGrp="1"/>
          </p:cNvSpPr>
          <p:nvPr>
            <p:ph type="dt" sz="half" idx="10"/>
          </p:nvPr>
        </p:nvSpPr>
        <p:spPr/>
        <p:txBody>
          <a:bodyPr/>
          <a:lstStyle/>
          <a:p>
            <a:fld id="{782D0A03-96F6-4C5F-AF69-E653D3188626}" type="datetimeFigureOut">
              <a:rPr lang="zh-CN" altLang="en-US" smtClean="0"/>
              <a:t>2024/5/18</a:t>
            </a:fld>
            <a:endParaRPr lang="zh-CN" altLang="en-US"/>
          </a:p>
        </p:txBody>
      </p:sp>
      <p:sp>
        <p:nvSpPr>
          <p:cNvPr id="5" name="页脚占位符 4">
            <a:extLst>
              <a:ext uri="{FF2B5EF4-FFF2-40B4-BE49-F238E27FC236}">
                <a16:creationId xmlns:a16="http://schemas.microsoft.com/office/drawing/2014/main" id="{B4E6491B-8C59-0D72-7DA6-6E6366610F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2DF6B4-0D4A-9054-40C6-2EC7858F0CBD}"/>
              </a:ext>
            </a:extLst>
          </p:cNvPr>
          <p:cNvSpPr>
            <a:spLocks noGrp="1"/>
          </p:cNvSpPr>
          <p:nvPr>
            <p:ph type="sldNum" sz="quarter" idx="12"/>
          </p:nvPr>
        </p:nvSpPr>
        <p:spPr/>
        <p:txBody>
          <a:bodyPr/>
          <a:lstStyle/>
          <a:p>
            <a:fld id="{9AB50813-7FDE-4EFF-9865-3049768B87A6}" type="slidenum">
              <a:rPr lang="zh-CN" altLang="en-US" smtClean="0"/>
              <a:t>‹#›</a:t>
            </a:fld>
            <a:endParaRPr lang="zh-CN" altLang="en-US"/>
          </a:p>
        </p:txBody>
      </p:sp>
    </p:spTree>
    <p:extLst>
      <p:ext uri="{BB962C8B-B14F-4D97-AF65-F5344CB8AC3E}">
        <p14:creationId xmlns:p14="http://schemas.microsoft.com/office/powerpoint/2010/main" val="1108888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5F54307-05EF-C38B-13BF-2A835AC3325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FDAF498-0887-1AB6-EC5D-0E463B76230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B55854-9985-E234-F4DD-9C2B34AC0C37}"/>
              </a:ext>
            </a:extLst>
          </p:cNvPr>
          <p:cNvSpPr>
            <a:spLocks noGrp="1"/>
          </p:cNvSpPr>
          <p:nvPr>
            <p:ph type="dt" sz="half" idx="10"/>
          </p:nvPr>
        </p:nvSpPr>
        <p:spPr/>
        <p:txBody>
          <a:bodyPr/>
          <a:lstStyle/>
          <a:p>
            <a:fld id="{782D0A03-96F6-4C5F-AF69-E653D3188626}" type="datetimeFigureOut">
              <a:rPr lang="zh-CN" altLang="en-US" smtClean="0"/>
              <a:t>2024/5/18</a:t>
            </a:fld>
            <a:endParaRPr lang="zh-CN" altLang="en-US"/>
          </a:p>
        </p:txBody>
      </p:sp>
      <p:sp>
        <p:nvSpPr>
          <p:cNvPr id="5" name="页脚占位符 4">
            <a:extLst>
              <a:ext uri="{FF2B5EF4-FFF2-40B4-BE49-F238E27FC236}">
                <a16:creationId xmlns:a16="http://schemas.microsoft.com/office/drawing/2014/main" id="{5237BCAB-BDCD-EC67-1708-83085682CB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7364EB-7A7A-1C27-C035-C7A15BA77961}"/>
              </a:ext>
            </a:extLst>
          </p:cNvPr>
          <p:cNvSpPr>
            <a:spLocks noGrp="1"/>
          </p:cNvSpPr>
          <p:nvPr>
            <p:ph type="sldNum" sz="quarter" idx="12"/>
          </p:nvPr>
        </p:nvSpPr>
        <p:spPr/>
        <p:txBody>
          <a:bodyPr/>
          <a:lstStyle/>
          <a:p>
            <a:fld id="{9AB50813-7FDE-4EFF-9865-3049768B87A6}" type="slidenum">
              <a:rPr lang="zh-CN" altLang="en-US" smtClean="0"/>
              <a:t>‹#›</a:t>
            </a:fld>
            <a:endParaRPr lang="zh-CN" altLang="en-US"/>
          </a:p>
        </p:txBody>
      </p:sp>
    </p:spTree>
    <p:extLst>
      <p:ext uri="{BB962C8B-B14F-4D97-AF65-F5344CB8AC3E}">
        <p14:creationId xmlns:p14="http://schemas.microsoft.com/office/powerpoint/2010/main" val="365442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91F612-37A0-7F6D-ADE9-EFBFBA6AB35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721A495-D803-ADD9-3A07-29C4F85CE98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86BC3C-209E-1EA1-698A-3D897AD41006}"/>
              </a:ext>
            </a:extLst>
          </p:cNvPr>
          <p:cNvSpPr>
            <a:spLocks noGrp="1"/>
          </p:cNvSpPr>
          <p:nvPr>
            <p:ph type="dt" sz="half" idx="10"/>
          </p:nvPr>
        </p:nvSpPr>
        <p:spPr/>
        <p:txBody>
          <a:bodyPr/>
          <a:lstStyle/>
          <a:p>
            <a:fld id="{782D0A03-96F6-4C5F-AF69-E653D3188626}" type="datetimeFigureOut">
              <a:rPr lang="zh-CN" altLang="en-US" smtClean="0"/>
              <a:t>2024/5/18</a:t>
            </a:fld>
            <a:endParaRPr lang="zh-CN" altLang="en-US"/>
          </a:p>
        </p:txBody>
      </p:sp>
      <p:sp>
        <p:nvSpPr>
          <p:cNvPr id="5" name="页脚占位符 4">
            <a:extLst>
              <a:ext uri="{FF2B5EF4-FFF2-40B4-BE49-F238E27FC236}">
                <a16:creationId xmlns:a16="http://schemas.microsoft.com/office/drawing/2014/main" id="{181D2B27-E16F-F730-8898-ABB20A93F2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0F2CCA-BA14-BC03-6721-E1980D1FB191}"/>
              </a:ext>
            </a:extLst>
          </p:cNvPr>
          <p:cNvSpPr>
            <a:spLocks noGrp="1"/>
          </p:cNvSpPr>
          <p:nvPr>
            <p:ph type="sldNum" sz="quarter" idx="12"/>
          </p:nvPr>
        </p:nvSpPr>
        <p:spPr/>
        <p:txBody>
          <a:bodyPr/>
          <a:lstStyle/>
          <a:p>
            <a:fld id="{9AB50813-7FDE-4EFF-9865-3049768B87A6}" type="slidenum">
              <a:rPr lang="zh-CN" altLang="en-US" smtClean="0"/>
              <a:t>‹#›</a:t>
            </a:fld>
            <a:endParaRPr lang="zh-CN" altLang="en-US"/>
          </a:p>
        </p:txBody>
      </p:sp>
      <p:pic>
        <p:nvPicPr>
          <p:cNvPr id="8" name="图片 7">
            <a:extLst>
              <a:ext uri="{FF2B5EF4-FFF2-40B4-BE49-F238E27FC236}">
                <a16:creationId xmlns:a16="http://schemas.microsoft.com/office/drawing/2014/main" id="{A8544E1B-53EE-6DF0-FFB9-214EACADCFC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2548" b="31780"/>
          <a:stretch/>
        </p:blipFill>
        <p:spPr>
          <a:xfrm>
            <a:off x="-235193" y="-6776"/>
            <a:ext cx="4803006" cy="1043096"/>
          </a:xfrm>
          <a:prstGeom prst="rect">
            <a:avLst/>
          </a:prstGeom>
        </p:spPr>
      </p:pic>
    </p:spTree>
    <p:extLst>
      <p:ext uri="{BB962C8B-B14F-4D97-AF65-F5344CB8AC3E}">
        <p14:creationId xmlns:p14="http://schemas.microsoft.com/office/powerpoint/2010/main" val="3403442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94B10A-E4BA-D224-D854-84FFB77A876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5B16784-DD59-80A1-6530-3BD7B6598C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3ADBE84-2FBD-BCD2-2312-8ABC5A178AFF}"/>
              </a:ext>
            </a:extLst>
          </p:cNvPr>
          <p:cNvSpPr>
            <a:spLocks noGrp="1"/>
          </p:cNvSpPr>
          <p:nvPr>
            <p:ph type="dt" sz="half" idx="10"/>
          </p:nvPr>
        </p:nvSpPr>
        <p:spPr/>
        <p:txBody>
          <a:bodyPr/>
          <a:lstStyle/>
          <a:p>
            <a:fld id="{782D0A03-96F6-4C5F-AF69-E653D3188626}" type="datetimeFigureOut">
              <a:rPr lang="zh-CN" altLang="en-US" smtClean="0"/>
              <a:t>2024/5/18</a:t>
            </a:fld>
            <a:endParaRPr lang="zh-CN" altLang="en-US"/>
          </a:p>
        </p:txBody>
      </p:sp>
      <p:sp>
        <p:nvSpPr>
          <p:cNvPr id="5" name="页脚占位符 4">
            <a:extLst>
              <a:ext uri="{FF2B5EF4-FFF2-40B4-BE49-F238E27FC236}">
                <a16:creationId xmlns:a16="http://schemas.microsoft.com/office/drawing/2014/main" id="{07B6BF71-A826-1513-5379-B304367AAA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F8B8F0-3F31-618C-2E61-E0B80DB41F7F}"/>
              </a:ext>
            </a:extLst>
          </p:cNvPr>
          <p:cNvSpPr>
            <a:spLocks noGrp="1"/>
          </p:cNvSpPr>
          <p:nvPr>
            <p:ph type="sldNum" sz="quarter" idx="12"/>
          </p:nvPr>
        </p:nvSpPr>
        <p:spPr/>
        <p:txBody>
          <a:bodyPr/>
          <a:lstStyle/>
          <a:p>
            <a:fld id="{9AB50813-7FDE-4EFF-9865-3049768B87A6}" type="slidenum">
              <a:rPr lang="zh-CN" altLang="en-US" smtClean="0"/>
              <a:t>‹#›</a:t>
            </a:fld>
            <a:endParaRPr lang="zh-CN" altLang="en-US"/>
          </a:p>
        </p:txBody>
      </p:sp>
      <p:pic>
        <p:nvPicPr>
          <p:cNvPr id="7" name="图片 6">
            <a:extLst>
              <a:ext uri="{FF2B5EF4-FFF2-40B4-BE49-F238E27FC236}">
                <a16:creationId xmlns:a16="http://schemas.microsoft.com/office/drawing/2014/main" id="{6B544286-3125-58BB-31A4-CC9DCD7B22B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2548" b="31780"/>
          <a:stretch/>
        </p:blipFill>
        <p:spPr>
          <a:xfrm>
            <a:off x="-235193" y="-6776"/>
            <a:ext cx="4803006" cy="1043096"/>
          </a:xfrm>
          <a:prstGeom prst="rect">
            <a:avLst/>
          </a:prstGeom>
        </p:spPr>
      </p:pic>
    </p:spTree>
    <p:extLst>
      <p:ext uri="{BB962C8B-B14F-4D97-AF65-F5344CB8AC3E}">
        <p14:creationId xmlns:p14="http://schemas.microsoft.com/office/powerpoint/2010/main" val="2056831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6CCB2-736B-3CFE-ED63-0E663D4993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5C8D90-3991-B326-91A6-9366FF84D74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E641E5B-475B-58C2-0240-7D3B366F896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621B4EE-E946-6465-0B3A-F08901B6E9F5}"/>
              </a:ext>
            </a:extLst>
          </p:cNvPr>
          <p:cNvSpPr>
            <a:spLocks noGrp="1"/>
          </p:cNvSpPr>
          <p:nvPr>
            <p:ph type="dt" sz="half" idx="10"/>
          </p:nvPr>
        </p:nvSpPr>
        <p:spPr/>
        <p:txBody>
          <a:bodyPr/>
          <a:lstStyle/>
          <a:p>
            <a:fld id="{782D0A03-96F6-4C5F-AF69-E653D3188626}" type="datetimeFigureOut">
              <a:rPr lang="zh-CN" altLang="en-US" smtClean="0"/>
              <a:t>2024/5/18</a:t>
            </a:fld>
            <a:endParaRPr lang="zh-CN" altLang="en-US"/>
          </a:p>
        </p:txBody>
      </p:sp>
      <p:sp>
        <p:nvSpPr>
          <p:cNvPr id="6" name="页脚占位符 5">
            <a:extLst>
              <a:ext uri="{FF2B5EF4-FFF2-40B4-BE49-F238E27FC236}">
                <a16:creationId xmlns:a16="http://schemas.microsoft.com/office/drawing/2014/main" id="{83513876-564C-2638-2CED-8DA16C90E7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1C2D99-078D-2771-9C91-BF1601A0FC2A}"/>
              </a:ext>
            </a:extLst>
          </p:cNvPr>
          <p:cNvSpPr>
            <a:spLocks noGrp="1"/>
          </p:cNvSpPr>
          <p:nvPr>
            <p:ph type="sldNum" sz="quarter" idx="12"/>
          </p:nvPr>
        </p:nvSpPr>
        <p:spPr/>
        <p:txBody>
          <a:bodyPr/>
          <a:lstStyle/>
          <a:p>
            <a:fld id="{9AB50813-7FDE-4EFF-9865-3049768B87A6}" type="slidenum">
              <a:rPr lang="zh-CN" altLang="en-US" smtClean="0"/>
              <a:t>‹#›</a:t>
            </a:fld>
            <a:endParaRPr lang="zh-CN" altLang="en-US"/>
          </a:p>
        </p:txBody>
      </p:sp>
    </p:spTree>
    <p:extLst>
      <p:ext uri="{BB962C8B-B14F-4D97-AF65-F5344CB8AC3E}">
        <p14:creationId xmlns:p14="http://schemas.microsoft.com/office/powerpoint/2010/main" val="700158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FC313-5016-26D8-52FA-7BB9029588F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C349510-DB7E-656B-2B0C-D009EB4705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133D6BA-A40E-4DB1-2472-FDE7B17AB6A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4FC5501-CBA3-A97F-39E9-7FFF435B12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2EA3163-7F53-81BB-05B9-0991D3178B8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1E97013-3F90-59D2-A476-729B47D6E616}"/>
              </a:ext>
            </a:extLst>
          </p:cNvPr>
          <p:cNvSpPr>
            <a:spLocks noGrp="1"/>
          </p:cNvSpPr>
          <p:nvPr>
            <p:ph type="dt" sz="half" idx="10"/>
          </p:nvPr>
        </p:nvSpPr>
        <p:spPr/>
        <p:txBody>
          <a:bodyPr/>
          <a:lstStyle/>
          <a:p>
            <a:fld id="{782D0A03-96F6-4C5F-AF69-E653D3188626}" type="datetimeFigureOut">
              <a:rPr lang="zh-CN" altLang="en-US" smtClean="0"/>
              <a:t>2024/5/18</a:t>
            </a:fld>
            <a:endParaRPr lang="zh-CN" altLang="en-US"/>
          </a:p>
        </p:txBody>
      </p:sp>
      <p:sp>
        <p:nvSpPr>
          <p:cNvPr id="8" name="页脚占位符 7">
            <a:extLst>
              <a:ext uri="{FF2B5EF4-FFF2-40B4-BE49-F238E27FC236}">
                <a16:creationId xmlns:a16="http://schemas.microsoft.com/office/drawing/2014/main" id="{8325C93D-3596-F520-AB60-1034325325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989B3A7-EF6A-3C36-E0EE-B30C7A7ECCFE}"/>
              </a:ext>
            </a:extLst>
          </p:cNvPr>
          <p:cNvSpPr>
            <a:spLocks noGrp="1"/>
          </p:cNvSpPr>
          <p:nvPr>
            <p:ph type="sldNum" sz="quarter" idx="12"/>
          </p:nvPr>
        </p:nvSpPr>
        <p:spPr/>
        <p:txBody>
          <a:bodyPr/>
          <a:lstStyle/>
          <a:p>
            <a:fld id="{9AB50813-7FDE-4EFF-9865-3049768B87A6}" type="slidenum">
              <a:rPr lang="zh-CN" altLang="en-US" smtClean="0"/>
              <a:t>‹#›</a:t>
            </a:fld>
            <a:endParaRPr lang="zh-CN" altLang="en-US"/>
          </a:p>
        </p:txBody>
      </p:sp>
    </p:spTree>
    <p:extLst>
      <p:ext uri="{BB962C8B-B14F-4D97-AF65-F5344CB8AC3E}">
        <p14:creationId xmlns:p14="http://schemas.microsoft.com/office/powerpoint/2010/main" val="594969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15E02-E185-2BCD-AC23-A907884C5D7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611C646-9B72-D1AB-89B3-210CE9B46FEA}"/>
              </a:ext>
            </a:extLst>
          </p:cNvPr>
          <p:cNvSpPr>
            <a:spLocks noGrp="1"/>
          </p:cNvSpPr>
          <p:nvPr>
            <p:ph type="dt" sz="half" idx="10"/>
          </p:nvPr>
        </p:nvSpPr>
        <p:spPr/>
        <p:txBody>
          <a:bodyPr/>
          <a:lstStyle/>
          <a:p>
            <a:fld id="{782D0A03-96F6-4C5F-AF69-E653D3188626}" type="datetimeFigureOut">
              <a:rPr lang="zh-CN" altLang="en-US" smtClean="0"/>
              <a:t>2024/5/18</a:t>
            </a:fld>
            <a:endParaRPr lang="zh-CN" altLang="en-US"/>
          </a:p>
        </p:txBody>
      </p:sp>
      <p:sp>
        <p:nvSpPr>
          <p:cNvPr id="4" name="页脚占位符 3">
            <a:extLst>
              <a:ext uri="{FF2B5EF4-FFF2-40B4-BE49-F238E27FC236}">
                <a16:creationId xmlns:a16="http://schemas.microsoft.com/office/drawing/2014/main" id="{C8FA3C02-B0C6-BF62-794E-2C20F69FA21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5BB708C-5597-C70A-3193-E6A153540EA5}"/>
              </a:ext>
            </a:extLst>
          </p:cNvPr>
          <p:cNvSpPr>
            <a:spLocks noGrp="1"/>
          </p:cNvSpPr>
          <p:nvPr>
            <p:ph type="sldNum" sz="quarter" idx="12"/>
          </p:nvPr>
        </p:nvSpPr>
        <p:spPr/>
        <p:txBody>
          <a:bodyPr/>
          <a:lstStyle/>
          <a:p>
            <a:fld id="{9AB50813-7FDE-4EFF-9865-3049768B87A6}" type="slidenum">
              <a:rPr lang="zh-CN" altLang="en-US" smtClean="0"/>
              <a:t>‹#›</a:t>
            </a:fld>
            <a:endParaRPr lang="zh-CN" altLang="en-US"/>
          </a:p>
        </p:txBody>
      </p:sp>
    </p:spTree>
    <p:extLst>
      <p:ext uri="{BB962C8B-B14F-4D97-AF65-F5344CB8AC3E}">
        <p14:creationId xmlns:p14="http://schemas.microsoft.com/office/powerpoint/2010/main" val="3286763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966F567-362D-685E-EDAA-98F7F1183040}"/>
              </a:ext>
            </a:extLst>
          </p:cNvPr>
          <p:cNvSpPr>
            <a:spLocks noGrp="1"/>
          </p:cNvSpPr>
          <p:nvPr>
            <p:ph type="dt" sz="half" idx="10"/>
          </p:nvPr>
        </p:nvSpPr>
        <p:spPr/>
        <p:txBody>
          <a:bodyPr/>
          <a:lstStyle/>
          <a:p>
            <a:fld id="{782D0A03-96F6-4C5F-AF69-E653D3188626}" type="datetimeFigureOut">
              <a:rPr lang="zh-CN" altLang="en-US" smtClean="0"/>
              <a:t>2024/5/18</a:t>
            </a:fld>
            <a:endParaRPr lang="zh-CN" altLang="en-US"/>
          </a:p>
        </p:txBody>
      </p:sp>
      <p:sp>
        <p:nvSpPr>
          <p:cNvPr id="3" name="页脚占位符 2">
            <a:extLst>
              <a:ext uri="{FF2B5EF4-FFF2-40B4-BE49-F238E27FC236}">
                <a16:creationId xmlns:a16="http://schemas.microsoft.com/office/drawing/2014/main" id="{7014F036-E962-130F-6E69-5FB1084D218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5AB13F-3460-E08E-BA33-FC11F2885D28}"/>
              </a:ext>
            </a:extLst>
          </p:cNvPr>
          <p:cNvSpPr>
            <a:spLocks noGrp="1"/>
          </p:cNvSpPr>
          <p:nvPr>
            <p:ph type="sldNum" sz="quarter" idx="12"/>
          </p:nvPr>
        </p:nvSpPr>
        <p:spPr/>
        <p:txBody>
          <a:bodyPr/>
          <a:lstStyle/>
          <a:p>
            <a:fld id="{9AB50813-7FDE-4EFF-9865-3049768B87A6}" type="slidenum">
              <a:rPr lang="zh-CN" altLang="en-US" smtClean="0"/>
              <a:t>‹#›</a:t>
            </a:fld>
            <a:endParaRPr lang="zh-CN" altLang="en-US"/>
          </a:p>
        </p:txBody>
      </p:sp>
    </p:spTree>
    <p:extLst>
      <p:ext uri="{BB962C8B-B14F-4D97-AF65-F5344CB8AC3E}">
        <p14:creationId xmlns:p14="http://schemas.microsoft.com/office/powerpoint/2010/main" val="102741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41912F-BEFB-4A83-1945-688BC9F88D2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A3975E6-E92B-9790-04C6-1CD74B0BBD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5A9E122-1761-379B-F12C-B67BB43881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7CE1F32-994F-3E68-FAD6-6908782C7CB8}"/>
              </a:ext>
            </a:extLst>
          </p:cNvPr>
          <p:cNvSpPr>
            <a:spLocks noGrp="1"/>
          </p:cNvSpPr>
          <p:nvPr>
            <p:ph type="dt" sz="half" idx="10"/>
          </p:nvPr>
        </p:nvSpPr>
        <p:spPr/>
        <p:txBody>
          <a:bodyPr/>
          <a:lstStyle/>
          <a:p>
            <a:fld id="{782D0A03-96F6-4C5F-AF69-E653D3188626}" type="datetimeFigureOut">
              <a:rPr lang="zh-CN" altLang="en-US" smtClean="0"/>
              <a:t>2024/5/18</a:t>
            </a:fld>
            <a:endParaRPr lang="zh-CN" altLang="en-US"/>
          </a:p>
        </p:txBody>
      </p:sp>
      <p:sp>
        <p:nvSpPr>
          <p:cNvPr id="6" name="页脚占位符 5">
            <a:extLst>
              <a:ext uri="{FF2B5EF4-FFF2-40B4-BE49-F238E27FC236}">
                <a16:creationId xmlns:a16="http://schemas.microsoft.com/office/drawing/2014/main" id="{321361B4-7526-B51F-347A-EF29601969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CE759C-D0B6-9649-0676-FDE5589BF058}"/>
              </a:ext>
            </a:extLst>
          </p:cNvPr>
          <p:cNvSpPr>
            <a:spLocks noGrp="1"/>
          </p:cNvSpPr>
          <p:nvPr>
            <p:ph type="sldNum" sz="quarter" idx="12"/>
          </p:nvPr>
        </p:nvSpPr>
        <p:spPr/>
        <p:txBody>
          <a:bodyPr/>
          <a:lstStyle/>
          <a:p>
            <a:fld id="{9AB50813-7FDE-4EFF-9865-3049768B87A6}" type="slidenum">
              <a:rPr lang="zh-CN" altLang="en-US" smtClean="0"/>
              <a:t>‹#›</a:t>
            </a:fld>
            <a:endParaRPr lang="zh-CN" altLang="en-US"/>
          </a:p>
        </p:txBody>
      </p:sp>
    </p:spTree>
    <p:extLst>
      <p:ext uri="{BB962C8B-B14F-4D97-AF65-F5344CB8AC3E}">
        <p14:creationId xmlns:p14="http://schemas.microsoft.com/office/powerpoint/2010/main" val="150408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1A50FD-6BB3-24D5-49B0-22777B7CE4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9874A0-D89D-A877-7D21-59841C335D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BE9798C-2B99-7E73-0C22-DFE641E57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9F1369-8163-CB8F-C730-57F2E5145B5C}"/>
              </a:ext>
            </a:extLst>
          </p:cNvPr>
          <p:cNvSpPr>
            <a:spLocks noGrp="1"/>
          </p:cNvSpPr>
          <p:nvPr>
            <p:ph type="dt" sz="half" idx="10"/>
          </p:nvPr>
        </p:nvSpPr>
        <p:spPr/>
        <p:txBody>
          <a:bodyPr/>
          <a:lstStyle/>
          <a:p>
            <a:fld id="{782D0A03-96F6-4C5F-AF69-E653D3188626}" type="datetimeFigureOut">
              <a:rPr lang="zh-CN" altLang="en-US" smtClean="0"/>
              <a:t>2024/5/18</a:t>
            </a:fld>
            <a:endParaRPr lang="zh-CN" altLang="en-US"/>
          </a:p>
        </p:txBody>
      </p:sp>
      <p:sp>
        <p:nvSpPr>
          <p:cNvPr id="6" name="页脚占位符 5">
            <a:extLst>
              <a:ext uri="{FF2B5EF4-FFF2-40B4-BE49-F238E27FC236}">
                <a16:creationId xmlns:a16="http://schemas.microsoft.com/office/drawing/2014/main" id="{6C47124E-43D6-05A5-23F6-2CF302382A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5636A2-4DCD-D035-47B8-5B58034C00D1}"/>
              </a:ext>
            </a:extLst>
          </p:cNvPr>
          <p:cNvSpPr>
            <a:spLocks noGrp="1"/>
          </p:cNvSpPr>
          <p:nvPr>
            <p:ph type="sldNum" sz="quarter" idx="12"/>
          </p:nvPr>
        </p:nvSpPr>
        <p:spPr/>
        <p:txBody>
          <a:bodyPr/>
          <a:lstStyle/>
          <a:p>
            <a:fld id="{9AB50813-7FDE-4EFF-9865-3049768B87A6}" type="slidenum">
              <a:rPr lang="zh-CN" altLang="en-US" smtClean="0"/>
              <a:t>‹#›</a:t>
            </a:fld>
            <a:endParaRPr lang="zh-CN" altLang="en-US"/>
          </a:p>
        </p:txBody>
      </p:sp>
    </p:spTree>
    <p:extLst>
      <p:ext uri="{BB962C8B-B14F-4D97-AF65-F5344CB8AC3E}">
        <p14:creationId xmlns:p14="http://schemas.microsoft.com/office/powerpoint/2010/main" val="204714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110DEE2-E577-4F3A-2BDE-C78EAFDF57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E36FFBB-1CDB-AE5F-8ACF-BC7E6FA567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696C95-4A5E-C788-EA37-973512768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2D0A03-96F6-4C5F-AF69-E653D3188626}" type="datetimeFigureOut">
              <a:rPr lang="zh-CN" altLang="en-US" smtClean="0"/>
              <a:t>2024/5/18</a:t>
            </a:fld>
            <a:endParaRPr lang="zh-CN" altLang="en-US"/>
          </a:p>
        </p:txBody>
      </p:sp>
      <p:sp>
        <p:nvSpPr>
          <p:cNvPr id="5" name="页脚占位符 4">
            <a:extLst>
              <a:ext uri="{FF2B5EF4-FFF2-40B4-BE49-F238E27FC236}">
                <a16:creationId xmlns:a16="http://schemas.microsoft.com/office/drawing/2014/main" id="{6492D9C1-9280-C967-BD78-B8B06DDE6B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35551D3-DE78-D1A9-79CB-12C27144ED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50813-7FDE-4EFF-9865-3049768B87A6}" type="slidenum">
              <a:rPr lang="zh-CN" altLang="en-US" smtClean="0"/>
              <a:t>‹#›</a:t>
            </a:fld>
            <a:endParaRPr lang="zh-CN" altLang="en-US"/>
          </a:p>
        </p:txBody>
      </p:sp>
    </p:spTree>
    <p:extLst>
      <p:ext uri="{BB962C8B-B14F-4D97-AF65-F5344CB8AC3E}">
        <p14:creationId xmlns:p14="http://schemas.microsoft.com/office/powerpoint/2010/main" val="163994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96896"/>
            <a:ext cx="9144000" cy="913066"/>
          </a:xfrm>
          <a:prstGeom prst="roundRect">
            <a:avLst/>
          </a:prstGeom>
          <a:solidFill>
            <a:schemeClr val="accent5">
              <a:lumMod val="40000"/>
              <a:lumOff val="60000"/>
            </a:schemeClr>
          </a:solidFill>
        </p:spPr>
        <p:txBody>
          <a:bodyPr>
            <a:normAutofit fontScale="90000"/>
          </a:bodyPr>
          <a:lstStyle/>
          <a:p>
            <a:r>
              <a:rPr lang="zh-CN" altLang="en-US" sz="5400" dirty="0">
                <a:latin typeface="Times New Roman" panose="02020603050405020304" pitchFamily="18" charset="0"/>
                <a:ea typeface="华文楷体" panose="02010600040101010101" pitchFamily="2" charset="-122"/>
                <a:sym typeface="Times New Roman" panose="02020603050405020304" pitchFamily="18" charset="0"/>
              </a:rPr>
              <a:t>自我增强的测量及其本体论研究 </a:t>
            </a:r>
          </a:p>
        </p:txBody>
      </p:sp>
      <p:sp>
        <p:nvSpPr>
          <p:cNvPr id="3" name="副标题 2"/>
          <p:cNvSpPr>
            <a:spLocks noGrp="1"/>
          </p:cNvSpPr>
          <p:nvPr>
            <p:ph type="subTitle" idx="1"/>
          </p:nvPr>
        </p:nvSpPr>
        <p:spPr>
          <a:xfrm>
            <a:off x="1424940" y="4165918"/>
            <a:ext cx="9144000" cy="1655762"/>
          </a:xfrm>
        </p:spPr>
        <p:txBody>
          <a:bodyPr>
            <a:normAutofit lnSpcReduction="10000"/>
          </a:bodyPr>
          <a:lstStyle/>
          <a:p>
            <a:endParaRPr lang="en-US" altLang="zh-CN" dirty="0">
              <a:latin typeface="Times New Roman" panose="02020603050405020304" pitchFamily="18" charset="0"/>
              <a:ea typeface="华文楷体" panose="02010600040101010101" pitchFamily="2" charset="-122"/>
              <a:sym typeface="Times New Roman" panose="02020603050405020304" pitchFamily="18" charset="0"/>
            </a:endParaRPr>
          </a:p>
          <a:p>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汇报人：孙淑婷</a:t>
            </a:r>
            <a:endParaRPr lang="en-US" altLang="zh-CN" dirty="0">
              <a:latin typeface="Times New Roman" panose="02020603050405020304" pitchFamily="18" charset="0"/>
              <a:ea typeface="华文楷体" panose="02010600040101010101" pitchFamily="2" charset="-122"/>
              <a:sym typeface="Times New Roman" panose="02020603050405020304" pitchFamily="18" charset="0"/>
            </a:endParaRPr>
          </a:p>
          <a:p>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指导老师：胡传鹏教授</a:t>
            </a:r>
            <a:endParaRPr lang="en-US" altLang="zh-CN" dirty="0">
              <a:latin typeface="Times New Roman" panose="02020603050405020304" pitchFamily="18" charset="0"/>
              <a:ea typeface="华文楷体" panose="02010600040101010101" pitchFamily="2" charset="-122"/>
              <a:sym typeface="Times New Roman" panose="02020603050405020304" pitchFamily="18" charset="0"/>
            </a:endParaRPr>
          </a:p>
          <a:p>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汇报日期：</a:t>
            </a:r>
            <a:r>
              <a:rPr lang="en-US" altLang="zh-CN" dirty="0">
                <a:latin typeface="Times New Roman" panose="02020603050405020304" pitchFamily="18" charset="0"/>
                <a:ea typeface="华文楷体" panose="02010600040101010101" pitchFamily="2" charset="-122"/>
                <a:sym typeface="Times New Roman" panose="02020603050405020304" pitchFamily="18" charset="0"/>
              </a:rPr>
              <a:t>2024</a:t>
            </a:r>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年</a:t>
            </a:r>
            <a:r>
              <a:rPr lang="en-US" altLang="zh-CN" dirty="0">
                <a:latin typeface="Times New Roman" panose="02020603050405020304" pitchFamily="18" charset="0"/>
                <a:ea typeface="华文楷体" panose="02010600040101010101" pitchFamily="2" charset="-122"/>
                <a:sym typeface="Times New Roman" panose="02020603050405020304" pitchFamily="18" charset="0"/>
              </a:rPr>
              <a:t>5</a:t>
            </a:r>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月</a:t>
            </a:r>
            <a:r>
              <a:rPr lang="en-US" altLang="zh-CN" dirty="0">
                <a:latin typeface="Times New Roman" panose="02020603050405020304" pitchFamily="18" charset="0"/>
                <a:ea typeface="华文楷体" panose="02010600040101010101" pitchFamily="2" charset="-122"/>
                <a:sym typeface="Times New Roman" panose="02020603050405020304" pitchFamily="18" charset="0"/>
              </a:rPr>
              <a:t>18</a:t>
            </a:r>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日</a:t>
            </a:r>
          </a:p>
        </p:txBody>
      </p:sp>
      <p:pic>
        <p:nvPicPr>
          <p:cNvPr id="5" name="图片 4">
            <a:extLst>
              <a:ext uri="{FF2B5EF4-FFF2-40B4-BE49-F238E27FC236}">
                <a16:creationId xmlns:a16="http://schemas.microsoft.com/office/drawing/2014/main" id="{CC171D8F-0979-BC4F-AF36-E61D005F805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2548" b="31780"/>
          <a:stretch/>
        </p:blipFill>
        <p:spPr>
          <a:xfrm>
            <a:off x="-235193" y="-6776"/>
            <a:ext cx="4803006" cy="10430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743"/>
    </mc:Choice>
    <mc:Fallback xmlns="">
      <p:transition spd="slow" advTm="574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DB4C08A-7A66-45BE-3359-183D91D9282C}"/>
              </a:ext>
            </a:extLst>
          </p:cNvPr>
          <p:cNvSpPr/>
          <p:nvPr/>
        </p:nvSpPr>
        <p:spPr>
          <a:xfrm>
            <a:off x="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5" name="矩形 4">
            <a:extLst>
              <a:ext uri="{FF2B5EF4-FFF2-40B4-BE49-F238E27FC236}">
                <a16:creationId xmlns:a16="http://schemas.microsoft.com/office/drawing/2014/main" id="{F11F927E-F61D-BA27-D175-DA5AAF2C7CAD}"/>
              </a:ext>
            </a:extLst>
          </p:cNvPr>
          <p:cNvSpPr/>
          <p:nvPr/>
        </p:nvSpPr>
        <p:spPr>
          <a:xfrm>
            <a:off x="3060000" y="6217200"/>
            <a:ext cx="3060000" cy="646853"/>
          </a:xfrm>
          <a:prstGeom prst="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6D268B1E-A4B3-A749-6555-5DF8FCBDC6EB}"/>
              </a:ext>
            </a:extLst>
          </p:cNvPr>
          <p:cNvSpPr/>
          <p:nvPr/>
        </p:nvSpPr>
        <p:spPr>
          <a:xfrm>
            <a:off x="612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b</a:t>
            </a:r>
            <a:endParaRPr lang="zh-CN" altLang="en-US"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483829D2-3682-F5B1-7936-FB010902597D}"/>
              </a:ext>
            </a:extLst>
          </p:cNvPr>
          <p:cNvSpPr/>
          <p:nvPr/>
        </p:nvSpPr>
        <p:spPr>
          <a:xfrm>
            <a:off x="918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
        <p:nvSpPr>
          <p:cNvPr id="9" name="内容占位符 2">
            <a:extLst>
              <a:ext uri="{FF2B5EF4-FFF2-40B4-BE49-F238E27FC236}">
                <a16:creationId xmlns:a16="http://schemas.microsoft.com/office/drawing/2014/main" id="{D1CCF710-4F86-BCBF-A753-55AAA9341906}"/>
              </a:ext>
            </a:extLst>
          </p:cNvPr>
          <p:cNvSpPr>
            <a:spLocks noGrp="1"/>
          </p:cNvSpPr>
          <p:nvPr>
            <p:ph idx="1"/>
          </p:nvPr>
        </p:nvSpPr>
        <p:spPr>
          <a:xfrm>
            <a:off x="1205653" y="1876214"/>
            <a:ext cx="10850879" cy="4287519"/>
          </a:xfrm>
        </p:spPr>
        <p:txBody>
          <a:bodyPr>
            <a:normAutofit/>
          </a:bodyPr>
          <a:lstStyle/>
          <a:p>
            <a:r>
              <a:rPr lang="zh-CN" altLang="en-US" sz="3500" dirty="0">
                <a:latin typeface="Times New Roman" panose="02020603050405020304" pitchFamily="18" charset="0"/>
                <a:ea typeface="华文楷体" panose="02010600040101010101" pitchFamily="2" charset="-122"/>
                <a:sym typeface="Times New Roman" panose="02020603050405020304" pitchFamily="18" charset="0"/>
              </a:rPr>
              <a:t>研究</a:t>
            </a:r>
            <a:r>
              <a:rPr lang="en-US" altLang="zh-CN" sz="3500" dirty="0">
                <a:latin typeface="Times New Roman" panose="02020603050405020304" pitchFamily="18" charset="0"/>
                <a:ea typeface="华文楷体" panose="02010600040101010101" pitchFamily="2" charset="-122"/>
                <a:sym typeface="Times New Roman" panose="02020603050405020304" pitchFamily="18" charset="0"/>
              </a:rPr>
              <a:t>a</a:t>
            </a:r>
            <a:r>
              <a:rPr lang="zh-CN" altLang="en-US" sz="3500" dirty="0">
                <a:latin typeface="Times New Roman" panose="02020603050405020304" pitchFamily="18" charset="0"/>
                <a:ea typeface="华文楷体" panose="02010600040101010101" pitchFamily="2" charset="-122"/>
                <a:sym typeface="Times New Roman" panose="02020603050405020304" pitchFamily="18" charset="0"/>
              </a:rPr>
              <a:t>：</a:t>
            </a:r>
            <a:r>
              <a:rPr lang="zh-CN" altLang="en-US" sz="3500" b="1" dirty="0">
                <a:latin typeface="Times New Roman" panose="02020603050405020304" pitchFamily="18" charset="0"/>
                <a:ea typeface="华文楷体" panose="02010600040101010101" pitchFamily="2" charset="-122"/>
                <a:sym typeface="Times New Roman" panose="02020603050405020304" pitchFamily="18" charset="0"/>
              </a:rPr>
              <a:t>自我增强的测量间关系</a:t>
            </a:r>
            <a:endParaRPr lang="en-US" altLang="zh-CN" sz="3500" b="1" dirty="0">
              <a:latin typeface="Times New Roman" panose="02020603050405020304" pitchFamily="18" charset="0"/>
              <a:ea typeface="华文楷体" panose="02010600040101010101" pitchFamily="2" charset="-122"/>
              <a:sym typeface="Times New Roman" panose="02020603050405020304" pitchFamily="18" charset="0"/>
            </a:endParaRPr>
          </a:p>
          <a:p>
            <a:pPr lvl="1">
              <a:lnSpc>
                <a:spcPct val="150000"/>
              </a:lnSpc>
            </a:pPr>
            <a:r>
              <a:rPr lang="zh-CN" altLang="en-US" kern="100" dirty="0">
                <a:effectLst/>
                <a:latin typeface="Times New Roman" panose="02020603050405020304" pitchFamily="18" charset="0"/>
                <a:ea typeface="华文楷体" panose="02010600040101010101" pitchFamily="2" charset="-122"/>
                <a:cs typeface="宋体" panose="02010600030101010101" pitchFamily="2" charset="-122"/>
                <a:sym typeface="Times New Roman" panose="02020603050405020304" pitchFamily="18" charset="0"/>
              </a:rPr>
              <a:t>研究问题：不同的自我增强测量方法是否一致地指向同一心理构念？ </a:t>
            </a:r>
            <a:endParaRPr lang="en-US" altLang="zh-CN" kern="100" dirty="0">
              <a:effectLst/>
              <a:latin typeface="Times New Roman" panose="02020603050405020304" pitchFamily="18" charset="0"/>
              <a:ea typeface="华文楷体" panose="02010600040101010101" pitchFamily="2" charset="-122"/>
              <a:cs typeface="宋体" panose="02010600030101010101" pitchFamily="2" charset="-122"/>
              <a:sym typeface="Times New Roman" panose="02020603050405020304" pitchFamily="18" charset="0"/>
            </a:endParaRPr>
          </a:p>
          <a:p>
            <a:pPr lvl="1">
              <a:lnSpc>
                <a:spcPct val="150000"/>
              </a:lnSpc>
            </a:pPr>
            <a:r>
              <a:rPr lang="zh-CN" altLang="en-US" kern="100" dirty="0">
                <a:effectLst/>
                <a:latin typeface="Times New Roman" panose="02020603050405020304" pitchFamily="18" charset="0"/>
                <a:ea typeface="华文楷体" panose="02010600040101010101" pitchFamily="2" charset="-122"/>
                <a:cs typeface="宋体" panose="02010600030101010101" pitchFamily="2" charset="-122"/>
                <a:sym typeface="Times New Roman" panose="02020603050405020304" pitchFamily="18" charset="0"/>
              </a:rPr>
              <a:t>研究假设：内隐和外显自我增强测量方法间的变量联系紧密，众多变量的背后存在一些共同因素，存在“自我增强”实体。</a:t>
            </a:r>
            <a:endParaRPr lang="en-US" altLang="zh-CN" kern="100" dirty="0">
              <a:effectLst/>
              <a:latin typeface="Times New Roman" panose="02020603050405020304" pitchFamily="18" charset="0"/>
              <a:ea typeface="华文楷体" panose="02010600040101010101" pitchFamily="2" charset="-122"/>
              <a:cs typeface="宋体" panose="02010600030101010101" pitchFamily="2" charset="-122"/>
              <a:sym typeface="Times New Roman" panose="02020603050405020304" pitchFamily="18" charset="0"/>
            </a:endParaRPr>
          </a:p>
          <a:p>
            <a:pPr marL="914400" lvl="2" indent="0">
              <a:buNone/>
            </a:pPr>
            <a:endParaRPr lang="zh-CN" altLang="zh-CN" sz="1600" kern="100" dirty="0">
              <a:effectLst/>
              <a:latin typeface="Times New Roman" panose="02020603050405020304" pitchFamily="18" charset="0"/>
              <a:ea typeface="华文楷体" panose="02010600040101010101" pitchFamily="2" charset="-122"/>
              <a:sym typeface="Times New Roman" panose="02020603050405020304" pitchFamily="18" charset="0"/>
            </a:endParaRPr>
          </a:p>
        </p:txBody>
      </p:sp>
    </p:spTree>
    <p:extLst>
      <p:ext uri="{BB962C8B-B14F-4D97-AF65-F5344CB8AC3E}">
        <p14:creationId xmlns:p14="http://schemas.microsoft.com/office/powerpoint/2010/main" val="599260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05653" y="1876214"/>
            <a:ext cx="10850879" cy="4287519"/>
          </a:xfrm>
        </p:spPr>
        <p:txBody>
          <a:bodyPr>
            <a:normAutofit/>
          </a:bodyPr>
          <a:lstStyle/>
          <a:p>
            <a:r>
              <a:rPr lang="zh-CN" altLang="en-US" sz="3500" dirty="0">
                <a:latin typeface="Times New Roman" panose="02020603050405020304" pitchFamily="18" charset="0"/>
                <a:ea typeface="华文楷体" panose="02010600040101010101" pitchFamily="2" charset="-122"/>
                <a:sym typeface="Times New Roman" panose="02020603050405020304" pitchFamily="18" charset="0"/>
              </a:rPr>
              <a:t>研究</a:t>
            </a:r>
            <a:r>
              <a:rPr lang="en-US" altLang="zh-CN" sz="3500" dirty="0">
                <a:latin typeface="Times New Roman" panose="02020603050405020304" pitchFamily="18" charset="0"/>
                <a:ea typeface="华文楷体" panose="02010600040101010101" pitchFamily="2" charset="-122"/>
                <a:sym typeface="Times New Roman" panose="02020603050405020304" pitchFamily="18" charset="0"/>
              </a:rPr>
              <a:t>a</a:t>
            </a:r>
            <a:r>
              <a:rPr lang="zh-CN" altLang="en-US" sz="3500" dirty="0">
                <a:latin typeface="Times New Roman" panose="02020603050405020304" pitchFamily="18" charset="0"/>
                <a:ea typeface="华文楷体" panose="02010600040101010101" pitchFamily="2" charset="-122"/>
                <a:sym typeface="Times New Roman" panose="02020603050405020304" pitchFamily="18" charset="0"/>
              </a:rPr>
              <a:t>：</a:t>
            </a:r>
            <a:r>
              <a:rPr lang="zh-CN" altLang="en-US" sz="3500" b="1" dirty="0">
                <a:latin typeface="Times New Roman" panose="02020603050405020304" pitchFamily="18" charset="0"/>
                <a:ea typeface="华文楷体" panose="02010600040101010101" pitchFamily="2" charset="-122"/>
                <a:sym typeface="Times New Roman" panose="02020603050405020304" pitchFamily="18" charset="0"/>
              </a:rPr>
              <a:t>自我增强的测量间关系</a:t>
            </a:r>
            <a:endParaRPr lang="en-US" altLang="zh-CN" sz="3500" b="1" dirty="0">
              <a:latin typeface="Times New Roman" panose="02020603050405020304" pitchFamily="18" charset="0"/>
              <a:ea typeface="华文楷体" panose="02010600040101010101" pitchFamily="2" charset="-122"/>
              <a:sym typeface="Times New Roman" panose="02020603050405020304" pitchFamily="18" charset="0"/>
            </a:endParaRPr>
          </a:p>
          <a:p>
            <a:pPr lvl="1">
              <a:lnSpc>
                <a:spcPct val="150000"/>
              </a:lnSpc>
            </a:pPr>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被试：</a:t>
            </a:r>
            <a:r>
              <a:rPr lang="zh-CN" altLang="en-US" kern="100" dirty="0">
                <a:effectLst/>
                <a:latin typeface="Times New Roman" panose="02020603050405020304" pitchFamily="18" charset="0"/>
                <a:ea typeface="华文楷体" panose="02010600040101010101" pitchFamily="2" charset="-122"/>
                <a:cs typeface="宋体" panose="02010600030101010101" pitchFamily="2" charset="-122"/>
                <a:sym typeface="Times New Roman" panose="02020603050405020304" pitchFamily="18" charset="0"/>
              </a:rPr>
              <a:t>采用线上招募被试的方式，在全国范围内招募</a:t>
            </a:r>
            <a:r>
              <a:rPr lang="en-US" altLang="zh-CN" kern="100" dirty="0">
                <a:effectLst/>
                <a:latin typeface="Times New Roman" panose="02020603050405020304" pitchFamily="18" charset="0"/>
                <a:ea typeface="华文楷体" panose="02010600040101010101" pitchFamily="2" charset="-122"/>
                <a:cs typeface="宋体" panose="02010600030101010101" pitchFamily="2" charset="-122"/>
                <a:sym typeface="Times New Roman" panose="02020603050405020304" pitchFamily="18" charset="0"/>
              </a:rPr>
              <a:t>18 ~ 59</a:t>
            </a:r>
            <a:r>
              <a:rPr lang="zh-CN" altLang="en-US" kern="100" dirty="0">
                <a:effectLst/>
                <a:latin typeface="Times New Roman" panose="02020603050405020304" pitchFamily="18" charset="0"/>
                <a:ea typeface="华文楷体" panose="02010600040101010101" pitchFamily="2" charset="-122"/>
                <a:cs typeface="宋体" panose="02010600030101010101" pitchFamily="2" charset="-122"/>
                <a:sym typeface="Times New Roman" panose="02020603050405020304" pitchFamily="18" charset="0"/>
              </a:rPr>
              <a:t>岁的成年被试。</a:t>
            </a:r>
            <a:endParaRPr lang="en-US" altLang="zh-CN" kern="100" dirty="0">
              <a:effectLst/>
              <a:latin typeface="Times New Roman" panose="02020603050405020304" pitchFamily="18" charset="0"/>
              <a:ea typeface="华文楷体" panose="02010600040101010101" pitchFamily="2" charset="-122"/>
              <a:cs typeface="宋体" panose="02010600030101010101" pitchFamily="2" charset="-122"/>
              <a:sym typeface="Times New Roman" panose="02020603050405020304" pitchFamily="18" charset="0"/>
            </a:endParaRPr>
          </a:p>
          <a:p>
            <a:pPr lvl="1">
              <a:lnSpc>
                <a:spcPct val="150000"/>
              </a:lnSpc>
            </a:pPr>
            <a:r>
              <a:rPr lang="zh-CN" altLang="en-US" kern="100" dirty="0">
                <a:latin typeface="Times New Roman" panose="02020603050405020304" pitchFamily="18" charset="0"/>
                <a:ea typeface="华文楷体" panose="02010600040101010101" pitchFamily="2" charset="-122"/>
                <a:cs typeface="宋体" panose="02010600030101010101" pitchFamily="2" charset="-122"/>
                <a:sym typeface="Times New Roman" panose="02020603050405020304" pitchFamily="18" charset="0"/>
              </a:rPr>
              <a:t>有</a:t>
            </a:r>
            <a:r>
              <a:rPr lang="en-US" altLang="zh-CN" kern="100" dirty="0">
                <a:latin typeface="Times New Roman" panose="02020603050405020304" pitchFamily="18" charset="0"/>
                <a:ea typeface="华文楷体" panose="02010600040101010101" pitchFamily="2" charset="-122"/>
                <a:cs typeface="宋体" panose="02010600030101010101" pitchFamily="2" charset="-122"/>
                <a:sym typeface="Times New Roman" panose="02020603050405020304" pitchFamily="18" charset="0"/>
              </a:rPr>
              <a:t>771</a:t>
            </a:r>
            <a:r>
              <a:rPr lang="zh-CN" altLang="en-US" kern="100" dirty="0">
                <a:latin typeface="Times New Roman" panose="02020603050405020304" pitchFamily="18" charset="0"/>
                <a:ea typeface="华文楷体" panose="02010600040101010101" pitchFamily="2" charset="-122"/>
                <a:cs typeface="宋体" panose="02010600030101010101" pitchFamily="2" charset="-122"/>
                <a:sym typeface="Times New Roman" panose="02020603050405020304" pitchFamily="18" charset="0"/>
              </a:rPr>
              <a:t>人参与实验，总共</a:t>
            </a:r>
            <a:r>
              <a:rPr lang="en-US" altLang="zh-CN" kern="100" dirty="0">
                <a:latin typeface="Times New Roman" panose="02020603050405020304" pitchFamily="18" charset="0"/>
                <a:ea typeface="华文楷体" panose="02010600040101010101" pitchFamily="2" charset="-122"/>
                <a:cs typeface="宋体" panose="02010600030101010101" pitchFamily="2" charset="-122"/>
                <a:sym typeface="Times New Roman" panose="02020603050405020304" pitchFamily="18" charset="0"/>
              </a:rPr>
              <a:t>503</a:t>
            </a:r>
            <a:r>
              <a:rPr lang="zh-CN" altLang="en-US" kern="100" dirty="0">
                <a:latin typeface="Times New Roman" panose="02020603050405020304" pitchFamily="18" charset="0"/>
                <a:ea typeface="华文楷体" panose="02010600040101010101" pitchFamily="2" charset="-122"/>
                <a:cs typeface="宋体" panose="02010600030101010101" pitchFamily="2" charset="-122"/>
                <a:sym typeface="Times New Roman" panose="02020603050405020304" pitchFamily="18" charset="0"/>
              </a:rPr>
              <a:t>人完整完成了第一天到第四天的实验任务和问卷填写。</a:t>
            </a:r>
            <a:endParaRPr lang="en-US" altLang="zh-CN" kern="100" dirty="0">
              <a:effectLst/>
              <a:latin typeface="Times New Roman" panose="02020603050405020304" pitchFamily="18" charset="0"/>
              <a:ea typeface="华文楷体" panose="02010600040101010101" pitchFamily="2" charset="-122"/>
              <a:cs typeface="宋体" panose="02010600030101010101" pitchFamily="2" charset="-122"/>
              <a:sym typeface="Times New Roman" panose="02020603050405020304" pitchFamily="18" charset="0"/>
            </a:endParaRPr>
          </a:p>
          <a:p>
            <a:pPr marL="914400" lvl="2" indent="0">
              <a:buNone/>
            </a:pPr>
            <a:endParaRPr lang="zh-CN" altLang="zh-CN" sz="1600" kern="100" dirty="0">
              <a:effectLst/>
              <a:latin typeface="Times New Roman" panose="02020603050405020304" pitchFamily="18" charset="0"/>
              <a:ea typeface="华文楷体" panose="02010600040101010101" pitchFamily="2" charset="-122"/>
              <a:sym typeface="Times New Roman" panose="02020603050405020304" pitchFamily="18" charset="0"/>
            </a:endParaRPr>
          </a:p>
        </p:txBody>
      </p:sp>
      <p:sp>
        <p:nvSpPr>
          <p:cNvPr id="5" name="矩形 4">
            <a:extLst>
              <a:ext uri="{FF2B5EF4-FFF2-40B4-BE49-F238E27FC236}">
                <a16:creationId xmlns:a16="http://schemas.microsoft.com/office/drawing/2014/main" id="{37E8E457-FCA3-AF22-DD14-DB15610A070D}"/>
              </a:ext>
            </a:extLst>
          </p:cNvPr>
          <p:cNvSpPr/>
          <p:nvPr/>
        </p:nvSpPr>
        <p:spPr>
          <a:xfrm>
            <a:off x="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6" name="矩形 5">
            <a:extLst>
              <a:ext uri="{FF2B5EF4-FFF2-40B4-BE49-F238E27FC236}">
                <a16:creationId xmlns:a16="http://schemas.microsoft.com/office/drawing/2014/main" id="{7DDA5FFA-A2B8-9D11-BA97-0280D6D70646}"/>
              </a:ext>
            </a:extLst>
          </p:cNvPr>
          <p:cNvSpPr/>
          <p:nvPr/>
        </p:nvSpPr>
        <p:spPr>
          <a:xfrm>
            <a:off x="3060000" y="6217200"/>
            <a:ext cx="3060000" cy="646853"/>
          </a:xfrm>
          <a:prstGeom prst="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F71E8471-7C3B-9C48-FCD2-C11558ED1573}"/>
              </a:ext>
            </a:extLst>
          </p:cNvPr>
          <p:cNvSpPr/>
          <p:nvPr/>
        </p:nvSpPr>
        <p:spPr>
          <a:xfrm>
            <a:off x="612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b</a:t>
            </a:r>
            <a:endParaRPr lang="zh-CN" altLang="en-US" dirty="0">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310D23BF-1E5F-C2B9-74DC-E59097B5A62A}"/>
              </a:ext>
            </a:extLst>
          </p:cNvPr>
          <p:cNvSpPr/>
          <p:nvPr/>
        </p:nvSpPr>
        <p:spPr>
          <a:xfrm>
            <a:off x="918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
        <p:nvSpPr>
          <p:cNvPr id="11" name="文本框 10">
            <a:extLst>
              <a:ext uri="{FF2B5EF4-FFF2-40B4-BE49-F238E27FC236}">
                <a16:creationId xmlns:a16="http://schemas.microsoft.com/office/drawing/2014/main" id="{65DD658B-9D17-F713-FED7-7DACCE3DDD3E}"/>
              </a:ext>
            </a:extLst>
          </p:cNvPr>
          <p:cNvSpPr txBox="1"/>
          <p:nvPr/>
        </p:nvSpPr>
        <p:spPr>
          <a:xfrm>
            <a:off x="1291828" y="1068003"/>
            <a:ext cx="4600972" cy="707886"/>
          </a:xfrm>
          <a:prstGeom prst="rect">
            <a:avLst/>
          </a:prstGeom>
          <a:noFill/>
        </p:spPr>
        <p:txBody>
          <a:bodyPr wrap="square" rtlCol="0">
            <a:spAutoFit/>
          </a:bodyPr>
          <a:lstStyle/>
          <a:p>
            <a:r>
              <a:rPr lang="zh-CN" altLang="en-US" sz="4000" dirty="0">
                <a:latin typeface="黑体" panose="02010609060101010101" pitchFamily="49" charset="-122"/>
                <a:ea typeface="黑体" panose="02010609060101010101" pitchFamily="49" charset="-122"/>
              </a:rPr>
              <a:t>研究方法</a:t>
            </a:r>
          </a:p>
        </p:txBody>
      </p:sp>
    </p:spTree>
    <p:extLst>
      <p:ext uri="{BB962C8B-B14F-4D97-AF65-F5344CB8AC3E}">
        <p14:creationId xmlns:p14="http://schemas.microsoft.com/office/powerpoint/2010/main" val="108202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a:extLst>
              <a:ext uri="{FF2B5EF4-FFF2-40B4-BE49-F238E27FC236}">
                <a16:creationId xmlns:a16="http://schemas.microsoft.com/office/drawing/2014/main" id="{CF0693F0-2E62-DD5D-D395-13BB18C4EB15}"/>
              </a:ext>
            </a:extLst>
          </p:cNvPr>
          <p:cNvGraphicFramePr>
            <a:graphicFrameLocks noGrp="1"/>
          </p:cNvGraphicFramePr>
          <p:nvPr>
            <p:ph idx="1"/>
            <p:extLst>
              <p:ext uri="{D42A27DB-BD31-4B8C-83A1-F6EECF244321}">
                <p14:modId xmlns:p14="http://schemas.microsoft.com/office/powerpoint/2010/main" val="1526753926"/>
              </p:ext>
            </p:extLst>
          </p:nvPr>
        </p:nvGraphicFramePr>
        <p:xfrm>
          <a:off x="282682" y="1729077"/>
          <a:ext cx="11801858" cy="3708400"/>
        </p:xfrm>
        <a:graphic>
          <a:graphicData uri="http://schemas.openxmlformats.org/drawingml/2006/table">
            <a:tbl>
              <a:tblPr firstRow="1" bandRow="1">
                <a:tableStyleId>{5FD0F851-EC5A-4D38-B0AD-8093EC10F338}</a:tableStyleId>
              </a:tblPr>
              <a:tblGrid>
                <a:gridCol w="3959060">
                  <a:extLst>
                    <a:ext uri="{9D8B030D-6E8A-4147-A177-3AD203B41FA5}">
                      <a16:colId xmlns:a16="http://schemas.microsoft.com/office/drawing/2014/main" val="216776330"/>
                    </a:ext>
                  </a:extLst>
                </a:gridCol>
                <a:gridCol w="3921399">
                  <a:extLst>
                    <a:ext uri="{9D8B030D-6E8A-4147-A177-3AD203B41FA5}">
                      <a16:colId xmlns:a16="http://schemas.microsoft.com/office/drawing/2014/main" val="1153565038"/>
                    </a:ext>
                  </a:extLst>
                </a:gridCol>
                <a:gridCol w="3921399">
                  <a:extLst>
                    <a:ext uri="{9D8B030D-6E8A-4147-A177-3AD203B41FA5}">
                      <a16:colId xmlns:a16="http://schemas.microsoft.com/office/drawing/2014/main" val="13791601"/>
                    </a:ext>
                  </a:extLst>
                </a:gridCol>
              </a:tblGrid>
              <a:tr h="370840">
                <a:tc>
                  <a:txBody>
                    <a:bodyPr/>
                    <a:lstStyle/>
                    <a:p>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分类</a:t>
                      </a:r>
                    </a:p>
                  </a:txBody>
                  <a:tcPr/>
                </a:tc>
                <a:tc>
                  <a:txBody>
                    <a:bodyPr/>
                    <a:lstStyle/>
                    <a:p>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测量工具</a:t>
                      </a:r>
                    </a:p>
                  </a:txBody>
                  <a:tcPr/>
                </a:tc>
                <a:tc>
                  <a:txBody>
                    <a:bodyPr/>
                    <a:lstStyle/>
                    <a:p>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指标</a:t>
                      </a:r>
                    </a:p>
                  </a:txBody>
                  <a:tcPr/>
                </a:tc>
                <a:extLst>
                  <a:ext uri="{0D108BD9-81ED-4DB2-BD59-A6C34878D82A}">
                    <a16:rowId xmlns:a16="http://schemas.microsoft.com/office/drawing/2014/main" val="6837442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a:solidFill>
                            <a:schemeClr val="dk1"/>
                          </a:solidFill>
                          <a:effectLst/>
                          <a:latin typeface="Times New Roman" panose="02020603050405020304" pitchFamily="18" charset="0"/>
                          <a:ea typeface="华文楷体" panose="02010600040101010101" pitchFamily="2" charset="-122"/>
                          <a:sym typeface="Times New Roman" panose="02020603050405020304" pitchFamily="18" charset="0"/>
                        </a:rPr>
                        <a:t>自我增强指标</a:t>
                      </a:r>
                      <a:endParaRPr lang="zh-CN" altLang="zh-CN" dirty="0">
                        <a:effectLst/>
                        <a:latin typeface="Times New Roman" panose="02020603050405020304" pitchFamily="18" charset="0"/>
                        <a:ea typeface="华文楷体" panose="02010600040101010101" pitchFamily="2" charset="-122"/>
                        <a:sym typeface="Times New Roman" panose="02020603050405020304" pitchFamily="18" charset="0"/>
                      </a:endParaRPr>
                    </a:p>
                  </a:txBody>
                  <a:tcPr/>
                </a:tc>
                <a:tc>
                  <a:txBody>
                    <a:bodyPr/>
                    <a:lstStyle/>
                    <a:p>
                      <a:r>
                        <a:rPr lang="zh-CN" altLang="en-US" b="1" dirty="0">
                          <a:solidFill>
                            <a:srgbClr val="00B0F0"/>
                          </a:solidFill>
                          <a:latin typeface="Times New Roman" panose="02020603050405020304" pitchFamily="18" charset="0"/>
                          <a:ea typeface="华文楷体" panose="02010600040101010101" pitchFamily="2" charset="-122"/>
                          <a:sym typeface="Times New Roman" panose="02020603050405020304" pitchFamily="18" charset="0"/>
                        </a:rPr>
                        <a:t>自我参照范式</a:t>
                      </a:r>
                    </a:p>
                  </a:txBody>
                  <a:tcPr/>
                </a:tc>
                <a:tc>
                  <a:txBody>
                    <a:bodyPr/>
                    <a:lstStyle/>
                    <a:p>
                      <a:r>
                        <a:rPr lang="zh-CN" altLang="en-US" b="1" dirty="0">
                          <a:solidFill>
                            <a:srgbClr val="00B0F0"/>
                          </a:solidFill>
                          <a:latin typeface="Times New Roman" panose="02020603050405020304" pitchFamily="18" charset="0"/>
                          <a:ea typeface="华文楷体" panose="02010600040101010101" pitchFamily="2" charset="-122"/>
                          <a:sym typeface="Times New Roman" panose="02020603050405020304" pitchFamily="18" charset="0"/>
                        </a:rPr>
                        <a:t>记忆方面的自我增强</a:t>
                      </a:r>
                    </a:p>
                  </a:txBody>
                  <a:tcPr/>
                </a:tc>
                <a:extLst>
                  <a:ext uri="{0D108BD9-81ED-4DB2-BD59-A6C34878D82A}">
                    <a16:rowId xmlns:a16="http://schemas.microsoft.com/office/drawing/2014/main" val="35298173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a:solidFill>
                            <a:schemeClr val="dk1"/>
                          </a:solidFill>
                          <a:effectLst/>
                          <a:latin typeface="Times New Roman" panose="02020603050405020304" pitchFamily="18" charset="0"/>
                          <a:ea typeface="华文楷体" panose="02010600040101010101" pitchFamily="2" charset="-122"/>
                          <a:sym typeface="Times New Roman" panose="02020603050405020304" pitchFamily="18" charset="0"/>
                        </a:rPr>
                        <a:t>自我增强指标</a:t>
                      </a:r>
                      <a:endParaRPr lang="zh-CN" altLang="zh-CN" dirty="0">
                        <a:effectLst/>
                        <a:latin typeface="Times New Roman" panose="02020603050405020304" pitchFamily="18" charset="0"/>
                        <a:ea typeface="华文楷体" panose="02010600040101010101" pitchFamily="2" charset="-122"/>
                        <a:sym typeface="Times New Roman" panose="02020603050405020304" pitchFamily="18" charset="0"/>
                      </a:endParaRPr>
                    </a:p>
                  </a:txBody>
                  <a:tcPr/>
                </a:tc>
                <a:tc>
                  <a:txBody>
                    <a:bodyPr/>
                    <a:lstStyle/>
                    <a:p>
                      <a:r>
                        <a:rPr lang="zh-CN" altLang="en-US" b="1" dirty="0">
                          <a:solidFill>
                            <a:srgbClr val="00B0F0"/>
                          </a:solidFill>
                          <a:latin typeface="Times New Roman" panose="02020603050405020304" pitchFamily="18" charset="0"/>
                          <a:ea typeface="华文楷体" panose="02010600040101010101" pitchFamily="2" charset="-122"/>
                          <a:sym typeface="Times New Roman" panose="02020603050405020304" pitchFamily="18" charset="0"/>
                        </a:rPr>
                        <a:t>内隐联想范式</a:t>
                      </a:r>
                    </a:p>
                  </a:txBody>
                  <a:tcPr/>
                </a:tc>
                <a:tc>
                  <a:txBody>
                    <a:bodyPr/>
                    <a:lstStyle/>
                    <a:p>
                      <a:r>
                        <a:rPr lang="zh-CN" altLang="en-US" b="1" dirty="0">
                          <a:solidFill>
                            <a:srgbClr val="00B0F0"/>
                          </a:solidFill>
                          <a:latin typeface="Times New Roman" panose="02020603050405020304" pitchFamily="18" charset="0"/>
                          <a:ea typeface="华文楷体" panose="02010600040101010101" pitchFamily="2" charset="-122"/>
                          <a:sym typeface="Times New Roman" panose="02020603050405020304" pitchFamily="18" charset="0"/>
                        </a:rPr>
                        <a:t>自我评价方面的自我增强</a:t>
                      </a:r>
                    </a:p>
                  </a:txBody>
                  <a:tcPr/>
                </a:tc>
                <a:extLst>
                  <a:ext uri="{0D108BD9-81ED-4DB2-BD59-A6C34878D82A}">
                    <a16:rowId xmlns:a16="http://schemas.microsoft.com/office/drawing/2014/main" val="34165066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a:solidFill>
                            <a:schemeClr val="dk1"/>
                          </a:solidFill>
                          <a:effectLst/>
                          <a:latin typeface="Times New Roman" panose="02020603050405020304" pitchFamily="18" charset="0"/>
                          <a:ea typeface="华文楷体" panose="02010600040101010101" pitchFamily="2" charset="-122"/>
                          <a:sym typeface="Times New Roman" panose="02020603050405020304" pitchFamily="18" charset="0"/>
                        </a:rPr>
                        <a:t>自我增强指标</a:t>
                      </a:r>
                      <a:endParaRPr lang="zh-CN" altLang="zh-CN" dirty="0">
                        <a:effectLst/>
                        <a:latin typeface="Times New Roman" panose="02020603050405020304" pitchFamily="18" charset="0"/>
                        <a:ea typeface="华文楷体" panose="02010600040101010101" pitchFamily="2" charset="-122"/>
                        <a:sym typeface="Times New Roman" panose="02020603050405020304" pitchFamily="18" charset="0"/>
                      </a:endParaRPr>
                    </a:p>
                  </a:txBody>
                  <a:tcPr/>
                </a:tc>
                <a:tc>
                  <a:txBody>
                    <a:bodyPr/>
                    <a:lstStyle/>
                    <a:p>
                      <a:r>
                        <a:rPr lang="zh-CN" altLang="en-US" b="1" dirty="0">
                          <a:solidFill>
                            <a:srgbClr val="00B0F0"/>
                          </a:solidFill>
                          <a:latin typeface="Times New Roman" panose="02020603050405020304" pitchFamily="18" charset="0"/>
                          <a:ea typeface="华文楷体" panose="02010600040101010101" pitchFamily="2" charset="-122"/>
                          <a:sym typeface="Times New Roman" panose="02020603050405020304" pitchFamily="18" charset="0"/>
                        </a:rPr>
                        <a:t>联想学习范式</a:t>
                      </a:r>
                    </a:p>
                  </a:txBody>
                  <a:tcPr/>
                </a:tc>
                <a:tc>
                  <a:txBody>
                    <a:bodyPr/>
                    <a:lstStyle/>
                    <a:p>
                      <a:r>
                        <a:rPr lang="zh-CN" altLang="en-US" b="1" dirty="0">
                          <a:solidFill>
                            <a:srgbClr val="00B0F0"/>
                          </a:solidFill>
                          <a:latin typeface="Times New Roman" panose="02020603050405020304" pitchFamily="18" charset="0"/>
                          <a:ea typeface="华文楷体" panose="02010600040101010101" pitchFamily="2" charset="-122"/>
                          <a:sym typeface="Times New Roman" panose="02020603050405020304" pitchFamily="18" charset="0"/>
                        </a:rPr>
                        <a:t>知觉方面的自我增强</a:t>
                      </a:r>
                    </a:p>
                  </a:txBody>
                  <a:tcPr/>
                </a:tc>
                <a:extLst>
                  <a:ext uri="{0D108BD9-81ED-4DB2-BD59-A6C34878D82A}">
                    <a16:rowId xmlns:a16="http://schemas.microsoft.com/office/drawing/2014/main" val="3488256550"/>
                  </a:ext>
                </a:extLst>
              </a:tr>
              <a:tr h="370840">
                <a:tc>
                  <a:txBody>
                    <a:bodyPr/>
                    <a:lstStyle/>
                    <a:p>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自我增强指标</a:t>
                      </a:r>
                    </a:p>
                  </a:txBody>
                  <a:tcPr/>
                </a:tc>
                <a:tc>
                  <a:txBody>
                    <a:bodyPr/>
                    <a:lstStyle/>
                    <a:p>
                      <a:r>
                        <a:rPr lang="zh-CN" altLang="en-US"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生活取向测验修订版（</a:t>
                      </a:r>
                      <a:r>
                        <a:rPr lang="en-US" altLang="zh-CN"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LOT-R</a:t>
                      </a:r>
                      <a:r>
                        <a:rPr lang="zh-CN" altLang="en-US"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a:t>
                      </a:r>
                    </a:p>
                  </a:txBody>
                  <a:tcPr/>
                </a:tc>
                <a:tc>
                  <a:txBody>
                    <a:bodyPr/>
                    <a:lstStyle/>
                    <a:p>
                      <a:r>
                        <a:rPr lang="zh-CN" altLang="en-US"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过度的乐观</a:t>
                      </a:r>
                    </a:p>
                  </a:txBody>
                  <a:tcPr/>
                </a:tc>
                <a:extLst>
                  <a:ext uri="{0D108BD9-81ED-4DB2-BD59-A6C34878D82A}">
                    <a16:rowId xmlns:a16="http://schemas.microsoft.com/office/drawing/2014/main" val="308954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自我增强指标</a:t>
                      </a:r>
                    </a:p>
                  </a:txBody>
                  <a:tcPr/>
                </a:tc>
                <a:tc>
                  <a:txBody>
                    <a:bodyPr/>
                    <a:lstStyle/>
                    <a:p>
                      <a:r>
                        <a:rPr lang="zh-CN" altLang="en-US"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显性自恋量表（</a:t>
                      </a:r>
                      <a:r>
                        <a:rPr lang="en-US" altLang="zh-CN"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NPI-16</a:t>
                      </a:r>
                      <a:r>
                        <a:rPr lang="zh-CN" altLang="en-US"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a:t>
                      </a:r>
                    </a:p>
                  </a:txBody>
                  <a:tcPr/>
                </a:tc>
                <a:tc>
                  <a:txBody>
                    <a:bodyPr/>
                    <a:lstStyle/>
                    <a:p>
                      <a:r>
                        <a:rPr lang="zh-CN" altLang="en-US"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夸大的自我观</a:t>
                      </a:r>
                    </a:p>
                  </a:txBody>
                  <a:tcPr/>
                </a:tc>
                <a:extLst>
                  <a:ext uri="{0D108BD9-81ED-4DB2-BD59-A6C34878D82A}">
                    <a16:rowId xmlns:a16="http://schemas.microsoft.com/office/drawing/2014/main" val="31207837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自我增强指标</a:t>
                      </a:r>
                    </a:p>
                  </a:txBody>
                  <a:tcPr/>
                </a:tc>
                <a:tc>
                  <a:txBody>
                    <a:bodyPr/>
                    <a:lstStyle/>
                    <a:p>
                      <a:r>
                        <a:rPr lang="zh-CN" altLang="en-US"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过度敏感自恋量表</a:t>
                      </a:r>
                      <a:r>
                        <a:rPr lang="en-US" altLang="zh-CN"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a:t>
                      </a:r>
                      <a:r>
                        <a:rPr lang="en-US" altLang="zh-CN" sz="1800" kern="1200" dirty="0">
                          <a:solidFill>
                            <a:schemeClr val="accent1">
                              <a:lumMod val="50000"/>
                            </a:schemeClr>
                          </a:solidFill>
                          <a:effectLst/>
                          <a:latin typeface="Times New Roman" panose="02020603050405020304" pitchFamily="18" charset="0"/>
                          <a:ea typeface="华文楷体" panose="02010600040101010101" pitchFamily="2" charset="-122"/>
                          <a:sym typeface="Times New Roman" panose="02020603050405020304" pitchFamily="18" charset="0"/>
                        </a:rPr>
                        <a:t>HSNS)</a:t>
                      </a:r>
                      <a:endParaRPr lang="zh-CN" altLang="en-US"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endParaRPr>
                    </a:p>
                  </a:txBody>
                  <a:tcPr/>
                </a:tc>
                <a:tc>
                  <a:txBody>
                    <a:bodyPr/>
                    <a:lstStyle/>
                    <a:p>
                      <a:r>
                        <a:rPr lang="zh-CN" altLang="en-US"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脆弱敏感性自恋</a:t>
                      </a:r>
                    </a:p>
                  </a:txBody>
                  <a:tcPr/>
                </a:tc>
                <a:extLst>
                  <a:ext uri="{0D108BD9-81ED-4DB2-BD59-A6C34878D82A}">
                    <a16:rowId xmlns:a16="http://schemas.microsoft.com/office/drawing/2014/main" val="34568528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自我增强指标</a:t>
                      </a:r>
                    </a:p>
                  </a:txBody>
                  <a:tcPr/>
                </a:tc>
                <a:tc>
                  <a:txBody>
                    <a:bodyPr/>
                    <a:lstStyle/>
                    <a:p>
                      <a:r>
                        <a:rPr lang="zh-CN" altLang="en-US"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自欺性拔高（</a:t>
                      </a:r>
                      <a:r>
                        <a:rPr lang="en-US" altLang="zh-CN"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SDE</a:t>
                      </a:r>
                      <a:r>
                        <a:rPr lang="zh-CN" altLang="en-US"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a:t>
                      </a:r>
                    </a:p>
                  </a:txBody>
                  <a:tcPr/>
                </a:tc>
                <a:tc>
                  <a:txBody>
                    <a:bodyPr/>
                    <a:lstStyle/>
                    <a:p>
                      <a:r>
                        <a:rPr lang="zh-CN" altLang="en-US"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夸大智力水平和社会地位的自我偏差</a:t>
                      </a:r>
                    </a:p>
                  </a:txBody>
                  <a:tcPr/>
                </a:tc>
                <a:extLst>
                  <a:ext uri="{0D108BD9-81ED-4DB2-BD59-A6C34878D82A}">
                    <a16:rowId xmlns:a16="http://schemas.microsoft.com/office/drawing/2014/main" val="1378852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自我增强指标</a:t>
                      </a:r>
                    </a:p>
                  </a:txBody>
                  <a:tcPr/>
                </a:tc>
                <a:tc>
                  <a:txBody>
                    <a:bodyPr/>
                    <a:lstStyle/>
                    <a:p>
                      <a:r>
                        <a:rPr lang="zh-CN" altLang="en-US"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操纵印象（</a:t>
                      </a:r>
                      <a:r>
                        <a:rPr lang="en-US" altLang="zh-CN"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IM</a:t>
                      </a:r>
                      <a:r>
                        <a:rPr lang="zh-CN" altLang="en-US"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a:t>
                      </a:r>
                    </a:p>
                  </a:txBody>
                  <a:tcPr/>
                </a:tc>
                <a:tc>
                  <a:txBody>
                    <a:bodyPr/>
                    <a:lstStyle/>
                    <a:p>
                      <a:r>
                        <a:rPr lang="zh-CN" altLang="en-US"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道德方面的自我积极偏差</a:t>
                      </a:r>
                    </a:p>
                  </a:txBody>
                  <a:tcPr/>
                </a:tc>
                <a:extLst>
                  <a:ext uri="{0D108BD9-81ED-4DB2-BD59-A6C34878D82A}">
                    <a16:rowId xmlns:a16="http://schemas.microsoft.com/office/drawing/2014/main" val="12347906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自我增强指标</a:t>
                      </a:r>
                    </a:p>
                  </a:txBody>
                  <a:tcPr/>
                </a:tc>
                <a:tc>
                  <a:txBody>
                    <a:bodyPr/>
                    <a:lstStyle/>
                    <a:p>
                      <a:r>
                        <a:rPr lang="zh-CN" altLang="en-US"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内控性（</a:t>
                      </a:r>
                      <a:r>
                        <a:rPr lang="en-US" altLang="zh-CN"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I</a:t>
                      </a:r>
                      <a:r>
                        <a:rPr lang="zh-CN" altLang="en-US"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）量表</a:t>
                      </a:r>
                    </a:p>
                  </a:txBody>
                  <a:tcPr/>
                </a:tc>
                <a:tc>
                  <a:txBody>
                    <a:bodyPr/>
                    <a:lstStyle/>
                    <a:p>
                      <a:r>
                        <a:rPr lang="zh-CN" altLang="en-US" dirty="0">
                          <a:solidFill>
                            <a:schemeClr val="accent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夸大的自我控制</a:t>
                      </a:r>
                    </a:p>
                  </a:txBody>
                  <a:tcPr/>
                </a:tc>
                <a:extLst>
                  <a:ext uri="{0D108BD9-81ED-4DB2-BD59-A6C34878D82A}">
                    <a16:rowId xmlns:a16="http://schemas.microsoft.com/office/drawing/2014/main" val="1438515888"/>
                  </a:ext>
                </a:extLst>
              </a:tr>
            </a:tbl>
          </a:graphicData>
        </a:graphic>
      </p:graphicFrame>
      <p:sp>
        <p:nvSpPr>
          <p:cNvPr id="3" name="矩形 2">
            <a:extLst>
              <a:ext uri="{FF2B5EF4-FFF2-40B4-BE49-F238E27FC236}">
                <a16:creationId xmlns:a16="http://schemas.microsoft.com/office/drawing/2014/main" id="{8DB4C08A-7A66-45BE-3359-183D91D9282C}"/>
              </a:ext>
            </a:extLst>
          </p:cNvPr>
          <p:cNvSpPr/>
          <p:nvPr/>
        </p:nvSpPr>
        <p:spPr>
          <a:xfrm>
            <a:off x="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5" name="矩形 4">
            <a:extLst>
              <a:ext uri="{FF2B5EF4-FFF2-40B4-BE49-F238E27FC236}">
                <a16:creationId xmlns:a16="http://schemas.microsoft.com/office/drawing/2014/main" id="{F11F927E-F61D-BA27-D175-DA5AAF2C7CAD}"/>
              </a:ext>
            </a:extLst>
          </p:cNvPr>
          <p:cNvSpPr/>
          <p:nvPr/>
        </p:nvSpPr>
        <p:spPr>
          <a:xfrm>
            <a:off x="3060000" y="6217200"/>
            <a:ext cx="3060000" cy="646853"/>
          </a:xfrm>
          <a:prstGeom prst="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6D268B1E-A4B3-A749-6555-5DF8FCBDC6EB}"/>
              </a:ext>
            </a:extLst>
          </p:cNvPr>
          <p:cNvSpPr/>
          <p:nvPr/>
        </p:nvSpPr>
        <p:spPr>
          <a:xfrm>
            <a:off x="612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b</a:t>
            </a:r>
            <a:endParaRPr lang="zh-CN" altLang="en-US"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483829D2-3682-F5B1-7936-FB010902597D}"/>
              </a:ext>
            </a:extLst>
          </p:cNvPr>
          <p:cNvSpPr/>
          <p:nvPr/>
        </p:nvSpPr>
        <p:spPr>
          <a:xfrm>
            <a:off x="918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
        <p:nvSpPr>
          <p:cNvPr id="11" name="文本框 10">
            <a:extLst>
              <a:ext uri="{FF2B5EF4-FFF2-40B4-BE49-F238E27FC236}">
                <a16:creationId xmlns:a16="http://schemas.microsoft.com/office/drawing/2014/main" id="{080C295F-0822-7BAD-4F4D-494B3A867520}"/>
              </a:ext>
            </a:extLst>
          </p:cNvPr>
          <p:cNvSpPr txBox="1"/>
          <p:nvPr/>
        </p:nvSpPr>
        <p:spPr>
          <a:xfrm>
            <a:off x="9545280" y="0"/>
            <a:ext cx="4600972" cy="707886"/>
          </a:xfrm>
          <a:prstGeom prst="rect">
            <a:avLst/>
          </a:prstGeom>
          <a:noFill/>
        </p:spPr>
        <p:txBody>
          <a:bodyPr wrap="square" rtlCol="0">
            <a:spAutoFit/>
          </a:bodyPr>
          <a:lstStyle/>
          <a:p>
            <a:r>
              <a:rPr lang="zh-CN" altLang="en-US" sz="4000" dirty="0">
                <a:latin typeface="黑体" panose="02010609060101010101" pitchFamily="49" charset="-122"/>
                <a:ea typeface="黑体" panose="02010609060101010101" pitchFamily="49" charset="-122"/>
              </a:rPr>
              <a:t>研究工具</a:t>
            </a:r>
          </a:p>
        </p:txBody>
      </p:sp>
    </p:spTree>
    <p:extLst>
      <p:ext uri="{BB962C8B-B14F-4D97-AF65-F5344CB8AC3E}">
        <p14:creationId xmlns:p14="http://schemas.microsoft.com/office/powerpoint/2010/main" val="2051623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a:extLst>
              <a:ext uri="{FF2B5EF4-FFF2-40B4-BE49-F238E27FC236}">
                <a16:creationId xmlns:a16="http://schemas.microsoft.com/office/drawing/2014/main" id="{CF0693F0-2E62-DD5D-D395-13BB18C4EB15}"/>
              </a:ext>
            </a:extLst>
          </p:cNvPr>
          <p:cNvGraphicFramePr>
            <a:graphicFrameLocks noGrp="1"/>
          </p:cNvGraphicFramePr>
          <p:nvPr>
            <p:ph idx="1"/>
            <p:extLst>
              <p:ext uri="{D42A27DB-BD31-4B8C-83A1-F6EECF244321}">
                <p14:modId xmlns:p14="http://schemas.microsoft.com/office/powerpoint/2010/main" val="1570653210"/>
              </p:ext>
            </p:extLst>
          </p:nvPr>
        </p:nvGraphicFramePr>
        <p:xfrm>
          <a:off x="858429" y="1652825"/>
          <a:ext cx="10666265" cy="4145280"/>
        </p:xfrm>
        <a:graphic>
          <a:graphicData uri="http://schemas.openxmlformats.org/drawingml/2006/table">
            <a:tbl>
              <a:tblPr firstRow="1" bandRow="1">
                <a:tableStyleId>{5FD0F851-EC5A-4D38-B0AD-8093EC10F338}</a:tableStyleId>
              </a:tblPr>
              <a:tblGrid>
                <a:gridCol w="3578113">
                  <a:extLst>
                    <a:ext uri="{9D8B030D-6E8A-4147-A177-3AD203B41FA5}">
                      <a16:colId xmlns:a16="http://schemas.microsoft.com/office/drawing/2014/main" val="216776330"/>
                    </a:ext>
                  </a:extLst>
                </a:gridCol>
                <a:gridCol w="3544076">
                  <a:extLst>
                    <a:ext uri="{9D8B030D-6E8A-4147-A177-3AD203B41FA5}">
                      <a16:colId xmlns:a16="http://schemas.microsoft.com/office/drawing/2014/main" val="1153565038"/>
                    </a:ext>
                  </a:extLst>
                </a:gridCol>
                <a:gridCol w="3544076">
                  <a:extLst>
                    <a:ext uri="{9D8B030D-6E8A-4147-A177-3AD203B41FA5}">
                      <a16:colId xmlns:a16="http://schemas.microsoft.com/office/drawing/2014/main" val="13791601"/>
                    </a:ext>
                  </a:extLst>
                </a:gridCol>
              </a:tblGrid>
              <a:tr h="370840">
                <a:tc>
                  <a:txBody>
                    <a:bodyPr/>
                    <a:lstStyle/>
                    <a:p>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分类</a:t>
                      </a:r>
                    </a:p>
                  </a:txBody>
                  <a:tcPr/>
                </a:tc>
                <a:tc>
                  <a:txBody>
                    <a:bodyPr/>
                    <a:lstStyle/>
                    <a:p>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测量工具</a:t>
                      </a:r>
                    </a:p>
                  </a:txBody>
                  <a:tcPr/>
                </a:tc>
                <a:tc>
                  <a:txBody>
                    <a:bodyPr/>
                    <a:lstStyle/>
                    <a:p>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指标</a:t>
                      </a:r>
                    </a:p>
                  </a:txBody>
                  <a:tcPr/>
                </a:tc>
                <a:extLst>
                  <a:ext uri="{0D108BD9-81ED-4DB2-BD59-A6C34878D82A}">
                    <a16:rowId xmlns:a16="http://schemas.microsoft.com/office/drawing/2014/main" val="6837442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自我增强指标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accent1">
                              <a:lumMod val="50000"/>
                            </a:schemeClr>
                          </a:solidFill>
                          <a:latin typeface="Times New Roman" panose="02020603050405020304" pitchFamily="18" charset="0"/>
                          <a:ea typeface="华文楷体" panose="02010600040101010101" pitchFamily="2" charset="-122"/>
                          <a:cs typeface="+mn-cs"/>
                        </a:rPr>
                        <a:t>领域自评量表</a:t>
                      </a:r>
                    </a:p>
                  </a:txBody>
                  <a:tcPr marL="68580" marR="6858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accent1">
                              <a:lumMod val="50000"/>
                            </a:schemeClr>
                          </a:solidFill>
                          <a:latin typeface="Times New Roman" panose="02020603050405020304" pitchFamily="18" charset="0"/>
                          <a:ea typeface="华文楷体" panose="02010600040101010101" pitchFamily="2" charset="-122"/>
                          <a:cs typeface="+mn-cs"/>
                        </a:rPr>
                        <a:t>能力、身体吸引、物质财富、社交能力、道德领域的自尊</a:t>
                      </a:r>
                    </a:p>
                  </a:txBody>
                  <a:tcPr marL="68580" marR="68580" anchor="ctr"/>
                </a:tc>
                <a:extLst>
                  <a:ext uri="{0D108BD9-81ED-4DB2-BD59-A6C34878D82A}">
                    <a16:rowId xmlns:a16="http://schemas.microsoft.com/office/drawing/2014/main" val="33917885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自我增强指标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accent1">
                              <a:lumMod val="50000"/>
                            </a:schemeClr>
                          </a:solidFill>
                          <a:latin typeface="Times New Roman" panose="02020603050405020304" pitchFamily="18" charset="0"/>
                          <a:ea typeface="华文楷体" panose="02010600040101010101" pitchFamily="2" charset="-122"/>
                          <a:cs typeface="+mn-cs"/>
                        </a:rPr>
                        <a:t>道德同一性量表</a:t>
                      </a:r>
                    </a:p>
                  </a:txBody>
                  <a:tcPr marL="68580" marR="6858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accent1">
                              <a:lumMod val="50000"/>
                            </a:schemeClr>
                          </a:solidFill>
                          <a:latin typeface="Times New Roman" panose="02020603050405020304" pitchFamily="18" charset="0"/>
                          <a:ea typeface="华文楷体" panose="02010600040101010101" pitchFamily="2" charset="-122"/>
                          <a:cs typeface="+mn-cs"/>
                        </a:rPr>
                        <a:t>道德特质概念的认同</a:t>
                      </a:r>
                    </a:p>
                  </a:txBody>
                  <a:tcPr marL="68580" marR="68580" anchor="ctr"/>
                </a:tc>
                <a:extLst>
                  <a:ext uri="{0D108BD9-81ED-4DB2-BD59-A6C34878D82A}">
                    <a16:rowId xmlns:a16="http://schemas.microsoft.com/office/drawing/2014/main" val="19376975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自我增强指标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accent1">
                              <a:lumMod val="50000"/>
                            </a:schemeClr>
                          </a:solidFill>
                          <a:latin typeface="Times New Roman" panose="02020603050405020304" pitchFamily="18" charset="0"/>
                          <a:ea typeface="华文楷体" panose="02010600040101010101" pitchFamily="2" charset="-122"/>
                          <a:cs typeface="+mn-cs"/>
                        </a:rPr>
                        <a:t>道德自我形象量表</a:t>
                      </a:r>
                    </a:p>
                  </a:txBody>
                  <a:tcPr marL="68580" marR="6858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accent1">
                              <a:lumMod val="50000"/>
                            </a:schemeClr>
                          </a:solidFill>
                          <a:latin typeface="Times New Roman" panose="02020603050405020304" pitchFamily="18" charset="0"/>
                          <a:ea typeface="华文楷体" panose="02010600040101010101" pitchFamily="2" charset="-122"/>
                          <a:cs typeface="+mn-cs"/>
                        </a:rPr>
                        <a:t>道德自我形象</a:t>
                      </a:r>
                    </a:p>
                  </a:txBody>
                  <a:tcPr marL="68580" marR="68580" anchor="ctr"/>
                </a:tc>
                <a:extLst>
                  <a:ext uri="{0D108BD9-81ED-4DB2-BD59-A6C34878D82A}">
                    <a16:rowId xmlns:a16="http://schemas.microsoft.com/office/drawing/2014/main" val="822717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自我增强指标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accent1">
                              <a:lumMod val="50000"/>
                            </a:schemeClr>
                          </a:solidFill>
                          <a:latin typeface="Times New Roman" panose="02020603050405020304" pitchFamily="18" charset="0"/>
                          <a:ea typeface="华文楷体" panose="02010600040101010101" pitchFamily="2" charset="-122"/>
                          <a:cs typeface="+mn-cs"/>
                          <a:sym typeface="Times New Roman" panose="02020603050405020304" pitchFamily="18" charset="0"/>
                        </a:rPr>
                        <a:t>核心自我评价量表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accent1">
                              <a:lumMod val="50000"/>
                            </a:schemeClr>
                          </a:solidFill>
                          <a:latin typeface="Times New Roman" panose="02020603050405020304" pitchFamily="18" charset="0"/>
                          <a:ea typeface="华文楷体" panose="02010600040101010101" pitchFamily="2" charset="-122"/>
                          <a:cs typeface="+mn-cs"/>
                          <a:sym typeface="Times New Roman" panose="02020603050405020304" pitchFamily="18" charset="0"/>
                        </a:rPr>
                        <a:t>个体在能力方面的自我评价</a:t>
                      </a:r>
                    </a:p>
                  </a:txBody>
                  <a:tcPr/>
                </a:tc>
                <a:extLst>
                  <a:ext uri="{0D108BD9-81ED-4DB2-BD59-A6C34878D82A}">
                    <a16:rowId xmlns:a16="http://schemas.microsoft.com/office/drawing/2014/main" val="128728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自我增强指标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accent1">
                              <a:lumMod val="50000"/>
                            </a:schemeClr>
                          </a:solidFill>
                          <a:latin typeface="Times New Roman" panose="02020603050405020304" pitchFamily="18" charset="0"/>
                          <a:ea typeface="华文楷体" panose="02010600040101010101" pitchFamily="2" charset="-122"/>
                          <a:cs typeface="+mn-cs"/>
                          <a:sym typeface="Times New Roman" panose="02020603050405020304" pitchFamily="18" charset="0"/>
                        </a:rPr>
                        <a:t>罗森伯格自尊量表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accent1">
                              <a:lumMod val="50000"/>
                            </a:schemeClr>
                          </a:solidFill>
                          <a:latin typeface="Times New Roman" panose="02020603050405020304" pitchFamily="18" charset="0"/>
                          <a:ea typeface="华文楷体" panose="02010600040101010101" pitchFamily="2" charset="-122"/>
                          <a:cs typeface="+mn-cs"/>
                          <a:sym typeface="Times New Roman" panose="02020603050405020304" pitchFamily="18" charset="0"/>
                        </a:rPr>
                        <a:t>自我价值与自我接纳的程度</a:t>
                      </a:r>
                    </a:p>
                  </a:txBody>
                  <a:tcPr/>
                </a:tc>
                <a:extLst>
                  <a:ext uri="{0D108BD9-81ED-4DB2-BD59-A6C34878D82A}">
                    <a16:rowId xmlns:a16="http://schemas.microsoft.com/office/drawing/2014/main" val="13221832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a:solidFill>
                            <a:schemeClr val="tx1"/>
                          </a:solidFill>
                          <a:latin typeface="Times New Roman" panose="02020603050405020304" pitchFamily="18" charset="0"/>
                          <a:ea typeface="华文楷体" panose="02010600040101010101" pitchFamily="2" charset="-122"/>
                          <a:cs typeface="+mn-cs"/>
                        </a:rPr>
                        <a:t>自我增强指标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accent1">
                              <a:lumMod val="50000"/>
                            </a:schemeClr>
                          </a:solidFill>
                          <a:latin typeface="Times New Roman" panose="02020603050405020304" pitchFamily="18" charset="0"/>
                          <a:ea typeface="华文楷体" panose="02010600040101010101" pitchFamily="2" charset="-122"/>
                          <a:cs typeface="+mn-cs"/>
                        </a:rPr>
                        <a:t>自我概念清晰性量表</a:t>
                      </a:r>
                    </a:p>
                  </a:txBody>
                  <a:tcPr marL="68580" marR="6858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accent1">
                              <a:lumMod val="50000"/>
                            </a:schemeClr>
                          </a:solidFill>
                          <a:latin typeface="Times New Roman" panose="02020603050405020304" pitchFamily="18" charset="0"/>
                          <a:ea typeface="华文楷体" panose="02010600040101010101" pitchFamily="2" charset="-122"/>
                          <a:cs typeface="+mn-cs"/>
                        </a:rPr>
                        <a:t>自我概念的明确性、稳定性和内部一致性水平</a:t>
                      </a:r>
                    </a:p>
                  </a:txBody>
                  <a:tcPr marL="68580" marR="68580" anchor="ctr"/>
                </a:tc>
                <a:extLst>
                  <a:ext uri="{0D108BD9-81ED-4DB2-BD59-A6C34878D82A}">
                    <a16:rowId xmlns:a16="http://schemas.microsoft.com/office/drawing/2014/main" val="1810789533"/>
                  </a:ext>
                </a:extLst>
              </a:tr>
              <a:tr h="370840">
                <a:tc>
                  <a:txBody>
                    <a:bodyPr/>
                    <a:lstStyle/>
                    <a:p>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基本信息</a:t>
                      </a:r>
                    </a:p>
                  </a:txBody>
                  <a:tcPr/>
                </a:tc>
                <a:tc>
                  <a:txBody>
                    <a:bodyPr/>
                    <a:lstStyle/>
                    <a:p>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人口学问卷</a:t>
                      </a:r>
                    </a:p>
                  </a:txBody>
                  <a:tcPr/>
                </a:tc>
                <a:tc>
                  <a:txBody>
                    <a:bodyPr/>
                    <a:lstStyle/>
                    <a:p>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性别，民族，经济水平</a:t>
                      </a:r>
                    </a:p>
                  </a:txBody>
                  <a:tcPr/>
                </a:tc>
                <a:extLst>
                  <a:ext uri="{0D108BD9-81ED-4DB2-BD59-A6C34878D82A}">
                    <a16:rowId xmlns:a16="http://schemas.microsoft.com/office/drawing/2014/main" val="251868918"/>
                  </a:ext>
                </a:extLst>
              </a:tr>
              <a:tr h="370840">
                <a:tc>
                  <a:txBody>
                    <a:bodyPr/>
                    <a:lstStyle/>
                    <a:p>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基本信息</a:t>
                      </a:r>
                    </a:p>
                  </a:txBody>
                  <a:tcPr/>
                </a:tc>
                <a:tc>
                  <a:txBody>
                    <a:bodyPr/>
                    <a:lstStyle/>
                    <a:p>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主观社会经济地位量表</a:t>
                      </a:r>
                    </a:p>
                  </a:txBody>
                  <a:tcPr/>
                </a:tc>
                <a:tc>
                  <a:txBody>
                    <a:bodyPr/>
                    <a:lstStyle/>
                    <a:p>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与整个社会或周围人相比的经济地位</a:t>
                      </a:r>
                    </a:p>
                  </a:txBody>
                  <a:tcPr/>
                </a:tc>
                <a:extLst>
                  <a:ext uri="{0D108BD9-81ED-4DB2-BD59-A6C34878D82A}">
                    <a16:rowId xmlns:a16="http://schemas.microsoft.com/office/drawing/2014/main" val="814132772"/>
                  </a:ext>
                </a:extLst>
              </a:tr>
            </a:tbl>
          </a:graphicData>
        </a:graphic>
      </p:graphicFrame>
      <p:sp>
        <p:nvSpPr>
          <p:cNvPr id="3" name="矩形 2">
            <a:extLst>
              <a:ext uri="{FF2B5EF4-FFF2-40B4-BE49-F238E27FC236}">
                <a16:creationId xmlns:a16="http://schemas.microsoft.com/office/drawing/2014/main" id="{8DB4C08A-7A66-45BE-3359-183D91D9282C}"/>
              </a:ext>
            </a:extLst>
          </p:cNvPr>
          <p:cNvSpPr/>
          <p:nvPr/>
        </p:nvSpPr>
        <p:spPr>
          <a:xfrm>
            <a:off x="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5" name="矩形 4">
            <a:extLst>
              <a:ext uri="{FF2B5EF4-FFF2-40B4-BE49-F238E27FC236}">
                <a16:creationId xmlns:a16="http://schemas.microsoft.com/office/drawing/2014/main" id="{F11F927E-F61D-BA27-D175-DA5AAF2C7CAD}"/>
              </a:ext>
            </a:extLst>
          </p:cNvPr>
          <p:cNvSpPr/>
          <p:nvPr/>
        </p:nvSpPr>
        <p:spPr>
          <a:xfrm>
            <a:off x="3060000" y="6217200"/>
            <a:ext cx="3060000" cy="646853"/>
          </a:xfrm>
          <a:prstGeom prst="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6D268B1E-A4B3-A749-6555-5DF8FCBDC6EB}"/>
              </a:ext>
            </a:extLst>
          </p:cNvPr>
          <p:cNvSpPr/>
          <p:nvPr/>
        </p:nvSpPr>
        <p:spPr>
          <a:xfrm>
            <a:off x="612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b</a:t>
            </a:r>
            <a:endParaRPr lang="zh-CN" altLang="en-US"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483829D2-3682-F5B1-7936-FB010902597D}"/>
              </a:ext>
            </a:extLst>
          </p:cNvPr>
          <p:cNvSpPr/>
          <p:nvPr/>
        </p:nvSpPr>
        <p:spPr>
          <a:xfrm>
            <a:off x="918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
        <p:nvSpPr>
          <p:cNvPr id="11" name="文本框 10">
            <a:extLst>
              <a:ext uri="{FF2B5EF4-FFF2-40B4-BE49-F238E27FC236}">
                <a16:creationId xmlns:a16="http://schemas.microsoft.com/office/drawing/2014/main" id="{080C295F-0822-7BAD-4F4D-494B3A867520}"/>
              </a:ext>
            </a:extLst>
          </p:cNvPr>
          <p:cNvSpPr txBox="1"/>
          <p:nvPr/>
        </p:nvSpPr>
        <p:spPr>
          <a:xfrm>
            <a:off x="9513476" y="55612"/>
            <a:ext cx="4600972" cy="707886"/>
          </a:xfrm>
          <a:prstGeom prst="rect">
            <a:avLst/>
          </a:prstGeom>
          <a:noFill/>
        </p:spPr>
        <p:txBody>
          <a:bodyPr wrap="square" rtlCol="0">
            <a:spAutoFit/>
          </a:bodyPr>
          <a:lstStyle/>
          <a:p>
            <a:r>
              <a:rPr lang="zh-CN" altLang="en-US" sz="4000" dirty="0">
                <a:latin typeface="黑体" panose="02010609060101010101" pitchFamily="49" charset="-122"/>
                <a:ea typeface="黑体" panose="02010609060101010101" pitchFamily="49" charset="-122"/>
              </a:rPr>
              <a:t>研究工具</a:t>
            </a:r>
          </a:p>
        </p:txBody>
      </p:sp>
    </p:spTree>
    <p:extLst>
      <p:ext uri="{BB962C8B-B14F-4D97-AF65-F5344CB8AC3E}">
        <p14:creationId xmlns:p14="http://schemas.microsoft.com/office/powerpoint/2010/main" val="3981704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D71D0-9523-8C30-821F-174CF0535B83}"/>
            </a:ext>
          </a:extLst>
        </p:cNvPr>
        <p:cNvGrpSpPr/>
        <p:nvPr/>
      </p:nvGrpSpPr>
      <p:grpSpPr>
        <a:xfrm>
          <a:off x="0" y="0"/>
          <a:ext cx="0" cy="0"/>
          <a:chOff x="0" y="0"/>
          <a:chExt cx="0" cy="0"/>
        </a:xfrm>
      </p:grpSpPr>
      <p:grpSp>
        <p:nvGrpSpPr>
          <p:cNvPr id="50" name="组合 49">
            <a:extLst>
              <a:ext uri="{FF2B5EF4-FFF2-40B4-BE49-F238E27FC236}">
                <a16:creationId xmlns:a16="http://schemas.microsoft.com/office/drawing/2014/main" id="{01518F43-0CF8-E9CC-D29E-FFA5722CDB28}"/>
              </a:ext>
            </a:extLst>
          </p:cNvPr>
          <p:cNvGrpSpPr/>
          <p:nvPr/>
        </p:nvGrpSpPr>
        <p:grpSpPr>
          <a:xfrm>
            <a:off x="1217369" y="446785"/>
            <a:ext cx="9106600" cy="5768681"/>
            <a:chOff x="732339" y="20993"/>
            <a:chExt cx="9106600" cy="5768681"/>
          </a:xfrm>
        </p:grpSpPr>
        <p:grpSp>
          <p:nvGrpSpPr>
            <p:cNvPr id="2" name="组合 1">
              <a:extLst>
                <a:ext uri="{FF2B5EF4-FFF2-40B4-BE49-F238E27FC236}">
                  <a16:creationId xmlns:a16="http://schemas.microsoft.com/office/drawing/2014/main" id="{474B6402-2EFE-2C0E-CF42-DB1AA5BE9217}"/>
                </a:ext>
              </a:extLst>
            </p:cNvPr>
            <p:cNvGrpSpPr/>
            <p:nvPr/>
          </p:nvGrpSpPr>
          <p:grpSpPr>
            <a:xfrm>
              <a:off x="732339" y="20993"/>
              <a:ext cx="6435170" cy="5522970"/>
              <a:chOff x="2440603" y="148389"/>
              <a:chExt cx="6435170" cy="5522970"/>
            </a:xfrm>
          </p:grpSpPr>
          <p:sp>
            <p:nvSpPr>
              <p:cNvPr id="3" name="矩形 2">
                <a:extLst>
                  <a:ext uri="{FF2B5EF4-FFF2-40B4-BE49-F238E27FC236}">
                    <a16:creationId xmlns:a16="http://schemas.microsoft.com/office/drawing/2014/main" id="{29B6E2D5-134D-34C9-AFD8-EE4F2CD0AA96}"/>
                  </a:ext>
                </a:extLst>
              </p:cNvPr>
              <p:cNvSpPr/>
              <p:nvPr/>
            </p:nvSpPr>
            <p:spPr>
              <a:xfrm>
                <a:off x="2440603" y="1185862"/>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人口学问卷</a:t>
                </a:r>
              </a:p>
            </p:txBody>
          </p:sp>
          <p:sp>
            <p:nvSpPr>
              <p:cNvPr id="4" name="矩形 3">
                <a:extLst>
                  <a:ext uri="{FF2B5EF4-FFF2-40B4-BE49-F238E27FC236}">
                    <a16:creationId xmlns:a16="http://schemas.microsoft.com/office/drawing/2014/main" id="{9A0A9FDB-3C8C-583A-AD82-F4B7BA5A4A0F}"/>
                  </a:ext>
                </a:extLst>
              </p:cNvPr>
              <p:cNvSpPr/>
              <p:nvPr/>
            </p:nvSpPr>
            <p:spPr>
              <a:xfrm>
                <a:off x="2440603" y="2015950"/>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自我概念清晰度</a:t>
                </a:r>
              </a:p>
            </p:txBody>
          </p:sp>
          <p:sp>
            <p:nvSpPr>
              <p:cNvPr id="5" name="矩形 4">
                <a:extLst>
                  <a:ext uri="{FF2B5EF4-FFF2-40B4-BE49-F238E27FC236}">
                    <a16:creationId xmlns:a16="http://schemas.microsoft.com/office/drawing/2014/main" id="{37AA46CA-F642-AF7F-8A6E-9A28FE13F16C}"/>
                  </a:ext>
                </a:extLst>
              </p:cNvPr>
              <p:cNvSpPr/>
              <p:nvPr/>
            </p:nvSpPr>
            <p:spPr>
              <a:xfrm>
                <a:off x="2440603" y="2794746"/>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抑郁障碍量表</a:t>
                </a:r>
              </a:p>
            </p:txBody>
          </p:sp>
          <p:sp>
            <p:nvSpPr>
              <p:cNvPr id="6" name="椭圆 5">
                <a:extLst>
                  <a:ext uri="{FF2B5EF4-FFF2-40B4-BE49-F238E27FC236}">
                    <a16:creationId xmlns:a16="http://schemas.microsoft.com/office/drawing/2014/main" id="{A47A5511-980E-E3A6-EE62-4B1D234B59BB}"/>
                  </a:ext>
                </a:extLst>
              </p:cNvPr>
              <p:cNvSpPr/>
              <p:nvPr/>
            </p:nvSpPr>
            <p:spPr>
              <a:xfrm>
                <a:off x="2440603" y="148389"/>
                <a:ext cx="1440000" cy="432000"/>
              </a:xfrm>
              <a:prstGeom prst="ellipse">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第</a:t>
                </a:r>
                <a:r>
                  <a:rPr lang="en-US" altLang="zh-CN" sz="1200" dirty="0">
                    <a:latin typeface="Times New Roman" panose="02020603050405020304" pitchFamily="18" charset="0"/>
                    <a:ea typeface="华文楷体" panose="02010600040101010101" pitchFamily="2" charset="-122"/>
                    <a:sym typeface="Times New Roman" panose="02020603050405020304" pitchFamily="18" charset="0"/>
                  </a:rPr>
                  <a:t>1</a:t>
                </a: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天</a:t>
                </a:r>
              </a:p>
            </p:txBody>
          </p:sp>
          <p:sp>
            <p:nvSpPr>
              <p:cNvPr id="7" name="矩形 6">
                <a:extLst>
                  <a:ext uri="{FF2B5EF4-FFF2-40B4-BE49-F238E27FC236}">
                    <a16:creationId xmlns:a16="http://schemas.microsoft.com/office/drawing/2014/main" id="{C7B60B7F-2BE2-19F7-075A-6B26DF395A0F}"/>
                  </a:ext>
                </a:extLst>
              </p:cNvPr>
              <p:cNvSpPr/>
              <p:nvPr/>
            </p:nvSpPr>
            <p:spPr>
              <a:xfrm>
                <a:off x="4637321" y="1093342"/>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罗森伯格自尊量表</a:t>
                </a:r>
              </a:p>
            </p:txBody>
          </p:sp>
          <p:sp>
            <p:nvSpPr>
              <p:cNvPr id="8" name="矩形 7">
                <a:extLst>
                  <a:ext uri="{FF2B5EF4-FFF2-40B4-BE49-F238E27FC236}">
                    <a16:creationId xmlns:a16="http://schemas.microsoft.com/office/drawing/2014/main" id="{9F3E94D6-45C5-CAAB-EE9B-6C0AC9127A27}"/>
                  </a:ext>
                </a:extLst>
              </p:cNvPr>
              <p:cNvSpPr/>
              <p:nvPr/>
            </p:nvSpPr>
            <p:spPr>
              <a:xfrm>
                <a:off x="4632526" y="1788957"/>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核心自我评价量表</a:t>
                </a:r>
              </a:p>
            </p:txBody>
          </p:sp>
          <p:sp>
            <p:nvSpPr>
              <p:cNvPr id="9" name="矩形 8">
                <a:extLst>
                  <a:ext uri="{FF2B5EF4-FFF2-40B4-BE49-F238E27FC236}">
                    <a16:creationId xmlns:a16="http://schemas.microsoft.com/office/drawing/2014/main" id="{4DBB84C3-9930-19A2-D501-2595431FA4ED}"/>
                  </a:ext>
                </a:extLst>
              </p:cNvPr>
              <p:cNvSpPr/>
              <p:nvPr/>
            </p:nvSpPr>
            <p:spPr>
              <a:xfrm>
                <a:off x="4632526" y="3325639"/>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显性自恋</a:t>
                </a:r>
              </a:p>
            </p:txBody>
          </p:sp>
          <p:sp>
            <p:nvSpPr>
              <p:cNvPr id="10" name="椭圆 9">
                <a:extLst>
                  <a:ext uri="{FF2B5EF4-FFF2-40B4-BE49-F238E27FC236}">
                    <a16:creationId xmlns:a16="http://schemas.microsoft.com/office/drawing/2014/main" id="{CF65F21D-6D8F-E491-16D3-7C6FDE661694}"/>
                  </a:ext>
                </a:extLst>
              </p:cNvPr>
              <p:cNvSpPr/>
              <p:nvPr/>
            </p:nvSpPr>
            <p:spPr>
              <a:xfrm>
                <a:off x="4672020" y="157861"/>
                <a:ext cx="1440000" cy="432000"/>
              </a:xfrm>
              <a:prstGeom prst="ellipse">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第</a:t>
                </a:r>
                <a:r>
                  <a:rPr lang="en-US" altLang="zh-CN" sz="1200" dirty="0">
                    <a:latin typeface="Times New Roman" panose="02020603050405020304" pitchFamily="18" charset="0"/>
                    <a:ea typeface="华文楷体" panose="02010600040101010101" pitchFamily="2" charset="-122"/>
                    <a:sym typeface="Times New Roman" panose="02020603050405020304" pitchFamily="18" charset="0"/>
                  </a:rPr>
                  <a:t>2</a:t>
                </a: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天</a:t>
                </a:r>
              </a:p>
            </p:txBody>
          </p:sp>
          <p:sp>
            <p:nvSpPr>
              <p:cNvPr id="11" name="矩形 10">
                <a:extLst>
                  <a:ext uri="{FF2B5EF4-FFF2-40B4-BE49-F238E27FC236}">
                    <a16:creationId xmlns:a16="http://schemas.microsoft.com/office/drawing/2014/main" id="{F6473EEA-2482-C169-6FC7-9039D3CDABDC}"/>
                  </a:ext>
                </a:extLst>
              </p:cNvPr>
              <p:cNvSpPr/>
              <p:nvPr/>
            </p:nvSpPr>
            <p:spPr>
              <a:xfrm>
                <a:off x="4620572" y="4019648"/>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过度敏感自恋量表</a:t>
                </a:r>
              </a:p>
            </p:txBody>
          </p:sp>
          <p:sp>
            <p:nvSpPr>
              <p:cNvPr id="12" name="流程图: 可选过程 11">
                <a:extLst>
                  <a:ext uri="{FF2B5EF4-FFF2-40B4-BE49-F238E27FC236}">
                    <a16:creationId xmlns:a16="http://schemas.microsoft.com/office/drawing/2014/main" id="{A9849D7C-7CD7-5C41-FE99-1203D88C3549}"/>
                  </a:ext>
                </a:extLst>
              </p:cNvPr>
              <p:cNvSpPr/>
              <p:nvPr/>
            </p:nvSpPr>
            <p:spPr>
              <a:xfrm>
                <a:off x="4632526" y="2560958"/>
                <a:ext cx="1440000" cy="288000"/>
              </a:xfrm>
              <a:prstGeom prst="flowChartAlternateProcess">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内隐联想测验</a:t>
                </a:r>
              </a:p>
            </p:txBody>
          </p:sp>
          <p:sp>
            <p:nvSpPr>
              <p:cNvPr id="14" name="椭圆 13">
                <a:extLst>
                  <a:ext uri="{FF2B5EF4-FFF2-40B4-BE49-F238E27FC236}">
                    <a16:creationId xmlns:a16="http://schemas.microsoft.com/office/drawing/2014/main" id="{1F2FC1EE-B787-F4EF-09D9-EA513F504C11}"/>
                  </a:ext>
                </a:extLst>
              </p:cNvPr>
              <p:cNvSpPr/>
              <p:nvPr/>
            </p:nvSpPr>
            <p:spPr>
              <a:xfrm>
                <a:off x="7410208" y="148389"/>
                <a:ext cx="1440000" cy="432000"/>
              </a:xfrm>
              <a:prstGeom prst="ellipse">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第</a:t>
                </a:r>
                <a:r>
                  <a:rPr lang="en-US" altLang="zh-CN" sz="1200" dirty="0">
                    <a:latin typeface="Times New Roman" panose="02020603050405020304" pitchFamily="18" charset="0"/>
                    <a:ea typeface="华文楷体" panose="02010600040101010101" pitchFamily="2" charset="-122"/>
                    <a:sym typeface="Times New Roman" panose="02020603050405020304" pitchFamily="18" charset="0"/>
                  </a:rPr>
                  <a:t>3</a:t>
                </a: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天</a:t>
                </a:r>
              </a:p>
            </p:txBody>
          </p:sp>
          <p:sp>
            <p:nvSpPr>
              <p:cNvPr id="15" name="矩形 14">
                <a:extLst>
                  <a:ext uri="{FF2B5EF4-FFF2-40B4-BE49-F238E27FC236}">
                    <a16:creationId xmlns:a16="http://schemas.microsoft.com/office/drawing/2014/main" id="{AE7605EB-6CBD-3A21-7B69-D13B63CA693A}"/>
                  </a:ext>
                </a:extLst>
              </p:cNvPr>
              <p:cNvSpPr/>
              <p:nvPr/>
            </p:nvSpPr>
            <p:spPr>
              <a:xfrm>
                <a:off x="7360129" y="787774"/>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生活满意度量表</a:t>
                </a:r>
              </a:p>
            </p:txBody>
          </p:sp>
          <p:sp>
            <p:nvSpPr>
              <p:cNvPr id="16" name="矩形 15">
                <a:extLst>
                  <a:ext uri="{FF2B5EF4-FFF2-40B4-BE49-F238E27FC236}">
                    <a16:creationId xmlns:a16="http://schemas.microsoft.com/office/drawing/2014/main" id="{ED3697FB-1E40-A9C9-357B-6F06637240B8}"/>
                  </a:ext>
                </a:extLst>
              </p:cNvPr>
              <p:cNvSpPr/>
              <p:nvPr/>
            </p:nvSpPr>
            <p:spPr>
              <a:xfrm>
                <a:off x="7360129" y="2166937"/>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生活方式取向量表</a:t>
                </a:r>
              </a:p>
            </p:txBody>
          </p:sp>
          <p:sp>
            <p:nvSpPr>
              <p:cNvPr id="17" name="矩形 16">
                <a:extLst>
                  <a:ext uri="{FF2B5EF4-FFF2-40B4-BE49-F238E27FC236}">
                    <a16:creationId xmlns:a16="http://schemas.microsoft.com/office/drawing/2014/main" id="{DA05E726-E745-5451-B0B6-81D4250645B9}"/>
                  </a:ext>
                </a:extLst>
              </p:cNvPr>
              <p:cNvSpPr/>
              <p:nvPr/>
            </p:nvSpPr>
            <p:spPr>
              <a:xfrm>
                <a:off x="7360129" y="4075573"/>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道德同一性量表</a:t>
                </a:r>
              </a:p>
            </p:txBody>
          </p:sp>
          <p:sp>
            <p:nvSpPr>
              <p:cNvPr id="18" name="矩形 17">
                <a:extLst>
                  <a:ext uri="{FF2B5EF4-FFF2-40B4-BE49-F238E27FC236}">
                    <a16:creationId xmlns:a16="http://schemas.microsoft.com/office/drawing/2014/main" id="{134930EA-DB14-EB72-0E9F-337744310F2F}"/>
                  </a:ext>
                </a:extLst>
              </p:cNvPr>
              <p:cNvSpPr/>
              <p:nvPr/>
            </p:nvSpPr>
            <p:spPr>
              <a:xfrm>
                <a:off x="7360925" y="4720818"/>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道德自我形象量表</a:t>
                </a:r>
              </a:p>
            </p:txBody>
          </p:sp>
          <p:sp>
            <p:nvSpPr>
              <p:cNvPr id="19" name="矩形: 圆角 18">
                <a:extLst>
                  <a:ext uri="{FF2B5EF4-FFF2-40B4-BE49-F238E27FC236}">
                    <a16:creationId xmlns:a16="http://schemas.microsoft.com/office/drawing/2014/main" id="{CA483B30-B191-EFEC-81CD-630CB06B27DC}"/>
                  </a:ext>
                </a:extLst>
              </p:cNvPr>
              <p:cNvSpPr/>
              <p:nvPr/>
            </p:nvSpPr>
            <p:spPr>
              <a:xfrm>
                <a:off x="7360129" y="2766406"/>
                <a:ext cx="1440000" cy="288000"/>
              </a:xfrm>
              <a:prstGeom prst="round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自我参照范式</a:t>
                </a:r>
              </a:p>
            </p:txBody>
          </p:sp>
          <p:sp>
            <p:nvSpPr>
              <p:cNvPr id="20" name="矩形: 圆角 19">
                <a:extLst>
                  <a:ext uri="{FF2B5EF4-FFF2-40B4-BE49-F238E27FC236}">
                    <a16:creationId xmlns:a16="http://schemas.microsoft.com/office/drawing/2014/main" id="{BD48A9D4-EB06-59CB-6081-8FF5649D2A18}"/>
                  </a:ext>
                </a:extLst>
              </p:cNvPr>
              <p:cNvSpPr/>
              <p:nvPr/>
            </p:nvSpPr>
            <p:spPr>
              <a:xfrm>
                <a:off x="7360129" y="3412396"/>
                <a:ext cx="1440000" cy="288000"/>
              </a:xfrm>
              <a:prstGeom prst="round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联想学习范式</a:t>
                </a:r>
              </a:p>
            </p:txBody>
          </p:sp>
          <p:sp>
            <p:nvSpPr>
              <p:cNvPr id="21" name="矩形 20">
                <a:extLst>
                  <a:ext uri="{FF2B5EF4-FFF2-40B4-BE49-F238E27FC236}">
                    <a16:creationId xmlns:a16="http://schemas.microsoft.com/office/drawing/2014/main" id="{E8EE7FFF-EF6E-A6FF-5E67-FD644D81B769}"/>
                  </a:ext>
                </a:extLst>
              </p:cNvPr>
              <p:cNvSpPr/>
              <p:nvPr/>
            </p:nvSpPr>
            <p:spPr>
              <a:xfrm>
                <a:off x="7360129" y="1466969"/>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内控性量表</a:t>
                </a:r>
              </a:p>
            </p:txBody>
          </p:sp>
          <p:sp>
            <p:nvSpPr>
              <p:cNvPr id="22" name="矩形 21">
                <a:extLst>
                  <a:ext uri="{FF2B5EF4-FFF2-40B4-BE49-F238E27FC236}">
                    <a16:creationId xmlns:a16="http://schemas.microsoft.com/office/drawing/2014/main" id="{F91DDF53-5E0A-A56E-E195-5DC482BD61CB}"/>
                  </a:ext>
                </a:extLst>
              </p:cNvPr>
              <p:cNvSpPr/>
              <p:nvPr/>
            </p:nvSpPr>
            <p:spPr>
              <a:xfrm>
                <a:off x="7284485" y="5383359"/>
                <a:ext cx="1591288"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期待性回答平衡问卷</a:t>
                </a:r>
              </a:p>
            </p:txBody>
          </p:sp>
          <p:sp>
            <p:nvSpPr>
              <p:cNvPr id="23" name="箭头: 右 22">
                <a:extLst>
                  <a:ext uri="{FF2B5EF4-FFF2-40B4-BE49-F238E27FC236}">
                    <a16:creationId xmlns:a16="http://schemas.microsoft.com/office/drawing/2014/main" id="{943BC03F-3617-7084-3DC1-6BC1D3F31F67}"/>
                  </a:ext>
                </a:extLst>
              </p:cNvPr>
              <p:cNvSpPr/>
              <p:nvPr/>
            </p:nvSpPr>
            <p:spPr>
              <a:xfrm>
                <a:off x="4019338" y="2514155"/>
                <a:ext cx="351343" cy="23609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200">
                  <a:latin typeface="Times New Roman" panose="02020603050405020304" pitchFamily="18" charset="0"/>
                  <a:ea typeface="华文楷体" panose="02010600040101010101" pitchFamily="2" charset="-122"/>
                  <a:sym typeface="Times New Roman" panose="02020603050405020304" pitchFamily="18" charset="0"/>
                </a:endParaRPr>
              </a:p>
            </p:txBody>
          </p:sp>
          <p:sp>
            <p:nvSpPr>
              <p:cNvPr id="24" name="箭头: 右 23">
                <a:extLst>
                  <a:ext uri="{FF2B5EF4-FFF2-40B4-BE49-F238E27FC236}">
                    <a16:creationId xmlns:a16="http://schemas.microsoft.com/office/drawing/2014/main" id="{A8BAAA66-C3E6-1D4B-9125-E819EE4EC3CC}"/>
                  </a:ext>
                </a:extLst>
              </p:cNvPr>
              <p:cNvSpPr/>
              <p:nvPr/>
            </p:nvSpPr>
            <p:spPr>
              <a:xfrm>
                <a:off x="6538937" y="2488200"/>
                <a:ext cx="351343" cy="23609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200">
                  <a:latin typeface="Times New Roman" panose="02020603050405020304" pitchFamily="18" charset="0"/>
                  <a:ea typeface="华文楷体" panose="02010600040101010101" pitchFamily="2" charset="-122"/>
                  <a:sym typeface="Times New Roman" panose="02020603050405020304" pitchFamily="18" charset="0"/>
                </a:endParaRPr>
              </a:p>
            </p:txBody>
          </p:sp>
          <p:sp>
            <p:nvSpPr>
              <p:cNvPr id="25" name="矩形 24">
                <a:extLst>
                  <a:ext uri="{FF2B5EF4-FFF2-40B4-BE49-F238E27FC236}">
                    <a16:creationId xmlns:a16="http://schemas.microsoft.com/office/drawing/2014/main" id="{3854E7B0-791D-71E2-CA6D-F59BBC46B64C}"/>
                  </a:ext>
                </a:extLst>
              </p:cNvPr>
              <p:cNvSpPr/>
              <p:nvPr/>
            </p:nvSpPr>
            <p:spPr>
              <a:xfrm>
                <a:off x="4620572" y="4726365"/>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拖延</a:t>
                </a:r>
              </a:p>
            </p:txBody>
          </p:sp>
          <p:sp>
            <p:nvSpPr>
              <p:cNvPr id="27" name="矩形 26">
                <a:extLst>
                  <a:ext uri="{FF2B5EF4-FFF2-40B4-BE49-F238E27FC236}">
                    <a16:creationId xmlns:a16="http://schemas.microsoft.com/office/drawing/2014/main" id="{B80E5CA8-3EF8-C56C-68EF-E8F3D9325D13}"/>
                  </a:ext>
                </a:extLst>
              </p:cNvPr>
              <p:cNvSpPr/>
              <p:nvPr/>
            </p:nvSpPr>
            <p:spPr>
              <a:xfrm>
                <a:off x="2440603" y="3704694"/>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广泛性焦虑量表</a:t>
                </a:r>
              </a:p>
            </p:txBody>
          </p:sp>
        </p:grpSp>
        <p:sp>
          <p:nvSpPr>
            <p:cNvPr id="26" name="椭圆 25">
              <a:extLst>
                <a:ext uri="{FF2B5EF4-FFF2-40B4-BE49-F238E27FC236}">
                  <a16:creationId xmlns:a16="http://schemas.microsoft.com/office/drawing/2014/main" id="{6813AA92-C2CF-A5DA-9733-76742D2DB2F5}"/>
                </a:ext>
              </a:extLst>
            </p:cNvPr>
            <p:cNvSpPr/>
            <p:nvPr/>
          </p:nvSpPr>
          <p:spPr>
            <a:xfrm>
              <a:off x="8323295" y="32436"/>
              <a:ext cx="1440000" cy="432000"/>
            </a:xfrm>
            <a:prstGeom prst="ellipse">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第</a:t>
              </a:r>
              <a:r>
                <a:rPr lang="en-US" altLang="zh-CN" sz="1200" dirty="0">
                  <a:latin typeface="Times New Roman" panose="02020603050405020304" pitchFamily="18" charset="0"/>
                  <a:ea typeface="华文楷体" panose="02010600040101010101" pitchFamily="2" charset="-122"/>
                  <a:sym typeface="Times New Roman" panose="02020603050405020304" pitchFamily="18" charset="0"/>
                </a:rPr>
                <a:t>10</a:t>
              </a: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天</a:t>
              </a:r>
            </a:p>
          </p:txBody>
        </p:sp>
        <p:sp>
          <p:nvSpPr>
            <p:cNvPr id="28" name="矩形 27">
              <a:extLst>
                <a:ext uri="{FF2B5EF4-FFF2-40B4-BE49-F238E27FC236}">
                  <a16:creationId xmlns:a16="http://schemas.microsoft.com/office/drawing/2014/main" id="{55875074-AABE-2330-2EDF-48BBB74BAA83}"/>
                </a:ext>
              </a:extLst>
            </p:cNvPr>
            <p:cNvSpPr/>
            <p:nvPr/>
          </p:nvSpPr>
          <p:spPr>
            <a:xfrm>
              <a:off x="8323295" y="1655102"/>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normAutofit/>
            </a:bodyP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生活满意度量表</a:t>
              </a:r>
            </a:p>
          </p:txBody>
        </p:sp>
        <p:sp>
          <p:nvSpPr>
            <p:cNvPr id="29" name="矩形 28">
              <a:extLst>
                <a:ext uri="{FF2B5EF4-FFF2-40B4-BE49-F238E27FC236}">
                  <a16:creationId xmlns:a16="http://schemas.microsoft.com/office/drawing/2014/main" id="{41E82C35-FD60-F035-C370-431FED13F0B8}"/>
                </a:ext>
              </a:extLst>
            </p:cNvPr>
            <p:cNvSpPr/>
            <p:nvPr/>
          </p:nvSpPr>
          <p:spPr>
            <a:xfrm>
              <a:off x="8323295" y="2038120"/>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normAutofit/>
            </a:bodyP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生活方式取向量表</a:t>
              </a:r>
            </a:p>
          </p:txBody>
        </p:sp>
        <p:sp>
          <p:nvSpPr>
            <p:cNvPr id="34" name="矩形 33">
              <a:extLst>
                <a:ext uri="{FF2B5EF4-FFF2-40B4-BE49-F238E27FC236}">
                  <a16:creationId xmlns:a16="http://schemas.microsoft.com/office/drawing/2014/main" id="{3D4275E2-E329-C0AA-784F-4FB2C0111C14}"/>
                </a:ext>
              </a:extLst>
            </p:cNvPr>
            <p:cNvSpPr/>
            <p:nvPr/>
          </p:nvSpPr>
          <p:spPr>
            <a:xfrm>
              <a:off x="8323295" y="2439457"/>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normAutofit/>
            </a:bodyP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内控性量表</a:t>
              </a:r>
            </a:p>
          </p:txBody>
        </p:sp>
        <p:sp>
          <p:nvSpPr>
            <p:cNvPr id="36" name="箭头: 右 35">
              <a:extLst>
                <a:ext uri="{FF2B5EF4-FFF2-40B4-BE49-F238E27FC236}">
                  <a16:creationId xmlns:a16="http://schemas.microsoft.com/office/drawing/2014/main" id="{669F0DEB-9E3C-F3D2-C8E3-13508FB2D84C}"/>
                </a:ext>
              </a:extLst>
            </p:cNvPr>
            <p:cNvSpPr/>
            <p:nvPr/>
          </p:nvSpPr>
          <p:spPr>
            <a:xfrm>
              <a:off x="7652068" y="2343622"/>
              <a:ext cx="351343" cy="23609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200">
                <a:latin typeface="Times New Roman" panose="02020603050405020304" pitchFamily="18" charset="0"/>
                <a:ea typeface="华文楷体" panose="02010600040101010101" pitchFamily="2" charset="-122"/>
                <a:sym typeface="Times New Roman" panose="02020603050405020304" pitchFamily="18" charset="0"/>
              </a:endParaRPr>
            </a:p>
          </p:txBody>
        </p:sp>
        <p:sp>
          <p:nvSpPr>
            <p:cNvPr id="38" name="矩形 37">
              <a:extLst>
                <a:ext uri="{FF2B5EF4-FFF2-40B4-BE49-F238E27FC236}">
                  <a16:creationId xmlns:a16="http://schemas.microsoft.com/office/drawing/2014/main" id="{01412FF4-F53D-C162-9A08-8F784C6686DF}"/>
                </a:ext>
              </a:extLst>
            </p:cNvPr>
            <p:cNvSpPr/>
            <p:nvPr/>
          </p:nvSpPr>
          <p:spPr>
            <a:xfrm>
              <a:off x="8326206" y="524497"/>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normAutofit/>
            </a:bodyP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自我概念清晰度</a:t>
              </a:r>
            </a:p>
          </p:txBody>
        </p:sp>
        <p:sp>
          <p:nvSpPr>
            <p:cNvPr id="39" name="矩形 38">
              <a:extLst>
                <a:ext uri="{FF2B5EF4-FFF2-40B4-BE49-F238E27FC236}">
                  <a16:creationId xmlns:a16="http://schemas.microsoft.com/office/drawing/2014/main" id="{693EB6E5-78A1-F561-34BC-58E6FB9E3A24}"/>
                </a:ext>
              </a:extLst>
            </p:cNvPr>
            <p:cNvSpPr/>
            <p:nvPr/>
          </p:nvSpPr>
          <p:spPr>
            <a:xfrm>
              <a:off x="8326206" y="903964"/>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normAutofit/>
            </a:bodyP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抑郁障碍量表</a:t>
              </a:r>
            </a:p>
          </p:txBody>
        </p:sp>
        <p:sp>
          <p:nvSpPr>
            <p:cNvPr id="40" name="矩形 39">
              <a:extLst>
                <a:ext uri="{FF2B5EF4-FFF2-40B4-BE49-F238E27FC236}">
                  <a16:creationId xmlns:a16="http://schemas.microsoft.com/office/drawing/2014/main" id="{E4E1BE56-8D2F-62D9-26AD-D3FA747DDB21}"/>
                </a:ext>
              </a:extLst>
            </p:cNvPr>
            <p:cNvSpPr/>
            <p:nvPr/>
          </p:nvSpPr>
          <p:spPr>
            <a:xfrm>
              <a:off x="8323295" y="1275635"/>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normAutofit/>
            </a:bodyP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广泛性焦虑量表</a:t>
              </a:r>
            </a:p>
          </p:txBody>
        </p:sp>
        <p:sp>
          <p:nvSpPr>
            <p:cNvPr id="41" name="矩形 40">
              <a:extLst>
                <a:ext uri="{FF2B5EF4-FFF2-40B4-BE49-F238E27FC236}">
                  <a16:creationId xmlns:a16="http://schemas.microsoft.com/office/drawing/2014/main" id="{6625350E-595E-D3C4-C80B-EEBA1B87005A}"/>
                </a:ext>
              </a:extLst>
            </p:cNvPr>
            <p:cNvSpPr/>
            <p:nvPr/>
          </p:nvSpPr>
          <p:spPr>
            <a:xfrm>
              <a:off x="8323295" y="2827102"/>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normAutofit/>
            </a:bodyP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罗森伯格自尊量表</a:t>
              </a:r>
            </a:p>
          </p:txBody>
        </p:sp>
        <p:sp>
          <p:nvSpPr>
            <p:cNvPr id="42" name="矩形 41">
              <a:extLst>
                <a:ext uri="{FF2B5EF4-FFF2-40B4-BE49-F238E27FC236}">
                  <a16:creationId xmlns:a16="http://schemas.microsoft.com/office/drawing/2014/main" id="{BB39B441-CDEA-9485-45D7-A8B9BC036F8C}"/>
                </a:ext>
              </a:extLst>
            </p:cNvPr>
            <p:cNvSpPr/>
            <p:nvPr/>
          </p:nvSpPr>
          <p:spPr>
            <a:xfrm>
              <a:off x="8323295" y="3196481"/>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normAutofit/>
            </a:bodyP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核心自我评价量表</a:t>
              </a:r>
            </a:p>
          </p:txBody>
        </p:sp>
        <p:sp>
          <p:nvSpPr>
            <p:cNvPr id="43" name="矩形 42">
              <a:extLst>
                <a:ext uri="{FF2B5EF4-FFF2-40B4-BE49-F238E27FC236}">
                  <a16:creationId xmlns:a16="http://schemas.microsoft.com/office/drawing/2014/main" id="{098E0263-D356-229A-786E-8BB4FF5E6DAF}"/>
                </a:ext>
              </a:extLst>
            </p:cNvPr>
            <p:cNvSpPr/>
            <p:nvPr/>
          </p:nvSpPr>
          <p:spPr>
            <a:xfrm>
              <a:off x="8323295" y="3953857"/>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normAutofit/>
            </a:bodyP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显性自恋</a:t>
              </a:r>
            </a:p>
          </p:txBody>
        </p:sp>
        <p:sp>
          <p:nvSpPr>
            <p:cNvPr id="44" name="矩形 43">
              <a:extLst>
                <a:ext uri="{FF2B5EF4-FFF2-40B4-BE49-F238E27FC236}">
                  <a16:creationId xmlns:a16="http://schemas.microsoft.com/office/drawing/2014/main" id="{5FA5AE1A-3EFC-EE8F-8AD1-8250B7AFD380}"/>
                </a:ext>
              </a:extLst>
            </p:cNvPr>
            <p:cNvSpPr/>
            <p:nvPr/>
          </p:nvSpPr>
          <p:spPr>
            <a:xfrm>
              <a:off x="8323295" y="4326136"/>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normAutofit/>
            </a:bodyP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过度敏感自恋量表</a:t>
              </a:r>
            </a:p>
          </p:txBody>
        </p:sp>
        <p:sp>
          <p:nvSpPr>
            <p:cNvPr id="45" name="矩形 44">
              <a:extLst>
                <a:ext uri="{FF2B5EF4-FFF2-40B4-BE49-F238E27FC236}">
                  <a16:creationId xmlns:a16="http://schemas.microsoft.com/office/drawing/2014/main" id="{9105F8AB-280E-2DB1-D514-2AF033497296}"/>
                </a:ext>
              </a:extLst>
            </p:cNvPr>
            <p:cNvSpPr/>
            <p:nvPr/>
          </p:nvSpPr>
          <p:spPr>
            <a:xfrm>
              <a:off x="8323295" y="3581655"/>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normAutofit/>
            </a:bodyP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拖延</a:t>
              </a:r>
            </a:p>
          </p:txBody>
        </p:sp>
        <p:sp>
          <p:nvSpPr>
            <p:cNvPr id="46" name="矩形 45">
              <a:extLst>
                <a:ext uri="{FF2B5EF4-FFF2-40B4-BE49-F238E27FC236}">
                  <a16:creationId xmlns:a16="http://schemas.microsoft.com/office/drawing/2014/main" id="{5B3E7A91-0BA8-0AB2-3638-4D29709F0EF8}"/>
                </a:ext>
              </a:extLst>
            </p:cNvPr>
            <p:cNvSpPr/>
            <p:nvPr/>
          </p:nvSpPr>
          <p:spPr>
            <a:xfrm>
              <a:off x="8323295" y="4714750"/>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normAutofit/>
            </a:bodyP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道德同一性量表</a:t>
              </a:r>
            </a:p>
          </p:txBody>
        </p:sp>
        <p:sp>
          <p:nvSpPr>
            <p:cNvPr id="47" name="矩形 46">
              <a:extLst>
                <a:ext uri="{FF2B5EF4-FFF2-40B4-BE49-F238E27FC236}">
                  <a16:creationId xmlns:a16="http://schemas.microsoft.com/office/drawing/2014/main" id="{2219908B-10CD-FB5F-66A3-2C8C13EEE2D8}"/>
                </a:ext>
              </a:extLst>
            </p:cNvPr>
            <p:cNvSpPr/>
            <p:nvPr/>
          </p:nvSpPr>
          <p:spPr>
            <a:xfrm>
              <a:off x="8323295" y="5102395"/>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normAutofit/>
            </a:bodyP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道德自我形象量表</a:t>
              </a:r>
            </a:p>
          </p:txBody>
        </p:sp>
        <p:sp>
          <p:nvSpPr>
            <p:cNvPr id="48" name="矩形 47">
              <a:extLst>
                <a:ext uri="{FF2B5EF4-FFF2-40B4-BE49-F238E27FC236}">
                  <a16:creationId xmlns:a16="http://schemas.microsoft.com/office/drawing/2014/main" id="{BA37E0DE-4220-DBED-B572-F569ECF1DEB3}"/>
                </a:ext>
              </a:extLst>
            </p:cNvPr>
            <p:cNvSpPr/>
            <p:nvPr/>
          </p:nvSpPr>
          <p:spPr>
            <a:xfrm>
              <a:off x="8247651" y="5501674"/>
              <a:ext cx="1591288" cy="288000"/>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期待性回答平衡问卷</a:t>
              </a:r>
            </a:p>
          </p:txBody>
        </p:sp>
      </p:grpSp>
      <p:sp>
        <p:nvSpPr>
          <p:cNvPr id="49" name="矩形 48">
            <a:extLst>
              <a:ext uri="{FF2B5EF4-FFF2-40B4-BE49-F238E27FC236}">
                <a16:creationId xmlns:a16="http://schemas.microsoft.com/office/drawing/2014/main" id="{AE998719-8551-6B6D-ED75-E0154315FE5F}"/>
              </a:ext>
            </a:extLst>
          </p:cNvPr>
          <p:cNvSpPr/>
          <p:nvPr/>
        </p:nvSpPr>
        <p:spPr>
          <a:xfrm>
            <a:off x="8834841" y="6330996"/>
            <a:ext cx="1440000" cy="288000"/>
          </a:xfrm>
          <a:prstGeom prst="rect">
            <a:avLst/>
          </a:prstGeom>
        </p:spPr>
        <p:style>
          <a:lnRef idx="2">
            <a:schemeClr val="dk1"/>
          </a:lnRef>
          <a:fillRef idx="1">
            <a:schemeClr val="lt1"/>
          </a:fillRef>
          <a:effectRef idx="0">
            <a:schemeClr val="dk1"/>
          </a:effectRef>
          <a:fontRef idx="minor">
            <a:schemeClr val="dk1"/>
          </a:fontRef>
        </p:style>
        <p:txBody>
          <a:bodyPr rtlCol="0" anchor="ctr">
            <a:normAutofit/>
          </a:bodyPr>
          <a:lstStyle/>
          <a:p>
            <a:pPr algn="ctr"/>
            <a:r>
              <a:rPr lang="zh-CN" altLang="en-US" sz="1200" dirty="0">
                <a:latin typeface="Times New Roman" panose="02020603050405020304" pitchFamily="18" charset="0"/>
                <a:ea typeface="华文楷体" panose="02010600040101010101" pitchFamily="2" charset="-122"/>
                <a:sym typeface="Times New Roman" panose="02020603050405020304" pitchFamily="18" charset="0"/>
              </a:rPr>
              <a:t>领域自评量表</a:t>
            </a:r>
          </a:p>
        </p:txBody>
      </p:sp>
      <p:sp>
        <p:nvSpPr>
          <p:cNvPr id="13" name="文本框 12">
            <a:extLst>
              <a:ext uri="{FF2B5EF4-FFF2-40B4-BE49-F238E27FC236}">
                <a16:creationId xmlns:a16="http://schemas.microsoft.com/office/drawing/2014/main" id="{068FF3EB-B439-F3BC-A11C-C736CA004C76}"/>
              </a:ext>
            </a:extLst>
          </p:cNvPr>
          <p:cNvSpPr txBox="1"/>
          <p:nvPr/>
        </p:nvSpPr>
        <p:spPr>
          <a:xfrm>
            <a:off x="981727" y="5879838"/>
            <a:ext cx="4600972" cy="707886"/>
          </a:xfrm>
          <a:prstGeom prst="rect">
            <a:avLst/>
          </a:prstGeom>
          <a:noFill/>
        </p:spPr>
        <p:txBody>
          <a:bodyPr wrap="square" rtlCol="0">
            <a:spAutoFit/>
          </a:bodyPr>
          <a:lstStyle/>
          <a:p>
            <a:r>
              <a:rPr lang="zh-CN" altLang="en-US" sz="4000" dirty="0">
                <a:latin typeface="黑体" panose="02010609060101010101" pitchFamily="49" charset="-122"/>
                <a:ea typeface="黑体" panose="02010609060101010101" pitchFamily="49" charset="-122"/>
              </a:rPr>
              <a:t>总体流程</a:t>
            </a:r>
          </a:p>
        </p:txBody>
      </p:sp>
    </p:spTree>
    <p:extLst>
      <p:ext uri="{BB962C8B-B14F-4D97-AF65-F5344CB8AC3E}">
        <p14:creationId xmlns:p14="http://schemas.microsoft.com/office/powerpoint/2010/main" val="2177935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6050" y="977222"/>
            <a:ext cx="10850879" cy="4823286"/>
          </a:xfrm>
        </p:spPr>
        <p:txBody>
          <a:bodyPr>
            <a:normAutofit fontScale="77500" lnSpcReduction="20000"/>
          </a:bodyPr>
          <a:lstStyle/>
          <a:p>
            <a:r>
              <a:rPr lang="zh-CN" altLang="en-US" sz="3500" dirty="0">
                <a:latin typeface="Times New Roman" panose="02020603050405020304" pitchFamily="18" charset="0"/>
                <a:ea typeface="华文楷体" panose="02010600040101010101" pitchFamily="2" charset="-122"/>
                <a:sym typeface="Times New Roman" panose="02020603050405020304" pitchFamily="18" charset="0"/>
              </a:rPr>
              <a:t>研究</a:t>
            </a:r>
            <a:r>
              <a:rPr lang="en-US" altLang="zh-CN" sz="3500" dirty="0">
                <a:latin typeface="Times New Roman" panose="02020603050405020304" pitchFamily="18" charset="0"/>
                <a:ea typeface="华文楷体" panose="02010600040101010101" pitchFamily="2" charset="-122"/>
                <a:sym typeface="Times New Roman" panose="02020603050405020304" pitchFamily="18" charset="0"/>
              </a:rPr>
              <a:t>a</a:t>
            </a:r>
            <a:r>
              <a:rPr lang="zh-CN" altLang="en-US" sz="3500" dirty="0">
                <a:latin typeface="Times New Roman" panose="02020603050405020304" pitchFamily="18" charset="0"/>
                <a:ea typeface="华文楷体" panose="02010600040101010101" pitchFamily="2" charset="-122"/>
                <a:sym typeface="Times New Roman" panose="02020603050405020304" pitchFamily="18" charset="0"/>
              </a:rPr>
              <a:t>：</a:t>
            </a:r>
            <a:r>
              <a:rPr lang="zh-CN" altLang="en-US" sz="3500" b="1" dirty="0">
                <a:latin typeface="Times New Roman" panose="02020603050405020304" pitchFamily="18" charset="0"/>
                <a:ea typeface="华文楷体" panose="02010600040101010101" pitchFamily="2" charset="-122"/>
                <a:sym typeface="Times New Roman" panose="02020603050405020304" pitchFamily="18" charset="0"/>
              </a:rPr>
              <a:t>自我增强的测量间关系</a:t>
            </a:r>
            <a:endParaRPr lang="en-US" altLang="zh-CN" sz="3500" b="1" dirty="0">
              <a:latin typeface="Times New Roman" panose="02020603050405020304" pitchFamily="18" charset="0"/>
              <a:ea typeface="华文楷体" panose="02010600040101010101" pitchFamily="2" charset="-122"/>
              <a:sym typeface="Times New Roman" panose="02020603050405020304" pitchFamily="18" charset="0"/>
            </a:endParaRPr>
          </a:p>
          <a:p>
            <a:pPr lvl="1">
              <a:lnSpc>
                <a:spcPct val="150000"/>
              </a:lnSpc>
            </a:pPr>
            <a:r>
              <a:rPr lang="zh-CN" altLang="en-US" sz="2800" dirty="0">
                <a:latin typeface="华文楷体" panose="02010600040101010101" pitchFamily="2" charset="-122"/>
                <a:ea typeface="华文楷体" panose="02010600040101010101" pitchFamily="2" charset="-122"/>
                <a:sym typeface="Times New Roman" panose="02020603050405020304" pitchFamily="18" charset="0"/>
              </a:rPr>
              <a:t>数据分析（将原始指标 </a:t>
            </a:r>
            <a:r>
              <a:rPr lang="en-US" altLang="zh-CN" sz="2800" i="1" dirty="0">
                <a:latin typeface="华文楷体" panose="02010600040101010101" pitchFamily="2" charset="-122"/>
                <a:ea typeface="华文楷体" panose="02010600040101010101" pitchFamily="2" charset="-122"/>
                <a:sym typeface="Times New Roman" panose="02020603050405020304" pitchFamily="18" charset="0"/>
              </a:rPr>
              <a:t>z</a:t>
            </a:r>
            <a:r>
              <a:rPr lang="en-US" altLang="zh-CN" sz="2800" dirty="0">
                <a:latin typeface="华文楷体" panose="02010600040101010101" pitchFamily="2" charset="-122"/>
                <a:ea typeface="华文楷体" panose="02010600040101010101" pitchFamily="2" charset="-122"/>
                <a:sym typeface="Times New Roman" panose="02020603050405020304" pitchFamily="18" charset="0"/>
              </a:rPr>
              <a:t> </a:t>
            </a:r>
            <a:r>
              <a:rPr lang="zh-CN" altLang="en-US" sz="2800" dirty="0">
                <a:latin typeface="华文楷体" panose="02010600040101010101" pitchFamily="2" charset="-122"/>
                <a:ea typeface="华文楷体" panose="02010600040101010101" pitchFamily="2" charset="-122"/>
                <a:sym typeface="Times New Roman" panose="02020603050405020304" pitchFamily="18" charset="0"/>
              </a:rPr>
              <a:t>分数化）：</a:t>
            </a:r>
            <a:endParaRPr lang="en-US" altLang="zh-CN" sz="2800" dirty="0">
              <a:latin typeface="华文楷体" panose="02010600040101010101" pitchFamily="2" charset="-122"/>
              <a:ea typeface="华文楷体" panose="02010600040101010101" pitchFamily="2" charset="-122"/>
              <a:sym typeface="Times New Roman" panose="02020603050405020304" pitchFamily="18" charset="0"/>
            </a:endParaRPr>
          </a:p>
          <a:p>
            <a:pPr lvl="2">
              <a:lnSpc>
                <a:spcPct val="150000"/>
              </a:lnSpc>
            </a:pPr>
            <a:r>
              <a:rPr lang="zh-CN" altLang="en-US" sz="2800" dirty="0">
                <a:latin typeface="华文楷体" panose="02010600040101010101" pitchFamily="2" charset="-122"/>
                <a:ea typeface="华文楷体" panose="02010600040101010101" pitchFamily="2" charset="-122"/>
                <a:sym typeface="Times New Roman" panose="02020603050405020304" pitchFamily="18" charset="0"/>
              </a:rPr>
              <a:t>内隐联想测试</a:t>
            </a:r>
            <a:r>
              <a:rPr lang="zh-CN" altLang="en-US" dirty="0">
                <a:latin typeface="华文楷体" panose="02010600040101010101" pitchFamily="2" charset="-122"/>
                <a:ea typeface="华文楷体" panose="02010600040101010101" pitchFamily="2" charset="-122"/>
                <a:sym typeface="Times New Roman" panose="02020603050405020304" pitchFamily="18" charset="0"/>
              </a:rPr>
              <a:t>：</a:t>
            </a:r>
            <a:r>
              <a:rPr lang="zh-CN" altLang="en-US" dirty="0">
                <a:solidFill>
                  <a:schemeClr val="bg2">
                    <a:lumMod val="50000"/>
                  </a:schemeClr>
                </a:solidFill>
                <a:latin typeface="华文楷体" panose="02010600040101010101" pitchFamily="2" charset="-122"/>
                <a:ea typeface="华文楷体" panose="02010600040101010101" pitchFamily="2" charset="-122"/>
                <a:sym typeface="Times New Roman" panose="02020603050405020304" pitchFamily="18" charset="0"/>
              </a:rPr>
              <a:t>利用相容和不相容试次计算</a:t>
            </a:r>
            <a:r>
              <a:rPr lang="en-US" altLang="zh-CN" dirty="0">
                <a:solidFill>
                  <a:schemeClr val="bg2">
                    <a:lumMod val="50000"/>
                  </a:schemeClr>
                </a:solidFill>
                <a:latin typeface="华文楷体" panose="02010600040101010101" pitchFamily="2" charset="-122"/>
                <a:ea typeface="华文楷体" panose="02010600040101010101" pitchFamily="2" charset="-122"/>
                <a:sym typeface="Times New Roman" panose="02020603050405020304" pitchFamily="18" charset="0"/>
              </a:rPr>
              <a:t>D</a:t>
            </a:r>
            <a:r>
              <a:rPr lang="zh-CN" altLang="en-US" dirty="0">
                <a:solidFill>
                  <a:schemeClr val="bg2">
                    <a:lumMod val="50000"/>
                  </a:schemeClr>
                </a:solidFill>
                <a:latin typeface="华文楷体" panose="02010600040101010101" pitchFamily="2" charset="-122"/>
                <a:ea typeface="华文楷体" panose="02010600040101010101" pitchFamily="2" charset="-122"/>
                <a:sym typeface="Times New Roman" panose="02020603050405020304" pitchFamily="18" charset="0"/>
              </a:rPr>
              <a:t>值</a:t>
            </a:r>
            <a:endParaRPr lang="en-US" altLang="zh-CN" dirty="0">
              <a:solidFill>
                <a:schemeClr val="bg2">
                  <a:lumMod val="50000"/>
                </a:schemeClr>
              </a:solidFill>
              <a:latin typeface="华文楷体" panose="02010600040101010101" pitchFamily="2" charset="-122"/>
              <a:ea typeface="华文楷体" panose="02010600040101010101" pitchFamily="2" charset="-122"/>
              <a:sym typeface="Times New Roman" panose="02020603050405020304" pitchFamily="18" charset="0"/>
            </a:endParaRPr>
          </a:p>
          <a:p>
            <a:pPr lvl="2">
              <a:lnSpc>
                <a:spcPct val="150000"/>
              </a:lnSpc>
            </a:pPr>
            <a:r>
              <a:rPr lang="zh-CN" altLang="en-US" sz="2800" kern="100" dirty="0">
                <a:effectLst/>
                <a:latin typeface="华文楷体" panose="02010600040101010101" pitchFamily="2" charset="-122"/>
                <a:ea typeface="华文楷体" panose="02010600040101010101" pitchFamily="2" charset="-122"/>
                <a:cs typeface="Times New Roman" panose="02020603050405020304" pitchFamily="18" charset="0"/>
              </a:rPr>
              <a:t>自我参照任务</a:t>
            </a:r>
            <a:r>
              <a:rPr lang="zh-CN" altLang="en-US" sz="2100" kern="100" dirty="0">
                <a:effectLst/>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1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lvl="3">
              <a:lnSpc>
                <a:spcPct val="150000"/>
              </a:lnSpc>
            </a:pPr>
            <a:r>
              <a:rPr lang="zh-CN" altLang="en-US" sz="1700" kern="100" dirty="0">
                <a:solidFill>
                  <a:schemeClr val="bg2">
                    <a:lumMod val="50000"/>
                  </a:schemeClr>
                </a:solidFill>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700" kern="100" dirty="0">
                <a:solidFill>
                  <a:schemeClr val="bg2">
                    <a:lumMod val="50000"/>
                  </a:schemeClr>
                </a:solidFill>
                <a:effectLst/>
                <a:latin typeface="华文楷体" panose="02010600040101010101" pitchFamily="2" charset="-122"/>
                <a:ea typeface="华文楷体" panose="02010600040101010101" pitchFamily="2" charset="-122"/>
                <a:cs typeface="Times New Roman" panose="02020603050405020304" pitchFamily="18" charset="0"/>
              </a:rPr>
              <a:t>1</a:t>
            </a:r>
            <a:r>
              <a:rPr lang="zh-CN" altLang="en-US" sz="1700" kern="100" dirty="0">
                <a:solidFill>
                  <a:schemeClr val="bg2">
                    <a:lumMod val="50000"/>
                  </a:schemeClr>
                </a:solidFill>
                <a:effectLst/>
                <a:latin typeface="华文楷体" panose="02010600040101010101" pitchFamily="2" charset="-122"/>
                <a:ea typeface="华文楷体" panose="02010600040101010101" pitchFamily="2" charset="-122"/>
                <a:cs typeface="Times New Roman" panose="02020603050405020304" pitchFamily="18" charset="0"/>
              </a:rPr>
              <a:t>）词汇评估</a:t>
            </a:r>
            <a:r>
              <a:rPr lang="zh-CN" altLang="en-US" sz="1700" dirty="0">
                <a:solidFill>
                  <a:schemeClr val="bg2">
                    <a:lumMod val="50000"/>
                  </a:schemeClr>
                </a:solidFill>
                <a:latin typeface="华文楷体" panose="02010600040101010101" pitchFamily="2" charset="-122"/>
                <a:ea typeface="华文楷体" panose="02010600040101010101" pitchFamily="2" charset="-122"/>
              </a:rPr>
              <a:t>阶段</a:t>
            </a:r>
            <a:r>
              <a:rPr lang="en-US" altLang="zh-CN" sz="1700" kern="100" dirty="0">
                <a:solidFill>
                  <a:schemeClr val="bg2">
                    <a:lumMod val="50000"/>
                  </a:schemeClr>
                </a:solidFill>
                <a:effectLst/>
                <a:latin typeface="华文楷体" panose="02010600040101010101" pitchFamily="2" charset="-122"/>
                <a:ea typeface="华文楷体" panose="02010600040101010101" pitchFamily="2" charset="-122"/>
                <a:cs typeface="Times New Roman" panose="02020603050405020304" pitchFamily="18" charset="0"/>
              </a:rPr>
              <a:t>,</a:t>
            </a:r>
            <a:r>
              <a:rPr lang="zh-CN" altLang="en-US" sz="1700" kern="100" dirty="0">
                <a:solidFill>
                  <a:schemeClr val="bg2">
                    <a:lumMod val="50000"/>
                  </a:schemeClr>
                </a:solidFill>
                <a:effectLst/>
                <a:latin typeface="华文楷体" panose="02010600040101010101" pitchFamily="2" charset="-122"/>
                <a:ea typeface="华文楷体" panose="02010600040101010101" pitchFamily="2" charset="-122"/>
                <a:cs typeface="Times New Roman" panose="02020603050405020304" pitchFamily="18" charset="0"/>
              </a:rPr>
              <a:t> “积极</a:t>
            </a:r>
            <a:r>
              <a:rPr lang="en-US" altLang="zh-CN" sz="1700" kern="100" dirty="0">
                <a:solidFill>
                  <a:schemeClr val="bg2">
                    <a:lumMod val="50000"/>
                  </a:schemeClr>
                </a:solidFill>
                <a:effectLst/>
                <a:latin typeface="华文楷体" panose="02010600040101010101" pitchFamily="2" charset="-122"/>
                <a:ea typeface="华文楷体" panose="02010600040101010101" pitchFamily="2" charset="-122"/>
                <a:cs typeface="Times New Roman" panose="02020603050405020304" pitchFamily="18" charset="0"/>
              </a:rPr>
              <a:t>-</a:t>
            </a:r>
            <a:r>
              <a:rPr lang="zh-CN" altLang="en-US" sz="1700" kern="100" dirty="0">
                <a:solidFill>
                  <a:schemeClr val="bg2">
                    <a:lumMod val="50000"/>
                  </a:schemeClr>
                </a:solidFill>
                <a:effectLst/>
                <a:latin typeface="华文楷体" panose="02010600040101010101" pitchFamily="2" charset="-122"/>
                <a:ea typeface="华文楷体" panose="02010600040101010101" pitchFamily="2" charset="-122"/>
                <a:cs typeface="Times New Roman" panose="02020603050405020304" pitchFamily="18" charset="0"/>
              </a:rPr>
              <a:t>自我”和“消极</a:t>
            </a:r>
            <a:r>
              <a:rPr lang="en-US" altLang="zh-CN" sz="1700" kern="100" dirty="0">
                <a:solidFill>
                  <a:schemeClr val="bg2">
                    <a:lumMod val="50000"/>
                  </a:schemeClr>
                </a:solidFill>
                <a:effectLst/>
                <a:latin typeface="华文楷体" panose="02010600040101010101" pitchFamily="2" charset="-122"/>
                <a:ea typeface="华文楷体" panose="02010600040101010101" pitchFamily="2" charset="-122"/>
                <a:cs typeface="Times New Roman" panose="02020603050405020304" pitchFamily="18" charset="0"/>
              </a:rPr>
              <a:t>-</a:t>
            </a:r>
            <a:r>
              <a:rPr lang="zh-CN" altLang="en-US" sz="1700" kern="100" dirty="0">
                <a:solidFill>
                  <a:schemeClr val="bg2">
                    <a:lumMod val="50000"/>
                  </a:schemeClr>
                </a:solidFill>
                <a:effectLst/>
                <a:latin typeface="华文楷体" panose="02010600040101010101" pitchFamily="2" charset="-122"/>
                <a:ea typeface="华文楷体" panose="02010600040101010101" pitchFamily="2" charset="-122"/>
                <a:cs typeface="Times New Roman" panose="02020603050405020304" pitchFamily="18" charset="0"/>
              </a:rPr>
              <a:t>自我”被认为符合描述的词汇个数之差</a:t>
            </a:r>
            <a:r>
              <a:rPr lang="en-US" altLang="zh-CN" sz="1700" kern="100" dirty="0">
                <a:solidFill>
                  <a:schemeClr val="bg2">
                    <a:lumMod val="50000"/>
                  </a:schemeClr>
                </a:solidFill>
                <a:effectLst/>
                <a:latin typeface="华文楷体" panose="02010600040101010101" pitchFamily="2" charset="-122"/>
                <a:ea typeface="华文楷体" panose="02010600040101010101" pitchFamily="2" charset="-122"/>
                <a:cs typeface="Times New Roman" panose="02020603050405020304" pitchFamily="18" charset="0"/>
              </a:rPr>
              <a:t>/</a:t>
            </a:r>
            <a:r>
              <a:rPr lang="zh-CN" altLang="en-US" sz="1700" kern="100" dirty="0">
                <a:solidFill>
                  <a:schemeClr val="bg2">
                    <a:lumMod val="50000"/>
                  </a:schemeClr>
                </a:solidFill>
                <a:effectLst/>
                <a:latin typeface="华文楷体" panose="02010600040101010101" pitchFamily="2" charset="-122"/>
                <a:ea typeface="华文楷体" panose="02010600040101010101" pitchFamily="2" charset="-122"/>
                <a:cs typeface="Times New Roman" panose="02020603050405020304" pitchFamily="18" charset="0"/>
              </a:rPr>
              <a:t>反应时之差</a:t>
            </a:r>
            <a:endParaRPr lang="en-US" altLang="zh-CN" sz="1700" kern="100" dirty="0">
              <a:solidFill>
                <a:schemeClr val="bg2">
                  <a:lumMod val="50000"/>
                </a:schemeClr>
              </a:solidFill>
              <a:effectLst/>
              <a:latin typeface="华文楷体" panose="02010600040101010101" pitchFamily="2" charset="-122"/>
              <a:ea typeface="华文楷体" panose="02010600040101010101" pitchFamily="2" charset="-122"/>
              <a:cs typeface="Times New Roman" panose="02020603050405020304" pitchFamily="18" charset="0"/>
            </a:endParaRPr>
          </a:p>
          <a:p>
            <a:pPr lvl="3">
              <a:lnSpc>
                <a:spcPct val="150000"/>
              </a:lnSpc>
            </a:pPr>
            <a:r>
              <a:rPr lang="zh-CN" altLang="en-US" sz="1700" kern="100" dirty="0">
                <a:solidFill>
                  <a:schemeClr val="bg2">
                    <a:lumMod val="50000"/>
                  </a:schemeClr>
                </a:solidFill>
                <a:effectLst/>
                <a:latin typeface="华文楷体" panose="02010600040101010101" pitchFamily="2" charset="-122"/>
                <a:ea typeface="华文楷体" panose="02010600040101010101" pitchFamily="2" charset="-122"/>
              </a:rPr>
              <a:t>（</a:t>
            </a:r>
            <a:r>
              <a:rPr lang="en-US" altLang="zh-CN" sz="1700" kern="100" dirty="0">
                <a:solidFill>
                  <a:schemeClr val="bg2">
                    <a:lumMod val="50000"/>
                  </a:schemeClr>
                </a:solidFill>
                <a:effectLst/>
                <a:latin typeface="华文楷体" panose="02010600040101010101" pitchFamily="2" charset="-122"/>
                <a:ea typeface="华文楷体" panose="02010600040101010101" pitchFamily="2" charset="-122"/>
              </a:rPr>
              <a:t>2</a:t>
            </a:r>
            <a:r>
              <a:rPr lang="zh-CN" altLang="en-US" sz="1700" kern="100" dirty="0">
                <a:solidFill>
                  <a:schemeClr val="bg2">
                    <a:lumMod val="50000"/>
                  </a:schemeClr>
                </a:solidFill>
                <a:effectLst/>
                <a:latin typeface="华文楷体" panose="02010600040101010101" pitchFamily="2" charset="-122"/>
                <a:ea typeface="华文楷体" panose="02010600040101010101" pitchFamily="2" charset="-122"/>
              </a:rPr>
              <a:t>）新旧词的判断阶段。采用信号检测论计算再认的正确率</a:t>
            </a:r>
            <a:r>
              <a:rPr lang="en-US" altLang="zh-CN" sz="1700" kern="100" dirty="0">
                <a:solidFill>
                  <a:schemeClr val="bg2">
                    <a:lumMod val="50000"/>
                  </a:schemeClr>
                </a:solidFill>
                <a:effectLst/>
                <a:latin typeface="华文楷体" panose="02010600040101010101" pitchFamily="2" charset="-122"/>
                <a:ea typeface="华文楷体" panose="02010600040101010101" pitchFamily="2" charset="-122"/>
              </a:rPr>
              <a:t>d</a:t>
            </a:r>
            <a:r>
              <a:rPr lang="zh-CN" altLang="en-US" sz="1700" kern="100" dirty="0">
                <a:solidFill>
                  <a:schemeClr val="bg2">
                    <a:lumMod val="50000"/>
                  </a:schemeClr>
                </a:solidFill>
                <a:effectLst/>
                <a:latin typeface="华文楷体" panose="02010600040101010101" pitchFamily="2" charset="-122"/>
                <a:ea typeface="华文楷体" panose="02010600040101010101" pitchFamily="2" charset="-122"/>
              </a:rPr>
              <a:t>值</a:t>
            </a:r>
            <a:endParaRPr lang="en-US" altLang="zh-CN" sz="1700" kern="100" dirty="0">
              <a:solidFill>
                <a:schemeClr val="bg2">
                  <a:lumMod val="50000"/>
                </a:schemeClr>
              </a:solidFill>
              <a:effectLst/>
              <a:latin typeface="华文楷体" panose="02010600040101010101" pitchFamily="2" charset="-122"/>
              <a:ea typeface="华文楷体" panose="02010600040101010101" pitchFamily="2" charset="-122"/>
            </a:endParaRPr>
          </a:p>
          <a:p>
            <a:pPr lvl="3">
              <a:lnSpc>
                <a:spcPct val="150000"/>
              </a:lnSpc>
            </a:pPr>
            <a:r>
              <a:rPr lang="zh-CN" altLang="en-US" sz="1700" kern="100" dirty="0">
                <a:solidFill>
                  <a:schemeClr val="bg2">
                    <a:lumMod val="50000"/>
                  </a:schemeClr>
                </a:solidFill>
                <a:latin typeface="华文楷体" panose="02010600040101010101" pitchFamily="2" charset="-122"/>
                <a:ea typeface="华文楷体" panose="02010600040101010101" pitchFamily="2" charset="-122"/>
              </a:rPr>
              <a:t>（</a:t>
            </a:r>
            <a:r>
              <a:rPr lang="en-US" altLang="zh-CN" sz="1700" kern="100" dirty="0">
                <a:solidFill>
                  <a:schemeClr val="bg2">
                    <a:lumMod val="50000"/>
                  </a:schemeClr>
                </a:solidFill>
                <a:latin typeface="华文楷体" panose="02010600040101010101" pitchFamily="2" charset="-122"/>
                <a:ea typeface="华文楷体" panose="02010600040101010101" pitchFamily="2" charset="-122"/>
              </a:rPr>
              <a:t>3</a:t>
            </a:r>
            <a:r>
              <a:rPr lang="zh-CN" altLang="en-US" sz="1700" kern="100" dirty="0">
                <a:solidFill>
                  <a:schemeClr val="bg2">
                    <a:lumMod val="50000"/>
                  </a:schemeClr>
                </a:solidFill>
                <a:latin typeface="华文楷体" panose="02010600040101010101" pitchFamily="2" charset="-122"/>
                <a:ea typeface="华文楷体" panose="02010600040101010101" pitchFamily="2" charset="-122"/>
              </a:rPr>
              <a:t>）源记忆判断。采用信号检测论计算来源判断的正确率，以“自我”为信号，“朋友”为噪音</a:t>
            </a:r>
          </a:p>
          <a:p>
            <a:pPr lvl="2">
              <a:lnSpc>
                <a:spcPct val="160000"/>
              </a:lnSpc>
            </a:pPr>
            <a:r>
              <a:rPr lang="zh-CN" altLang="en-US" sz="3100" dirty="0">
                <a:latin typeface="华文楷体" panose="02010600040101010101" pitchFamily="2" charset="-122"/>
                <a:ea typeface="华文楷体" panose="02010600040101010101" pitchFamily="2" charset="-122"/>
              </a:rPr>
              <a:t>联想学习范式</a:t>
            </a:r>
            <a:r>
              <a:rPr lang="zh-CN" altLang="en-US" sz="2100" dirty="0">
                <a:latin typeface="华文楷体" panose="02010600040101010101" pitchFamily="2" charset="-122"/>
                <a:ea typeface="华文楷体" panose="02010600040101010101" pitchFamily="2" charset="-122"/>
              </a:rPr>
              <a:t>：</a:t>
            </a:r>
            <a:endParaRPr lang="en-US" altLang="zh-CN" sz="2100" dirty="0">
              <a:latin typeface="华文楷体" panose="02010600040101010101" pitchFamily="2" charset="-122"/>
              <a:ea typeface="华文楷体" panose="02010600040101010101" pitchFamily="2" charset="-122"/>
            </a:endParaRPr>
          </a:p>
          <a:p>
            <a:pPr lvl="3">
              <a:lnSpc>
                <a:spcPct val="160000"/>
              </a:lnSpc>
            </a:pPr>
            <a:r>
              <a:rPr lang="zh-CN" altLang="en-US" sz="1600" dirty="0">
                <a:solidFill>
                  <a:schemeClr val="bg2">
                    <a:lumMod val="50000"/>
                  </a:schemeClr>
                </a:solidFill>
                <a:latin typeface="华文楷体" panose="02010600040101010101" pitchFamily="2" charset="-122"/>
                <a:ea typeface="华文楷体" panose="02010600040101010101" pitchFamily="2" charset="-122"/>
              </a:rPr>
              <a:t>只选取“匹配”且属于“积极词汇”的条件下</a:t>
            </a:r>
            <a:r>
              <a:rPr lang="zh-CN" altLang="en-US" sz="1400" dirty="0">
                <a:solidFill>
                  <a:schemeClr val="bg2">
                    <a:lumMod val="50000"/>
                  </a:schemeClr>
                </a:solidFill>
                <a:latin typeface="华文楷体" panose="02010600040101010101" pitchFamily="2" charset="-122"/>
                <a:ea typeface="华文楷体" panose="02010600040101010101" pitchFamily="2" charset="-122"/>
              </a:rPr>
              <a:t>，</a:t>
            </a:r>
            <a:r>
              <a:rPr lang="zh-CN" altLang="en-US" sz="1500" dirty="0">
                <a:solidFill>
                  <a:schemeClr val="bg2">
                    <a:lumMod val="50000"/>
                  </a:schemeClr>
                </a:solidFill>
                <a:latin typeface="华文楷体" panose="02010600040101010101" pitchFamily="2" charset="-122"/>
                <a:ea typeface="华文楷体" panose="02010600040101010101" pitchFamily="2" charset="-122"/>
              </a:rPr>
              <a:t>计算道德和能力领域的“朋友”与“自我” 的反应时之差</a:t>
            </a:r>
          </a:p>
          <a:p>
            <a:pPr lvl="3">
              <a:lnSpc>
                <a:spcPct val="150000"/>
              </a:lnSpc>
            </a:pPr>
            <a:r>
              <a:rPr lang="zh-CN" altLang="en-US" sz="1700" kern="100" dirty="0">
                <a:solidFill>
                  <a:schemeClr val="bg2">
                    <a:lumMod val="50000"/>
                  </a:schemeClr>
                </a:solidFill>
                <a:effectLst/>
                <a:latin typeface="华文楷体" panose="02010600040101010101" pitchFamily="2" charset="-122"/>
                <a:ea typeface="华文楷体" panose="02010600040101010101" pitchFamily="2" charset="-122"/>
                <a:sym typeface="Times New Roman" panose="02020603050405020304" pitchFamily="18" charset="0"/>
              </a:rPr>
              <a:t>将“匹配”条件下，反应正确记为“击中”，反应错误，记为“漏报”，计算</a:t>
            </a:r>
            <a:r>
              <a:rPr lang="en-US" altLang="zh-CN" sz="1700" i="1" kern="100" dirty="0">
                <a:solidFill>
                  <a:schemeClr val="bg2">
                    <a:lumMod val="50000"/>
                  </a:schemeClr>
                </a:solidFill>
                <a:latin typeface="华文楷体" panose="02010600040101010101" pitchFamily="2" charset="-122"/>
                <a:ea typeface="华文楷体" panose="02010600040101010101" pitchFamily="2" charset="-122"/>
                <a:sym typeface="Times New Roman" panose="02020603050405020304" pitchFamily="18" charset="0"/>
              </a:rPr>
              <a:t>d</a:t>
            </a:r>
            <a:r>
              <a:rPr lang="zh-CN" altLang="en-US" sz="1700" kern="100" dirty="0">
                <a:solidFill>
                  <a:schemeClr val="bg2">
                    <a:lumMod val="50000"/>
                  </a:schemeClr>
                </a:solidFill>
                <a:latin typeface="华文楷体" panose="02010600040101010101" pitchFamily="2" charset="-122"/>
                <a:ea typeface="华文楷体" panose="02010600040101010101" pitchFamily="2" charset="-122"/>
                <a:sym typeface="Times New Roman" panose="02020603050405020304" pitchFamily="18" charset="0"/>
              </a:rPr>
              <a:t>值</a:t>
            </a:r>
            <a:endParaRPr lang="en-US" altLang="zh-CN" sz="1700" kern="100" dirty="0">
              <a:solidFill>
                <a:schemeClr val="bg2">
                  <a:lumMod val="50000"/>
                </a:schemeClr>
              </a:solidFill>
              <a:latin typeface="华文楷体" panose="02010600040101010101" pitchFamily="2" charset="-122"/>
              <a:ea typeface="华文楷体" panose="02010600040101010101" pitchFamily="2" charset="-122"/>
              <a:sym typeface="Times New Roman" panose="02020603050405020304" pitchFamily="18" charset="0"/>
            </a:endParaRPr>
          </a:p>
          <a:p>
            <a:pPr lvl="2">
              <a:lnSpc>
                <a:spcPct val="150000"/>
              </a:lnSpc>
            </a:pPr>
            <a:r>
              <a:rPr lang="zh-CN" altLang="en-US" sz="2800" kern="100" dirty="0">
                <a:effectLst/>
                <a:latin typeface="华文楷体" panose="02010600040101010101" pitchFamily="2" charset="-122"/>
                <a:ea typeface="华文楷体" panose="02010600040101010101" pitchFamily="2" charset="-122"/>
                <a:sym typeface="Times New Roman" panose="02020603050405020304" pitchFamily="18" charset="0"/>
              </a:rPr>
              <a:t>量表各原始条目得分</a:t>
            </a:r>
            <a:endParaRPr lang="zh-CN" altLang="zh-CN" sz="2800" kern="100" dirty="0">
              <a:effectLst/>
              <a:latin typeface="华文楷体" panose="02010600040101010101" pitchFamily="2" charset="-122"/>
              <a:ea typeface="华文楷体" panose="02010600040101010101" pitchFamily="2" charset="-122"/>
              <a:sym typeface="Times New Roman" panose="02020603050405020304" pitchFamily="18" charset="0"/>
            </a:endParaRPr>
          </a:p>
        </p:txBody>
      </p:sp>
      <p:sp>
        <p:nvSpPr>
          <p:cNvPr id="5" name="矩形 4">
            <a:extLst>
              <a:ext uri="{FF2B5EF4-FFF2-40B4-BE49-F238E27FC236}">
                <a16:creationId xmlns:a16="http://schemas.microsoft.com/office/drawing/2014/main" id="{37E8E457-FCA3-AF22-DD14-DB15610A070D}"/>
              </a:ext>
            </a:extLst>
          </p:cNvPr>
          <p:cNvSpPr/>
          <p:nvPr/>
        </p:nvSpPr>
        <p:spPr>
          <a:xfrm>
            <a:off x="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6" name="矩形 5">
            <a:extLst>
              <a:ext uri="{FF2B5EF4-FFF2-40B4-BE49-F238E27FC236}">
                <a16:creationId xmlns:a16="http://schemas.microsoft.com/office/drawing/2014/main" id="{7DDA5FFA-A2B8-9D11-BA97-0280D6D70646}"/>
              </a:ext>
            </a:extLst>
          </p:cNvPr>
          <p:cNvSpPr/>
          <p:nvPr/>
        </p:nvSpPr>
        <p:spPr>
          <a:xfrm>
            <a:off x="3060000" y="6217200"/>
            <a:ext cx="3060000" cy="646853"/>
          </a:xfrm>
          <a:prstGeom prst="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F71E8471-7C3B-9C48-FCD2-C11558ED1573}"/>
              </a:ext>
            </a:extLst>
          </p:cNvPr>
          <p:cNvSpPr/>
          <p:nvPr/>
        </p:nvSpPr>
        <p:spPr>
          <a:xfrm>
            <a:off x="612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b</a:t>
            </a:r>
            <a:endParaRPr lang="zh-CN" altLang="en-US" dirty="0">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310D23BF-1E5F-C2B9-74DC-E59097B5A62A}"/>
              </a:ext>
            </a:extLst>
          </p:cNvPr>
          <p:cNvSpPr/>
          <p:nvPr/>
        </p:nvSpPr>
        <p:spPr>
          <a:xfrm>
            <a:off x="918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Tree>
    <p:extLst>
      <p:ext uri="{BB962C8B-B14F-4D97-AF65-F5344CB8AC3E}">
        <p14:creationId xmlns:p14="http://schemas.microsoft.com/office/powerpoint/2010/main" val="2151476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05654" y="1876214"/>
            <a:ext cx="9733280" cy="4287519"/>
          </a:xfrm>
        </p:spPr>
        <p:txBody>
          <a:bodyPr>
            <a:normAutofit/>
          </a:bodyPr>
          <a:lstStyle/>
          <a:p>
            <a:r>
              <a:rPr lang="zh-CN" altLang="en-US" sz="3200" dirty="0">
                <a:latin typeface="Times New Roman" panose="02020603050405020304" pitchFamily="18" charset="0"/>
                <a:ea typeface="华文楷体" panose="02010600040101010101" pitchFamily="2" charset="-122"/>
                <a:sym typeface="Times New Roman" panose="02020603050405020304" pitchFamily="18" charset="0"/>
              </a:rPr>
              <a:t>研究</a:t>
            </a:r>
            <a:r>
              <a:rPr lang="en-US" altLang="zh-CN" sz="3200" dirty="0">
                <a:latin typeface="Times New Roman" panose="02020603050405020304" pitchFamily="18" charset="0"/>
                <a:ea typeface="华文楷体" panose="02010600040101010101" pitchFamily="2" charset="-122"/>
                <a:sym typeface="Times New Roman" panose="02020603050405020304" pitchFamily="18" charset="0"/>
              </a:rPr>
              <a:t>a</a:t>
            </a:r>
            <a:r>
              <a:rPr lang="zh-CN" altLang="en-US" sz="3200" dirty="0">
                <a:latin typeface="Times New Roman" panose="02020603050405020304" pitchFamily="18" charset="0"/>
                <a:ea typeface="华文楷体" panose="02010600040101010101" pitchFamily="2" charset="-122"/>
                <a:sym typeface="Times New Roman" panose="02020603050405020304" pitchFamily="18" charset="0"/>
              </a:rPr>
              <a:t>：</a:t>
            </a:r>
            <a:r>
              <a:rPr lang="zh-CN" altLang="en-US" sz="3200" b="1" dirty="0">
                <a:latin typeface="Times New Roman" panose="02020603050405020304" pitchFamily="18" charset="0"/>
                <a:ea typeface="华文楷体" panose="02010600040101010101" pitchFamily="2" charset="-122"/>
                <a:sym typeface="Times New Roman" panose="02020603050405020304" pitchFamily="18" charset="0"/>
              </a:rPr>
              <a:t>自我增强的测量间关系</a:t>
            </a:r>
            <a:endParaRPr lang="en-US" altLang="zh-CN" sz="3200" b="1" dirty="0">
              <a:latin typeface="Times New Roman" panose="02020603050405020304" pitchFamily="18" charset="0"/>
              <a:ea typeface="华文楷体" panose="02010600040101010101" pitchFamily="2" charset="-122"/>
              <a:sym typeface="Times New Roman" panose="02020603050405020304" pitchFamily="18" charset="0"/>
            </a:endParaRPr>
          </a:p>
          <a:p>
            <a:endParaRPr lang="en-US" altLang="zh-CN" sz="3200" b="1" dirty="0">
              <a:latin typeface="Times New Roman" panose="02020603050405020304" pitchFamily="18" charset="0"/>
              <a:ea typeface="华文楷体" panose="02010600040101010101" pitchFamily="2" charset="-122"/>
              <a:sym typeface="Times New Roman" panose="02020603050405020304" pitchFamily="18" charset="0"/>
            </a:endParaRPr>
          </a:p>
          <a:p>
            <a:pPr marL="914400" lvl="2" indent="0">
              <a:buNone/>
            </a:pPr>
            <a:r>
              <a:rPr lang="zh-CN" altLang="en-US" sz="2800" kern="100" dirty="0">
                <a:effectLst/>
                <a:latin typeface="Times New Roman" panose="02020603050405020304" pitchFamily="18" charset="0"/>
                <a:ea typeface="华文楷体" panose="02010600040101010101" pitchFamily="2" charset="-122"/>
                <a:sym typeface="Times New Roman" panose="02020603050405020304" pitchFamily="18" charset="0"/>
              </a:rPr>
              <a:t>研究目的：</a:t>
            </a:r>
            <a:endParaRPr lang="en-US" altLang="zh-CN" sz="2800" kern="100" dirty="0">
              <a:effectLst/>
              <a:latin typeface="Times New Roman" panose="02020603050405020304" pitchFamily="18" charset="0"/>
              <a:ea typeface="华文楷体" panose="02010600040101010101" pitchFamily="2" charset="-122"/>
              <a:sym typeface="Times New Roman" panose="02020603050405020304" pitchFamily="18" charset="0"/>
            </a:endParaRPr>
          </a:p>
          <a:p>
            <a:pPr marL="914400" lvl="2" indent="0">
              <a:lnSpc>
                <a:spcPct val="150000"/>
              </a:lnSpc>
              <a:buNone/>
            </a:pPr>
            <a:r>
              <a:rPr lang="zh-CN" altLang="en-US" sz="2400" kern="100" dirty="0">
                <a:effectLst/>
                <a:latin typeface="Times New Roman" panose="02020603050405020304" pitchFamily="18" charset="0"/>
                <a:ea typeface="华文楷体" panose="02010600040101010101" pitchFamily="2" charset="-122"/>
                <a:sym typeface="Times New Roman" panose="02020603050405020304" pitchFamily="18" charset="0"/>
              </a:rPr>
              <a:t>（</a:t>
            </a:r>
            <a:r>
              <a:rPr lang="en-US" altLang="zh-CN" sz="2400" kern="100" dirty="0">
                <a:effectLst/>
                <a:latin typeface="Times New Roman" panose="02020603050405020304" pitchFamily="18" charset="0"/>
                <a:ea typeface="华文楷体" panose="02010600040101010101" pitchFamily="2" charset="-122"/>
                <a:sym typeface="Times New Roman" panose="02020603050405020304" pitchFamily="18" charset="0"/>
              </a:rPr>
              <a:t>1</a:t>
            </a:r>
            <a:r>
              <a:rPr lang="zh-CN" altLang="en-US" sz="2400" kern="100" dirty="0">
                <a:effectLst/>
                <a:latin typeface="Times New Roman" panose="02020603050405020304" pitchFamily="18" charset="0"/>
                <a:ea typeface="华文楷体" panose="02010600040101010101" pitchFamily="2" charset="-122"/>
                <a:sym typeface="Times New Roman" panose="02020603050405020304" pitchFamily="18" charset="0"/>
              </a:rPr>
              <a:t>）利用信效度分析、</a:t>
            </a:r>
            <a:r>
              <a:rPr lang="en-US" altLang="zh-CN" sz="2400" i="1" kern="100" dirty="0">
                <a:effectLst/>
                <a:latin typeface="Times New Roman" panose="02020603050405020304" pitchFamily="18" charset="0"/>
                <a:ea typeface="华文楷体" panose="02010600040101010101" pitchFamily="2" charset="-122"/>
                <a:sym typeface="Times New Roman" panose="02020603050405020304" pitchFamily="18" charset="0"/>
              </a:rPr>
              <a:t>t </a:t>
            </a:r>
            <a:r>
              <a:rPr lang="zh-CN" altLang="en-US" sz="2400" kern="100" dirty="0">
                <a:effectLst/>
                <a:latin typeface="Times New Roman" panose="02020603050405020304" pitchFamily="18" charset="0"/>
                <a:ea typeface="华文楷体" panose="02010600040101010101" pitchFamily="2" charset="-122"/>
                <a:sym typeface="Times New Roman" panose="02020603050405020304" pitchFamily="18" charset="0"/>
              </a:rPr>
              <a:t>检验和方差分析确认自我增强的测量方法的有效性。</a:t>
            </a:r>
            <a:endParaRPr lang="en-US" altLang="zh-CN" sz="2400" kern="100" dirty="0">
              <a:effectLst/>
              <a:latin typeface="Times New Roman" panose="02020603050405020304" pitchFamily="18" charset="0"/>
              <a:ea typeface="华文楷体" panose="02010600040101010101" pitchFamily="2" charset="-122"/>
              <a:sym typeface="Times New Roman" panose="02020603050405020304" pitchFamily="18" charset="0"/>
            </a:endParaRPr>
          </a:p>
          <a:p>
            <a:pPr marL="914400" lvl="2" indent="0">
              <a:lnSpc>
                <a:spcPct val="150000"/>
              </a:lnSpc>
              <a:buNone/>
            </a:pPr>
            <a:r>
              <a:rPr lang="zh-CN" altLang="en-US" sz="2400" kern="100" dirty="0">
                <a:effectLst/>
                <a:latin typeface="Times New Roman" panose="02020603050405020304" pitchFamily="18" charset="0"/>
                <a:ea typeface="华文楷体" panose="02010600040101010101" pitchFamily="2" charset="-122"/>
                <a:sym typeface="Times New Roman" panose="02020603050405020304" pitchFamily="18" charset="0"/>
              </a:rPr>
              <a:t>（</a:t>
            </a:r>
            <a:r>
              <a:rPr lang="en-US" altLang="zh-CN" sz="2400" kern="100" dirty="0">
                <a:effectLst/>
                <a:latin typeface="Times New Roman" panose="02020603050405020304" pitchFamily="18" charset="0"/>
                <a:ea typeface="华文楷体" panose="02010600040101010101" pitchFamily="2" charset="-122"/>
                <a:sym typeface="Times New Roman" panose="02020603050405020304" pitchFamily="18" charset="0"/>
              </a:rPr>
              <a:t>2</a:t>
            </a:r>
            <a:r>
              <a:rPr lang="zh-CN" altLang="en-US" sz="2400" kern="100" dirty="0">
                <a:effectLst/>
                <a:latin typeface="Times New Roman" panose="02020603050405020304" pitchFamily="18" charset="0"/>
                <a:ea typeface="华文楷体" panose="02010600040101010101" pitchFamily="2" charset="-122"/>
                <a:sym typeface="Times New Roman" panose="02020603050405020304" pitchFamily="18" charset="0"/>
              </a:rPr>
              <a:t>）利用探索性因素分析法和网络分析，探究外显量表与内隐实验任务间的关系。</a:t>
            </a:r>
            <a:endParaRPr lang="zh-CN" altLang="zh-CN" sz="2400" kern="100" dirty="0">
              <a:effectLst/>
              <a:latin typeface="Times New Roman" panose="02020603050405020304" pitchFamily="18" charset="0"/>
              <a:ea typeface="华文楷体" panose="02010600040101010101" pitchFamily="2" charset="-122"/>
              <a:sym typeface="Times New Roman" panose="02020603050405020304" pitchFamily="18" charset="0"/>
            </a:endParaRPr>
          </a:p>
        </p:txBody>
      </p:sp>
      <p:sp>
        <p:nvSpPr>
          <p:cNvPr id="5" name="矩形 4">
            <a:extLst>
              <a:ext uri="{FF2B5EF4-FFF2-40B4-BE49-F238E27FC236}">
                <a16:creationId xmlns:a16="http://schemas.microsoft.com/office/drawing/2014/main" id="{37E8E457-FCA3-AF22-DD14-DB15610A070D}"/>
              </a:ext>
            </a:extLst>
          </p:cNvPr>
          <p:cNvSpPr/>
          <p:nvPr/>
        </p:nvSpPr>
        <p:spPr>
          <a:xfrm>
            <a:off x="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6" name="矩形 5">
            <a:extLst>
              <a:ext uri="{FF2B5EF4-FFF2-40B4-BE49-F238E27FC236}">
                <a16:creationId xmlns:a16="http://schemas.microsoft.com/office/drawing/2014/main" id="{7DDA5FFA-A2B8-9D11-BA97-0280D6D70646}"/>
              </a:ext>
            </a:extLst>
          </p:cNvPr>
          <p:cNvSpPr/>
          <p:nvPr/>
        </p:nvSpPr>
        <p:spPr>
          <a:xfrm>
            <a:off x="3060000" y="6217200"/>
            <a:ext cx="3060000" cy="646853"/>
          </a:xfrm>
          <a:prstGeom prst="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F71E8471-7C3B-9C48-FCD2-C11558ED1573}"/>
              </a:ext>
            </a:extLst>
          </p:cNvPr>
          <p:cNvSpPr/>
          <p:nvPr/>
        </p:nvSpPr>
        <p:spPr>
          <a:xfrm>
            <a:off x="612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b</a:t>
            </a:r>
            <a:endParaRPr lang="zh-CN" altLang="en-US" dirty="0">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310D23BF-1E5F-C2B9-74DC-E59097B5A62A}"/>
              </a:ext>
            </a:extLst>
          </p:cNvPr>
          <p:cNvSpPr/>
          <p:nvPr/>
        </p:nvSpPr>
        <p:spPr>
          <a:xfrm>
            <a:off x="918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119EB23-8B6A-2C0D-2B6C-2DBC9B7EC572}"/>
              </a:ext>
            </a:extLst>
          </p:cNvPr>
          <p:cNvSpPr/>
          <p:nvPr/>
        </p:nvSpPr>
        <p:spPr>
          <a:xfrm>
            <a:off x="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7" name="矩形 6">
            <a:extLst>
              <a:ext uri="{FF2B5EF4-FFF2-40B4-BE49-F238E27FC236}">
                <a16:creationId xmlns:a16="http://schemas.microsoft.com/office/drawing/2014/main" id="{1867F555-80C8-1D69-AD2D-6CC908745749}"/>
              </a:ext>
            </a:extLst>
          </p:cNvPr>
          <p:cNvSpPr/>
          <p:nvPr/>
        </p:nvSpPr>
        <p:spPr>
          <a:xfrm>
            <a:off x="3060000" y="6217200"/>
            <a:ext cx="3060000" cy="646853"/>
          </a:xfrm>
          <a:prstGeom prst="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29D67675-0C4B-80AE-B990-6DC56E090FC5}"/>
              </a:ext>
            </a:extLst>
          </p:cNvPr>
          <p:cNvSpPr/>
          <p:nvPr/>
        </p:nvSpPr>
        <p:spPr>
          <a:xfrm>
            <a:off x="612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a:t>
            </a:r>
            <a:r>
              <a:rPr lang="en-US" altLang="zh-CN" dirty="0">
                <a:latin typeface="黑体" panose="02010609060101010101" pitchFamily="49" charset="-122"/>
                <a:ea typeface="黑体" panose="02010609060101010101" pitchFamily="49" charset="-122"/>
              </a:rPr>
              <a:t> b</a:t>
            </a:r>
            <a:endParaRPr lang="zh-CN" altLang="en-US" dirty="0">
              <a:latin typeface="黑体" panose="02010609060101010101" pitchFamily="49" charset="-122"/>
              <a:ea typeface="黑体" panose="02010609060101010101" pitchFamily="49" charset="-122"/>
            </a:endParaRPr>
          </a:p>
        </p:txBody>
      </p:sp>
      <p:sp>
        <p:nvSpPr>
          <p:cNvPr id="9" name="矩形 8">
            <a:extLst>
              <a:ext uri="{FF2B5EF4-FFF2-40B4-BE49-F238E27FC236}">
                <a16:creationId xmlns:a16="http://schemas.microsoft.com/office/drawing/2014/main" id="{CAC658A7-AF4D-22EC-D36C-095E6B98BA58}"/>
              </a:ext>
            </a:extLst>
          </p:cNvPr>
          <p:cNvSpPr/>
          <p:nvPr/>
        </p:nvSpPr>
        <p:spPr>
          <a:xfrm>
            <a:off x="918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
        <p:nvSpPr>
          <p:cNvPr id="3" name="文本框 2">
            <a:extLst>
              <a:ext uri="{FF2B5EF4-FFF2-40B4-BE49-F238E27FC236}">
                <a16:creationId xmlns:a16="http://schemas.microsoft.com/office/drawing/2014/main" id="{58724D28-9D3D-F882-7FA6-C3BCA97B42E7}"/>
              </a:ext>
            </a:extLst>
          </p:cNvPr>
          <p:cNvSpPr txBox="1"/>
          <p:nvPr/>
        </p:nvSpPr>
        <p:spPr>
          <a:xfrm>
            <a:off x="1139194" y="949934"/>
            <a:ext cx="5289525" cy="523220"/>
          </a:xfrm>
          <a:prstGeom prst="rect">
            <a:avLst/>
          </a:prstGeom>
          <a:noFill/>
        </p:spPr>
        <p:txBody>
          <a:bodyPr wrap="square">
            <a:spAutoFit/>
          </a:bodyPr>
          <a:lstStyle/>
          <a:p>
            <a:r>
              <a:rPr lang="zh-CN" altLang="en-US" sz="2800" dirty="0">
                <a:latin typeface="华文楷体" panose="02010600040101010101" pitchFamily="2" charset="-122"/>
                <a:ea typeface="华文楷体" panose="02010600040101010101" pitchFamily="2" charset="-122"/>
              </a:rPr>
              <a:t>自我增强的测量有效性的检验</a:t>
            </a:r>
          </a:p>
        </p:txBody>
      </p:sp>
      <p:graphicFrame>
        <p:nvGraphicFramePr>
          <p:cNvPr id="4" name="表格 3">
            <a:extLst>
              <a:ext uri="{FF2B5EF4-FFF2-40B4-BE49-F238E27FC236}">
                <a16:creationId xmlns:a16="http://schemas.microsoft.com/office/drawing/2014/main" id="{54C5213B-518F-47AC-E47D-316624D7DED3}"/>
              </a:ext>
            </a:extLst>
          </p:cNvPr>
          <p:cNvGraphicFramePr>
            <a:graphicFrameLocks noGrp="1"/>
          </p:cNvGraphicFramePr>
          <p:nvPr>
            <p:extLst>
              <p:ext uri="{D42A27DB-BD31-4B8C-83A1-F6EECF244321}">
                <p14:modId xmlns:p14="http://schemas.microsoft.com/office/powerpoint/2010/main" val="968540849"/>
              </p:ext>
            </p:extLst>
          </p:nvPr>
        </p:nvGraphicFramePr>
        <p:xfrm>
          <a:off x="2407550" y="1706030"/>
          <a:ext cx="6855719" cy="4045418"/>
        </p:xfrm>
        <a:graphic>
          <a:graphicData uri="http://schemas.openxmlformats.org/drawingml/2006/table">
            <a:tbl>
              <a:tblPr firstRow="1" firstCol="1" bandRow="1">
                <a:tableStyleId>{5C22544A-7EE6-4342-B048-85BDC9FD1C3A}</a:tableStyleId>
              </a:tblPr>
              <a:tblGrid>
                <a:gridCol w="1998543">
                  <a:extLst>
                    <a:ext uri="{9D8B030D-6E8A-4147-A177-3AD203B41FA5}">
                      <a16:colId xmlns:a16="http://schemas.microsoft.com/office/drawing/2014/main" val="808923028"/>
                    </a:ext>
                  </a:extLst>
                </a:gridCol>
                <a:gridCol w="1878680">
                  <a:extLst>
                    <a:ext uri="{9D8B030D-6E8A-4147-A177-3AD203B41FA5}">
                      <a16:colId xmlns:a16="http://schemas.microsoft.com/office/drawing/2014/main" val="519664774"/>
                    </a:ext>
                  </a:extLst>
                </a:gridCol>
                <a:gridCol w="1627947">
                  <a:extLst>
                    <a:ext uri="{9D8B030D-6E8A-4147-A177-3AD203B41FA5}">
                      <a16:colId xmlns:a16="http://schemas.microsoft.com/office/drawing/2014/main" val="120308616"/>
                    </a:ext>
                  </a:extLst>
                </a:gridCol>
                <a:gridCol w="1350549">
                  <a:extLst>
                    <a:ext uri="{9D8B030D-6E8A-4147-A177-3AD203B41FA5}">
                      <a16:colId xmlns:a16="http://schemas.microsoft.com/office/drawing/2014/main" val="249471219"/>
                    </a:ext>
                  </a:extLst>
                </a:gridCol>
              </a:tblGrid>
              <a:tr h="311186">
                <a:tc>
                  <a:txBody>
                    <a:bodyPr/>
                    <a:lstStyle/>
                    <a:p>
                      <a:pPr indent="266700" algn="ctr">
                        <a:lnSpc>
                          <a:spcPts val="2000"/>
                        </a:lnSpc>
                      </a:pPr>
                      <a:r>
                        <a:rPr lang="zh-CN" sz="1400" kern="0" dirty="0">
                          <a:solidFill>
                            <a:schemeClr val="accent5">
                              <a:lumMod val="20000"/>
                              <a:lumOff val="80000"/>
                            </a:schemeClr>
                          </a:solidFill>
                          <a:effectLst/>
                          <a:latin typeface="华文楷体" panose="02010600040101010101" pitchFamily="2" charset="-122"/>
                          <a:ea typeface="华文楷体" panose="02010600040101010101" pitchFamily="2" charset="-122"/>
                        </a:rPr>
                        <a:t>变量</a:t>
                      </a:r>
                      <a:endParaRPr lang="zh-CN" sz="1400" kern="100" dirty="0">
                        <a:solidFill>
                          <a:schemeClr val="accent5">
                            <a:lumMod val="20000"/>
                            <a:lumOff val="80000"/>
                          </a:schemeClr>
                        </a:solidFill>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400050" algn="just">
                        <a:lnSpc>
                          <a:spcPts val="2000"/>
                        </a:lnSpc>
                      </a:pPr>
                      <a:r>
                        <a:rPr lang="zh-CN" sz="1400" kern="0" dirty="0">
                          <a:solidFill>
                            <a:schemeClr val="accent5">
                              <a:lumMod val="20000"/>
                              <a:lumOff val="80000"/>
                            </a:schemeClr>
                          </a:solidFill>
                          <a:effectLst/>
                          <a:latin typeface="华文楷体" panose="02010600040101010101" pitchFamily="2" charset="-122"/>
                          <a:ea typeface="华文楷体" panose="02010600040101010101" pitchFamily="2" charset="-122"/>
                        </a:rPr>
                        <a:t>总分平均值</a:t>
                      </a:r>
                      <a:endParaRPr lang="zh-CN" sz="1400" kern="100" dirty="0">
                        <a:solidFill>
                          <a:schemeClr val="accent5">
                            <a:lumMod val="20000"/>
                            <a:lumOff val="80000"/>
                          </a:schemeClr>
                        </a:solidFill>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133350" algn="just">
                        <a:lnSpc>
                          <a:spcPts val="2000"/>
                        </a:lnSpc>
                      </a:pPr>
                      <a:r>
                        <a:rPr lang="zh-CN" sz="1400" kern="0" dirty="0">
                          <a:solidFill>
                            <a:schemeClr val="accent5">
                              <a:lumMod val="20000"/>
                              <a:lumOff val="80000"/>
                            </a:schemeClr>
                          </a:solidFill>
                          <a:effectLst/>
                          <a:latin typeface="华文楷体" panose="02010600040101010101" pitchFamily="2" charset="-122"/>
                          <a:ea typeface="华文楷体" panose="02010600040101010101" pitchFamily="2" charset="-122"/>
                        </a:rPr>
                        <a:t>内部一致性系数</a:t>
                      </a:r>
                      <a:endParaRPr lang="zh-CN" sz="1400" kern="100" dirty="0">
                        <a:solidFill>
                          <a:schemeClr val="accent5">
                            <a:lumMod val="20000"/>
                            <a:lumOff val="80000"/>
                          </a:schemeClr>
                        </a:solidFill>
                        <a:effectLst/>
                        <a:latin typeface="华文楷体" panose="02010600040101010101" pitchFamily="2" charset="-122"/>
                        <a:ea typeface="华文楷体" panose="02010600040101010101" pitchFamily="2" charset="-122"/>
                      </a:endParaRPr>
                    </a:p>
                  </a:txBody>
                  <a:tcPr marL="68580" marR="68580" marT="0" marB="0" anchor="ctr"/>
                </a:tc>
                <a:tc>
                  <a:txBody>
                    <a:bodyPr/>
                    <a:lstStyle/>
                    <a:p>
                      <a:r>
                        <a:rPr lang="en-US" altLang="zh-CN" sz="1400" kern="0" dirty="0">
                          <a:solidFill>
                            <a:schemeClr val="accent5">
                              <a:lumMod val="20000"/>
                              <a:lumOff val="80000"/>
                            </a:schemeClr>
                          </a:solidFill>
                          <a:effectLst/>
                          <a:latin typeface="华文楷体" panose="02010600040101010101" pitchFamily="2" charset="-122"/>
                          <a:ea typeface="华文楷体" panose="02010600040101010101" pitchFamily="2" charset="-122"/>
                        </a:rPr>
                        <a:t>      </a:t>
                      </a:r>
                      <a:r>
                        <a:rPr lang="zh-CN" sz="1400" kern="0" dirty="0">
                          <a:solidFill>
                            <a:schemeClr val="accent5">
                              <a:lumMod val="20000"/>
                              <a:lumOff val="80000"/>
                            </a:schemeClr>
                          </a:solidFill>
                          <a:effectLst/>
                          <a:latin typeface="华文楷体" panose="02010600040101010101" pitchFamily="2" charset="-122"/>
                          <a:ea typeface="华文楷体" panose="02010600040101010101" pitchFamily="2" charset="-122"/>
                        </a:rPr>
                        <a:t>重测信度</a:t>
                      </a:r>
                      <a:endParaRPr lang="zh-CN" altLang="en-US" sz="1400" dirty="0">
                        <a:solidFill>
                          <a:schemeClr val="accent5">
                            <a:lumMod val="20000"/>
                            <a:lumOff val="80000"/>
                          </a:schemeClr>
                        </a:solidFill>
                        <a:latin typeface="华文楷体" panose="02010600040101010101" pitchFamily="2" charset="-122"/>
                        <a:ea typeface="华文楷体" panose="02010600040101010101" pitchFamily="2" charset="-122"/>
                      </a:endParaRPr>
                    </a:p>
                  </a:txBody>
                  <a:tcPr marL="68580" marR="68580" marT="0" marB="0" anchor="ctr"/>
                </a:tc>
                <a:extLst>
                  <a:ext uri="{0D108BD9-81ED-4DB2-BD59-A6C34878D82A}">
                    <a16:rowId xmlns:a16="http://schemas.microsoft.com/office/drawing/2014/main" val="1466686448"/>
                  </a:ext>
                </a:extLst>
              </a:tr>
              <a:tr h="311186">
                <a:tc>
                  <a:txBody>
                    <a:bodyPr/>
                    <a:lstStyle/>
                    <a:p>
                      <a:pPr indent="266700" algn="ctr">
                        <a:lnSpc>
                          <a:spcPts val="2000"/>
                        </a:lnSpc>
                      </a:pPr>
                      <a:r>
                        <a:rPr lang="zh-CN" sz="1400" kern="0" dirty="0">
                          <a:effectLst/>
                          <a:latin typeface="华文楷体" panose="02010600040101010101" pitchFamily="2" charset="-122"/>
                          <a:ea typeface="华文楷体" panose="02010600040101010101" pitchFamily="2" charset="-122"/>
                        </a:rPr>
                        <a:t>内控性</a:t>
                      </a:r>
                      <a:endParaRPr lang="zh-CN" sz="1400" kern="100" dirty="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dirty="0">
                          <a:effectLst/>
                          <a:latin typeface="华文楷体" panose="02010600040101010101" pitchFamily="2" charset="-122"/>
                          <a:ea typeface="华文楷体" panose="02010600040101010101" pitchFamily="2" charset="-122"/>
                        </a:rPr>
                        <a:t>33.19</a:t>
                      </a:r>
                      <a:endParaRPr lang="zh-CN" sz="1400" kern="100" dirty="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dirty="0">
                          <a:solidFill>
                            <a:srgbClr val="FF0000"/>
                          </a:solidFill>
                          <a:effectLst/>
                          <a:latin typeface="华文楷体" panose="02010600040101010101" pitchFamily="2" charset="-122"/>
                          <a:ea typeface="华文楷体" panose="02010600040101010101" pitchFamily="2" charset="-122"/>
                        </a:rPr>
                        <a:t>0.80</a:t>
                      </a:r>
                      <a:endParaRPr lang="zh-CN" sz="1400" kern="100" dirty="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a:solidFill>
                            <a:srgbClr val="FF0000"/>
                          </a:solidFill>
                          <a:effectLst/>
                          <a:latin typeface="华文楷体" panose="02010600040101010101" pitchFamily="2" charset="-122"/>
                          <a:ea typeface="华文楷体" panose="02010600040101010101" pitchFamily="2" charset="-122"/>
                        </a:rPr>
                        <a:t>0.87</a:t>
                      </a:r>
                      <a:endParaRPr lang="zh-CN" sz="1400" kern="10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extLst>
                  <a:ext uri="{0D108BD9-81ED-4DB2-BD59-A6C34878D82A}">
                    <a16:rowId xmlns:a16="http://schemas.microsoft.com/office/drawing/2014/main" val="3464074091"/>
                  </a:ext>
                </a:extLst>
              </a:tr>
              <a:tr h="311186">
                <a:tc>
                  <a:txBody>
                    <a:bodyPr/>
                    <a:lstStyle/>
                    <a:p>
                      <a:pPr indent="266700" algn="ctr">
                        <a:lnSpc>
                          <a:spcPts val="2000"/>
                        </a:lnSpc>
                      </a:pPr>
                      <a:r>
                        <a:rPr lang="zh-CN" sz="1400" kern="0">
                          <a:effectLst/>
                          <a:latin typeface="华文楷体" panose="02010600040101010101" pitchFamily="2" charset="-122"/>
                          <a:ea typeface="华文楷体" panose="02010600040101010101" pitchFamily="2" charset="-122"/>
                        </a:rPr>
                        <a:t>乐观</a:t>
                      </a:r>
                      <a:endParaRPr lang="zh-CN" sz="1400" kern="10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dirty="0">
                          <a:effectLst/>
                          <a:latin typeface="华文楷体" panose="02010600040101010101" pitchFamily="2" charset="-122"/>
                          <a:ea typeface="华文楷体" panose="02010600040101010101" pitchFamily="2" charset="-122"/>
                        </a:rPr>
                        <a:t>24.24</a:t>
                      </a:r>
                      <a:endParaRPr lang="zh-CN" sz="1400" kern="100" dirty="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dirty="0">
                          <a:solidFill>
                            <a:srgbClr val="FF0000"/>
                          </a:solidFill>
                          <a:effectLst/>
                          <a:latin typeface="华文楷体" panose="02010600040101010101" pitchFamily="2" charset="-122"/>
                          <a:ea typeface="华文楷体" panose="02010600040101010101" pitchFamily="2" charset="-122"/>
                        </a:rPr>
                        <a:t>0.78</a:t>
                      </a:r>
                      <a:endParaRPr lang="zh-CN" sz="1400" kern="100" dirty="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a:solidFill>
                            <a:srgbClr val="FF0000"/>
                          </a:solidFill>
                          <a:effectLst/>
                          <a:latin typeface="华文楷体" panose="02010600040101010101" pitchFamily="2" charset="-122"/>
                          <a:ea typeface="华文楷体" panose="02010600040101010101" pitchFamily="2" charset="-122"/>
                        </a:rPr>
                        <a:t>0.81</a:t>
                      </a:r>
                      <a:endParaRPr lang="zh-CN" sz="1400" kern="10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extLst>
                  <a:ext uri="{0D108BD9-81ED-4DB2-BD59-A6C34878D82A}">
                    <a16:rowId xmlns:a16="http://schemas.microsoft.com/office/drawing/2014/main" val="3813013433"/>
                  </a:ext>
                </a:extLst>
              </a:tr>
              <a:tr h="311186">
                <a:tc>
                  <a:txBody>
                    <a:bodyPr/>
                    <a:lstStyle/>
                    <a:p>
                      <a:pPr indent="266700" algn="ctr">
                        <a:lnSpc>
                          <a:spcPts val="2000"/>
                        </a:lnSpc>
                      </a:pPr>
                      <a:r>
                        <a:rPr lang="zh-CN" sz="1400" kern="0">
                          <a:effectLst/>
                          <a:latin typeface="华文楷体" panose="02010600040101010101" pitchFamily="2" charset="-122"/>
                          <a:ea typeface="华文楷体" panose="02010600040101010101" pitchFamily="2" charset="-122"/>
                        </a:rPr>
                        <a:t>显性自恋</a:t>
                      </a:r>
                      <a:endParaRPr lang="zh-CN" sz="1400" kern="10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dirty="0">
                          <a:effectLst/>
                          <a:latin typeface="华文楷体" panose="02010600040101010101" pitchFamily="2" charset="-122"/>
                          <a:ea typeface="华文楷体" panose="02010600040101010101" pitchFamily="2" charset="-122"/>
                        </a:rPr>
                        <a:t>3.60</a:t>
                      </a:r>
                      <a:endParaRPr lang="zh-CN" sz="1400" kern="100" dirty="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dirty="0">
                          <a:solidFill>
                            <a:srgbClr val="FF0000"/>
                          </a:solidFill>
                          <a:effectLst/>
                          <a:latin typeface="华文楷体" panose="02010600040101010101" pitchFamily="2" charset="-122"/>
                          <a:ea typeface="华文楷体" panose="02010600040101010101" pitchFamily="2" charset="-122"/>
                        </a:rPr>
                        <a:t>0.83</a:t>
                      </a:r>
                      <a:endParaRPr lang="zh-CN" sz="1400" kern="100" dirty="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a:solidFill>
                            <a:srgbClr val="FF0000"/>
                          </a:solidFill>
                          <a:effectLst/>
                          <a:latin typeface="华文楷体" panose="02010600040101010101" pitchFamily="2" charset="-122"/>
                          <a:ea typeface="华文楷体" panose="02010600040101010101" pitchFamily="2" charset="-122"/>
                        </a:rPr>
                        <a:t>0.81</a:t>
                      </a:r>
                      <a:endParaRPr lang="zh-CN" sz="1400" kern="10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extLst>
                  <a:ext uri="{0D108BD9-81ED-4DB2-BD59-A6C34878D82A}">
                    <a16:rowId xmlns:a16="http://schemas.microsoft.com/office/drawing/2014/main" val="3515081260"/>
                  </a:ext>
                </a:extLst>
              </a:tr>
              <a:tr h="311186">
                <a:tc>
                  <a:txBody>
                    <a:bodyPr/>
                    <a:lstStyle/>
                    <a:p>
                      <a:pPr indent="266700" algn="ctr">
                        <a:lnSpc>
                          <a:spcPts val="2000"/>
                        </a:lnSpc>
                      </a:pPr>
                      <a:r>
                        <a:rPr lang="zh-CN" sz="1400" kern="0">
                          <a:effectLst/>
                          <a:latin typeface="华文楷体" panose="02010600040101010101" pitchFamily="2" charset="-122"/>
                          <a:ea typeface="华文楷体" panose="02010600040101010101" pitchFamily="2" charset="-122"/>
                        </a:rPr>
                        <a:t>过度敏感自恋</a:t>
                      </a:r>
                      <a:endParaRPr lang="zh-CN" sz="1400" kern="10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a:effectLst/>
                          <a:latin typeface="华文楷体" panose="02010600040101010101" pitchFamily="2" charset="-122"/>
                          <a:ea typeface="华文楷体" panose="02010600040101010101" pitchFamily="2" charset="-122"/>
                        </a:rPr>
                        <a:t>29.89</a:t>
                      </a:r>
                      <a:endParaRPr lang="zh-CN" sz="1400" kern="10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dirty="0">
                          <a:solidFill>
                            <a:srgbClr val="FF0000"/>
                          </a:solidFill>
                          <a:effectLst/>
                          <a:latin typeface="华文楷体" panose="02010600040101010101" pitchFamily="2" charset="-122"/>
                          <a:ea typeface="华文楷体" panose="02010600040101010101" pitchFamily="2" charset="-122"/>
                        </a:rPr>
                        <a:t>0.70</a:t>
                      </a:r>
                      <a:endParaRPr lang="zh-CN" sz="1400" kern="100" dirty="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dirty="0">
                          <a:solidFill>
                            <a:srgbClr val="FF0000"/>
                          </a:solidFill>
                          <a:effectLst/>
                          <a:latin typeface="华文楷体" panose="02010600040101010101" pitchFamily="2" charset="-122"/>
                          <a:ea typeface="华文楷体" panose="02010600040101010101" pitchFamily="2" charset="-122"/>
                        </a:rPr>
                        <a:t>0.76</a:t>
                      </a:r>
                      <a:endParaRPr lang="zh-CN" sz="1400" kern="100" dirty="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extLst>
                  <a:ext uri="{0D108BD9-81ED-4DB2-BD59-A6C34878D82A}">
                    <a16:rowId xmlns:a16="http://schemas.microsoft.com/office/drawing/2014/main" val="2910527320"/>
                  </a:ext>
                </a:extLst>
              </a:tr>
              <a:tr h="311186">
                <a:tc>
                  <a:txBody>
                    <a:bodyPr/>
                    <a:lstStyle/>
                    <a:p>
                      <a:pPr indent="266700" algn="ctr">
                        <a:lnSpc>
                          <a:spcPts val="2000"/>
                        </a:lnSpc>
                      </a:pPr>
                      <a:r>
                        <a:rPr lang="zh-CN" sz="1400" kern="0">
                          <a:effectLst/>
                          <a:latin typeface="华文楷体" panose="02010600040101010101" pitchFamily="2" charset="-122"/>
                          <a:ea typeface="华文楷体" panose="02010600040101010101" pitchFamily="2" charset="-122"/>
                        </a:rPr>
                        <a:t>核心自我评价</a:t>
                      </a:r>
                      <a:endParaRPr lang="zh-CN" sz="1400" kern="10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a:effectLst/>
                          <a:latin typeface="华文楷体" panose="02010600040101010101" pitchFamily="2" charset="-122"/>
                          <a:ea typeface="华文楷体" panose="02010600040101010101" pitchFamily="2" charset="-122"/>
                        </a:rPr>
                        <a:t>36.64</a:t>
                      </a:r>
                      <a:endParaRPr lang="zh-CN" sz="1400" kern="10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dirty="0">
                          <a:solidFill>
                            <a:srgbClr val="FF0000"/>
                          </a:solidFill>
                          <a:effectLst/>
                          <a:latin typeface="华文楷体" panose="02010600040101010101" pitchFamily="2" charset="-122"/>
                          <a:ea typeface="华文楷体" panose="02010600040101010101" pitchFamily="2" charset="-122"/>
                        </a:rPr>
                        <a:t>0.94</a:t>
                      </a:r>
                      <a:endParaRPr lang="zh-CN" sz="1400" kern="100" dirty="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dirty="0">
                          <a:solidFill>
                            <a:srgbClr val="FF0000"/>
                          </a:solidFill>
                          <a:effectLst/>
                          <a:latin typeface="华文楷体" panose="02010600040101010101" pitchFamily="2" charset="-122"/>
                          <a:ea typeface="华文楷体" panose="02010600040101010101" pitchFamily="2" charset="-122"/>
                        </a:rPr>
                        <a:t>0.83</a:t>
                      </a:r>
                      <a:endParaRPr lang="zh-CN" sz="1400" kern="100" dirty="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extLst>
                  <a:ext uri="{0D108BD9-81ED-4DB2-BD59-A6C34878D82A}">
                    <a16:rowId xmlns:a16="http://schemas.microsoft.com/office/drawing/2014/main" val="2359101329"/>
                  </a:ext>
                </a:extLst>
              </a:tr>
              <a:tr h="311186">
                <a:tc>
                  <a:txBody>
                    <a:bodyPr/>
                    <a:lstStyle/>
                    <a:p>
                      <a:pPr indent="266700" algn="ctr">
                        <a:lnSpc>
                          <a:spcPts val="2000"/>
                        </a:lnSpc>
                      </a:pPr>
                      <a:r>
                        <a:rPr lang="zh-CN" sz="1400" kern="0">
                          <a:effectLst/>
                          <a:latin typeface="华文楷体" panose="02010600040101010101" pitchFamily="2" charset="-122"/>
                          <a:ea typeface="华文楷体" panose="02010600040101010101" pitchFamily="2" charset="-122"/>
                        </a:rPr>
                        <a:t>罗森伯格自尊</a:t>
                      </a:r>
                      <a:endParaRPr lang="zh-CN" sz="1400" kern="10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a:effectLst/>
                          <a:latin typeface="华文楷体" panose="02010600040101010101" pitchFamily="2" charset="-122"/>
                          <a:ea typeface="华文楷体" panose="02010600040101010101" pitchFamily="2" charset="-122"/>
                        </a:rPr>
                        <a:t>32.24</a:t>
                      </a:r>
                      <a:endParaRPr lang="zh-CN" sz="1400" kern="10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a:solidFill>
                            <a:srgbClr val="FF0000"/>
                          </a:solidFill>
                          <a:effectLst/>
                          <a:latin typeface="华文楷体" panose="02010600040101010101" pitchFamily="2" charset="-122"/>
                          <a:ea typeface="华文楷体" panose="02010600040101010101" pitchFamily="2" charset="-122"/>
                        </a:rPr>
                        <a:t>0.92</a:t>
                      </a:r>
                      <a:endParaRPr lang="zh-CN" sz="1400" kern="10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dirty="0">
                          <a:solidFill>
                            <a:srgbClr val="FF0000"/>
                          </a:solidFill>
                          <a:effectLst/>
                          <a:latin typeface="华文楷体" panose="02010600040101010101" pitchFamily="2" charset="-122"/>
                          <a:ea typeface="华文楷体" panose="02010600040101010101" pitchFamily="2" charset="-122"/>
                        </a:rPr>
                        <a:t>0.83</a:t>
                      </a:r>
                      <a:endParaRPr lang="zh-CN" sz="1400" kern="100" dirty="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extLst>
                  <a:ext uri="{0D108BD9-81ED-4DB2-BD59-A6C34878D82A}">
                    <a16:rowId xmlns:a16="http://schemas.microsoft.com/office/drawing/2014/main" val="3632136643"/>
                  </a:ext>
                </a:extLst>
              </a:tr>
              <a:tr h="311186">
                <a:tc>
                  <a:txBody>
                    <a:bodyPr/>
                    <a:lstStyle/>
                    <a:p>
                      <a:pPr indent="266700" algn="ctr">
                        <a:lnSpc>
                          <a:spcPts val="2000"/>
                        </a:lnSpc>
                      </a:pPr>
                      <a:r>
                        <a:rPr lang="zh-CN" sz="1400" kern="0">
                          <a:effectLst/>
                          <a:latin typeface="华文楷体" panose="02010600040101010101" pitchFamily="2" charset="-122"/>
                          <a:ea typeface="华文楷体" panose="02010600040101010101" pitchFamily="2" charset="-122"/>
                        </a:rPr>
                        <a:t>自我概念清晰度</a:t>
                      </a:r>
                      <a:endParaRPr lang="zh-CN" sz="1400" kern="10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a:effectLst/>
                          <a:latin typeface="华文楷体" panose="02010600040101010101" pitchFamily="2" charset="-122"/>
                          <a:ea typeface="华文楷体" panose="02010600040101010101" pitchFamily="2" charset="-122"/>
                        </a:rPr>
                        <a:t>41.31</a:t>
                      </a:r>
                      <a:endParaRPr lang="zh-CN" sz="1400" kern="10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dirty="0">
                          <a:solidFill>
                            <a:srgbClr val="FF0000"/>
                          </a:solidFill>
                          <a:effectLst/>
                          <a:latin typeface="华文楷体" panose="02010600040101010101" pitchFamily="2" charset="-122"/>
                          <a:ea typeface="华文楷体" panose="02010600040101010101" pitchFamily="2" charset="-122"/>
                        </a:rPr>
                        <a:t>0.93</a:t>
                      </a:r>
                      <a:endParaRPr lang="zh-CN" sz="1400" kern="100" dirty="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dirty="0">
                          <a:solidFill>
                            <a:srgbClr val="FF0000"/>
                          </a:solidFill>
                          <a:effectLst/>
                          <a:latin typeface="华文楷体" panose="02010600040101010101" pitchFamily="2" charset="-122"/>
                          <a:ea typeface="华文楷体" panose="02010600040101010101" pitchFamily="2" charset="-122"/>
                        </a:rPr>
                        <a:t>0.84</a:t>
                      </a:r>
                      <a:endParaRPr lang="zh-CN" sz="1400" kern="100" dirty="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extLst>
                  <a:ext uri="{0D108BD9-81ED-4DB2-BD59-A6C34878D82A}">
                    <a16:rowId xmlns:a16="http://schemas.microsoft.com/office/drawing/2014/main" val="918325148"/>
                  </a:ext>
                </a:extLst>
              </a:tr>
              <a:tr h="311186">
                <a:tc>
                  <a:txBody>
                    <a:bodyPr/>
                    <a:lstStyle/>
                    <a:p>
                      <a:pPr indent="266700" algn="ctr">
                        <a:lnSpc>
                          <a:spcPts val="2000"/>
                        </a:lnSpc>
                      </a:pPr>
                      <a:r>
                        <a:rPr lang="zh-CN" sz="1400" kern="0">
                          <a:effectLst/>
                          <a:latin typeface="华文楷体" panose="02010600040101010101" pitchFamily="2" charset="-122"/>
                          <a:ea typeface="华文楷体" panose="02010600040101010101" pitchFamily="2" charset="-122"/>
                        </a:rPr>
                        <a:t>道德同一性</a:t>
                      </a:r>
                      <a:endParaRPr lang="zh-CN" sz="1400" kern="10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a:effectLst/>
                          <a:latin typeface="华文楷体" panose="02010600040101010101" pitchFamily="2" charset="-122"/>
                          <a:ea typeface="华文楷体" panose="02010600040101010101" pitchFamily="2" charset="-122"/>
                        </a:rPr>
                        <a:t>41.29</a:t>
                      </a:r>
                      <a:endParaRPr lang="zh-CN" sz="1400" kern="10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dirty="0">
                          <a:solidFill>
                            <a:srgbClr val="FF0000"/>
                          </a:solidFill>
                          <a:effectLst/>
                          <a:latin typeface="华文楷体" panose="02010600040101010101" pitchFamily="2" charset="-122"/>
                          <a:ea typeface="华文楷体" panose="02010600040101010101" pitchFamily="2" charset="-122"/>
                        </a:rPr>
                        <a:t>0.82</a:t>
                      </a:r>
                      <a:endParaRPr lang="zh-CN" sz="1400" kern="100" dirty="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dirty="0">
                          <a:solidFill>
                            <a:srgbClr val="FF0000"/>
                          </a:solidFill>
                          <a:effectLst/>
                          <a:latin typeface="华文楷体" panose="02010600040101010101" pitchFamily="2" charset="-122"/>
                          <a:ea typeface="华文楷体" panose="02010600040101010101" pitchFamily="2" charset="-122"/>
                        </a:rPr>
                        <a:t>0.79</a:t>
                      </a:r>
                      <a:endParaRPr lang="zh-CN" sz="1400" kern="100" dirty="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extLst>
                  <a:ext uri="{0D108BD9-81ED-4DB2-BD59-A6C34878D82A}">
                    <a16:rowId xmlns:a16="http://schemas.microsoft.com/office/drawing/2014/main" val="3798096522"/>
                  </a:ext>
                </a:extLst>
              </a:tr>
              <a:tr h="311186">
                <a:tc>
                  <a:txBody>
                    <a:bodyPr/>
                    <a:lstStyle/>
                    <a:p>
                      <a:pPr indent="266700" algn="ctr">
                        <a:lnSpc>
                          <a:spcPts val="2000"/>
                        </a:lnSpc>
                      </a:pPr>
                      <a:r>
                        <a:rPr lang="zh-CN" sz="1400" kern="0">
                          <a:effectLst/>
                          <a:latin typeface="华文楷体" panose="02010600040101010101" pitchFamily="2" charset="-122"/>
                          <a:ea typeface="华文楷体" panose="02010600040101010101" pitchFamily="2" charset="-122"/>
                        </a:rPr>
                        <a:t>道德自我形象</a:t>
                      </a:r>
                      <a:endParaRPr lang="zh-CN" sz="1400" kern="10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a:effectLst/>
                          <a:latin typeface="华文楷体" panose="02010600040101010101" pitchFamily="2" charset="-122"/>
                          <a:ea typeface="华文楷体" panose="02010600040101010101" pitchFamily="2" charset="-122"/>
                        </a:rPr>
                        <a:t>51.98</a:t>
                      </a:r>
                      <a:endParaRPr lang="zh-CN" sz="1400" kern="10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dirty="0">
                          <a:solidFill>
                            <a:srgbClr val="FF0000"/>
                          </a:solidFill>
                          <a:effectLst/>
                          <a:latin typeface="华文楷体" panose="02010600040101010101" pitchFamily="2" charset="-122"/>
                          <a:ea typeface="华文楷体" panose="02010600040101010101" pitchFamily="2" charset="-122"/>
                        </a:rPr>
                        <a:t>0.95</a:t>
                      </a:r>
                      <a:endParaRPr lang="zh-CN" sz="1400" kern="100" dirty="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dirty="0">
                          <a:solidFill>
                            <a:srgbClr val="FF0000"/>
                          </a:solidFill>
                          <a:effectLst/>
                          <a:latin typeface="华文楷体" panose="02010600040101010101" pitchFamily="2" charset="-122"/>
                          <a:ea typeface="华文楷体" panose="02010600040101010101" pitchFamily="2" charset="-122"/>
                        </a:rPr>
                        <a:t>0.83</a:t>
                      </a:r>
                      <a:endParaRPr lang="zh-CN" sz="1400" kern="100" dirty="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extLst>
                  <a:ext uri="{0D108BD9-81ED-4DB2-BD59-A6C34878D82A}">
                    <a16:rowId xmlns:a16="http://schemas.microsoft.com/office/drawing/2014/main" val="2462777133"/>
                  </a:ext>
                </a:extLst>
              </a:tr>
              <a:tr h="311186">
                <a:tc>
                  <a:txBody>
                    <a:bodyPr/>
                    <a:lstStyle/>
                    <a:p>
                      <a:pPr indent="266700" algn="ctr">
                        <a:lnSpc>
                          <a:spcPts val="2000"/>
                        </a:lnSpc>
                      </a:pPr>
                      <a:r>
                        <a:rPr lang="zh-CN" sz="1400" kern="0">
                          <a:effectLst/>
                          <a:latin typeface="华文楷体" panose="02010600040101010101" pitchFamily="2" charset="-122"/>
                          <a:ea typeface="华文楷体" panose="02010600040101010101" pitchFamily="2" charset="-122"/>
                        </a:rPr>
                        <a:t>自欺性拔高</a:t>
                      </a:r>
                      <a:endParaRPr lang="zh-CN" sz="1400" kern="10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a:effectLst/>
                          <a:latin typeface="华文楷体" panose="02010600040101010101" pitchFamily="2" charset="-122"/>
                          <a:ea typeface="华文楷体" panose="02010600040101010101" pitchFamily="2" charset="-122"/>
                        </a:rPr>
                        <a:t>88.30</a:t>
                      </a:r>
                      <a:endParaRPr lang="zh-CN" sz="1400" kern="10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a:solidFill>
                            <a:srgbClr val="FF0000"/>
                          </a:solidFill>
                          <a:effectLst/>
                          <a:latin typeface="华文楷体" panose="02010600040101010101" pitchFamily="2" charset="-122"/>
                          <a:ea typeface="华文楷体" panose="02010600040101010101" pitchFamily="2" charset="-122"/>
                        </a:rPr>
                        <a:t>0.92</a:t>
                      </a:r>
                      <a:endParaRPr lang="zh-CN" sz="1400" kern="10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dirty="0">
                          <a:solidFill>
                            <a:srgbClr val="FF0000"/>
                          </a:solidFill>
                          <a:effectLst/>
                          <a:latin typeface="华文楷体" panose="02010600040101010101" pitchFamily="2" charset="-122"/>
                          <a:ea typeface="华文楷体" panose="02010600040101010101" pitchFamily="2" charset="-122"/>
                        </a:rPr>
                        <a:t>0.94</a:t>
                      </a:r>
                      <a:endParaRPr lang="zh-CN" sz="1400" kern="100" dirty="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extLst>
                  <a:ext uri="{0D108BD9-81ED-4DB2-BD59-A6C34878D82A}">
                    <a16:rowId xmlns:a16="http://schemas.microsoft.com/office/drawing/2014/main" val="1435393674"/>
                  </a:ext>
                </a:extLst>
              </a:tr>
              <a:tr h="311186">
                <a:tc>
                  <a:txBody>
                    <a:bodyPr/>
                    <a:lstStyle/>
                    <a:p>
                      <a:pPr indent="266700" algn="ctr">
                        <a:lnSpc>
                          <a:spcPts val="2000"/>
                        </a:lnSpc>
                      </a:pPr>
                      <a:r>
                        <a:rPr lang="zh-CN" sz="1400" kern="0">
                          <a:effectLst/>
                          <a:latin typeface="华文楷体" panose="02010600040101010101" pitchFamily="2" charset="-122"/>
                          <a:ea typeface="华文楷体" panose="02010600040101010101" pitchFamily="2" charset="-122"/>
                        </a:rPr>
                        <a:t>操纵印象</a:t>
                      </a:r>
                      <a:endParaRPr lang="zh-CN" sz="1400" kern="10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a:effectLst/>
                          <a:latin typeface="华文楷体" panose="02010600040101010101" pitchFamily="2" charset="-122"/>
                          <a:ea typeface="华文楷体" panose="02010600040101010101" pitchFamily="2" charset="-122"/>
                        </a:rPr>
                        <a:t>93.55</a:t>
                      </a:r>
                      <a:endParaRPr lang="zh-CN" sz="1400" kern="10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a:solidFill>
                            <a:srgbClr val="FF0000"/>
                          </a:solidFill>
                          <a:effectLst/>
                          <a:latin typeface="华文楷体" panose="02010600040101010101" pitchFamily="2" charset="-122"/>
                          <a:ea typeface="华文楷体" panose="02010600040101010101" pitchFamily="2" charset="-122"/>
                        </a:rPr>
                        <a:t>0.93</a:t>
                      </a:r>
                      <a:endParaRPr lang="zh-CN" sz="1400" kern="10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dirty="0">
                          <a:solidFill>
                            <a:srgbClr val="FF0000"/>
                          </a:solidFill>
                          <a:effectLst/>
                          <a:latin typeface="华文楷体" panose="02010600040101010101" pitchFamily="2" charset="-122"/>
                          <a:ea typeface="华文楷体" panose="02010600040101010101" pitchFamily="2" charset="-122"/>
                        </a:rPr>
                        <a:t>0.94</a:t>
                      </a:r>
                      <a:endParaRPr lang="zh-CN" sz="1400" kern="100" dirty="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extLst>
                  <a:ext uri="{0D108BD9-81ED-4DB2-BD59-A6C34878D82A}">
                    <a16:rowId xmlns:a16="http://schemas.microsoft.com/office/drawing/2014/main" val="164066322"/>
                  </a:ext>
                </a:extLst>
              </a:tr>
              <a:tr h="311186">
                <a:tc>
                  <a:txBody>
                    <a:bodyPr/>
                    <a:lstStyle/>
                    <a:p>
                      <a:pPr indent="266700" algn="ctr">
                        <a:lnSpc>
                          <a:spcPts val="2000"/>
                        </a:lnSpc>
                      </a:pPr>
                      <a:r>
                        <a:rPr lang="zh-CN" sz="1400" kern="0">
                          <a:effectLst/>
                          <a:latin typeface="华文楷体" panose="02010600040101010101" pitchFamily="2" charset="-122"/>
                          <a:ea typeface="华文楷体" panose="02010600040101010101" pitchFamily="2" charset="-122"/>
                        </a:rPr>
                        <a:t>领域自尊</a:t>
                      </a:r>
                      <a:endParaRPr lang="zh-CN" sz="1400" kern="10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a:effectLst/>
                          <a:latin typeface="华文楷体" panose="02010600040101010101" pitchFamily="2" charset="-122"/>
                          <a:ea typeface="华文楷体" panose="02010600040101010101" pitchFamily="2" charset="-122"/>
                        </a:rPr>
                        <a:t>36.42</a:t>
                      </a:r>
                      <a:endParaRPr lang="zh-CN" sz="1400" kern="100">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a:solidFill>
                            <a:srgbClr val="FF0000"/>
                          </a:solidFill>
                          <a:effectLst/>
                          <a:latin typeface="华文楷体" panose="02010600040101010101" pitchFamily="2" charset="-122"/>
                          <a:ea typeface="华文楷体" panose="02010600040101010101" pitchFamily="2" charset="-122"/>
                        </a:rPr>
                        <a:t>0.89</a:t>
                      </a:r>
                      <a:endParaRPr lang="zh-CN" sz="1400" kern="10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tc>
                  <a:txBody>
                    <a:bodyPr/>
                    <a:lstStyle/>
                    <a:p>
                      <a:pPr indent="266700" algn="ctr">
                        <a:lnSpc>
                          <a:spcPts val="2000"/>
                        </a:lnSpc>
                      </a:pPr>
                      <a:r>
                        <a:rPr lang="en-US" sz="1400" kern="0" dirty="0">
                          <a:solidFill>
                            <a:srgbClr val="FF0000"/>
                          </a:solidFill>
                          <a:effectLst/>
                          <a:latin typeface="华文楷体" panose="02010600040101010101" pitchFamily="2" charset="-122"/>
                          <a:ea typeface="华文楷体" panose="02010600040101010101" pitchFamily="2" charset="-122"/>
                        </a:rPr>
                        <a:t> </a:t>
                      </a:r>
                      <a:endParaRPr lang="zh-CN" sz="1400" kern="100" dirty="0">
                        <a:solidFill>
                          <a:srgbClr val="FF0000"/>
                        </a:solidFill>
                        <a:effectLst/>
                        <a:latin typeface="华文楷体" panose="02010600040101010101" pitchFamily="2" charset="-122"/>
                        <a:ea typeface="华文楷体" panose="02010600040101010101" pitchFamily="2" charset="-122"/>
                      </a:endParaRPr>
                    </a:p>
                  </a:txBody>
                  <a:tcPr marL="68580" marR="68580" marT="0" marB="0" anchor="ctr"/>
                </a:tc>
                <a:extLst>
                  <a:ext uri="{0D108BD9-81ED-4DB2-BD59-A6C34878D82A}">
                    <a16:rowId xmlns:a16="http://schemas.microsoft.com/office/drawing/2014/main" val="1789500328"/>
                  </a:ext>
                </a:extLst>
              </a:tr>
            </a:tbl>
          </a:graphicData>
        </a:graphic>
      </p:graphicFrame>
      <p:sp>
        <p:nvSpPr>
          <p:cNvPr id="2" name="文本框 1">
            <a:extLst>
              <a:ext uri="{FF2B5EF4-FFF2-40B4-BE49-F238E27FC236}">
                <a16:creationId xmlns:a16="http://schemas.microsoft.com/office/drawing/2014/main" id="{79FC6340-1F4F-C5E1-12D9-70733D5FE5E8}"/>
              </a:ext>
            </a:extLst>
          </p:cNvPr>
          <p:cNvSpPr txBox="1"/>
          <p:nvPr/>
        </p:nvSpPr>
        <p:spPr>
          <a:xfrm>
            <a:off x="9520928" y="3393808"/>
            <a:ext cx="1745038" cy="523220"/>
          </a:xfrm>
          <a:prstGeom prst="rect">
            <a:avLst/>
          </a:prstGeom>
          <a:noFill/>
        </p:spPr>
        <p:txBody>
          <a:bodyPr wrap="square" rtlCol="0">
            <a:spAutoFit/>
          </a:bodyPr>
          <a:lstStyle/>
          <a:p>
            <a:r>
              <a:rPr lang="zh-CN" altLang="en-US" sz="2800" dirty="0">
                <a:solidFill>
                  <a:srgbClr val="C00000"/>
                </a:solidFill>
                <a:latin typeface="华文楷体" panose="02010600040101010101" pitchFamily="2" charset="-122"/>
                <a:ea typeface="华文楷体" panose="02010600040101010101" pitchFamily="2" charset="-122"/>
              </a:rPr>
              <a:t>高信效度</a:t>
            </a:r>
          </a:p>
        </p:txBody>
      </p:sp>
    </p:spTree>
    <p:extLst>
      <p:ext uri="{BB962C8B-B14F-4D97-AF65-F5344CB8AC3E}">
        <p14:creationId xmlns:p14="http://schemas.microsoft.com/office/powerpoint/2010/main" val="1341737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6E9DC7A-25D7-81A5-C1FD-F6E10D2E6AA4}"/>
              </a:ext>
            </a:extLst>
          </p:cNvPr>
          <p:cNvSpPr/>
          <p:nvPr/>
        </p:nvSpPr>
        <p:spPr>
          <a:xfrm>
            <a:off x="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9" name="矩形 8">
            <a:extLst>
              <a:ext uri="{FF2B5EF4-FFF2-40B4-BE49-F238E27FC236}">
                <a16:creationId xmlns:a16="http://schemas.microsoft.com/office/drawing/2014/main" id="{4592E3A8-2240-6D3D-A459-D963E409BD43}"/>
              </a:ext>
            </a:extLst>
          </p:cNvPr>
          <p:cNvSpPr/>
          <p:nvPr/>
        </p:nvSpPr>
        <p:spPr>
          <a:xfrm>
            <a:off x="3060000" y="6217200"/>
            <a:ext cx="3060000" cy="646853"/>
          </a:xfrm>
          <a:prstGeom prst="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10" name="矩形 9">
            <a:extLst>
              <a:ext uri="{FF2B5EF4-FFF2-40B4-BE49-F238E27FC236}">
                <a16:creationId xmlns:a16="http://schemas.microsoft.com/office/drawing/2014/main" id="{63D7ADDB-5B2C-9394-C75E-DE00044D606E}"/>
              </a:ext>
            </a:extLst>
          </p:cNvPr>
          <p:cNvSpPr/>
          <p:nvPr/>
        </p:nvSpPr>
        <p:spPr>
          <a:xfrm>
            <a:off x="612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a:t>
            </a:r>
            <a:r>
              <a:rPr lang="en-US" altLang="zh-CN" dirty="0">
                <a:latin typeface="黑体" panose="02010609060101010101" pitchFamily="49" charset="-122"/>
                <a:ea typeface="黑体" panose="02010609060101010101" pitchFamily="49" charset="-122"/>
              </a:rPr>
              <a:t> b</a:t>
            </a:r>
            <a:endParaRPr lang="zh-CN" altLang="en-US" dirty="0">
              <a:latin typeface="黑体" panose="02010609060101010101" pitchFamily="49" charset="-122"/>
              <a:ea typeface="黑体" panose="02010609060101010101" pitchFamily="49" charset="-122"/>
            </a:endParaRPr>
          </a:p>
        </p:txBody>
      </p:sp>
      <p:sp>
        <p:nvSpPr>
          <p:cNvPr id="11" name="矩形 10">
            <a:extLst>
              <a:ext uri="{FF2B5EF4-FFF2-40B4-BE49-F238E27FC236}">
                <a16:creationId xmlns:a16="http://schemas.microsoft.com/office/drawing/2014/main" id="{74975F06-1111-FC30-C669-D63C9C2E3FCA}"/>
              </a:ext>
            </a:extLst>
          </p:cNvPr>
          <p:cNvSpPr/>
          <p:nvPr/>
        </p:nvSpPr>
        <p:spPr>
          <a:xfrm>
            <a:off x="918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graphicFrame>
        <p:nvGraphicFramePr>
          <p:cNvPr id="4" name="表格 3">
            <a:extLst>
              <a:ext uri="{FF2B5EF4-FFF2-40B4-BE49-F238E27FC236}">
                <a16:creationId xmlns:a16="http://schemas.microsoft.com/office/drawing/2014/main" id="{7D481E25-D172-D45D-D24D-D3C7F2EFFF0E}"/>
              </a:ext>
            </a:extLst>
          </p:cNvPr>
          <p:cNvGraphicFramePr>
            <a:graphicFrameLocks noGrp="1"/>
          </p:cNvGraphicFramePr>
          <p:nvPr>
            <p:extLst>
              <p:ext uri="{D42A27DB-BD31-4B8C-83A1-F6EECF244321}">
                <p14:modId xmlns:p14="http://schemas.microsoft.com/office/powerpoint/2010/main" val="2526509792"/>
              </p:ext>
            </p:extLst>
          </p:nvPr>
        </p:nvGraphicFramePr>
        <p:xfrm>
          <a:off x="743370" y="2016578"/>
          <a:ext cx="9640957" cy="3498266"/>
        </p:xfrm>
        <a:graphic>
          <a:graphicData uri="http://schemas.openxmlformats.org/drawingml/2006/table">
            <a:tbl>
              <a:tblPr firstRow="1" firstCol="1" bandRow="1">
                <a:tableStyleId>{5C22544A-7EE6-4342-B048-85BDC9FD1C3A}</a:tableStyleId>
              </a:tblPr>
              <a:tblGrid>
                <a:gridCol w="4026773">
                  <a:extLst>
                    <a:ext uri="{9D8B030D-6E8A-4147-A177-3AD203B41FA5}">
                      <a16:colId xmlns:a16="http://schemas.microsoft.com/office/drawing/2014/main" val="1410058641"/>
                    </a:ext>
                  </a:extLst>
                </a:gridCol>
                <a:gridCol w="2752274">
                  <a:extLst>
                    <a:ext uri="{9D8B030D-6E8A-4147-A177-3AD203B41FA5}">
                      <a16:colId xmlns:a16="http://schemas.microsoft.com/office/drawing/2014/main" val="3532047006"/>
                    </a:ext>
                  </a:extLst>
                </a:gridCol>
                <a:gridCol w="2861910">
                  <a:extLst>
                    <a:ext uri="{9D8B030D-6E8A-4147-A177-3AD203B41FA5}">
                      <a16:colId xmlns:a16="http://schemas.microsoft.com/office/drawing/2014/main" val="4212951240"/>
                    </a:ext>
                  </a:extLst>
                </a:gridCol>
              </a:tblGrid>
              <a:tr h="597451">
                <a:tc>
                  <a:txBody>
                    <a:bodyPr/>
                    <a:lstStyle/>
                    <a:p>
                      <a:pPr indent="127000" algn="ctr">
                        <a:lnSpc>
                          <a:spcPts val="2000"/>
                        </a:lnSpc>
                      </a:pPr>
                      <a:endParaRPr lang="en-US" altLang="zh-CN" sz="1800" kern="0" baseline="0" dirty="0">
                        <a:effectLst/>
                        <a:latin typeface="Times New Roman" panose="02020603050405020304" pitchFamily="18" charset="0"/>
                        <a:ea typeface="华文楷体" panose="02010600040101010101" pitchFamily="2" charset="-122"/>
                      </a:endParaRPr>
                    </a:p>
                    <a:p>
                      <a:pPr indent="127000" algn="ctr">
                        <a:lnSpc>
                          <a:spcPts val="2000"/>
                        </a:lnSpc>
                      </a:pPr>
                      <a:r>
                        <a:rPr lang="zh-CN" sz="1800" kern="0" baseline="0" dirty="0">
                          <a:effectLst/>
                          <a:latin typeface="Times New Roman" panose="02020603050405020304" pitchFamily="18" charset="0"/>
                          <a:ea typeface="华文楷体" panose="02010600040101010101" pitchFamily="2" charset="-122"/>
                        </a:rPr>
                        <a:t>任务指标</a:t>
                      </a:r>
                      <a:endParaRPr lang="zh-CN" sz="1800" kern="100" baseline="0" dirty="0">
                        <a:effectLst/>
                        <a:latin typeface="Times New Roman" panose="02020603050405020304" pitchFamily="18" charset="0"/>
                        <a:ea typeface="华文楷体" panose="02010600040101010101" pitchFamily="2" charset="-122"/>
                      </a:endParaRPr>
                    </a:p>
                  </a:txBody>
                  <a:tcPr marL="68580" marR="68580" marT="0" marB="0"/>
                </a:tc>
                <a:tc>
                  <a:txBody>
                    <a:bodyPr/>
                    <a:lstStyle/>
                    <a:p>
                      <a:pPr indent="127000" algn="ctr">
                        <a:lnSpc>
                          <a:spcPts val="2000"/>
                        </a:lnSpc>
                      </a:pPr>
                      <a:r>
                        <a:rPr lang="zh-CN" sz="1800" kern="0" baseline="0" dirty="0">
                          <a:effectLst/>
                          <a:latin typeface="Times New Roman" panose="02020603050405020304" pitchFamily="18" charset="0"/>
                          <a:ea typeface="华文楷体" panose="02010600040101010101" pitchFamily="2" charset="-122"/>
                        </a:rPr>
                        <a:t>道德领域</a:t>
                      </a:r>
                      <a:endParaRPr lang="zh-CN" sz="1800" kern="100" baseline="0" dirty="0">
                        <a:effectLst/>
                        <a:latin typeface="Times New Roman" panose="02020603050405020304" pitchFamily="18" charset="0"/>
                        <a:ea typeface="华文楷体" panose="02010600040101010101" pitchFamily="2" charset="-122"/>
                      </a:endParaRPr>
                    </a:p>
                    <a:p>
                      <a:pPr indent="127000" algn="ctr">
                        <a:lnSpc>
                          <a:spcPts val="2000"/>
                        </a:lnSpc>
                      </a:pPr>
                      <a:r>
                        <a:rPr lang="en-US" sz="1800" i="1" kern="0" baseline="0" dirty="0">
                          <a:effectLst/>
                          <a:latin typeface="Times New Roman" panose="02020603050405020304" pitchFamily="18" charset="0"/>
                          <a:ea typeface="华文楷体" panose="02010600040101010101" pitchFamily="2" charset="-122"/>
                        </a:rPr>
                        <a:t>Cohen’s d [95% CI]</a:t>
                      </a:r>
                      <a:endParaRPr lang="zh-CN" sz="1800" i="1" kern="100" baseline="0" dirty="0">
                        <a:effectLst/>
                        <a:latin typeface="Times New Roman" panose="02020603050405020304" pitchFamily="18" charset="0"/>
                        <a:ea typeface="华文楷体" panose="02010600040101010101" pitchFamily="2" charset="-122"/>
                      </a:endParaRPr>
                    </a:p>
                  </a:txBody>
                  <a:tcPr marL="68580" marR="68580" marT="0" marB="0"/>
                </a:tc>
                <a:tc>
                  <a:txBody>
                    <a:bodyPr/>
                    <a:lstStyle/>
                    <a:p>
                      <a:pPr indent="127000" algn="ctr">
                        <a:lnSpc>
                          <a:spcPts val="2000"/>
                        </a:lnSpc>
                      </a:pPr>
                      <a:r>
                        <a:rPr lang="zh-CN" sz="1800" kern="0" baseline="0" dirty="0">
                          <a:effectLst/>
                          <a:latin typeface="Times New Roman" panose="02020603050405020304" pitchFamily="18" charset="0"/>
                          <a:ea typeface="华文楷体" panose="02010600040101010101" pitchFamily="2" charset="-122"/>
                        </a:rPr>
                        <a:t>能力领域</a:t>
                      </a:r>
                      <a:endParaRPr lang="zh-CN" sz="1800" kern="100" baseline="0" dirty="0">
                        <a:effectLst/>
                        <a:latin typeface="Times New Roman" panose="02020603050405020304" pitchFamily="18" charset="0"/>
                        <a:ea typeface="华文楷体" panose="02010600040101010101" pitchFamily="2" charset="-122"/>
                      </a:endParaRPr>
                    </a:p>
                    <a:p>
                      <a:pPr indent="127000" algn="ctr">
                        <a:lnSpc>
                          <a:spcPts val="2000"/>
                        </a:lnSpc>
                      </a:pPr>
                      <a:r>
                        <a:rPr lang="en-US" sz="1800" i="1" kern="0" baseline="0" dirty="0">
                          <a:effectLst/>
                          <a:latin typeface="Times New Roman" panose="02020603050405020304" pitchFamily="18" charset="0"/>
                          <a:ea typeface="华文楷体" panose="02010600040101010101" pitchFamily="2" charset="-122"/>
                        </a:rPr>
                        <a:t>Cohen’s d [95% CI]</a:t>
                      </a:r>
                      <a:endParaRPr lang="zh-CN" sz="1800" i="1" kern="100" baseline="0" dirty="0">
                        <a:effectLst/>
                        <a:latin typeface="Times New Roman" panose="02020603050405020304" pitchFamily="18" charset="0"/>
                        <a:ea typeface="华文楷体" panose="02010600040101010101" pitchFamily="2" charset="-122"/>
                      </a:endParaRPr>
                    </a:p>
                  </a:txBody>
                  <a:tcPr marL="68580" marR="68580" marT="0" marB="0"/>
                </a:tc>
                <a:extLst>
                  <a:ext uri="{0D108BD9-81ED-4DB2-BD59-A6C34878D82A}">
                    <a16:rowId xmlns:a16="http://schemas.microsoft.com/office/drawing/2014/main" val="721745345"/>
                  </a:ext>
                </a:extLst>
              </a:tr>
              <a:tr h="371305">
                <a:tc>
                  <a:txBody>
                    <a:bodyPr/>
                    <a:lstStyle/>
                    <a:p>
                      <a:pPr indent="127000" algn="ctr">
                        <a:lnSpc>
                          <a:spcPts val="2000"/>
                        </a:lnSpc>
                      </a:pPr>
                      <a:r>
                        <a:rPr lang="zh-CN" sz="1800" kern="0" baseline="0" dirty="0">
                          <a:effectLst/>
                          <a:latin typeface="Times New Roman" panose="02020603050405020304" pitchFamily="18" charset="0"/>
                          <a:ea typeface="华文楷体" panose="02010600040101010101" pitchFamily="2" charset="-122"/>
                        </a:rPr>
                        <a:t>内隐联想参照的</a:t>
                      </a:r>
                      <a:r>
                        <a:rPr lang="en-US" sz="1800" i="1" kern="0" baseline="0" dirty="0">
                          <a:effectLst/>
                          <a:latin typeface="Times New Roman" panose="02020603050405020304" pitchFamily="18" charset="0"/>
                          <a:ea typeface="华文楷体" panose="02010600040101010101" pitchFamily="2" charset="-122"/>
                        </a:rPr>
                        <a:t>d</a:t>
                      </a:r>
                      <a:r>
                        <a:rPr lang="zh-CN" sz="1800" kern="0" baseline="0" dirty="0">
                          <a:effectLst/>
                          <a:latin typeface="Times New Roman" panose="02020603050405020304" pitchFamily="18" charset="0"/>
                          <a:ea typeface="华文楷体" panose="02010600040101010101" pitchFamily="2" charset="-122"/>
                        </a:rPr>
                        <a:t>值</a:t>
                      </a:r>
                      <a:endParaRPr lang="zh-CN" sz="1800" kern="100" baseline="0" dirty="0">
                        <a:effectLst/>
                        <a:latin typeface="Times New Roman" panose="02020603050405020304" pitchFamily="18" charset="0"/>
                        <a:ea typeface="华文楷体" panose="02010600040101010101" pitchFamily="2" charset="-122"/>
                      </a:endParaRPr>
                    </a:p>
                  </a:txBody>
                  <a:tcPr marL="68580" marR="68580" marT="0" marB="0"/>
                </a:tc>
                <a:tc>
                  <a:txBody>
                    <a:bodyPr/>
                    <a:lstStyle/>
                    <a:p>
                      <a:pPr indent="127000" algn="ctr">
                        <a:lnSpc>
                          <a:spcPts val="2000"/>
                        </a:lnSpc>
                      </a:pPr>
                      <a:r>
                        <a:rPr lang="en-US" sz="1800" kern="0" baseline="0" dirty="0">
                          <a:effectLst/>
                          <a:latin typeface="Times New Roman" panose="02020603050405020304" pitchFamily="18" charset="0"/>
                          <a:ea typeface="华文楷体" panose="02010600040101010101" pitchFamily="2" charset="-122"/>
                        </a:rPr>
                        <a:t>1.27 [1.18, 1.35]</a:t>
                      </a:r>
                      <a:endParaRPr lang="zh-CN" sz="1800" kern="100" baseline="0" dirty="0">
                        <a:effectLst/>
                        <a:latin typeface="Times New Roman" panose="02020603050405020304" pitchFamily="18" charset="0"/>
                        <a:ea typeface="华文楷体" panose="02010600040101010101" pitchFamily="2" charset="-122"/>
                      </a:endParaRPr>
                    </a:p>
                  </a:txBody>
                  <a:tcPr marL="68580" marR="68580" marT="0" marB="0"/>
                </a:tc>
                <a:tc>
                  <a:txBody>
                    <a:bodyPr/>
                    <a:lstStyle/>
                    <a:p>
                      <a:pPr indent="127000" algn="ctr">
                        <a:lnSpc>
                          <a:spcPts val="2000"/>
                        </a:lnSpc>
                      </a:pPr>
                      <a:r>
                        <a:rPr lang="en-US" sz="1800" kern="0" baseline="0">
                          <a:effectLst/>
                          <a:latin typeface="Times New Roman" panose="02020603050405020304" pitchFamily="18" charset="0"/>
                          <a:ea typeface="华文楷体" panose="02010600040101010101" pitchFamily="2" charset="-122"/>
                        </a:rPr>
                        <a:t>1.01 [0.93, 1.10]</a:t>
                      </a:r>
                      <a:endParaRPr lang="zh-CN" sz="1800" kern="100" baseline="0">
                        <a:effectLst/>
                        <a:latin typeface="Times New Roman" panose="02020603050405020304" pitchFamily="18" charset="0"/>
                        <a:ea typeface="华文楷体" panose="02010600040101010101" pitchFamily="2" charset="-122"/>
                      </a:endParaRPr>
                    </a:p>
                  </a:txBody>
                  <a:tcPr marL="68580" marR="68580" marT="0" marB="0"/>
                </a:tc>
                <a:extLst>
                  <a:ext uri="{0D108BD9-81ED-4DB2-BD59-A6C34878D82A}">
                    <a16:rowId xmlns:a16="http://schemas.microsoft.com/office/drawing/2014/main" val="2499769866"/>
                  </a:ext>
                </a:extLst>
              </a:tr>
              <a:tr h="421585">
                <a:tc>
                  <a:txBody>
                    <a:bodyPr/>
                    <a:lstStyle/>
                    <a:p>
                      <a:pPr indent="127000" algn="ctr">
                        <a:lnSpc>
                          <a:spcPts val="2000"/>
                        </a:lnSpc>
                      </a:pPr>
                      <a:r>
                        <a:rPr lang="zh-CN" sz="1800" kern="0" baseline="0" dirty="0">
                          <a:effectLst/>
                          <a:latin typeface="Times New Roman" panose="02020603050405020304" pitchFamily="18" charset="0"/>
                          <a:ea typeface="华文楷体" panose="02010600040101010101" pitchFamily="2" charset="-122"/>
                        </a:rPr>
                        <a:t>联想学习范式的正确率（</a:t>
                      </a:r>
                      <a:r>
                        <a:rPr lang="en-US" sz="1800" i="1" kern="0" baseline="0" dirty="0">
                          <a:effectLst/>
                          <a:latin typeface="Times New Roman" panose="02020603050405020304" pitchFamily="18" charset="0"/>
                          <a:ea typeface="华文楷体" panose="02010600040101010101" pitchFamily="2" charset="-122"/>
                        </a:rPr>
                        <a:t>d</a:t>
                      </a:r>
                      <a:r>
                        <a:rPr lang="zh-CN" sz="1800" kern="0" baseline="0" dirty="0">
                          <a:effectLst/>
                          <a:latin typeface="Times New Roman" panose="02020603050405020304" pitchFamily="18" charset="0"/>
                          <a:ea typeface="华文楷体" panose="02010600040101010101" pitchFamily="2" charset="-122"/>
                        </a:rPr>
                        <a:t>值）</a:t>
                      </a:r>
                      <a:endParaRPr lang="zh-CN" sz="1800" kern="100" baseline="0" dirty="0">
                        <a:effectLst/>
                        <a:latin typeface="Times New Roman" panose="02020603050405020304" pitchFamily="18" charset="0"/>
                        <a:ea typeface="华文楷体" panose="02010600040101010101" pitchFamily="2" charset="-122"/>
                      </a:endParaRPr>
                    </a:p>
                  </a:txBody>
                  <a:tcPr marL="68580" marR="68580" marT="0" marB="0"/>
                </a:tc>
                <a:tc>
                  <a:txBody>
                    <a:bodyPr/>
                    <a:lstStyle/>
                    <a:p>
                      <a:pPr indent="127000" algn="ctr">
                        <a:lnSpc>
                          <a:spcPts val="2000"/>
                        </a:lnSpc>
                      </a:pPr>
                      <a:r>
                        <a:rPr lang="en-US" sz="1800" kern="0" baseline="0" dirty="0">
                          <a:effectLst/>
                          <a:latin typeface="Times New Roman" panose="02020603050405020304" pitchFamily="18" charset="0"/>
                          <a:ea typeface="华文楷体" panose="02010600040101010101" pitchFamily="2" charset="-122"/>
                        </a:rPr>
                        <a:t>0.625 [ 0.507, 0.743]</a:t>
                      </a:r>
                      <a:endParaRPr lang="zh-CN" sz="1800" kern="100" baseline="0" dirty="0">
                        <a:effectLst/>
                        <a:latin typeface="Times New Roman" panose="02020603050405020304" pitchFamily="18" charset="0"/>
                        <a:ea typeface="华文楷体" panose="02010600040101010101" pitchFamily="2" charset="-122"/>
                      </a:endParaRPr>
                    </a:p>
                  </a:txBody>
                  <a:tcPr marL="68580" marR="68580" marT="0" marB="0"/>
                </a:tc>
                <a:tc>
                  <a:txBody>
                    <a:bodyPr/>
                    <a:lstStyle/>
                    <a:p>
                      <a:pPr indent="127000" algn="ctr">
                        <a:lnSpc>
                          <a:spcPts val="2000"/>
                        </a:lnSpc>
                      </a:pPr>
                      <a:r>
                        <a:rPr lang="en-US" sz="1800" kern="0" baseline="0">
                          <a:effectLst/>
                          <a:latin typeface="Times New Roman" panose="02020603050405020304" pitchFamily="18" charset="0"/>
                          <a:ea typeface="华文楷体" panose="02010600040101010101" pitchFamily="2" charset="-122"/>
                        </a:rPr>
                        <a:t>0.484 [0.364, 0.605]</a:t>
                      </a:r>
                      <a:endParaRPr lang="zh-CN" sz="1800" kern="100" baseline="0">
                        <a:effectLst/>
                        <a:latin typeface="Times New Roman" panose="02020603050405020304" pitchFamily="18" charset="0"/>
                        <a:ea typeface="华文楷体" panose="02010600040101010101" pitchFamily="2" charset="-122"/>
                      </a:endParaRPr>
                    </a:p>
                  </a:txBody>
                  <a:tcPr marL="68580" marR="68580" marT="0" marB="0"/>
                </a:tc>
                <a:extLst>
                  <a:ext uri="{0D108BD9-81ED-4DB2-BD59-A6C34878D82A}">
                    <a16:rowId xmlns:a16="http://schemas.microsoft.com/office/drawing/2014/main" val="1255602940"/>
                  </a:ext>
                </a:extLst>
              </a:tr>
              <a:tr h="421585">
                <a:tc>
                  <a:txBody>
                    <a:bodyPr/>
                    <a:lstStyle/>
                    <a:p>
                      <a:pPr indent="127000" algn="ctr">
                        <a:lnSpc>
                          <a:spcPts val="2000"/>
                        </a:lnSpc>
                      </a:pPr>
                      <a:r>
                        <a:rPr lang="zh-CN" sz="1800" kern="0" baseline="0" dirty="0">
                          <a:effectLst/>
                          <a:latin typeface="Times New Roman" panose="02020603050405020304" pitchFamily="18" charset="0"/>
                          <a:ea typeface="华文楷体" panose="02010600040101010101" pitchFamily="2" charset="-122"/>
                        </a:rPr>
                        <a:t>联想学习范式的反应时</a:t>
                      </a:r>
                      <a:endParaRPr lang="zh-CN" sz="1800" kern="100" baseline="0" dirty="0">
                        <a:effectLst/>
                        <a:latin typeface="Times New Roman" panose="02020603050405020304" pitchFamily="18" charset="0"/>
                        <a:ea typeface="华文楷体" panose="02010600040101010101" pitchFamily="2" charset="-122"/>
                      </a:endParaRPr>
                    </a:p>
                  </a:txBody>
                  <a:tcPr marL="68580" marR="68580" marT="0" marB="0"/>
                </a:tc>
                <a:tc>
                  <a:txBody>
                    <a:bodyPr/>
                    <a:lstStyle/>
                    <a:p>
                      <a:pPr indent="127000" algn="ctr">
                        <a:lnSpc>
                          <a:spcPts val="2000"/>
                        </a:lnSpc>
                      </a:pPr>
                      <a:r>
                        <a:rPr lang="en-US" sz="1800" kern="0" baseline="0" dirty="0">
                          <a:effectLst/>
                          <a:latin typeface="Times New Roman" panose="02020603050405020304" pitchFamily="18" charset="0"/>
                          <a:ea typeface="华文楷体" panose="02010600040101010101" pitchFamily="2" charset="-122"/>
                        </a:rPr>
                        <a:t>-0.807 [-0.932, -0.681]</a:t>
                      </a:r>
                      <a:endParaRPr lang="zh-CN" sz="1800" kern="100" baseline="0" dirty="0">
                        <a:effectLst/>
                        <a:latin typeface="Times New Roman" panose="02020603050405020304" pitchFamily="18" charset="0"/>
                        <a:ea typeface="华文楷体" panose="02010600040101010101" pitchFamily="2" charset="-122"/>
                      </a:endParaRPr>
                    </a:p>
                  </a:txBody>
                  <a:tcPr marL="68580" marR="68580" marT="0" marB="0"/>
                </a:tc>
                <a:tc>
                  <a:txBody>
                    <a:bodyPr/>
                    <a:lstStyle/>
                    <a:p>
                      <a:pPr indent="127000" algn="ctr">
                        <a:lnSpc>
                          <a:spcPts val="2000"/>
                        </a:lnSpc>
                      </a:pPr>
                      <a:r>
                        <a:rPr lang="en-US" sz="1800" kern="0" baseline="0" dirty="0">
                          <a:effectLst/>
                          <a:latin typeface="Times New Roman" panose="02020603050405020304" pitchFamily="18" charset="0"/>
                          <a:ea typeface="华文楷体" panose="02010600040101010101" pitchFamily="2" charset="-122"/>
                        </a:rPr>
                        <a:t>-0.661[-0.778, - 0.544] </a:t>
                      </a:r>
                      <a:endParaRPr lang="zh-CN" sz="1800" kern="100" baseline="0" dirty="0">
                        <a:effectLst/>
                        <a:latin typeface="Times New Roman" panose="02020603050405020304" pitchFamily="18" charset="0"/>
                        <a:ea typeface="华文楷体" panose="02010600040101010101" pitchFamily="2" charset="-122"/>
                      </a:endParaRPr>
                    </a:p>
                  </a:txBody>
                  <a:tcPr marL="68580" marR="68580" marT="0" marB="0"/>
                </a:tc>
                <a:extLst>
                  <a:ext uri="{0D108BD9-81ED-4DB2-BD59-A6C34878D82A}">
                    <a16:rowId xmlns:a16="http://schemas.microsoft.com/office/drawing/2014/main" val="3598530897"/>
                  </a:ext>
                </a:extLst>
              </a:tr>
              <a:tr h="421585">
                <a:tc>
                  <a:txBody>
                    <a:bodyPr/>
                    <a:lstStyle/>
                    <a:p>
                      <a:pPr indent="127000" algn="ctr">
                        <a:lnSpc>
                          <a:spcPts val="2000"/>
                        </a:lnSpc>
                      </a:pPr>
                      <a:r>
                        <a:rPr lang="zh-CN" sz="1800" kern="0" baseline="0">
                          <a:effectLst/>
                          <a:latin typeface="Times New Roman" panose="02020603050405020304" pitchFamily="18" charset="0"/>
                          <a:ea typeface="华文楷体" panose="02010600040101010101" pitchFamily="2" charset="-122"/>
                        </a:rPr>
                        <a:t>自我参照测试的词汇数</a:t>
                      </a:r>
                      <a:endParaRPr lang="zh-CN" sz="1800" kern="100" baseline="0">
                        <a:effectLst/>
                        <a:latin typeface="Times New Roman" panose="02020603050405020304" pitchFamily="18" charset="0"/>
                        <a:ea typeface="华文楷体" panose="02010600040101010101" pitchFamily="2" charset="-122"/>
                      </a:endParaRPr>
                    </a:p>
                  </a:txBody>
                  <a:tcPr marL="68580" marR="68580" marT="0" marB="0"/>
                </a:tc>
                <a:tc>
                  <a:txBody>
                    <a:bodyPr/>
                    <a:lstStyle/>
                    <a:p>
                      <a:pPr indent="127000" algn="ctr">
                        <a:lnSpc>
                          <a:spcPts val="2000"/>
                        </a:lnSpc>
                      </a:pPr>
                      <a:r>
                        <a:rPr lang="en-US" sz="1800" kern="0" baseline="0" dirty="0">
                          <a:solidFill>
                            <a:schemeClr val="bg2">
                              <a:lumMod val="50000"/>
                            </a:schemeClr>
                          </a:solidFill>
                          <a:effectLst/>
                          <a:latin typeface="Times New Roman" panose="02020603050405020304" pitchFamily="18" charset="0"/>
                          <a:ea typeface="华文楷体" panose="02010600040101010101" pitchFamily="2" charset="-122"/>
                        </a:rPr>
                        <a:t>-0.071 [-0.150, 0.007]</a:t>
                      </a:r>
                      <a:endParaRPr lang="zh-CN" sz="1800" kern="100" baseline="0" dirty="0">
                        <a:solidFill>
                          <a:schemeClr val="bg2">
                            <a:lumMod val="50000"/>
                          </a:schemeClr>
                        </a:solidFill>
                        <a:effectLst/>
                        <a:latin typeface="Times New Roman" panose="02020603050405020304" pitchFamily="18" charset="0"/>
                        <a:ea typeface="华文楷体" panose="02010600040101010101" pitchFamily="2" charset="-122"/>
                      </a:endParaRPr>
                    </a:p>
                  </a:txBody>
                  <a:tcPr marL="68580" marR="68580" marT="0" marB="0"/>
                </a:tc>
                <a:tc>
                  <a:txBody>
                    <a:bodyPr/>
                    <a:lstStyle/>
                    <a:p>
                      <a:pPr indent="127000" algn="ctr">
                        <a:lnSpc>
                          <a:spcPts val="2000"/>
                        </a:lnSpc>
                      </a:pPr>
                      <a:r>
                        <a:rPr lang="en-US" sz="1800" kern="0" baseline="0" dirty="0">
                          <a:effectLst/>
                          <a:latin typeface="Times New Roman" panose="02020603050405020304" pitchFamily="18" charset="0"/>
                          <a:ea typeface="华文楷体" panose="02010600040101010101" pitchFamily="2" charset="-122"/>
                        </a:rPr>
                        <a:t>-0.259 [-0.377, -0.141]</a:t>
                      </a:r>
                      <a:endParaRPr lang="zh-CN" sz="1800" kern="100" baseline="0" dirty="0">
                        <a:effectLst/>
                        <a:latin typeface="Times New Roman" panose="02020603050405020304" pitchFamily="18" charset="0"/>
                        <a:ea typeface="华文楷体" panose="02010600040101010101" pitchFamily="2" charset="-122"/>
                      </a:endParaRPr>
                    </a:p>
                  </a:txBody>
                  <a:tcPr marL="68580" marR="68580" marT="0" marB="0"/>
                </a:tc>
                <a:extLst>
                  <a:ext uri="{0D108BD9-81ED-4DB2-BD59-A6C34878D82A}">
                    <a16:rowId xmlns:a16="http://schemas.microsoft.com/office/drawing/2014/main" val="2732409744"/>
                  </a:ext>
                </a:extLst>
              </a:tr>
              <a:tr h="421585">
                <a:tc>
                  <a:txBody>
                    <a:bodyPr/>
                    <a:lstStyle/>
                    <a:p>
                      <a:pPr indent="127000" algn="ctr">
                        <a:lnSpc>
                          <a:spcPts val="2000"/>
                        </a:lnSpc>
                      </a:pPr>
                      <a:r>
                        <a:rPr lang="zh-CN" sz="1800" kern="0" baseline="0">
                          <a:effectLst/>
                          <a:latin typeface="Times New Roman" panose="02020603050405020304" pitchFamily="18" charset="0"/>
                          <a:ea typeface="华文楷体" panose="02010600040101010101" pitchFamily="2" charset="-122"/>
                        </a:rPr>
                        <a:t>自我参照测试的评估阶段的反应时</a:t>
                      </a:r>
                      <a:endParaRPr lang="zh-CN" sz="1800" kern="100" baseline="0">
                        <a:effectLst/>
                        <a:latin typeface="Times New Roman" panose="02020603050405020304" pitchFamily="18" charset="0"/>
                        <a:ea typeface="华文楷体" panose="02010600040101010101" pitchFamily="2" charset="-122"/>
                      </a:endParaRPr>
                    </a:p>
                  </a:txBody>
                  <a:tcPr marL="68580" marR="68580" marT="0" marB="0"/>
                </a:tc>
                <a:tc>
                  <a:txBody>
                    <a:bodyPr/>
                    <a:lstStyle/>
                    <a:p>
                      <a:pPr indent="127000" algn="ctr">
                        <a:lnSpc>
                          <a:spcPts val="2000"/>
                        </a:lnSpc>
                      </a:pPr>
                      <a:r>
                        <a:rPr lang="en-US" sz="1800" kern="0" baseline="0" dirty="0">
                          <a:solidFill>
                            <a:schemeClr val="bg2">
                              <a:lumMod val="50000"/>
                            </a:schemeClr>
                          </a:solidFill>
                          <a:effectLst/>
                          <a:latin typeface="Times New Roman" panose="02020603050405020304" pitchFamily="18" charset="0"/>
                          <a:ea typeface="华文楷体" panose="02010600040101010101" pitchFamily="2" charset="-122"/>
                        </a:rPr>
                        <a:t>-0.049 [-0.120, 0.022]</a:t>
                      </a:r>
                      <a:endParaRPr lang="zh-CN" sz="1800" kern="100" baseline="0" dirty="0">
                        <a:solidFill>
                          <a:schemeClr val="bg2">
                            <a:lumMod val="50000"/>
                          </a:schemeClr>
                        </a:solidFill>
                        <a:effectLst/>
                        <a:latin typeface="Times New Roman" panose="02020603050405020304" pitchFamily="18" charset="0"/>
                        <a:ea typeface="华文楷体" panose="02010600040101010101" pitchFamily="2" charset="-122"/>
                      </a:endParaRPr>
                    </a:p>
                  </a:txBody>
                  <a:tcPr marL="68580" marR="68580" marT="0" marB="0"/>
                </a:tc>
                <a:tc>
                  <a:txBody>
                    <a:bodyPr/>
                    <a:lstStyle/>
                    <a:p>
                      <a:pPr indent="127000" algn="ctr">
                        <a:lnSpc>
                          <a:spcPts val="2000"/>
                        </a:lnSpc>
                      </a:pPr>
                      <a:r>
                        <a:rPr lang="en-US" sz="1800" kern="0" baseline="0" dirty="0">
                          <a:solidFill>
                            <a:schemeClr val="bg2">
                              <a:lumMod val="50000"/>
                            </a:schemeClr>
                          </a:solidFill>
                          <a:effectLst/>
                          <a:latin typeface="Times New Roman" panose="02020603050405020304" pitchFamily="18" charset="0"/>
                          <a:ea typeface="华文楷体" panose="02010600040101010101" pitchFamily="2" charset="-122"/>
                        </a:rPr>
                        <a:t>-0.057 [-0.137, 0.024]</a:t>
                      </a:r>
                      <a:endParaRPr lang="zh-CN" sz="1800" kern="100" baseline="0" dirty="0">
                        <a:solidFill>
                          <a:schemeClr val="bg2">
                            <a:lumMod val="50000"/>
                          </a:schemeClr>
                        </a:solidFill>
                        <a:effectLst/>
                        <a:latin typeface="Times New Roman" panose="02020603050405020304" pitchFamily="18" charset="0"/>
                        <a:ea typeface="华文楷体" panose="02010600040101010101" pitchFamily="2" charset="-122"/>
                      </a:endParaRPr>
                    </a:p>
                  </a:txBody>
                  <a:tcPr marL="68580" marR="68580" marT="0" marB="0"/>
                </a:tc>
                <a:extLst>
                  <a:ext uri="{0D108BD9-81ED-4DB2-BD59-A6C34878D82A}">
                    <a16:rowId xmlns:a16="http://schemas.microsoft.com/office/drawing/2014/main" val="1357436433"/>
                  </a:ext>
                </a:extLst>
              </a:tr>
              <a:tr h="421585">
                <a:tc>
                  <a:txBody>
                    <a:bodyPr/>
                    <a:lstStyle/>
                    <a:p>
                      <a:pPr indent="127000" algn="ctr">
                        <a:lnSpc>
                          <a:spcPts val="2000"/>
                        </a:lnSpc>
                      </a:pPr>
                      <a:r>
                        <a:rPr lang="zh-CN" sz="1800" kern="0" baseline="0">
                          <a:effectLst/>
                          <a:latin typeface="Times New Roman" panose="02020603050405020304" pitchFamily="18" charset="0"/>
                          <a:ea typeface="华文楷体" panose="02010600040101010101" pitchFamily="2" charset="-122"/>
                        </a:rPr>
                        <a:t>自我参照测试的新旧词判断的正确率</a:t>
                      </a:r>
                      <a:endParaRPr lang="zh-CN" sz="1800" kern="100" baseline="0">
                        <a:effectLst/>
                        <a:latin typeface="Times New Roman" panose="02020603050405020304" pitchFamily="18" charset="0"/>
                        <a:ea typeface="华文楷体" panose="02010600040101010101" pitchFamily="2" charset="-122"/>
                      </a:endParaRPr>
                    </a:p>
                  </a:txBody>
                  <a:tcPr marL="68580" marR="68580" marT="0" marB="0"/>
                </a:tc>
                <a:tc>
                  <a:txBody>
                    <a:bodyPr/>
                    <a:lstStyle/>
                    <a:p>
                      <a:pPr indent="127000" algn="ctr">
                        <a:lnSpc>
                          <a:spcPts val="2000"/>
                        </a:lnSpc>
                      </a:pPr>
                      <a:r>
                        <a:rPr lang="en-US" sz="1800" kern="0" baseline="0" dirty="0">
                          <a:solidFill>
                            <a:schemeClr val="bg2">
                              <a:lumMod val="50000"/>
                            </a:schemeClr>
                          </a:solidFill>
                          <a:effectLst/>
                          <a:latin typeface="Times New Roman" panose="02020603050405020304" pitchFamily="18" charset="0"/>
                          <a:ea typeface="华文楷体" panose="02010600040101010101" pitchFamily="2" charset="-122"/>
                        </a:rPr>
                        <a:t>-0.012 [-0.139, 0.114]</a:t>
                      </a:r>
                      <a:endParaRPr lang="zh-CN" sz="1800" kern="100" baseline="0" dirty="0">
                        <a:solidFill>
                          <a:schemeClr val="bg2">
                            <a:lumMod val="50000"/>
                          </a:schemeClr>
                        </a:solidFill>
                        <a:effectLst/>
                        <a:latin typeface="Times New Roman" panose="02020603050405020304" pitchFamily="18" charset="0"/>
                        <a:ea typeface="华文楷体" panose="02010600040101010101" pitchFamily="2" charset="-122"/>
                      </a:endParaRPr>
                    </a:p>
                  </a:txBody>
                  <a:tcPr marL="68580" marR="68580" marT="0" marB="0"/>
                </a:tc>
                <a:tc>
                  <a:txBody>
                    <a:bodyPr/>
                    <a:lstStyle/>
                    <a:p>
                      <a:pPr indent="127000" algn="ctr">
                        <a:lnSpc>
                          <a:spcPts val="2000"/>
                        </a:lnSpc>
                      </a:pPr>
                      <a:r>
                        <a:rPr lang="en-US" sz="1800" kern="0" baseline="0" dirty="0">
                          <a:solidFill>
                            <a:schemeClr val="bg2">
                              <a:lumMod val="50000"/>
                            </a:schemeClr>
                          </a:solidFill>
                          <a:effectLst/>
                          <a:latin typeface="Times New Roman" panose="02020603050405020304" pitchFamily="18" charset="0"/>
                          <a:ea typeface="华文楷体" panose="02010600040101010101" pitchFamily="2" charset="-122"/>
                        </a:rPr>
                        <a:t>-0.019 [-0.136, 0.098]</a:t>
                      </a:r>
                      <a:endParaRPr lang="zh-CN" sz="1800" kern="100" baseline="0" dirty="0">
                        <a:solidFill>
                          <a:schemeClr val="bg2">
                            <a:lumMod val="50000"/>
                          </a:schemeClr>
                        </a:solidFill>
                        <a:effectLst/>
                        <a:latin typeface="Times New Roman" panose="02020603050405020304" pitchFamily="18" charset="0"/>
                        <a:ea typeface="华文楷体" panose="02010600040101010101" pitchFamily="2" charset="-122"/>
                      </a:endParaRPr>
                    </a:p>
                  </a:txBody>
                  <a:tcPr marL="68580" marR="68580" marT="0" marB="0"/>
                </a:tc>
                <a:extLst>
                  <a:ext uri="{0D108BD9-81ED-4DB2-BD59-A6C34878D82A}">
                    <a16:rowId xmlns:a16="http://schemas.microsoft.com/office/drawing/2014/main" val="2779378916"/>
                  </a:ext>
                </a:extLst>
              </a:tr>
              <a:tr h="421585">
                <a:tc>
                  <a:txBody>
                    <a:bodyPr/>
                    <a:lstStyle/>
                    <a:p>
                      <a:pPr indent="127000" algn="ctr">
                        <a:lnSpc>
                          <a:spcPts val="2000"/>
                        </a:lnSpc>
                      </a:pPr>
                      <a:r>
                        <a:rPr lang="zh-CN" sz="1800" kern="0" baseline="0">
                          <a:effectLst/>
                          <a:latin typeface="Times New Roman" panose="02020603050405020304" pitchFamily="18" charset="0"/>
                          <a:ea typeface="华文楷体" panose="02010600040101010101" pitchFamily="2" charset="-122"/>
                        </a:rPr>
                        <a:t>自我参照测试的来源记忆的正确率</a:t>
                      </a:r>
                      <a:endParaRPr lang="zh-CN" sz="1800" kern="100" baseline="0">
                        <a:effectLst/>
                        <a:latin typeface="Times New Roman" panose="02020603050405020304" pitchFamily="18" charset="0"/>
                        <a:ea typeface="华文楷体" panose="02010600040101010101" pitchFamily="2" charset="-122"/>
                      </a:endParaRPr>
                    </a:p>
                  </a:txBody>
                  <a:tcPr marL="68580" marR="68580" marT="0" marB="0"/>
                </a:tc>
                <a:tc>
                  <a:txBody>
                    <a:bodyPr/>
                    <a:lstStyle/>
                    <a:p>
                      <a:pPr indent="127000" algn="ctr">
                        <a:lnSpc>
                          <a:spcPts val="2000"/>
                        </a:lnSpc>
                      </a:pPr>
                      <a:r>
                        <a:rPr lang="en-US" sz="1800" kern="0" baseline="0" dirty="0">
                          <a:effectLst/>
                          <a:latin typeface="Times New Roman" panose="02020603050405020304" pitchFamily="18" charset="0"/>
                          <a:ea typeface="华文楷体" panose="02010600040101010101" pitchFamily="2" charset="-122"/>
                        </a:rPr>
                        <a:t>0.119 [ 0.027, 0.211]</a:t>
                      </a:r>
                      <a:endParaRPr lang="zh-CN" sz="1800" kern="100" baseline="0" dirty="0">
                        <a:effectLst/>
                        <a:latin typeface="Times New Roman" panose="02020603050405020304" pitchFamily="18" charset="0"/>
                        <a:ea typeface="华文楷体" panose="02010600040101010101" pitchFamily="2" charset="-122"/>
                      </a:endParaRPr>
                    </a:p>
                  </a:txBody>
                  <a:tcPr marL="68580" marR="68580" marT="0" marB="0"/>
                </a:tc>
                <a:tc>
                  <a:txBody>
                    <a:bodyPr/>
                    <a:lstStyle/>
                    <a:p>
                      <a:pPr indent="127000" algn="ctr">
                        <a:lnSpc>
                          <a:spcPts val="2000"/>
                        </a:lnSpc>
                      </a:pPr>
                      <a:r>
                        <a:rPr lang="en-US" sz="1800" kern="0" baseline="0" dirty="0">
                          <a:solidFill>
                            <a:schemeClr val="bg2">
                              <a:lumMod val="50000"/>
                            </a:schemeClr>
                          </a:solidFill>
                          <a:effectLst/>
                          <a:latin typeface="Times New Roman" panose="02020603050405020304" pitchFamily="18" charset="0"/>
                          <a:ea typeface="华文楷体" panose="02010600040101010101" pitchFamily="2" charset="-122"/>
                        </a:rPr>
                        <a:t>-0.022 [-0.107, 0.062]</a:t>
                      </a:r>
                      <a:endParaRPr lang="zh-CN" sz="1800" kern="100" baseline="0" dirty="0">
                        <a:solidFill>
                          <a:schemeClr val="bg2">
                            <a:lumMod val="50000"/>
                          </a:schemeClr>
                        </a:solidFill>
                        <a:effectLst/>
                        <a:latin typeface="Times New Roman" panose="02020603050405020304" pitchFamily="18" charset="0"/>
                        <a:ea typeface="华文楷体" panose="02010600040101010101" pitchFamily="2" charset="-122"/>
                      </a:endParaRPr>
                    </a:p>
                  </a:txBody>
                  <a:tcPr marL="68580" marR="68580" marT="0" marB="0"/>
                </a:tc>
                <a:extLst>
                  <a:ext uri="{0D108BD9-81ED-4DB2-BD59-A6C34878D82A}">
                    <a16:rowId xmlns:a16="http://schemas.microsoft.com/office/drawing/2014/main" val="2504966733"/>
                  </a:ext>
                </a:extLst>
              </a:tr>
            </a:tbl>
          </a:graphicData>
        </a:graphic>
      </p:graphicFrame>
      <p:sp>
        <p:nvSpPr>
          <p:cNvPr id="2" name="文本框 1">
            <a:extLst>
              <a:ext uri="{FF2B5EF4-FFF2-40B4-BE49-F238E27FC236}">
                <a16:creationId xmlns:a16="http://schemas.microsoft.com/office/drawing/2014/main" id="{19C87F83-4E9B-B276-BD61-E87456E23D8D}"/>
              </a:ext>
            </a:extLst>
          </p:cNvPr>
          <p:cNvSpPr txBox="1"/>
          <p:nvPr/>
        </p:nvSpPr>
        <p:spPr>
          <a:xfrm>
            <a:off x="1208996" y="920235"/>
            <a:ext cx="5289525" cy="523220"/>
          </a:xfrm>
          <a:prstGeom prst="rect">
            <a:avLst/>
          </a:prstGeom>
          <a:noFill/>
        </p:spPr>
        <p:txBody>
          <a:bodyPr wrap="square">
            <a:spAutoFit/>
          </a:bodyPr>
          <a:lstStyle/>
          <a:p>
            <a:r>
              <a:rPr lang="zh-CN" altLang="en-US" sz="2800" dirty="0">
                <a:latin typeface="华文楷体" panose="02010600040101010101" pitchFamily="2" charset="-122"/>
                <a:ea typeface="华文楷体" panose="02010600040101010101" pitchFamily="2" charset="-122"/>
              </a:rPr>
              <a:t>自我增强的测量有效性的检验</a:t>
            </a:r>
          </a:p>
        </p:txBody>
      </p:sp>
      <p:sp>
        <p:nvSpPr>
          <p:cNvPr id="8" name="文本框 7">
            <a:extLst>
              <a:ext uri="{FF2B5EF4-FFF2-40B4-BE49-F238E27FC236}">
                <a16:creationId xmlns:a16="http://schemas.microsoft.com/office/drawing/2014/main" id="{4B5D2369-4919-6AF1-4EC2-A429CF83DA80}"/>
              </a:ext>
            </a:extLst>
          </p:cNvPr>
          <p:cNvSpPr txBox="1"/>
          <p:nvPr/>
        </p:nvSpPr>
        <p:spPr>
          <a:xfrm>
            <a:off x="453710" y="2505875"/>
            <a:ext cx="10309685" cy="1312269"/>
          </a:xfrm>
          <a:prstGeom prst="rect">
            <a:avLst/>
          </a:prstGeom>
          <a:noFill/>
          <a:ln w="12700">
            <a:solidFill>
              <a:srgbClr val="FF0000"/>
            </a:solidFill>
          </a:ln>
        </p:spPr>
        <p:txBody>
          <a:bodyPr wrap="square" rtlCol="0">
            <a:spAutoFit/>
          </a:bodyPr>
          <a:lstStyle/>
          <a:p>
            <a:endParaRPr lang="zh-CN" altLang="en-US" dirty="0">
              <a:solidFill>
                <a:srgbClr val="C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DE4873D-33D1-9CA4-1FF0-10CE668A2800}"/>
              </a:ext>
            </a:extLst>
          </p:cNvPr>
          <p:cNvSpPr/>
          <p:nvPr/>
        </p:nvSpPr>
        <p:spPr>
          <a:xfrm>
            <a:off x="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8" name="矩形 7">
            <a:extLst>
              <a:ext uri="{FF2B5EF4-FFF2-40B4-BE49-F238E27FC236}">
                <a16:creationId xmlns:a16="http://schemas.microsoft.com/office/drawing/2014/main" id="{9C8A6970-6B63-5162-66B3-D7B106D350FE}"/>
              </a:ext>
            </a:extLst>
          </p:cNvPr>
          <p:cNvSpPr/>
          <p:nvPr/>
        </p:nvSpPr>
        <p:spPr>
          <a:xfrm>
            <a:off x="3060000" y="6217200"/>
            <a:ext cx="3060000" cy="646853"/>
          </a:xfrm>
          <a:prstGeom prst="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 </a:t>
            </a:r>
            <a:endParaRPr lang="zh-CN" altLang="en-US" dirty="0">
              <a:latin typeface="黑体" panose="02010609060101010101" pitchFamily="49" charset="-122"/>
              <a:ea typeface="黑体" panose="02010609060101010101" pitchFamily="49" charset="-122"/>
            </a:endParaRPr>
          </a:p>
        </p:txBody>
      </p:sp>
      <p:sp>
        <p:nvSpPr>
          <p:cNvPr id="9" name="矩形 8">
            <a:extLst>
              <a:ext uri="{FF2B5EF4-FFF2-40B4-BE49-F238E27FC236}">
                <a16:creationId xmlns:a16="http://schemas.microsoft.com/office/drawing/2014/main" id="{8E6C463F-8EBD-E6F4-900C-D2226D005728}"/>
              </a:ext>
            </a:extLst>
          </p:cNvPr>
          <p:cNvSpPr/>
          <p:nvPr/>
        </p:nvSpPr>
        <p:spPr>
          <a:xfrm>
            <a:off x="612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a:t>
            </a:r>
            <a:r>
              <a:rPr lang="en-US" altLang="zh-CN" dirty="0">
                <a:latin typeface="黑体" panose="02010609060101010101" pitchFamily="49" charset="-122"/>
                <a:ea typeface="黑体" panose="02010609060101010101" pitchFamily="49" charset="-122"/>
              </a:rPr>
              <a:t> b</a:t>
            </a:r>
            <a:endParaRPr lang="zh-CN" altLang="en-US" dirty="0">
              <a:latin typeface="黑体" panose="02010609060101010101" pitchFamily="49" charset="-122"/>
              <a:ea typeface="黑体" panose="02010609060101010101" pitchFamily="49" charset="-122"/>
            </a:endParaRPr>
          </a:p>
        </p:txBody>
      </p:sp>
      <p:sp>
        <p:nvSpPr>
          <p:cNvPr id="10" name="矩形 9">
            <a:extLst>
              <a:ext uri="{FF2B5EF4-FFF2-40B4-BE49-F238E27FC236}">
                <a16:creationId xmlns:a16="http://schemas.microsoft.com/office/drawing/2014/main" id="{FE5B45FD-AD03-1021-44D4-E1E758FA75ED}"/>
              </a:ext>
            </a:extLst>
          </p:cNvPr>
          <p:cNvSpPr/>
          <p:nvPr/>
        </p:nvSpPr>
        <p:spPr>
          <a:xfrm>
            <a:off x="918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pic>
        <p:nvPicPr>
          <p:cNvPr id="2" name="图片 1">
            <a:extLst>
              <a:ext uri="{FF2B5EF4-FFF2-40B4-BE49-F238E27FC236}">
                <a16:creationId xmlns:a16="http://schemas.microsoft.com/office/drawing/2014/main" id="{F6F3A2E8-19FD-EC11-FA6D-E5D28CBB62DD}"/>
              </a:ext>
            </a:extLst>
          </p:cNvPr>
          <p:cNvPicPr>
            <a:picLocks noChangeAspect="1"/>
          </p:cNvPicPr>
          <p:nvPr/>
        </p:nvPicPr>
        <p:blipFill>
          <a:blip r:embed="rId2"/>
          <a:srcRect l="5904"/>
          <a:stretch>
            <a:fillRect/>
          </a:stretch>
        </p:blipFill>
        <p:spPr>
          <a:xfrm>
            <a:off x="3568700" y="992344"/>
            <a:ext cx="5054600" cy="4570730"/>
          </a:xfrm>
          <a:prstGeom prst="rect">
            <a:avLst/>
          </a:prstGeom>
          <a:ln>
            <a:noFill/>
          </a:ln>
        </p:spPr>
      </p:pic>
      <p:sp>
        <p:nvSpPr>
          <p:cNvPr id="4" name="文本框 3">
            <a:extLst>
              <a:ext uri="{FF2B5EF4-FFF2-40B4-BE49-F238E27FC236}">
                <a16:creationId xmlns:a16="http://schemas.microsoft.com/office/drawing/2014/main" id="{458EFF59-2174-E613-9C58-AAB16C2B11F9}"/>
              </a:ext>
            </a:extLst>
          </p:cNvPr>
          <p:cNvSpPr txBox="1"/>
          <p:nvPr/>
        </p:nvSpPr>
        <p:spPr>
          <a:xfrm>
            <a:off x="4384814" y="5781116"/>
            <a:ext cx="6238460" cy="461665"/>
          </a:xfrm>
          <a:prstGeom prst="rect">
            <a:avLst/>
          </a:prstGeom>
          <a:noFill/>
        </p:spPr>
        <p:txBody>
          <a:bodyPr wrap="square">
            <a:spAutoFit/>
          </a:bodyPr>
          <a:lstStyle/>
          <a:p>
            <a:r>
              <a:rPr lang="zh-CN" altLang="en-US" sz="2400" dirty="0">
                <a:latin typeface="华文楷体" panose="02010600040101010101" pitchFamily="2" charset="-122"/>
                <a:ea typeface="华文楷体" panose="02010600040101010101" pitchFamily="2" charset="-122"/>
              </a:rPr>
              <a:t>自我增强的各原始指标的相关图。</a:t>
            </a:r>
          </a:p>
        </p:txBody>
      </p:sp>
      <p:sp>
        <p:nvSpPr>
          <p:cNvPr id="3" name="文本框 2">
            <a:extLst>
              <a:ext uri="{FF2B5EF4-FFF2-40B4-BE49-F238E27FC236}">
                <a16:creationId xmlns:a16="http://schemas.microsoft.com/office/drawing/2014/main" id="{15030278-85D6-35C5-6CB8-377127BE45A3}"/>
              </a:ext>
            </a:extLst>
          </p:cNvPr>
          <p:cNvSpPr txBox="1"/>
          <p:nvPr/>
        </p:nvSpPr>
        <p:spPr>
          <a:xfrm>
            <a:off x="8623300" y="2346738"/>
            <a:ext cx="2952605" cy="1147558"/>
          </a:xfrm>
          <a:prstGeom prst="rect">
            <a:avLst/>
          </a:prstGeom>
          <a:noFill/>
        </p:spPr>
        <p:txBody>
          <a:bodyPr wrap="square" rtlCol="0">
            <a:spAutoFit/>
          </a:bodyPr>
          <a:lstStyle/>
          <a:p>
            <a:pPr>
              <a:lnSpc>
                <a:spcPct val="150000"/>
              </a:lnSpc>
            </a:pPr>
            <a:r>
              <a:rPr lang="zh-CN" altLang="en-US" sz="2400" dirty="0">
                <a:solidFill>
                  <a:srgbClr val="FF0000"/>
                </a:solidFill>
                <a:latin typeface="华文楷体" panose="02010600040101010101" pitchFamily="2" charset="-122"/>
                <a:ea typeface="华文楷体" panose="02010600040101010101" pitchFamily="2" charset="-122"/>
              </a:rPr>
              <a:t>外显测量高相关</a:t>
            </a:r>
            <a:endParaRPr lang="en-US" altLang="zh-CN" sz="2400" dirty="0">
              <a:solidFill>
                <a:srgbClr val="FF0000"/>
              </a:solidFill>
              <a:latin typeface="华文楷体" panose="02010600040101010101" pitchFamily="2" charset="-122"/>
              <a:ea typeface="华文楷体" panose="02010600040101010101" pitchFamily="2" charset="-122"/>
            </a:endParaRPr>
          </a:p>
          <a:p>
            <a:pPr>
              <a:lnSpc>
                <a:spcPct val="150000"/>
              </a:lnSpc>
            </a:pPr>
            <a:r>
              <a:rPr lang="zh-CN" altLang="en-US" sz="2400" dirty="0">
                <a:solidFill>
                  <a:srgbClr val="FF0000"/>
                </a:solidFill>
                <a:latin typeface="华文楷体" panose="02010600040101010101" pitchFamily="2" charset="-122"/>
                <a:ea typeface="华文楷体" panose="02010600040101010101" pitchFamily="2" charset="-122"/>
              </a:rPr>
              <a:t>内隐测量低相关</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bwMode="auto">
          <a:xfrm>
            <a:off x="2206087" y="1560108"/>
            <a:ext cx="2730880" cy="360040"/>
          </a:xfrm>
          <a:prstGeom prst="parallelogram">
            <a:avLst>
              <a:gd name="adj" fmla="val 76283"/>
            </a:avLst>
          </a:prstGeom>
          <a:solidFill>
            <a:schemeClr val="accent1">
              <a:lumMod val="50000"/>
            </a:schemeClr>
          </a:solid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algn="ctr"/>
            <a:endParaRPr lang="zh-CN" altLang="en-US" sz="1200" b="1" dirty="0">
              <a:solidFill>
                <a:schemeClr val="bg1">
                  <a:lumMod val="100000"/>
                </a:schemeClr>
              </a:solidFill>
              <a:latin typeface="Times New Roman" panose="02020603050405020304" pitchFamily="18" charset="0"/>
              <a:ea typeface="华文楷体" panose="02010600040101010101" pitchFamily="2" charset="-122"/>
              <a:cs typeface="+mn-ea"/>
              <a:sym typeface="Times New Roman" panose="02020603050405020304" pitchFamily="18" charset="0"/>
            </a:endParaRPr>
          </a:p>
        </p:txBody>
      </p:sp>
      <p:sp>
        <p:nvSpPr>
          <p:cNvPr id="5" name="矩形 4"/>
          <p:cNvSpPr/>
          <p:nvPr/>
        </p:nvSpPr>
        <p:spPr bwMode="auto">
          <a:xfrm>
            <a:off x="2201325" y="1164064"/>
            <a:ext cx="2459596" cy="756084"/>
          </a:xfrm>
          <a:prstGeom prst="rect">
            <a:avLst/>
          </a:prstGeom>
          <a:solidFill>
            <a:schemeClr val="accent1">
              <a:lumMod val="75000"/>
            </a:schemeClr>
          </a:solid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zh-CN" altLang="en-US" sz="2400" b="1" dirty="0">
                <a:solidFill>
                  <a:schemeClr val="bg1">
                    <a:lumMod val="100000"/>
                  </a:schemeClr>
                </a:solidFill>
                <a:latin typeface="Times New Roman" panose="02020603050405020304" pitchFamily="18" charset="0"/>
                <a:ea typeface="华文楷体" panose="02010600040101010101" pitchFamily="2" charset="-122"/>
                <a:cs typeface="+mn-ea"/>
                <a:sym typeface="Times New Roman" panose="02020603050405020304" pitchFamily="18" charset="0"/>
              </a:rPr>
              <a:t>目   录</a:t>
            </a:r>
          </a:p>
        </p:txBody>
      </p:sp>
      <p:sp>
        <p:nvSpPr>
          <p:cNvPr id="7" name="矩形 6"/>
          <p:cNvSpPr/>
          <p:nvPr/>
        </p:nvSpPr>
        <p:spPr bwMode="auto">
          <a:xfrm>
            <a:off x="4194132" y="2346678"/>
            <a:ext cx="684076" cy="684076"/>
          </a:xfrm>
          <a:prstGeom prst="rect">
            <a:avLst/>
          </a:prstGeom>
          <a:solidFill>
            <a:schemeClr val="accent1"/>
          </a:solidFill>
          <a:ln w="28575" cap="flat" cmpd="sng" algn="ctr">
            <a:solidFill>
              <a:schemeClr val="accent1">
                <a:lumMod val="100000"/>
              </a:schemeClr>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4000" b="1" dirty="0">
                <a:solidFill>
                  <a:schemeClr val="bg1">
                    <a:lumMod val="100000"/>
                  </a:schemeClr>
                </a:solidFill>
                <a:latin typeface="Times New Roman" panose="02020603050405020304" pitchFamily="18" charset="0"/>
                <a:ea typeface="华文楷体" panose="02010600040101010101" pitchFamily="2" charset="-122"/>
                <a:cs typeface="+mn-ea"/>
                <a:sym typeface="Times New Roman" panose="02020603050405020304" pitchFamily="18" charset="0"/>
              </a:rPr>
              <a:t>1</a:t>
            </a:r>
            <a:endParaRPr lang="zh-CN" altLang="en-US" sz="4000" b="1" dirty="0">
              <a:solidFill>
                <a:schemeClr val="bg1">
                  <a:lumMod val="100000"/>
                </a:schemeClr>
              </a:solidFill>
              <a:latin typeface="Times New Roman" panose="02020603050405020304" pitchFamily="18" charset="0"/>
              <a:ea typeface="华文楷体" panose="02010600040101010101" pitchFamily="2" charset="-122"/>
              <a:cs typeface="+mn-ea"/>
              <a:sym typeface="Times New Roman" panose="02020603050405020304" pitchFamily="18" charset="0"/>
            </a:endParaRPr>
          </a:p>
        </p:txBody>
      </p:sp>
      <p:grpSp>
        <p:nvGrpSpPr>
          <p:cNvPr id="8" name="组合 7"/>
          <p:cNvGrpSpPr/>
          <p:nvPr/>
        </p:nvGrpSpPr>
        <p:grpSpPr>
          <a:xfrm>
            <a:off x="4878208" y="2425549"/>
            <a:ext cx="2587220" cy="536011"/>
            <a:chOff x="1906687" y="1876690"/>
            <a:chExt cx="2587220" cy="536011"/>
          </a:xfrm>
        </p:grpSpPr>
        <p:sp>
          <p:nvSpPr>
            <p:cNvPr id="9" name="Rectangle 73"/>
            <p:cNvSpPr/>
            <p:nvPr/>
          </p:nvSpPr>
          <p:spPr>
            <a:xfrm>
              <a:off x="1906687" y="1901402"/>
              <a:ext cx="2587220" cy="511299"/>
            </a:xfrm>
            <a:prstGeom prst="rect">
              <a:avLst/>
            </a:prstGeom>
          </p:spPr>
          <p:txBody>
            <a:bodyPr wrap="square" lIns="144000" tIns="0" rIns="144000" bIns="0" anchor="ctr">
              <a:normAutofit/>
            </a:bodyPr>
            <a:lstStyle/>
            <a:p>
              <a:pPr algn="ctr"/>
              <a:r>
                <a:rPr lang="zh-CN" altLang="en-US" sz="2400" b="1" dirty="0">
                  <a:solidFill>
                    <a:schemeClr val="accent1"/>
                  </a:solidFill>
                  <a:latin typeface="Times New Roman" panose="02020603050405020304" pitchFamily="18" charset="0"/>
                  <a:ea typeface="华文楷体" panose="02010600040101010101" pitchFamily="2" charset="-122"/>
                  <a:cs typeface="+mn-ea"/>
                  <a:sym typeface="Times New Roman" panose="02020603050405020304" pitchFamily="18" charset="0"/>
                </a:rPr>
                <a:t>研究背景</a:t>
              </a:r>
              <a:endParaRPr lang="en-US" sz="2400" b="1" dirty="0">
                <a:solidFill>
                  <a:schemeClr val="accent1"/>
                </a:solidFill>
                <a:latin typeface="Times New Roman" panose="02020603050405020304" pitchFamily="18" charset="0"/>
                <a:ea typeface="华文楷体" panose="02010600040101010101" pitchFamily="2" charset="-122"/>
                <a:cs typeface="+mn-ea"/>
                <a:sym typeface="Times New Roman" panose="02020603050405020304" pitchFamily="18" charset="0"/>
              </a:endParaRPr>
            </a:p>
          </p:txBody>
        </p:sp>
        <p:sp>
          <p:nvSpPr>
            <p:cNvPr id="10" name="Rectangle 73"/>
            <p:cNvSpPr/>
            <p:nvPr/>
          </p:nvSpPr>
          <p:spPr>
            <a:xfrm>
              <a:off x="1906687" y="1876690"/>
              <a:ext cx="2587220" cy="536011"/>
            </a:xfrm>
            <a:prstGeom prst="rect">
              <a:avLst/>
            </a:prstGeom>
          </p:spPr>
          <p:txBody>
            <a:bodyPr wrap="square" lIns="144000" tIns="0" rIns="144000" bIns="0" anchor="ctr">
              <a:normAutofit/>
            </a:bodyPr>
            <a:lstStyle/>
            <a:p>
              <a:pPr algn="ctr">
                <a:lnSpc>
                  <a:spcPct val="150000"/>
                </a:lnSpc>
              </a:pPr>
              <a:endParaRPr lang="en-US" sz="1100" dirty="0">
                <a:solidFill>
                  <a:schemeClr val="dk1">
                    <a:lumMod val="100000"/>
                  </a:schemeClr>
                </a:solidFill>
                <a:latin typeface="Times New Roman" panose="02020603050405020304" pitchFamily="18" charset="0"/>
                <a:ea typeface="华文楷体" panose="02010600040101010101" pitchFamily="2" charset="-122"/>
                <a:cs typeface="+mn-ea"/>
                <a:sym typeface="Times New Roman" panose="02020603050405020304" pitchFamily="18" charset="0"/>
              </a:endParaRPr>
            </a:p>
          </p:txBody>
        </p:sp>
      </p:grpSp>
      <p:grpSp>
        <p:nvGrpSpPr>
          <p:cNvPr id="11" name="组合 10"/>
          <p:cNvGrpSpPr/>
          <p:nvPr/>
        </p:nvGrpSpPr>
        <p:grpSpPr>
          <a:xfrm>
            <a:off x="4905301" y="4437561"/>
            <a:ext cx="2587220" cy="782232"/>
            <a:chOff x="1906687" y="3419006"/>
            <a:chExt cx="2587220" cy="782232"/>
          </a:xfrm>
        </p:grpSpPr>
        <p:sp>
          <p:nvSpPr>
            <p:cNvPr id="12" name="Rectangle 73"/>
            <p:cNvSpPr/>
            <p:nvPr/>
          </p:nvSpPr>
          <p:spPr>
            <a:xfrm>
              <a:off x="1906687" y="3419006"/>
              <a:ext cx="2587220" cy="684076"/>
            </a:xfrm>
            <a:prstGeom prst="rect">
              <a:avLst/>
            </a:prstGeom>
            <a:noFill/>
          </p:spPr>
          <p:txBody>
            <a:bodyPr wrap="square" lIns="144000" tIns="0" rIns="144000" bIns="0" anchor="ctr">
              <a:normAutofit/>
            </a:bodyPr>
            <a:lstStyle/>
            <a:p>
              <a:pPr algn="ctr"/>
              <a:r>
                <a:rPr lang="zh-CN" altLang="en-US" sz="2400" b="1" dirty="0">
                  <a:solidFill>
                    <a:srgbClr val="0070C0"/>
                  </a:solidFill>
                  <a:latin typeface="Times New Roman" panose="02020603050405020304" pitchFamily="18" charset="0"/>
                  <a:ea typeface="华文楷体" panose="02010600040101010101" pitchFamily="2" charset="-122"/>
                  <a:cs typeface="+mn-ea"/>
                  <a:sym typeface="Times New Roman" panose="02020603050405020304" pitchFamily="18" charset="0"/>
                </a:rPr>
                <a:t>研究 </a:t>
              </a:r>
              <a:r>
                <a:rPr lang="en-US" altLang="zh-CN" sz="2400" b="1" dirty="0">
                  <a:solidFill>
                    <a:srgbClr val="0070C0"/>
                  </a:solidFill>
                  <a:latin typeface="Times New Roman" panose="02020603050405020304" pitchFamily="18" charset="0"/>
                  <a:ea typeface="华文楷体" panose="02010600040101010101" pitchFamily="2" charset="-122"/>
                  <a:cs typeface="+mn-ea"/>
                  <a:sym typeface="Times New Roman" panose="02020603050405020304" pitchFamily="18" charset="0"/>
                </a:rPr>
                <a:t>b</a:t>
              </a:r>
              <a:endParaRPr lang="zh-CN" altLang="en-US" sz="2400" b="1" dirty="0">
                <a:solidFill>
                  <a:srgbClr val="0070C0"/>
                </a:solidFill>
                <a:latin typeface="Times New Roman" panose="02020603050405020304" pitchFamily="18" charset="0"/>
                <a:ea typeface="华文楷体" panose="02010600040101010101" pitchFamily="2" charset="-122"/>
                <a:cs typeface="+mn-ea"/>
                <a:sym typeface="Times New Roman" panose="02020603050405020304" pitchFamily="18" charset="0"/>
              </a:endParaRPr>
            </a:p>
          </p:txBody>
        </p:sp>
        <p:sp>
          <p:nvSpPr>
            <p:cNvPr id="13" name="Rectangle 73"/>
            <p:cNvSpPr/>
            <p:nvPr/>
          </p:nvSpPr>
          <p:spPr>
            <a:xfrm>
              <a:off x="1906687" y="3665227"/>
              <a:ext cx="2587220" cy="536011"/>
            </a:xfrm>
            <a:prstGeom prst="rect">
              <a:avLst/>
            </a:prstGeom>
          </p:spPr>
          <p:txBody>
            <a:bodyPr wrap="square" lIns="144000" tIns="0" rIns="144000" bIns="0" anchor="ctr">
              <a:normAutofit/>
            </a:bodyPr>
            <a:lstStyle/>
            <a:p>
              <a:pPr algn="ctr">
                <a:lnSpc>
                  <a:spcPct val="150000"/>
                </a:lnSpc>
              </a:pPr>
              <a:endParaRPr lang="en-US" sz="1100" dirty="0">
                <a:solidFill>
                  <a:schemeClr val="dk1">
                    <a:lumMod val="100000"/>
                  </a:schemeClr>
                </a:solidFill>
                <a:latin typeface="Times New Roman" panose="02020603050405020304" pitchFamily="18" charset="0"/>
                <a:ea typeface="华文楷体" panose="02010600040101010101" pitchFamily="2" charset="-122"/>
                <a:cs typeface="+mn-ea"/>
                <a:sym typeface="Times New Roman" panose="02020603050405020304" pitchFamily="18" charset="0"/>
              </a:endParaRPr>
            </a:p>
          </p:txBody>
        </p:sp>
      </p:grpSp>
      <p:grpSp>
        <p:nvGrpSpPr>
          <p:cNvPr id="14" name="组合 13"/>
          <p:cNvGrpSpPr/>
          <p:nvPr/>
        </p:nvGrpSpPr>
        <p:grpSpPr>
          <a:xfrm>
            <a:off x="8055713" y="2748288"/>
            <a:ext cx="2587220" cy="782232"/>
            <a:chOff x="8241018" y="1630469"/>
            <a:chExt cx="2587220" cy="782232"/>
          </a:xfrm>
        </p:grpSpPr>
        <p:sp>
          <p:nvSpPr>
            <p:cNvPr id="15" name="Rectangle 73"/>
            <p:cNvSpPr/>
            <p:nvPr/>
          </p:nvSpPr>
          <p:spPr>
            <a:xfrm>
              <a:off x="8241018" y="1630469"/>
              <a:ext cx="2587220" cy="246221"/>
            </a:xfrm>
            <a:prstGeom prst="rect">
              <a:avLst/>
            </a:prstGeom>
          </p:spPr>
          <p:txBody>
            <a:bodyPr wrap="square" lIns="144000" tIns="0" rIns="144000" bIns="0" anchor="ctr">
              <a:normAutofit/>
            </a:bodyPr>
            <a:lstStyle/>
            <a:p>
              <a:pPr algn="ctr"/>
              <a:endParaRPr lang="en-US" sz="1600" b="1" dirty="0">
                <a:solidFill>
                  <a:schemeClr val="accent2"/>
                </a:solidFill>
                <a:latin typeface="Times New Roman" panose="02020603050405020304" pitchFamily="18" charset="0"/>
                <a:ea typeface="华文楷体" panose="02010600040101010101" pitchFamily="2" charset="-122"/>
                <a:cs typeface="+mn-ea"/>
                <a:sym typeface="Times New Roman" panose="02020603050405020304" pitchFamily="18" charset="0"/>
              </a:endParaRPr>
            </a:p>
          </p:txBody>
        </p:sp>
        <p:sp>
          <p:nvSpPr>
            <p:cNvPr id="16" name="Rectangle 73"/>
            <p:cNvSpPr/>
            <p:nvPr/>
          </p:nvSpPr>
          <p:spPr>
            <a:xfrm>
              <a:off x="8241018" y="1876690"/>
              <a:ext cx="2587220" cy="536011"/>
            </a:xfrm>
            <a:prstGeom prst="rect">
              <a:avLst/>
            </a:prstGeom>
          </p:spPr>
          <p:txBody>
            <a:bodyPr wrap="square" lIns="144000" tIns="0" rIns="144000" bIns="0" anchor="ctr">
              <a:normAutofit/>
            </a:bodyPr>
            <a:lstStyle/>
            <a:p>
              <a:pPr algn="ctr">
                <a:lnSpc>
                  <a:spcPct val="150000"/>
                </a:lnSpc>
              </a:pPr>
              <a:endParaRPr lang="en-US" sz="1100" dirty="0">
                <a:solidFill>
                  <a:schemeClr val="dk1">
                    <a:lumMod val="100000"/>
                  </a:schemeClr>
                </a:solidFill>
                <a:latin typeface="Times New Roman" panose="02020603050405020304" pitchFamily="18" charset="0"/>
                <a:ea typeface="华文楷体" panose="02010600040101010101" pitchFamily="2" charset="-122"/>
                <a:cs typeface="+mn-ea"/>
                <a:sym typeface="Times New Roman" panose="02020603050405020304" pitchFamily="18" charset="0"/>
              </a:endParaRPr>
            </a:p>
          </p:txBody>
        </p:sp>
      </p:grpSp>
      <p:grpSp>
        <p:nvGrpSpPr>
          <p:cNvPr id="17" name="组合 16"/>
          <p:cNvGrpSpPr/>
          <p:nvPr/>
        </p:nvGrpSpPr>
        <p:grpSpPr>
          <a:xfrm>
            <a:off x="4906130" y="5507746"/>
            <a:ext cx="2587221" cy="782232"/>
            <a:chOff x="8241017" y="3419006"/>
            <a:chExt cx="2587221" cy="782232"/>
          </a:xfrm>
        </p:grpSpPr>
        <p:sp>
          <p:nvSpPr>
            <p:cNvPr id="18" name="Rectangle 73"/>
            <p:cNvSpPr/>
            <p:nvPr/>
          </p:nvSpPr>
          <p:spPr>
            <a:xfrm>
              <a:off x="8241017" y="3419006"/>
              <a:ext cx="2287149" cy="684076"/>
            </a:xfrm>
            <a:prstGeom prst="rect">
              <a:avLst/>
            </a:prstGeom>
          </p:spPr>
          <p:txBody>
            <a:bodyPr wrap="square" lIns="144000" tIns="0" rIns="144000" bIns="0" anchor="ctr">
              <a:normAutofit/>
            </a:bodyPr>
            <a:lstStyle/>
            <a:p>
              <a:pPr algn="ctr"/>
              <a:r>
                <a:rPr lang="zh-CN" altLang="en-US" sz="2400" b="1" dirty="0">
                  <a:solidFill>
                    <a:schemeClr val="accent4"/>
                  </a:solidFill>
                  <a:latin typeface="Times New Roman" panose="02020603050405020304" pitchFamily="18" charset="0"/>
                  <a:ea typeface="华文楷体" panose="02010600040101010101" pitchFamily="2" charset="-122"/>
                  <a:cs typeface="+mn-ea"/>
                  <a:sym typeface="Times New Roman" panose="02020603050405020304" pitchFamily="18" charset="0"/>
                </a:rPr>
                <a:t>   研究结论</a:t>
              </a:r>
              <a:endParaRPr lang="en-US" sz="2400" b="1" dirty="0">
                <a:solidFill>
                  <a:schemeClr val="accent4"/>
                </a:solidFill>
                <a:latin typeface="Times New Roman" panose="02020603050405020304" pitchFamily="18" charset="0"/>
                <a:ea typeface="华文楷体" panose="02010600040101010101" pitchFamily="2" charset="-122"/>
                <a:cs typeface="+mn-ea"/>
                <a:sym typeface="Times New Roman" panose="02020603050405020304" pitchFamily="18" charset="0"/>
              </a:endParaRPr>
            </a:p>
          </p:txBody>
        </p:sp>
        <p:sp>
          <p:nvSpPr>
            <p:cNvPr id="19" name="Rectangle 73"/>
            <p:cNvSpPr/>
            <p:nvPr/>
          </p:nvSpPr>
          <p:spPr>
            <a:xfrm>
              <a:off x="8241018" y="3665227"/>
              <a:ext cx="2587220" cy="536011"/>
            </a:xfrm>
            <a:prstGeom prst="rect">
              <a:avLst/>
            </a:prstGeom>
          </p:spPr>
          <p:txBody>
            <a:bodyPr wrap="square" lIns="144000" tIns="0" rIns="144000" bIns="0" anchor="ctr">
              <a:normAutofit/>
            </a:bodyPr>
            <a:lstStyle/>
            <a:p>
              <a:pPr algn="ctr">
                <a:lnSpc>
                  <a:spcPct val="150000"/>
                </a:lnSpc>
              </a:pPr>
              <a:endParaRPr lang="en-US" sz="1100" dirty="0">
                <a:solidFill>
                  <a:schemeClr val="dk1">
                    <a:lumMod val="100000"/>
                  </a:schemeClr>
                </a:solidFill>
                <a:latin typeface="Times New Roman" panose="02020603050405020304" pitchFamily="18" charset="0"/>
                <a:ea typeface="华文楷体" panose="02010600040101010101" pitchFamily="2" charset="-122"/>
                <a:cs typeface="+mn-ea"/>
                <a:sym typeface="Times New Roman" panose="02020603050405020304" pitchFamily="18" charset="0"/>
              </a:endParaRPr>
            </a:p>
          </p:txBody>
        </p:sp>
      </p:grpSp>
      <p:sp>
        <p:nvSpPr>
          <p:cNvPr id="20" name="矩形 19"/>
          <p:cNvSpPr/>
          <p:nvPr/>
        </p:nvSpPr>
        <p:spPr bwMode="auto">
          <a:xfrm>
            <a:off x="4221224" y="4437561"/>
            <a:ext cx="684076" cy="684076"/>
          </a:xfrm>
          <a:prstGeom prst="rect">
            <a:avLst/>
          </a:prstGeom>
          <a:solidFill>
            <a:srgbClr val="0070C0"/>
          </a:solidFill>
          <a:ln w="28575" cap="flat" cmpd="sng" algn="ctr">
            <a:solidFill>
              <a:srgbClr val="0070C0"/>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4000" b="1" dirty="0">
                <a:solidFill>
                  <a:schemeClr val="bg1">
                    <a:lumMod val="100000"/>
                  </a:schemeClr>
                </a:solidFill>
                <a:latin typeface="Times New Roman" panose="02020603050405020304" pitchFamily="18" charset="0"/>
                <a:ea typeface="华文楷体" panose="02010600040101010101" pitchFamily="2" charset="-122"/>
                <a:cs typeface="+mn-ea"/>
                <a:sym typeface="Times New Roman" panose="02020603050405020304" pitchFamily="18" charset="0"/>
              </a:rPr>
              <a:t>3</a:t>
            </a:r>
            <a:endParaRPr lang="zh-CN" altLang="en-US" sz="4000" b="1" dirty="0">
              <a:solidFill>
                <a:schemeClr val="bg1">
                  <a:lumMod val="100000"/>
                </a:schemeClr>
              </a:solidFill>
              <a:latin typeface="Times New Roman" panose="02020603050405020304" pitchFamily="18" charset="0"/>
              <a:ea typeface="华文楷体" panose="02010600040101010101" pitchFamily="2" charset="-122"/>
              <a:cs typeface="+mn-ea"/>
              <a:sym typeface="Times New Roman" panose="02020603050405020304" pitchFamily="18" charset="0"/>
            </a:endParaRPr>
          </a:p>
        </p:txBody>
      </p:sp>
      <p:sp>
        <p:nvSpPr>
          <p:cNvPr id="21" name="矩形 20"/>
          <p:cNvSpPr/>
          <p:nvPr/>
        </p:nvSpPr>
        <p:spPr bwMode="auto">
          <a:xfrm>
            <a:off x="4201734" y="3382997"/>
            <a:ext cx="684076" cy="684076"/>
          </a:xfrm>
          <a:prstGeom prst="rect">
            <a:avLst/>
          </a:prstGeom>
          <a:solidFill>
            <a:schemeClr val="accent2"/>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4000" b="1" dirty="0">
                <a:solidFill>
                  <a:schemeClr val="bg1">
                    <a:lumMod val="100000"/>
                  </a:schemeClr>
                </a:solidFill>
                <a:latin typeface="Times New Roman" panose="02020603050405020304" pitchFamily="18" charset="0"/>
                <a:ea typeface="华文楷体" panose="02010600040101010101" pitchFamily="2" charset="-122"/>
                <a:cs typeface="+mn-ea"/>
                <a:sym typeface="Times New Roman" panose="02020603050405020304" pitchFamily="18" charset="0"/>
              </a:rPr>
              <a:t>2</a:t>
            </a:r>
            <a:endParaRPr lang="zh-CN" altLang="en-US" sz="4000" b="1" dirty="0">
              <a:solidFill>
                <a:schemeClr val="bg1">
                  <a:lumMod val="100000"/>
                </a:schemeClr>
              </a:solidFill>
              <a:latin typeface="Times New Roman" panose="02020603050405020304" pitchFamily="18" charset="0"/>
              <a:ea typeface="华文楷体" panose="02010600040101010101" pitchFamily="2" charset="-122"/>
              <a:cs typeface="+mn-ea"/>
              <a:sym typeface="Times New Roman" panose="02020603050405020304" pitchFamily="18" charset="0"/>
            </a:endParaRPr>
          </a:p>
        </p:txBody>
      </p:sp>
      <p:sp>
        <p:nvSpPr>
          <p:cNvPr id="22" name="矩形 21"/>
          <p:cNvSpPr/>
          <p:nvPr/>
        </p:nvSpPr>
        <p:spPr bwMode="auto">
          <a:xfrm>
            <a:off x="4222054" y="5507746"/>
            <a:ext cx="684076" cy="684076"/>
          </a:xfrm>
          <a:prstGeom prst="rect">
            <a:avLst/>
          </a:prstGeom>
          <a:solidFill>
            <a:schemeClr val="accent4"/>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4000" b="1" dirty="0">
                <a:solidFill>
                  <a:schemeClr val="bg1">
                    <a:lumMod val="100000"/>
                  </a:schemeClr>
                </a:solidFill>
                <a:latin typeface="Times New Roman" panose="02020603050405020304" pitchFamily="18" charset="0"/>
                <a:ea typeface="华文楷体" panose="02010600040101010101" pitchFamily="2" charset="-122"/>
                <a:cs typeface="+mn-ea"/>
                <a:sym typeface="Times New Roman" panose="02020603050405020304" pitchFamily="18" charset="0"/>
              </a:rPr>
              <a:t>4</a:t>
            </a:r>
            <a:endParaRPr lang="zh-CN" altLang="en-US" sz="4000" b="1" dirty="0">
              <a:solidFill>
                <a:schemeClr val="bg1">
                  <a:lumMod val="100000"/>
                </a:schemeClr>
              </a:solidFill>
              <a:latin typeface="Times New Roman" panose="02020603050405020304" pitchFamily="18" charset="0"/>
              <a:ea typeface="华文楷体" panose="02010600040101010101" pitchFamily="2" charset="-122"/>
              <a:cs typeface="+mn-ea"/>
              <a:sym typeface="Times New Roman" panose="02020603050405020304" pitchFamily="18" charset="0"/>
            </a:endParaRPr>
          </a:p>
        </p:txBody>
      </p:sp>
      <p:grpSp>
        <p:nvGrpSpPr>
          <p:cNvPr id="31" name="组合 30"/>
          <p:cNvGrpSpPr/>
          <p:nvPr/>
        </p:nvGrpSpPr>
        <p:grpSpPr>
          <a:xfrm>
            <a:off x="4875057" y="3440454"/>
            <a:ext cx="2587220" cy="631409"/>
            <a:chOff x="1906687" y="1630469"/>
            <a:chExt cx="2587220" cy="782232"/>
          </a:xfrm>
        </p:grpSpPr>
        <p:sp>
          <p:nvSpPr>
            <p:cNvPr id="32" name="Rectangle 73"/>
            <p:cNvSpPr/>
            <p:nvPr/>
          </p:nvSpPr>
          <p:spPr>
            <a:xfrm>
              <a:off x="1906687" y="1630469"/>
              <a:ext cx="2587220" cy="782232"/>
            </a:xfrm>
            <a:prstGeom prst="rect">
              <a:avLst/>
            </a:prstGeom>
          </p:spPr>
          <p:txBody>
            <a:bodyPr wrap="square" lIns="144000" tIns="0" rIns="144000" bIns="0" anchor="ctr">
              <a:normAutofit/>
            </a:bodyPr>
            <a:lstStyle/>
            <a:p>
              <a:pPr algn="ctr"/>
              <a:r>
                <a:rPr lang="zh-CN" altLang="en-US" sz="2400" b="1" dirty="0">
                  <a:solidFill>
                    <a:schemeClr val="accent2">
                      <a:lumMod val="75000"/>
                    </a:schemeClr>
                  </a:solidFill>
                  <a:latin typeface="Times New Roman" panose="02020603050405020304" pitchFamily="18" charset="0"/>
                  <a:ea typeface="华文楷体" panose="02010600040101010101" pitchFamily="2" charset="-122"/>
                  <a:cs typeface="+mn-ea"/>
                  <a:sym typeface="Times New Roman" panose="02020603050405020304" pitchFamily="18" charset="0"/>
                </a:rPr>
                <a:t>研究 </a:t>
              </a:r>
              <a:r>
                <a:rPr lang="en-US" altLang="zh-CN" sz="2400" b="1" dirty="0">
                  <a:solidFill>
                    <a:schemeClr val="accent2">
                      <a:lumMod val="75000"/>
                    </a:schemeClr>
                  </a:solidFill>
                  <a:latin typeface="Times New Roman" panose="02020603050405020304" pitchFamily="18" charset="0"/>
                  <a:ea typeface="华文楷体" panose="02010600040101010101" pitchFamily="2" charset="-122"/>
                  <a:cs typeface="+mn-ea"/>
                  <a:sym typeface="Times New Roman" panose="02020603050405020304" pitchFamily="18" charset="0"/>
                </a:rPr>
                <a:t>a</a:t>
              </a:r>
              <a:endParaRPr lang="en-US" sz="2400" b="1" dirty="0">
                <a:solidFill>
                  <a:schemeClr val="accent2">
                    <a:lumMod val="75000"/>
                  </a:schemeClr>
                </a:solidFill>
                <a:latin typeface="Times New Roman" panose="02020603050405020304" pitchFamily="18" charset="0"/>
                <a:ea typeface="华文楷体" panose="02010600040101010101" pitchFamily="2" charset="-122"/>
                <a:cs typeface="+mn-ea"/>
                <a:sym typeface="Times New Roman" panose="02020603050405020304" pitchFamily="18" charset="0"/>
              </a:endParaRPr>
            </a:p>
          </p:txBody>
        </p:sp>
        <p:sp>
          <p:nvSpPr>
            <p:cNvPr id="33" name="Rectangle 73"/>
            <p:cNvSpPr/>
            <p:nvPr/>
          </p:nvSpPr>
          <p:spPr>
            <a:xfrm>
              <a:off x="1906687" y="1876690"/>
              <a:ext cx="2587220" cy="536011"/>
            </a:xfrm>
            <a:prstGeom prst="rect">
              <a:avLst/>
            </a:prstGeom>
          </p:spPr>
          <p:txBody>
            <a:bodyPr wrap="square" lIns="144000" tIns="0" rIns="144000" bIns="0" anchor="ctr">
              <a:normAutofit/>
            </a:bodyPr>
            <a:lstStyle/>
            <a:p>
              <a:pPr algn="ctr">
                <a:lnSpc>
                  <a:spcPct val="150000"/>
                </a:lnSpc>
              </a:pPr>
              <a:endParaRPr lang="en-US" sz="1100" dirty="0">
                <a:solidFill>
                  <a:schemeClr val="dk1">
                    <a:lumMod val="100000"/>
                  </a:schemeClr>
                </a:solidFill>
                <a:latin typeface="Times New Roman" panose="02020603050405020304" pitchFamily="18" charset="0"/>
                <a:ea typeface="华文楷体" panose="02010600040101010101" pitchFamily="2" charset="-122"/>
                <a:cs typeface="+mn-ea"/>
                <a:sym typeface="Times New Roman" panose="02020603050405020304" pitchFamily="18" charset="0"/>
              </a:endParaRPr>
            </a:p>
          </p:txBody>
        </p:sp>
      </p:grpSp>
      <p:pic>
        <p:nvPicPr>
          <p:cNvPr id="2" name="图片 1">
            <a:extLst>
              <a:ext uri="{FF2B5EF4-FFF2-40B4-BE49-F238E27FC236}">
                <a16:creationId xmlns:a16="http://schemas.microsoft.com/office/drawing/2014/main" id="{A1740C9E-44DE-6CEF-7797-95BD5C46F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0925" y="5968856"/>
            <a:ext cx="981075"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F1425F8-26B8-F0B3-7E52-35D5D36C101A}"/>
              </a:ext>
            </a:extLst>
          </p:cNvPr>
          <p:cNvSpPr/>
          <p:nvPr/>
        </p:nvSpPr>
        <p:spPr>
          <a:xfrm>
            <a:off x="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6" name="矩形 5">
            <a:extLst>
              <a:ext uri="{FF2B5EF4-FFF2-40B4-BE49-F238E27FC236}">
                <a16:creationId xmlns:a16="http://schemas.microsoft.com/office/drawing/2014/main" id="{F6649D52-FD17-BFAF-A509-7BCD92136319}"/>
              </a:ext>
            </a:extLst>
          </p:cNvPr>
          <p:cNvSpPr/>
          <p:nvPr/>
        </p:nvSpPr>
        <p:spPr>
          <a:xfrm>
            <a:off x="3060000" y="6217200"/>
            <a:ext cx="3060000" cy="646853"/>
          </a:xfrm>
          <a:prstGeom prst="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C1567334-C6AD-155A-6EB2-39E07FB0AD70}"/>
              </a:ext>
            </a:extLst>
          </p:cNvPr>
          <p:cNvSpPr/>
          <p:nvPr/>
        </p:nvSpPr>
        <p:spPr>
          <a:xfrm>
            <a:off x="612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a:t>
            </a:r>
            <a:r>
              <a:rPr lang="en-US" altLang="zh-CN" dirty="0">
                <a:latin typeface="黑体" panose="02010609060101010101" pitchFamily="49" charset="-122"/>
                <a:ea typeface="黑体" panose="02010609060101010101" pitchFamily="49" charset="-122"/>
              </a:rPr>
              <a:t> b</a:t>
            </a:r>
            <a:endParaRPr lang="zh-CN" altLang="en-US" dirty="0">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C0A2DCF8-1834-6825-5503-6B95EC8AEF78}"/>
              </a:ext>
            </a:extLst>
          </p:cNvPr>
          <p:cNvSpPr/>
          <p:nvPr/>
        </p:nvSpPr>
        <p:spPr>
          <a:xfrm>
            <a:off x="918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
        <p:nvSpPr>
          <p:cNvPr id="11" name="文本框 10">
            <a:extLst>
              <a:ext uri="{FF2B5EF4-FFF2-40B4-BE49-F238E27FC236}">
                <a16:creationId xmlns:a16="http://schemas.microsoft.com/office/drawing/2014/main" id="{C2F72BB5-30ED-7DDC-E467-4AF2E227129D}"/>
              </a:ext>
            </a:extLst>
          </p:cNvPr>
          <p:cNvSpPr txBox="1"/>
          <p:nvPr/>
        </p:nvSpPr>
        <p:spPr>
          <a:xfrm>
            <a:off x="1814109" y="1793739"/>
            <a:ext cx="9555505" cy="3178884"/>
          </a:xfrm>
          <a:prstGeom prst="rect">
            <a:avLst/>
          </a:prstGeom>
          <a:noFill/>
        </p:spPr>
        <p:txBody>
          <a:bodyPr wrap="square">
            <a:spAutoFit/>
          </a:bodyPr>
          <a:lstStyle/>
          <a:p>
            <a:r>
              <a:rPr lang="zh-CN" altLang="en-US" sz="2400" dirty="0">
                <a:latin typeface="华文楷体" panose="02010600040101010101" pitchFamily="2" charset="-122"/>
                <a:ea typeface="华文楷体" panose="02010600040101010101" pitchFamily="2" charset="-122"/>
              </a:rPr>
              <a:t>自我增强的量表加上行为任务的</a:t>
            </a:r>
            <a:r>
              <a:rPr lang="en-US" altLang="zh-CN" sz="2400" dirty="0">
                <a:latin typeface="华文楷体" panose="02010600040101010101" pitchFamily="2" charset="-122"/>
                <a:ea typeface="华文楷体" panose="02010600040101010101" pitchFamily="2" charset="-122"/>
              </a:rPr>
              <a:t>149</a:t>
            </a:r>
            <a:r>
              <a:rPr lang="zh-CN" altLang="en-US" sz="2400" dirty="0">
                <a:latin typeface="华文楷体" panose="02010600040101010101" pitchFamily="2" charset="-122"/>
                <a:ea typeface="华文楷体" panose="02010600040101010101" pitchFamily="2" charset="-122"/>
              </a:rPr>
              <a:t>个原始条目得分的</a:t>
            </a:r>
            <a:r>
              <a:rPr lang="en-US" altLang="zh-CN" sz="2400" dirty="0">
                <a:latin typeface="华文楷体" panose="02010600040101010101" pitchFamily="2" charset="-122"/>
                <a:ea typeface="华文楷体" panose="02010600040101010101" pitchFamily="2" charset="-122"/>
              </a:rPr>
              <a:t>z</a:t>
            </a:r>
            <a:r>
              <a:rPr lang="zh-CN" altLang="en-US" sz="2400" dirty="0">
                <a:latin typeface="华文楷体" panose="02010600040101010101" pitchFamily="2" charset="-122"/>
                <a:ea typeface="华文楷体" panose="02010600040101010101" pitchFamily="2" charset="-122"/>
              </a:rPr>
              <a:t>分数：</a:t>
            </a:r>
            <a:endParaRPr lang="en-US" altLang="zh-CN" sz="2400" dirty="0">
              <a:latin typeface="华文楷体" panose="02010600040101010101" pitchFamily="2" charset="-122"/>
              <a:ea typeface="华文楷体" panose="02010600040101010101" pitchFamily="2" charset="-122"/>
            </a:endParaRPr>
          </a:p>
          <a:p>
            <a:r>
              <a:rPr lang="en-US" altLang="zh-CN" sz="2400" b="1" dirty="0">
                <a:solidFill>
                  <a:srgbClr val="00B0F0"/>
                </a:solidFill>
                <a:latin typeface="华文楷体" panose="02010600040101010101" pitchFamily="2" charset="-122"/>
                <a:ea typeface="华文楷体" panose="02010600040101010101" pitchFamily="2" charset="-122"/>
              </a:rPr>
              <a:t>9</a:t>
            </a:r>
            <a:r>
              <a:rPr lang="zh-CN" altLang="en-US" sz="2400" b="1" dirty="0">
                <a:solidFill>
                  <a:srgbClr val="00B0F0"/>
                </a:solidFill>
                <a:latin typeface="华文楷体" panose="02010600040101010101" pitchFamily="2" charset="-122"/>
                <a:ea typeface="华文楷体" panose="02010600040101010101" pitchFamily="2" charset="-122"/>
              </a:rPr>
              <a:t>个因子</a:t>
            </a:r>
            <a:r>
              <a:rPr lang="zh-CN" altLang="en-US" sz="2400" dirty="0">
                <a:latin typeface="华文楷体" panose="02010600040101010101" pitchFamily="2" charset="-122"/>
                <a:ea typeface="华文楷体" panose="02010600040101010101" pitchFamily="2" charset="-122"/>
              </a:rPr>
              <a:t>的累积方差解释了总变异的</a:t>
            </a:r>
            <a:r>
              <a:rPr lang="en-US" altLang="zh-CN" sz="2400" b="1" dirty="0">
                <a:solidFill>
                  <a:srgbClr val="00B0F0"/>
                </a:solidFill>
                <a:latin typeface="华文楷体" panose="02010600040101010101" pitchFamily="2" charset="-122"/>
                <a:ea typeface="华文楷体" panose="02010600040101010101" pitchFamily="2" charset="-122"/>
              </a:rPr>
              <a:t>48%</a:t>
            </a:r>
            <a:endParaRPr lang="en-US" altLang="zh-CN" sz="2400" dirty="0">
              <a:latin typeface="华文楷体" panose="02010600040101010101" pitchFamily="2" charset="-122"/>
              <a:ea typeface="华文楷体" panose="02010600040101010101" pitchFamily="2" charset="-122"/>
            </a:endParaRPr>
          </a:p>
          <a:p>
            <a:pPr lvl="1">
              <a:lnSpc>
                <a:spcPct val="150000"/>
              </a:lnSpc>
            </a:pPr>
            <a:r>
              <a:rPr lang="en-US" altLang="zh-CN" sz="2000" dirty="0">
                <a:latin typeface="华文楷体" panose="02010600040101010101" pitchFamily="2" charset="-122"/>
                <a:ea typeface="华文楷体" panose="02010600040101010101" pitchFamily="2" charset="-122"/>
              </a:rPr>
              <a:t>PA1</a:t>
            </a:r>
            <a:r>
              <a:rPr lang="zh-CN" altLang="en-US" sz="2000" dirty="0">
                <a:latin typeface="华文楷体" panose="02010600040101010101" pitchFamily="2" charset="-122"/>
                <a:ea typeface="华文楷体" panose="02010600040101010101" pitchFamily="2" charset="-122"/>
              </a:rPr>
              <a:t>（</a:t>
            </a:r>
            <a:r>
              <a:rPr lang="en-US" altLang="zh-CN" sz="2000" kern="100" dirty="0">
                <a:solidFill>
                  <a:schemeClr val="accent1">
                    <a:lumMod val="50000"/>
                  </a:schemeClr>
                </a:solidFill>
                <a:effectLst/>
                <a:highlight>
                  <a:srgbClr val="FFFFFF"/>
                </a:highlight>
                <a:latin typeface="Times New Roman" panose="02020603050405020304" pitchFamily="18" charset="0"/>
                <a:ea typeface="宋体" panose="02010600030101010101" pitchFamily="2" charset="-122"/>
                <a:cs typeface="Segoe UI" panose="020B0502040204020203" pitchFamily="34" charset="0"/>
              </a:rPr>
              <a:t>11%</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罗森伯格自尊量表、核心自我评价量表的大多数条目以及道德领域的联想学习测验的正确率；</a:t>
            </a:r>
            <a:endParaRPr lang="en-US" altLang="zh-CN" sz="2000" dirty="0">
              <a:latin typeface="华文楷体" panose="02010600040101010101" pitchFamily="2" charset="-122"/>
              <a:ea typeface="华文楷体" panose="02010600040101010101" pitchFamily="2" charset="-122"/>
            </a:endParaRPr>
          </a:p>
          <a:p>
            <a:pPr lvl="1">
              <a:lnSpc>
                <a:spcPct val="150000"/>
              </a:lnSpc>
            </a:pPr>
            <a:r>
              <a:rPr lang="en-US" altLang="zh-CN" sz="2000" dirty="0">
                <a:latin typeface="华文楷体" panose="02010600040101010101" pitchFamily="2" charset="-122"/>
                <a:ea typeface="华文楷体" panose="02010600040101010101" pitchFamily="2" charset="-122"/>
              </a:rPr>
              <a:t>PA6</a:t>
            </a:r>
            <a:r>
              <a:rPr lang="zh-CN" altLang="en-US" sz="2000" dirty="0">
                <a:latin typeface="华文楷体" panose="02010600040101010101" pitchFamily="2" charset="-122"/>
                <a:ea typeface="华文楷体" panose="02010600040101010101" pitchFamily="2" charset="-122"/>
              </a:rPr>
              <a:t>（</a:t>
            </a:r>
            <a:r>
              <a:rPr lang="en-US" altLang="zh-CN" sz="2000" kern="100" dirty="0">
                <a:solidFill>
                  <a:schemeClr val="accent1">
                    <a:lumMod val="50000"/>
                  </a:schemeClr>
                </a:solidFill>
                <a:effectLst/>
                <a:highlight>
                  <a:srgbClr val="FFFFFF"/>
                </a:highlight>
                <a:latin typeface="Times New Roman" panose="02020603050405020304" pitchFamily="18" charset="0"/>
                <a:ea typeface="宋体" panose="02010600030101010101" pitchFamily="2" charset="-122"/>
                <a:cs typeface="Segoe UI" panose="020B0502040204020203" pitchFamily="34" charset="0"/>
              </a:rPr>
              <a:t>7 %</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自我概念清晰度、道德领域的联想学习测试的反应时以及能力领域的内隐联想参照测试的</a:t>
            </a:r>
            <a:r>
              <a:rPr lang="en-US" altLang="zh-CN" sz="2000" i="1" dirty="0">
                <a:latin typeface="华文楷体" panose="02010600040101010101" pitchFamily="2" charset="-122"/>
                <a:ea typeface="华文楷体" panose="02010600040101010101" pitchFamily="2" charset="-122"/>
              </a:rPr>
              <a:t>d </a:t>
            </a:r>
            <a:r>
              <a:rPr lang="zh-CN" altLang="en-US" sz="2000" dirty="0">
                <a:latin typeface="华文楷体" panose="02010600040101010101" pitchFamily="2" charset="-122"/>
                <a:ea typeface="华文楷体" panose="02010600040101010101" pitchFamily="2" charset="-122"/>
              </a:rPr>
              <a:t>值；</a:t>
            </a:r>
            <a:endParaRPr lang="en-US" altLang="zh-CN" sz="2000" dirty="0">
              <a:latin typeface="华文楷体" panose="02010600040101010101" pitchFamily="2" charset="-122"/>
              <a:ea typeface="华文楷体" panose="02010600040101010101" pitchFamily="2" charset="-122"/>
            </a:endParaRPr>
          </a:p>
          <a:p>
            <a:pPr lvl="1">
              <a:lnSpc>
                <a:spcPct val="150000"/>
              </a:lnSpc>
            </a:pPr>
            <a:r>
              <a:rPr lang="en-US" altLang="zh-CN" sz="2000" dirty="0">
                <a:latin typeface="华文楷体" panose="02010600040101010101" pitchFamily="2" charset="-122"/>
                <a:ea typeface="华文楷体" panose="02010600040101010101" pitchFamily="2" charset="-122"/>
              </a:rPr>
              <a:t>PA4</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6%</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自欺性拔高、过度敏感性自恋、印象操纵中的较多条目</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p:txBody>
      </p:sp>
      <p:sp>
        <p:nvSpPr>
          <p:cNvPr id="2" name="文本框 1">
            <a:extLst>
              <a:ext uri="{FF2B5EF4-FFF2-40B4-BE49-F238E27FC236}">
                <a16:creationId xmlns:a16="http://schemas.microsoft.com/office/drawing/2014/main" id="{372A3B11-4F87-6976-B349-B825587684E5}"/>
              </a:ext>
            </a:extLst>
          </p:cNvPr>
          <p:cNvSpPr txBox="1"/>
          <p:nvPr/>
        </p:nvSpPr>
        <p:spPr>
          <a:xfrm>
            <a:off x="8289999" y="-17583"/>
            <a:ext cx="3777310" cy="707886"/>
          </a:xfrm>
          <a:prstGeom prst="rect">
            <a:avLst/>
          </a:prstGeom>
          <a:noFill/>
        </p:spPr>
        <p:txBody>
          <a:bodyPr wrap="square" rtlCol="0">
            <a:spAutoFit/>
          </a:bodyPr>
          <a:lstStyle/>
          <a:p>
            <a:r>
              <a:rPr lang="zh-CN" altLang="en-US" sz="4000" dirty="0">
                <a:latin typeface="黑体" panose="02010609060101010101" pitchFamily="49" charset="-122"/>
                <a:ea typeface="黑体" panose="02010609060101010101" pitchFamily="49" charset="-122"/>
              </a:rPr>
              <a:t>探索性因素分析</a:t>
            </a:r>
          </a:p>
        </p:txBody>
      </p:sp>
    </p:spTree>
    <p:extLst>
      <p:ext uri="{BB962C8B-B14F-4D97-AF65-F5344CB8AC3E}">
        <p14:creationId xmlns:p14="http://schemas.microsoft.com/office/powerpoint/2010/main" val="1562968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119EB23-8B6A-2C0D-2B6C-2DBC9B7EC572}"/>
              </a:ext>
            </a:extLst>
          </p:cNvPr>
          <p:cNvSpPr/>
          <p:nvPr/>
        </p:nvSpPr>
        <p:spPr>
          <a:xfrm>
            <a:off x="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7" name="矩形 6">
            <a:extLst>
              <a:ext uri="{FF2B5EF4-FFF2-40B4-BE49-F238E27FC236}">
                <a16:creationId xmlns:a16="http://schemas.microsoft.com/office/drawing/2014/main" id="{1867F555-80C8-1D69-AD2D-6CC908745749}"/>
              </a:ext>
            </a:extLst>
          </p:cNvPr>
          <p:cNvSpPr/>
          <p:nvPr/>
        </p:nvSpPr>
        <p:spPr>
          <a:xfrm>
            <a:off x="306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29D67675-0C4B-80AE-B990-6DC56E090FC5}"/>
              </a:ext>
            </a:extLst>
          </p:cNvPr>
          <p:cNvSpPr/>
          <p:nvPr/>
        </p:nvSpPr>
        <p:spPr>
          <a:xfrm>
            <a:off x="6120000" y="6217200"/>
            <a:ext cx="3060000" cy="646853"/>
          </a:xfrm>
          <a:prstGeom prst="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a:t>
            </a:r>
            <a:r>
              <a:rPr lang="en-US" altLang="zh-CN" dirty="0">
                <a:latin typeface="黑体" panose="02010609060101010101" pitchFamily="49" charset="-122"/>
                <a:ea typeface="黑体" panose="02010609060101010101" pitchFamily="49" charset="-122"/>
              </a:rPr>
              <a:t> b</a:t>
            </a:r>
            <a:endParaRPr lang="zh-CN" altLang="en-US" dirty="0">
              <a:latin typeface="黑体" panose="02010609060101010101" pitchFamily="49" charset="-122"/>
              <a:ea typeface="黑体" panose="02010609060101010101" pitchFamily="49" charset="-122"/>
            </a:endParaRPr>
          </a:p>
        </p:txBody>
      </p:sp>
      <p:sp>
        <p:nvSpPr>
          <p:cNvPr id="9" name="矩形 8">
            <a:extLst>
              <a:ext uri="{FF2B5EF4-FFF2-40B4-BE49-F238E27FC236}">
                <a16:creationId xmlns:a16="http://schemas.microsoft.com/office/drawing/2014/main" id="{CAC658A7-AF4D-22EC-D36C-095E6B98BA58}"/>
              </a:ext>
            </a:extLst>
          </p:cNvPr>
          <p:cNvSpPr/>
          <p:nvPr/>
        </p:nvSpPr>
        <p:spPr>
          <a:xfrm>
            <a:off x="918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
        <p:nvSpPr>
          <p:cNvPr id="2" name="内容占位符 2">
            <a:extLst>
              <a:ext uri="{FF2B5EF4-FFF2-40B4-BE49-F238E27FC236}">
                <a16:creationId xmlns:a16="http://schemas.microsoft.com/office/drawing/2014/main" id="{127FDA49-20B4-365F-6CFC-A609F05D7BAC}"/>
              </a:ext>
            </a:extLst>
          </p:cNvPr>
          <p:cNvSpPr txBox="1">
            <a:spLocks/>
          </p:cNvSpPr>
          <p:nvPr/>
        </p:nvSpPr>
        <p:spPr>
          <a:xfrm>
            <a:off x="1205654" y="1505280"/>
            <a:ext cx="9733280" cy="4287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dirty="0">
                <a:latin typeface="Times New Roman" panose="02020603050405020304" pitchFamily="18" charset="0"/>
                <a:ea typeface="华文楷体" panose="02010600040101010101" pitchFamily="2" charset="-122"/>
                <a:sym typeface="Times New Roman" panose="02020603050405020304" pitchFamily="18" charset="0"/>
              </a:rPr>
              <a:t>研究</a:t>
            </a:r>
            <a:r>
              <a:rPr lang="en-US" altLang="zh-CN" sz="3200" dirty="0">
                <a:latin typeface="Times New Roman" panose="02020603050405020304" pitchFamily="18" charset="0"/>
                <a:ea typeface="华文楷体" panose="02010600040101010101" pitchFamily="2" charset="-122"/>
                <a:sym typeface="Times New Roman" panose="02020603050405020304" pitchFamily="18" charset="0"/>
              </a:rPr>
              <a:t>b</a:t>
            </a:r>
            <a:r>
              <a:rPr lang="zh-CN" altLang="en-US" sz="3200" dirty="0">
                <a:latin typeface="Times New Roman" panose="02020603050405020304" pitchFamily="18" charset="0"/>
                <a:ea typeface="华文楷体" panose="02010600040101010101" pitchFamily="2" charset="-122"/>
                <a:sym typeface="Times New Roman" panose="02020603050405020304" pitchFamily="18" charset="0"/>
              </a:rPr>
              <a:t>：</a:t>
            </a:r>
            <a:r>
              <a:rPr lang="zh-CN" altLang="en-US" sz="3200" b="1" dirty="0">
                <a:latin typeface="Times New Roman" panose="02020603050405020304" pitchFamily="18" charset="0"/>
                <a:ea typeface="华文楷体" panose="02010600040101010101" pitchFamily="2" charset="-122"/>
                <a:sym typeface="Times New Roman" panose="02020603050405020304" pitchFamily="18" charset="0"/>
              </a:rPr>
              <a:t>自我增强与心理适应的关系</a:t>
            </a:r>
            <a:endParaRPr lang="en-US" altLang="zh-CN" sz="3200" b="1" dirty="0">
              <a:latin typeface="Times New Roman" panose="02020603050405020304" pitchFamily="18" charset="0"/>
              <a:ea typeface="华文楷体" panose="02010600040101010101" pitchFamily="2" charset="-122"/>
              <a:sym typeface="Times New Roman" panose="02020603050405020304" pitchFamily="18" charset="0"/>
            </a:endParaRPr>
          </a:p>
          <a:p>
            <a:endParaRPr lang="en-US" altLang="zh-CN" sz="3200" b="1" dirty="0">
              <a:latin typeface="Times New Roman" panose="02020603050405020304" pitchFamily="18" charset="0"/>
              <a:ea typeface="华文楷体" panose="02010600040101010101" pitchFamily="2" charset="-122"/>
              <a:sym typeface="Times New Roman" panose="02020603050405020304" pitchFamily="18" charset="0"/>
            </a:endParaRPr>
          </a:p>
          <a:p>
            <a:pPr marL="914400" lvl="2" indent="0">
              <a:lnSpc>
                <a:spcPct val="100000"/>
              </a:lnSpc>
              <a:buFont typeface="Arial" panose="020B0604020202020204" pitchFamily="34" charset="0"/>
              <a:buNone/>
            </a:pPr>
            <a:r>
              <a:rPr lang="zh-CN" altLang="en-US" sz="2800" kern="100" dirty="0">
                <a:latin typeface="Times New Roman" panose="02020603050405020304" pitchFamily="18" charset="0"/>
                <a:ea typeface="华文楷体" panose="02010600040101010101" pitchFamily="2" charset="-122"/>
                <a:sym typeface="Times New Roman" panose="02020603050405020304" pitchFamily="18" charset="0"/>
              </a:rPr>
              <a:t>研究问题：自我增强的测量结果是否能够有效预测个体在现实生活中的心理适应状况？</a:t>
            </a:r>
            <a:endParaRPr lang="en-US" altLang="zh-CN" sz="2800" kern="100" dirty="0">
              <a:latin typeface="Times New Roman" panose="02020603050405020304" pitchFamily="18" charset="0"/>
              <a:ea typeface="华文楷体" panose="02010600040101010101" pitchFamily="2" charset="-122"/>
              <a:sym typeface="Times New Roman" panose="02020603050405020304" pitchFamily="18" charset="0"/>
            </a:endParaRPr>
          </a:p>
          <a:p>
            <a:pPr marL="914400" lvl="2" indent="0">
              <a:lnSpc>
                <a:spcPct val="100000"/>
              </a:lnSpc>
              <a:buFont typeface="Arial" panose="020B0604020202020204" pitchFamily="34" charset="0"/>
              <a:buNone/>
            </a:pPr>
            <a:endParaRPr lang="en-US" altLang="zh-CN" sz="2800" kern="100" dirty="0">
              <a:latin typeface="Times New Roman" panose="02020603050405020304" pitchFamily="18" charset="0"/>
              <a:ea typeface="华文楷体" panose="02010600040101010101" pitchFamily="2" charset="-122"/>
              <a:sym typeface="Times New Roman" panose="02020603050405020304" pitchFamily="18" charset="0"/>
            </a:endParaRPr>
          </a:p>
          <a:p>
            <a:pPr marL="914400" lvl="2" indent="0">
              <a:lnSpc>
                <a:spcPct val="100000"/>
              </a:lnSpc>
              <a:buFont typeface="Arial" panose="020B0604020202020204" pitchFamily="34" charset="0"/>
              <a:buNone/>
            </a:pPr>
            <a:r>
              <a:rPr lang="zh-CN" altLang="en-US" sz="2600" dirty="0">
                <a:latin typeface="Times New Roman" panose="02020603050405020304" pitchFamily="18" charset="0"/>
                <a:ea typeface="华文楷体" panose="02010600040101010101" pitchFamily="2" charset="-122"/>
                <a:sym typeface="Times New Roman" panose="02020603050405020304" pitchFamily="18" charset="0"/>
              </a:rPr>
              <a:t>假设：随机森林回归分析结果显示，自我增强众多指标背后的公共因子能够预测个体的现实心理适应行为。</a:t>
            </a:r>
            <a:endParaRPr lang="en-US" altLang="zh-CN" sz="2400" kern="100" dirty="0">
              <a:latin typeface="Times New Roman" panose="02020603050405020304" pitchFamily="18" charset="0"/>
              <a:ea typeface="华文楷体" panose="02010600040101010101" pitchFamily="2" charset="-122"/>
              <a:sym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E0388C9-B64B-C602-D188-C89C3EE07E05}"/>
              </a:ext>
            </a:extLst>
          </p:cNvPr>
          <p:cNvSpPr/>
          <p:nvPr/>
        </p:nvSpPr>
        <p:spPr>
          <a:xfrm>
            <a:off x="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6" name="矩形 5">
            <a:extLst>
              <a:ext uri="{FF2B5EF4-FFF2-40B4-BE49-F238E27FC236}">
                <a16:creationId xmlns:a16="http://schemas.microsoft.com/office/drawing/2014/main" id="{4F48A1D2-6676-8E1E-5AD9-BB3DD28BE23B}"/>
              </a:ext>
            </a:extLst>
          </p:cNvPr>
          <p:cNvSpPr/>
          <p:nvPr/>
        </p:nvSpPr>
        <p:spPr>
          <a:xfrm>
            <a:off x="306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a:t>
            </a:r>
            <a:r>
              <a:rPr lang="en-US" altLang="zh-CN" dirty="0">
                <a:latin typeface="黑体" panose="02010609060101010101" pitchFamily="49" charset="-122"/>
                <a:ea typeface="黑体" panose="02010609060101010101" pitchFamily="49" charset="-122"/>
              </a:rPr>
              <a:t> a</a:t>
            </a:r>
            <a:endParaRPr lang="zh-CN" altLang="en-US"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358A9D4A-4678-FD3D-09E1-63E32B35030D}"/>
              </a:ext>
            </a:extLst>
          </p:cNvPr>
          <p:cNvSpPr/>
          <p:nvPr/>
        </p:nvSpPr>
        <p:spPr>
          <a:xfrm>
            <a:off x="6120000" y="6217200"/>
            <a:ext cx="3060000" cy="646853"/>
          </a:xfrm>
          <a:prstGeom prst="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b</a:t>
            </a:r>
            <a:endParaRPr lang="zh-CN" altLang="en-US" dirty="0">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772B39FA-2989-9A9B-4D8E-CF6B655B8776}"/>
              </a:ext>
            </a:extLst>
          </p:cNvPr>
          <p:cNvSpPr/>
          <p:nvPr/>
        </p:nvSpPr>
        <p:spPr>
          <a:xfrm>
            <a:off x="918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
        <p:nvSpPr>
          <p:cNvPr id="13" name="内容占位符 2">
            <a:extLst>
              <a:ext uri="{FF2B5EF4-FFF2-40B4-BE49-F238E27FC236}">
                <a16:creationId xmlns:a16="http://schemas.microsoft.com/office/drawing/2014/main" id="{98C4B940-7450-BB07-FE5C-ED438CAAF904}"/>
              </a:ext>
            </a:extLst>
          </p:cNvPr>
          <p:cNvSpPr txBox="1">
            <a:spLocks/>
          </p:cNvSpPr>
          <p:nvPr/>
        </p:nvSpPr>
        <p:spPr>
          <a:xfrm>
            <a:off x="1205654" y="1505280"/>
            <a:ext cx="9733280" cy="4287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dirty="0">
                <a:latin typeface="Times New Roman" panose="02020603050405020304" pitchFamily="18" charset="0"/>
                <a:ea typeface="华文楷体" panose="02010600040101010101" pitchFamily="2" charset="-122"/>
                <a:sym typeface="Times New Roman" panose="02020603050405020304" pitchFamily="18" charset="0"/>
              </a:rPr>
              <a:t>研究</a:t>
            </a:r>
            <a:r>
              <a:rPr lang="en-US" altLang="zh-CN" sz="3200" dirty="0">
                <a:latin typeface="Times New Roman" panose="02020603050405020304" pitchFamily="18" charset="0"/>
                <a:ea typeface="华文楷体" panose="02010600040101010101" pitchFamily="2" charset="-122"/>
                <a:sym typeface="Times New Roman" panose="02020603050405020304" pitchFamily="18" charset="0"/>
              </a:rPr>
              <a:t>b</a:t>
            </a:r>
            <a:r>
              <a:rPr lang="zh-CN" altLang="en-US" sz="3200" dirty="0">
                <a:latin typeface="Times New Roman" panose="02020603050405020304" pitchFamily="18" charset="0"/>
                <a:ea typeface="华文楷体" panose="02010600040101010101" pitchFamily="2" charset="-122"/>
                <a:sym typeface="Times New Roman" panose="02020603050405020304" pitchFamily="18" charset="0"/>
              </a:rPr>
              <a:t>：</a:t>
            </a:r>
            <a:r>
              <a:rPr lang="zh-CN" altLang="en-US" sz="3200" b="1" dirty="0">
                <a:latin typeface="Times New Roman" panose="02020603050405020304" pitchFamily="18" charset="0"/>
                <a:ea typeface="华文楷体" panose="02010600040101010101" pitchFamily="2" charset="-122"/>
                <a:sym typeface="Times New Roman" panose="02020603050405020304" pitchFamily="18" charset="0"/>
              </a:rPr>
              <a:t>自我增强与心理适应的关系</a:t>
            </a:r>
            <a:endParaRPr lang="en-US" altLang="zh-CN" sz="3200" b="1" dirty="0">
              <a:latin typeface="Times New Roman" panose="02020603050405020304" pitchFamily="18" charset="0"/>
              <a:ea typeface="华文楷体" panose="02010600040101010101" pitchFamily="2" charset="-122"/>
              <a:sym typeface="Times New Roman" panose="02020603050405020304" pitchFamily="18" charset="0"/>
            </a:endParaRPr>
          </a:p>
          <a:p>
            <a:endParaRPr lang="en-US" altLang="zh-CN" sz="3200" b="1" dirty="0">
              <a:latin typeface="Times New Roman" panose="02020603050405020304" pitchFamily="18" charset="0"/>
              <a:ea typeface="华文楷体" panose="02010600040101010101" pitchFamily="2" charset="-122"/>
              <a:sym typeface="Times New Roman" panose="02020603050405020304" pitchFamily="18" charset="0"/>
            </a:endParaRPr>
          </a:p>
          <a:p>
            <a:pPr marL="914400" lvl="2" indent="0">
              <a:buFont typeface="Arial" panose="020B0604020202020204" pitchFamily="34" charset="0"/>
              <a:buNone/>
            </a:pPr>
            <a:r>
              <a:rPr lang="zh-CN" altLang="en-US" sz="2800" kern="100" dirty="0">
                <a:latin typeface="Times New Roman" panose="02020603050405020304" pitchFamily="18" charset="0"/>
                <a:ea typeface="华文楷体" panose="02010600040101010101" pitchFamily="2" charset="-122"/>
                <a:sym typeface="Times New Roman" panose="02020603050405020304" pitchFamily="18" charset="0"/>
              </a:rPr>
              <a:t>研究目的：</a:t>
            </a:r>
            <a:endParaRPr lang="en-US" altLang="zh-CN" sz="2800" kern="100" dirty="0">
              <a:latin typeface="Times New Roman" panose="02020603050405020304" pitchFamily="18" charset="0"/>
              <a:ea typeface="华文楷体" panose="02010600040101010101" pitchFamily="2" charset="-122"/>
              <a:sym typeface="Times New Roman" panose="02020603050405020304" pitchFamily="18" charset="0"/>
            </a:endParaRPr>
          </a:p>
          <a:p>
            <a:pPr marL="914400" lvl="2" indent="0">
              <a:lnSpc>
                <a:spcPct val="150000"/>
              </a:lnSpc>
              <a:buFont typeface="Arial" panose="020B0604020202020204" pitchFamily="34" charset="0"/>
              <a:buNone/>
            </a:pPr>
            <a:r>
              <a:rPr lang="zh-CN" altLang="en-US" sz="2200" kern="100" dirty="0">
                <a:latin typeface="Times New Roman" panose="02020603050405020304" pitchFamily="18" charset="0"/>
                <a:ea typeface="华文楷体" panose="02010600040101010101" pitchFamily="2" charset="-122"/>
                <a:sym typeface="Times New Roman" panose="02020603050405020304" pitchFamily="18" charset="0"/>
              </a:rPr>
              <a:t>进一步探讨自我增强的本体是否存在以及是否与心理适应相关。</a:t>
            </a:r>
            <a:endParaRPr lang="en-US" altLang="zh-CN" sz="2200" kern="100" dirty="0">
              <a:latin typeface="Times New Roman" panose="02020603050405020304" pitchFamily="18" charset="0"/>
              <a:ea typeface="华文楷体" panose="02010600040101010101" pitchFamily="2" charset="-122"/>
              <a:sym typeface="Times New Roman" panose="02020603050405020304" pitchFamily="18" charset="0"/>
            </a:endParaRPr>
          </a:p>
          <a:p>
            <a:pPr marL="914400" lvl="2" indent="0">
              <a:lnSpc>
                <a:spcPct val="150000"/>
              </a:lnSpc>
              <a:buFont typeface="Arial" panose="020B0604020202020204" pitchFamily="34" charset="0"/>
              <a:buNone/>
            </a:pPr>
            <a:r>
              <a:rPr lang="zh-CN" altLang="en-US" sz="2200" kern="100" dirty="0">
                <a:latin typeface="Times New Roman" panose="02020603050405020304" pitchFamily="18" charset="0"/>
                <a:ea typeface="华文楷体" panose="02010600040101010101" pitchFamily="2" charset="-122"/>
                <a:sym typeface="Times New Roman" panose="02020603050405020304" pitchFamily="18" charset="0"/>
              </a:rPr>
              <a:t>将主观幸福感，焦虑，拖延程度和抑郁程度作为心理适应的指标，采用随机森林回归分析，利用自我增强效应预测主观幸福感，拖延程度，焦虑和抑郁程度。</a:t>
            </a:r>
            <a:endParaRPr lang="en-US" altLang="zh-CN" sz="2200" kern="100" dirty="0">
              <a:latin typeface="Times New Roman" panose="02020603050405020304" pitchFamily="18" charset="0"/>
              <a:ea typeface="华文楷体" panose="02010600040101010101" pitchFamily="2" charset="-122"/>
              <a:sym typeface="Times New Roman" panose="02020603050405020304" pitchFamily="18" charset="0"/>
            </a:endParaRPr>
          </a:p>
        </p:txBody>
      </p:sp>
    </p:spTree>
    <p:extLst>
      <p:ext uri="{BB962C8B-B14F-4D97-AF65-F5344CB8AC3E}">
        <p14:creationId xmlns:p14="http://schemas.microsoft.com/office/powerpoint/2010/main" val="696925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14280" y="1929681"/>
            <a:ext cx="10850879" cy="4287519"/>
          </a:xfrm>
        </p:spPr>
        <p:txBody>
          <a:bodyPr>
            <a:normAutofit/>
          </a:bodyPr>
          <a:lstStyle/>
          <a:p>
            <a:r>
              <a:rPr lang="zh-CN" altLang="en-US" sz="3500" dirty="0">
                <a:latin typeface="Times New Roman" panose="02020603050405020304" pitchFamily="18" charset="0"/>
                <a:ea typeface="华文楷体" panose="02010600040101010101" pitchFamily="2" charset="-122"/>
                <a:sym typeface="Times New Roman" panose="02020603050405020304" pitchFamily="18" charset="0"/>
              </a:rPr>
              <a:t>研究</a:t>
            </a:r>
            <a:r>
              <a:rPr lang="en-US" altLang="zh-CN" sz="3500" dirty="0">
                <a:latin typeface="Times New Roman" panose="02020603050405020304" pitchFamily="18" charset="0"/>
                <a:ea typeface="华文楷体" panose="02010600040101010101" pitchFamily="2" charset="-122"/>
                <a:sym typeface="Times New Roman" panose="02020603050405020304" pitchFamily="18" charset="0"/>
              </a:rPr>
              <a:t>b</a:t>
            </a:r>
            <a:r>
              <a:rPr lang="zh-CN" altLang="en-US" sz="3500" dirty="0">
                <a:latin typeface="Times New Roman" panose="02020603050405020304" pitchFamily="18" charset="0"/>
                <a:ea typeface="华文楷体" panose="02010600040101010101" pitchFamily="2" charset="-122"/>
                <a:sym typeface="Times New Roman" panose="02020603050405020304" pitchFamily="18" charset="0"/>
              </a:rPr>
              <a:t>：</a:t>
            </a:r>
            <a:r>
              <a:rPr lang="zh-CN" altLang="en-US" sz="3500" b="1" dirty="0">
                <a:latin typeface="Times New Roman" panose="02020603050405020304" pitchFamily="18" charset="0"/>
                <a:ea typeface="华文楷体" panose="02010600040101010101" pitchFamily="2" charset="-122"/>
                <a:sym typeface="Times New Roman" panose="02020603050405020304" pitchFamily="18" charset="0"/>
              </a:rPr>
              <a:t>自我增强与心理适应的关系</a:t>
            </a:r>
            <a:endParaRPr lang="en-US" altLang="zh-CN" sz="3500" b="1" dirty="0">
              <a:latin typeface="Times New Roman" panose="02020603050405020304" pitchFamily="18" charset="0"/>
              <a:ea typeface="华文楷体" panose="02010600040101010101" pitchFamily="2" charset="-122"/>
              <a:sym typeface="Times New Roman" panose="02020603050405020304" pitchFamily="18" charset="0"/>
            </a:endParaRPr>
          </a:p>
          <a:p>
            <a:pPr lvl="1">
              <a:lnSpc>
                <a:spcPct val="150000"/>
              </a:lnSpc>
            </a:pPr>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被试：</a:t>
            </a:r>
            <a:r>
              <a:rPr lang="zh-CN" altLang="en-US" kern="100" dirty="0">
                <a:effectLst/>
                <a:latin typeface="Times New Roman" panose="02020603050405020304" pitchFamily="18" charset="0"/>
                <a:ea typeface="华文楷体" panose="02010600040101010101" pitchFamily="2" charset="-122"/>
                <a:cs typeface="宋体" panose="02010600030101010101" pitchFamily="2" charset="-122"/>
                <a:sym typeface="Times New Roman" panose="02020603050405020304" pitchFamily="18" charset="0"/>
              </a:rPr>
              <a:t>同研究</a:t>
            </a:r>
            <a:r>
              <a:rPr lang="en-US" altLang="zh-CN" kern="100" dirty="0">
                <a:effectLst/>
                <a:latin typeface="Times New Roman" panose="02020603050405020304" pitchFamily="18" charset="0"/>
                <a:ea typeface="华文楷体" panose="02010600040101010101" pitchFamily="2" charset="-122"/>
                <a:cs typeface="宋体" panose="02010600030101010101" pitchFamily="2" charset="-122"/>
                <a:sym typeface="Times New Roman" panose="02020603050405020304" pitchFamily="18" charset="0"/>
              </a:rPr>
              <a:t>a</a:t>
            </a:r>
            <a:r>
              <a:rPr lang="zh-CN" altLang="en-US" kern="100" dirty="0">
                <a:effectLst/>
                <a:latin typeface="Times New Roman" panose="02020603050405020304" pitchFamily="18" charset="0"/>
                <a:ea typeface="华文楷体" panose="02010600040101010101" pitchFamily="2" charset="-122"/>
                <a:cs typeface="宋体" panose="02010600030101010101" pitchFamily="2" charset="-122"/>
                <a:sym typeface="Times New Roman" panose="02020603050405020304" pitchFamily="18" charset="0"/>
              </a:rPr>
              <a:t>。</a:t>
            </a:r>
            <a:endParaRPr lang="en-US" altLang="zh-CN" kern="100" dirty="0">
              <a:effectLst/>
              <a:latin typeface="Times New Roman" panose="02020603050405020304" pitchFamily="18" charset="0"/>
              <a:ea typeface="华文楷体" panose="02010600040101010101" pitchFamily="2" charset="-122"/>
              <a:cs typeface="宋体" panose="02010600030101010101" pitchFamily="2" charset="-122"/>
              <a:sym typeface="Times New Roman" panose="02020603050405020304" pitchFamily="18" charset="0"/>
            </a:endParaRPr>
          </a:p>
          <a:p>
            <a:pPr lvl="1">
              <a:lnSpc>
                <a:spcPct val="150000"/>
              </a:lnSpc>
            </a:pPr>
            <a:endParaRPr lang="zh-CN" altLang="zh-CN" sz="1600" kern="100" dirty="0">
              <a:effectLst/>
              <a:latin typeface="Times New Roman" panose="02020603050405020304" pitchFamily="18" charset="0"/>
              <a:ea typeface="华文楷体" panose="02010600040101010101" pitchFamily="2" charset="-122"/>
              <a:sym typeface="Times New Roman" panose="02020603050405020304" pitchFamily="18" charset="0"/>
            </a:endParaRPr>
          </a:p>
        </p:txBody>
      </p:sp>
      <p:sp>
        <p:nvSpPr>
          <p:cNvPr id="5" name="矩形 4">
            <a:extLst>
              <a:ext uri="{FF2B5EF4-FFF2-40B4-BE49-F238E27FC236}">
                <a16:creationId xmlns:a16="http://schemas.microsoft.com/office/drawing/2014/main" id="{37E8E457-FCA3-AF22-DD14-DB15610A070D}"/>
              </a:ext>
            </a:extLst>
          </p:cNvPr>
          <p:cNvSpPr/>
          <p:nvPr/>
        </p:nvSpPr>
        <p:spPr>
          <a:xfrm>
            <a:off x="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6" name="矩形 5">
            <a:extLst>
              <a:ext uri="{FF2B5EF4-FFF2-40B4-BE49-F238E27FC236}">
                <a16:creationId xmlns:a16="http://schemas.microsoft.com/office/drawing/2014/main" id="{7DDA5FFA-A2B8-9D11-BA97-0280D6D70646}"/>
              </a:ext>
            </a:extLst>
          </p:cNvPr>
          <p:cNvSpPr/>
          <p:nvPr/>
        </p:nvSpPr>
        <p:spPr>
          <a:xfrm>
            <a:off x="306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a:t>
            </a:r>
            <a:r>
              <a:rPr lang="en-US" altLang="zh-CN" dirty="0">
                <a:latin typeface="黑体" panose="02010609060101010101" pitchFamily="49" charset="-122"/>
                <a:ea typeface="黑体" panose="02010609060101010101" pitchFamily="49" charset="-122"/>
              </a:rPr>
              <a:t> a</a:t>
            </a:r>
            <a:endParaRPr lang="zh-CN" altLang="en-US"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F71E8471-7C3B-9C48-FCD2-C11558ED1573}"/>
              </a:ext>
            </a:extLst>
          </p:cNvPr>
          <p:cNvSpPr/>
          <p:nvPr/>
        </p:nvSpPr>
        <p:spPr>
          <a:xfrm>
            <a:off x="6120000" y="6217200"/>
            <a:ext cx="3060000" cy="646853"/>
          </a:xfrm>
          <a:prstGeom prst="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b</a:t>
            </a:r>
            <a:endParaRPr lang="zh-CN" altLang="en-US" dirty="0">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310D23BF-1E5F-C2B9-74DC-E59097B5A62A}"/>
              </a:ext>
            </a:extLst>
          </p:cNvPr>
          <p:cNvSpPr/>
          <p:nvPr/>
        </p:nvSpPr>
        <p:spPr>
          <a:xfrm>
            <a:off x="918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graphicFrame>
        <p:nvGraphicFramePr>
          <p:cNvPr id="4" name="表格 5">
            <a:extLst>
              <a:ext uri="{FF2B5EF4-FFF2-40B4-BE49-F238E27FC236}">
                <a16:creationId xmlns:a16="http://schemas.microsoft.com/office/drawing/2014/main" id="{CF0693F0-2E62-DD5D-D395-13BB18C4EB15}"/>
              </a:ext>
            </a:extLst>
          </p:cNvPr>
          <p:cNvGraphicFramePr>
            <a:graphicFrameLocks/>
          </p:cNvGraphicFramePr>
          <p:nvPr>
            <p:extLst>
              <p:ext uri="{D42A27DB-BD31-4B8C-83A1-F6EECF244321}">
                <p14:modId xmlns:p14="http://schemas.microsoft.com/office/powerpoint/2010/main" val="1971197353"/>
              </p:ext>
            </p:extLst>
          </p:nvPr>
        </p:nvGraphicFramePr>
        <p:xfrm>
          <a:off x="2483788" y="3429000"/>
          <a:ext cx="7224423" cy="1981200"/>
        </p:xfrm>
        <a:graphic>
          <a:graphicData uri="http://schemas.openxmlformats.org/drawingml/2006/table">
            <a:tbl>
              <a:tblPr firstRow="1" bandRow="1">
                <a:tableStyleId>{D27102A9-8310-4765-A935-A1911B00CA55}</a:tableStyleId>
              </a:tblPr>
              <a:tblGrid>
                <a:gridCol w="1625609">
                  <a:extLst>
                    <a:ext uri="{9D8B030D-6E8A-4147-A177-3AD203B41FA5}">
                      <a16:colId xmlns:a16="http://schemas.microsoft.com/office/drawing/2014/main" val="216776330"/>
                    </a:ext>
                  </a:extLst>
                </a:gridCol>
                <a:gridCol w="3173830">
                  <a:extLst>
                    <a:ext uri="{9D8B030D-6E8A-4147-A177-3AD203B41FA5}">
                      <a16:colId xmlns:a16="http://schemas.microsoft.com/office/drawing/2014/main" val="1153565038"/>
                    </a:ext>
                  </a:extLst>
                </a:gridCol>
                <a:gridCol w="2424984">
                  <a:extLst>
                    <a:ext uri="{9D8B030D-6E8A-4147-A177-3AD203B41FA5}">
                      <a16:colId xmlns:a16="http://schemas.microsoft.com/office/drawing/2014/main" val="13791601"/>
                    </a:ext>
                  </a:extLst>
                </a:gridCol>
              </a:tblGrid>
              <a:tr h="370840">
                <a:tc>
                  <a:txBody>
                    <a:bodyPr/>
                    <a:lstStyle/>
                    <a:p>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分类</a:t>
                      </a:r>
                    </a:p>
                  </a:txBody>
                  <a:tcPr/>
                </a:tc>
                <a:tc>
                  <a:txBody>
                    <a:bodyPr/>
                    <a:lstStyle/>
                    <a:p>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测量工具</a:t>
                      </a:r>
                    </a:p>
                  </a:txBody>
                  <a:tcPr/>
                </a:tc>
                <a:tc>
                  <a:txBody>
                    <a:bodyPr/>
                    <a:lstStyle/>
                    <a:p>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指标</a:t>
                      </a:r>
                    </a:p>
                  </a:txBody>
                  <a:tcPr/>
                </a:tc>
                <a:extLst>
                  <a:ext uri="{0D108BD9-81ED-4DB2-BD59-A6C34878D82A}">
                    <a16:rowId xmlns:a16="http://schemas.microsoft.com/office/drawing/2014/main" val="683744295"/>
                  </a:ext>
                </a:extLst>
              </a:tr>
              <a:tr h="370840">
                <a:tc>
                  <a:txBody>
                    <a:bodyPr/>
                    <a:lstStyle/>
                    <a:p>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心理适应</a:t>
                      </a:r>
                    </a:p>
                  </a:txBody>
                  <a:tcPr/>
                </a:tc>
                <a:tc>
                  <a:txBody>
                    <a:bodyPr/>
                    <a:lstStyle/>
                    <a:p>
                      <a:r>
                        <a:rPr lang="zh-CN" altLang="en-US" sz="2000" kern="1200" dirty="0">
                          <a:solidFill>
                            <a:schemeClr val="dk1"/>
                          </a:solidFill>
                          <a:effectLst/>
                          <a:latin typeface="Times New Roman" panose="02020603050405020304" pitchFamily="18" charset="0"/>
                          <a:ea typeface="华文楷体" panose="02010600040101010101" pitchFamily="2" charset="-122"/>
                          <a:sym typeface="Times New Roman" panose="02020603050405020304" pitchFamily="18" charset="0"/>
                        </a:rPr>
                        <a:t>生活满意度量表</a:t>
                      </a:r>
                      <a:endParaRPr lang="zh-CN" altLang="en-US" sz="2000" dirty="0">
                        <a:latin typeface="Times New Roman" panose="02020603050405020304" pitchFamily="18" charset="0"/>
                        <a:ea typeface="华文楷体" panose="02010600040101010101" pitchFamily="2" charset="-122"/>
                        <a:sym typeface="Times New Roman" panose="02020603050405020304" pitchFamily="18" charset="0"/>
                      </a:endParaRPr>
                    </a:p>
                  </a:txBody>
                  <a:tcPr/>
                </a:tc>
                <a:tc>
                  <a:txBody>
                    <a:bodyPr/>
                    <a:lstStyle/>
                    <a:p>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主观幸福感</a:t>
                      </a:r>
                    </a:p>
                  </a:txBody>
                  <a:tcPr/>
                </a:tc>
                <a:extLst>
                  <a:ext uri="{0D108BD9-81ED-4DB2-BD59-A6C34878D82A}">
                    <a16:rowId xmlns:a16="http://schemas.microsoft.com/office/drawing/2014/main" val="3529817300"/>
                  </a:ext>
                </a:extLst>
              </a:tr>
              <a:tr h="370840">
                <a:tc>
                  <a:txBody>
                    <a:bodyPr/>
                    <a:lstStyle/>
                    <a:p>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心理适应</a:t>
                      </a:r>
                    </a:p>
                  </a:txBody>
                  <a:tcPr/>
                </a:tc>
                <a:tc>
                  <a:txBody>
                    <a:bodyPr/>
                    <a:lstStyle/>
                    <a:p>
                      <a:r>
                        <a:rPr lang="zh-CN" altLang="en-US" sz="2000" kern="1200" dirty="0">
                          <a:solidFill>
                            <a:schemeClr val="dk1"/>
                          </a:solidFill>
                          <a:effectLst/>
                          <a:latin typeface="Times New Roman" panose="02020603050405020304" pitchFamily="18" charset="0"/>
                          <a:ea typeface="华文楷体" panose="02010600040101010101" pitchFamily="2" charset="-122"/>
                          <a:sym typeface="Times New Roman" panose="02020603050405020304" pitchFamily="18" charset="0"/>
                        </a:rPr>
                        <a:t>简版一般拖延量表（</a:t>
                      </a:r>
                      <a:r>
                        <a:rPr lang="en-US" altLang="zh-CN" sz="2000" kern="1200" dirty="0">
                          <a:solidFill>
                            <a:schemeClr val="dk1"/>
                          </a:solidFill>
                          <a:effectLst/>
                          <a:latin typeface="Times New Roman" panose="02020603050405020304" pitchFamily="18" charset="0"/>
                          <a:ea typeface="华文楷体" panose="02010600040101010101" pitchFamily="2" charset="-122"/>
                          <a:sym typeface="Times New Roman" panose="02020603050405020304" pitchFamily="18" charset="0"/>
                        </a:rPr>
                        <a:t>SGPS</a:t>
                      </a:r>
                      <a:r>
                        <a:rPr lang="zh-CN" altLang="en-US" sz="2000" kern="1200" dirty="0">
                          <a:solidFill>
                            <a:schemeClr val="dk1"/>
                          </a:solidFill>
                          <a:effectLst/>
                          <a:latin typeface="Times New Roman" panose="02020603050405020304" pitchFamily="18" charset="0"/>
                          <a:ea typeface="华文楷体" panose="02010600040101010101" pitchFamily="2" charset="-122"/>
                          <a:sym typeface="Times New Roman" panose="02020603050405020304" pitchFamily="18" charset="0"/>
                        </a:rPr>
                        <a:t>）</a:t>
                      </a:r>
                      <a:endParaRPr lang="zh-CN" altLang="en-US" sz="2000" dirty="0">
                        <a:latin typeface="Times New Roman" panose="02020603050405020304" pitchFamily="18" charset="0"/>
                        <a:ea typeface="华文楷体" panose="02010600040101010101" pitchFamily="2" charset="-122"/>
                        <a:sym typeface="Times New Roman" panose="02020603050405020304" pitchFamily="18" charset="0"/>
                      </a:endParaRPr>
                    </a:p>
                  </a:txBody>
                  <a:tcPr/>
                </a:tc>
                <a:tc>
                  <a:txBody>
                    <a:bodyPr/>
                    <a:lstStyle/>
                    <a:p>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拖延</a:t>
                      </a:r>
                    </a:p>
                  </a:txBody>
                  <a:tcPr/>
                </a:tc>
                <a:extLst>
                  <a:ext uri="{0D108BD9-81ED-4DB2-BD59-A6C34878D82A}">
                    <a16:rowId xmlns:a16="http://schemas.microsoft.com/office/drawing/2014/main" val="308954868"/>
                  </a:ext>
                </a:extLst>
              </a:tr>
              <a:tr h="370840">
                <a:tc>
                  <a:txBody>
                    <a:bodyPr/>
                    <a:lstStyle/>
                    <a:p>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心理适应</a:t>
                      </a:r>
                    </a:p>
                  </a:txBody>
                  <a:tcPr/>
                </a:tc>
                <a:tc>
                  <a:txBody>
                    <a:bodyPr/>
                    <a:lstStyle/>
                    <a:p>
                      <a:r>
                        <a:rPr lang="zh-CN" altLang="en-US" sz="2000" kern="1200" dirty="0">
                          <a:solidFill>
                            <a:schemeClr val="dk1"/>
                          </a:solidFill>
                          <a:effectLst/>
                          <a:latin typeface="Times New Roman" panose="02020603050405020304" pitchFamily="18" charset="0"/>
                          <a:ea typeface="华文楷体" panose="02010600040101010101" pitchFamily="2" charset="-122"/>
                          <a:sym typeface="Times New Roman" panose="02020603050405020304" pitchFamily="18" charset="0"/>
                        </a:rPr>
                        <a:t>广泛性焦虑量表（</a:t>
                      </a:r>
                      <a:r>
                        <a:rPr lang="en-US" altLang="zh-CN" sz="2000" kern="1200" dirty="0">
                          <a:solidFill>
                            <a:schemeClr val="dk1"/>
                          </a:solidFill>
                          <a:effectLst/>
                          <a:latin typeface="Times New Roman" panose="02020603050405020304" pitchFamily="18" charset="0"/>
                          <a:ea typeface="华文楷体" panose="02010600040101010101" pitchFamily="2" charset="-122"/>
                          <a:sym typeface="Times New Roman" panose="02020603050405020304" pitchFamily="18" charset="0"/>
                        </a:rPr>
                        <a:t>GAD-7</a:t>
                      </a:r>
                      <a:r>
                        <a:rPr lang="zh-CN" altLang="en-US" sz="2000" kern="1200" dirty="0">
                          <a:solidFill>
                            <a:schemeClr val="dk1"/>
                          </a:solidFill>
                          <a:effectLst/>
                          <a:latin typeface="Times New Roman" panose="02020603050405020304" pitchFamily="18" charset="0"/>
                          <a:ea typeface="华文楷体" panose="02010600040101010101" pitchFamily="2" charset="-122"/>
                          <a:sym typeface="Times New Roman" panose="02020603050405020304" pitchFamily="18" charset="0"/>
                        </a:rPr>
                        <a:t>）</a:t>
                      </a:r>
                      <a:endParaRPr lang="zh-CN" altLang="en-US" sz="2000" dirty="0">
                        <a:latin typeface="Times New Roman" panose="02020603050405020304" pitchFamily="18" charset="0"/>
                        <a:ea typeface="华文楷体" panose="02010600040101010101" pitchFamily="2" charset="-122"/>
                        <a:sym typeface="Times New Roman" panose="02020603050405020304" pitchFamily="18" charset="0"/>
                      </a:endParaRPr>
                    </a:p>
                  </a:txBody>
                  <a:tcPr/>
                </a:tc>
                <a:tc>
                  <a:txBody>
                    <a:bodyPr/>
                    <a:lstStyle/>
                    <a:p>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焦虑</a:t>
                      </a:r>
                    </a:p>
                  </a:txBody>
                  <a:tcPr/>
                </a:tc>
                <a:extLst>
                  <a:ext uri="{0D108BD9-81ED-4DB2-BD59-A6C34878D82A}">
                    <a16:rowId xmlns:a16="http://schemas.microsoft.com/office/drawing/2014/main" val="3120783741"/>
                  </a:ext>
                </a:extLst>
              </a:tr>
              <a:tr h="370840">
                <a:tc>
                  <a:txBody>
                    <a:bodyPr/>
                    <a:lstStyle/>
                    <a:p>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心理适应</a:t>
                      </a:r>
                    </a:p>
                  </a:txBody>
                  <a:tcPr/>
                </a:tc>
                <a:tc>
                  <a:txBody>
                    <a:bodyPr/>
                    <a:lstStyle/>
                    <a:p>
                      <a:r>
                        <a:rPr lang="zh-CN" altLang="en-US" sz="2000" kern="1200" dirty="0">
                          <a:solidFill>
                            <a:schemeClr val="dk1"/>
                          </a:solidFill>
                          <a:effectLst/>
                          <a:latin typeface="Times New Roman" panose="02020603050405020304" pitchFamily="18" charset="0"/>
                          <a:ea typeface="华文楷体" panose="02010600040101010101" pitchFamily="2" charset="-122"/>
                          <a:sym typeface="Times New Roman" panose="02020603050405020304" pitchFamily="18" charset="0"/>
                        </a:rPr>
                        <a:t>抑郁障碍量表（</a:t>
                      </a:r>
                      <a:r>
                        <a:rPr lang="en-US" altLang="zh-CN" sz="2000" kern="1200" dirty="0">
                          <a:solidFill>
                            <a:schemeClr val="dk1"/>
                          </a:solidFill>
                          <a:effectLst/>
                          <a:latin typeface="Times New Roman" panose="02020603050405020304" pitchFamily="18" charset="0"/>
                          <a:ea typeface="华文楷体" panose="02010600040101010101" pitchFamily="2" charset="-122"/>
                          <a:sym typeface="Times New Roman" panose="02020603050405020304" pitchFamily="18" charset="0"/>
                        </a:rPr>
                        <a:t>PHQ-9</a:t>
                      </a:r>
                      <a:r>
                        <a:rPr lang="zh-CN" altLang="en-US" sz="2000" kern="1200" dirty="0">
                          <a:solidFill>
                            <a:schemeClr val="dk1"/>
                          </a:solidFill>
                          <a:effectLst/>
                          <a:latin typeface="Times New Roman" panose="02020603050405020304" pitchFamily="18" charset="0"/>
                          <a:ea typeface="华文楷体" panose="02010600040101010101" pitchFamily="2" charset="-122"/>
                          <a:sym typeface="Times New Roman" panose="02020603050405020304" pitchFamily="18" charset="0"/>
                        </a:rPr>
                        <a:t>）</a:t>
                      </a:r>
                      <a:endParaRPr lang="zh-CN" altLang="en-US" sz="2000" dirty="0">
                        <a:latin typeface="Times New Roman" panose="02020603050405020304" pitchFamily="18" charset="0"/>
                        <a:ea typeface="华文楷体" panose="02010600040101010101" pitchFamily="2" charset="-122"/>
                        <a:sym typeface="Times New Roman" panose="02020603050405020304" pitchFamily="18" charset="0"/>
                      </a:endParaRPr>
                    </a:p>
                  </a:txBody>
                  <a:tcPr/>
                </a:tc>
                <a:tc>
                  <a:txBody>
                    <a:bodyPr/>
                    <a:lstStyle/>
                    <a:p>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抑郁</a:t>
                      </a:r>
                    </a:p>
                  </a:txBody>
                  <a:tcPr/>
                </a:tc>
                <a:extLst>
                  <a:ext uri="{0D108BD9-81ED-4DB2-BD59-A6C34878D82A}">
                    <a16:rowId xmlns:a16="http://schemas.microsoft.com/office/drawing/2014/main" val="3456852842"/>
                  </a:ext>
                </a:extLst>
              </a:tr>
            </a:tbl>
          </a:graphicData>
        </a:graphic>
      </p:graphicFrame>
    </p:spTree>
    <p:extLst>
      <p:ext uri="{BB962C8B-B14F-4D97-AF65-F5344CB8AC3E}">
        <p14:creationId xmlns:p14="http://schemas.microsoft.com/office/powerpoint/2010/main" val="1283010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F1425F8-26B8-F0B3-7E52-35D5D36C101A}"/>
              </a:ext>
            </a:extLst>
          </p:cNvPr>
          <p:cNvSpPr/>
          <p:nvPr/>
        </p:nvSpPr>
        <p:spPr>
          <a:xfrm>
            <a:off x="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6" name="矩形 5">
            <a:extLst>
              <a:ext uri="{FF2B5EF4-FFF2-40B4-BE49-F238E27FC236}">
                <a16:creationId xmlns:a16="http://schemas.microsoft.com/office/drawing/2014/main" id="{F6649D52-FD17-BFAF-A509-7BCD92136319}"/>
              </a:ext>
            </a:extLst>
          </p:cNvPr>
          <p:cNvSpPr/>
          <p:nvPr/>
        </p:nvSpPr>
        <p:spPr>
          <a:xfrm>
            <a:off x="306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C1567334-C6AD-155A-6EB2-39E07FB0AD70}"/>
              </a:ext>
            </a:extLst>
          </p:cNvPr>
          <p:cNvSpPr/>
          <p:nvPr/>
        </p:nvSpPr>
        <p:spPr>
          <a:xfrm>
            <a:off x="6120000" y="6217200"/>
            <a:ext cx="3060000" cy="646853"/>
          </a:xfrm>
          <a:prstGeom prst="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b</a:t>
            </a:r>
            <a:endParaRPr lang="zh-CN" altLang="en-US" dirty="0">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C0A2DCF8-1834-6825-5503-6B95EC8AEF78}"/>
              </a:ext>
            </a:extLst>
          </p:cNvPr>
          <p:cNvSpPr/>
          <p:nvPr/>
        </p:nvSpPr>
        <p:spPr>
          <a:xfrm>
            <a:off x="918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
        <p:nvSpPr>
          <p:cNvPr id="3" name="内容占位符 2">
            <a:extLst>
              <a:ext uri="{FF2B5EF4-FFF2-40B4-BE49-F238E27FC236}">
                <a16:creationId xmlns:a16="http://schemas.microsoft.com/office/drawing/2014/main" id="{D85B5C22-AEF6-73D1-85EC-7094E343E546}"/>
              </a:ext>
            </a:extLst>
          </p:cNvPr>
          <p:cNvSpPr>
            <a:spLocks noGrp="1"/>
          </p:cNvSpPr>
          <p:nvPr>
            <p:ph idx="1"/>
          </p:nvPr>
        </p:nvSpPr>
        <p:spPr>
          <a:xfrm>
            <a:off x="1214280" y="1929681"/>
            <a:ext cx="10850879" cy="4287519"/>
          </a:xfrm>
        </p:spPr>
        <p:txBody>
          <a:bodyPr>
            <a:normAutofit/>
          </a:bodyPr>
          <a:lstStyle/>
          <a:p>
            <a:r>
              <a:rPr lang="zh-CN" altLang="en-US" sz="3500" dirty="0">
                <a:latin typeface="Times New Roman" panose="02020603050405020304" pitchFamily="18" charset="0"/>
                <a:ea typeface="华文楷体" panose="02010600040101010101" pitchFamily="2" charset="-122"/>
                <a:sym typeface="Times New Roman" panose="02020603050405020304" pitchFamily="18" charset="0"/>
              </a:rPr>
              <a:t>研究</a:t>
            </a:r>
            <a:r>
              <a:rPr lang="en-US" altLang="zh-CN" sz="3500" dirty="0">
                <a:latin typeface="Times New Roman" panose="02020603050405020304" pitchFamily="18" charset="0"/>
                <a:ea typeface="华文楷体" panose="02010600040101010101" pitchFamily="2" charset="-122"/>
                <a:sym typeface="Times New Roman" panose="02020603050405020304" pitchFamily="18" charset="0"/>
              </a:rPr>
              <a:t>b</a:t>
            </a:r>
            <a:r>
              <a:rPr lang="zh-CN" altLang="en-US" sz="3500" dirty="0">
                <a:latin typeface="Times New Roman" panose="02020603050405020304" pitchFamily="18" charset="0"/>
                <a:ea typeface="华文楷体" panose="02010600040101010101" pitchFamily="2" charset="-122"/>
                <a:sym typeface="Times New Roman" panose="02020603050405020304" pitchFamily="18" charset="0"/>
              </a:rPr>
              <a:t>：</a:t>
            </a:r>
            <a:r>
              <a:rPr lang="zh-CN" altLang="en-US" sz="3500" b="1" dirty="0">
                <a:latin typeface="Times New Roman" panose="02020603050405020304" pitchFamily="18" charset="0"/>
                <a:ea typeface="华文楷体" panose="02010600040101010101" pitchFamily="2" charset="-122"/>
                <a:sym typeface="Times New Roman" panose="02020603050405020304" pitchFamily="18" charset="0"/>
              </a:rPr>
              <a:t>自我增强与心理适应的关系</a:t>
            </a:r>
            <a:endParaRPr lang="en-US" altLang="zh-CN" sz="3500" b="1" dirty="0">
              <a:latin typeface="Times New Roman" panose="02020603050405020304" pitchFamily="18" charset="0"/>
              <a:ea typeface="华文楷体" panose="02010600040101010101" pitchFamily="2" charset="-122"/>
              <a:sym typeface="Times New Roman" panose="02020603050405020304" pitchFamily="18" charset="0"/>
            </a:endParaRPr>
          </a:p>
          <a:p>
            <a:endParaRPr lang="en-US" altLang="zh-CN" sz="3500" b="1" dirty="0">
              <a:latin typeface="Times New Roman" panose="02020603050405020304" pitchFamily="18" charset="0"/>
              <a:ea typeface="华文楷体" panose="02010600040101010101" pitchFamily="2" charset="-122"/>
              <a:sym typeface="Times New Roman" panose="02020603050405020304" pitchFamily="18" charset="0"/>
            </a:endParaRPr>
          </a:p>
          <a:p>
            <a:pPr marL="457200" lvl="1" indent="0">
              <a:buNone/>
            </a:pPr>
            <a:r>
              <a:rPr lang="zh-CN" altLang="en-US" sz="3200" dirty="0">
                <a:latin typeface="华文楷体" panose="02010600040101010101" pitchFamily="2" charset="-122"/>
                <a:ea typeface="华文楷体" panose="02010600040101010101" pitchFamily="2" charset="-122"/>
                <a:sym typeface="Times New Roman" panose="02020603050405020304" pitchFamily="18" charset="0"/>
              </a:rPr>
              <a:t>数据分析：</a:t>
            </a:r>
            <a:endParaRPr lang="en-US" altLang="zh-CN" sz="3200" dirty="0">
              <a:latin typeface="华文楷体" panose="02010600040101010101" pitchFamily="2" charset="-122"/>
              <a:ea typeface="华文楷体" panose="02010600040101010101" pitchFamily="2" charset="-122"/>
              <a:sym typeface="Times New Roman" panose="02020603050405020304" pitchFamily="18" charset="0"/>
            </a:endParaRPr>
          </a:p>
          <a:p>
            <a:pPr marL="457200" lvl="1" indent="0">
              <a:buNone/>
            </a:pPr>
            <a:endParaRPr lang="en-US" altLang="zh-CN" sz="2200" dirty="0">
              <a:latin typeface="华文楷体" panose="02010600040101010101" pitchFamily="2" charset="-122"/>
              <a:ea typeface="华文楷体" panose="02010600040101010101" pitchFamily="2" charset="-122"/>
              <a:sym typeface="Times New Roman" panose="02020603050405020304" pitchFamily="18" charset="0"/>
            </a:endParaRPr>
          </a:p>
          <a:p>
            <a:pPr marL="457200" lvl="1" indent="127000" algn="just">
              <a:lnSpc>
                <a:spcPct val="150000"/>
              </a:lnSpc>
              <a:spcBef>
                <a:spcPts val="0"/>
              </a:spcBef>
            </a:pPr>
            <a:r>
              <a:rPr lang="zh-CN" altLang="en-US" sz="2000" dirty="0">
                <a:latin typeface="华文楷体" panose="02010600040101010101" pitchFamily="2" charset="-122"/>
                <a:ea typeface="华文楷体" panose="02010600040101010101" pitchFamily="2" charset="-122"/>
              </a:rPr>
              <a:t>使用探索性因素分析得到的</a:t>
            </a:r>
            <a:r>
              <a:rPr lang="en-US" altLang="zh-CN" sz="2000" dirty="0">
                <a:latin typeface="华文楷体" panose="02010600040101010101" pitchFamily="2" charset="-122"/>
                <a:ea typeface="华文楷体" panose="02010600040101010101" pitchFamily="2" charset="-122"/>
              </a:rPr>
              <a:t>9</a:t>
            </a:r>
            <a:r>
              <a:rPr lang="zh-CN" altLang="en-US" sz="2000" dirty="0">
                <a:latin typeface="华文楷体" panose="02010600040101010101" pitchFamily="2" charset="-122"/>
                <a:ea typeface="华文楷体" panose="02010600040101010101" pitchFamily="2" charset="-122"/>
              </a:rPr>
              <a:t>个因子作为输入特征，</a:t>
            </a:r>
            <a:endParaRPr lang="en-US" altLang="zh-CN" sz="2000" dirty="0">
              <a:latin typeface="华文楷体" panose="02010600040101010101" pitchFamily="2" charset="-122"/>
              <a:ea typeface="华文楷体" panose="02010600040101010101" pitchFamily="2" charset="-122"/>
            </a:endParaRPr>
          </a:p>
          <a:p>
            <a:pPr marL="457200" lvl="1" indent="0" algn="just">
              <a:lnSpc>
                <a:spcPct val="150000"/>
              </a:lnSpc>
              <a:spcBef>
                <a:spcPts val="0"/>
              </a:spcBef>
              <a:buNone/>
            </a:pPr>
            <a:r>
              <a:rPr lang="zh-CN" altLang="en-US" sz="2000" dirty="0">
                <a:latin typeface="华文楷体" panose="02010600040101010101" pitchFamily="2" charset="-122"/>
                <a:ea typeface="华文楷体" panose="02010600040101010101" pitchFamily="2" charset="-122"/>
              </a:rPr>
              <a:t>将数据集的</a:t>
            </a:r>
            <a:r>
              <a:rPr lang="en-US" altLang="zh-CN" sz="2000" dirty="0">
                <a:latin typeface="华文楷体" panose="02010600040101010101" pitchFamily="2" charset="-122"/>
                <a:ea typeface="华文楷体" panose="02010600040101010101" pitchFamily="2" charset="-122"/>
              </a:rPr>
              <a:t>70 %</a:t>
            </a:r>
            <a:r>
              <a:rPr lang="zh-CN" altLang="en-US" sz="2000" dirty="0">
                <a:latin typeface="华文楷体" panose="02010600040101010101" pitchFamily="2" charset="-122"/>
                <a:ea typeface="华文楷体" panose="02010600040101010101" pitchFamily="2" charset="-122"/>
              </a:rPr>
              <a:t>用于模型训练，剩余</a:t>
            </a:r>
            <a:r>
              <a:rPr lang="en-US" altLang="zh-CN" sz="2000" dirty="0">
                <a:latin typeface="华文楷体" panose="02010600040101010101" pitchFamily="2" charset="-122"/>
                <a:ea typeface="华文楷体" panose="02010600040101010101" pitchFamily="2" charset="-122"/>
              </a:rPr>
              <a:t>30%</a:t>
            </a:r>
            <a:r>
              <a:rPr lang="zh-CN" altLang="en-US" sz="2000" dirty="0">
                <a:latin typeface="华文楷体" panose="02010600040101010101" pitchFamily="2" charset="-122"/>
                <a:ea typeface="华文楷体" panose="02010600040101010101" pitchFamily="2" charset="-122"/>
              </a:rPr>
              <a:t>用于测试。</a:t>
            </a:r>
            <a:endParaRPr lang="en-US" altLang="zh-CN" sz="2000" dirty="0">
              <a:latin typeface="华文楷体" panose="02010600040101010101" pitchFamily="2" charset="-122"/>
              <a:ea typeface="华文楷体" panose="02010600040101010101" pitchFamily="2" charset="-122"/>
            </a:endParaRPr>
          </a:p>
          <a:p>
            <a:pPr marL="457200" lvl="1" indent="0" algn="just">
              <a:lnSpc>
                <a:spcPct val="150000"/>
              </a:lnSpc>
              <a:spcBef>
                <a:spcPts val="0"/>
              </a:spcBef>
              <a:buNone/>
            </a:pPr>
            <a:r>
              <a:rPr lang="zh-CN" altLang="en-US" sz="2000" dirty="0">
                <a:latin typeface="华文楷体" panose="02010600040101010101" pitchFamily="2" charset="-122"/>
                <a:ea typeface="华文楷体" panose="02010600040101010101" pitchFamily="2" charset="-122"/>
              </a:rPr>
              <a:t>将焦虑、抑郁、主观幸福感和拖延得分分别作为作为因变量，进行随机森林回归。</a:t>
            </a:r>
          </a:p>
          <a:p>
            <a:pPr lvl="1">
              <a:lnSpc>
                <a:spcPct val="150000"/>
              </a:lnSpc>
            </a:pPr>
            <a:endParaRPr lang="zh-CN" altLang="zh-CN" sz="1600" kern="100" dirty="0">
              <a:effectLst/>
              <a:latin typeface="Times New Roman" panose="02020603050405020304" pitchFamily="18" charset="0"/>
              <a:ea typeface="华文楷体" panose="02010600040101010101" pitchFamily="2" charset="-122"/>
              <a:sym typeface="Times New Roman" panose="02020603050405020304" pitchFamily="18" charset="0"/>
            </a:endParaRPr>
          </a:p>
        </p:txBody>
      </p:sp>
    </p:spTree>
    <p:extLst>
      <p:ext uri="{BB962C8B-B14F-4D97-AF65-F5344CB8AC3E}">
        <p14:creationId xmlns:p14="http://schemas.microsoft.com/office/powerpoint/2010/main" val="2398631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F1425F8-26B8-F0B3-7E52-35D5D36C101A}"/>
              </a:ext>
            </a:extLst>
          </p:cNvPr>
          <p:cNvSpPr/>
          <p:nvPr/>
        </p:nvSpPr>
        <p:spPr>
          <a:xfrm>
            <a:off x="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6" name="矩形 5">
            <a:extLst>
              <a:ext uri="{FF2B5EF4-FFF2-40B4-BE49-F238E27FC236}">
                <a16:creationId xmlns:a16="http://schemas.microsoft.com/office/drawing/2014/main" id="{F6649D52-FD17-BFAF-A509-7BCD92136319}"/>
              </a:ext>
            </a:extLst>
          </p:cNvPr>
          <p:cNvSpPr/>
          <p:nvPr/>
        </p:nvSpPr>
        <p:spPr>
          <a:xfrm>
            <a:off x="306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C1567334-C6AD-155A-6EB2-39E07FB0AD70}"/>
              </a:ext>
            </a:extLst>
          </p:cNvPr>
          <p:cNvSpPr/>
          <p:nvPr/>
        </p:nvSpPr>
        <p:spPr>
          <a:xfrm>
            <a:off x="6120000" y="6217200"/>
            <a:ext cx="3060000" cy="646853"/>
          </a:xfrm>
          <a:prstGeom prst="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b</a:t>
            </a:r>
            <a:r>
              <a:rPr lang="zh-CN" altLang="en-US" dirty="0">
                <a:latin typeface="黑体" panose="02010609060101010101" pitchFamily="49" charset="-122"/>
                <a:ea typeface="黑体" panose="02010609060101010101" pitchFamily="49" charset="-122"/>
              </a:rPr>
              <a:t> </a:t>
            </a:r>
          </a:p>
        </p:txBody>
      </p:sp>
      <p:sp>
        <p:nvSpPr>
          <p:cNvPr id="8" name="矩形 7">
            <a:extLst>
              <a:ext uri="{FF2B5EF4-FFF2-40B4-BE49-F238E27FC236}">
                <a16:creationId xmlns:a16="http://schemas.microsoft.com/office/drawing/2014/main" id="{C0A2DCF8-1834-6825-5503-6B95EC8AEF78}"/>
              </a:ext>
            </a:extLst>
          </p:cNvPr>
          <p:cNvSpPr/>
          <p:nvPr/>
        </p:nvSpPr>
        <p:spPr>
          <a:xfrm>
            <a:off x="918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
        <p:nvSpPr>
          <p:cNvPr id="5" name="文本框 4">
            <a:extLst>
              <a:ext uri="{FF2B5EF4-FFF2-40B4-BE49-F238E27FC236}">
                <a16:creationId xmlns:a16="http://schemas.microsoft.com/office/drawing/2014/main" id="{213EE7D7-AD1A-4A5B-B077-EFDB8F440550}"/>
              </a:ext>
            </a:extLst>
          </p:cNvPr>
          <p:cNvSpPr txBox="1"/>
          <p:nvPr/>
        </p:nvSpPr>
        <p:spPr>
          <a:xfrm>
            <a:off x="4212535" y="5563494"/>
            <a:ext cx="6238460"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九因子对</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个因变量预测的随机森林模型中各变量重要性</a:t>
            </a:r>
          </a:p>
        </p:txBody>
      </p:sp>
      <p:sp>
        <p:nvSpPr>
          <p:cNvPr id="9" name="文本框 8">
            <a:extLst>
              <a:ext uri="{FF2B5EF4-FFF2-40B4-BE49-F238E27FC236}">
                <a16:creationId xmlns:a16="http://schemas.microsoft.com/office/drawing/2014/main" id="{6D029313-C922-C02B-012A-452ECA1C393B}"/>
              </a:ext>
            </a:extLst>
          </p:cNvPr>
          <p:cNvSpPr txBox="1"/>
          <p:nvPr/>
        </p:nvSpPr>
        <p:spPr>
          <a:xfrm>
            <a:off x="336476" y="2240676"/>
            <a:ext cx="2387047" cy="1200329"/>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拖延：</a:t>
            </a:r>
            <a:r>
              <a:rPr lang="en-US" altLang="zh-CN" dirty="0">
                <a:latin typeface="华文楷体" panose="02010600040101010101" pitchFamily="2" charset="-122"/>
                <a:ea typeface="华文楷体" panose="02010600040101010101" pitchFamily="2" charset="-122"/>
              </a:rPr>
              <a:t>58.64%</a:t>
            </a:r>
          </a:p>
          <a:p>
            <a:r>
              <a:rPr lang="zh-CN" altLang="en-US" dirty="0">
                <a:latin typeface="华文楷体" panose="02010600040101010101" pitchFamily="2" charset="-122"/>
                <a:ea typeface="华文楷体" panose="02010600040101010101" pitchFamily="2" charset="-122"/>
              </a:rPr>
              <a:t>主观幸福感：</a:t>
            </a:r>
            <a:r>
              <a:rPr lang="en-US" altLang="zh-CN" sz="1800" kern="100" dirty="0">
                <a:effectLst/>
                <a:latin typeface="华文楷体" panose="02010600040101010101" pitchFamily="2" charset="-122"/>
                <a:ea typeface="华文楷体" panose="02010600040101010101" pitchFamily="2" charset="-122"/>
              </a:rPr>
              <a:t>66.5%</a:t>
            </a:r>
          </a:p>
          <a:p>
            <a:r>
              <a:rPr lang="zh-CN" altLang="en-US" kern="100" dirty="0">
                <a:latin typeface="华文楷体" panose="02010600040101010101" pitchFamily="2" charset="-122"/>
                <a:ea typeface="华文楷体" panose="02010600040101010101" pitchFamily="2" charset="-122"/>
              </a:rPr>
              <a:t>焦虑：</a:t>
            </a:r>
            <a:r>
              <a:rPr lang="en-US" altLang="zh-CN" sz="1800" kern="100" dirty="0">
                <a:effectLst/>
                <a:latin typeface="华文楷体" panose="02010600040101010101" pitchFamily="2" charset="-122"/>
                <a:ea typeface="华文楷体" panose="02010600040101010101" pitchFamily="2" charset="-122"/>
              </a:rPr>
              <a:t>54.21%</a:t>
            </a:r>
          </a:p>
          <a:p>
            <a:r>
              <a:rPr lang="zh-CN" altLang="en-US" kern="100" dirty="0">
                <a:latin typeface="华文楷体" panose="02010600040101010101" pitchFamily="2" charset="-122"/>
                <a:ea typeface="华文楷体" panose="02010600040101010101" pitchFamily="2" charset="-122"/>
              </a:rPr>
              <a:t>抑郁：</a:t>
            </a:r>
            <a:r>
              <a:rPr lang="en-US" altLang="zh-CN" sz="1800" kern="100" dirty="0">
                <a:effectLst/>
                <a:latin typeface="华文楷体" panose="02010600040101010101" pitchFamily="2" charset="-122"/>
                <a:ea typeface="华文楷体" panose="02010600040101010101" pitchFamily="2" charset="-122"/>
              </a:rPr>
              <a:t>55.26%</a:t>
            </a:r>
            <a:endParaRPr lang="zh-CN" altLang="en-US" dirty="0">
              <a:latin typeface="华文楷体" panose="02010600040101010101" pitchFamily="2" charset="-122"/>
              <a:ea typeface="华文楷体" panose="02010600040101010101" pitchFamily="2" charset="-122"/>
            </a:endParaRPr>
          </a:p>
        </p:txBody>
      </p:sp>
      <p:sp>
        <p:nvSpPr>
          <p:cNvPr id="11" name="文本框 10">
            <a:extLst>
              <a:ext uri="{FF2B5EF4-FFF2-40B4-BE49-F238E27FC236}">
                <a16:creationId xmlns:a16="http://schemas.microsoft.com/office/drawing/2014/main" id="{A996D18D-57DA-705F-BFB6-18BDEFBC22FB}"/>
              </a:ext>
            </a:extLst>
          </p:cNvPr>
          <p:cNvSpPr txBox="1"/>
          <p:nvPr/>
        </p:nvSpPr>
        <p:spPr>
          <a:xfrm>
            <a:off x="178560" y="3923353"/>
            <a:ext cx="3800127" cy="1477328"/>
          </a:xfrm>
          <a:prstGeom prst="rect">
            <a:avLst/>
          </a:prstGeom>
          <a:noFill/>
        </p:spPr>
        <p:txBody>
          <a:bodyPr wrap="square">
            <a:spAutoFit/>
          </a:bodyPr>
          <a:lstStyle/>
          <a:p>
            <a:r>
              <a:rPr lang="zh-CN" altLang="en-US" sz="2400" dirty="0">
                <a:solidFill>
                  <a:srgbClr val="FF0000"/>
                </a:solidFill>
                <a:latin typeface="华文楷体" panose="02010600040101010101" pitchFamily="2" charset="-122"/>
                <a:ea typeface="华文楷体" panose="02010600040101010101" pitchFamily="2" charset="-122"/>
              </a:rPr>
              <a:t>前</a:t>
            </a:r>
            <a:r>
              <a:rPr lang="en-US" altLang="zh-CN" sz="2400" dirty="0">
                <a:solidFill>
                  <a:srgbClr val="FF0000"/>
                </a:solidFill>
                <a:latin typeface="华文楷体" panose="02010600040101010101" pitchFamily="2" charset="-122"/>
                <a:ea typeface="华文楷体" panose="02010600040101010101" pitchFamily="2" charset="-122"/>
              </a:rPr>
              <a:t>3</a:t>
            </a:r>
            <a:r>
              <a:rPr lang="zh-CN" altLang="en-US" sz="2400" dirty="0">
                <a:solidFill>
                  <a:srgbClr val="FF0000"/>
                </a:solidFill>
                <a:latin typeface="华文楷体" panose="02010600040101010101" pitchFamily="2" charset="-122"/>
                <a:ea typeface="华文楷体" panose="02010600040101010101" pitchFamily="2" charset="-122"/>
              </a:rPr>
              <a:t>个共同因子对心理适应具有高预测贡献</a:t>
            </a:r>
            <a:endParaRPr lang="en-US" altLang="zh-CN" sz="2400" dirty="0">
              <a:solidFill>
                <a:srgbClr val="FF0000"/>
              </a:solidFill>
              <a:latin typeface="华文楷体" panose="02010600040101010101" pitchFamily="2" charset="-122"/>
              <a:ea typeface="华文楷体" panose="02010600040101010101" pitchFamily="2" charset="-122"/>
            </a:endParaRPr>
          </a:p>
          <a:p>
            <a:endParaRPr lang="en-US" altLang="zh-CN" sz="2400" dirty="0">
              <a:solidFill>
                <a:srgbClr val="FF0000"/>
              </a:solidFill>
              <a:latin typeface="华文楷体" panose="02010600040101010101" pitchFamily="2" charset="-122"/>
              <a:ea typeface="华文楷体" panose="02010600040101010101" pitchFamily="2" charset="-122"/>
            </a:endParaRPr>
          </a:p>
          <a:p>
            <a:endParaRPr lang="zh-CN" altLang="en-US" dirty="0"/>
          </a:p>
        </p:txBody>
      </p:sp>
      <p:pic>
        <p:nvPicPr>
          <p:cNvPr id="10" name="图片 9">
            <a:extLst>
              <a:ext uri="{FF2B5EF4-FFF2-40B4-BE49-F238E27FC236}">
                <a16:creationId xmlns:a16="http://schemas.microsoft.com/office/drawing/2014/main" id="{149CB732-A831-CD2C-98C1-370C97E11767}"/>
              </a:ext>
            </a:extLst>
          </p:cNvPr>
          <p:cNvPicPr>
            <a:picLocks noChangeAspect="1"/>
          </p:cNvPicPr>
          <p:nvPr/>
        </p:nvPicPr>
        <p:blipFill>
          <a:blip r:embed="rId3"/>
          <a:stretch>
            <a:fillRect/>
          </a:stretch>
        </p:blipFill>
        <p:spPr>
          <a:xfrm>
            <a:off x="4220255" y="1823730"/>
            <a:ext cx="6489745" cy="3455390"/>
          </a:xfrm>
          <a:prstGeom prst="rect">
            <a:avLst/>
          </a:prstGeom>
        </p:spPr>
      </p:pic>
      <p:sp>
        <p:nvSpPr>
          <p:cNvPr id="12" name="文本框 11">
            <a:extLst>
              <a:ext uri="{FF2B5EF4-FFF2-40B4-BE49-F238E27FC236}">
                <a16:creationId xmlns:a16="http://schemas.microsoft.com/office/drawing/2014/main" id="{B8BAC3AE-6ABF-FEA3-4301-A29C852A2E95}"/>
              </a:ext>
            </a:extLst>
          </p:cNvPr>
          <p:cNvSpPr txBox="1"/>
          <p:nvPr/>
        </p:nvSpPr>
        <p:spPr>
          <a:xfrm>
            <a:off x="4153758" y="925175"/>
            <a:ext cx="2219122" cy="4353946"/>
          </a:xfrm>
          <a:prstGeom prst="rect">
            <a:avLst/>
          </a:prstGeom>
          <a:noFill/>
          <a:ln>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3990002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C616724-6F68-79EE-1DA1-12F03DBDE333}"/>
              </a:ext>
            </a:extLst>
          </p:cNvPr>
          <p:cNvSpPr/>
          <p:nvPr/>
        </p:nvSpPr>
        <p:spPr>
          <a:xfrm>
            <a:off x="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5" name="矩形 4">
            <a:extLst>
              <a:ext uri="{FF2B5EF4-FFF2-40B4-BE49-F238E27FC236}">
                <a16:creationId xmlns:a16="http://schemas.microsoft.com/office/drawing/2014/main" id="{53D690A8-FE81-FB76-6CCA-DBAE5A9C3450}"/>
              </a:ext>
            </a:extLst>
          </p:cNvPr>
          <p:cNvSpPr/>
          <p:nvPr/>
        </p:nvSpPr>
        <p:spPr>
          <a:xfrm>
            <a:off x="306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a:t>
            </a:r>
            <a:r>
              <a:rPr lang="en-US" altLang="zh-CN" dirty="0">
                <a:latin typeface="黑体" panose="02010609060101010101" pitchFamily="49" charset="-122"/>
                <a:ea typeface="黑体" panose="02010609060101010101" pitchFamily="49" charset="-122"/>
              </a:rPr>
              <a:t> a</a:t>
            </a:r>
            <a:endParaRPr lang="zh-CN" altLang="en-US" dirty="0">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FA0B5A87-3CBA-B957-881E-6F6D3164391D}"/>
              </a:ext>
            </a:extLst>
          </p:cNvPr>
          <p:cNvSpPr/>
          <p:nvPr/>
        </p:nvSpPr>
        <p:spPr>
          <a:xfrm>
            <a:off x="612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b</a:t>
            </a:r>
            <a:endParaRPr lang="zh-CN" altLang="en-US" dirty="0">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4FF1040A-6AB6-9CEC-E5F2-0DC095BEA6F5}"/>
              </a:ext>
            </a:extLst>
          </p:cNvPr>
          <p:cNvSpPr/>
          <p:nvPr/>
        </p:nvSpPr>
        <p:spPr>
          <a:xfrm>
            <a:off x="9180000" y="6217200"/>
            <a:ext cx="3060000" cy="646853"/>
          </a:xfrm>
          <a:prstGeom prst="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
        <p:nvSpPr>
          <p:cNvPr id="3" name="文本框 2">
            <a:extLst>
              <a:ext uri="{FF2B5EF4-FFF2-40B4-BE49-F238E27FC236}">
                <a16:creationId xmlns:a16="http://schemas.microsoft.com/office/drawing/2014/main" id="{41416D02-00E6-8B79-A9DD-8EAC14BB6ED7}"/>
              </a:ext>
            </a:extLst>
          </p:cNvPr>
          <p:cNvSpPr txBox="1"/>
          <p:nvPr/>
        </p:nvSpPr>
        <p:spPr>
          <a:xfrm>
            <a:off x="2496378" y="1707011"/>
            <a:ext cx="8239097" cy="4194546"/>
          </a:xfrm>
          <a:prstGeom prst="rect">
            <a:avLst/>
          </a:prstGeom>
          <a:noFill/>
        </p:spPr>
        <p:txBody>
          <a:bodyPr wrap="square">
            <a:spAutoFit/>
          </a:bodyPr>
          <a:lstStyle/>
          <a:p>
            <a:pPr>
              <a:lnSpc>
                <a:spcPct val="150000"/>
              </a:lnSpc>
            </a:pPr>
            <a:r>
              <a:rPr lang="zh-CN" altLang="en-US" sz="3200" b="1" dirty="0">
                <a:latin typeface="华文楷体" panose="02010600040101010101" pitchFamily="2" charset="-122"/>
                <a:ea typeface="华文楷体" panose="02010600040101010101" pitchFamily="2" charset="-122"/>
              </a:rPr>
              <a:t>研究</a:t>
            </a:r>
            <a:r>
              <a:rPr lang="en-US" altLang="zh-CN" sz="3200" b="1" dirty="0">
                <a:latin typeface="华文楷体" panose="02010600040101010101" pitchFamily="2" charset="-122"/>
                <a:ea typeface="华文楷体" panose="02010600040101010101" pitchFamily="2" charset="-122"/>
              </a:rPr>
              <a:t>a </a:t>
            </a:r>
            <a:r>
              <a:rPr lang="zh-CN" altLang="en-US" sz="3200" b="1" dirty="0">
                <a:latin typeface="华文楷体" panose="02010600040101010101" pitchFamily="2" charset="-122"/>
                <a:ea typeface="华文楷体" panose="02010600040101010101" pitchFamily="2" charset="-122"/>
              </a:rPr>
              <a:t>的结果：</a:t>
            </a:r>
            <a:endParaRPr lang="en-US" altLang="zh-CN" sz="3200" b="1" dirty="0">
              <a:latin typeface="华文楷体" panose="02010600040101010101" pitchFamily="2" charset="-122"/>
              <a:ea typeface="华文楷体" panose="02010600040101010101" pitchFamily="2" charset="-122"/>
            </a:endParaRPr>
          </a:p>
          <a:p>
            <a:pPr>
              <a:lnSpc>
                <a:spcPct val="150000"/>
              </a:lnSpc>
            </a:pPr>
            <a:r>
              <a:rPr lang="zh-CN" altLang="en-US" sz="2000" dirty="0">
                <a:solidFill>
                  <a:schemeClr val="bg1">
                    <a:lumMod val="50000"/>
                  </a:schemeClr>
                </a:solidFill>
                <a:latin typeface="华文楷体" panose="02010600040101010101" pitchFamily="2" charset="-122"/>
                <a:ea typeface="华文楷体" panose="02010600040101010101" pitchFamily="2" charset="-122"/>
              </a:rPr>
              <a:t>（</a:t>
            </a:r>
            <a:r>
              <a:rPr lang="en-US" altLang="zh-CN" sz="2000" dirty="0">
                <a:solidFill>
                  <a:schemeClr val="bg1">
                    <a:lumMod val="50000"/>
                  </a:schemeClr>
                </a:solidFill>
                <a:latin typeface="华文楷体" panose="02010600040101010101" pitchFamily="2" charset="-122"/>
                <a:ea typeface="华文楷体" panose="02010600040101010101" pitchFamily="2" charset="-122"/>
              </a:rPr>
              <a:t>1</a:t>
            </a:r>
            <a:r>
              <a:rPr lang="zh-CN" altLang="en-US" sz="2000" dirty="0">
                <a:solidFill>
                  <a:schemeClr val="bg1">
                    <a:lumMod val="50000"/>
                  </a:schemeClr>
                </a:solidFill>
                <a:latin typeface="华文楷体" panose="02010600040101010101" pitchFamily="2" charset="-122"/>
                <a:ea typeface="华文楷体" panose="02010600040101010101" pitchFamily="2" charset="-122"/>
              </a:rPr>
              <a:t>）自我增强的外显的量表间具有紧密的联系；</a:t>
            </a:r>
            <a:endParaRPr lang="en-US" altLang="zh-CN" sz="2000" dirty="0">
              <a:solidFill>
                <a:schemeClr val="bg1">
                  <a:lumMod val="50000"/>
                </a:schemeClr>
              </a:solidFill>
              <a:latin typeface="华文楷体" panose="02010600040101010101" pitchFamily="2" charset="-122"/>
              <a:ea typeface="华文楷体" panose="02010600040101010101" pitchFamily="2" charset="-122"/>
            </a:endParaRPr>
          </a:p>
          <a:p>
            <a:pPr>
              <a:lnSpc>
                <a:spcPct val="150000"/>
              </a:lnSpc>
            </a:pPr>
            <a:r>
              <a:rPr lang="zh-CN" altLang="en-US" sz="2000" dirty="0">
                <a:solidFill>
                  <a:schemeClr val="bg1">
                    <a:lumMod val="50000"/>
                  </a:schemeClr>
                </a:solidFill>
                <a:latin typeface="华文楷体" panose="02010600040101010101" pitchFamily="2" charset="-122"/>
                <a:ea typeface="华文楷体" panose="02010600040101010101" pitchFamily="2" charset="-122"/>
              </a:rPr>
              <a:t>（</a:t>
            </a:r>
            <a:r>
              <a:rPr lang="en-US" altLang="zh-CN" sz="2000" dirty="0">
                <a:solidFill>
                  <a:schemeClr val="bg1">
                    <a:lumMod val="50000"/>
                  </a:schemeClr>
                </a:solidFill>
                <a:latin typeface="华文楷体" panose="02010600040101010101" pitchFamily="2" charset="-122"/>
                <a:ea typeface="华文楷体" panose="02010600040101010101" pitchFamily="2" charset="-122"/>
              </a:rPr>
              <a:t>2</a:t>
            </a:r>
            <a:r>
              <a:rPr lang="zh-CN" altLang="en-US" sz="2000" dirty="0">
                <a:solidFill>
                  <a:schemeClr val="bg1">
                    <a:lumMod val="50000"/>
                  </a:schemeClr>
                </a:solidFill>
                <a:latin typeface="华文楷体" panose="02010600040101010101" pitchFamily="2" charset="-122"/>
                <a:ea typeface="华文楷体" panose="02010600040101010101" pitchFamily="2" charset="-122"/>
              </a:rPr>
              <a:t>）自我增强的内隐认知任务彼此独立；</a:t>
            </a:r>
            <a:endParaRPr lang="en-US" altLang="zh-CN" sz="2000" dirty="0">
              <a:solidFill>
                <a:schemeClr val="bg1">
                  <a:lumMod val="50000"/>
                </a:schemeClr>
              </a:solidFill>
              <a:latin typeface="华文楷体" panose="02010600040101010101" pitchFamily="2" charset="-122"/>
              <a:ea typeface="华文楷体" panose="02010600040101010101" pitchFamily="2" charset="-122"/>
            </a:endParaRPr>
          </a:p>
          <a:p>
            <a:pPr>
              <a:lnSpc>
                <a:spcPct val="150000"/>
              </a:lnSpc>
            </a:pPr>
            <a:r>
              <a:rPr lang="zh-CN" altLang="en-US" sz="2000" dirty="0">
                <a:solidFill>
                  <a:schemeClr val="bg1">
                    <a:lumMod val="50000"/>
                  </a:schemeClr>
                </a:solidFill>
                <a:latin typeface="华文楷体" panose="02010600040101010101" pitchFamily="2" charset="-122"/>
                <a:ea typeface="华文楷体" panose="02010600040101010101" pitchFamily="2" charset="-122"/>
              </a:rPr>
              <a:t>（</a:t>
            </a:r>
            <a:r>
              <a:rPr lang="en-US" altLang="zh-CN" sz="2000" dirty="0">
                <a:solidFill>
                  <a:schemeClr val="bg1">
                    <a:lumMod val="50000"/>
                  </a:schemeClr>
                </a:solidFill>
                <a:latin typeface="华文楷体" panose="02010600040101010101" pitchFamily="2" charset="-122"/>
                <a:ea typeface="华文楷体" panose="02010600040101010101" pitchFamily="2" charset="-122"/>
              </a:rPr>
              <a:t>3</a:t>
            </a:r>
            <a:r>
              <a:rPr lang="zh-CN" altLang="en-US" sz="2000" dirty="0">
                <a:solidFill>
                  <a:schemeClr val="bg1">
                    <a:lumMod val="50000"/>
                  </a:schemeClr>
                </a:solidFill>
                <a:latin typeface="华文楷体" panose="02010600040101010101" pitchFamily="2" charset="-122"/>
                <a:ea typeface="华文楷体" panose="02010600040101010101" pitchFamily="2" charset="-122"/>
              </a:rPr>
              <a:t>）自我增强的外显量表和内隐认知任务间联系微弱</a:t>
            </a:r>
            <a:endParaRPr lang="en-US" altLang="zh-CN" sz="2000" dirty="0">
              <a:solidFill>
                <a:schemeClr val="bg1">
                  <a:lumMod val="50000"/>
                </a:schemeClr>
              </a:solidFill>
              <a:latin typeface="华文楷体" panose="02010600040101010101" pitchFamily="2" charset="-122"/>
              <a:ea typeface="华文楷体" panose="02010600040101010101" pitchFamily="2" charset="-122"/>
            </a:endParaRPr>
          </a:p>
          <a:p>
            <a:pPr>
              <a:lnSpc>
                <a:spcPct val="150000"/>
              </a:lnSpc>
            </a:pPr>
            <a:r>
              <a:rPr lang="zh-CN" altLang="en-US" sz="3200" b="1" dirty="0">
                <a:latin typeface="华文楷体" panose="02010600040101010101" pitchFamily="2" charset="-122"/>
                <a:ea typeface="华文楷体" panose="02010600040101010101" pitchFamily="2" charset="-122"/>
              </a:rPr>
              <a:t>结论：</a:t>
            </a:r>
            <a:endParaRPr lang="en-US" altLang="zh-CN" sz="3200" b="1" dirty="0">
              <a:latin typeface="华文楷体" panose="02010600040101010101" pitchFamily="2" charset="-122"/>
              <a:ea typeface="华文楷体" panose="02010600040101010101" pitchFamily="2" charset="-122"/>
            </a:endParaRPr>
          </a:p>
          <a:p>
            <a:pPr>
              <a:lnSpc>
                <a:spcPct val="150000"/>
              </a:lnSpc>
            </a:pPr>
            <a:r>
              <a:rPr lang="en-US" altLang="zh-CN" sz="3200" b="1"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部分证明多种测量方法背后可能存在一个共同实体“自我增强”。</a:t>
            </a:r>
          </a:p>
        </p:txBody>
      </p:sp>
    </p:spTree>
    <p:extLst>
      <p:ext uri="{BB962C8B-B14F-4D97-AF65-F5344CB8AC3E}">
        <p14:creationId xmlns:p14="http://schemas.microsoft.com/office/powerpoint/2010/main" val="2570627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9BCA7CE-368B-3073-BC06-4B2E67CDB655}"/>
              </a:ext>
            </a:extLst>
          </p:cNvPr>
          <p:cNvSpPr/>
          <p:nvPr/>
        </p:nvSpPr>
        <p:spPr>
          <a:xfrm>
            <a:off x="0" y="6217200"/>
            <a:ext cx="3060000" cy="646853"/>
          </a:xfrm>
          <a:prstGeom prst="rect">
            <a:avLst/>
          </a:prstGeom>
          <a:solidFill>
            <a:schemeClr val="accent3">
              <a:lumMod val="60000"/>
              <a:lumOff val="4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5" name="矩形 4">
            <a:extLst>
              <a:ext uri="{FF2B5EF4-FFF2-40B4-BE49-F238E27FC236}">
                <a16:creationId xmlns:a16="http://schemas.microsoft.com/office/drawing/2014/main" id="{8CF64E1F-0468-BCC9-8C3A-EC132A0D40C5}"/>
              </a:ext>
            </a:extLst>
          </p:cNvPr>
          <p:cNvSpPr/>
          <p:nvPr/>
        </p:nvSpPr>
        <p:spPr>
          <a:xfrm>
            <a:off x="306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87CBA54C-7243-1BFD-CC8A-2E055AF406CA}"/>
              </a:ext>
            </a:extLst>
          </p:cNvPr>
          <p:cNvSpPr/>
          <p:nvPr/>
        </p:nvSpPr>
        <p:spPr>
          <a:xfrm>
            <a:off x="612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b</a:t>
            </a:r>
            <a:endParaRPr lang="zh-CN" altLang="en-US"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DC28363F-3A97-5BBB-22A2-9CC2D7770841}"/>
              </a:ext>
            </a:extLst>
          </p:cNvPr>
          <p:cNvSpPr/>
          <p:nvPr/>
        </p:nvSpPr>
        <p:spPr>
          <a:xfrm>
            <a:off x="9180000" y="6217200"/>
            <a:ext cx="3060000" cy="646853"/>
          </a:xfrm>
          <a:prstGeom prst="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
        <p:nvSpPr>
          <p:cNvPr id="3" name="文本框 2">
            <a:extLst>
              <a:ext uri="{FF2B5EF4-FFF2-40B4-BE49-F238E27FC236}">
                <a16:creationId xmlns:a16="http://schemas.microsoft.com/office/drawing/2014/main" id="{6F9D6AEA-8288-23E0-8338-C39A1F4D3A20}"/>
              </a:ext>
            </a:extLst>
          </p:cNvPr>
          <p:cNvSpPr txBox="1"/>
          <p:nvPr/>
        </p:nvSpPr>
        <p:spPr>
          <a:xfrm>
            <a:off x="2293382" y="1429380"/>
            <a:ext cx="8217600" cy="3855992"/>
          </a:xfrm>
          <a:prstGeom prst="rect">
            <a:avLst/>
          </a:prstGeom>
          <a:noFill/>
        </p:spPr>
        <p:txBody>
          <a:bodyPr wrap="square">
            <a:spAutoFit/>
          </a:bodyPr>
          <a:lstStyle/>
          <a:p>
            <a:r>
              <a:rPr lang="zh-CN" altLang="en-US" sz="3200" b="1" dirty="0">
                <a:latin typeface="华文楷体" panose="02010600040101010101" pitchFamily="2" charset="-122"/>
                <a:ea typeface="华文楷体" panose="02010600040101010101" pitchFamily="2" charset="-122"/>
              </a:rPr>
              <a:t>研究</a:t>
            </a:r>
            <a:r>
              <a:rPr lang="en-US" altLang="zh-CN" sz="3200" b="1" dirty="0">
                <a:latin typeface="华文楷体" panose="02010600040101010101" pitchFamily="2" charset="-122"/>
                <a:ea typeface="华文楷体" panose="02010600040101010101" pitchFamily="2" charset="-122"/>
              </a:rPr>
              <a:t>b </a:t>
            </a:r>
            <a:r>
              <a:rPr lang="zh-CN" altLang="en-US" sz="3200" b="1" dirty="0">
                <a:latin typeface="华文楷体" panose="02010600040101010101" pitchFamily="2" charset="-122"/>
                <a:ea typeface="华文楷体" panose="02010600040101010101" pitchFamily="2" charset="-122"/>
              </a:rPr>
              <a:t>的结果：</a:t>
            </a:r>
          </a:p>
          <a:p>
            <a:endParaRPr lang="en-US" altLang="zh-CN" sz="2400" dirty="0">
              <a:latin typeface="华文楷体" panose="02010600040101010101" pitchFamily="2" charset="-122"/>
              <a:ea typeface="华文楷体" panose="02010600040101010101" pitchFamily="2" charset="-122"/>
            </a:endParaRPr>
          </a:p>
          <a:p>
            <a:pPr>
              <a:lnSpc>
                <a:spcPct val="150000"/>
              </a:lnSpc>
            </a:pPr>
            <a:r>
              <a:rPr lang="zh-CN" altLang="en-US" sz="2000" dirty="0">
                <a:solidFill>
                  <a:schemeClr val="bg1">
                    <a:lumMod val="50000"/>
                  </a:schemeClr>
                </a:solidFill>
                <a:latin typeface="华文楷体" panose="02010600040101010101" pitchFamily="2" charset="-122"/>
                <a:ea typeface="华文楷体" panose="02010600040101010101" pitchFamily="2" charset="-122"/>
              </a:rPr>
              <a:t>（</a:t>
            </a:r>
            <a:r>
              <a:rPr lang="en-US" altLang="zh-CN" sz="2000" dirty="0">
                <a:solidFill>
                  <a:schemeClr val="bg1">
                    <a:lumMod val="50000"/>
                  </a:schemeClr>
                </a:solidFill>
                <a:latin typeface="华文楷体" panose="02010600040101010101" pitchFamily="2" charset="-122"/>
                <a:ea typeface="华文楷体" panose="02010600040101010101" pitchFamily="2" charset="-122"/>
              </a:rPr>
              <a:t>1</a:t>
            </a:r>
            <a:r>
              <a:rPr lang="zh-CN" altLang="en-US" sz="2000" dirty="0">
                <a:solidFill>
                  <a:schemeClr val="bg1">
                    <a:lumMod val="50000"/>
                  </a:schemeClr>
                </a:solidFill>
                <a:latin typeface="华文楷体" panose="02010600040101010101" pitchFamily="2" charset="-122"/>
                <a:ea typeface="华文楷体" panose="02010600040101010101" pitchFamily="2" charset="-122"/>
              </a:rPr>
              <a:t>）外显测量方法能够较好地预测个体的心理适应</a:t>
            </a:r>
            <a:endParaRPr lang="en-US" altLang="zh-CN" sz="2000" dirty="0">
              <a:solidFill>
                <a:schemeClr val="bg1">
                  <a:lumMod val="50000"/>
                </a:schemeClr>
              </a:solidFill>
              <a:latin typeface="华文楷体" panose="02010600040101010101" pitchFamily="2" charset="-122"/>
              <a:ea typeface="华文楷体" panose="02010600040101010101" pitchFamily="2" charset="-122"/>
            </a:endParaRPr>
          </a:p>
          <a:p>
            <a:pPr>
              <a:lnSpc>
                <a:spcPct val="150000"/>
              </a:lnSpc>
            </a:pPr>
            <a:r>
              <a:rPr lang="zh-CN" altLang="en-US" sz="2000" dirty="0">
                <a:solidFill>
                  <a:schemeClr val="bg1">
                    <a:lumMod val="50000"/>
                  </a:schemeClr>
                </a:solidFill>
                <a:latin typeface="华文楷体" panose="02010600040101010101" pitchFamily="2" charset="-122"/>
                <a:ea typeface="华文楷体" panose="02010600040101010101" pitchFamily="2" charset="-122"/>
              </a:rPr>
              <a:t>（</a:t>
            </a:r>
            <a:r>
              <a:rPr lang="en-US" altLang="zh-CN" sz="2000" dirty="0">
                <a:solidFill>
                  <a:schemeClr val="bg1">
                    <a:lumMod val="50000"/>
                  </a:schemeClr>
                </a:solidFill>
                <a:latin typeface="华文楷体" panose="02010600040101010101" pitchFamily="2" charset="-122"/>
                <a:ea typeface="华文楷体" panose="02010600040101010101" pitchFamily="2" charset="-122"/>
              </a:rPr>
              <a:t>2</a:t>
            </a:r>
            <a:r>
              <a:rPr lang="zh-CN" altLang="en-US" sz="2000" dirty="0">
                <a:solidFill>
                  <a:schemeClr val="bg1">
                    <a:lumMod val="50000"/>
                  </a:schemeClr>
                </a:solidFill>
                <a:latin typeface="华文楷体" panose="02010600040101010101" pitchFamily="2" charset="-122"/>
                <a:ea typeface="华文楷体" panose="02010600040101010101" pitchFamily="2" charset="-122"/>
              </a:rPr>
              <a:t>）内隐测量方法对个体的心理适应具有较差的预测效果</a:t>
            </a:r>
            <a:endParaRPr lang="en-US" altLang="zh-CN" sz="2000" dirty="0">
              <a:solidFill>
                <a:schemeClr val="bg1">
                  <a:lumMod val="50000"/>
                </a:schemeClr>
              </a:solidFill>
              <a:latin typeface="华文楷体" panose="02010600040101010101" pitchFamily="2" charset="-122"/>
              <a:ea typeface="华文楷体" panose="02010600040101010101" pitchFamily="2" charset="-122"/>
            </a:endParaRPr>
          </a:p>
          <a:p>
            <a:pPr>
              <a:lnSpc>
                <a:spcPct val="150000"/>
              </a:lnSpc>
            </a:pPr>
            <a:r>
              <a:rPr lang="zh-CN" altLang="en-US" sz="3200" b="1" dirty="0">
                <a:latin typeface="华文楷体" panose="02010600040101010101" pitchFamily="2" charset="-122"/>
                <a:ea typeface="华文楷体" panose="02010600040101010101" pitchFamily="2" charset="-122"/>
              </a:rPr>
              <a:t>结论：</a:t>
            </a:r>
            <a:endParaRPr lang="en-US" altLang="zh-CN" sz="3200" b="1" dirty="0">
              <a:latin typeface="华文楷体" panose="02010600040101010101" pitchFamily="2" charset="-122"/>
              <a:ea typeface="华文楷体" panose="02010600040101010101" pitchFamily="2" charset="-122"/>
            </a:endParaRPr>
          </a:p>
          <a:p>
            <a:pPr>
              <a:lnSpc>
                <a:spcPct val="150000"/>
              </a:lnSpc>
            </a:pPr>
            <a:r>
              <a:rPr lang="en-US" altLang="zh-CN" sz="3200" b="1"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自我增强能够预测个体的心理适应</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心理适应仅与能代表自我增强的指标有关，与不能代表自我增强的指标无关</a:t>
            </a:r>
          </a:p>
        </p:txBody>
      </p:sp>
    </p:spTree>
    <p:extLst>
      <p:ext uri="{BB962C8B-B14F-4D97-AF65-F5344CB8AC3E}">
        <p14:creationId xmlns:p14="http://schemas.microsoft.com/office/powerpoint/2010/main" val="3307670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9BCA7CE-368B-3073-BC06-4B2E67CDB655}"/>
              </a:ext>
            </a:extLst>
          </p:cNvPr>
          <p:cNvSpPr/>
          <p:nvPr/>
        </p:nvSpPr>
        <p:spPr>
          <a:xfrm>
            <a:off x="0" y="6217200"/>
            <a:ext cx="3060000" cy="646853"/>
          </a:xfrm>
          <a:prstGeom prst="rect">
            <a:avLst/>
          </a:prstGeom>
          <a:solidFill>
            <a:schemeClr val="accent3">
              <a:lumMod val="60000"/>
              <a:lumOff val="4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5" name="矩形 4">
            <a:extLst>
              <a:ext uri="{FF2B5EF4-FFF2-40B4-BE49-F238E27FC236}">
                <a16:creationId xmlns:a16="http://schemas.microsoft.com/office/drawing/2014/main" id="{8CF64E1F-0468-BCC9-8C3A-EC132A0D40C5}"/>
              </a:ext>
            </a:extLst>
          </p:cNvPr>
          <p:cNvSpPr/>
          <p:nvPr/>
        </p:nvSpPr>
        <p:spPr>
          <a:xfrm>
            <a:off x="306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87CBA54C-7243-1BFD-CC8A-2E055AF406CA}"/>
              </a:ext>
            </a:extLst>
          </p:cNvPr>
          <p:cNvSpPr/>
          <p:nvPr/>
        </p:nvSpPr>
        <p:spPr>
          <a:xfrm>
            <a:off x="612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b</a:t>
            </a:r>
            <a:endParaRPr lang="zh-CN" altLang="en-US"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DC28363F-3A97-5BBB-22A2-9CC2D7770841}"/>
              </a:ext>
            </a:extLst>
          </p:cNvPr>
          <p:cNvSpPr/>
          <p:nvPr/>
        </p:nvSpPr>
        <p:spPr>
          <a:xfrm>
            <a:off x="9180000" y="6217200"/>
            <a:ext cx="3060000" cy="646853"/>
          </a:xfrm>
          <a:prstGeom prst="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
        <p:nvSpPr>
          <p:cNvPr id="3" name="文本框 2">
            <a:extLst>
              <a:ext uri="{FF2B5EF4-FFF2-40B4-BE49-F238E27FC236}">
                <a16:creationId xmlns:a16="http://schemas.microsoft.com/office/drawing/2014/main" id="{6F9D6AEA-8288-23E0-8338-C39A1F4D3A20}"/>
              </a:ext>
            </a:extLst>
          </p:cNvPr>
          <p:cNvSpPr txBox="1"/>
          <p:nvPr/>
        </p:nvSpPr>
        <p:spPr>
          <a:xfrm>
            <a:off x="3060000" y="2029744"/>
            <a:ext cx="7309826" cy="2624886"/>
          </a:xfrm>
          <a:prstGeom prst="rect">
            <a:avLst/>
          </a:prstGeom>
          <a:noFill/>
        </p:spPr>
        <p:txBody>
          <a:bodyPr wrap="square">
            <a:spAutoFit/>
          </a:bodyPr>
          <a:lstStyle/>
          <a:p>
            <a:r>
              <a:rPr lang="zh-CN" altLang="en-US" sz="3600" b="1" dirty="0">
                <a:latin typeface="华文楷体" panose="02010600040101010101" pitchFamily="2" charset="-122"/>
                <a:ea typeface="华文楷体" panose="02010600040101010101" pitchFamily="2" charset="-122"/>
              </a:rPr>
              <a:t>创新性：</a:t>
            </a:r>
          </a:p>
          <a:p>
            <a:endParaRPr lang="en-US" altLang="zh-CN" sz="2400" dirty="0">
              <a:latin typeface="华文楷体" panose="02010600040101010101" pitchFamily="2" charset="-122"/>
              <a:ea typeface="华文楷体" panose="02010600040101010101" pitchFamily="2" charset="-122"/>
            </a:endParaRPr>
          </a:p>
          <a:p>
            <a:pPr>
              <a:lnSpc>
                <a:spcPct val="150000"/>
              </a:lnSpc>
            </a:pP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）厘清自我增强的多种测量方法间的关系</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）自我增强与个体心理适应之间的复杂关系提供了新的视角</a:t>
            </a:r>
          </a:p>
        </p:txBody>
      </p:sp>
    </p:spTree>
    <p:extLst>
      <p:ext uri="{BB962C8B-B14F-4D97-AF65-F5344CB8AC3E}">
        <p14:creationId xmlns:p14="http://schemas.microsoft.com/office/powerpoint/2010/main" val="3198091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9BCA7CE-368B-3073-BC06-4B2E67CDB655}"/>
              </a:ext>
            </a:extLst>
          </p:cNvPr>
          <p:cNvSpPr/>
          <p:nvPr/>
        </p:nvSpPr>
        <p:spPr>
          <a:xfrm>
            <a:off x="0" y="6217200"/>
            <a:ext cx="3060000" cy="646853"/>
          </a:xfrm>
          <a:prstGeom prst="rect">
            <a:avLst/>
          </a:prstGeom>
          <a:solidFill>
            <a:schemeClr val="accent3">
              <a:lumMod val="60000"/>
              <a:lumOff val="4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5" name="矩形 4">
            <a:extLst>
              <a:ext uri="{FF2B5EF4-FFF2-40B4-BE49-F238E27FC236}">
                <a16:creationId xmlns:a16="http://schemas.microsoft.com/office/drawing/2014/main" id="{8CF64E1F-0468-BCC9-8C3A-EC132A0D40C5}"/>
              </a:ext>
            </a:extLst>
          </p:cNvPr>
          <p:cNvSpPr/>
          <p:nvPr/>
        </p:nvSpPr>
        <p:spPr>
          <a:xfrm>
            <a:off x="306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87CBA54C-7243-1BFD-CC8A-2E055AF406CA}"/>
              </a:ext>
            </a:extLst>
          </p:cNvPr>
          <p:cNvSpPr/>
          <p:nvPr/>
        </p:nvSpPr>
        <p:spPr>
          <a:xfrm>
            <a:off x="612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b</a:t>
            </a:r>
            <a:endParaRPr lang="zh-CN" altLang="en-US"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DC28363F-3A97-5BBB-22A2-9CC2D7770841}"/>
              </a:ext>
            </a:extLst>
          </p:cNvPr>
          <p:cNvSpPr/>
          <p:nvPr/>
        </p:nvSpPr>
        <p:spPr>
          <a:xfrm>
            <a:off x="9180000" y="6217200"/>
            <a:ext cx="3060000" cy="646853"/>
          </a:xfrm>
          <a:prstGeom prst="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
        <p:nvSpPr>
          <p:cNvPr id="3" name="文本框 2">
            <a:extLst>
              <a:ext uri="{FF2B5EF4-FFF2-40B4-BE49-F238E27FC236}">
                <a16:creationId xmlns:a16="http://schemas.microsoft.com/office/drawing/2014/main" id="{6F9D6AEA-8288-23E0-8338-C39A1F4D3A20}"/>
              </a:ext>
            </a:extLst>
          </p:cNvPr>
          <p:cNvSpPr txBox="1"/>
          <p:nvPr/>
        </p:nvSpPr>
        <p:spPr>
          <a:xfrm>
            <a:off x="3060000" y="2029744"/>
            <a:ext cx="7309826" cy="2624886"/>
          </a:xfrm>
          <a:prstGeom prst="rect">
            <a:avLst/>
          </a:prstGeom>
          <a:noFill/>
        </p:spPr>
        <p:txBody>
          <a:bodyPr wrap="square">
            <a:spAutoFit/>
          </a:bodyPr>
          <a:lstStyle/>
          <a:p>
            <a:r>
              <a:rPr lang="zh-CN" altLang="en-US" sz="3600" b="1" dirty="0">
                <a:latin typeface="华文楷体" panose="02010600040101010101" pitchFamily="2" charset="-122"/>
                <a:ea typeface="华文楷体" panose="02010600040101010101" pitchFamily="2" charset="-122"/>
              </a:rPr>
              <a:t>不足：</a:t>
            </a:r>
          </a:p>
          <a:p>
            <a:endParaRPr lang="en-US" altLang="zh-CN" sz="2400" dirty="0">
              <a:latin typeface="华文楷体" panose="02010600040101010101" pitchFamily="2" charset="-122"/>
              <a:ea typeface="华文楷体" panose="02010600040101010101" pitchFamily="2" charset="-122"/>
            </a:endParaRPr>
          </a:p>
          <a:p>
            <a:pPr>
              <a:lnSpc>
                <a:spcPct val="150000"/>
              </a:lnSpc>
            </a:pP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）工具集方面存在片面性</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）数据分析的方法较为简单</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）只探究自我增强和心理适应的关系</a:t>
            </a:r>
          </a:p>
        </p:txBody>
      </p:sp>
    </p:spTree>
    <p:extLst>
      <p:ext uri="{BB962C8B-B14F-4D97-AF65-F5344CB8AC3E}">
        <p14:creationId xmlns:p14="http://schemas.microsoft.com/office/powerpoint/2010/main" val="4196024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143B0B-9050-A766-DF57-4D7F7F1B9CFF}"/>
              </a:ext>
            </a:extLst>
          </p:cNvPr>
          <p:cNvSpPr/>
          <p:nvPr/>
        </p:nvSpPr>
        <p:spPr>
          <a:xfrm>
            <a:off x="0" y="6217200"/>
            <a:ext cx="3060000" cy="646853"/>
          </a:xfrm>
          <a:prstGeom prst="rect">
            <a:avLst/>
          </a:prstGeom>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7" name="矩形 6">
            <a:extLst>
              <a:ext uri="{FF2B5EF4-FFF2-40B4-BE49-F238E27FC236}">
                <a16:creationId xmlns:a16="http://schemas.microsoft.com/office/drawing/2014/main" id="{98D24696-3752-9A4F-37BC-7A9F165B7B3B}"/>
              </a:ext>
            </a:extLst>
          </p:cNvPr>
          <p:cNvSpPr/>
          <p:nvPr/>
        </p:nvSpPr>
        <p:spPr>
          <a:xfrm>
            <a:off x="306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09B88B0C-3C75-7878-2FA9-238D95CEB229}"/>
              </a:ext>
            </a:extLst>
          </p:cNvPr>
          <p:cNvSpPr/>
          <p:nvPr/>
        </p:nvSpPr>
        <p:spPr>
          <a:xfrm>
            <a:off x="612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b</a:t>
            </a:r>
            <a:endParaRPr lang="zh-CN" altLang="en-US" dirty="0">
              <a:latin typeface="黑体" panose="02010609060101010101" pitchFamily="49" charset="-122"/>
              <a:ea typeface="黑体" panose="02010609060101010101" pitchFamily="49" charset="-122"/>
            </a:endParaRPr>
          </a:p>
        </p:txBody>
      </p:sp>
      <p:sp>
        <p:nvSpPr>
          <p:cNvPr id="9" name="矩形 8">
            <a:extLst>
              <a:ext uri="{FF2B5EF4-FFF2-40B4-BE49-F238E27FC236}">
                <a16:creationId xmlns:a16="http://schemas.microsoft.com/office/drawing/2014/main" id="{0591E6CD-4256-D73C-BC43-18EA48763F35}"/>
              </a:ext>
            </a:extLst>
          </p:cNvPr>
          <p:cNvSpPr/>
          <p:nvPr/>
        </p:nvSpPr>
        <p:spPr>
          <a:xfrm>
            <a:off x="918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
        <p:nvSpPr>
          <p:cNvPr id="2" name="文本框 1">
            <a:extLst>
              <a:ext uri="{FF2B5EF4-FFF2-40B4-BE49-F238E27FC236}">
                <a16:creationId xmlns:a16="http://schemas.microsoft.com/office/drawing/2014/main" id="{9D83B399-6A63-EF22-54A3-E015F2E9997E}"/>
              </a:ext>
            </a:extLst>
          </p:cNvPr>
          <p:cNvSpPr txBox="1"/>
          <p:nvPr/>
        </p:nvSpPr>
        <p:spPr>
          <a:xfrm>
            <a:off x="1291828" y="1068003"/>
            <a:ext cx="5238674" cy="707886"/>
          </a:xfrm>
          <a:prstGeom prst="rect">
            <a:avLst/>
          </a:prstGeom>
          <a:noFill/>
        </p:spPr>
        <p:txBody>
          <a:bodyPr wrap="square" rtlCol="0">
            <a:spAutoFit/>
          </a:bodyPr>
          <a:lstStyle/>
          <a:p>
            <a:r>
              <a:rPr lang="zh-CN" altLang="en-US" sz="4000" dirty="0">
                <a:latin typeface="黑体" panose="02010609060101010101" pitchFamily="49" charset="-122"/>
                <a:ea typeface="黑体" panose="02010609060101010101" pitchFamily="49" charset="-122"/>
              </a:rPr>
              <a:t>自我增强</a:t>
            </a:r>
          </a:p>
        </p:txBody>
      </p:sp>
      <p:pic>
        <p:nvPicPr>
          <p:cNvPr id="5" name="图片 4">
            <a:extLst>
              <a:ext uri="{FF2B5EF4-FFF2-40B4-BE49-F238E27FC236}">
                <a16:creationId xmlns:a16="http://schemas.microsoft.com/office/drawing/2014/main" id="{6AC88C1A-9176-374C-2EFD-3383B1B94E2C}"/>
              </a:ext>
            </a:extLst>
          </p:cNvPr>
          <p:cNvPicPr>
            <a:picLocks noChangeAspect="1"/>
          </p:cNvPicPr>
          <p:nvPr/>
        </p:nvPicPr>
        <p:blipFill>
          <a:blip r:embed="rId3"/>
          <a:stretch>
            <a:fillRect/>
          </a:stretch>
        </p:blipFill>
        <p:spPr>
          <a:xfrm>
            <a:off x="7365090" y="2257842"/>
            <a:ext cx="3922986" cy="2617755"/>
          </a:xfrm>
          <a:prstGeom prst="rect">
            <a:avLst/>
          </a:prstGeom>
        </p:spPr>
      </p:pic>
      <p:sp>
        <p:nvSpPr>
          <p:cNvPr id="11" name="文本框 10">
            <a:extLst>
              <a:ext uri="{FF2B5EF4-FFF2-40B4-BE49-F238E27FC236}">
                <a16:creationId xmlns:a16="http://schemas.microsoft.com/office/drawing/2014/main" id="{D1B62C73-B50A-BCE6-03CE-C6D3685C751D}"/>
              </a:ext>
            </a:extLst>
          </p:cNvPr>
          <p:cNvSpPr txBox="1"/>
          <p:nvPr/>
        </p:nvSpPr>
        <p:spPr>
          <a:xfrm>
            <a:off x="1332653" y="2321004"/>
            <a:ext cx="6243032" cy="2215991"/>
          </a:xfrm>
          <a:prstGeom prst="rect">
            <a:avLst/>
          </a:prstGeom>
          <a:noFill/>
        </p:spPr>
        <p:txBody>
          <a:bodyPr wrap="square">
            <a:spAutoFit/>
          </a:bodyPr>
          <a:lstStyle/>
          <a:p>
            <a:r>
              <a:rPr lang="zh-CN" altLang="en-US" sz="2400" dirty="0">
                <a:solidFill>
                  <a:schemeClr val="tx1"/>
                </a:solidFill>
                <a:latin typeface="华文楷体" panose="02010600040101010101" pitchFamily="2" charset="-122"/>
                <a:ea typeface="华文楷体" panose="02010600040101010101" pitchFamily="2" charset="-122"/>
                <a:sym typeface="Times New Roman" panose="02020603050405020304" pitchFamily="18" charset="0"/>
              </a:rPr>
              <a:t>“自我”是心理学中一个重要的研究主题</a:t>
            </a:r>
            <a:endParaRPr lang="en-US" altLang="zh-CN" sz="2400" dirty="0">
              <a:solidFill>
                <a:schemeClr val="tx1"/>
              </a:solidFill>
              <a:latin typeface="华文楷体" panose="02010600040101010101" pitchFamily="2" charset="-122"/>
              <a:ea typeface="华文楷体" panose="02010600040101010101" pitchFamily="2" charset="-122"/>
              <a:sym typeface="Times New Roman" panose="02020603050405020304" pitchFamily="18" charset="0"/>
            </a:endParaRPr>
          </a:p>
          <a:p>
            <a:endParaRPr lang="en-US" altLang="zh-CN" sz="2400" dirty="0">
              <a:solidFill>
                <a:schemeClr val="tx1"/>
              </a:solidFill>
              <a:latin typeface="华文楷体" panose="02010600040101010101" pitchFamily="2" charset="-122"/>
              <a:ea typeface="华文楷体" panose="02010600040101010101" pitchFamily="2" charset="-122"/>
              <a:sym typeface="Times New Roman" panose="02020603050405020304" pitchFamily="18" charset="0"/>
            </a:endParaRPr>
          </a:p>
          <a:p>
            <a:r>
              <a:rPr lang="zh-CN" altLang="en-US" sz="2400" dirty="0">
                <a:latin typeface="华文楷体" panose="02010600040101010101" pitchFamily="2" charset="-122"/>
                <a:ea typeface="华文楷体" panose="02010600040101010101" pitchFamily="2" charset="-122"/>
                <a:sym typeface="Times New Roman" panose="02020603050405020304" pitchFamily="18" charset="0"/>
              </a:rPr>
              <a:t>人能正确认识自己吗？</a:t>
            </a:r>
            <a:endParaRPr lang="en-US" altLang="zh-CN" sz="2400" dirty="0">
              <a:latin typeface="华文楷体" panose="02010600040101010101" pitchFamily="2" charset="-122"/>
              <a:ea typeface="华文楷体" panose="02010600040101010101" pitchFamily="2" charset="-122"/>
              <a:sym typeface="Times New Roman" panose="02020603050405020304" pitchFamily="18" charset="0"/>
            </a:endParaRPr>
          </a:p>
          <a:p>
            <a:endParaRPr lang="en-US" altLang="zh-CN" sz="2400" dirty="0">
              <a:latin typeface="华文楷体" panose="02010600040101010101" pitchFamily="2" charset="-122"/>
              <a:ea typeface="华文楷体" panose="02010600040101010101" pitchFamily="2" charset="-122"/>
              <a:sym typeface="Times New Roman" panose="02020603050405020304" pitchFamily="18" charset="0"/>
            </a:endParaRPr>
          </a:p>
          <a:p>
            <a:r>
              <a:rPr lang="zh-CN" altLang="en-US" sz="2400" dirty="0">
                <a:solidFill>
                  <a:schemeClr val="tx1"/>
                </a:solidFill>
                <a:latin typeface="华文楷体" panose="02010600040101010101" pitchFamily="2" charset="-122"/>
                <a:ea typeface="华文楷体" panose="02010600040101010101" pitchFamily="2" charset="-122"/>
                <a:sym typeface="Times New Roman" panose="02020603050405020304" pitchFamily="18" charset="0"/>
              </a:rPr>
              <a:t>人对自己存在虚假的积极的认识。</a:t>
            </a:r>
            <a:endParaRPr lang="en-US" altLang="zh-CN" sz="2400" dirty="0">
              <a:solidFill>
                <a:schemeClr val="tx1"/>
              </a:solidFill>
              <a:latin typeface="华文楷体" panose="02010600040101010101" pitchFamily="2" charset="-122"/>
              <a:ea typeface="华文楷体" panose="02010600040101010101" pitchFamily="2" charset="-122"/>
              <a:sym typeface="Times New Roman" panose="02020603050405020304" pitchFamily="18" charset="0"/>
            </a:endParaRPr>
          </a:p>
          <a:p>
            <a:endParaRPr lang="en-US" altLang="zh-CN" sz="1800" dirty="0">
              <a:solidFill>
                <a:schemeClr val="tx1"/>
              </a:solidFill>
              <a:latin typeface="Times New Roman" panose="02020603050405020304" pitchFamily="18" charset="0"/>
              <a:ea typeface="华文楷体" panose="02010600040101010101" pitchFamily="2" charset="-122"/>
              <a:sym typeface="Times New Roman" panose="02020603050405020304" pitchFamily="18" charset="0"/>
            </a:endParaRPr>
          </a:p>
        </p:txBody>
      </p:sp>
    </p:spTree>
    <p:extLst>
      <p:ext uri="{BB962C8B-B14F-4D97-AF65-F5344CB8AC3E}">
        <p14:creationId xmlns:p14="http://schemas.microsoft.com/office/powerpoint/2010/main" val="1979202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9BCA7CE-368B-3073-BC06-4B2E67CDB655}"/>
              </a:ext>
            </a:extLst>
          </p:cNvPr>
          <p:cNvSpPr/>
          <p:nvPr/>
        </p:nvSpPr>
        <p:spPr>
          <a:xfrm>
            <a:off x="0" y="6217200"/>
            <a:ext cx="3060000" cy="646853"/>
          </a:xfrm>
          <a:prstGeom prst="rect">
            <a:avLst/>
          </a:prstGeom>
          <a:solidFill>
            <a:schemeClr val="accent3">
              <a:lumMod val="60000"/>
              <a:lumOff val="4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5" name="矩形 4">
            <a:extLst>
              <a:ext uri="{FF2B5EF4-FFF2-40B4-BE49-F238E27FC236}">
                <a16:creationId xmlns:a16="http://schemas.microsoft.com/office/drawing/2014/main" id="{8CF64E1F-0468-BCC9-8C3A-EC132A0D40C5}"/>
              </a:ext>
            </a:extLst>
          </p:cNvPr>
          <p:cNvSpPr/>
          <p:nvPr/>
        </p:nvSpPr>
        <p:spPr>
          <a:xfrm>
            <a:off x="306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87CBA54C-7243-1BFD-CC8A-2E055AF406CA}"/>
              </a:ext>
            </a:extLst>
          </p:cNvPr>
          <p:cNvSpPr/>
          <p:nvPr/>
        </p:nvSpPr>
        <p:spPr>
          <a:xfrm>
            <a:off x="612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b</a:t>
            </a:r>
            <a:endParaRPr lang="zh-CN" altLang="en-US"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DC28363F-3A97-5BBB-22A2-9CC2D7770841}"/>
              </a:ext>
            </a:extLst>
          </p:cNvPr>
          <p:cNvSpPr/>
          <p:nvPr/>
        </p:nvSpPr>
        <p:spPr>
          <a:xfrm>
            <a:off x="9180000" y="6217200"/>
            <a:ext cx="3060000" cy="646853"/>
          </a:xfrm>
          <a:prstGeom prst="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
        <p:nvSpPr>
          <p:cNvPr id="3" name="文本框 2">
            <a:extLst>
              <a:ext uri="{FF2B5EF4-FFF2-40B4-BE49-F238E27FC236}">
                <a16:creationId xmlns:a16="http://schemas.microsoft.com/office/drawing/2014/main" id="{6F9D6AEA-8288-23E0-8338-C39A1F4D3A20}"/>
              </a:ext>
            </a:extLst>
          </p:cNvPr>
          <p:cNvSpPr txBox="1"/>
          <p:nvPr/>
        </p:nvSpPr>
        <p:spPr>
          <a:xfrm>
            <a:off x="1844800" y="1002871"/>
            <a:ext cx="9749233" cy="4625433"/>
          </a:xfrm>
          <a:prstGeom prst="rect">
            <a:avLst/>
          </a:prstGeom>
          <a:noFill/>
        </p:spPr>
        <p:txBody>
          <a:bodyPr wrap="square">
            <a:spAutoFit/>
          </a:bodyPr>
          <a:lstStyle/>
          <a:p>
            <a:r>
              <a:rPr lang="zh-CN" altLang="en-US" sz="3200" b="1" dirty="0">
                <a:latin typeface="华文楷体" panose="02010600040101010101" pitchFamily="2" charset="-122"/>
                <a:ea typeface="华文楷体" panose="02010600040101010101" pitchFamily="2" charset="-122"/>
              </a:rPr>
              <a:t>展望：</a:t>
            </a:r>
            <a:endParaRPr lang="en-US" altLang="zh-CN" sz="3200" b="1"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pPr>
              <a:lnSpc>
                <a:spcPct val="150000"/>
              </a:lnSpc>
            </a:pP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）检索更多样性的工具集 </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Breiman</a:t>
            </a:r>
            <a:r>
              <a:rPr lang="en-US" altLang="zh-CN" sz="2400" dirty="0">
                <a:latin typeface="华文楷体" panose="02010600040101010101" pitchFamily="2" charset="-122"/>
                <a:ea typeface="华文楷体" panose="02010600040101010101" pitchFamily="2" charset="-122"/>
              </a:rPr>
              <a:t>, 2001)</a:t>
            </a:r>
          </a:p>
          <a:p>
            <a:pPr marL="800100" lvl="1" indent="-342900">
              <a:lnSpc>
                <a:spcPct val="150000"/>
              </a:lnSpc>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强调理论模型，建立更多的假设模型，不局限于零假设检验的框架</a:t>
            </a:r>
            <a:r>
              <a:rPr lang="en-US" altLang="zh-CN" sz="2000" dirty="0">
                <a:latin typeface="华文楷体" panose="02010600040101010101" pitchFamily="2" charset="-122"/>
                <a:ea typeface="华文楷体" panose="02010600040101010101" pitchFamily="2" charset="-122"/>
              </a:rPr>
              <a:t>(Newell, 1973)</a:t>
            </a:r>
            <a:r>
              <a:rPr lang="zh-CN" altLang="en-US" sz="2400" dirty="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）同时整合不同领域类型的数据，</a:t>
            </a:r>
            <a:endParaRPr lang="en-US" altLang="zh-CN" sz="2400" dirty="0">
              <a:latin typeface="华文楷体" panose="02010600040101010101" pitchFamily="2" charset="-122"/>
              <a:ea typeface="华文楷体" panose="02010600040101010101" pitchFamily="2" charset="-122"/>
            </a:endParaRPr>
          </a:p>
          <a:p>
            <a:pPr marL="800100" lvl="1" indent="-342900">
              <a:lnSpc>
                <a:spcPct val="150000"/>
              </a:lnSpc>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采用机器学习的技术探究变量间的关系</a:t>
            </a:r>
            <a:r>
              <a:rPr lang="en-US" altLang="zh-CN" sz="2000" dirty="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Yarkoni</a:t>
            </a:r>
            <a:r>
              <a:rPr lang="en-US" altLang="zh-CN" sz="2000" dirty="0">
                <a:latin typeface="华文楷体" panose="02010600040101010101" pitchFamily="2" charset="-122"/>
                <a:ea typeface="华文楷体" panose="02010600040101010101" pitchFamily="2" charset="-122"/>
              </a:rPr>
              <a:t> &amp; Westfall, 2017)</a:t>
            </a:r>
            <a:r>
              <a:rPr lang="zh-CN" altLang="en-US" sz="2000" dirty="0">
                <a:latin typeface="华文楷体" panose="02010600040101010101" pitchFamily="2" charset="-122"/>
                <a:ea typeface="华文楷体" panose="02010600040101010101" pitchFamily="2" charset="-122"/>
              </a:rPr>
              <a:t>，建立更开放模型的解释 </a:t>
            </a:r>
            <a:r>
              <a:rPr lang="en-US" altLang="zh-CN" sz="2000" dirty="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Kohoutová</a:t>
            </a:r>
            <a:r>
              <a:rPr lang="en-US" altLang="zh-CN" sz="2000" dirty="0">
                <a:latin typeface="华文楷体" panose="02010600040101010101" pitchFamily="2" charset="-122"/>
                <a:ea typeface="华文楷体" panose="02010600040101010101" pitchFamily="2" charset="-122"/>
              </a:rPr>
              <a:t> et al., 2020)</a:t>
            </a:r>
            <a:r>
              <a:rPr lang="zh-CN" altLang="en-US" sz="2000" dirty="0">
                <a:latin typeface="华文楷体" panose="02010600040101010101" pitchFamily="2" charset="-122"/>
                <a:ea typeface="华文楷体" panose="02010600040101010101" pitchFamily="2" charset="-122"/>
              </a:rPr>
              <a:t> ，使用降维方法探究测量方法可能存在的共同的潜变量 </a:t>
            </a:r>
            <a:r>
              <a:rPr lang="en-US" altLang="zh-CN" sz="2000" dirty="0">
                <a:latin typeface="华文楷体" panose="02010600040101010101" pitchFamily="2" charset="-122"/>
                <a:ea typeface="华文楷体" panose="02010600040101010101" pitchFamily="2" charset="-122"/>
              </a:rPr>
              <a:t>(Russell, 2002)</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pPr>
              <a:lnSpc>
                <a:spcPct val="150000"/>
              </a:lnSpc>
            </a:pP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）更大规模的收集更多有关心理构念的数据 </a:t>
            </a:r>
            <a:r>
              <a:rPr lang="en-US" altLang="zh-CN" sz="2400" dirty="0">
                <a:latin typeface="华文楷体" panose="02010600040101010101" pitchFamily="2" charset="-122"/>
                <a:ea typeface="华文楷体" panose="02010600040101010101" pitchFamily="2" charset="-122"/>
              </a:rPr>
              <a:t>(Spadaro et al., 2022)</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77484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961D-2541-68D4-5713-81F883D0017B}"/>
              </a:ext>
            </a:extLst>
          </p:cNvPr>
          <p:cNvSpPr>
            <a:spLocks noGrp="1"/>
          </p:cNvSpPr>
          <p:nvPr>
            <p:ph type="ctrTitle"/>
          </p:nvPr>
        </p:nvSpPr>
        <p:spPr/>
        <p:txBody>
          <a:bodyPr/>
          <a:lstStyle/>
          <a:p>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感谢您的倾听！</a:t>
            </a:r>
          </a:p>
        </p:txBody>
      </p:sp>
      <p:sp>
        <p:nvSpPr>
          <p:cNvPr id="3" name="副标题 2">
            <a:extLst>
              <a:ext uri="{FF2B5EF4-FFF2-40B4-BE49-F238E27FC236}">
                <a16:creationId xmlns:a16="http://schemas.microsoft.com/office/drawing/2014/main" id="{290D80F4-B4A0-3144-C7DE-FC9BFB43008A}"/>
              </a:ext>
            </a:extLst>
          </p:cNvPr>
          <p:cNvSpPr>
            <a:spLocks noGrp="1"/>
          </p:cNvSpPr>
          <p:nvPr>
            <p:ph type="subTitle" idx="1"/>
          </p:nvPr>
        </p:nvSpPr>
        <p:spPr/>
        <p:txBody>
          <a:bodyPr>
            <a:normAutofit/>
          </a:bodyPr>
          <a:lstStyle/>
          <a:p>
            <a:r>
              <a:rPr lang="zh-CN" altLang="en-US" sz="4800" dirty="0">
                <a:latin typeface="Times New Roman" panose="02020603050405020304" pitchFamily="18" charset="0"/>
                <a:ea typeface="华文楷体" panose="02010600040101010101" pitchFamily="2" charset="-122"/>
                <a:sym typeface="Times New Roman" panose="02020603050405020304" pitchFamily="18" charset="0"/>
              </a:rPr>
              <a:t>恳请批评指正！</a:t>
            </a:r>
          </a:p>
        </p:txBody>
      </p:sp>
      <p:pic>
        <p:nvPicPr>
          <p:cNvPr id="4" name="图片 3">
            <a:extLst>
              <a:ext uri="{FF2B5EF4-FFF2-40B4-BE49-F238E27FC236}">
                <a16:creationId xmlns:a16="http://schemas.microsoft.com/office/drawing/2014/main" id="{1C8D2E05-EA40-D421-EEAE-1E6E6F9CC06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2548" b="31780"/>
          <a:stretch/>
        </p:blipFill>
        <p:spPr>
          <a:xfrm>
            <a:off x="-235193" y="-6776"/>
            <a:ext cx="4803006" cy="1043096"/>
          </a:xfrm>
          <a:prstGeom prst="rect">
            <a:avLst/>
          </a:prstGeom>
        </p:spPr>
      </p:pic>
    </p:spTree>
    <p:extLst>
      <p:ext uri="{BB962C8B-B14F-4D97-AF65-F5344CB8AC3E}">
        <p14:creationId xmlns:p14="http://schemas.microsoft.com/office/powerpoint/2010/main" val="249303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7D053B2-D50A-E832-C1BC-C2E45D773FA3}"/>
              </a:ext>
            </a:extLst>
          </p:cNvPr>
          <p:cNvSpPr/>
          <p:nvPr/>
        </p:nvSpPr>
        <p:spPr>
          <a:xfrm>
            <a:off x="801997" y="1685576"/>
            <a:ext cx="3059999" cy="72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tLang="zh-CN" sz="2000" dirty="0">
              <a:latin typeface="Times New Roman" panose="02020603050405020304" pitchFamily="18" charset="0"/>
              <a:ea typeface="华文楷体" panose="02010600040101010101" pitchFamily="2" charset="-122"/>
              <a:sym typeface="Times New Roman" panose="02020603050405020304" pitchFamily="18" charset="0"/>
            </a:endParaRPr>
          </a:p>
          <a:p>
            <a:pPr algn="ctr"/>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积极自我信息的优势记忆</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a:t>
            </a:r>
            <a:r>
              <a:rPr lang="en-US" altLang="zh-CN" sz="2000" dirty="0">
                <a:effectLst/>
                <a:latin typeface="Times New Roman" panose="02020603050405020304" pitchFamily="18" charset="0"/>
                <a:ea typeface="华文楷体" panose="02010600040101010101" pitchFamily="2" charset="-122"/>
                <a:cs typeface="Times New Roman" panose="02020603050405020304" pitchFamily="18" charset="0"/>
                <a:sym typeface="Times New Roman" panose="02020603050405020304" pitchFamily="18" charset="0"/>
              </a:rPr>
              <a:t>Rogers</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 1977)</a:t>
            </a:r>
            <a:endParaRPr lang="zh-CN" altLang="en-US" sz="2000" dirty="0">
              <a:latin typeface="Times New Roman" panose="02020603050405020304" pitchFamily="18" charset="0"/>
              <a:ea typeface="华文楷体" panose="02010600040101010101" pitchFamily="2" charset="-122"/>
              <a:sym typeface="Times New Roman" panose="02020603050405020304" pitchFamily="18" charset="0"/>
            </a:endParaRPr>
          </a:p>
          <a:p>
            <a:pPr algn="ctr"/>
            <a:endParaRPr lang="zh-CN" altLang="en-US" dirty="0">
              <a:latin typeface="Times New Roman" panose="02020603050405020304" pitchFamily="18" charset="0"/>
              <a:ea typeface="华文楷体" panose="02010600040101010101" pitchFamily="2" charset="-122"/>
              <a:sym typeface="Times New Roman" panose="02020603050405020304" pitchFamily="18" charset="0"/>
            </a:endParaRPr>
          </a:p>
        </p:txBody>
      </p:sp>
      <p:sp>
        <p:nvSpPr>
          <p:cNvPr id="11" name="矩形 10">
            <a:extLst>
              <a:ext uri="{FF2B5EF4-FFF2-40B4-BE49-F238E27FC236}">
                <a16:creationId xmlns:a16="http://schemas.microsoft.com/office/drawing/2014/main" id="{3A3F08CE-B76A-F746-0188-757E13F51D01}"/>
              </a:ext>
            </a:extLst>
          </p:cNvPr>
          <p:cNvSpPr/>
          <p:nvPr/>
        </p:nvSpPr>
        <p:spPr>
          <a:xfrm>
            <a:off x="4509320" y="1685576"/>
            <a:ext cx="3221360" cy="72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积极自我面孔的优先知觉</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(Nicholas Epley</a:t>
            </a:r>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2008)</a:t>
            </a:r>
            <a:endParaRPr lang="zh-CN" altLang="en-US" sz="2000" dirty="0">
              <a:latin typeface="Times New Roman" panose="02020603050405020304" pitchFamily="18" charset="0"/>
              <a:ea typeface="华文楷体" panose="02010600040101010101" pitchFamily="2" charset="-122"/>
              <a:sym typeface="Times New Roman" panose="02020603050405020304" pitchFamily="18" charset="0"/>
            </a:endParaRPr>
          </a:p>
        </p:txBody>
      </p:sp>
      <p:sp>
        <p:nvSpPr>
          <p:cNvPr id="12" name="矩形 11">
            <a:extLst>
              <a:ext uri="{FF2B5EF4-FFF2-40B4-BE49-F238E27FC236}">
                <a16:creationId xmlns:a16="http://schemas.microsoft.com/office/drawing/2014/main" id="{A70380DC-8FAE-D9CF-6F22-F304F5B42089}"/>
              </a:ext>
            </a:extLst>
          </p:cNvPr>
          <p:cNvSpPr/>
          <p:nvPr/>
        </p:nvSpPr>
        <p:spPr>
          <a:xfrm>
            <a:off x="8378004" y="1685576"/>
            <a:ext cx="3011999" cy="72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对自我更积极的评价 </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a:t>
            </a:r>
            <a:r>
              <a:rPr lang="en-US" altLang="zh-CN" sz="2000" dirty="0" err="1">
                <a:latin typeface="Times New Roman" panose="02020603050405020304" pitchFamily="18" charset="0"/>
                <a:ea typeface="华文楷体" panose="02010600040101010101" pitchFamily="2" charset="-122"/>
                <a:sym typeface="Times New Roman" panose="02020603050405020304" pitchFamily="18" charset="0"/>
              </a:rPr>
              <a:t>Sarsam</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 et al., 2013)</a:t>
            </a:r>
            <a:endParaRPr lang="zh-CN" altLang="en-US" sz="2000" dirty="0">
              <a:latin typeface="Times New Roman" panose="02020603050405020304" pitchFamily="18" charset="0"/>
              <a:ea typeface="华文楷体" panose="02010600040101010101" pitchFamily="2" charset="-122"/>
              <a:sym typeface="Times New Roman" panose="02020603050405020304" pitchFamily="18" charset="0"/>
            </a:endParaRPr>
          </a:p>
        </p:txBody>
      </p:sp>
      <p:sp>
        <p:nvSpPr>
          <p:cNvPr id="3" name="矩形 2">
            <a:extLst>
              <a:ext uri="{FF2B5EF4-FFF2-40B4-BE49-F238E27FC236}">
                <a16:creationId xmlns:a16="http://schemas.microsoft.com/office/drawing/2014/main" id="{212212C9-3BC2-375D-3BC0-ACDE39E0B665}"/>
              </a:ext>
            </a:extLst>
          </p:cNvPr>
          <p:cNvSpPr/>
          <p:nvPr/>
        </p:nvSpPr>
        <p:spPr>
          <a:xfrm>
            <a:off x="0" y="6217200"/>
            <a:ext cx="3060000" cy="646853"/>
          </a:xfrm>
          <a:prstGeom prst="rect">
            <a:avLst/>
          </a:prstGeom>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5" name="矩形 4">
            <a:extLst>
              <a:ext uri="{FF2B5EF4-FFF2-40B4-BE49-F238E27FC236}">
                <a16:creationId xmlns:a16="http://schemas.microsoft.com/office/drawing/2014/main" id="{A9B235AD-C227-2D9F-3AE5-8E974453432F}"/>
              </a:ext>
            </a:extLst>
          </p:cNvPr>
          <p:cNvSpPr/>
          <p:nvPr/>
        </p:nvSpPr>
        <p:spPr>
          <a:xfrm>
            <a:off x="306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FA25438B-65DB-C115-990F-D24C48A99A54}"/>
              </a:ext>
            </a:extLst>
          </p:cNvPr>
          <p:cNvSpPr/>
          <p:nvPr/>
        </p:nvSpPr>
        <p:spPr>
          <a:xfrm>
            <a:off x="612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b</a:t>
            </a:r>
            <a:endParaRPr lang="zh-CN" altLang="en-US" dirty="0">
              <a:latin typeface="黑体" panose="02010609060101010101" pitchFamily="49" charset="-122"/>
              <a:ea typeface="黑体" panose="02010609060101010101" pitchFamily="49" charset="-122"/>
            </a:endParaRPr>
          </a:p>
        </p:txBody>
      </p:sp>
      <p:sp>
        <p:nvSpPr>
          <p:cNvPr id="10" name="矩形 9">
            <a:extLst>
              <a:ext uri="{FF2B5EF4-FFF2-40B4-BE49-F238E27FC236}">
                <a16:creationId xmlns:a16="http://schemas.microsoft.com/office/drawing/2014/main" id="{AF323DF2-FF1F-A2DB-CD6E-D44AC419B373}"/>
              </a:ext>
            </a:extLst>
          </p:cNvPr>
          <p:cNvSpPr/>
          <p:nvPr/>
        </p:nvSpPr>
        <p:spPr>
          <a:xfrm>
            <a:off x="918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
        <p:nvSpPr>
          <p:cNvPr id="20" name="矩形 19">
            <a:extLst>
              <a:ext uri="{FF2B5EF4-FFF2-40B4-BE49-F238E27FC236}">
                <a16:creationId xmlns:a16="http://schemas.microsoft.com/office/drawing/2014/main" id="{76953601-3119-8EF7-1CE2-410480DDFBEF}"/>
              </a:ext>
            </a:extLst>
          </p:cNvPr>
          <p:cNvSpPr/>
          <p:nvPr/>
        </p:nvSpPr>
        <p:spPr>
          <a:xfrm>
            <a:off x="585612" y="4290855"/>
            <a:ext cx="3059999" cy="72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对自己有利信息的优先选择 </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(Swann et al., 1990)</a:t>
            </a:r>
            <a:endParaRPr lang="zh-CN" altLang="en-US" sz="2000" dirty="0">
              <a:latin typeface="Times New Roman" panose="02020603050405020304" pitchFamily="18" charset="0"/>
              <a:ea typeface="华文楷体" panose="02010600040101010101" pitchFamily="2" charset="-122"/>
              <a:sym typeface="Times New Roman" panose="02020603050405020304" pitchFamily="18" charset="0"/>
            </a:endParaRPr>
          </a:p>
        </p:txBody>
      </p:sp>
      <p:sp>
        <p:nvSpPr>
          <p:cNvPr id="2" name="矩形 1">
            <a:extLst>
              <a:ext uri="{FF2B5EF4-FFF2-40B4-BE49-F238E27FC236}">
                <a16:creationId xmlns:a16="http://schemas.microsoft.com/office/drawing/2014/main" id="{75D74E4E-429D-D816-58DE-EE9F98728329}"/>
              </a:ext>
            </a:extLst>
          </p:cNvPr>
          <p:cNvSpPr/>
          <p:nvPr/>
        </p:nvSpPr>
        <p:spPr>
          <a:xfrm>
            <a:off x="3864819" y="4292112"/>
            <a:ext cx="4035711" cy="72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对自我的积极结果的内部归因偏好</a:t>
            </a:r>
          </a:p>
          <a:p>
            <a:pPr algn="ct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a:t>
            </a:r>
            <a:r>
              <a:rPr lang="en-US" altLang="zh-CN" sz="2000" dirty="0" err="1">
                <a:latin typeface="Times New Roman" panose="02020603050405020304" pitchFamily="18" charset="0"/>
                <a:ea typeface="华文楷体" panose="02010600040101010101" pitchFamily="2" charset="-122"/>
                <a:sym typeface="Times New Roman" panose="02020603050405020304" pitchFamily="18" charset="0"/>
              </a:rPr>
              <a:t>Mezulis</a:t>
            </a:r>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等</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 2004)</a:t>
            </a:r>
          </a:p>
        </p:txBody>
      </p:sp>
      <p:sp>
        <p:nvSpPr>
          <p:cNvPr id="8" name="矩形 7">
            <a:extLst>
              <a:ext uri="{FF2B5EF4-FFF2-40B4-BE49-F238E27FC236}">
                <a16:creationId xmlns:a16="http://schemas.microsoft.com/office/drawing/2014/main" id="{8A103BBA-BE64-D3B0-AF9C-D3D415887DB3}"/>
              </a:ext>
            </a:extLst>
          </p:cNvPr>
          <p:cNvSpPr/>
          <p:nvPr/>
        </p:nvSpPr>
        <p:spPr>
          <a:xfrm>
            <a:off x="8161618" y="4290855"/>
            <a:ext cx="3549836" cy="72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更容易回忆起自己的道德事件</a:t>
            </a:r>
          </a:p>
          <a:p>
            <a:pPr algn="ct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a:t>
            </a:r>
            <a:r>
              <a:rPr lang="en-US" altLang="zh-CN" sz="2000" dirty="0" err="1">
                <a:latin typeface="Times New Roman" panose="02020603050405020304" pitchFamily="18" charset="0"/>
                <a:ea typeface="华文楷体" panose="02010600040101010101" pitchFamily="2" charset="-122"/>
                <a:sym typeface="Times New Roman" panose="02020603050405020304" pitchFamily="18" charset="0"/>
              </a:rPr>
              <a:t>Kouchaki</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 &amp; Gino, 2016)</a:t>
            </a:r>
          </a:p>
        </p:txBody>
      </p:sp>
      <p:sp>
        <p:nvSpPr>
          <p:cNvPr id="14" name="椭圆 13">
            <a:extLst>
              <a:ext uri="{FF2B5EF4-FFF2-40B4-BE49-F238E27FC236}">
                <a16:creationId xmlns:a16="http://schemas.microsoft.com/office/drawing/2014/main" id="{9CA2EB67-7A39-D531-D385-C208A8A2BD74}"/>
              </a:ext>
            </a:extLst>
          </p:cNvPr>
          <p:cNvSpPr/>
          <p:nvPr/>
        </p:nvSpPr>
        <p:spPr>
          <a:xfrm>
            <a:off x="3861996" y="2751412"/>
            <a:ext cx="4035711" cy="1193606"/>
          </a:xfrm>
          <a:prstGeom prst="ellipse">
            <a:avLst/>
          </a:prstGeom>
          <a:noFill/>
          <a:ln>
            <a:solidFill>
              <a:schemeClr val="accent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楷体" panose="02010600040101010101" pitchFamily="2" charset="-122"/>
                <a:ea typeface="华文楷体" panose="02010600040101010101" pitchFamily="2" charset="-122"/>
              </a:rPr>
              <a:t>自我增强的表现</a:t>
            </a:r>
          </a:p>
        </p:txBody>
      </p:sp>
      <p:cxnSp>
        <p:nvCxnSpPr>
          <p:cNvPr id="18" name="直接箭头连接符 17">
            <a:extLst>
              <a:ext uri="{FF2B5EF4-FFF2-40B4-BE49-F238E27FC236}">
                <a16:creationId xmlns:a16="http://schemas.microsoft.com/office/drawing/2014/main" id="{26895410-953F-458F-01CF-D4ED04E3BA00}"/>
              </a:ext>
            </a:extLst>
          </p:cNvPr>
          <p:cNvCxnSpPr>
            <a:cxnSpLocks/>
            <a:endCxn id="9" idx="2"/>
          </p:cNvCxnSpPr>
          <p:nvPr/>
        </p:nvCxnSpPr>
        <p:spPr>
          <a:xfrm flipH="1" flipV="1">
            <a:off x="2331997" y="2405576"/>
            <a:ext cx="1529999" cy="937200"/>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BA62813-97BD-64F9-2D34-CFCEB7365C19}"/>
              </a:ext>
            </a:extLst>
          </p:cNvPr>
          <p:cNvCxnSpPr>
            <a:stCxn id="14" idx="0"/>
          </p:cNvCxnSpPr>
          <p:nvPr/>
        </p:nvCxnSpPr>
        <p:spPr>
          <a:xfrm flipH="1" flipV="1">
            <a:off x="5879851" y="2405576"/>
            <a:ext cx="1" cy="345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A3B556A5-136A-9B0D-9C5F-D87F98498008}"/>
              </a:ext>
            </a:extLst>
          </p:cNvPr>
          <p:cNvCxnSpPr>
            <a:stCxn id="14" idx="6"/>
            <a:endCxn id="12" idx="2"/>
          </p:cNvCxnSpPr>
          <p:nvPr/>
        </p:nvCxnSpPr>
        <p:spPr>
          <a:xfrm flipV="1">
            <a:off x="7897707" y="2405576"/>
            <a:ext cx="1986297" cy="942639"/>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13439804-A671-BC48-3AD4-47ECF7739708}"/>
              </a:ext>
            </a:extLst>
          </p:cNvPr>
          <p:cNvCxnSpPr>
            <a:stCxn id="14" idx="3"/>
            <a:endCxn id="20" idx="0"/>
          </p:cNvCxnSpPr>
          <p:nvPr/>
        </p:nvCxnSpPr>
        <p:spPr>
          <a:xfrm flipH="1">
            <a:off x="2115612" y="3770218"/>
            <a:ext cx="2337400" cy="520637"/>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41A7569-7C4A-D06E-EECB-C88DDD747449}"/>
              </a:ext>
            </a:extLst>
          </p:cNvPr>
          <p:cNvCxnSpPr>
            <a:stCxn id="14" idx="4"/>
            <a:endCxn id="2" idx="0"/>
          </p:cNvCxnSpPr>
          <p:nvPr/>
        </p:nvCxnSpPr>
        <p:spPr>
          <a:xfrm>
            <a:off x="5879852" y="3945018"/>
            <a:ext cx="2823" cy="347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ABCC1A83-61B0-6A2A-274A-A55A529F6D6E}"/>
              </a:ext>
            </a:extLst>
          </p:cNvPr>
          <p:cNvCxnSpPr>
            <a:stCxn id="14" idx="5"/>
            <a:endCxn id="8" idx="0"/>
          </p:cNvCxnSpPr>
          <p:nvPr/>
        </p:nvCxnSpPr>
        <p:spPr>
          <a:xfrm>
            <a:off x="7306691" y="3770218"/>
            <a:ext cx="2629845" cy="52063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lvl="1">
              <a:lnSpc>
                <a:spcPct val="170000"/>
              </a:lnSpc>
            </a:pPr>
            <a:r>
              <a:rPr lang="zh-CN" altLang="en-US" sz="3100" b="1" dirty="0">
                <a:latin typeface="Times New Roman" panose="02020603050405020304" pitchFamily="18" charset="0"/>
                <a:ea typeface="华文楷体" panose="02010600040101010101" pitchFamily="2" charset="-122"/>
                <a:sym typeface="Times New Roman" panose="02020603050405020304" pitchFamily="18" charset="0"/>
              </a:rPr>
              <a:t>自我增强促进心理适应：</a:t>
            </a:r>
            <a:endParaRPr lang="en-US" altLang="zh-CN" b="1" dirty="0">
              <a:latin typeface="Times New Roman" panose="02020603050405020304" pitchFamily="18" charset="0"/>
              <a:ea typeface="华文楷体" panose="02010600040101010101" pitchFamily="2" charset="-122"/>
              <a:sym typeface="Times New Roman" panose="02020603050405020304" pitchFamily="18" charset="0"/>
            </a:endParaRPr>
          </a:p>
          <a:p>
            <a:pPr lvl="2"/>
            <a:r>
              <a:rPr lang="zh-CN" altLang="en-US"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自我增强效应是适应性系统的一部分</a:t>
            </a:r>
            <a:r>
              <a:rPr lang="en-US" altLang="zh-CN"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(Sedikides, 2021)</a:t>
            </a:r>
          </a:p>
          <a:p>
            <a:pPr lvl="2">
              <a:lnSpc>
                <a:spcPct val="150000"/>
              </a:lnSpc>
            </a:pPr>
            <a:r>
              <a:rPr lang="zh-CN" altLang="en-US"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促使个体最大限度体验自尊</a:t>
            </a:r>
            <a:r>
              <a:rPr lang="en-US" altLang="zh-CN"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(Brown</a:t>
            </a:r>
            <a:r>
              <a:rPr lang="en-US" altLang="zh-CN" sz="28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 et al., </a:t>
            </a:r>
            <a:r>
              <a:rPr lang="en-US" altLang="zh-CN"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2001)</a:t>
            </a:r>
          </a:p>
          <a:p>
            <a:pPr lvl="2">
              <a:lnSpc>
                <a:spcPct val="150000"/>
              </a:lnSpc>
            </a:pPr>
            <a:r>
              <a:rPr lang="zh-CN" altLang="en-US"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自我增强可以增强心理幸福感（ </a:t>
            </a:r>
            <a:r>
              <a:rPr lang="en-US" altLang="zh-CN"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Mara </a:t>
            </a:r>
            <a:r>
              <a:rPr lang="zh-CN" altLang="en-US"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a:t>
            </a:r>
            <a:r>
              <a:rPr lang="en-US" altLang="zh-CN"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2012</a:t>
            </a:r>
            <a:r>
              <a:rPr lang="zh-CN" altLang="en-US"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a:t>
            </a:r>
            <a:r>
              <a:rPr lang="en-US" altLang="zh-CN"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Zell</a:t>
            </a:r>
            <a:r>
              <a:rPr lang="zh-CN" altLang="en-US"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a:t>
            </a:r>
            <a:r>
              <a:rPr lang="en-US" altLang="zh-CN"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2020</a:t>
            </a:r>
            <a:r>
              <a:rPr lang="zh-CN" altLang="en-US"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a:t>
            </a:r>
          </a:p>
          <a:p>
            <a:pPr lvl="2">
              <a:lnSpc>
                <a:spcPct val="150000"/>
              </a:lnSpc>
            </a:pPr>
            <a:r>
              <a:rPr lang="zh-CN" altLang="en-US"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自我增强可以促进人们的社会互动和人际关系（</a:t>
            </a:r>
            <a:r>
              <a:rPr lang="en-US" altLang="zh-CN"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MR Leary</a:t>
            </a:r>
            <a:r>
              <a:rPr lang="zh-CN" altLang="en-US"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a:t>
            </a:r>
            <a:r>
              <a:rPr lang="en-US" altLang="zh-CN"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2007</a:t>
            </a:r>
            <a:r>
              <a:rPr lang="zh-CN" altLang="en-US"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a:t>
            </a:r>
          </a:p>
          <a:p>
            <a:pPr lvl="2">
              <a:lnSpc>
                <a:spcPct val="150000"/>
              </a:lnSpc>
            </a:pPr>
            <a:r>
              <a:rPr lang="zh-CN" altLang="en-US"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自我增强与任务表现的提高正相关（</a:t>
            </a:r>
            <a:r>
              <a:rPr lang="en-US" altLang="zh-CN"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Mara</a:t>
            </a:r>
            <a:r>
              <a:rPr lang="zh-CN" altLang="en-US"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a:t>
            </a:r>
            <a:r>
              <a:rPr lang="en-US" altLang="zh-CN"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2017</a:t>
            </a:r>
            <a:r>
              <a:rPr lang="zh-CN" altLang="en-US"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a:t>
            </a:r>
          </a:p>
          <a:p>
            <a:pPr lvl="1" indent="0">
              <a:lnSpc>
                <a:spcPct val="170000"/>
              </a:lnSpc>
            </a:pPr>
            <a:r>
              <a:rPr lang="zh-CN" altLang="en-US" sz="3100" b="1" dirty="0">
                <a:latin typeface="Times New Roman" panose="02020603050405020304" pitchFamily="18" charset="0"/>
                <a:ea typeface="华文楷体" panose="02010600040101010101" pitchFamily="2" charset="-122"/>
                <a:sym typeface="Times New Roman" panose="02020603050405020304" pitchFamily="18" charset="0"/>
              </a:rPr>
              <a:t>自我增强不利于心理适应：</a:t>
            </a:r>
            <a:endParaRPr lang="en-US" altLang="zh-CN" sz="3100" b="1" dirty="0">
              <a:latin typeface="Times New Roman" panose="02020603050405020304" pitchFamily="18" charset="0"/>
              <a:ea typeface="华文楷体" panose="02010600040101010101" pitchFamily="2" charset="-122"/>
              <a:sym typeface="Times New Roman" panose="02020603050405020304" pitchFamily="18" charset="0"/>
            </a:endParaRPr>
          </a:p>
          <a:p>
            <a:pPr lvl="2">
              <a:lnSpc>
                <a:spcPct val="120000"/>
              </a:lnSpc>
            </a:pPr>
            <a:r>
              <a:rPr lang="zh-CN" altLang="en-US"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高自我增强的个体可能设定不切实际的高目标 </a:t>
            </a:r>
            <a:r>
              <a:rPr lang="en-US" altLang="zh-CN" sz="2600" dirty="0">
                <a:solidFill>
                  <a:schemeClr val="bg1">
                    <a:lumMod val="50000"/>
                  </a:schemeClr>
                </a:solidFill>
                <a:latin typeface="Times New Roman" panose="02020603050405020304" pitchFamily="18" charset="0"/>
                <a:ea typeface="华文楷体" panose="02010600040101010101" pitchFamily="2" charset="-122"/>
                <a:sym typeface="Times New Roman" panose="02020603050405020304" pitchFamily="18" charset="0"/>
              </a:rPr>
              <a:t>(Robins &amp; Beer, 2001)</a:t>
            </a:r>
          </a:p>
          <a:p>
            <a:pPr lvl="1"/>
            <a:endParaRPr lang="en-US" altLang="zh-CN" dirty="0">
              <a:latin typeface="Times New Roman" panose="02020603050405020304" pitchFamily="18" charset="0"/>
              <a:ea typeface="华文楷体" panose="02010600040101010101" pitchFamily="2" charset="-122"/>
              <a:sym typeface="Times New Roman" panose="02020603050405020304" pitchFamily="18" charset="0"/>
            </a:endParaRPr>
          </a:p>
        </p:txBody>
      </p:sp>
      <p:sp>
        <p:nvSpPr>
          <p:cNvPr id="5" name="矩形 4">
            <a:extLst>
              <a:ext uri="{FF2B5EF4-FFF2-40B4-BE49-F238E27FC236}">
                <a16:creationId xmlns:a16="http://schemas.microsoft.com/office/drawing/2014/main" id="{F00611C0-7A7B-59C4-83E1-DA7B4B87C77E}"/>
              </a:ext>
            </a:extLst>
          </p:cNvPr>
          <p:cNvSpPr/>
          <p:nvPr/>
        </p:nvSpPr>
        <p:spPr>
          <a:xfrm>
            <a:off x="0" y="6217200"/>
            <a:ext cx="3060000" cy="646853"/>
          </a:xfrm>
          <a:prstGeom prst="rect">
            <a:avLst/>
          </a:prstGeom>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6" name="矩形 5">
            <a:extLst>
              <a:ext uri="{FF2B5EF4-FFF2-40B4-BE49-F238E27FC236}">
                <a16:creationId xmlns:a16="http://schemas.microsoft.com/office/drawing/2014/main" id="{323D53AB-6EAA-C311-3196-0F0216EF107D}"/>
              </a:ext>
            </a:extLst>
          </p:cNvPr>
          <p:cNvSpPr/>
          <p:nvPr/>
        </p:nvSpPr>
        <p:spPr>
          <a:xfrm>
            <a:off x="306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B9C53D94-52CE-D14B-E739-A588EA4BED71}"/>
              </a:ext>
            </a:extLst>
          </p:cNvPr>
          <p:cNvSpPr/>
          <p:nvPr/>
        </p:nvSpPr>
        <p:spPr>
          <a:xfrm>
            <a:off x="612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b</a:t>
            </a:r>
            <a:endParaRPr lang="zh-CN" altLang="en-US" dirty="0">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A5D41635-2577-D510-93C2-37A91E566FB2}"/>
              </a:ext>
            </a:extLst>
          </p:cNvPr>
          <p:cNvSpPr/>
          <p:nvPr/>
        </p:nvSpPr>
        <p:spPr>
          <a:xfrm>
            <a:off x="918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
        <p:nvSpPr>
          <p:cNvPr id="11" name="文本框 10">
            <a:extLst>
              <a:ext uri="{FF2B5EF4-FFF2-40B4-BE49-F238E27FC236}">
                <a16:creationId xmlns:a16="http://schemas.microsoft.com/office/drawing/2014/main" id="{D398DC8F-4819-11D6-12DF-E3E758EB4E25}"/>
              </a:ext>
            </a:extLst>
          </p:cNvPr>
          <p:cNvSpPr txBox="1"/>
          <p:nvPr/>
        </p:nvSpPr>
        <p:spPr>
          <a:xfrm>
            <a:off x="1291828" y="1068003"/>
            <a:ext cx="4600972" cy="707886"/>
          </a:xfrm>
          <a:prstGeom prst="rect">
            <a:avLst/>
          </a:prstGeom>
          <a:noFill/>
        </p:spPr>
        <p:txBody>
          <a:bodyPr wrap="square" rtlCol="0">
            <a:spAutoFit/>
          </a:bodyPr>
          <a:lstStyle/>
          <a:p>
            <a:r>
              <a:rPr lang="zh-CN" altLang="en-US" sz="4000" dirty="0">
                <a:latin typeface="黑体" panose="02010609060101010101" pitchFamily="49" charset="-122"/>
                <a:ea typeface="黑体" panose="02010609060101010101" pitchFamily="49" charset="-122"/>
              </a:rPr>
              <a:t>与心理适应的关系</a:t>
            </a:r>
          </a:p>
        </p:txBody>
      </p:sp>
    </p:spTree>
    <p:extLst>
      <p:ext uri="{BB962C8B-B14F-4D97-AF65-F5344CB8AC3E}">
        <p14:creationId xmlns:p14="http://schemas.microsoft.com/office/powerpoint/2010/main" val="3585202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01237" y="1739438"/>
            <a:ext cx="8089056" cy="2099646"/>
          </a:xfrm>
          <a:ln/>
        </p:spPr>
        <p:style>
          <a:lnRef idx="2">
            <a:schemeClr val="accent4"/>
          </a:lnRef>
          <a:fillRef idx="1">
            <a:schemeClr val="lt1"/>
          </a:fillRef>
          <a:effectRef idx="0">
            <a:schemeClr val="accent4"/>
          </a:effectRef>
          <a:fontRef idx="minor">
            <a:schemeClr val="dk1"/>
          </a:fontRef>
        </p:style>
        <p:txBody>
          <a:bodyPr>
            <a:normAutofit/>
          </a:bodyPr>
          <a:lstStyle/>
          <a:p>
            <a:pPr>
              <a:lnSpc>
                <a:spcPct val="150000"/>
              </a:lnSpc>
            </a:pPr>
            <a:r>
              <a:rPr lang="zh-CN" altLang="en-US" dirty="0">
                <a:solidFill>
                  <a:schemeClr val="accent1">
                    <a:lumMod val="75000"/>
                  </a:schemeClr>
                </a:solidFill>
                <a:latin typeface="Times New Roman" panose="02020603050405020304" pitchFamily="18" charset="0"/>
                <a:ea typeface="华文楷体" panose="02010600040101010101" pitchFamily="2" charset="-122"/>
                <a:sym typeface="Times New Roman" panose="02020603050405020304" pitchFamily="18" charset="0"/>
              </a:rPr>
              <a:t>“内隐” （间接测量自我增强）</a:t>
            </a:r>
            <a:endParaRPr lang="en-US" altLang="zh-CN" dirty="0">
              <a:solidFill>
                <a:schemeClr val="accent1">
                  <a:lumMod val="75000"/>
                </a:schemeClr>
              </a:solidFill>
              <a:latin typeface="Times New Roman" panose="02020603050405020304" pitchFamily="18" charset="0"/>
              <a:ea typeface="华文楷体" panose="02010600040101010101" pitchFamily="2" charset="-122"/>
              <a:sym typeface="Times New Roman" panose="02020603050405020304" pitchFamily="18" charset="0"/>
            </a:endParaRPr>
          </a:p>
          <a:p>
            <a:pPr lvl="1"/>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评价：内隐联想范式 </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(Greenwald et al.,  2002)</a:t>
            </a:r>
          </a:p>
          <a:p>
            <a:pPr lvl="1"/>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记忆：自我参照记忆范式</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a:t>
            </a:r>
            <a:r>
              <a:rPr lang="en-US" altLang="zh-CN" sz="2000" dirty="0" err="1">
                <a:latin typeface="Times New Roman" panose="02020603050405020304" pitchFamily="18" charset="0"/>
                <a:ea typeface="华文楷体" panose="02010600040101010101" pitchFamily="2" charset="-122"/>
                <a:sym typeface="Times New Roman" panose="02020603050405020304" pitchFamily="18" charset="0"/>
              </a:rPr>
              <a:t>Logie</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 &amp; Frewen, 2014)</a:t>
            </a:r>
          </a:p>
          <a:p>
            <a:pPr lvl="1"/>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注意：注意瞬脱范式</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a:t>
            </a:r>
            <a:r>
              <a:rPr lang="en-US" altLang="zh-CN" sz="2000" dirty="0" err="1">
                <a:latin typeface="Times New Roman" panose="02020603050405020304" pitchFamily="18" charset="0"/>
                <a:ea typeface="华文楷体" panose="02010600040101010101" pitchFamily="2" charset="-122"/>
                <a:sym typeface="Times New Roman" panose="02020603050405020304" pitchFamily="18" charset="0"/>
              </a:rPr>
              <a:t>Nijhof</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 et al.,  2020)</a:t>
            </a:r>
          </a:p>
          <a:p>
            <a:pPr lvl="1"/>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知觉：联想学习范式</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(Sui et al., 2012</a:t>
            </a:r>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Hu et al.,  2020)</a:t>
            </a:r>
          </a:p>
          <a:p>
            <a:pPr lvl="1"/>
            <a:endParaRPr lang="zh-CN" altLang="en-US" dirty="0">
              <a:solidFill>
                <a:schemeClr val="accent1">
                  <a:lumMod val="75000"/>
                </a:schemeClr>
              </a:solidFill>
              <a:latin typeface="Times New Roman" panose="02020603050405020304" pitchFamily="18" charset="0"/>
              <a:ea typeface="华文楷体" panose="02010600040101010101" pitchFamily="2" charset="-122"/>
              <a:sym typeface="Times New Roman" panose="02020603050405020304" pitchFamily="18" charset="0"/>
            </a:endParaRPr>
          </a:p>
          <a:p>
            <a:endParaRPr lang="en-US" altLang="zh-CN" sz="2400" dirty="0">
              <a:latin typeface="Times New Roman" panose="02020603050405020304" pitchFamily="18" charset="0"/>
              <a:ea typeface="华文楷体" panose="02010600040101010101" pitchFamily="2" charset="-122"/>
              <a:sym typeface="Times New Roman" panose="02020603050405020304" pitchFamily="18" charset="0"/>
            </a:endParaRPr>
          </a:p>
        </p:txBody>
      </p:sp>
      <p:sp>
        <p:nvSpPr>
          <p:cNvPr id="5" name="矩形 4">
            <a:extLst>
              <a:ext uri="{FF2B5EF4-FFF2-40B4-BE49-F238E27FC236}">
                <a16:creationId xmlns:a16="http://schemas.microsoft.com/office/drawing/2014/main" id="{81FF31ED-00F0-F34F-4E3E-BDC3DEDF2DE0}"/>
              </a:ext>
            </a:extLst>
          </p:cNvPr>
          <p:cNvSpPr/>
          <p:nvPr/>
        </p:nvSpPr>
        <p:spPr>
          <a:xfrm>
            <a:off x="0" y="6217200"/>
            <a:ext cx="3060000" cy="646853"/>
          </a:xfrm>
          <a:prstGeom prst="rect">
            <a:avLst/>
          </a:prstGeom>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6" name="矩形 5">
            <a:extLst>
              <a:ext uri="{FF2B5EF4-FFF2-40B4-BE49-F238E27FC236}">
                <a16:creationId xmlns:a16="http://schemas.microsoft.com/office/drawing/2014/main" id="{C61A2EE0-35C2-8DAB-0EED-9A023C9AED86}"/>
              </a:ext>
            </a:extLst>
          </p:cNvPr>
          <p:cNvSpPr/>
          <p:nvPr/>
        </p:nvSpPr>
        <p:spPr>
          <a:xfrm>
            <a:off x="3036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9663520A-E968-9E57-41A0-7497D017C6CC}"/>
              </a:ext>
            </a:extLst>
          </p:cNvPr>
          <p:cNvSpPr/>
          <p:nvPr/>
        </p:nvSpPr>
        <p:spPr>
          <a:xfrm>
            <a:off x="612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b</a:t>
            </a:r>
            <a:endParaRPr lang="zh-CN" altLang="en-US" dirty="0">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393AD991-EC19-E206-937F-4FEF9B10A383}"/>
              </a:ext>
            </a:extLst>
          </p:cNvPr>
          <p:cNvSpPr/>
          <p:nvPr/>
        </p:nvSpPr>
        <p:spPr>
          <a:xfrm>
            <a:off x="918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
        <p:nvSpPr>
          <p:cNvPr id="2" name="文本框 1">
            <a:extLst>
              <a:ext uri="{FF2B5EF4-FFF2-40B4-BE49-F238E27FC236}">
                <a16:creationId xmlns:a16="http://schemas.microsoft.com/office/drawing/2014/main" id="{DF798A37-D628-96BD-CCA3-414BC1368F73}"/>
              </a:ext>
            </a:extLst>
          </p:cNvPr>
          <p:cNvSpPr txBox="1"/>
          <p:nvPr/>
        </p:nvSpPr>
        <p:spPr>
          <a:xfrm>
            <a:off x="1312147" y="817391"/>
            <a:ext cx="2275840" cy="707886"/>
          </a:xfrm>
          <a:prstGeom prst="rect">
            <a:avLst/>
          </a:prstGeom>
          <a:noFill/>
        </p:spPr>
        <p:txBody>
          <a:bodyPr wrap="square" rtlCol="0">
            <a:spAutoFit/>
          </a:bodyPr>
          <a:lstStyle/>
          <a:p>
            <a:r>
              <a:rPr lang="zh-CN" altLang="en-US" sz="4000" dirty="0">
                <a:latin typeface="黑体" panose="02010609060101010101" pitchFamily="49" charset="-122"/>
                <a:ea typeface="黑体" panose="02010609060101010101" pitchFamily="49" charset="-122"/>
              </a:rPr>
              <a:t>相关测量</a:t>
            </a:r>
          </a:p>
        </p:txBody>
      </p:sp>
      <p:sp>
        <p:nvSpPr>
          <p:cNvPr id="11" name="文本框 10">
            <a:extLst>
              <a:ext uri="{FF2B5EF4-FFF2-40B4-BE49-F238E27FC236}">
                <a16:creationId xmlns:a16="http://schemas.microsoft.com/office/drawing/2014/main" id="{8670F71F-54B5-E1A0-B39E-3F0D15C7D511}"/>
              </a:ext>
            </a:extLst>
          </p:cNvPr>
          <p:cNvSpPr txBox="1"/>
          <p:nvPr/>
        </p:nvSpPr>
        <p:spPr>
          <a:xfrm>
            <a:off x="2217877" y="4181112"/>
            <a:ext cx="8255775" cy="1661993"/>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r>
              <a:rPr lang="zh-CN" altLang="en-US" sz="2800" dirty="0">
                <a:solidFill>
                  <a:schemeClr val="accent1">
                    <a:lumMod val="75000"/>
                  </a:schemeClr>
                </a:solidFill>
                <a:latin typeface="Times New Roman" panose="02020603050405020304" pitchFamily="18" charset="0"/>
                <a:ea typeface="华文楷体" panose="02010600040101010101" pitchFamily="2" charset="-122"/>
                <a:sym typeface="Times New Roman" panose="02020603050405020304" pitchFamily="18" charset="0"/>
              </a:rPr>
              <a:t>“外显”（直接体现自我增强）</a:t>
            </a:r>
            <a:endParaRPr lang="en-US" altLang="zh-CN" sz="2800" dirty="0">
              <a:solidFill>
                <a:schemeClr val="accent1">
                  <a:lumMod val="75000"/>
                </a:schemeClr>
              </a:solidFill>
              <a:latin typeface="Times New Roman" panose="02020603050405020304" pitchFamily="18" charset="0"/>
              <a:ea typeface="华文楷体" panose="02010600040101010101" pitchFamily="2" charset="-122"/>
              <a:sym typeface="Times New Roman" panose="02020603050405020304" pitchFamily="18" charset="0"/>
            </a:endParaRPr>
          </a:p>
          <a:p>
            <a:pPr marL="800100" lvl="1" indent="-342900">
              <a:buFont typeface="Arial" panose="020B0604020202020204" pitchFamily="34" charset="0"/>
              <a:buChar char="•"/>
            </a:pPr>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自我结构的量表</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(Judge et al., 2003; Campbell et al., 1996)</a:t>
            </a:r>
          </a:p>
          <a:p>
            <a:pPr marL="800100" lvl="1" indent="-342900">
              <a:buFont typeface="Arial" panose="020B0604020202020204" pitchFamily="34" charset="0"/>
              <a:buChar char="•"/>
            </a:pPr>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社会赞许性反应的测量</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a:t>
            </a:r>
            <a:r>
              <a:rPr lang="en-US" altLang="zh-CN" sz="2000" dirty="0" err="1">
                <a:latin typeface="Times New Roman" panose="02020603050405020304" pitchFamily="18" charset="0"/>
                <a:ea typeface="华文楷体" panose="02010600040101010101" pitchFamily="2" charset="-122"/>
                <a:sym typeface="Times New Roman" panose="02020603050405020304" pitchFamily="18" charset="0"/>
              </a:rPr>
              <a:t>Paulhus</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 1988)</a:t>
            </a:r>
          </a:p>
          <a:p>
            <a:pPr marL="800100" lvl="1" indent="-342900">
              <a:buFont typeface="Arial" panose="020B0604020202020204" pitchFamily="34" charset="0"/>
              <a:buChar char="•"/>
            </a:pPr>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自我增强关系密切的人格特质测量</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(Back et al., 2010)</a:t>
            </a:r>
          </a:p>
        </p:txBody>
      </p:sp>
    </p:spTree>
    <p:extLst>
      <p:ext uri="{BB962C8B-B14F-4D97-AF65-F5344CB8AC3E}">
        <p14:creationId xmlns:p14="http://schemas.microsoft.com/office/powerpoint/2010/main" val="2342435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FEEA1F0-A339-E3E2-1418-DAC83B93E47C}"/>
              </a:ext>
            </a:extLst>
          </p:cNvPr>
          <p:cNvSpPr>
            <a:spLocks noGrp="1"/>
          </p:cNvSpPr>
          <p:nvPr>
            <p:ph idx="1"/>
          </p:nvPr>
        </p:nvSpPr>
        <p:spPr>
          <a:xfrm>
            <a:off x="1291828" y="1825625"/>
            <a:ext cx="9261025" cy="4351338"/>
          </a:xfrm>
        </p:spPr>
        <p:txBody>
          <a:bodyPr>
            <a:normAutofit/>
          </a:bodyPr>
          <a:lstStyle/>
          <a:p>
            <a:r>
              <a:rPr lang="zh-CN" altLang="en-US" sz="2400" dirty="0">
                <a:solidFill>
                  <a:schemeClr val="accent1">
                    <a:lumMod val="75000"/>
                  </a:schemeClr>
                </a:solidFill>
                <a:latin typeface="Times New Roman" panose="02020603050405020304" pitchFamily="18" charset="0"/>
                <a:ea typeface="华文楷体" panose="02010600040101010101" pitchFamily="2" charset="-122"/>
                <a:sym typeface="Times New Roman" panose="02020603050405020304" pitchFamily="18" charset="0"/>
              </a:rPr>
              <a:t>测量多样化</a:t>
            </a:r>
            <a:endParaRPr lang="en-US" altLang="zh-CN" sz="2400" dirty="0">
              <a:solidFill>
                <a:schemeClr val="accent1">
                  <a:lumMod val="75000"/>
                </a:schemeClr>
              </a:solidFill>
              <a:latin typeface="Times New Roman" panose="02020603050405020304" pitchFamily="18" charset="0"/>
              <a:ea typeface="华文楷体" panose="02010600040101010101" pitchFamily="2" charset="-122"/>
              <a:sym typeface="Times New Roman" panose="02020603050405020304" pitchFamily="18" charset="0"/>
            </a:endParaRPr>
          </a:p>
          <a:p>
            <a:pPr lvl="1">
              <a:lnSpc>
                <a:spcPct val="160000"/>
              </a:lnSpc>
            </a:pPr>
            <a:r>
              <a:rPr lang="zh-CN" altLang="en-US" sz="2100" dirty="0">
                <a:latin typeface="Times New Roman" panose="02020603050405020304" pitchFamily="18" charset="0"/>
                <a:ea typeface="华文楷体" panose="02010600040101010101" pitchFamily="2" charset="-122"/>
                <a:sym typeface="Times New Roman" panose="02020603050405020304" pitchFamily="18" charset="0"/>
              </a:rPr>
              <a:t>量表捕捉到对自我能力的评价等心理特征，人格特质</a:t>
            </a:r>
            <a:endParaRPr lang="en-US" altLang="zh-CN" sz="2100" dirty="0">
              <a:latin typeface="Times New Roman" panose="02020603050405020304" pitchFamily="18" charset="0"/>
              <a:ea typeface="华文楷体" panose="02010600040101010101" pitchFamily="2" charset="-122"/>
              <a:sym typeface="Times New Roman" panose="02020603050405020304" pitchFamily="18" charset="0"/>
            </a:endParaRPr>
          </a:p>
          <a:p>
            <a:pPr lvl="1">
              <a:lnSpc>
                <a:spcPct val="160000"/>
              </a:lnSpc>
            </a:pPr>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认知任务涉及知觉、注意、记忆和自我评价等认知加工领域</a:t>
            </a:r>
            <a:endParaRPr lang="en-US" altLang="zh-CN" sz="2000" dirty="0">
              <a:latin typeface="Times New Roman" panose="02020603050405020304" pitchFamily="18" charset="0"/>
              <a:ea typeface="华文楷体" panose="02010600040101010101" pitchFamily="2" charset="-122"/>
              <a:sym typeface="Times New Roman" panose="02020603050405020304" pitchFamily="18" charset="0"/>
            </a:endParaRPr>
          </a:p>
          <a:p>
            <a:r>
              <a:rPr lang="zh-CN" altLang="en-US" sz="2400" dirty="0">
                <a:solidFill>
                  <a:schemeClr val="accent1">
                    <a:lumMod val="75000"/>
                  </a:schemeClr>
                </a:solidFill>
                <a:latin typeface="Times New Roman" panose="02020603050405020304" pitchFamily="18" charset="0"/>
                <a:ea typeface="华文楷体" panose="02010600040101010101" pitchFamily="2" charset="-122"/>
                <a:sym typeface="Times New Roman" panose="02020603050405020304" pitchFamily="18" charset="0"/>
              </a:rPr>
              <a:t>测量工具拥有不同的测量学性质</a:t>
            </a:r>
            <a:endParaRPr lang="en-US" altLang="zh-CN" sz="2400" dirty="0">
              <a:solidFill>
                <a:schemeClr val="accent1">
                  <a:lumMod val="75000"/>
                </a:schemeClr>
              </a:solidFill>
              <a:latin typeface="Times New Roman" panose="02020603050405020304" pitchFamily="18" charset="0"/>
              <a:ea typeface="华文楷体" panose="02010600040101010101" pitchFamily="2" charset="-122"/>
              <a:sym typeface="Times New Roman" panose="02020603050405020304" pitchFamily="18" charset="0"/>
            </a:endParaRPr>
          </a:p>
          <a:p>
            <a:pPr lvl="1">
              <a:lnSpc>
                <a:spcPct val="150000"/>
              </a:lnSpc>
            </a:pPr>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内隐的自我增强和外显的自我增强存在微弱的联系</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a:t>
            </a:r>
            <a:r>
              <a:rPr lang="en-US" altLang="zh-CN" sz="2000" dirty="0" err="1">
                <a:latin typeface="Times New Roman" panose="02020603050405020304" pitchFamily="18" charset="0"/>
                <a:ea typeface="华文楷体" panose="02010600040101010101" pitchFamily="2" charset="-122"/>
                <a:sym typeface="Times New Roman" panose="02020603050405020304" pitchFamily="18" charset="0"/>
              </a:rPr>
              <a:t>Harré</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 &amp; Sibley, 2007)</a:t>
            </a:r>
          </a:p>
          <a:p>
            <a:pPr lvl="1">
              <a:lnSpc>
                <a:spcPct val="150000"/>
              </a:lnSpc>
            </a:pPr>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外显测量方式成功区分焦虑和抑郁，内隐测量则无法达成这种区分</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 (</a:t>
            </a:r>
            <a:r>
              <a:rPr lang="en-US" altLang="zh-CN" sz="2000" dirty="0" err="1">
                <a:latin typeface="Times New Roman" panose="02020603050405020304" pitchFamily="18" charset="0"/>
                <a:ea typeface="华文楷体" panose="02010600040101010101" pitchFamily="2" charset="-122"/>
                <a:sym typeface="Times New Roman" panose="02020603050405020304" pitchFamily="18" charset="0"/>
              </a:rPr>
              <a:t>Perrykkad</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 &amp;</a:t>
            </a:r>
            <a:r>
              <a:rPr lang="zh-CN" altLang="en-US" sz="2000" dirty="0">
                <a:latin typeface="Times New Roman" panose="02020603050405020304" pitchFamily="18" charset="0"/>
                <a:ea typeface="华文楷体" panose="02010600040101010101" pitchFamily="2" charset="-122"/>
                <a:sym typeface="Times New Roman" panose="02020603050405020304" pitchFamily="18" charset="0"/>
              </a:rPr>
              <a:t> </a:t>
            </a:r>
            <a:r>
              <a:rPr lang="en-US" altLang="zh-CN" sz="2000" dirty="0" err="1">
                <a:latin typeface="Times New Roman" panose="02020603050405020304" pitchFamily="18" charset="0"/>
                <a:ea typeface="华文楷体" panose="02010600040101010101" pitchFamily="2" charset="-122"/>
                <a:sym typeface="Times New Roman" panose="02020603050405020304" pitchFamily="18" charset="0"/>
              </a:rPr>
              <a:t>Hohwy</a:t>
            </a:r>
            <a:r>
              <a:rPr lang="en-US" altLang="zh-CN" sz="2000" dirty="0">
                <a:latin typeface="Times New Roman" panose="02020603050405020304" pitchFamily="18" charset="0"/>
                <a:ea typeface="华文楷体" panose="02010600040101010101" pitchFamily="2" charset="-122"/>
                <a:sym typeface="Times New Roman" panose="02020603050405020304" pitchFamily="18" charset="0"/>
              </a:rPr>
              <a:t>, 2022)</a:t>
            </a:r>
          </a:p>
        </p:txBody>
      </p:sp>
      <p:sp>
        <p:nvSpPr>
          <p:cNvPr id="5" name="矩形 4">
            <a:extLst>
              <a:ext uri="{FF2B5EF4-FFF2-40B4-BE49-F238E27FC236}">
                <a16:creationId xmlns:a16="http://schemas.microsoft.com/office/drawing/2014/main" id="{92351774-A8F7-F120-2E37-60E8FC9D9520}"/>
              </a:ext>
            </a:extLst>
          </p:cNvPr>
          <p:cNvSpPr/>
          <p:nvPr/>
        </p:nvSpPr>
        <p:spPr>
          <a:xfrm>
            <a:off x="0" y="6217200"/>
            <a:ext cx="3060000" cy="646853"/>
          </a:xfrm>
          <a:prstGeom prst="rect">
            <a:avLst/>
          </a:prstGeom>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6" name="矩形 5">
            <a:extLst>
              <a:ext uri="{FF2B5EF4-FFF2-40B4-BE49-F238E27FC236}">
                <a16:creationId xmlns:a16="http://schemas.microsoft.com/office/drawing/2014/main" id="{86CB66EB-38B8-BB4A-8AD3-B7B96A5E4F1E}"/>
              </a:ext>
            </a:extLst>
          </p:cNvPr>
          <p:cNvSpPr/>
          <p:nvPr/>
        </p:nvSpPr>
        <p:spPr>
          <a:xfrm>
            <a:off x="306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77471238-1D31-1792-1D58-D210A56660C0}"/>
              </a:ext>
            </a:extLst>
          </p:cNvPr>
          <p:cNvSpPr/>
          <p:nvPr/>
        </p:nvSpPr>
        <p:spPr>
          <a:xfrm>
            <a:off x="612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b</a:t>
            </a:r>
            <a:endParaRPr lang="zh-CN" altLang="en-US" dirty="0">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94CC4FC9-98B2-0C60-3C9A-E1C4ECAF522E}"/>
              </a:ext>
            </a:extLst>
          </p:cNvPr>
          <p:cNvSpPr/>
          <p:nvPr/>
        </p:nvSpPr>
        <p:spPr>
          <a:xfrm>
            <a:off x="918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
        <p:nvSpPr>
          <p:cNvPr id="11" name="文本框 10">
            <a:extLst>
              <a:ext uri="{FF2B5EF4-FFF2-40B4-BE49-F238E27FC236}">
                <a16:creationId xmlns:a16="http://schemas.microsoft.com/office/drawing/2014/main" id="{97B238E0-845B-6E51-0188-16ECC196BA37}"/>
              </a:ext>
            </a:extLst>
          </p:cNvPr>
          <p:cNvSpPr txBox="1"/>
          <p:nvPr/>
        </p:nvSpPr>
        <p:spPr>
          <a:xfrm>
            <a:off x="1291828" y="1068003"/>
            <a:ext cx="4600972" cy="707886"/>
          </a:xfrm>
          <a:prstGeom prst="rect">
            <a:avLst/>
          </a:prstGeom>
          <a:noFill/>
        </p:spPr>
        <p:txBody>
          <a:bodyPr wrap="square" rtlCol="0">
            <a:spAutoFit/>
          </a:bodyPr>
          <a:lstStyle/>
          <a:p>
            <a:r>
              <a:rPr lang="zh-CN" altLang="en-US" sz="4000" dirty="0">
                <a:latin typeface="黑体" panose="02010609060101010101" pitchFamily="49" charset="-122"/>
                <a:ea typeface="黑体" panose="02010609060101010101" pitchFamily="49" charset="-122"/>
              </a:rPr>
              <a:t>存在的问题</a:t>
            </a:r>
          </a:p>
        </p:txBody>
      </p:sp>
    </p:spTree>
    <p:extLst>
      <p:ext uri="{BB962C8B-B14F-4D97-AF65-F5344CB8AC3E}">
        <p14:creationId xmlns:p14="http://schemas.microsoft.com/office/powerpoint/2010/main" val="2731865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FEEA1F0-A339-E3E2-1418-DAC83B93E47C}"/>
              </a:ext>
            </a:extLst>
          </p:cNvPr>
          <p:cNvSpPr>
            <a:spLocks noGrp="1"/>
          </p:cNvSpPr>
          <p:nvPr>
            <p:ph idx="1"/>
          </p:nvPr>
        </p:nvSpPr>
        <p:spPr>
          <a:xfrm>
            <a:off x="1291828" y="1825625"/>
            <a:ext cx="9687745" cy="4351338"/>
          </a:xfrm>
        </p:spPr>
        <p:txBody>
          <a:bodyPr>
            <a:normAutofit fontScale="92500"/>
          </a:bodyPr>
          <a:lstStyle/>
          <a:p>
            <a:r>
              <a:rPr lang="zh-CN" altLang="en-US" sz="3200" dirty="0">
                <a:solidFill>
                  <a:schemeClr val="accent1">
                    <a:lumMod val="75000"/>
                  </a:schemeClr>
                </a:solidFill>
                <a:latin typeface="Times New Roman" panose="02020603050405020304" pitchFamily="18" charset="0"/>
                <a:ea typeface="华文楷体" panose="02010600040101010101" pitchFamily="2" charset="-122"/>
                <a:sym typeface="Times New Roman" panose="02020603050405020304" pitchFamily="18" charset="0"/>
              </a:rPr>
              <a:t>认知本体论</a:t>
            </a:r>
            <a:endParaRPr lang="en-US" altLang="zh-CN" sz="3200" dirty="0">
              <a:solidFill>
                <a:schemeClr val="accent1">
                  <a:lumMod val="75000"/>
                </a:schemeClr>
              </a:solidFill>
              <a:latin typeface="Times New Roman" panose="02020603050405020304" pitchFamily="18" charset="0"/>
              <a:ea typeface="华文楷体" panose="02010600040101010101" pitchFamily="2" charset="-122"/>
              <a:sym typeface="Times New Roman" panose="02020603050405020304" pitchFamily="18" charset="0"/>
            </a:endParaRPr>
          </a:p>
          <a:p>
            <a:pPr lvl="1">
              <a:lnSpc>
                <a:spcPct val="150000"/>
              </a:lnSpc>
            </a:pPr>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确定某个心理构念所包含的实体是否真实存在，将构念与可观测指标建立映射，量化人类的心理能力某一方面</a:t>
            </a:r>
            <a:r>
              <a:rPr lang="en-US" altLang="zh-CN" dirty="0">
                <a:latin typeface="Times New Roman" panose="02020603050405020304" pitchFamily="18" charset="0"/>
                <a:ea typeface="华文楷体" panose="02010600040101010101" pitchFamily="2" charset="-122"/>
                <a:sym typeface="Times New Roman" panose="02020603050405020304" pitchFamily="18" charset="0"/>
              </a:rPr>
              <a:t> (Price &amp; Friston , 2005)</a:t>
            </a:r>
            <a:r>
              <a:rPr lang="zh-CN" altLang="en-US" dirty="0">
                <a:latin typeface="Times New Roman" panose="02020603050405020304" pitchFamily="18" charset="0"/>
                <a:ea typeface="华文楷体" panose="02010600040101010101" pitchFamily="2" charset="-122"/>
                <a:sym typeface="Times New Roman" panose="02020603050405020304" pitchFamily="18" charset="0"/>
              </a:rPr>
              <a:t>。</a:t>
            </a:r>
            <a:endParaRPr lang="en-US" altLang="zh-CN" dirty="0">
              <a:latin typeface="Times New Roman" panose="02020603050405020304" pitchFamily="18" charset="0"/>
              <a:ea typeface="华文楷体" panose="02010600040101010101" pitchFamily="2" charset="-122"/>
              <a:sym typeface="Times New Roman" panose="02020603050405020304" pitchFamily="18" charset="0"/>
            </a:endParaRPr>
          </a:p>
          <a:p>
            <a:pPr lvl="2">
              <a:lnSpc>
                <a:spcPct val="150000"/>
              </a:lnSpc>
            </a:pPr>
            <a:r>
              <a:rPr lang="zh-CN" altLang="en-US" sz="2200" dirty="0">
                <a:solidFill>
                  <a:schemeClr val="accent1">
                    <a:lumMod val="75000"/>
                  </a:schemeClr>
                </a:solidFill>
                <a:latin typeface="Times New Roman" panose="02020603050405020304" pitchFamily="18" charset="0"/>
                <a:ea typeface="华文楷体" panose="02010600040101010101" pitchFamily="2" charset="-122"/>
                <a:sym typeface="Times New Roman" panose="02020603050405020304" pitchFamily="18" charset="0"/>
              </a:rPr>
              <a:t>梳理各外在可直接观测的自我增强的测量表现，观察各测量结果间的关系</a:t>
            </a:r>
            <a:endParaRPr lang="en-US" altLang="zh-CN" sz="2200" dirty="0">
              <a:solidFill>
                <a:schemeClr val="accent1">
                  <a:lumMod val="75000"/>
                </a:schemeClr>
              </a:solidFill>
              <a:latin typeface="Times New Roman" panose="02020603050405020304" pitchFamily="18" charset="0"/>
              <a:ea typeface="华文楷体" panose="02010600040101010101" pitchFamily="2" charset="-122"/>
              <a:sym typeface="Times New Roman" panose="02020603050405020304" pitchFamily="18" charset="0"/>
            </a:endParaRPr>
          </a:p>
          <a:p>
            <a:pPr lvl="2">
              <a:lnSpc>
                <a:spcPct val="150000"/>
              </a:lnSpc>
            </a:pPr>
            <a:r>
              <a:rPr lang="zh-CN" altLang="en-US" sz="2200" dirty="0">
                <a:solidFill>
                  <a:schemeClr val="accent1">
                    <a:lumMod val="75000"/>
                  </a:schemeClr>
                </a:solidFill>
                <a:latin typeface="Times New Roman" panose="02020603050405020304" pitchFamily="18" charset="0"/>
                <a:ea typeface="华文楷体" panose="02010600040101010101" pitchFamily="2" charset="-122"/>
                <a:sym typeface="Times New Roman" panose="02020603050405020304" pitchFamily="18" charset="0"/>
              </a:rPr>
              <a:t>假设各测量结果具有较高一致性，背后存在一个共同的心理实体，还需要进一步研究它和其他心理构念间的关系</a:t>
            </a:r>
            <a:endParaRPr lang="en-US" altLang="zh-CN" sz="2200" dirty="0">
              <a:solidFill>
                <a:schemeClr val="accent1">
                  <a:lumMod val="75000"/>
                </a:schemeClr>
              </a:solidFill>
              <a:latin typeface="Times New Roman" panose="02020603050405020304" pitchFamily="18" charset="0"/>
              <a:ea typeface="华文楷体" panose="02010600040101010101" pitchFamily="2" charset="-122"/>
              <a:sym typeface="Times New Roman" panose="02020603050405020304" pitchFamily="18" charset="0"/>
            </a:endParaRPr>
          </a:p>
          <a:p>
            <a:pPr lvl="1">
              <a:lnSpc>
                <a:spcPct val="150000"/>
              </a:lnSpc>
            </a:pPr>
            <a:r>
              <a:rPr lang="zh-CN" altLang="en-US" kern="100" dirty="0">
                <a:effectLst/>
                <a:latin typeface="华文楷体" panose="02010600040101010101" pitchFamily="2" charset="-122"/>
                <a:ea typeface="华文楷体" panose="02010600040101010101" pitchFamily="2" charset="-122"/>
                <a:cs typeface="Times New Roman" panose="02020603050405020304" pitchFamily="18" charset="0"/>
              </a:rPr>
              <a:t>建立“心理构念</a:t>
            </a:r>
            <a:r>
              <a:rPr lang="en-US" altLang="zh-CN"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zh-CN" altLang="en-US" kern="100" dirty="0">
                <a:effectLst/>
                <a:latin typeface="华文楷体" panose="02010600040101010101" pitchFamily="2" charset="-122"/>
                <a:ea typeface="华文楷体" panose="02010600040101010101" pitchFamily="2" charset="-122"/>
                <a:cs typeface="Times New Roman" panose="02020603050405020304" pitchFamily="18" charset="0"/>
              </a:rPr>
              <a:t>实体”映射的本体论研究</a:t>
            </a:r>
            <a:endParaRPr lang="zh-CN" altLang="en-US" kern="100" dirty="0">
              <a:effectLst/>
              <a:latin typeface="华文楷体" panose="02010600040101010101" pitchFamily="2" charset="-122"/>
              <a:ea typeface="华文楷体" panose="02010600040101010101" pitchFamily="2" charset="-122"/>
            </a:endParaRPr>
          </a:p>
          <a:p>
            <a:pPr lvl="1"/>
            <a:endParaRPr lang="zh-CN" altLang="en-US" sz="2000" dirty="0">
              <a:solidFill>
                <a:schemeClr val="accent1">
                  <a:lumMod val="75000"/>
                </a:schemeClr>
              </a:solidFill>
              <a:latin typeface="Times New Roman" panose="02020603050405020304" pitchFamily="18" charset="0"/>
              <a:ea typeface="华文楷体" panose="02010600040101010101" pitchFamily="2" charset="-122"/>
              <a:sym typeface="Times New Roman" panose="02020603050405020304" pitchFamily="18" charset="0"/>
            </a:endParaRPr>
          </a:p>
          <a:p>
            <a:pPr lvl="1"/>
            <a:endParaRPr lang="en-US" altLang="zh-CN" sz="2000" dirty="0">
              <a:solidFill>
                <a:schemeClr val="accent1">
                  <a:lumMod val="75000"/>
                </a:schemeClr>
              </a:solidFill>
              <a:latin typeface="Times New Roman" panose="02020603050405020304" pitchFamily="18" charset="0"/>
              <a:ea typeface="华文楷体" panose="02010600040101010101" pitchFamily="2" charset="-122"/>
              <a:sym typeface="Times New Roman" panose="02020603050405020304" pitchFamily="18" charset="0"/>
            </a:endParaRPr>
          </a:p>
          <a:p>
            <a:pPr lvl="1"/>
            <a:endParaRPr lang="zh-CN" altLang="en-US" sz="1600" dirty="0">
              <a:latin typeface="Times New Roman" panose="02020603050405020304" pitchFamily="18" charset="0"/>
              <a:ea typeface="华文楷体" panose="02010600040101010101" pitchFamily="2" charset="-122"/>
              <a:sym typeface="Times New Roman" panose="02020603050405020304" pitchFamily="18" charset="0"/>
            </a:endParaRPr>
          </a:p>
        </p:txBody>
      </p:sp>
      <p:sp>
        <p:nvSpPr>
          <p:cNvPr id="5" name="矩形 4">
            <a:extLst>
              <a:ext uri="{FF2B5EF4-FFF2-40B4-BE49-F238E27FC236}">
                <a16:creationId xmlns:a16="http://schemas.microsoft.com/office/drawing/2014/main" id="{92351774-A8F7-F120-2E37-60E8FC9D9520}"/>
              </a:ext>
            </a:extLst>
          </p:cNvPr>
          <p:cNvSpPr/>
          <p:nvPr/>
        </p:nvSpPr>
        <p:spPr>
          <a:xfrm>
            <a:off x="0" y="6217200"/>
            <a:ext cx="3060000" cy="646853"/>
          </a:xfrm>
          <a:prstGeom prst="rect">
            <a:avLst/>
          </a:prstGeom>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6" name="矩形 5">
            <a:extLst>
              <a:ext uri="{FF2B5EF4-FFF2-40B4-BE49-F238E27FC236}">
                <a16:creationId xmlns:a16="http://schemas.microsoft.com/office/drawing/2014/main" id="{86CB66EB-38B8-BB4A-8AD3-B7B96A5E4F1E}"/>
              </a:ext>
            </a:extLst>
          </p:cNvPr>
          <p:cNvSpPr/>
          <p:nvPr/>
        </p:nvSpPr>
        <p:spPr>
          <a:xfrm>
            <a:off x="306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77471238-1D31-1792-1D58-D210A56660C0}"/>
              </a:ext>
            </a:extLst>
          </p:cNvPr>
          <p:cNvSpPr/>
          <p:nvPr/>
        </p:nvSpPr>
        <p:spPr>
          <a:xfrm>
            <a:off x="612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b</a:t>
            </a:r>
            <a:endParaRPr lang="zh-CN" altLang="en-US" dirty="0">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94CC4FC9-98B2-0C60-3C9A-E1C4ECAF522E}"/>
              </a:ext>
            </a:extLst>
          </p:cNvPr>
          <p:cNvSpPr/>
          <p:nvPr/>
        </p:nvSpPr>
        <p:spPr>
          <a:xfrm>
            <a:off x="918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
        <p:nvSpPr>
          <p:cNvPr id="11" name="文本框 10">
            <a:extLst>
              <a:ext uri="{FF2B5EF4-FFF2-40B4-BE49-F238E27FC236}">
                <a16:creationId xmlns:a16="http://schemas.microsoft.com/office/drawing/2014/main" id="{97B238E0-845B-6E51-0188-16ECC196BA37}"/>
              </a:ext>
            </a:extLst>
          </p:cNvPr>
          <p:cNvSpPr txBox="1"/>
          <p:nvPr/>
        </p:nvSpPr>
        <p:spPr>
          <a:xfrm>
            <a:off x="1291828" y="1068003"/>
            <a:ext cx="4600972" cy="707886"/>
          </a:xfrm>
          <a:prstGeom prst="rect">
            <a:avLst/>
          </a:prstGeom>
          <a:noFill/>
        </p:spPr>
        <p:txBody>
          <a:bodyPr wrap="square" rtlCol="0">
            <a:spAutoFit/>
          </a:bodyPr>
          <a:lstStyle/>
          <a:p>
            <a:r>
              <a:rPr lang="zh-CN" altLang="en-US" sz="4000" dirty="0">
                <a:latin typeface="黑体" panose="02010609060101010101" pitchFamily="49" charset="-122"/>
                <a:ea typeface="黑体" panose="02010609060101010101" pitchFamily="49" charset="-122"/>
              </a:rPr>
              <a:t>可能的解决方法</a:t>
            </a:r>
          </a:p>
        </p:txBody>
      </p:sp>
    </p:spTree>
    <p:extLst>
      <p:ext uri="{BB962C8B-B14F-4D97-AF65-F5344CB8AC3E}">
        <p14:creationId xmlns:p14="http://schemas.microsoft.com/office/powerpoint/2010/main" val="3889795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A481DE8-047E-F08B-04D6-74C70302E9CA}"/>
              </a:ext>
            </a:extLst>
          </p:cNvPr>
          <p:cNvSpPr>
            <a:spLocks noGrp="1"/>
          </p:cNvSpPr>
          <p:nvPr>
            <p:ph idx="1"/>
          </p:nvPr>
        </p:nvSpPr>
        <p:spPr>
          <a:xfrm>
            <a:off x="1291828" y="2369604"/>
            <a:ext cx="8542867" cy="2712508"/>
          </a:xfrm>
        </p:spPr>
        <p:txBody>
          <a:bodyPr>
            <a:normAutofit/>
          </a:bodyPr>
          <a:lstStyle/>
          <a:p>
            <a:pPr>
              <a:lnSpc>
                <a:spcPct val="150000"/>
              </a:lnSpc>
            </a:pPr>
            <a:r>
              <a:rPr lang="zh-CN" altLang="en-US" sz="2400" kern="100" dirty="0">
                <a:effectLst/>
                <a:latin typeface="Times New Roman" panose="02020603050405020304" pitchFamily="18" charset="0"/>
                <a:ea typeface="华文楷体" panose="02010600040101010101" pitchFamily="2" charset="-122"/>
                <a:cs typeface="Times New Roman" panose="02020603050405020304" pitchFamily="18" charset="0"/>
                <a:sym typeface="Times New Roman" panose="02020603050405020304" pitchFamily="18" charset="0"/>
              </a:rPr>
              <a:t>（</a:t>
            </a:r>
            <a:r>
              <a:rPr lang="en-US" altLang="zh-CN" sz="2400" kern="100" dirty="0">
                <a:effectLst/>
                <a:latin typeface="Times New Roman" panose="02020603050405020304" pitchFamily="18" charset="0"/>
                <a:ea typeface="华文楷体" panose="02010600040101010101" pitchFamily="2" charset="-122"/>
                <a:cs typeface="Times New Roman" panose="02020603050405020304" pitchFamily="18" charset="0"/>
                <a:sym typeface="Times New Roman" panose="02020603050405020304" pitchFamily="18" charset="0"/>
              </a:rPr>
              <a:t>1</a:t>
            </a:r>
            <a:r>
              <a:rPr lang="zh-CN" altLang="en-US" sz="2400" kern="100" dirty="0">
                <a:effectLst/>
                <a:latin typeface="Times New Roman" panose="02020603050405020304" pitchFamily="18" charset="0"/>
                <a:ea typeface="华文楷体" panose="02010600040101010101" pitchFamily="2" charset="-122"/>
                <a:cs typeface="Times New Roman" panose="02020603050405020304" pitchFamily="18" charset="0"/>
                <a:sym typeface="Times New Roman" panose="02020603050405020304" pitchFamily="18" charset="0"/>
              </a:rPr>
              <a:t>）自我增强的多种测量是否指向同一个心理实体？</a:t>
            </a:r>
            <a:endParaRPr lang="en-US" altLang="zh-CN" sz="2400" kern="100" dirty="0">
              <a:effectLst/>
              <a:latin typeface="Times New Roman" panose="02020603050405020304" pitchFamily="18" charset="0"/>
              <a:ea typeface="华文楷体" panose="02010600040101010101" pitchFamily="2" charset="-122"/>
              <a:cs typeface="Times New Roman" panose="02020603050405020304" pitchFamily="18" charset="0"/>
              <a:sym typeface="Times New Roman" panose="02020603050405020304" pitchFamily="18" charset="0"/>
            </a:endParaRPr>
          </a:p>
          <a:p>
            <a:pPr>
              <a:lnSpc>
                <a:spcPct val="150000"/>
              </a:lnSpc>
            </a:pPr>
            <a:r>
              <a:rPr lang="zh-CN" altLang="en-US" sz="2400" kern="100" dirty="0">
                <a:effectLst/>
                <a:latin typeface="Times New Roman" panose="02020603050405020304" pitchFamily="18" charset="0"/>
                <a:ea typeface="华文楷体" panose="02010600040101010101" pitchFamily="2" charset="-122"/>
                <a:cs typeface="Times New Roman" panose="02020603050405020304" pitchFamily="18" charset="0"/>
                <a:sym typeface="Times New Roman" panose="02020603050405020304" pitchFamily="18" charset="0"/>
              </a:rPr>
              <a:t>（</a:t>
            </a:r>
            <a:r>
              <a:rPr lang="en-US" altLang="zh-CN" sz="2400" kern="100" dirty="0">
                <a:effectLst/>
                <a:latin typeface="Times New Roman" panose="02020603050405020304" pitchFamily="18" charset="0"/>
                <a:ea typeface="华文楷体" panose="02010600040101010101" pitchFamily="2" charset="-122"/>
                <a:cs typeface="Times New Roman" panose="02020603050405020304" pitchFamily="18" charset="0"/>
                <a:sym typeface="Times New Roman" panose="02020603050405020304" pitchFamily="18" charset="0"/>
              </a:rPr>
              <a:t>2</a:t>
            </a:r>
            <a:r>
              <a:rPr lang="zh-CN" altLang="en-US" sz="2400" kern="100" dirty="0">
                <a:effectLst/>
                <a:latin typeface="Times New Roman" panose="02020603050405020304" pitchFamily="18" charset="0"/>
                <a:ea typeface="华文楷体" panose="02010600040101010101" pitchFamily="2" charset="-122"/>
                <a:cs typeface="Times New Roman" panose="02020603050405020304" pitchFamily="18" charset="0"/>
                <a:sym typeface="Times New Roman" panose="02020603050405020304" pitchFamily="18" charset="0"/>
              </a:rPr>
              <a:t>）自我增强是否可以预测现实生活的个人的心理适应？</a:t>
            </a:r>
            <a:endParaRPr lang="en-US" altLang="zh-CN" sz="2400" kern="100" dirty="0">
              <a:latin typeface="Times New Roman" panose="02020603050405020304" pitchFamily="18" charset="0"/>
              <a:ea typeface="华文楷体" panose="02010600040101010101" pitchFamily="2" charset="-122"/>
              <a:sym typeface="Times New Roman" panose="02020603050405020304" pitchFamily="18" charset="0"/>
            </a:endParaRPr>
          </a:p>
        </p:txBody>
      </p:sp>
      <p:sp>
        <p:nvSpPr>
          <p:cNvPr id="6" name="矩形 5">
            <a:extLst>
              <a:ext uri="{FF2B5EF4-FFF2-40B4-BE49-F238E27FC236}">
                <a16:creationId xmlns:a16="http://schemas.microsoft.com/office/drawing/2014/main" id="{3494E9C4-6531-0080-235C-E5C84853830E}"/>
              </a:ext>
            </a:extLst>
          </p:cNvPr>
          <p:cNvSpPr/>
          <p:nvPr/>
        </p:nvSpPr>
        <p:spPr>
          <a:xfrm>
            <a:off x="0" y="6217200"/>
            <a:ext cx="3060000" cy="646853"/>
          </a:xfrm>
          <a:prstGeom prst="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研究背景</a:t>
            </a:r>
          </a:p>
        </p:txBody>
      </p:sp>
      <p:sp>
        <p:nvSpPr>
          <p:cNvPr id="7" name="矩形 6">
            <a:extLst>
              <a:ext uri="{FF2B5EF4-FFF2-40B4-BE49-F238E27FC236}">
                <a16:creationId xmlns:a16="http://schemas.microsoft.com/office/drawing/2014/main" id="{18EF32A9-50B3-EEAC-EEB9-5C73D7F37B13}"/>
              </a:ext>
            </a:extLst>
          </p:cNvPr>
          <p:cNvSpPr/>
          <p:nvPr/>
        </p:nvSpPr>
        <p:spPr>
          <a:xfrm>
            <a:off x="306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a</a:t>
            </a:r>
            <a:endParaRPr lang="zh-CN" altLang="en-US" dirty="0">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5A6272EC-D86E-1925-A0F7-EE63E5D97281}"/>
              </a:ext>
            </a:extLst>
          </p:cNvPr>
          <p:cNvSpPr/>
          <p:nvPr/>
        </p:nvSpPr>
        <p:spPr>
          <a:xfrm>
            <a:off x="612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 </a:t>
            </a:r>
            <a:r>
              <a:rPr lang="en-US" altLang="zh-CN" dirty="0">
                <a:latin typeface="黑体" panose="02010609060101010101" pitchFamily="49" charset="-122"/>
                <a:ea typeface="黑体" panose="02010609060101010101" pitchFamily="49" charset="-122"/>
              </a:rPr>
              <a:t>b</a:t>
            </a:r>
            <a:endParaRPr lang="zh-CN" altLang="en-US" dirty="0">
              <a:latin typeface="黑体" panose="02010609060101010101" pitchFamily="49" charset="-122"/>
              <a:ea typeface="黑体" panose="02010609060101010101" pitchFamily="49" charset="-122"/>
            </a:endParaRPr>
          </a:p>
        </p:txBody>
      </p:sp>
      <p:sp>
        <p:nvSpPr>
          <p:cNvPr id="9" name="矩形 8">
            <a:extLst>
              <a:ext uri="{FF2B5EF4-FFF2-40B4-BE49-F238E27FC236}">
                <a16:creationId xmlns:a16="http://schemas.microsoft.com/office/drawing/2014/main" id="{B1E273BE-C8F7-2520-A59E-C5CBCA8F305B}"/>
              </a:ext>
            </a:extLst>
          </p:cNvPr>
          <p:cNvSpPr/>
          <p:nvPr/>
        </p:nvSpPr>
        <p:spPr>
          <a:xfrm>
            <a:off x="9180000" y="6217200"/>
            <a:ext cx="3060000" cy="646853"/>
          </a:xfrm>
          <a:prstGeom prst="rect">
            <a:avLst/>
          </a:prstGeom>
          <a:solidFill>
            <a:schemeClr val="bg2">
              <a:lumMod val="9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研究结论</a:t>
            </a:r>
          </a:p>
        </p:txBody>
      </p:sp>
      <p:sp>
        <p:nvSpPr>
          <p:cNvPr id="14" name="文本框 13">
            <a:extLst>
              <a:ext uri="{FF2B5EF4-FFF2-40B4-BE49-F238E27FC236}">
                <a16:creationId xmlns:a16="http://schemas.microsoft.com/office/drawing/2014/main" id="{928922AF-127F-0F06-3FD3-C2BA8DF78577}"/>
              </a:ext>
            </a:extLst>
          </p:cNvPr>
          <p:cNvSpPr txBox="1"/>
          <p:nvPr/>
        </p:nvSpPr>
        <p:spPr>
          <a:xfrm>
            <a:off x="1291828" y="1068003"/>
            <a:ext cx="4600972" cy="707886"/>
          </a:xfrm>
          <a:prstGeom prst="rect">
            <a:avLst/>
          </a:prstGeom>
          <a:noFill/>
        </p:spPr>
        <p:txBody>
          <a:bodyPr wrap="square" rtlCol="0">
            <a:spAutoFit/>
          </a:bodyPr>
          <a:lstStyle/>
          <a:p>
            <a:r>
              <a:rPr lang="zh-CN" altLang="en-US" sz="4000" dirty="0">
                <a:latin typeface="黑体" panose="02010609060101010101" pitchFamily="49" charset="-122"/>
                <a:ea typeface="黑体" panose="02010609060101010101" pitchFamily="49" charset="-122"/>
              </a:rPr>
              <a:t>研究问题</a:t>
            </a:r>
          </a:p>
        </p:txBody>
      </p:sp>
    </p:spTree>
    <p:extLst>
      <p:ext uri="{BB962C8B-B14F-4D97-AF65-F5344CB8AC3E}">
        <p14:creationId xmlns:p14="http://schemas.microsoft.com/office/powerpoint/2010/main" val="19349129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23524</TotalTime>
  <Words>2672</Words>
  <Application>Microsoft Office PowerPoint</Application>
  <PresentationFormat>宽屏</PresentationFormat>
  <Paragraphs>483</Paragraphs>
  <Slides>31</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等线</vt:lpstr>
      <vt:lpstr>等线 Light</vt:lpstr>
      <vt:lpstr>黑体</vt:lpstr>
      <vt:lpstr>华文楷体</vt:lpstr>
      <vt:lpstr>Arial</vt:lpstr>
      <vt:lpstr>Times New Roman</vt:lpstr>
      <vt:lpstr>Office 主题​​</vt:lpstr>
      <vt:lpstr>自我增强的测量及其本体论研究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感谢您的倾听！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 shuting</dc:creator>
  <cp:lastModifiedBy>shuting sun</cp:lastModifiedBy>
  <cp:revision>89</cp:revision>
  <dcterms:created xsi:type="dcterms:W3CDTF">2023-04-12T03:09:02Z</dcterms:created>
  <dcterms:modified xsi:type="dcterms:W3CDTF">2024-05-17T23:29:08Z</dcterms:modified>
</cp:coreProperties>
</file>