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62" r:id="rId5"/>
    <p:sldId id="293" r:id="rId6"/>
    <p:sldId id="282" r:id="rId7"/>
    <p:sldId id="294" r:id="rId8"/>
    <p:sldId id="298" r:id="rId9"/>
    <p:sldId id="297" r:id="rId10"/>
    <p:sldId id="306" r:id="rId11"/>
    <p:sldId id="291" r:id="rId12"/>
    <p:sldId id="309" r:id="rId13"/>
    <p:sldId id="305" r:id="rId14"/>
    <p:sldId id="330" r:id="rId15"/>
    <p:sldId id="328" r:id="rId16"/>
    <p:sldId id="329" r:id="rId17"/>
    <p:sldId id="327" r:id="rId18"/>
    <p:sldId id="331" r:id="rId19"/>
    <p:sldId id="332" r:id="rId20"/>
    <p:sldId id="260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724" autoAdjust="0"/>
  </p:normalViewPr>
  <p:slideViewPr>
    <p:cSldViewPr snapToGrid="0">
      <p:cViewPr varScale="1">
        <p:scale>
          <a:sx n="66" d="100"/>
          <a:sy n="66" d="100"/>
        </p:scale>
        <p:origin x="5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88D5-CE63-48D2-B8EA-09E301DB7F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C35FD-0AC9-419D-A880-6A53105CBC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自我增强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心理适应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Taylor: SE</a:t>
            </a:r>
            <a:r>
              <a:rPr lang="zh-CN" altLang="en-US" dirty="0"/>
              <a:t>虚假的自我控制感</a:t>
            </a:r>
            <a:r>
              <a:rPr lang="en-US" altLang="zh-CN" dirty="0"/>
              <a:t>---</a:t>
            </a:r>
            <a:r>
              <a:rPr lang="zh-CN" altLang="en-US" dirty="0"/>
              <a:t>偏内控，比如内外控取其一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2EE7-CB64-4046-A60A-E4775ACB1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2EE7-CB64-4046-A60A-E4775ACB1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1E04-D66F-4B65-BFDD-FAA80AED2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22D8-1A77-4CB7-AC4F-BCD1B33B3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1E04-D66F-4B65-BFDD-FAA80AED2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22D8-1A77-4CB7-AC4F-BCD1B33B3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1E04-D66F-4B65-BFDD-FAA80AED2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22D8-1A77-4CB7-AC4F-BCD1B33B3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1E04-D66F-4B65-BFDD-FAA80AED2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22D8-1A77-4CB7-AC4F-BCD1B33B3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1E04-D66F-4B65-BFDD-FAA80AED2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22D8-1A77-4CB7-AC4F-BCD1B33B3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1E04-D66F-4B65-BFDD-FAA80AED2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22D8-1A77-4CB7-AC4F-BCD1B33B3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1E04-D66F-4B65-BFDD-FAA80AED2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22D8-1A77-4CB7-AC4F-BCD1B33B3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1E04-D66F-4B65-BFDD-FAA80AED2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22D8-1A77-4CB7-AC4F-BCD1B33B3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1E04-D66F-4B65-BFDD-FAA80AED2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22D8-1A77-4CB7-AC4F-BCD1B33B3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1E04-D66F-4B65-BFDD-FAA80AED2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22D8-1A77-4CB7-AC4F-BCD1B33B3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1E04-D66F-4B65-BFDD-FAA80AED2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22D8-1A77-4CB7-AC4F-BCD1B33B3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1E04-D66F-4B65-BFDD-FAA80AED2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722D8-1A77-4CB7-AC4F-BCD1B33B30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96896"/>
            <a:ext cx="9144000" cy="9130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自我增强的测量及其本体论研究 </a:t>
            </a:r>
            <a:endParaRPr lang="zh-CN" altLang="en-US" sz="54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4940" y="4165918"/>
            <a:ext cx="9144000" cy="1655762"/>
          </a:xfrm>
        </p:spPr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汇报人：孙淑婷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汇报日期：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2024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29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日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8" b="31780"/>
          <a:stretch>
            <a:fillRect/>
          </a:stretch>
        </p:blipFill>
        <p:spPr>
          <a:xfrm>
            <a:off x="-235193" y="-6776"/>
            <a:ext cx="4803006" cy="1043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43"/>
    </mc:Choice>
    <mc:Fallback>
      <p:transition spd="slow" advTm="5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/>
          <p:cNvGraphicFramePr>
            <a:graphicFrameLocks noGrp="1"/>
          </p:cNvGraphicFramePr>
          <p:nvPr>
            <p:ph idx="1"/>
          </p:nvPr>
        </p:nvGraphicFramePr>
        <p:xfrm>
          <a:off x="858429" y="1652825"/>
          <a:ext cx="10666265" cy="414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578113"/>
                <a:gridCol w="3544076"/>
                <a:gridCol w="35440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分类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测量工具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指标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外显自我增强指标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领域自评量表</a:t>
                      </a:r>
                      <a:endParaRPr lang="zh-CN" altLang="en-US" sz="18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能力、身体吸引、物质财富、社交能力、道德领域的自尊</a:t>
                      </a:r>
                      <a:endParaRPr lang="zh-CN" altLang="en-US" sz="18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外显自我增强指标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道德同一性量表</a:t>
                      </a:r>
                      <a:endParaRPr lang="zh-CN" altLang="en-US" sz="18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道德特质概念的认同</a:t>
                      </a:r>
                      <a:endParaRPr lang="zh-CN" altLang="en-US" sz="18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外显自我增强指标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道德自我形象量表</a:t>
                      </a:r>
                      <a:endParaRPr lang="zh-CN" altLang="en-US" sz="18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道德自我形象</a:t>
                      </a:r>
                      <a:endParaRPr lang="zh-CN" altLang="en-US" sz="18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外显自我增强指标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  <a:sym typeface="Times New Roman" panose="02020603050405020304" pitchFamily="18" charset="0"/>
                        </a:rPr>
                        <a:t>核心自我评价量表	</a:t>
                      </a:r>
                      <a:endParaRPr lang="zh-CN" altLang="en-US" sz="18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  <a:sym typeface="Times New Roman" panose="02020603050405020304" pitchFamily="18" charset="0"/>
                        </a:rPr>
                        <a:t>个体在能力方面的自我评价</a:t>
                      </a:r>
                      <a:endParaRPr lang="zh-CN" altLang="en-US" sz="18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外显自我增强指标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  <a:sym typeface="Times New Roman" panose="02020603050405020304" pitchFamily="18" charset="0"/>
                        </a:rPr>
                        <a:t>罗森伯格自尊量表	</a:t>
                      </a:r>
                      <a:endParaRPr lang="zh-CN" altLang="en-US" sz="18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  <a:sym typeface="Times New Roman" panose="02020603050405020304" pitchFamily="18" charset="0"/>
                        </a:rPr>
                        <a:t>自我价值与自我接纳的程度</a:t>
                      </a:r>
                      <a:endParaRPr lang="zh-CN" altLang="en-US" sz="18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外显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自我增强指标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自我概念清晰性量表</a:t>
                      </a:r>
                      <a:endParaRPr lang="zh-CN" altLang="en-US" sz="18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自我概念的明确性、稳定性和内部一致性水平</a:t>
                      </a:r>
                      <a:endParaRPr lang="zh-CN" altLang="en-US" sz="18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基本信息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人口学问卷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性别，民族，经济水平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基本信息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主观社会经济地位量表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与整个社会或周围人相比的经济地位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545280" y="0"/>
            <a:ext cx="460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研究设计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217369" y="446785"/>
            <a:ext cx="9106600" cy="5768681"/>
            <a:chOff x="732339" y="20993"/>
            <a:chExt cx="9106600" cy="5768681"/>
          </a:xfrm>
        </p:grpSpPr>
        <p:grpSp>
          <p:nvGrpSpPr>
            <p:cNvPr id="2" name="组合 1"/>
            <p:cNvGrpSpPr/>
            <p:nvPr/>
          </p:nvGrpSpPr>
          <p:grpSpPr>
            <a:xfrm>
              <a:off x="732339" y="20993"/>
              <a:ext cx="6435170" cy="5522970"/>
              <a:chOff x="2440603" y="148389"/>
              <a:chExt cx="6435170" cy="552297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440603" y="1185862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人口学问卷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440603" y="2015950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自我概念清晰度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440603" y="2794746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抑郁障碍量表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440603" y="148389"/>
                <a:ext cx="1440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第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1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天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637321" y="1093342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罗森伯格自尊量表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32526" y="1788957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核心自我评价量表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632526" y="3325639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显性自恋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672020" y="157861"/>
                <a:ext cx="1440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第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2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天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620572" y="4019648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过度敏感自恋量表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2" name="流程图: 可选过程 11"/>
              <p:cNvSpPr/>
              <p:nvPr/>
            </p:nvSpPr>
            <p:spPr>
              <a:xfrm>
                <a:off x="4632526" y="2384575"/>
                <a:ext cx="1440000" cy="288000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内隐联想测验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7410208" y="148389"/>
                <a:ext cx="1440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第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3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天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360129" y="787774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生活满意度量表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360129" y="2166937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生活方式取向量表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360129" y="4075573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道德同一性量表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360925" y="4720818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道德自我形象量表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9" name="矩形: 圆角 18"/>
              <p:cNvSpPr/>
              <p:nvPr/>
            </p:nvSpPr>
            <p:spPr>
              <a:xfrm>
                <a:off x="7360129" y="2766406"/>
                <a:ext cx="1440000" cy="288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自我参照范式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0" name="矩形: 圆角 19"/>
              <p:cNvSpPr/>
              <p:nvPr/>
            </p:nvSpPr>
            <p:spPr>
              <a:xfrm>
                <a:off x="7360129" y="3412396"/>
                <a:ext cx="1440000" cy="288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联想学习范式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360129" y="1466969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内控性量表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284485" y="5383359"/>
                <a:ext cx="1591288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期待性回答平衡问卷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3" name="箭头: 右 22"/>
              <p:cNvSpPr/>
              <p:nvPr/>
            </p:nvSpPr>
            <p:spPr>
              <a:xfrm>
                <a:off x="4019338" y="2514155"/>
                <a:ext cx="351343" cy="236091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4" name="箭头: 右 23"/>
              <p:cNvSpPr/>
              <p:nvPr/>
            </p:nvSpPr>
            <p:spPr>
              <a:xfrm>
                <a:off x="6538937" y="2488200"/>
                <a:ext cx="351343" cy="236091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620572" y="4726365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拖延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440603" y="3704694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广泛性焦虑量表</a:t>
                </a:r>
                <a:endPara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26" name="椭圆 25"/>
            <p:cNvSpPr/>
            <p:nvPr/>
          </p:nvSpPr>
          <p:spPr>
            <a:xfrm>
              <a:off x="8323295" y="32436"/>
              <a:ext cx="1440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第</a:t>
              </a:r>
              <a:r>
                <a:rPr lang="en-US" altLang="zh-CN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10</a:t>
              </a:r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天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323295" y="1655102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生活满意度量表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23295" y="2038120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生活方式取向量表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323295" y="2439457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内控性量表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36" name="箭头: 右 35"/>
            <p:cNvSpPr/>
            <p:nvPr/>
          </p:nvSpPr>
          <p:spPr>
            <a:xfrm>
              <a:off x="7652068" y="2343622"/>
              <a:ext cx="351343" cy="23609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326206" y="524497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自我概念清晰度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326206" y="903964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抑郁障碍量表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323295" y="1275635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广泛性焦虑量表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323295" y="2827102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罗森伯格自尊量表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23295" y="3196481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核心自我评价量表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23295" y="3953857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显性自恋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323295" y="4326136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过度敏感自恋量表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323295" y="3581655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拖延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323295" y="4714750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道德同一性量表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323295" y="5102395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道德自我形象量表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247651" y="5501674"/>
              <a:ext cx="1591288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期待性回答平衡问卷</a:t>
              </a:r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8834841" y="6330996"/>
            <a:ext cx="144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领域自评量表</a:t>
            </a:r>
            <a:endParaRPr lang="zh-CN" altLang="en-US" sz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1727" y="5879838"/>
            <a:ext cx="460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总体流程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3409292" y="3153249"/>
            <a:ext cx="1440000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联想学习范式基线</a:t>
            </a:r>
            <a:endParaRPr lang="zh-CN" altLang="en-US" sz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内隐联想测试：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三因素被试内设计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（领域：道德，能力）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（情感效价：积极，消极）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（参照类型：自我，朋友）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分为道德与能力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block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，不同被试间平衡道德与能力领域出现的顺序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2886" y="3725495"/>
            <a:ext cx="4140614" cy="2767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63" y="4204743"/>
            <a:ext cx="4831513" cy="14645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74568" y="5505651"/>
            <a:ext cx="429019" cy="1636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834387" y="5505650"/>
            <a:ext cx="429019" cy="1636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2148" y="0"/>
            <a:ext cx="460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研究设计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1320"/>
          <a:stretch>
            <a:fillRect/>
          </a:stretch>
        </p:blipFill>
        <p:spPr>
          <a:xfrm>
            <a:off x="118533" y="3026266"/>
            <a:ext cx="9118601" cy="31929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24334" y="2741692"/>
            <a:ext cx="1893531" cy="10429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97669" y="2763034"/>
            <a:ext cx="185966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您正确回答了</a:t>
            </a:r>
            <a:r>
              <a:rPr lang="en-US" altLang="zh-CN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80% </a:t>
            </a:r>
            <a:r>
              <a:rPr lang="zh-CN" alt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的试次。您的平均反应时为</a:t>
            </a:r>
            <a:r>
              <a:rPr lang="en-US" altLang="zh-CN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zh-CN" alt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毫秒。按空格键继续。</a:t>
            </a:r>
            <a:endParaRPr lang="zh-CN" altLang="en-US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65667" y="3932992"/>
            <a:ext cx="10930467" cy="307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584521" y="3815834"/>
            <a:ext cx="108595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50" dirty="0"/>
              <a:t>每组的反馈</a:t>
            </a:r>
            <a:endParaRPr lang="zh-CN" altLang="en-US" sz="1250" dirty="0"/>
          </a:p>
        </p:txBody>
      </p:sp>
      <p:sp>
        <p:nvSpPr>
          <p:cNvPr id="32" name="文本框 31"/>
          <p:cNvSpPr txBox="1"/>
          <p:nvPr/>
        </p:nvSpPr>
        <p:spPr>
          <a:xfrm>
            <a:off x="5630126" y="6282362"/>
            <a:ext cx="1856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联想学习范式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453556" y="232564"/>
            <a:ext cx="10564309" cy="2541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联想学习测试：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三因素被试内设计；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（领域：道德，能力）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（情感效价：积极，消极）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（参照类型：自我，朋友）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每个领域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8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block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48 trials/block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），不同被试间平衡道德与能力领域出现的顺序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基线标签为图形名称（如：三角）；正式实验为人称标签（如：好我）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3839" t="4552" r="1089" b="6933"/>
          <a:stretch>
            <a:fillRect/>
          </a:stretch>
        </p:blipFill>
        <p:spPr>
          <a:xfrm>
            <a:off x="6155986" y="1329217"/>
            <a:ext cx="4537258" cy="19962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9798" t="15349" r="8579" b="2949"/>
          <a:stretch>
            <a:fillRect/>
          </a:stretch>
        </p:blipFill>
        <p:spPr>
          <a:xfrm>
            <a:off x="2050446" y="2859535"/>
            <a:ext cx="4331692" cy="20174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l="890" t="4465"/>
          <a:stretch>
            <a:fillRect/>
          </a:stretch>
        </p:blipFill>
        <p:spPr>
          <a:xfrm>
            <a:off x="5235693" y="4068267"/>
            <a:ext cx="6125053" cy="2782748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2169283" y="2777333"/>
            <a:ext cx="8860465" cy="244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773131" y="5219614"/>
            <a:ext cx="6418869" cy="18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28" y="202131"/>
            <a:ext cx="11791801" cy="658367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3500" b="1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自我增强的效应的指标</a:t>
            </a:r>
            <a:endParaRPr lang="en-US" altLang="zh-CN" sz="3500" b="1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数据分析（将原始指标 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分数化）：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内隐联想测试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利用相容和不相容试次计算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值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自我参照任务</a:t>
            </a:r>
            <a:r>
              <a:rPr lang="zh-CN" altLang="en-US" sz="21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1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CN" altLang="en-US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）词汇评估</a:t>
            </a:r>
            <a:r>
              <a:rPr lang="zh-CN" altLang="en-US" sz="21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阶段</a:t>
            </a:r>
            <a:r>
              <a:rPr lang="en-US" altLang="zh-CN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“积极</a:t>
            </a:r>
            <a:r>
              <a:rPr lang="en-US" altLang="zh-CN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自我”和“消极</a:t>
            </a:r>
            <a:r>
              <a:rPr lang="en-US" altLang="zh-CN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自我”被认为符合描述的词汇个数之差</a:t>
            </a:r>
            <a:r>
              <a:rPr lang="en-US" altLang="zh-CN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反应时之差</a:t>
            </a:r>
            <a:endParaRPr lang="en-US" altLang="zh-CN" sz="2100" kern="100" dirty="0">
              <a:solidFill>
                <a:schemeClr val="bg2">
                  <a:lumMod val="50000"/>
                </a:schemeClr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CN" altLang="en-US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）新旧词的判断阶段。采用信号检测论计算再认的正确率</a:t>
            </a:r>
            <a:r>
              <a:rPr lang="en-US" altLang="zh-CN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endParaRPr lang="en-US" altLang="zh-CN" sz="2100" kern="100" dirty="0">
              <a:solidFill>
                <a:schemeClr val="bg2">
                  <a:lumMod val="50000"/>
                </a:schemeClr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>
              <a:lnSpc>
                <a:spcPct val="150000"/>
              </a:lnSpc>
            </a:pPr>
            <a:r>
              <a:rPr lang="zh-CN" altLang="en-US" sz="2100" kern="1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100" kern="1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100" kern="1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）源记忆判断。采用信号检测论计算来源判断的正确率，以“自我”为信号，“朋友”为噪音</a:t>
            </a:r>
            <a:endParaRPr lang="zh-CN" altLang="en-US" sz="2100" kern="100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60000"/>
              </a:lnSpc>
            </a:pP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联想学习范式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>
              <a:lnSpc>
                <a:spcPct val="160000"/>
              </a:lnSpc>
            </a:pPr>
            <a:r>
              <a:rPr lang="zh-CN" altLang="en-US" sz="21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只选取“匹配”且属于“积极词汇”的条件下，计算道德和能力领域的“朋友”与“自我” 的反应时之差</a:t>
            </a:r>
            <a:endParaRPr lang="zh-CN" altLang="en-US" sz="2100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>
              <a:lnSpc>
                <a:spcPct val="150000"/>
              </a:lnSpc>
            </a:pPr>
            <a:r>
              <a:rPr lang="zh-CN" altLang="en-US" sz="2100" kern="100" dirty="0">
                <a:solidFill>
                  <a:schemeClr val="bg2">
                    <a:lumMod val="5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将“匹配”条件下，反应正确记为“击中”，反应错误，记为“漏报”，计算</a:t>
            </a:r>
            <a:r>
              <a:rPr lang="en-US" altLang="zh-CN" sz="2100" i="1" kern="1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d</a:t>
            </a:r>
            <a:r>
              <a:rPr lang="zh-CN" altLang="en-US" sz="2100" kern="1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值</a:t>
            </a:r>
            <a:endParaRPr lang="en-US" altLang="zh-CN" sz="2100" kern="100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量表各原始条目得分</a:t>
            </a:r>
            <a:endParaRPr lang="zh-CN" altLang="zh-CN" sz="28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项目进展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500"/>
              </a:spcBef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目前已收数据：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被试：采用线上招募被试的方式，在全国范围内招募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 ~ 59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岁的成年被试。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771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人参与实验，总共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503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人完整完成了第一天到第四天的实验任务和问卷填写。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下一步计划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项目交接：重新整理合并数据，完善各子文件夹的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readme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文件和变量说明文件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文件夹结构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1934" y="1565559"/>
            <a:ext cx="5562886" cy="50294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感谢您的倾听！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8" b="31780"/>
          <a:stretch>
            <a:fillRect/>
          </a:stretch>
        </p:blipFill>
        <p:spPr>
          <a:xfrm>
            <a:off x="-235193" y="-6776"/>
            <a:ext cx="4803006" cy="10430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 bwMode="auto">
          <a:xfrm>
            <a:off x="2206087" y="1560108"/>
            <a:ext cx="2730880" cy="360040"/>
          </a:xfrm>
          <a:prstGeom prst="parallelogram">
            <a:avLst>
              <a:gd name="adj" fmla="val 76283"/>
            </a:avLst>
          </a:prstGeom>
          <a:solidFill>
            <a:schemeClr val="accent1">
              <a:lumMod val="50000"/>
            </a:schemeClr>
          </a:solidFill>
          <a:ln w="19050">
            <a:noFill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201325" y="1164064"/>
            <a:ext cx="2459596" cy="75608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目   录</a:t>
            </a:r>
            <a:endParaRPr lang="zh-CN" altLang="en-US" sz="24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194132" y="2346678"/>
            <a:ext cx="684076" cy="68407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1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78208" y="2425549"/>
            <a:ext cx="2587220" cy="536011"/>
            <a:chOff x="1906687" y="1876690"/>
            <a:chExt cx="2587220" cy="536011"/>
          </a:xfrm>
        </p:grpSpPr>
        <p:sp>
          <p:nvSpPr>
            <p:cNvPr id="9" name="Rectangle 73"/>
            <p:cNvSpPr/>
            <p:nvPr/>
          </p:nvSpPr>
          <p:spPr>
            <a:xfrm>
              <a:off x="1906687" y="1901402"/>
              <a:ext cx="2587220" cy="511299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ea"/>
                  <a:sym typeface="Times New Roman" panose="02020603050405020304" pitchFamily="18" charset="0"/>
                </a:rPr>
                <a:t>研究背景</a:t>
              </a:r>
              <a:endPara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10" name="Rectangle 73"/>
            <p:cNvSpPr/>
            <p:nvPr/>
          </p:nvSpPr>
          <p:spPr>
            <a:xfrm>
              <a:off x="1906687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05301" y="4437561"/>
            <a:ext cx="2587220" cy="782232"/>
            <a:chOff x="1906687" y="3419006"/>
            <a:chExt cx="2587220" cy="782232"/>
          </a:xfrm>
        </p:grpSpPr>
        <p:sp>
          <p:nvSpPr>
            <p:cNvPr id="12" name="Rectangle 73"/>
            <p:cNvSpPr/>
            <p:nvPr/>
          </p:nvSpPr>
          <p:spPr>
            <a:xfrm>
              <a:off x="1906687" y="3419006"/>
              <a:ext cx="2587220" cy="684076"/>
            </a:xfrm>
            <a:prstGeom prst="rect">
              <a:avLst/>
            </a:prstGeom>
            <a:noFill/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ea"/>
                  <a:sym typeface="Times New Roman" panose="02020603050405020304" pitchFamily="18" charset="0"/>
                </a:rPr>
                <a:t>项目进展</a:t>
              </a:r>
              <a:endPara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13" name="Rectangle 73"/>
            <p:cNvSpPr/>
            <p:nvPr/>
          </p:nvSpPr>
          <p:spPr>
            <a:xfrm>
              <a:off x="1906687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55713" y="2748288"/>
            <a:ext cx="2587220" cy="782232"/>
            <a:chOff x="8241018" y="1630469"/>
            <a:chExt cx="2587220" cy="782232"/>
          </a:xfrm>
        </p:grpSpPr>
        <p:sp>
          <p:nvSpPr>
            <p:cNvPr id="15" name="Rectangle 73"/>
            <p:cNvSpPr/>
            <p:nvPr/>
          </p:nvSpPr>
          <p:spPr>
            <a:xfrm>
              <a:off x="8241018" y="1630469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16" name="Rectangle 73"/>
            <p:cNvSpPr/>
            <p:nvPr/>
          </p:nvSpPr>
          <p:spPr>
            <a:xfrm>
              <a:off x="8241018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06130" y="5507746"/>
            <a:ext cx="2587221" cy="782232"/>
            <a:chOff x="8241017" y="3419006"/>
            <a:chExt cx="2587221" cy="782232"/>
          </a:xfrm>
        </p:grpSpPr>
        <p:sp>
          <p:nvSpPr>
            <p:cNvPr id="18" name="Rectangle 73"/>
            <p:cNvSpPr/>
            <p:nvPr/>
          </p:nvSpPr>
          <p:spPr>
            <a:xfrm>
              <a:off x="8241017" y="3419006"/>
              <a:ext cx="2287149" cy="684076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ea"/>
                  <a:sym typeface="Times New Roman" panose="02020603050405020304" pitchFamily="18" charset="0"/>
                </a:rPr>
                <a:t>   文件夹结构</a:t>
              </a:r>
              <a:endPara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19" name="Rectangle 73"/>
            <p:cNvSpPr/>
            <p:nvPr/>
          </p:nvSpPr>
          <p:spPr>
            <a:xfrm>
              <a:off x="8241018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4221224" y="4437561"/>
            <a:ext cx="684076" cy="684076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3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201734" y="3382997"/>
            <a:ext cx="684076" cy="684076"/>
          </a:xfrm>
          <a:prstGeom prst="rect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2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222054" y="5507746"/>
            <a:ext cx="684076" cy="684076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4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875057" y="3440454"/>
            <a:ext cx="2587220" cy="631409"/>
            <a:chOff x="1906687" y="1630469"/>
            <a:chExt cx="2587220" cy="782232"/>
          </a:xfrm>
        </p:grpSpPr>
        <p:sp>
          <p:nvSpPr>
            <p:cNvPr id="32" name="Rectangle 73"/>
            <p:cNvSpPr/>
            <p:nvPr/>
          </p:nvSpPr>
          <p:spPr>
            <a:xfrm>
              <a:off x="1906687" y="1630469"/>
              <a:ext cx="2587220" cy="782232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ea"/>
                  <a:sym typeface="Times New Roman" panose="02020603050405020304" pitchFamily="18" charset="0"/>
                </a:rPr>
                <a:t>研究设计</a:t>
              </a:r>
              <a:endPara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33" name="Rectangle 73"/>
            <p:cNvSpPr/>
            <p:nvPr/>
          </p:nvSpPr>
          <p:spPr>
            <a:xfrm>
              <a:off x="1906687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1828" y="1068003"/>
            <a:ext cx="5238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自我增强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5090" y="2257842"/>
            <a:ext cx="3922986" cy="26177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32653" y="2321004"/>
            <a:ext cx="624303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“自我”是心理学中一个重要的研究主题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人能正确认识自己吗？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人对自己存在虚假的积极的认识。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01997" y="1685576"/>
            <a:ext cx="3059999" cy="7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积极自我信息的优势记忆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Rogers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1977)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09320" y="1685576"/>
            <a:ext cx="322136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积极自我面孔的优先知觉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(Nicholas Epley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2008)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78004" y="1685576"/>
            <a:ext cx="3011999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对自我更积极的评价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Sarsam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et al., 2013)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12" y="4290855"/>
            <a:ext cx="3059999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对自己有利信息的优先选择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(Swann et al., 1990)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4819" y="4292112"/>
            <a:ext cx="4035711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对自我的积极结果的内部归因偏好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Mezulis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2004)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61618" y="4290855"/>
            <a:ext cx="3549836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更容易回忆起自己的道德事件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Kouchaki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&amp; Gino, 2016)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61996" y="2751412"/>
            <a:ext cx="4035711" cy="1193606"/>
          </a:xfrm>
          <a:prstGeom prst="ellipse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自我增强的表现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8" name="直接箭头连接符 17"/>
          <p:cNvCxnSpPr>
            <a:endCxn id="9" idx="2"/>
          </p:cNvCxnSpPr>
          <p:nvPr/>
        </p:nvCxnSpPr>
        <p:spPr>
          <a:xfrm flipH="1" flipV="1">
            <a:off x="2331997" y="2405576"/>
            <a:ext cx="1529999" cy="9372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0"/>
          </p:cNvCxnSpPr>
          <p:nvPr/>
        </p:nvCxnSpPr>
        <p:spPr>
          <a:xfrm flipH="1" flipV="1">
            <a:off x="5879851" y="2405576"/>
            <a:ext cx="1" cy="34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6"/>
            <a:endCxn id="12" idx="2"/>
          </p:cNvCxnSpPr>
          <p:nvPr/>
        </p:nvCxnSpPr>
        <p:spPr>
          <a:xfrm flipV="1">
            <a:off x="7897707" y="2405576"/>
            <a:ext cx="1986297" cy="94263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3"/>
            <a:endCxn id="20" idx="0"/>
          </p:cNvCxnSpPr>
          <p:nvPr/>
        </p:nvCxnSpPr>
        <p:spPr>
          <a:xfrm flipH="1">
            <a:off x="2115612" y="3770218"/>
            <a:ext cx="2337400" cy="52063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4"/>
            <a:endCxn id="2" idx="0"/>
          </p:cNvCxnSpPr>
          <p:nvPr/>
        </p:nvCxnSpPr>
        <p:spPr>
          <a:xfrm>
            <a:off x="5879852" y="3945018"/>
            <a:ext cx="2823" cy="34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5"/>
            <a:endCxn id="8" idx="0"/>
          </p:cNvCxnSpPr>
          <p:nvPr/>
        </p:nvCxnSpPr>
        <p:spPr>
          <a:xfrm>
            <a:off x="7306691" y="3770218"/>
            <a:ext cx="2629845" cy="5206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1237" y="1739438"/>
            <a:ext cx="8089056" cy="209964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“内隐” （间接测量自我增强）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评价：内隐联想范式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(Greenwald et al.,  2002)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记忆：自我参照记忆范式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Logie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&amp; Frewen, 2014)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注意：注意瞬脱范式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Nijhof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et al.,  2020)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知觉：联想学习范式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(Sui et al., 2012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Hu et al.,  2020)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2147" y="817391"/>
            <a:ext cx="2275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相关测量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7877" y="4181112"/>
            <a:ext cx="8255775" cy="1661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“外显”（直接体现自我增强）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自我结构的量表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(Judge et al., 2003; Campbell et al., 1996)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社会赞许性反应的测量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Paulhus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1988)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自我增强关系密切的人格特质测量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(Back et al., 2010)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1828" y="1825625"/>
            <a:ext cx="9261025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测量多样化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</a:pPr>
            <a:r>
              <a:rPr lang="zh-CN" altLang="en-US" sz="2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量表捕捉到对自我能力的评价等心理特征，人格特质</a:t>
            </a:r>
            <a:endParaRPr lang="en-US" altLang="zh-CN" sz="21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认知任务涉及知觉、注意、记忆和自我评价等认知加工领域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测量工具拥有不同的测量学性质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内隐的自我增强和外显的自我增强存在微弱的联系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Harré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&amp; Sibley, 2007)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外显测量方式成功区分焦虑和抑郁，内隐测量则无法达成这种区分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Perrykkad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&amp;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Hohwy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2022)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1828" y="1068003"/>
            <a:ext cx="460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存在的问题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170000"/>
              </a:lnSpc>
            </a:pPr>
            <a:r>
              <a:rPr lang="zh-CN" altLang="en-US" sz="3100" b="1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自我增强促进心理适应：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自我增强效应是适应性系统的一部分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(Sedikides, 2021)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促使个体最大限度体验自尊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(Brown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et al., 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2001)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自我增强可以增强心理幸福感（ 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Mara 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2012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；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Zell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2020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  <a:endParaRPr lang="zh-CN" altLang="en-US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自我增强可以促进人们的社会互动和人际关系（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MR Leary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2007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  <a:endParaRPr lang="zh-CN" altLang="en-US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自我增强与任务表现的提高正相关（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Mara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2017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  <a:endParaRPr lang="zh-CN" altLang="en-US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 indent="0">
              <a:lnSpc>
                <a:spcPct val="170000"/>
              </a:lnSpc>
            </a:pPr>
            <a:r>
              <a:rPr lang="zh-CN" altLang="en-US" sz="3100" b="1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自我增强不利于心理适应：</a:t>
            </a:r>
            <a:endParaRPr lang="en-US" altLang="zh-CN" sz="3100" b="1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高自我增强的个体可能设定不切实际的高目标 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(Robins &amp; Beer, 2001)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1828" y="1068003"/>
            <a:ext cx="460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与心理适应的关系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1828" y="1825625"/>
            <a:ext cx="9687745" cy="4351338"/>
          </a:xfrm>
        </p:spPr>
        <p:txBody>
          <a:bodyPr>
            <a:normAutofit fontScale="92500"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认知本体论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确定某个心理构念所包含的实体是否真实存在，将构念与可观测指标建立映射，量化人类的心理能力某一方面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(Price &amp; Friston , 2005)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梳理各外在可直接观测的自我增强的测量表现，观察各测量结果间的关系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假设各测量结果具有较高一致性，背后存在一个共同的心理实体，还需要进一步研究它和其他心理构念间的关系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建立“心理构念</a:t>
            </a:r>
            <a:r>
              <a:rPr lang="en-US" altLang="zh-CN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实体”映射的本体论研究</a:t>
            </a:r>
            <a:endParaRPr lang="zh-CN" altLang="en-US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1828" y="1068003"/>
            <a:ext cx="460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可能的解决方法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/>
          <p:cNvGraphicFramePr>
            <a:graphicFrameLocks noGrp="1"/>
          </p:cNvGraphicFramePr>
          <p:nvPr>
            <p:ph idx="1"/>
          </p:nvPr>
        </p:nvGraphicFramePr>
        <p:xfrm>
          <a:off x="282682" y="1729077"/>
          <a:ext cx="11801858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59060"/>
                <a:gridCol w="3921399"/>
                <a:gridCol w="392139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分类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测量工具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指标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内隐</a:t>
                      </a:r>
                      <a:r>
                        <a:rPr lang="zh-CN" altLang="zh-CN" sz="180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  <a:endParaRPr lang="zh-CN" altLang="zh-CN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自我参照范式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记忆方面的自我增强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内隐</a:t>
                      </a:r>
                      <a:r>
                        <a:rPr lang="zh-CN" altLang="zh-CN" sz="180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  <a:endParaRPr lang="zh-CN" altLang="zh-CN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内隐联想范式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自我评价方面的自我增强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内隐</a:t>
                      </a:r>
                      <a:r>
                        <a:rPr lang="zh-CN" altLang="zh-CN" sz="180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  <a:endParaRPr lang="zh-CN" altLang="zh-CN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联想学习范式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知觉方面的自我增强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外显自我增强指标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生活取向测验修订版（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LOT-R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过度的乐观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外显自我增强指标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显性自恋量表（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NPI-16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夸大的自我观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外显自我增强指标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过度敏感自恋量表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HSNS)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脆弱敏感性自恋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外显自我增强指标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自欺性拔高（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SDE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夸大智力水平和社会地位的自我偏差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外显自我增强指标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操纵印象（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IM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道德方面的自我积极偏差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外显自我增强指标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内控性（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I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）量表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夸大的自我控制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545280" y="0"/>
            <a:ext cx="460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研究设计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M1ZTczYzg0YTg2OGM0YWFkOGQ0YzEwYjkzNjczZT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2616</Words>
  <Application>WPS 演示</Application>
  <PresentationFormat>宽屏</PresentationFormat>
  <Paragraphs>342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华文楷体</vt:lpstr>
      <vt:lpstr>黑体</vt:lpstr>
      <vt:lpstr>Consolas</vt:lpstr>
      <vt:lpstr>微软雅黑</vt:lpstr>
      <vt:lpstr>Arial Unicode MS</vt:lpstr>
      <vt:lpstr>等线 Light</vt:lpstr>
      <vt:lpstr>等线</vt:lpstr>
      <vt:lpstr>Calibri</vt:lpstr>
      <vt:lpstr>Office 主题​​</vt:lpstr>
      <vt:lpstr>自我增强的测量及其本体论研究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项目进展</vt:lpstr>
      <vt:lpstr>文件夹结构</vt:lpstr>
      <vt:lpstr>感谢您的倾听！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shuting sun</dc:creator>
  <cp:lastModifiedBy>User</cp:lastModifiedBy>
  <cp:revision>8</cp:revision>
  <dcterms:created xsi:type="dcterms:W3CDTF">2024-06-29T08:39:00Z</dcterms:created>
  <dcterms:modified xsi:type="dcterms:W3CDTF">2024-07-07T07:22:24Z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F65BBCC829034825861AD2AA5A362598_13</vt:lpwstr>
  </property>
  <property fmtid="{D5CDD505-2E9C-101B-9397-08002B2CF9AE}" pid="3" name="KSOProductBuildVer">
    <vt:lpwstr>2052-12.1.0.16929</vt:lpwstr>
  </property>
</Properties>
</file>