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262" r:id="rId3"/>
    <p:sldId id="281" r:id="rId4"/>
    <p:sldId id="282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79" r:id="rId13"/>
    <p:sldId id="299" r:id="rId14"/>
    <p:sldId id="259" r:id="rId15"/>
    <p:sldId id="267" r:id="rId16"/>
    <p:sldId id="291" r:id="rId17"/>
    <p:sldId id="300" r:id="rId18"/>
    <p:sldId id="301" r:id="rId19"/>
    <p:sldId id="258" r:id="rId20"/>
    <p:sldId id="268" r:id="rId21"/>
    <p:sldId id="276" r:id="rId22"/>
    <p:sldId id="277" r:id="rId23"/>
    <p:sldId id="289" r:id="rId24"/>
    <p:sldId id="304" r:id="rId25"/>
    <p:sldId id="272" r:id="rId26"/>
    <p:sldId id="26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5594" autoAdjust="0"/>
  </p:normalViewPr>
  <p:slideViewPr>
    <p:cSldViewPr snapToGrid="0">
      <p:cViewPr>
        <p:scale>
          <a:sx n="90" d="100"/>
          <a:sy n="90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C3D6A-E3DF-4F97-9458-9A0192619BEA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F321B04-C1D0-4257-838C-F7DE20CAC2F3}">
      <dgm:prSet phldrT="[文本]"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自我服务偏差</a:t>
          </a:r>
        </a:p>
      </dgm:t>
    </dgm:pt>
    <dgm:pt modelId="{D66C473F-79D2-478D-8491-2326449C033A}" type="parTrans" cxnId="{3CB96067-10E1-4133-BD7A-5DE8F79E78FC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0D6AA29-A8EF-4C88-AE63-B1BFF5C6C101}" type="sibTrans" cxnId="{3CB96067-10E1-4133-BD7A-5DE8F79E78FC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AC53554-33BE-4856-ACC6-0480A97E6331}">
      <dgm:prSet phldrT="[文本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对积极结果的内部归因偏好</a:t>
          </a:r>
          <a:endParaRPr lang="en-US" altLang="zh-CN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</a:t>
          </a:r>
          <a:r>
            <a:rPr lang="en-US" sz="2000" dirty="0" err="1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Mezulis</a:t>
          </a:r>
          <a:r>
            <a:rPr 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等</a:t>
          </a: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, 2004)</a:t>
          </a:r>
          <a:endParaRPr lang="zh-CN" altLang="en-US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gm:t>
    </dgm:pt>
    <dgm:pt modelId="{F4619672-0CE1-44EE-B928-4877D98E22BD}" type="parTrans" cxnId="{F077C49A-81C0-4ED8-BA35-AE8B237973C3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7BA6AC3-1763-48FF-83B7-D03E3D2D5205}" type="sibTrans" cxnId="{F077C49A-81C0-4ED8-BA35-AE8B237973C3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CFE6860-408C-4EB0-9DF8-89EB9F751005}">
      <dgm:prSet phldrT="[文本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更容易回忆起自己的道德事件</a:t>
          </a:r>
          <a:endParaRPr lang="en-US" altLang="zh-CN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</a:t>
          </a:r>
          <a:r>
            <a:rPr lang="en-US" sz="2000" dirty="0" err="1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Kouchaki</a:t>
          </a: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 &amp; Gino, 2016)</a:t>
          </a:r>
          <a:endParaRPr lang="zh-CN" altLang="en-US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gm:t>
    </dgm:pt>
    <dgm:pt modelId="{66B7C4CE-D84C-4CD8-ADFB-144BD7F89934}" type="parTrans" cxnId="{2B93C6CC-8F95-4F2F-9D86-E0A225374488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E7C8C49-F31D-4453-AACA-6470ABDA7892}" type="sibTrans" cxnId="{2B93C6CC-8F95-4F2F-9D86-E0A225374488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2A86129-649E-496A-9D7E-D06566CDB0F6}">
      <dgm:prSet phldrT="[文本]" custT="1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对自己能力的过高评价</a:t>
          </a:r>
          <a:r>
            <a:rPr 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(Dunning, 2011)</a:t>
          </a:r>
          <a:endParaRPr lang="zh-CN" altLang="en-US" sz="20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gm:t>
    </dgm:pt>
    <dgm:pt modelId="{ECFB9263-55CB-4BBD-BAE1-2C6ADEAEF44E}" type="parTrans" cxnId="{B85D45BF-4573-4E47-A47D-7F837E278785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C8F673BD-71B3-4C4D-8F29-F23344B96F1B}" type="sibTrans" cxnId="{B85D45BF-4573-4E47-A47D-7F837E278785}">
      <dgm:prSet/>
      <dgm:spPr/>
      <dgm:t>
        <a:bodyPr/>
        <a:lstStyle/>
        <a:p>
          <a:endParaRPr lang="zh-CN" altLang="en-US" sz="200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316A757-1C0E-4021-816B-F2ECEA897107}" type="pres">
      <dgm:prSet presAssocID="{CCBC3D6A-E3DF-4F97-9458-9A0192619B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DD48FE-012B-410A-A171-247F5656A7B8}" type="pres">
      <dgm:prSet presAssocID="{8F321B04-C1D0-4257-838C-F7DE20CAC2F3}" presName="hierRoot1" presStyleCnt="0">
        <dgm:presLayoutVars>
          <dgm:hierBranch val="init"/>
        </dgm:presLayoutVars>
      </dgm:prSet>
      <dgm:spPr/>
    </dgm:pt>
    <dgm:pt modelId="{4CDC487D-4EE2-44B2-BC5C-C6E0178B831D}" type="pres">
      <dgm:prSet presAssocID="{8F321B04-C1D0-4257-838C-F7DE20CAC2F3}" presName="rootComposite1" presStyleCnt="0"/>
      <dgm:spPr/>
    </dgm:pt>
    <dgm:pt modelId="{D6386659-7409-497A-8F4C-C868A89DEA09}" type="pres">
      <dgm:prSet presAssocID="{8F321B04-C1D0-4257-838C-F7DE20CAC2F3}" presName="rootText1" presStyleLbl="node0" presStyleIdx="0" presStyleCnt="1">
        <dgm:presLayoutVars>
          <dgm:chPref val="3"/>
        </dgm:presLayoutVars>
      </dgm:prSet>
      <dgm:spPr/>
    </dgm:pt>
    <dgm:pt modelId="{0B7281F2-3112-413D-99FF-27E3A94C80DB}" type="pres">
      <dgm:prSet presAssocID="{8F321B04-C1D0-4257-838C-F7DE20CAC2F3}" presName="rootConnector1" presStyleLbl="node1" presStyleIdx="0" presStyleCnt="0"/>
      <dgm:spPr/>
    </dgm:pt>
    <dgm:pt modelId="{801F3928-E4CE-47F7-A760-5BE12AD43443}" type="pres">
      <dgm:prSet presAssocID="{8F321B04-C1D0-4257-838C-F7DE20CAC2F3}" presName="hierChild2" presStyleCnt="0"/>
      <dgm:spPr/>
    </dgm:pt>
    <dgm:pt modelId="{E82EEA5B-BEBF-40AA-878D-45C4DDEB172A}" type="pres">
      <dgm:prSet presAssocID="{F4619672-0CE1-44EE-B928-4877D98E22BD}" presName="Name37" presStyleLbl="parChTrans1D2" presStyleIdx="0" presStyleCnt="3"/>
      <dgm:spPr/>
    </dgm:pt>
    <dgm:pt modelId="{5E56F6D7-6612-46E1-A676-5077721C263B}" type="pres">
      <dgm:prSet presAssocID="{3AC53554-33BE-4856-ACC6-0480A97E6331}" presName="hierRoot2" presStyleCnt="0">
        <dgm:presLayoutVars>
          <dgm:hierBranch val="init"/>
        </dgm:presLayoutVars>
      </dgm:prSet>
      <dgm:spPr/>
    </dgm:pt>
    <dgm:pt modelId="{72B77A5B-0B71-4B6A-884E-E5D8F2929EEF}" type="pres">
      <dgm:prSet presAssocID="{3AC53554-33BE-4856-ACC6-0480A97E6331}" presName="rootComposite" presStyleCnt="0"/>
      <dgm:spPr/>
    </dgm:pt>
    <dgm:pt modelId="{C50BE863-0EA4-4FB0-B5C3-05F22A040A41}" type="pres">
      <dgm:prSet presAssocID="{3AC53554-33BE-4856-ACC6-0480A97E6331}" presName="rootText" presStyleLbl="node2" presStyleIdx="0" presStyleCnt="3" custScaleX="116722">
        <dgm:presLayoutVars>
          <dgm:chPref val="3"/>
        </dgm:presLayoutVars>
      </dgm:prSet>
      <dgm:spPr/>
    </dgm:pt>
    <dgm:pt modelId="{160CB00E-72F3-4C29-80CE-53C8DFF755D7}" type="pres">
      <dgm:prSet presAssocID="{3AC53554-33BE-4856-ACC6-0480A97E6331}" presName="rootConnector" presStyleLbl="node2" presStyleIdx="0" presStyleCnt="3"/>
      <dgm:spPr/>
    </dgm:pt>
    <dgm:pt modelId="{8183B4C1-A8E2-430C-A866-8E28C3944B8E}" type="pres">
      <dgm:prSet presAssocID="{3AC53554-33BE-4856-ACC6-0480A97E6331}" presName="hierChild4" presStyleCnt="0"/>
      <dgm:spPr/>
    </dgm:pt>
    <dgm:pt modelId="{433CCD98-0F56-4006-9363-653E593EBC6B}" type="pres">
      <dgm:prSet presAssocID="{3AC53554-33BE-4856-ACC6-0480A97E6331}" presName="hierChild5" presStyleCnt="0"/>
      <dgm:spPr/>
    </dgm:pt>
    <dgm:pt modelId="{17056D2A-22B8-4321-B0B4-813FC4C3F23B}" type="pres">
      <dgm:prSet presAssocID="{66B7C4CE-D84C-4CD8-ADFB-144BD7F89934}" presName="Name37" presStyleLbl="parChTrans1D2" presStyleIdx="1" presStyleCnt="3"/>
      <dgm:spPr/>
    </dgm:pt>
    <dgm:pt modelId="{0B78FF94-2CC6-44AE-AAB9-EE53F6C2E872}" type="pres">
      <dgm:prSet presAssocID="{3CFE6860-408C-4EB0-9DF8-89EB9F751005}" presName="hierRoot2" presStyleCnt="0">
        <dgm:presLayoutVars>
          <dgm:hierBranch val="init"/>
        </dgm:presLayoutVars>
      </dgm:prSet>
      <dgm:spPr/>
    </dgm:pt>
    <dgm:pt modelId="{73892362-4BA9-4348-90B2-33E258270A0C}" type="pres">
      <dgm:prSet presAssocID="{3CFE6860-408C-4EB0-9DF8-89EB9F751005}" presName="rootComposite" presStyleCnt="0"/>
      <dgm:spPr/>
    </dgm:pt>
    <dgm:pt modelId="{D41FC358-96FB-4817-85E2-A40F460CB9A8}" type="pres">
      <dgm:prSet presAssocID="{3CFE6860-408C-4EB0-9DF8-89EB9F751005}" presName="rootText" presStyleLbl="node2" presStyleIdx="1" presStyleCnt="3" custScaleX="126523">
        <dgm:presLayoutVars>
          <dgm:chPref val="3"/>
        </dgm:presLayoutVars>
      </dgm:prSet>
      <dgm:spPr/>
    </dgm:pt>
    <dgm:pt modelId="{7EB31547-6333-4834-A241-9174EBD51855}" type="pres">
      <dgm:prSet presAssocID="{3CFE6860-408C-4EB0-9DF8-89EB9F751005}" presName="rootConnector" presStyleLbl="node2" presStyleIdx="1" presStyleCnt="3"/>
      <dgm:spPr/>
    </dgm:pt>
    <dgm:pt modelId="{90B33EE3-0413-4D8F-8242-52B85DEB3305}" type="pres">
      <dgm:prSet presAssocID="{3CFE6860-408C-4EB0-9DF8-89EB9F751005}" presName="hierChild4" presStyleCnt="0"/>
      <dgm:spPr/>
    </dgm:pt>
    <dgm:pt modelId="{91F7B22C-1D7A-43AF-B033-C23CD67EBAAA}" type="pres">
      <dgm:prSet presAssocID="{3CFE6860-408C-4EB0-9DF8-89EB9F751005}" presName="hierChild5" presStyleCnt="0"/>
      <dgm:spPr/>
    </dgm:pt>
    <dgm:pt modelId="{76510EA2-2BCF-430A-8840-34E855A28FB1}" type="pres">
      <dgm:prSet presAssocID="{ECFB9263-55CB-4BBD-BAE1-2C6ADEAEF44E}" presName="Name37" presStyleLbl="parChTrans1D2" presStyleIdx="2" presStyleCnt="3"/>
      <dgm:spPr/>
    </dgm:pt>
    <dgm:pt modelId="{D3E48684-42D3-47CF-9909-1005D33FA339}" type="pres">
      <dgm:prSet presAssocID="{F2A86129-649E-496A-9D7E-D06566CDB0F6}" presName="hierRoot2" presStyleCnt="0">
        <dgm:presLayoutVars>
          <dgm:hierBranch val="init"/>
        </dgm:presLayoutVars>
      </dgm:prSet>
      <dgm:spPr/>
    </dgm:pt>
    <dgm:pt modelId="{3A2B35F4-A277-4F45-8A06-736A35AD775F}" type="pres">
      <dgm:prSet presAssocID="{F2A86129-649E-496A-9D7E-D06566CDB0F6}" presName="rootComposite" presStyleCnt="0"/>
      <dgm:spPr/>
    </dgm:pt>
    <dgm:pt modelId="{D74BADD6-48B4-4F21-B7C5-47A5007E87A4}" type="pres">
      <dgm:prSet presAssocID="{F2A86129-649E-496A-9D7E-D06566CDB0F6}" presName="rootText" presStyleLbl="node2" presStyleIdx="2" presStyleCnt="3">
        <dgm:presLayoutVars>
          <dgm:chPref val="3"/>
        </dgm:presLayoutVars>
      </dgm:prSet>
      <dgm:spPr/>
    </dgm:pt>
    <dgm:pt modelId="{1D4F1BC1-7D44-429D-8D83-C18440016104}" type="pres">
      <dgm:prSet presAssocID="{F2A86129-649E-496A-9D7E-D06566CDB0F6}" presName="rootConnector" presStyleLbl="node2" presStyleIdx="2" presStyleCnt="3"/>
      <dgm:spPr/>
    </dgm:pt>
    <dgm:pt modelId="{5818B462-5E40-42C3-AFD2-A822E1F2A895}" type="pres">
      <dgm:prSet presAssocID="{F2A86129-649E-496A-9D7E-D06566CDB0F6}" presName="hierChild4" presStyleCnt="0"/>
      <dgm:spPr/>
    </dgm:pt>
    <dgm:pt modelId="{DC274885-FB3F-4DB1-874C-F68456F9EB65}" type="pres">
      <dgm:prSet presAssocID="{F2A86129-649E-496A-9D7E-D06566CDB0F6}" presName="hierChild5" presStyleCnt="0"/>
      <dgm:spPr/>
    </dgm:pt>
    <dgm:pt modelId="{CC8D78DB-E61D-4295-B4B8-FAA10FB17209}" type="pres">
      <dgm:prSet presAssocID="{8F321B04-C1D0-4257-838C-F7DE20CAC2F3}" presName="hierChild3" presStyleCnt="0"/>
      <dgm:spPr/>
    </dgm:pt>
  </dgm:ptLst>
  <dgm:cxnLst>
    <dgm:cxn modelId="{3276F419-87AF-4DC0-9A79-C7E35B777EC6}" type="presOf" srcId="{8F321B04-C1D0-4257-838C-F7DE20CAC2F3}" destId="{D6386659-7409-497A-8F4C-C868A89DEA09}" srcOrd="0" destOrd="0" presId="urn:microsoft.com/office/officeart/2005/8/layout/orgChart1"/>
    <dgm:cxn modelId="{8EA5B01F-961C-4B96-90B8-DDCC5BD7539F}" type="presOf" srcId="{F2A86129-649E-496A-9D7E-D06566CDB0F6}" destId="{D74BADD6-48B4-4F21-B7C5-47A5007E87A4}" srcOrd="0" destOrd="0" presId="urn:microsoft.com/office/officeart/2005/8/layout/orgChart1"/>
    <dgm:cxn modelId="{71B8DC1F-2C99-477F-94AA-5C30A45698BB}" type="presOf" srcId="{F2A86129-649E-496A-9D7E-D06566CDB0F6}" destId="{1D4F1BC1-7D44-429D-8D83-C18440016104}" srcOrd="1" destOrd="0" presId="urn:microsoft.com/office/officeart/2005/8/layout/orgChart1"/>
    <dgm:cxn modelId="{3DC5F820-8D56-4F7E-BAC5-6E283E42BA80}" type="presOf" srcId="{66B7C4CE-D84C-4CD8-ADFB-144BD7F89934}" destId="{17056D2A-22B8-4321-B0B4-813FC4C3F23B}" srcOrd="0" destOrd="0" presId="urn:microsoft.com/office/officeart/2005/8/layout/orgChart1"/>
    <dgm:cxn modelId="{FBD86F42-3A08-4C6A-9C0E-CE4C624402FA}" type="presOf" srcId="{CCBC3D6A-E3DF-4F97-9458-9A0192619BEA}" destId="{6316A757-1C0E-4021-816B-F2ECEA897107}" srcOrd="0" destOrd="0" presId="urn:microsoft.com/office/officeart/2005/8/layout/orgChart1"/>
    <dgm:cxn modelId="{3CB96067-10E1-4133-BD7A-5DE8F79E78FC}" srcId="{CCBC3D6A-E3DF-4F97-9458-9A0192619BEA}" destId="{8F321B04-C1D0-4257-838C-F7DE20CAC2F3}" srcOrd="0" destOrd="0" parTransId="{D66C473F-79D2-478D-8491-2326449C033A}" sibTransId="{90D6AA29-A8EF-4C88-AE63-B1BFF5C6C101}"/>
    <dgm:cxn modelId="{C79A494E-928E-4B23-B3BD-C51F9F99DD22}" type="presOf" srcId="{ECFB9263-55CB-4BBD-BAE1-2C6ADEAEF44E}" destId="{76510EA2-2BCF-430A-8840-34E855A28FB1}" srcOrd="0" destOrd="0" presId="urn:microsoft.com/office/officeart/2005/8/layout/orgChart1"/>
    <dgm:cxn modelId="{B1FA4677-952E-4516-9BD7-1217BF4D66AF}" type="presOf" srcId="{3CFE6860-408C-4EB0-9DF8-89EB9F751005}" destId="{7EB31547-6333-4834-A241-9174EBD51855}" srcOrd="1" destOrd="0" presId="urn:microsoft.com/office/officeart/2005/8/layout/orgChart1"/>
    <dgm:cxn modelId="{EC31F757-E0A5-46E2-9F64-FE344C1BFDD5}" type="presOf" srcId="{3AC53554-33BE-4856-ACC6-0480A97E6331}" destId="{C50BE863-0EA4-4FB0-B5C3-05F22A040A41}" srcOrd="0" destOrd="0" presId="urn:microsoft.com/office/officeart/2005/8/layout/orgChart1"/>
    <dgm:cxn modelId="{3ECE2783-3CD3-4772-A1E8-52CACC9E8973}" type="presOf" srcId="{8F321B04-C1D0-4257-838C-F7DE20CAC2F3}" destId="{0B7281F2-3112-413D-99FF-27E3A94C80DB}" srcOrd="1" destOrd="0" presId="urn:microsoft.com/office/officeart/2005/8/layout/orgChart1"/>
    <dgm:cxn modelId="{F077C49A-81C0-4ED8-BA35-AE8B237973C3}" srcId="{8F321B04-C1D0-4257-838C-F7DE20CAC2F3}" destId="{3AC53554-33BE-4856-ACC6-0480A97E6331}" srcOrd="0" destOrd="0" parTransId="{F4619672-0CE1-44EE-B928-4877D98E22BD}" sibTransId="{57BA6AC3-1763-48FF-83B7-D03E3D2D5205}"/>
    <dgm:cxn modelId="{B85D45BF-4573-4E47-A47D-7F837E278785}" srcId="{8F321B04-C1D0-4257-838C-F7DE20CAC2F3}" destId="{F2A86129-649E-496A-9D7E-D06566CDB0F6}" srcOrd="2" destOrd="0" parTransId="{ECFB9263-55CB-4BBD-BAE1-2C6ADEAEF44E}" sibTransId="{C8F673BD-71B3-4C4D-8F29-F23344B96F1B}"/>
    <dgm:cxn modelId="{2B93C6CC-8F95-4F2F-9D86-E0A225374488}" srcId="{8F321B04-C1D0-4257-838C-F7DE20CAC2F3}" destId="{3CFE6860-408C-4EB0-9DF8-89EB9F751005}" srcOrd="1" destOrd="0" parTransId="{66B7C4CE-D84C-4CD8-ADFB-144BD7F89934}" sibTransId="{8E7C8C49-F31D-4453-AACA-6470ABDA7892}"/>
    <dgm:cxn modelId="{BAA003E5-7CCC-43C0-97D5-E14FC1772B56}" type="presOf" srcId="{3AC53554-33BE-4856-ACC6-0480A97E6331}" destId="{160CB00E-72F3-4C29-80CE-53C8DFF755D7}" srcOrd="1" destOrd="0" presId="urn:microsoft.com/office/officeart/2005/8/layout/orgChart1"/>
    <dgm:cxn modelId="{71A287F9-1506-42F1-AF84-C140DB6AF903}" type="presOf" srcId="{F4619672-0CE1-44EE-B928-4877D98E22BD}" destId="{E82EEA5B-BEBF-40AA-878D-45C4DDEB172A}" srcOrd="0" destOrd="0" presId="urn:microsoft.com/office/officeart/2005/8/layout/orgChart1"/>
    <dgm:cxn modelId="{13C4B1FE-F61B-40F5-AAA7-754A5CA1015E}" type="presOf" srcId="{3CFE6860-408C-4EB0-9DF8-89EB9F751005}" destId="{D41FC358-96FB-4817-85E2-A40F460CB9A8}" srcOrd="0" destOrd="0" presId="urn:microsoft.com/office/officeart/2005/8/layout/orgChart1"/>
    <dgm:cxn modelId="{F8E0FCF7-D1FF-49FC-8B6C-7B4068E5DBC1}" type="presParOf" srcId="{6316A757-1C0E-4021-816B-F2ECEA897107}" destId="{1ADD48FE-012B-410A-A171-247F5656A7B8}" srcOrd="0" destOrd="0" presId="urn:microsoft.com/office/officeart/2005/8/layout/orgChart1"/>
    <dgm:cxn modelId="{C99B49D9-9F51-450E-8DEE-EE65D7BB1D4C}" type="presParOf" srcId="{1ADD48FE-012B-410A-A171-247F5656A7B8}" destId="{4CDC487D-4EE2-44B2-BC5C-C6E0178B831D}" srcOrd="0" destOrd="0" presId="urn:microsoft.com/office/officeart/2005/8/layout/orgChart1"/>
    <dgm:cxn modelId="{9D310E74-E134-4C82-ACDC-F9DD3A34AC0A}" type="presParOf" srcId="{4CDC487D-4EE2-44B2-BC5C-C6E0178B831D}" destId="{D6386659-7409-497A-8F4C-C868A89DEA09}" srcOrd="0" destOrd="0" presId="urn:microsoft.com/office/officeart/2005/8/layout/orgChart1"/>
    <dgm:cxn modelId="{8E81F9D3-FF12-4117-8D88-1123445EB7E0}" type="presParOf" srcId="{4CDC487D-4EE2-44B2-BC5C-C6E0178B831D}" destId="{0B7281F2-3112-413D-99FF-27E3A94C80DB}" srcOrd="1" destOrd="0" presId="urn:microsoft.com/office/officeart/2005/8/layout/orgChart1"/>
    <dgm:cxn modelId="{BF5B3E3C-A7D0-411B-AC80-CE4E73D085FE}" type="presParOf" srcId="{1ADD48FE-012B-410A-A171-247F5656A7B8}" destId="{801F3928-E4CE-47F7-A760-5BE12AD43443}" srcOrd="1" destOrd="0" presId="urn:microsoft.com/office/officeart/2005/8/layout/orgChart1"/>
    <dgm:cxn modelId="{063E5901-45D1-45EE-A6B7-9DAD7D5A4A8D}" type="presParOf" srcId="{801F3928-E4CE-47F7-A760-5BE12AD43443}" destId="{E82EEA5B-BEBF-40AA-878D-45C4DDEB172A}" srcOrd="0" destOrd="0" presId="urn:microsoft.com/office/officeart/2005/8/layout/orgChart1"/>
    <dgm:cxn modelId="{1FAD1EA8-1BE8-40CD-B44F-5361DA8B6B70}" type="presParOf" srcId="{801F3928-E4CE-47F7-A760-5BE12AD43443}" destId="{5E56F6D7-6612-46E1-A676-5077721C263B}" srcOrd="1" destOrd="0" presId="urn:microsoft.com/office/officeart/2005/8/layout/orgChart1"/>
    <dgm:cxn modelId="{00437B60-5C65-4C6F-A37D-F17C6EC5C0AA}" type="presParOf" srcId="{5E56F6D7-6612-46E1-A676-5077721C263B}" destId="{72B77A5B-0B71-4B6A-884E-E5D8F2929EEF}" srcOrd="0" destOrd="0" presId="urn:microsoft.com/office/officeart/2005/8/layout/orgChart1"/>
    <dgm:cxn modelId="{DD110A0F-DAB9-44E8-A9E4-7FF25129F359}" type="presParOf" srcId="{72B77A5B-0B71-4B6A-884E-E5D8F2929EEF}" destId="{C50BE863-0EA4-4FB0-B5C3-05F22A040A41}" srcOrd="0" destOrd="0" presId="urn:microsoft.com/office/officeart/2005/8/layout/orgChart1"/>
    <dgm:cxn modelId="{E7128A1E-8B91-4654-8417-BD72B79E3E43}" type="presParOf" srcId="{72B77A5B-0B71-4B6A-884E-E5D8F2929EEF}" destId="{160CB00E-72F3-4C29-80CE-53C8DFF755D7}" srcOrd="1" destOrd="0" presId="urn:microsoft.com/office/officeart/2005/8/layout/orgChart1"/>
    <dgm:cxn modelId="{FF821010-6029-40DF-980C-046862180D76}" type="presParOf" srcId="{5E56F6D7-6612-46E1-A676-5077721C263B}" destId="{8183B4C1-A8E2-430C-A866-8E28C3944B8E}" srcOrd="1" destOrd="0" presId="urn:microsoft.com/office/officeart/2005/8/layout/orgChart1"/>
    <dgm:cxn modelId="{4494459E-A748-4876-9337-568844926A2C}" type="presParOf" srcId="{5E56F6D7-6612-46E1-A676-5077721C263B}" destId="{433CCD98-0F56-4006-9363-653E593EBC6B}" srcOrd="2" destOrd="0" presId="urn:microsoft.com/office/officeart/2005/8/layout/orgChart1"/>
    <dgm:cxn modelId="{FA6C8E1A-D96E-48CC-B61F-530F65A4AABF}" type="presParOf" srcId="{801F3928-E4CE-47F7-A760-5BE12AD43443}" destId="{17056D2A-22B8-4321-B0B4-813FC4C3F23B}" srcOrd="2" destOrd="0" presId="urn:microsoft.com/office/officeart/2005/8/layout/orgChart1"/>
    <dgm:cxn modelId="{846E3D27-C1F9-496C-9D2A-8004796187CF}" type="presParOf" srcId="{801F3928-E4CE-47F7-A760-5BE12AD43443}" destId="{0B78FF94-2CC6-44AE-AAB9-EE53F6C2E872}" srcOrd="3" destOrd="0" presId="urn:microsoft.com/office/officeart/2005/8/layout/orgChart1"/>
    <dgm:cxn modelId="{5CF7997C-C08E-40D1-A806-A6EF03D401DC}" type="presParOf" srcId="{0B78FF94-2CC6-44AE-AAB9-EE53F6C2E872}" destId="{73892362-4BA9-4348-90B2-33E258270A0C}" srcOrd="0" destOrd="0" presId="urn:microsoft.com/office/officeart/2005/8/layout/orgChart1"/>
    <dgm:cxn modelId="{8913FF42-8ABD-439A-AF67-70DC2CBB3DB1}" type="presParOf" srcId="{73892362-4BA9-4348-90B2-33E258270A0C}" destId="{D41FC358-96FB-4817-85E2-A40F460CB9A8}" srcOrd="0" destOrd="0" presId="urn:microsoft.com/office/officeart/2005/8/layout/orgChart1"/>
    <dgm:cxn modelId="{A647BC7C-9A45-4430-94F2-3B0E23E359AE}" type="presParOf" srcId="{73892362-4BA9-4348-90B2-33E258270A0C}" destId="{7EB31547-6333-4834-A241-9174EBD51855}" srcOrd="1" destOrd="0" presId="urn:microsoft.com/office/officeart/2005/8/layout/orgChart1"/>
    <dgm:cxn modelId="{8894FC60-FCF4-4581-9A75-1B4547E9A761}" type="presParOf" srcId="{0B78FF94-2CC6-44AE-AAB9-EE53F6C2E872}" destId="{90B33EE3-0413-4D8F-8242-52B85DEB3305}" srcOrd="1" destOrd="0" presId="urn:microsoft.com/office/officeart/2005/8/layout/orgChart1"/>
    <dgm:cxn modelId="{9025BADF-B5D7-4C26-BF78-658D03C05717}" type="presParOf" srcId="{0B78FF94-2CC6-44AE-AAB9-EE53F6C2E872}" destId="{91F7B22C-1D7A-43AF-B033-C23CD67EBAAA}" srcOrd="2" destOrd="0" presId="urn:microsoft.com/office/officeart/2005/8/layout/orgChart1"/>
    <dgm:cxn modelId="{0C16E7C9-EF6B-4921-B775-0F3DC8D6E62C}" type="presParOf" srcId="{801F3928-E4CE-47F7-A760-5BE12AD43443}" destId="{76510EA2-2BCF-430A-8840-34E855A28FB1}" srcOrd="4" destOrd="0" presId="urn:microsoft.com/office/officeart/2005/8/layout/orgChart1"/>
    <dgm:cxn modelId="{8FC2DE2C-9650-4DA9-9548-C0962CBEC768}" type="presParOf" srcId="{801F3928-E4CE-47F7-A760-5BE12AD43443}" destId="{D3E48684-42D3-47CF-9909-1005D33FA339}" srcOrd="5" destOrd="0" presId="urn:microsoft.com/office/officeart/2005/8/layout/orgChart1"/>
    <dgm:cxn modelId="{48F3367B-5147-49F0-A286-D0F8509FDC98}" type="presParOf" srcId="{D3E48684-42D3-47CF-9909-1005D33FA339}" destId="{3A2B35F4-A277-4F45-8A06-736A35AD775F}" srcOrd="0" destOrd="0" presId="urn:microsoft.com/office/officeart/2005/8/layout/orgChart1"/>
    <dgm:cxn modelId="{C513945E-7D2B-44CA-955B-6EA64548D992}" type="presParOf" srcId="{3A2B35F4-A277-4F45-8A06-736A35AD775F}" destId="{D74BADD6-48B4-4F21-B7C5-47A5007E87A4}" srcOrd="0" destOrd="0" presId="urn:microsoft.com/office/officeart/2005/8/layout/orgChart1"/>
    <dgm:cxn modelId="{354A2890-2351-47E7-811A-ABD175153784}" type="presParOf" srcId="{3A2B35F4-A277-4F45-8A06-736A35AD775F}" destId="{1D4F1BC1-7D44-429D-8D83-C18440016104}" srcOrd="1" destOrd="0" presId="urn:microsoft.com/office/officeart/2005/8/layout/orgChart1"/>
    <dgm:cxn modelId="{9A89DA94-DD41-4DFF-BA3E-21B864B1835A}" type="presParOf" srcId="{D3E48684-42D3-47CF-9909-1005D33FA339}" destId="{5818B462-5E40-42C3-AFD2-A822E1F2A895}" srcOrd="1" destOrd="0" presId="urn:microsoft.com/office/officeart/2005/8/layout/orgChart1"/>
    <dgm:cxn modelId="{B2D52122-936C-4D91-BC7E-BF8D612C7D70}" type="presParOf" srcId="{D3E48684-42D3-47CF-9909-1005D33FA339}" destId="{DC274885-FB3F-4DB1-874C-F68456F9EB65}" srcOrd="2" destOrd="0" presId="urn:microsoft.com/office/officeart/2005/8/layout/orgChart1"/>
    <dgm:cxn modelId="{6D9D90A9-854A-4741-9858-7A73F1C0778E}" type="presParOf" srcId="{1ADD48FE-012B-410A-A171-247F5656A7B8}" destId="{CC8D78DB-E61D-4295-B4B8-FAA10FB172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10EA2-2BCF-430A-8840-34E855A28FB1}">
      <dsp:nvSpPr>
        <dsp:cNvPr id="0" name=""/>
        <dsp:cNvSpPr/>
      </dsp:nvSpPr>
      <dsp:spPr>
        <a:xfrm>
          <a:off x="5303044" y="2442284"/>
          <a:ext cx="3923848" cy="577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77"/>
              </a:lnTo>
              <a:lnTo>
                <a:pt x="3923848" y="288877"/>
              </a:lnTo>
              <a:lnTo>
                <a:pt x="3923848" y="577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56D2A-22B8-4321-B0B4-813FC4C3F23B}">
      <dsp:nvSpPr>
        <dsp:cNvPr id="0" name=""/>
        <dsp:cNvSpPr/>
      </dsp:nvSpPr>
      <dsp:spPr>
        <a:xfrm>
          <a:off x="5303044" y="2442284"/>
          <a:ext cx="230028" cy="577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77"/>
              </a:lnTo>
              <a:lnTo>
                <a:pt x="230028" y="288877"/>
              </a:lnTo>
              <a:lnTo>
                <a:pt x="230028" y="577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EEA5B-BEBF-40AA-878D-45C4DDEB172A}">
      <dsp:nvSpPr>
        <dsp:cNvPr id="0" name=""/>
        <dsp:cNvSpPr/>
      </dsp:nvSpPr>
      <dsp:spPr>
        <a:xfrm>
          <a:off x="1609224" y="2442284"/>
          <a:ext cx="3693819" cy="577754"/>
        </a:xfrm>
        <a:custGeom>
          <a:avLst/>
          <a:gdLst/>
          <a:ahLst/>
          <a:cxnLst/>
          <a:rect l="0" t="0" r="0" b="0"/>
          <a:pathLst>
            <a:path>
              <a:moveTo>
                <a:pt x="3693819" y="0"/>
              </a:moveTo>
              <a:lnTo>
                <a:pt x="3693819" y="288877"/>
              </a:lnTo>
              <a:lnTo>
                <a:pt x="0" y="288877"/>
              </a:lnTo>
              <a:lnTo>
                <a:pt x="0" y="577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86659-7409-497A-8F4C-C868A89DEA09}">
      <dsp:nvSpPr>
        <dsp:cNvPr id="0" name=""/>
        <dsp:cNvSpPr/>
      </dsp:nvSpPr>
      <dsp:spPr>
        <a:xfrm>
          <a:off x="3927437" y="1066678"/>
          <a:ext cx="2751213" cy="137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自我服务偏差</a:t>
          </a:r>
        </a:p>
      </dsp:txBody>
      <dsp:txXfrm>
        <a:off x="3927437" y="1066678"/>
        <a:ext cx="2751213" cy="1375606"/>
      </dsp:txXfrm>
    </dsp:sp>
    <dsp:sp modelId="{C50BE863-0EA4-4FB0-B5C3-05F22A040A41}">
      <dsp:nvSpPr>
        <dsp:cNvPr id="0" name=""/>
        <dsp:cNvSpPr/>
      </dsp:nvSpPr>
      <dsp:spPr>
        <a:xfrm>
          <a:off x="3588" y="3020039"/>
          <a:ext cx="3211270" cy="137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zh-CN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对积极结果的内部归因偏好</a:t>
          </a:r>
          <a:endParaRPr lang="en-US" altLang="zh-CN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</a:t>
          </a:r>
          <a:r>
            <a:rPr lang="en-US" sz="2000" kern="1200" dirty="0" err="1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Mezulis</a:t>
          </a:r>
          <a:r>
            <a:rPr lang="zh-CN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等</a:t>
          </a: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, 2004)</a:t>
          </a:r>
          <a:endParaRPr lang="zh-CN" altLang="en-US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sp:txBody>
      <dsp:txXfrm>
        <a:off x="3588" y="3020039"/>
        <a:ext cx="3211270" cy="1375606"/>
      </dsp:txXfrm>
    </dsp:sp>
    <dsp:sp modelId="{D41FC358-96FB-4817-85E2-A40F460CB9A8}">
      <dsp:nvSpPr>
        <dsp:cNvPr id="0" name=""/>
        <dsp:cNvSpPr/>
      </dsp:nvSpPr>
      <dsp:spPr>
        <a:xfrm>
          <a:off x="3792614" y="3020039"/>
          <a:ext cx="3480917" cy="137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zh-CN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更容易回忆起自己的道德事件</a:t>
          </a:r>
          <a:endParaRPr lang="en-US" altLang="zh-CN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</a:t>
          </a:r>
          <a:r>
            <a:rPr lang="en-US" sz="2000" kern="1200" dirty="0" err="1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Kouchaki</a:t>
          </a: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 &amp; Gino, 2016)</a:t>
          </a:r>
          <a:endParaRPr lang="zh-CN" altLang="en-US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sp:txBody>
      <dsp:txXfrm>
        <a:off x="3792614" y="3020039"/>
        <a:ext cx="3480917" cy="1375606"/>
      </dsp:txXfrm>
    </dsp:sp>
    <dsp:sp modelId="{D74BADD6-48B4-4F21-B7C5-47A5007E87A4}">
      <dsp:nvSpPr>
        <dsp:cNvPr id="0" name=""/>
        <dsp:cNvSpPr/>
      </dsp:nvSpPr>
      <dsp:spPr>
        <a:xfrm>
          <a:off x="7851286" y="3020039"/>
          <a:ext cx="2751213" cy="1375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zh-CN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对自己能力的过高评价</a:t>
          </a:r>
          <a:r>
            <a:rPr lang="en-US" sz="2000" kern="12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rPr>
            <a:t>(Dunning, 2011)</a:t>
          </a:r>
          <a:endParaRPr lang="zh-CN" altLang="en-US" sz="2000" kern="1200" dirty="0">
            <a:latin typeface="Times New Roman" panose="02020603050405020304" pitchFamily="18" charset="0"/>
            <a:ea typeface="华文楷体" panose="02010600040101010101" pitchFamily="2" charset="-122"/>
            <a:sym typeface="Times New Roman" panose="02020603050405020304" pitchFamily="18" charset="0"/>
          </a:endParaRPr>
        </a:p>
      </dsp:txBody>
      <dsp:txXfrm>
        <a:off x="7851286" y="3020039"/>
        <a:ext cx="2751213" cy="137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15DA-E0F4-4D2E-B799-E9512D97F62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2EE7-CB64-4046-A60A-E4775ACB1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9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去掉快乐感量表，心理弹性。考虑手机成瘾，网络成瘾，拖延</a:t>
            </a:r>
            <a:r>
              <a:rPr lang="en-US" altLang="zh-CN" dirty="0"/>
              <a:t>---</a:t>
            </a:r>
            <a:r>
              <a:rPr lang="zh-CN" altLang="en-US" dirty="0"/>
              <a:t>生态校标，</a:t>
            </a:r>
            <a:r>
              <a:rPr lang="en-US" altLang="zh-CN" dirty="0"/>
              <a:t>SAS</a:t>
            </a:r>
            <a:r>
              <a:rPr lang="zh-CN" altLang="en-US" dirty="0"/>
              <a:t>焦虑与抑郁，睡眠</a:t>
            </a:r>
            <a:r>
              <a:rPr lang="en-US" altLang="zh-CN" dirty="0"/>
              <a:t>—</a:t>
            </a:r>
            <a:r>
              <a:rPr lang="zh-CN" altLang="en-US" dirty="0"/>
              <a:t>短问卷；多维测心理健康</a:t>
            </a:r>
            <a:r>
              <a:rPr lang="en-US" altLang="zh-CN" dirty="0"/>
              <a:t>—</a:t>
            </a:r>
            <a:r>
              <a:rPr lang="zh-CN" altLang="en-US" dirty="0"/>
              <a:t>柳青；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Taylor: SE</a:t>
            </a:r>
            <a:r>
              <a:rPr lang="zh-CN" altLang="en-US" dirty="0"/>
              <a:t>虚假的自我控制感</a:t>
            </a:r>
            <a:r>
              <a:rPr lang="en-US" altLang="zh-CN" dirty="0"/>
              <a:t>---</a:t>
            </a:r>
            <a:r>
              <a:rPr lang="zh-CN" altLang="en-US" dirty="0"/>
              <a:t>偏内控，比如内外控取其一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71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去掉快乐感量表，心理弹性。考虑手机成瘾，网络成瘾，拖延</a:t>
            </a:r>
            <a:r>
              <a:rPr lang="en-US" altLang="zh-CN" dirty="0"/>
              <a:t>---</a:t>
            </a:r>
            <a:r>
              <a:rPr lang="zh-CN" altLang="en-US" dirty="0"/>
              <a:t>生态校标，</a:t>
            </a:r>
            <a:r>
              <a:rPr lang="en-US" altLang="zh-CN" dirty="0"/>
              <a:t>SAS</a:t>
            </a:r>
            <a:r>
              <a:rPr lang="zh-CN" altLang="en-US" dirty="0"/>
              <a:t>焦虑与抑郁，睡眠</a:t>
            </a:r>
            <a:r>
              <a:rPr lang="en-US" altLang="zh-CN" dirty="0"/>
              <a:t>—</a:t>
            </a:r>
            <a:r>
              <a:rPr lang="zh-CN" altLang="en-US" dirty="0"/>
              <a:t>短问卷；多维测心理健康</a:t>
            </a:r>
            <a:r>
              <a:rPr lang="en-US" altLang="zh-CN" dirty="0"/>
              <a:t>—</a:t>
            </a:r>
            <a:r>
              <a:rPr lang="zh-CN" altLang="en-US" dirty="0"/>
              <a:t>柳青；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Taylor: SE</a:t>
            </a:r>
            <a:r>
              <a:rPr lang="zh-CN" altLang="en-US" dirty="0"/>
              <a:t>虚假的自我控制感</a:t>
            </a:r>
            <a:r>
              <a:rPr lang="en-US" altLang="zh-CN" dirty="0"/>
              <a:t>---</a:t>
            </a:r>
            <a:r>
              <a:rPr lang="zh-CN" altLang="en-US" dirty="0"/>
              <a:t>偏内控，比如内外控取其一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4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去掉快乐感量表，心理弹性。考虑手机成瘾，网络成瘾，拖延</a:t>
            </a:r>
            <a:r>
              <a:rPr lang="en-US" altLang="zh-CN" dirty="0"/>
              <a:t>---</a:t>
            </a:r>
            <a:r>
              <a:rPr lang="zh-CN" altLang="en-US" dirty="0"/>
              <a:t>生态校标，</a:t>
            </a:r>
            <a:r>
              <a:rPr lang="en-US" altLang="zh-CN" dirty="0"/>
              <a:t>SAS</a:t>
            </a:r>
            <a:r>
              <a:rPr lang="zh-CN" altLang="en-US" dirty="0"/>
              <a:t>焦虑与抑郁，睡眠</a:t>
            </a:r>
            <a:r>
              <a:rPr lang="en-US" altLang="zh-CN" dirty="0"/>
              <a:t>—</a:t>
            </a:r>
            <a:r>
              <a:rPr lang="zh-CN" altLang="en-US" dirty="0"/>
              <a:t>短问卷；多维测心理健康</a:t>
            </a:r>
            <a:r>
              <a:rPr lang="en-US" altLang="zh-CN" dirty="0"/>
              <a:t>—</a:t>
            </a:r>
            <a:r>
              <a:rPr lang="zh-CN" altLang="en-US" dirty="0"/>
              <a:t>柳青；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Taylor: SE</a:t>
            </a:r>
            <a:r>
              <a:rPr lang="zh-CN" altLang="en-US" dirty="0"/>
              <a:t>虚假的自我控制感</a:t>
            </a:r>
            <a:r>
              <a:rPr lang="en-US" altLang="zh-CN" dirty="0"/>
              <a:t>---</a:t>
            </a:r>
            <a:r>
              <a:rPr lang="zh-CN" altLang="en-US" dirty="0"/>
              <a:t>偏内控，比如内外控取其一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1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领域和情感效价作为自变量的理由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0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2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9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0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03446-D8B9-4842-9CD9-2B872E0D58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Entity</a:t>
            </a:r>
            <a:r>
              <a:rPr lang="zh-CN" altLang="en-US" dirty="0"/>
              <a:t>与现实生活对应</a:t>
            </a:r>
            <a:r>
              <a:rPr lang="en-US" altLang="zh-CN" dirty="0"/>
              <a:t>, </a:t>
            </a:r>
            <a:r>
              <a:rPr lang="zh-CN" altLang="en-US" dirty="0"/>
              <a:t>看一下</a:t>
            </a:r>
            <a:r>
              <a:rPr lang="en-US" altLang="zh-CN" dirty="0"/>
              <a:t>Helen</a:t>
            </a:r>
            <a:r>
              <a:rPr lang="zh-CN" altLang="en-US" dirty="0"/>
              <a:t>做的图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：自我增强问卷与任务，（本身，直接的结果）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：数据驱动找到共同的东西（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PCA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探索提取一些成分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因素之类），与其他变量做关联，本体论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2EE7-CB64-4046-A60A-E4775ACB15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BE7C1-FCE1-E850-BCD3-742397D8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29C50-25DA-3365-7876-78EE26FD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A4911-B26C-D07C-00B0-CAEC1D48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3E3E3-3639-58CA-3E2D-57D79BB2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28F34-4E1F-0BFF-686F-23CD941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4640-D80B-58A5-6511-411782DB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B63DE-6A4F-2E81-EB5B-4217FDA6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7E513-C4EE-9C64-5073-9F93FE91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6491B-8C59-0D72-7DA6-6E636661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DF6B4-0D4A-9054-40C6-2EC7858F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8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F54307-05EF-C38B-13BF-2A835AC33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AF498-0887-1AB6-EC5D-0E463B762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55854-9985-E234-F4DD-9C2B34AC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7BCAB-BDCD-EC67-1708-83085682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364EB-7A7A-1C27-C035-C7A15BA7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2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F612-37A0-7F6D-ADE9-EFBFBA6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1A495-D803-ADD9-3A07-29C4F85C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6BC3C-209E-1EA1-698A-3D897AD4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D2B27-E16F-F730-8898-ABB20A93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F2CCA-BA14-BC03-6721-E1980D1F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B10A-E4BA-D224-D854-84FFB77A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16784-DD59-80A1-6530-3BD7B659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DBE84-2FBD-BCD2-2312-8ABC5A17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6BF71-A826-1513-5379-B304367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8B8F0-3F31-618C-2E61-E0B80DB4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CCB2-736B-3CFE-ED63-0E663D49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C8D90-3991-B326-91A6-9366FF84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41E5B-475B-58C2-0240-7D3B366F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1B4EE-E946-6465-0B3A-F08901B6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13876-564C-2638-2CED-8DA16C90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C2D99-078D-2771-9C91-BF1601A0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5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FC313-5016-26D8-52FA-7BB90295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49510-DB7E-656B-2B0C-D009EB47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3D6BA-A40E-4DB1-2472-FDE7B17A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C5501-CBA3-A97F-39E9-7FFF435B1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EA3163-7F53-81BB-05B9-0991D3178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E97013-3F90-59D2-A476-729B47D6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5C93D-3596-F520-AB60-10343253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89B3A7-EF6A-3C36-E0EE-B30C7A7E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6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15E02-E185-2BCD-AC23-A907884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11C646-9B72-D1AB-89B3-210CE9B4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FA3C02-B0C6-BF62-794E-2C20F69F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B708C-5597-C70A-3193-E6A1535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66F567-362D-685E-EDAA-98F7F118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4F036-E962-130F-6E69-5FB1084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AB13F-3460-E08E-BA33-FC11F288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912F-BEFB-4A83-1945-688BC9F8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975E6-E92B-9790-04C6-1CD74B0B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9E122-1761-379B-F12C-B67BB4388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E1F32-994F-3E68-FAD6-6908782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361B4-7526-B51F-347A-EF296019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E759C-D0B6-9649-0676-FDE5589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50FD-6BB3-24D5-49B0-22777B7C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9874A0-D89D-A877-7D21-59841C335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9798C-2B99-7E73-0C22-DFE641E5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F1369-8163-CB8F-C730-57F2E514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7124E-43D6-05A5-23F6-2CF30238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636A2-4DCD-D035-47B8-5B58034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0DEE2-E577-4F3A-2BDE-C78EAFDF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6FFBB-1CDB-AE5F-8ACF-BC7E6FA5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96C95-4A5E-C788-EA37-973512768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0A03-96F6-4C5F-AF69-E653D318862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2D9C1-9280-C967-BD78-B8B06DDE6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551D3-DE78-D1A9-79CB-12C27144E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0813-7FDE-4EFF-9865-3049768B8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4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96896"/>
            <a:ext cx="9144000" cy="9130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自我增强的测量及其本体论研究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4940" y="4165918"/>
            <a:ext cx="9144000" cy="1655762"/>
          </a:xfrm>
        </p:spPr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汇报人：孙淑婷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指导老师：胡传鹏教授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171D8F-0979-BC4F-AF36-E61D005F8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193" y="58224"/>
            <a:ext cx="4803006" cy="2297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自我增强的相关理论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与心理健康的关系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自我增强效应是一个例行的、适应性系统的一部分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(Sedikides,2021)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促使个体最大限度体验自尊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(Brown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2001)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自我增强可以增强心理幸福感（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Mara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Zell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2020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自我增强可以促进人们的社会互动和人际关系（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MR Leary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2007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自我增强与任务表现的提高正相关（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Mara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2017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0E41CF-7A91-9EDA-EF82-58FEEA16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20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F9A7-F3EB-41E5-FE20-B6AC4AA4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存在问题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EA1F0-A339-E3E2-1418-DAC83B93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外显（自我报告）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不能明确判断哪些是个体的准确感知，哪些是夸大的成分，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且某些条目的表达可能引起个体的戒备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sz="1800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 sz="20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内隐（认知实验）：</a:t>
            </a:r>
            <a:endParaRPr lang="en-US" altLang="zh-CN" sz="2000" kern="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个体对不常见刺激的反应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(Dang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2020)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可重复危机对心理实验的信度提出质疑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胡传鹏等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2016)</a:t>
            </a:r>
          </a:p>
          <a:p>
            <a:pPr lvl="1"/>
            <a:endParaRPr lang="en-US" altLang="zh-CN" sz="18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自我报告与认知实验之间的关系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自我报告和相同结构的行为测量之间存在微弱的相关性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(Eisenberg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2019)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行为测量和自我报告，不能被视为单一结构的可互换指标（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Hedge 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2018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zh-CN" altLang="en-US" sz="1800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63941-1E1D-CDF4-AD4D-F02D6E21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86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A32159A-91CA-C0C2-D186-CBC73BBAE6D3}"/>
              </a:ext>
            </a:extLst>
          </p:cNvPr>
          <p:cNvSpPr txBox="1">
            <a:spLocks/>
          </p:cNvSpPr>
          <p:nvPr/>
        </p:nvSpPr>
        <p:spPr>
          <a:xfrm>
            <a:off x="442541" y="849062"/>
            <a:ext cx="4326266" cy="738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24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认知本体论的</a:t>
            </a:r>
            <a:r>
              <a:rPr kumimoji="1" lang="en-US" altLang="zh-CN" sz="24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3M</a:t>
            </a:r>
            <a:r>
              <a:rPr kumimoji="1" lang="zh-CN" altLang="en-US" sz="24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30E3502-5F24-E319-BDF1-B90CFEA950ED}"/>
              </a:ext>
            </a:extLst>
          </p:cNvPr>
          <p:cNvSpPr txBox="1">
            <a:spLocks/>
          </p:cNvSpPr>
          <p:nvPr/>
        </p:nvSpPr>
        <p:spPr>
          <a:xfrm>
            <a:off x="1411174" y="4962699"/>
            <a:ext cx="9369651" cy="3790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Modelling</a:t>
            </a:r>
            <a:r>
              <a:rPr kumimoji="1" lang="zh-CN" altLang="en-US" sz="20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：利用测量模型和数据驱动的计算模型，将心理构念所代表的能力进行形式化和数学化，得到机制模型。</a:t>
            </a:r>
            <a:endParaRPr kumimoji="1" lang="en-US" altLang="zh-CN" sz="20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sz="20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spc="3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</a:t>
            </a:r>
            <a:r>
              <a:rPr kumimoji="1" lang="zh-CN" altLang="en-US" sz="20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：将构念与可观测指标建立映射，量化人类的心理能力某一方面，建立关于心理构念的大数据集。</a:t>
            </a:r>
            <a:endParaRPr kumimoji="1" lang="en-US" altLang="zh-CN" sz="20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1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Meta-research</a:t>
            </a:r>
            <a:r>
              <a:rPr kumimoji="1" lang="zh-CN" altLang="en-US" sz="21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：对已有关于某个心里构念的定义及测量方式的知识结构的重构。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l"/>
            </a:pPr>
            <a:endParaRPr kumimoji="1" lang="zh-CN" altLang="en-US" sz="36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l"/>
            </a:pPr>
            <a:endParaRPr kumimoji="1" lang="zh-CN" altLang="en-US" sz="36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l"/>
            </a:pPr>
            <a:endParaRPr kumimoji="1" lang="zh-CN" altLang="en-US" sz="36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l"/>
            </a:pPr>
            <a:endParaRPr kumimoji="1" lang="zh-CN" altLang="en-US" sz="3600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CCC6DFE-9EAB-E253-A856-477402D1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4" y="6363222"/>
            <a:ext cx="5721147" cy="3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0986E06-2FD9-A468-CE49-4EC17AFD6246}"/>
              </a:ext>
            </a:extLst>
          </p:cNvPr>
          <p:cNvSpPr txBox="1">
            <a:spLocks/>
          </p:cNvSpPr>
          <p:nvPr/>
        </p:nvSpPr>
        <p:spPr>
          <a:xfrm>
            <a:off x="-2340364" y="-285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可能的解决方法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D990-DF0C-E4BD-9709-8B8BD9F1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可能的解决方法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81DE8-047E-F08B-04D6-74C70302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认知本体论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(Cognitive ontology)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确定某个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心理构念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所包含的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实体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是否真实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存在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(Price &amp; Friston , 2005)</a:t>
            </a:r>
            <a:r>
              <a:rPr lang="zh-CN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在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构念</a:t>
            </a: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与反映实体存在的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可观测指标</a:t>
            </a: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建立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映射关系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明确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量化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指标与构念之间的关系 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(Boyle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2014)</a:t>
            </a:r>
          </a:p>
          <a:p>
            <a:pPr lvl="1">
              <a:lnSpc>
                <a:spcPct val="150000"/>
              </a:lnSpc>
            </a:pP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效度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与信度仍然最基础的两个指标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Borsboom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2005)</a:t>
            </a:r>
            <a:endParaRPr lang="zh-CN" altLang="en-US" sz="1800" kern="1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B852D3-E83A-CF4E-505C-6A59EF82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8EC1CC-592A-9007-701D-E43AD8844F56}"/>
              </a:ext>
            </a:extLst>
          </p:cNvPr>
          <p:cNvSpPr/>
          <p:nvPr/>
        </p:nvSpPr>
        <p:spPr>
          <a:xfrm>
            <a:off x="542693" y="1628078"/>
            <a:ext cx="8296507" cy="153886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1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EE87631-C05B-52EC-EBC3-FE35AF3814E6}"/>
              </a:ext>
            </a:extLst>
          </p:cNvPr>
          <p:cNvGrpSpPr/>
          <p:nvPr/>
        </p:nvGrpSpPr>
        <p:grpSpPr>
          <a:xfrm>
            <a:off x="713479" y="2045164"/>
            <a:ext cx="10765042" cy="3905593"/>
            <a:chOff x="955641" y="222822"/>
            <a:chExt cx="10765042" cy="390559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7C51406-45BF-9EDF-C170-05ECA810C435}"/>
                </a:ext>
              </a:extLst>
            </p:cNvPr>
            <p:cNvSpPr/>
            <p:nvPr/>
          </p:nvSpPr>
          <p:spPr>
            <a:xfrm>
              <a:off x="4107730" y="1442726"/>
              <a:ext cx="1839434" cy="94835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自我增强的多种测量方法间的关系？自我增强的测量方法在何种程度测量到自我增强？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0E7E955-17D2-BB7D-7237-064D7FA883B7}"/>
                </a:ext>
              </a:extLst>
            </p:cNvPr>
            <p:cNvSpPr/>
            <p:nvPr/>
          </p:nvSpPr>
          <p:spPr>
            <a:xfrm>
              <a:off x="4134955" y="3036391"/>
              <a:ext cx="1839434" cy="103111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自我增强的本体是否存在？与现实是否存在联系？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D992E8F-D879-BB72-A8A5-49156C9DFAF7}"/>
                </a:ext>
              </a:extLst>
            </p:cNvPr>
            <p:cNvSpPr/>
            <p:nvPr/>
          </p:nvSpPr>
          <p:spPr>
            <a:xfrm>
              <a:off x="955641" y="2311530"/>
              <a:ext cx="1768382" cy="72486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自我增强的测量及其本体论研究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0F9DC08-B602-9ECB-11F6-1A34A0749528}"/>
                </a:ext>
              </a:extLst>
            </p:cNvPr>
            <p:cNvSpPr/>
            <p:nvPr/>
          </p:nvSpPr>
          <p:spPr>
            <a:xfrm>
              <a:off x="3121601" y="2517511"/>
              <a:ext cx="307888" cy="312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C45DD8C-32B2-E389-3B30-95D5785FEFF8}"/>
                </a:ext>
              </a:extLst>
            </p:cNvPr>
            <p:cNvSpPr/>
            <p:nvPr/>
          </p:nvSpPr>
          <p:spPr>
            <a:xfrm>
              <a:off x="6976981" y="1309150"/>
              <a:ext cx="1999797" cy="115293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</a:t>
              </a:r>
              <a:r>
                <a:rPr lang="en-US" altLang="zh-CN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a. </a:t>
              </a:r>
            </a:p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用多种自我增强方法施测，用相关分析、网络分析、层级聚类进行数据驱动的分析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744318E-B502-E857-9E00-DC9C9662EA23}"/>
                </a:ext>
              </a:extLst>
            </p:cNvPr>
            <p:cNvSpPr/>
            <p:nvPr/>
          </p:nvSpPr>
          <p:spPr>
            <a:xfrm>
              <a:off x="9815870" y="1422839"/>
              <a:ext cx="1839434" cy="94835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假设</a:t>
              </a:r>
              <a:r>
                <a:rPr lang="en-US" altLang="zh-CN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1. </a:t>
              </a:r>
            </a:p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探索性研究，期望找到一些自我增强的共同成分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0AA3A0D7-628F-6D98-410A-E17E9CB7BE6B}"/>
                </a:ext>
              </a:extLst>
            </p:cNvPr>
            <p:cNvSpPr/>
            <p:nvPr/>
          </p:nvSpPr>
          <p:spPr>
            <a:xfrm>
              <a:off x="9205412" y="1761749"/>
              <a:ext cx="381823" cy="2705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08F11E0C-7396-7C47-FB93-02C541999390}"/>
                </a:ext>
              </a:extLst>
            </p:cNvPr>
            <p:cNvSpPr/>
            <p:nvPr/>
          </p:nvSpPr>
          <p:spPr>
            <a:xfrm>
              <a:off x="9285783" y="3416676"/>
              <a:ext cx="381823" cy="2705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E02ECD4-25FC-CF3B-55A1-53A57B4355B3}"/>
                </a:ext>
              </a:extLst>
            </p:cNvPr>
            <p:cNvSpPr/>
            <p:nvPr/>
          </p:nvSpPr>
          <p:spPr>
            <a:xfrm>
              <a:off x="6976981" y="222822"/>
              <a:ext cx="1839434" cy="4934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研究方法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EC85B7E-7728-49F4-77E8-EE998540DAC3}"/>
                </a:ext>
              </a:extLst>
            </p:cNvPr>
            <p:cNvSpPr/>
            <p:nvPr/>
          </p:nvSpPr>
          <p:spPr>
            <a:xfrm>
              <a:off x="9815870" y="222822"/>
              <a:ext cx="1839434" cy="4934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研究假设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FF94A35-66FE-6F49-E3CC-D791C4D9D2F8}"/>
                </a:ext>
              </a:extLst>
            </p:cNvPr>
            <p:cNvSpPr/>
            <p:nvPr/>
          </p:nvSpPr>
          <p:spPr>
            <a:xfrm>
              <a:off x="4048266" y="222822"/>
              <a:ext cx="1839434" cy="4934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研究问题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D81F4D-0013-B80A-F7B6-85877ECEBDD9}"/>
                </a:ext>
              </a:extLst>
            </p:cNvPr>
            <p:cNvSpPr/>
            <p:nvPr/>
          </p:nvSpPr>
          <p:spPr>
            <a:xfrm>
              <a:off x="9881249" y="3077767"/>
              <a:ext cx="1839434" cy="94835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假设</a:t>
              </a:r>
              <a:r>
                <a:rPr lang="en-US" altLang="zh-CN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2. </a:t>
              </a:r>
            </a:p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自我增强的共同成分与现实生活存在关系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54FB98C-E38C-DE9B-B918-AAA814ABF59B}"/>
                </a:ext>
              </a:extLst>
            </p:cNvPr>
            <p:cNvSpPr/>
            <p:nvPr/>
          </p:nvSpPr>
          <p:spPr>
            <a:xfrm>
              <a:off x="7072344" y="2975476"/>
              <a:ext cx="1999797" cy="115293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</a:t>
              </a:r>
              <a:r>
                <a:rPr lang="en-US" altLang="zh-CN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b. </a:t>
              </a:r>
            </a:p>
            <a:p>
              <a:pPr algn="ctr"/>
              <a:r>
                <a:rPr lang="zh-CN" altLang="en-US" sz="12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数据驱动找到共同的因素，与其他变量做关联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83007488-6669-9F9E-B228-D93C68CDBE27}"/>
                </a:ext>
              </a:extLst>
            </p:cNvPr>
            <p:cNvSpPr/>
            <p:nvPr/>
          </p:nvSpPr>
          <p:spPr>
            <a:xfrm>
              <a:off x="6281228" y="1781636"/>
              <a:ext cx="381823" cy="27053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5C8DBE45-1924-0776-D0A7-47FA8FC8BC2C}"/>
                </a:ext>
              </a:extLst>
            </p:cNvPr>
            <p:cNvSpPr/>
            <p:nvPr/>
          </p:nvSpPr>
          <p:spPr>
            <a:xfrm>
              <a:off x="6281229" y="3416675"/>
              <a:ext cx="381823" cy="27053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3722699A-3D70-4C40-CCB0-4E437C2B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技术路线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CB0E04F-1A88-66A7-D7CA-31BC1CB7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17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自我增强的自我报告与认知任务测量的一致性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被试：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网络招募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全国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18~35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岁的被试，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共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500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，男女各半。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r>
              <a:rPr lang="en-US" altLang="zh-CN" sz="20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: </a:t>
            </a: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相关分析、探索性因素分析、聚类分析，网络分析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研究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b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自我增强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与现实生态校标的联系</a:t>
            </a:r>
            <a:endParaRPr lang="en-US" altLang="zh-CN" sz="20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被试选取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:</a:t>
            </a:r>
            <a:r>
              <a:rPr lang="zh-CN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同研究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a</a:t>
            </a:r>
            <a:r>
              <a:rPr lang="zh-CN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r>
              <a:rPr lang="en-US" altLang="zh-CN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: </a:t>
            </a:r>
            <a:r>
              <a:rPr lang="zh-CN" altLang="en-US" sz="1800" kern="100" dirty="0">
                <a:latin typeface="Times New Roman" panose="02020603050405020304" pitchFamily="18" charset="0"/>
                <a:ea typeface="华文楷体" panose="02010600040101010101" pitchFamily="2" charset="-122"/>
                <a:cs typeface="宋体" panose="02010600030101010101" pitchFamily="2" charset="-122"/>
                <a:sym typeface="Times New Roman" panose="02020603050405020304" pitchFamily="18" charset="0"/>
              </a:rPr>
              <a:t>回归分析</a:t>
            </a:r>
            <a:endParaRPr lang="zh-CN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宋体" panose="02010600030101010101" pitchFamily="2" charset="-122"/>
              <a:sym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CN" altLang="zh-CN" sz="16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FA874-67BC-A6D8-7579-7E75EA27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B661-8E8F-00F1-1CDA-86B73F1E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F0693F0-2E62-DD5D-D395-13BB18C4E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39053"/>
              </p:ext>
            </p:extLst>
          </p:nvPr>
        </p:nvGraphicFramePr>
        <p:xfrm>
          <a:off x="935185" y="1704976"/>
          <a:ext cx="1051559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67763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5356503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79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4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基本信息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人口学问卷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性别，民族，经济水平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生活取向测验修订版（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LOT-R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过度的乐观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显性自恋量表（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NPI-16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显性自恋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过度敏感自恋量表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HSNS)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隐性自恋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自欺性拔高（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SDE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能力领域的自我增强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操纵印象（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IM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道德领域的自我增强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9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内控性（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I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）量表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夸大的自我控制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自我参照范式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记忆方面的自我增强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内隐联想范式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自我评价方面的自我增强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自我增强指标</a:t>
                      </a:r>
                      <a:endParaRPr lang="zh-CN" altLang="zh-CN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联想学习范式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知觉方面的自我增强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11402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E03C417-01B3-E323-D546-2EE17AFD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62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B661-8E8F-00F1-1CDA-86B73F1E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F0693F0-2E62-DD5D-D395-13BB18C4E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44531"/>
              </p:ext>
            </p:extLst>
          </p:nvPr>
        </p:nvGraphicFramePr>
        <p:xfrm>
          <a:off x="838200" y="2165826"/>
          <a:ext cx="10515597" cy="221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6776330"/>
                    </a:ext>
                  </a:extLst>
                </a:gridCol>
                <a:gridCol w="5098628">
                  <a:extLst>
                    <a:ext uri="{9D8B030D-6E8A-4147-A177-3AD203B41FA5}">
                      <a16:colId xmlns:a16="http://schemas.microsoft.com/office/drawing/2014/main" val="1153565038"/>
                    </a:ext>
                  </a:extLst>
                </a:gridCol>
                <a:gridCol w="1911770">
                  <a:extLst>
                    <a:ext uri="{9D8B030D-6E8A-4147-A177-3AD203B41FA5}">
                      <a16:colId xmlns:a16="http://schemas.microsoft.com/office/drawing/2014/main" val="1379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4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道德同一性量表（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moral identity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道德自我形象量表（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moral self-image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核心自我评价量表（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Core Self-Evaluations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罗森伯格自尊量表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 (Rosenberg Self-Esteem Scale)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2842"/>
                  </a:ext>
                </a:extLst>
              </a:tr>
              <a:tr h="167587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  <a:endParaRPr lang="zh-CN" altLang="zh-CN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自我概念清晰性量表（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SCCS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自我的一致性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2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84822CE-11D3-8369-7F8E-57462C20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2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B661-8E8F-00F1-1CDA-86B73F1E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F0693F0-2E62-DD5D-D395-13BB18C4E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191977"/>
              </p:ext>
            </p:extLst>
          </p:nvPr>
        </p:nvGraphicFramePr>
        <p:xfrm>
          <a:off x="838200" y="2165826"/>
          <a:ext cx="10515597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6776330"/>
                    </a:ext>
                  </a:extLst>
                </a:gridCol>
                <a:gridCol w="5098628">
                  <a:extLst>
                    <a:ext uri="{9D8B030D-6E8A-4147-A177-3AD203B41FA5}">
                      <a16:colId xmlns:a16="http://schemas.microsoft.com/office/drawing/2014/main" val="1153565038"/>
                    </a:ext>
                  </a:extLst>
                </a:gridCol>
                <a:gridCol w="1911770">
                  <a:extLst>
                    <a:ext uri="{9D8B030D-6E8A-4147-A177-3AD203B41FA5}">
                      <a16:colId xmlns:a16="http://schemas.microsoft.com/office/drawing/2014/main" val="1379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4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生活满意度量表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主观幸福感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简版一般拖延量表（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SGPS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拖延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广泛性焦虑量表（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GAD-7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焦虑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抑郁障碍量表（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PHQ-9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抑郁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284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F6EAD87-323E-145D-21C3-FB54D39B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19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9644E49-56DD-D1FB-7774-CB9B276EF5B1}"/>
              </a:ext>
            </a:extLst>
          </p:cNvPr>
          <p:cNvGrpSpPr/>
          <p:nvPr/>
        </p:nvGrpSpPr>
        <p:grpSpPr>
          <a:xfrm>
            <a:off x="1944417" y="148389"/>
            <a:ext cx="7504141" cy="6557140"/>
            <a:chOff x="1944417" y="148389"/>
            <a:chExt cx="7504141" cy="655714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9A66345-2002-8CCB-1E30-80CC24F6F52B}"/>
                </a:ext>
              </a:extLst>
            </p:cNvPr>
            <p:cNvSpPr/>
            <p:nvPr/>
          </p:nvSpPr>
          <p:spPr>
            <a:xfrm>
              <a:off x="1944417" y="2912830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人口学问卷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(11)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A6176-7515-F5D8-22E0-6275BBBDE5C5}"/>
                </a:ext>
              </a:extLst>
            </p:cNvPr>
            <p:cNvSpPr/>
            <p:nvPr/>
          </p:nvSpPr>
          <p:spPr>
            <a:xfrm>
              <a:off x="1944417" y="3613193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自我概念清晰度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27746CC-2AFC-938B-47A9-40CF3EE9F4AB}"/>
                </a:ext>
              </a:extLst>
            </p:cNvPr>
            <p:cNvSpPr/>
            <p:nvPr/>
          </p:nvSpPr>
          <p:spPr>
            <a:xfrm>
              <a:off x="1944417" y="4313556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抑郁 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(PHQ-9)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4A34D4-192A-4D74-D0E7-C8363532794F}"/>
                </a:ext>
              </a:extLst>
            </p:cNvPr>
            <p:cNvSpPr/>
            <p:nvPr/>
          </p:nvSpPr>
          <p:spPr>
            <a:xfrm>
              <a:off x="1944417" y="2212467"/>
              <a:ext cx="1979676" cy="4858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实验前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E9B5EA4-49C0-290D-8DDC-C1955BED89F4}"/>
                </a:ext>
              </a:extLst>
            </p:cNvPr>
            <p:cNvSpPr/>
            <p:nvPr/>
          </p:nvSpPr>
          <p:spPr>
            <a:xfrm>
              <a:off x="4610727" y="1051708"/>
              <a:ext cx="2102262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罗森伯格自尊量表 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082BD6-1236-399E-151D-866559C978F0}"/>
                </a:ext>
              </a:extLst>
            </p:cNvPr>
            <p:cNvSpPr/>
            <p:nvPr/>
          </p:nvSpPr>
          <p:spPr>
            <a:xfrm>
              <a:off x="4672020" y="1788958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核心自我评价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5604FE-307B-789C-25FB-B9BF508AD664}"/>
                </a:ext>
              </a:extLst>
            </p:cNvPr>
            <p:cNvSpPr/>
            <p:nvPr/>
          </p:nvSpPr>
          <p:spPr>
            <a:xfrm>
              <a:off x="4672020" y="3992695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显性自恋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(15)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4D8769-B646-2B51-5536-712115D6557E}"/>
                </a:ext>
              </a:extLst>
            </p:cNvPr>
            <p:cNvSpPr/>
            <p:nvPr/>
          </p:nvSpPr>
          <p:spPr>
            <a:xfrm>
              <a:off x="4672020" y="157861"/>
              <a:ext cx="1979676" cy="4858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Day1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42BFCC-7F22-DD28-1845-30AE1AAEC5E7}"/>
                </a:ext>
              </a:extLst>
            </p:cNvPr>
            <p:cNvSpPr/>
            <p:nvPr/>
          </p:nvSpPr>
          <p:spPr>
            <a:xfrm>
              <a:off x="4672020" y="4693058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隐性自恋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0B24E0B-586A-EAC1-393F-4D3BDB269544}"/>
                </a:ext>
              </a:extLst>
            </p:cNvPr>
            <p:cNvSpPr/>
            <p:nvPr/>
          </p:nvSpPr>
          <p:spPr>
            <a:xfrm>
              <a:off x="4672020" y="2462247"/>
              <a:ext cx="1979676" cy="485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内隐联想测验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D484E0-09AB-CB63-D04B-DC362F9E56BD}"/>
                </a:ext>
              </a:extLst>
            </p:cNvPr>
            <p:cNvSpPr/>
            <p:nvPr/>
          </p:nvSpPr>
          <p:spPr>
            <a:xfrm>
              <a:off x="4672020" y="3252246"/>
              <a:ext cx="2102262" cy="485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联想学习范式基线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A554AC-1BA6-D4D0-F426-CAEA6A4C82BD}"/>
                </a:ext>
              </a:extLst>
            </p:cNvPr>
            <p:cNvSpPr/>
            <p:nvPr/>
          </p:nvSpPr>
          <p:spPr>
            <a:xfrm>
              <a:off x="7410208" y="148389"/>
              <a:ext cx="1979676" cy="4858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Day2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9ACBA8-7058-C8BB-AABA-F6224B3D07C5}"/>
                </a:ext>
              </a:extLst>
            </p:cNvPr>
            <p:cNvSpPr/>
            <p:nvPr/>
          </p:nvSpPr>
          <p:spPr>
            <a:xfrm>
              <a:off x="7385513" y="1056144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生活满意度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(5)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1DEAAF7-E395-DA6F-09AD-0E1DFB55CE31}"/>
                </a:ext>
              </a:extLst>
            </p:cNvPr>
            <p:cNvSpPr/>
            <p:nvPr/>
          </p:nvSpPr>
          <p:spPr>
            <a:xfrm>
              <a:off x="7385513" y="2383114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生活方式取向（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LOT-R, 6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AD473B-E884-AA78-40F4-F75F9BA3A8A6}"/>
                </a:ext>
              </a:extLst>
            </p:cNvPr>
            <p:cNvSpPr/>
            <p:nvPr/>
          </p:nvSpPr>
          <p:spPr>
            <a:xfrm>
              <a:off x="7424319" y="4556456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道德自我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(10)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065F7A-07C3-F819-E469-87D330C9E573}"/>
                </a:ext>
              </a:extLst>
            </p:cNvPr>
            <p:cNvSpPr/>
            <p:nvPr/>
          </p:nvSpPr>
          <p:spPr>
            <a:xfrm>
              <a:off x="7399624" y="5393421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道德形象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(9)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882725C-633B-68F3-302B-A780729EF266}"/>
                </a:ext>
              </a:extLst>
            </p:cNvPr>
            <p:cNvSpPr/>
            <p:nvPr/>
          </p:nvSpPr>
          <p:spPr>
            <a:xfrm>
              <a:off x="7385513" y="3108842"/>
              <a:ext cx="1979676" cy="485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自我参照范式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317D75-E0D7-60B5-B90B-372C1125ED29}"/>
                </a:ext>
              </a:extLst>
            </p:cNvPr>
            <p:cNvSpPr/>
            <p:nvPr/>
          </p:nvSpPr>
          <p:spPr>
            <a:xfrm>
              <a:off x="7410208" y="3794930"/>
              <a:ext cx="1979676" cy="485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联想学习范式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E331D3A-7500-C61D-E071-2CCB43057BD2}"/>
                </a:ext>
              </a:extLst>
            </p:cNvPr>
            <p:cNvSpPr/>
            <p:nvPr/>
          </p:nvSpPr>
          <p:spPr>
            <a:xfrm>
              <a:off x="7302144" y="1697026"/>
              <a:ext cx="2146414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内控性（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）量表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(6)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FBB5B9-4E8A-F0EA-2D75-57990F57E4FA}"/>
                </a:ext>
              </a:extLst>
            </p:cNvPr>
            <p:cNvSpPr/>
            <p:nvPr/>
          </p:nvSpPr>
          <p:spPr>
            <a:xfrm>
              <a:off x="7399624" y="6105093"/>
              <a:ext cx="2018483" cy="6004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期待性回答平衡问卷（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SDE+IM 40</a:t>
              </a:r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C43855F2-3EAC-524A-33B0-402EC20E01FF}"/>
                </a:ext>
              </a:extLst>
            </p:cNvPr>
            <p:cNvSpPr/>
            <p:nvPr/>
          </p:nvSpPr>
          <p:spPr>
            <a:xfrm>
              <a:off x="4181320" y="3377102"/>
              <a:ext cx="351343" cy="236091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F6F744D5-A3D3-3F61-03F9-0FDBAC8BC836}"/>
                </a:ext>
              </a:extLst>
            </p:cNvPr>
            <p:cNvSpPr/>
            <p:nvPr/>
          </p:nvSpPr>
          <p:spPr>
            <a:xfrm>
              <a:off x="6904226" y="3390270"/>
              <a:ext cx="351343" cy="236091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4F10834-F3BB-933F-7736-FD11970C7161}"/>
                </a:ext>
              </a:extLst>
            </p:cNvPr>
            <p:cNvSpPr/>
            <p:nvPr/>
          </p:nvSpPr>
          <p:spPr>
            <a:xfrm>
              <a:off x="4620572" y="5393421"/>
              <a:ext cx="1979676" cy="4858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拖延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(9)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7AA24C4-CD1F-28B3-3D85-3F43C061DD98}"/>
                </a:ext>
              </a:extLst>
            </p:cNvPr>
            <p:cNvSpPr/>
            <p:nvPr/>
          </p:nvSpPr>
          <p:spPr>
            <a:xfrm>
              <a:off x="1944417" y="5013919"/>
              <a:ext cx="1979676" cy="485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焦虑 </a:t>
              </a:r>
              <a:r>
                <a: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(GAD-7)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02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 bwMode="auto">
          <a:xfrm>
            <a:off x="4762" y="1919093"/>
            <a:ext cx="2730880" cy="360040"/>
          </a:xfrm>
          <a:prstGeom prst="parallelogram">
            <a:avLst>
              <a:gd name="adj" fmla="val 76283"/>
            </a:avLst>
          </a:prstGeom>
          <a:solidFill>
            <a:schemeClr val="accent1">
              <a:lumMod val="50000"/>
            </a:schemeClr>
          </a:solidFill>
          <a:ln w="19050">
            <a:noFill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zh-CN" altLang="en-US" sz="12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1523049"/>
            <a:ext cx="2459596" cy="7560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目   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39616" y="2037374"/>
            <a:ext cx="20882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CONTENT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31089" y="2759852"/>
            <a:ext cx="684076" cy="6840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1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15165" y="2748288"/>
            <a:ext cx="2587220" cy="782232"/>
            <a:chOff x="1906687" y="1630469"/>
            <a:chExt cx="2587220" cy="782232"/>
          </a:xfrm>
        </p:grpSpPr>
        <p:sp>
          <p:nvSpPr>
            <p:cNvPr id="9" name="Rectangle 73"/>
            <p:cNvSpPr/>
            <p:nvPr/>
          </p:nvSpPr>
          <p:spPr>
            <a:xfrm>
              <a:off x="1906687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研究背景</a:t>
              </a:r>
              <a:endPara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0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15166" y="3841508"/>
            <a:ext cx="2587220" cy="782232"/>
            <a:chOff x="1906687" y="3419006"/>
            <a:chExt cx="2587220" cy="782232"/>
          </a:xfrm>
        </p:grpSpPr>
        <p:sp>
          <p:nvSpPr>
            <p:cNvPr id="12" name="Rectangle 73"/>
            <p:cNvSpPr/>
            <p:nvPr/>
          </p:nvSpPr>
          <p:spPr>
            <a:xfrm>
              <a:off x="1906687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研究方法</a:t>
              </a: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1906687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55713" y="2748288"/>
            <a:ext cx="2587220" cy="782232"/>
            <a:chOff x="8241018" y="1630469"/>
            <a:chExt cx="2587220" cy="782232"/>
          </a:xfrm>
        </p:grpSpPr>
        <p:sp>
          <p:nvSpPr>
            <p:cNvPr id="15" name="Rectangle 73"/>
            <p:cNvSpPr/>
            <p:nvPr/>
          </p:nvSpPr>
          <p:spPr>
            <a:xfrm>
              <a:off x="8241018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endPara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6" name="Rectangle 73"/>
            <p:cNvSpPr/>
            <p:nvPr/>
          </p:nvSpPr>
          <p:spPr>
            <a:xfrm>
              <a:off x="8241018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55714" y="3841508"/>
            <a:ext cx="2587220" cy="782232"/>
            <a:chOff x="8241018" y="3419006"/>
            <a:chExt cx="2587220" cy="782232"/>
          </a:xfrm>
        </p:grpSpPr>
        <p:sp>
          <p:nvSpPr>
            <p:cNvPr id="18" name="Rectangle 73"/>
            <p:cNvSpPr/>
            <p:nvPr/>
          </p:nvSpPr>
          <p:spPr>
            <a:xfrm>
              <a:off x="8241018" y="3419006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研究计划</a:t>
              </a:r>
              <a:endPara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8241018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2731089" y="3841508"/>
            <a:ext cx="684076" cy="684076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3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371637" y="2759852"/>
            <a:ext cx="684076" cy="684076"/>
          </a:xfrm>
          <a:prstGeom prst="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2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71637" y="3841508"/>
            <a:ext cx="684076" cy="684076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rPr>
              <a:t>4</a:t>
            </a:r>
            <a:endParaRPr lang="zh-CN" altLang="en-US" sz="4000" b="1" dirty="0">
              <a:solidFill>
                <a:schemeClr val="bg1">
                  <a:lumMod val="10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44960" y="2837628"/>
            <a:ext cx="2587220" cy="782232"/>
            <a:chOff x="1906687" y="1630469"/>
            <a:chExt cx="2587220" cy="782232"/>
          </a:xfrm>
        </p:grpSpPr>
        <p:sp>
          <p:nvSpPr>
            <p:cNvPr id="32" name="Rectangle 73"/>
            <p:cNvSpPr/>
            <p:nvPr/>
          </p:nvSpPr>
          <p:spPr>
            <a:xfrm>
              <a:off x="1906687" y="1630469"/>
              <a:ext cx="2587220" cy="24622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ea"/>
                  <a:sym typeface="Times New Roman" panose="02020603050405020304" pitchFamily="18" charset="0"/>
                </a:rPr>
                <a:t>研究目的</a:t>
              </a:r>
              <a:endPara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33" name="Rectangle 73"/>
            <p:cNvSpPr/>
            <p:nvPr/>
          </p:nvSpPr>
          <p:spPr>
            <a:xfrm>
              <a:off x="1906687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dk1">
                    <a:lumMod val="10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1740C9E-44DE-6CEF-7797-95BD5C46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自我参照范式：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三因素被试内设计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（领域：道德，能力）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（情感效价：积极，消极）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（参照类型：自我，朋友）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混合道德，能力领域的词汇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阶段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词汇评估（是否描述自我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朋友，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f 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符合描述，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j 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不符合描述）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练习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正式：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首因抗干扰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+80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用于分析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+4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尾因抗干扰</a:t>
            </a:r>
            <a:endParaRPr lang="en-US" altLang="zh-CN" sz="1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计算干扰记忆（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分钟加减乘除计算）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再认（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8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练习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+80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旧词</a:t>
            </a: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+80</a:t>
            </a: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新词）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子阶段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：词汇新旧判断（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0 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新词，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1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熟悉，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旧词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子阶段</a:t>
            </a:r>
            <a:r>
              <a:rPr lang="en-US" altLang="zh-CN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：词汇来源判断（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f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朋友，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j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</a:t>
            </a:r>
            <a:r>
              <a:rPr lang="zh-CN" altLang="en-US" sz="14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25" y="3793846"/>
            <a:ext cx="4002953" cy="25180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AF95FA-F481-DEFC-37BE-88B34407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联想学习范式：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三因素被试内设计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（参照类型：自我，朋友）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（情感效价：积极，消极）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（领域：道德，能力）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分为道德与能力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block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道德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词汇：好我，坏我，好他（她），坏他（她）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图形：六边形，五边形，椭圆，梯形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能力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词汇：强我，弱我，强他（她），弱他（她）</a:t>
            </a: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图形：圆形，三角形，菱形，正方形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64754" y="3603413"/>
            <a:ext cx="4297564" cy="3254587"/>
            <a:chOff x="4351283" y="3647797"/>
            <a:chExt cx="4040954" cy="32102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2813" y="3647797"/>
              <a:ext cx="4009424" cy="321020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351283" y="4067503"/>
              <a:ext cx="914400" cy="346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252FDF8-A52C-F68E-C703-4ED99426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内隐联想测试：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三因素被试内设计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（领域：道德，能力）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（情感效价：积极，消极）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×2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（参照类型：自我，朋友）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分为道德与能力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block</a:t>
            </a: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86" y="3725495"/>
            <a:ext cx="4140614" cy="27673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6CC402-301D-29F6-7F90-06DB4601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E3BD59-D77C-7796-259A-0AD04959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63" y="4204743"/>
            <a:ext cx="4831513" cy="146453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测量方法间的一致性，量化测量间的关系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自我增强的共同成分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与现实的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心理健康的关系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相关分析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探索性因素分析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聚类分析（提取因子）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网络分析（建立心理空间）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E95925-F280-B76E-2DF2-2F8BB5322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"/>
          <a:stretch/>
        </p:blipFill>
        <p:spPr>
          <a:xfrm>
            <a:off x="7051039" y="3827621"/>
            <a:ext cx="4246643" cy="24842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15BB-1604-C287-DB87-C29884D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BD6BA-F9BB-6375-9596-D2221E05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CB918B-3FFC-FE12-0BB7-0B2ED140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309"/>
            <a:ext cx="4722777" cy="23852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2351B2-E014-4611-ED9E-5BAE4BB1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44" y="2317003"/>
            <a:ext cx="5086963" cy="3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27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2023.05-2023.06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：实验材料的准备；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2023.07-2023.08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实验代码的改进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，数据分析方法的学习；</a:t>
            </a: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相关分析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探索性因素分析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聚类分析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网络分析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对自我参照再认阶段数据进行多项式加工树建模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自我参照评估阶段和联想学习范式的</a:t>
            </a:r>
            <a:r>
              <a:rPr lang="en-US" altLang="zh-CN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DDM</a:t>
            </a:r>
            <a:r>
              <a:rPr lang="zh-CN" altLang="en-US" sz="2000" kern="1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建模</a:t>
            </a:r>
            <a:endParaRPr lang="zh-CN" altLang="en-US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2023.09-2023.11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：利用网络在线实验数据收集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500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人；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2023.12-2024.03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：实验结果的数据分析</a:t>
            </a:r>
          </a:p>
          <a:p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7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961D-2541-68D4-5713-81F883D00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D80F4-B4A0-3144-C7DE-FC9BFB430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D7781B-F0C2-E29F-1017-4F279F09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BECCA0-D3C5-7861-03A0-F5B8E88A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82" y="1757160"/>
            <a:ext cx="4177721" cy="1203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89049A-D925-98F8-B292-AE1CA1122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78" y="3109127"/>
            <a:ext cx="4405425" cy="16556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582865-4887-2046-E67D-066F7AFCA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567" y="4691557"/>
            <a:ext cx="2567055" cy="12686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D053B2-D50A-E832-C1BC-C2E45D773FA3}"/>
              </a:ext>
            </a:extLst>
          </p:cNvPr>
          <p:cNvSpPr/>
          <p:nvPr/>
        </p:nvSpPr>
        <p:spPr>
          <a:xfrm>
            <a:off x="5414202" y="1770504"/>
            <a:ext cx="4260273" cy="12036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记忆：对积极自我相关信息更优的记忆效果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Rogers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1977)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</a:p>
          <a:p>
            <a:pPr algn="ctr"/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F08CE-B76A-F746-0188-757E13F51D01}"/>
              </a:ext>
            </a:extLst>
          </p:cNvPr>
          <p:cNvSpPr/>
          <p:nvPr/>
        </p:nvSpPr>
        <p:spPr>
          <a:xfrm>
            <a:off x="5414202" y="3182705"/>
            <a:ext cx="4260273" cy="12036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知觉：在干扰图片中更快的识别经过积极强化的自我面孔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Nicholas Epley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2008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0380DC-8FAE-D9CF-6F22-F304F5B42089}"/>
              </a:ext>
            </a:extLst>
          </p:cNvPr>
          <p:cNvSpPr/>
          <p:nvPr/>
        </p:nvSpPr>
        <p:spPr>
          <a:xfrm>
            <a:off x="5383031" y="4624541"/>
            <a:ext cx="4260273" cy="1203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注意：鸡尾酒会效应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Moray, 1959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0525B4-8EA9-DA8D-530F-32AD3A229ABD}"/>
              </a:ext>
            </a:extLst>
          </p:cNvPr>
          <p:cNvSpPr txBox="1"/>
          <p:nvPr/>
        </p:nvSpPr>
        <p:spPr>
          <a:xfrm>
            <a:off x="9968171" y="2842620"/>
            <a:ext cx="209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认知心理学：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信息加工中存在积极的自我偏向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DE2F6A7-56D6-E21C-D2EA-DDA40B06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97642246-ABD4-0B68-752F-BD9F199FD427}"/>
              </a:ext>
            </a:extLst>
          </p:cNvPr>
          <p:cNvSpPr/>
          <p:nvPr/>
        </p:nvSpPr>
        <p:spPr>
          <a:xfrm>
            <a:off x="9788456" y="2040122"/>
            <a:ext cx="249163" cy="347054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794" y="186134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社会心理学：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9E27D4-73BB-D2E1-78C1-9E684806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8DBCC40-417F-4FF9-0190-116E0D2DA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283533"/>
              </p:ext>
            </p:extLst>
          </p:nvPr>
        </p:nvGraphicFramePr>
        <p:xfrm>
          <a:off x="747712" y="1343144"/>
          <a:ext cx="10606088" cy="546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38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63" y="3607594"/>
            <a:ext cx="9608344" cy="265509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肯定自我的驱力、维持自尊的途径、寻求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积极自我认识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的自我增强动机 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刘肖岑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2006)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自我增强是人们在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增强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自我成分或保护自己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免受消极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自我观点的影响的动机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Alicke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2009)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优于平均效应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，认为自己比一般人拥有更多的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积极品质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和更少消极品质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(Ding &amp; </a:t>
            </a:r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Sugiura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2021)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对自己的评价做出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比规范性标准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所预测的更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的倾向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Humberg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2018)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4C1D6-CD95-6A8E-A57D-E0883994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0A95DF-2954-C76D-C1E7-F577FA2281E4}"/>
              </a:ext>
            </a:extLst>
          </p:cNvPr>
          <p:cNvSpPr/>
          <p:nvPr/>
        </p:nvSpPr>
        <p:spPr>
          <a:xfrm>
            <a:off x="1071563" y="1606549"/>
            <a:ext cx="9608344" cy="17359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脱离现实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的错觉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(Taylor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Brown , 1988)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对自我不切实际的积极看法，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夸大的自我控制意识，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对未来的不切实际的乐观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0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自我增强的相关理论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“外显”（直接测量自我增强）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社会比较（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social comparison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）理论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自我的感知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vs.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对他人的，更积极的自我评价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(Festinger, 1954)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自我报告中的社会赞许性反应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(D. L.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Paulhus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1991)</a:t>
            </a:r>
          </a:p>
          <a:p>
            <a:pPr lvl="3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道德偏差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：社会和智力地位的自恋式的非现实积极自我认知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自我偏差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：社会性领域否认自己非常态的社会冲动的自我欺骗倾向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按照领域可以分为：能动性特质（能力）与社会性特质（道德，亲社会）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(Abele &amp;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Wojciszke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2014)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EC458D-85B2-097A-AA1A-456CD763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3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自我增强的相关理论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“外显” （测量自我概念）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自我报告的测量结果是个体过滤自我概念得到的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(Mayer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2000)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本身的一致性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：自我概念清晰度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(Campbell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1996)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整体的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能力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核心自我评价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(Judge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2003)</a:t>
            </a:r>
          </a:p>
          <a:p>
            <a:pPr lvl="2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价值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的评价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：自尊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Kernis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&amp; Goldman, 2006)</a:t>
            </a:r>
          </a:p>
          <a:p>
            <a:pPr lvl="2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过度积极又脆弱的</a:t>
            </a:r>
            <a:r>
              <a:rPr lang="zh-CN" alt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自我观念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：自恋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Sporer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2002)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0D8118-2385-4640-4A14-1BF0AE3F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2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自我增强的相关理论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“内隐” （间接测量自我增强）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人们以自我为参照粘合感知，记忆与决策过程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(Sui &amp; Humphreys, 2015)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积极地看待自己的动机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(Kwang &amp; Swann , 2010)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评价：内隐联想范式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(Greenwald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2002)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记忆：自我参照记忆范式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Logie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&amp; Frewen, 2014)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注意：注意瞬脱范式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Nijhof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2020)</a:t>
            </a:r>
          </a:p>
          <a:p>
            <a:pPr lvl="2">
              <a:lnSpc>
                <a:spcPct val="150000"/>
              </a:lnSpc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知觉：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联想学习范式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(Sui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2012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；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Hu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等人</a:t>
            </a:r>
            <a:r>
              <a:rPr lang="en-US" altLang="zh-CN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2020)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CD104-6D88-1B5F-B00B-A97593EC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5968856"/>
            <a:ext cx="9810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24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2104</Words>
  <Application>Microsoft Office PowerPoint</Application>
  <PresentationFormat>宽屏</PresentationFormat>
  <Paragraphs>295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华文楷体</vt:lpstr>
      <vt:lpstr>Microsoft YaHei</vt:lpstr>
      <vt:lpstr>Arial</vt:lpstr>
      <vt:lpstr>Times New Roman</vt:lpstr>
      <vt:lpstr>Wingdings</vt:lpstr>
      <vt:lpstr>Office 主题​​</vt:lpstr>
      <vt:lpstr>自我增强的测量及其本体论研究 </vt:lpstr>
      <vt:lpstr>PowerPoint 演示文稿</vt:lpstr>
      <vt:lpstr>研究背景</vt:lpstr>
      <vt:lpstr>研究背景</vt:lpstr>
      <vt:lpstr>研究背景</vt:lpstr>
      <vt:lpstr>研究背景</vt:lpstr>
      <vt:lpstr>自我增强的相关理论</vt:lpstr>
      <vt:lpstr>自我增强的相关理论</vt:lpstr>
      <vt:lpstr>自我增强的相关理论</vt:lpstr>
      <vt:lpstr>自我增强的相关理论</vt:lpstr>
      <vt:lpstr>存在问题</vt:lpstr>
      <vt:lpstr>PowerPoint 演示文稿</vt:lpstr>
      <vt:lpstr>可能的解决方法</vt:lpstr>
      <vt:lpstr>技术路线</vt:lpstr>
      <vt:lpstr>研究方法</vt:lpstr>
      <vt:lpstr>研究方法</vt:lpstr>
      <vt:lpstr>研究方法</vt:lpstr>
      <vt:lpstr>研究方法</vt:lpstr>
      <vt:lpstr>PowerPoint 演示文稿</vt:lpstr>
      <vt:lpstr>研究方法</vt:lpstr>
      <vt:lpstr>研究方法</vt:lpstr>
      <vt:lpstr>研究方法</vt:lpstr>
      <vt:lpstr>数据分析</vt:lpstr>
      <vt:lpstr>实验代码</vt:lpstr>
      <vt:lpstr>研究计划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shuting</dc:creator>
  <cp:lastModifiedBy>sun shuting</cp:lastModifiedBy>
  <cp:revision>46</cp:revision>
  <dcterms:created xsi:type="dcterms:W3CDTF">2023-04-12T03:09:02Z</dcterms:created>
  <dcterms:modified xsi:type="dcterms:W3CDTF">2023-07-14T08:06:33Z</dcterms:modified>
</cp:coreProperties>
</file>