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osf.io/mhdsn/"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osf.io/mhdsn/"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Hi. The project I’m going to report next is” Estimating Reliability of the Self-Associative Learning Task as a Measure of the Self-Prioritization Effect: Re-analyses of a Longitudinal Dataset”. Our group members include me，yuanrui, and yikang. This is a pretty new project, we just started it in april this year. Our project  seeks to assess the reliability of the self-associative learning task as well as the stability and applicability of the generally used indices of the self-prioritization effect (SPE) in the self-associative learning task.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3a5b256db4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g13a5b256db4_0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13a5b256db4_0_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3a5b256db4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g13a5b256db4_0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    we do not pre-process/ analyse the secondary data at stage 1 registration.</a:t>
            </a:r>
            <a:endParaRPr/>
          </a:p>
          <a:p>
            <a:pPr indent="0" lvl="0" marL="0" rtl="0" algn="l">
              <a:spcBef>
                <a:spcPts val="0"/>
              </a:spcBef>
              <a:spcAft>
                <a:spcPts val="0"/>
              </a:spcAft>
              <a:buClr>
                <a:schemeClr val="dk1"/>
              </a:buClr>
              <a:buSzPts val="1100"/>
              <a:buFont typeface="Arial"/>
              <a:buNone/>
            </a:pPr>
            <a:r>
              <a:rPr lang="en-US"/>
              <a:t>We plan to analyze 6 indices which are commonly used in the SALT. </a:t>
            </a:r>
            <a:endParaRPr/>
          </a:p>
          <a:p>
            <a:pPr indent="0" lvl="0" marL="0" rtl="0" algn="l">
              <a:spcBef>
                <a:spcPts val="0"/>
              </a:spcBef>
              <a:spcAft>
                <a:spcPts val="0"/>
              </a:spcAft>
              <a:buNone/>
            </a:pPr>
            <a:r>
              <a:t/>
            </a:r>
            <a:endParaRPr/>
          </a:p>
        </p:txBody>
      </p:sp>
      <p:sp>
        <p:nvSpPr>
          <p:cNvPr id="190" name="Google Shape;190;g13a5b256db4_0_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a2960311a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g10a2960311a_0_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To eliminate possible bias in forming hypothesis, we do not perform any statistical analysis based on the secondary data at stage 1 registration. Instead, we simulated a dataset that has an identical data format as the secondary data. </a:t>
            </a:r>
            <a:endParaRPr/>
          </a:p>
        </p:txBody>
      </p:sp>
      <p:sp>
        <p:nvSpPr>
          <p:cNvPr id="200" name="Google Shape;200;g10a2960311a_0_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The purpose of the original study was to compare the SPE between sub-clinical depressed participants and non-depressed participants. However, the original study only collected the health control group due to the difficult to recruit sub-clinical depressed participants (only 6 participants were collected). </a:t>
            </a:r>
            <a:endParaRPr/>
          </a:p>
          <a:p>
            <a:pPr indent="0" lvl="0" marL="0" rtl="0" algn="l">
              <a:spcBef>
                <a:spcPts val="0"/>
              </a:spcBef>
              <a:spcAft>
                <a:spcPts val="0"/>
              </a:spcAft>
              <a:buNone/>
            </a:pPr>
            <a:r>
              <a:t/>
            </a:r>
            <a:endParaRPr/>
          </a:p>
        </p:txBody>
      </p:sp>
      <p:sp>
        <p:nvSpPr>
          <p:cNvPr id="215" name="Google Shape;215;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3a5fb9dfcf_1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g13a5fb9dfcf_1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Experiment is a 2 (match vs. not-match) ×3 (id: self, friend, stranger) × 4 (emotion: control, neutral, happy, sad) × 6 (sessions: 1-6) experiment. It is originally designed to compare the self-bias under different emotions (happy, sad, neutral, control). </a:t>
            </a:r>
            <a:endParaRPr/>
          </a:p>
          <a:p>
            <a:pPr indent="0" lvl="0" marL="0" rtl="0" algn="l">
              <a:spcBef>
                <a:spcPts val="0"/>
              </a:spcBef>
              <a:spcAft>
                <a:spcPts val="0"/>
              </a:spcAft>
              <a:buClr>
                <a:schemeClr val="dk1"/>
              </a:buClr>
              <a:buSzPts val="1100"/>
              <a:buFont typeface="Arial"/>
              <a:buNone/>
            </a:pPr>
            <a:r>
              <a:rPr lang="en-US"/>
              <a:t>In each wave, the participants were recorded on their keypress, the reaction time and accuracy in each trial.</a:t>
            </a:r>
            <a:endParaRPr sz="1500">
              <a:latin typeface="Times New Roman"/>
              <a:ea typeface="Times New Roman"/>
              <a:cs typeface="Times New Roman"/>
              <a:sym typeface="Times New Roman"/>
            </a:endParaRPr>
          </a:p>
        </p:txBody>
      </p:sp>
      <p:sp>
        <p:nvSpPr>
          <p:cNvPr id="222" name="Google Shape;222;g13a5fb9dfcf_1_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3a5b256db4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g13a5b256db4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The purpose of the original study was to compare the SPE between sub-clinical depressed participants and non-depressed participants. However, the original study only collected the health control group due to the difficult to recruit sub-clinical depressed participants (only 6 participants were collected). </a:t>
            </a:r>
            <a:endParaRPr/>
          </a:p>
          <a:p>
            <a:pPr indent="0" lvl="0" marL="0" rtl="0" algn="l">
              <a:spcBef>
                <a:spcPts val="0"/>
              </a:spcBef>
              <a:spcAft>
                <a:spcPts val="0"/>
              </a:spcAft>
              <a:buNone/>
            </a:pPr>
            <a:r>
              <a:t/>
            </a:r>
            <a:endParaRPr/>
          </a:p>
        </p:txBody>
      </p:sp>
      <p:sp>
        <p:nvSpPr>
          <p:cNvPr id="232" name="Google Shape;232;g13a5b256db4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3a5b256db4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g13a5b256db4_0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US"/>
              <a:t>To eliminate possible bias in forming hypothesis, we do not perform any statistical analysis based on the secondary data at stage 1 registration. Instead, we simulated a dataset that has an identical data format as the secondary data.</a:t>
            </a:r>
            <a:endParaRPr/>
          </a:p>
          <a:p>
            <a:pPr indent="0" lvl="0" marL="0" rtl="0" algn="l">
              <a:spcBef>
                <a:spcPts val="0"/>
              </a:spcBef>
              <a:spcAft>
                <a:spcPts val="0"/>
              </a:spcAft>
              <a:buSzPts val="1100"/>
              <a:buNone/>
            </a:pPr>
            <a:r>
              <a:rPr lang="en-US"/>
              <a:t>We applied the Bootstrap methods where samples are drawn from the open data of Hu et al. (2020) (accessible at </a:t>
            </a:r>
            <a:r>
              <a:rPr lang="en-US" u="sng">
                <a:solidFill>
                  <a:schemeClr val="hlink"/>
                </a:solidFill>
                <a:hlinkClick r:id="rId2"/>
              </a:rPr>
              <a:t>https://osf.io/mhdsn/</a:t>
            </a:r>
            <a:r>
              <a:rPr lang="en-US"/>
              <a:t>) with replacement (allowing the same sample to appear more than once in the pilot data). Following the format of the secondary data, the pilot data has 6 sessions of 34 participants’ data, where for each participant in each session, there are 24 practice trials and 360 experimental trials (six types of shape-label associations: two matches (matched/mismatched) x three identity associations (self, friend, stranger), with 60 trials per association). </a:t>
            </a:r>
            <a:endParaRPr/>
          </a:p>
          <a:p>
            <a:pPr indent="0" lvl="0" marL="0" rtl="0" algn="l">
              <a:spcBef>
                <a:spcPts val="0"/>
              </a:spcBef>
              <a:spcAft>
                <a:spcPts val="0"/>
              </a:spcAft>
              <a:buNone/>
            </a:pPr>
            <a:r>
              <a:t/>
            </a:r>
            <a:endParaRPr/>
          </a:p>
        </p:txBody>
      </p:sp>
      <p:sp>
        <p:nvSpPr>
          <p:cNvPr id="239" name="Google Shape;239;g13a5b256db4_0_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3a5b256db4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g13a5b256db4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US"/>
              <a:t>To eliminate possible bias in forming hypothesis, we do not perform any statistical analysis based on the secondary data at stage 1 registration. Instead, we simulated a dataset that has an identical data format as the secondary data.</a:t>
            </a:r>
            <a:endParaRPr/>
          </a:p>
          <a:p>
            <a:pPr indent="0" lvl="0" marL="0" rtl="0" algn="l">
              <a:spcBef>
                <a:spcPts val="0"/>
              </a:spcBef>
              <a:spcAft>
                <a:spcPts val="0"/>
              </a:spcAft>
              <a:buSzPts val="1100"/>
              <a:buNone/>
            </a:pPr>
            <a:r>
              <a:rPr lang="en-US"/>
              <a:t>We applied the Bootstrap methods where samples are drawn from the open data of Hu et al. (2020) (accessible at </a:t>
            </a:r>
            <a:r>
              <a:rPr lang="en-US" u="sng">
                <a:solidFill>
                  <a:schemeClr val="hlink"/>
                </a:solidFill>
                <a:hlinkClick r:id="rId2"/>
              </a:rPr>
              <a:t>https://osf.io/mhdsn/</a:t>
            </a:r>
            <a:r>
              <a:rPr lang="en-US"/>
              <a:t>) with replacement (allowing the same sample to appear more than once in the pilot data). Following the format of the secondary data, the pilot data has 6 sessions of 34 participants’ data, where for each participant in each session, there are 24 practice trials and 360 experimental trials (six types of shape-label associations: two matches (matched/mismatched) x three identity associations (self, friend, stranger), with 60 trials per association). </a:t>
            </a:r>
            <a:endParaRPr/>
          </a:p>
          <a:p>
            <a:pPr indent="0" lvl="0" marL="0" rtl="0" algn="l">
              <a:spcBef>
                <a:spcPts val="0"/>
              </a:spcBef>
              <a:spcAft>
                <a:spcPts val="0"/>
              </a:spcAft>
              <a:buNone/>
            </a:pPr>
            <a:r>
              <a:t/>
            </a:r>
            <a:endParaRPr/>
          </a:p>
        </p:txBody>
      </p:sp>
      <p:sp>
        <p:nvSpPr>
          <p:cNvPr id="248" name="Google Shape;248;g13a5b256db4_0_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content of our group’s  report is </a:t>
            </a:r>
            <a:r>
              <a:rPr lang="en-US"/>
              <a:t>divided into four part, the background, aim of the current study, methods and progress. Finally we can have a short Q &amp; A section.</a:t>
            </a:r>
            <a:endParaRPr/>
          </a:p>
        </p:txBody>
      </p:sp>
      <p:sp>
        <p:nvSpPr>
          <p:cNvPr id="94" name="Google Shape;9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In recent years, the </a:t>
            </a:r>
            <a:r>
              <a:rPr b="1" lang="en-US">
                <a:latin typeface="Times New Roman"/>
                <a:ea typeface="Times New Roman"/>
                <a:cs typeface="Times New Roman"/>
                <a:sym typeface="Times New Roman"/>
              </a:rPr>
              <a:t>self-associative learning task (SALT)</a:t>
            </a:r>
            <a:r>
              <a:rPr lang="en-US">
                <a:latin typeface="Times New Roman"/>
                <a:ea typeface="Times New Roman"/>
                <a:cs typeface="Times New Roman"/>
                <a:sym typeface="Times New Roman"/>
              </a:rPr>
              <a:t> devised by Professor Sui and her colleagues has provided an efficient approach to studying the regulation of self-related information in the individual cognitive processing.</a:t>
            </a:r>
            <a:r>
              <a:rPr lang="en-US" sz="1100">
                <a:latin typeface="Times New Roman"/>
                <a:ea typeface="Times New Roman"/>
                <a:cs typeface="Times New Roman"/>
                <a:sym typeface="Times New Roman"/>
              </a:rPr>
              <a:t> In recent years, the use of the associative learning paradigm has grown considerably. For example, because SPE can serve as a trans-diagnostic framework for psychological diseases, clinical and health psychologists have adopted the paradigm to understand impared self-processing in the clinical population.</a:t>
            </a:r>
            <a:r>
              <a:rPr lang="en-US" sz="1100">
                <a:latin typeface="Times New Roman"/>
                <a:ea typeface="Times New Roman"/>
                <a:cs typeface="Times New Roman"/>
                <a:sym typeface="Times New Roman"/>
              </a:rPr>
              <a:t>Also, SALT is widely applied in understanding group processes and cross-culture variations. </a:t>
            </a:r>
            <a:r>
              <a:rPr lang="en-US" sz="1100">
                <a:latin typeface="Times New Roman"/>
                <a:ea typeface="Times New Roman"/>
                <a:cs typeface="Times New Roman"/>
                <a:sym typeface="Times New Roman"/>
              </a:rPr>
              <a:t> It is also modified to be child-friendly to study the automatic self-advantage through child development.</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
        <p:nvSpPr>
          <p:cNvPr id="116" name="Google Shape;11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3a5b256db4_0_1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Times New Roman"/>
                <a:ea typeface="Times New Roman"/>
                <a:cs typeface="Times New Roman"/>
                <a:sym typeface="Times New Roman"/>
              </a:rPr>
              <a:t>Typically, the self-prioritization effect was found with shorter response time, better accuracy and higher sensitivity scores for self-shapes than those of friend and stranger.. The drift-diffusion model was also used to illustrate the main effect of self-prioritization, which is indicated by a faster rate of evidence accumulation in the drift-diffusion model – the drift rate v, and a bias at the start of the accumulation of information – the starting point (z). These effects seem to be robustly replicated in a large number of subsequent studies. </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
        <p:nvSpPr>
          <p:cNvPr id="128" name="Google Shape;128;g13a5b256db4_0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But Surprisingly, although the SALT has been widely applied, there has been very little examination and report of the psychometric properties of the self-associative learning paradigm outcomes. Thus, it </a:t>
            </a:r>
            <a:r>
              <a:rPr lang="en-US"/>
              <a:t>remains unknown whether theses indices reliably capture the SPE across times, and if yes, which indices is mostly suitable for repeated measurements?</a:t>
            </a:r>
            <a:endParaRPr/>
          </a:p>
        </p:txBody>
      </p:sp>
      <p:sp>
        <p:nvSpPr>
          <p:cNvPr id="138" name="Google Shape;13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To fill the current gap, our work seeks to assess the reliability of the self-associative learning task，   adn the stability of the generally used indices of the SPE in SALT. To this end, we plan to re-analyze a pre-collected dataset in 2016 where participants were asked to associate three different shapes with labels for themselves, a friend, or a stranger across six testing sessions. </a:t>
            </a:r>
            <a:endParaRPr sz="1400"/>
          </a:p>
        </p:txBody>
      </p:sp>
      <p:sp>
        <p:nvSpPr>
          <p:cNvPr id="144" name="Google Shape;14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(1)  a) Model-based measurements and Reaction time-based measurement are appropriately reliable as group-level SPE indicators in the associative learning task b) accuracy-based measurement exhibits different degrees of inconsistency from one time point to another.</a:t>
            </a:r>
            <a:endParaRPr/>
          </a:p>
          <a:p>
            <a:pPr indent="0" lvl="0" marL="0" rtl="0" algn="l">
              <a:spcBef>
                <a:spcPts val="0"/>
              </a:spcBef>
              <a:spcAft>
                <a:spcPts val="0"/>
              </a:spcAft>
              <a:buClr>
                <a:schemeClr val="dk1"/>
              </a:buClr>
              <a:buFont typeface="Arial"/>
              <a:buNone/>
            </a:pPr>
            <a:r>
              <a:rPr lang="en-US"/>
              <a:t>(2)  a) Model-based measurements, which reflect the critical underlying generative process of individuals, are appropriately reliable as individual-level SPE indicators in the associative learning task. b) RT and accuracy-based measurements exhibits different degrees of inconsistency from one time point to another. </a:t>
            </a:r>
            <a:endParaRPr/>
          </a:p>
        </p:txBody>
      </p:sp>
      <p:sp>
        <p:nvSpPr>
          <p:cNvPr id="156" name="Google Shape;156;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a5fb9dfcf_1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g13a5fb9dfcf_1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Pre-collected dataset collected by the Professor Hu at Tsinghua University in 2016. The purpose of the original study was to compare the SPE between sub-clinical depressed participants and non-depressed participants. In each wave, participants completed two types of modified SALTs:A and B .We plan to use the subset consisting of the neutral condition in SALT B result of the 34 participants (Mage = 21.06,  SD=2.52) with relatively low DBI score.</a:t>
            </a:r>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63" name="Google Shape;163;g13a5fb9dfcf_1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3a5fb9dfcf_1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g13a5fb9dfcf_1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US"/>
              <a:t>SALTS</a:t>
            </a:r>
            <a:r>
              <a:rPr lang="en-US"/>
              <a:t> B is a 2 (match vs. not-match) </a:t>
            </a:r>
            <a:r>
              <a:rPr lang="en-US"/>
              <a:t>by </a:t>
            </a:r>
            <a:r>
              <a:rPr lang="en-US"/>
              <a:t>×3 (id: self, friend, stranger) × 4 (emotion: control, neutral, happy, sad) × 6 (sessions: 1-6) experiment. It is originally designed to compare the self-bias under different emotions (happy, sad, neutral, control). </a:t>
            </a:r>
            <a:endParaRPr/>
          </a:p>
          <a:p>
            <a:pPr indent="0" lvl="0" marL="0" rtl="0" algn="l">
              <a:spcBef>
                <a:spcPts val="0"/>
              </a:spcBef>
              <a:spcAft>
                <a:spcPts val="0"/>
              </a:spcAft>
              <a:buSzPts val="1100"/>
              <a:buNone/>
            </a:pPr>
            <a:r>
              <a:rPr lang="en-US"/>
              <a:t>In each wave, the participants were recorded on their keypress, the reaction time and accuracy in each trial.</a:t>
            </a:r>
            <a:endParaRPr sz="1500">
              <a:latin typeface="Times New Roman"/>
              <a:ea typeface="Times New Roman"/>
              <a:cs typeface="Times New Roman"/>
              <a:sym typeface="Times New Roman"/>
            </a:endParaRPr>
          </a:p>
        </p:txBody>
      </p:sp>
      <p:sp>
        <p:nvSpPr>
          <p:cNvPr id="170" name="Google Shape;170;g13a5fb9dfcf_1_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osf.io/mhds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nvSpPr>
        <p:spPr>
          <a:xfrm>
            <a:off x="1294650" y="1073997"/>
            <a:ext cx="9602700" cy="48192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0"/>
              </a:spcBef>
              <a:spcAft>
                <a:spcPts val="0"/>
              </a:spcAft>
              <a:buClr>
                <a:schemeClr val="dk1"/>
              </a:buClr>
              <a:buSzPts val="1100"/>
              <a:buFont typeface="Arial"/>
              <a:buNone/>
            </a:pPr>
            <a:r>
              <a:rPr b="1" lang="en-US" sz="3400">
                <a:solidFill>
                  <a:schemeClr val="dk1"/>
                </a:solidFill>
              </a:rPr>
              <a:t>Estimating Reliability of the Self-Associative Learning Task as a Measure of Self-Prioritization Effect: Re-analyses of a Longitudinal Datase</a:t>
            </a:r>
            <a:r>
              <a:rPr b="1" lang="en-US" sz="3400">
                <a:solidFill>
                  <a:schemeClr val="dk1"/>
                </a:solidFill>
              </a:rPr>
              <a:t>t</a:t>
            </a:r>
            <a:endParaRPr sz="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latin typeface="Times New Roman"/>
                <a:ea typeface="Times New Roman"/>
                <a:cs typeface="Times New Roman"/>
                <a:sym typeface="Times New Roman"/>
              </a:rPr>
              <a:t> </a:t>
            </a:r>
            <a:endParaRPr sz="10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sz="3400">
              <a:solidFill>
                <a:schemeClr val="dk1"/>
              </a:solidFill>
            </a:endParaRPr>
          </a:p>
          <a:p>
            <a:pPr indent="0" lvl="0" marL="0" marR="0" rtl="0" algn="ctr">
              <a:spcBef>
                <a:spcPts val="0"/>
              </a:spcBef>
              <a:spcAft>
                <a:spcPts val="0"/>
              </a:spcAft>
              <a:buNone/>
            </a:pPr>
            <a:r>
              <a:t/>
            </a:r>
            <a:endParaRPr b="1" i="0" sz="2400" u="none" cap="none" strike="noStrike">
              <a:solidFill>
                <a:schemeClr val="accent1"/>
              </a:solidFill>
              <a:latin typeface="Arial"/>
              <a:ea typeface="Arial"/>
              <a:cs typeface="Arial"/>
              <a:sym typeface="Arial"/>
            </a:endParaRPr>
          </a:p>
          <a:p>
            <a:pPr indent="0" lvl="0" marL="0" marR="0" rtl="0" algn="ctr">
              <a:spcBef>
                <a:spcPts val="0"/>
              </a:spcBef>
              <a:spcAft>
                <a:spcPts val="0"/>
              </a:spcAft>
              <a:buNone/>
            </a:pPr>
            <a:r>
              <a:t/>
            </a:r>
            <a:endParaRPr b="1" i="0" sz="2400" u="none" cap="none" strike="noStrike">
              <a:solidFill>
                <a:schemeClr val="accent1"/>
              </a:solidFill>
              <a:latin typeface="Arial"/>
              <a:ea typeface="Arial"/>
              <a:cs typeface="Arial"/>
              <a:sym typeface="Arial"/>
            </a:endParaRPr>
          </a:p>
          <a:p>
            <a:pPr indent="0" lvl="0" marL="0" marR="0" rtl="0" algn="ctr">
              <a:spcBef>
                <a:spcPts val="0"/>
              </a:spcBef>
              <a:spcAft>
                <a:spcPts val="0"/>
              </a:spcAft>
              <a:buNone/>
            </a:pPr>
            <a:r>
              <a:t/>
            </a:r>
            <a:endParaRPr b="1" i="0" sz="2400" u="none" cap="none" strike="noStrike">
              <a:solidFill>
                <a:schemeClr val="accent1"/>
              </a:solidFill>
              <a:latin typeface="Arial"/>
              <a:ea typeface="Arial"/>
              <a:cs typeface="Arial"/>
              <a:sym typeface="Arial"/>
            </a:endParaRPr>
          </a:p>
          <a:p>
            <a:pPr indent="0" lvl="0" marL="0" marR="0" rtl="0" algn="ctr">
              <a:spcBef>
                <a:spcPts val="0"/>
              </a:spcBef>
              <a:spcAft>
                <a:spcPts val="0"/>
              </a:spcAft>
              <a:buNone/>
            </a:pPr>
            <a:r>
              <a:t/>
            </a:r>
            <a:endParaRPr b="1" i="0" sz="2400" u="none" cap="none" strike="noStrike">
              <a:solidFill>
                <a:schemeClr val="accent1"/>
              </a:solidFill>
              <a:latin typeface="Arial"/>
              <a:ea typeface="Arial"/>
              <a:cs typeface="Arial"/>
              <a:sym typeface="Arial"/>
            </a:endParaRPr>
          </a:p>
        </p:txBody>
      </p:sp>
      <p:sp>
        <p:nvSpPr>
          <p:cNvPr id="90" name="Google Shape;90;p13"/>
          <p:cNvSpPr txBox="1"/>
          <p:nvPr/>
        </p:nvSpPr>
        <p:spPr>
          <a:xfrm>
            <a:off x="3589000" y="3736875"/>
            <a:ext cx="6257100" cy="661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600" u="none" cap="none" strike="noStrike">
                <a:solidFill>
                  <a:schemeClr val="accent1"/>
                </a:solidFill>
                <a:latin typeface="Arial"/>
                <a:ea typeface="Arial"/>
                <a:cs typeface="Arial"/>
                <a:sym typeface="Arial"/>
              </a:rPr>
              <a:t>Group：</a:t>
            </a:r>
            <a:r>
              <a:rPr i="0" lang="en-US" sz="2600" u="none" cap="none" strike="noStrike">
                <a:solidFill>
                  <a:schemeClr val="accent1"/>
                </a:solidFill>
              </a:rPr>
              <a:t> 刘铮，</a:t>
            </a:r>
            <a:r>
              <a:rPr lang="en-US" sz="2600">
                <a:solidFill>
                  <a:schemeClr val="accent1"/>
                </a:solidFill>
              </a:rPr>
              <a:t>郑元瑞，刘逸康</a:t>
            </a:r>
            <a:endParaRPr sz="2600">
              <a:solidFill>
                <a:schemeClr val="accent1"/>
              </a:solidFill>
            </a:endParaRPr>
          </a:p>
          <a:p>
            <a:pPr indent="0" lvl="0" marL="0" marR="0" rtl="0" algn="l">
              <a:spcBef>
                <a:spcPts val="0"/>
              </a:spcBef>
              <a:spcAft>
                <a:spcPts val="0"/>
              </a:spcAft>
              <a:buNone/>
            </a:pPr>
            <a:r>
              <a:rPr lang="en-US" sz="1100">
                <a:solidFill>
                  <a:schemeClr val="dk1"/>
                </a:solidFill>
                <a:latin typeface="SimHei"/>
                <a:ea typeface="SimHei"/>
                <a:cs typeface="SimHei"/>
                <a:sym typeface="SimHei"/>
              </a:rPr>
              <a:t> </a:t>
            </a:r>
            <a:endParaRPr sz="11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nvSpPr>
        <p:spPr>
          <a:xfrm>
            <a:off x="5146002" y="1828806"/>
            <a:ext cx="1347300" cy="9135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500"/>
              <a:buFont typeface="Arial"/>
              <a:buNone/>
            </a:pPr>
            <a:r>
              <a:rPr b="1" lang="en-US" sz="1500">
                <a:solidFill>
                  <a:schemeClr val="lt1"/>
                </a:solidFill>
                <a:latin typeface="Arial"/>
                <a:ea typeface="Arial"/>
                <a:cs typeface="Arial"/>
                <a:sym typeface="Arial"/>
              </a:rPr>
              <a:t>Studies selection </a:t>
            </a:r>
            <a:endParaRPr b="1" sz="1500">
              <a:solidFill>
                <a:schemeClr val="lt1"/>
              </a:solidFill>
              <a:latin typeface="Calibri"/>
              <a:ea typeface="Calibri"/>
              <a:cs typeface="Calibri"/>
              <a:sym typeface="Calibri"/>
            </a:endParaRPr>
          </a:p>
        </p:txBody>
      </p:sp>
      <p:sp>
        <p:nvSpPr>
          <p:cNvPr id="184" name="Google Shape;184;p22"/>
          <p:cNvSpPr txBox="1"/>
          <p:nvPr/>
        </p:nvSpPr>
        <p:spPr>
          <a:xfrm>
            <a:off x="3409202" y="2199481"/>
            <a:ext cx="1347300" cy="9135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500"/>
              <a:buFont typeface="Arial"/>
              <a:buNone/>
            </a:pPr>
            <a:r>
              <a:rPr b="1" lang="en-US" sz="1500">
                <a:solidFill>
                  <a:schemeClr val="lt1"/>
                </a:solidFill>
                <a:latin typeface="Arial"/>
                <a:ea typeface="Arial"/>
                <a:cs typeface="Arial"/>
                <a:sym typeface="Arial"/>
              </a:rPr>
              <a:t>Studies selection </a:t>
            </a:r>
            <a:endParaRPr b="1" sz="1500">
              <a:solidFill>
                <a:schemeClr val="lt1"/>
              </a:solidFill>
              <a:latin typeface="Calibri"/>
              <a:ea typeface="Calibri"/>
              <a:cs typeface="Calibri"/>
              <a:sym typeface="Calibri"/>
            </a:endParaRPr>
          </a:p>
        </p:txBody>
      </p:sp>
      <p:sp>
        <p:nvSpPr>
          <p:cNvPr id="185" name="Google Shape;185;p22"/>
          <p:cNvSpPr/>
          <p:nvPr/>
        </p:nvSpPr>
        <p:spPr>
          <a:xfrm>
            <a:off x="843518" y="560200"/>
            <a:ext cx="9772500" cy="645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3000">
                <a:solidFill>
                  <a:schemeClr val="dk1"/>
                </a:solidFill>
              </a:rPr>
              <a:t>Analysis plan </a:t>
            </a:r>
            <a:endParaRPr b="1" sz="3000">
              <a:solidFill>
                <a:schemeClr val="dk1"/>
              </a:solidFill>
            </a:endParaRPr>
          </a:p>
          <a:p>
            <a:pPr indent="0" lvl="0" marL="0" marR="0" rtl="0" algn="l">
              <a:spcBef>
                <a:spcPts val="0"/>
              </a:spcBef>
              <a:spcAft>
                <a:spcPts val="0"/>
              </a:spcAft>
              <a:buNone/>
            </a:pPr>
            <a:r>
              <a:t/>
            </a:r>
            <a:endParaRPr b="1" sz="3000">
              <a:solidFill>
                <a:schemeClr val="dk1"/>
              </a:solidFill>
            </a:endParaRPr>
          </a:p>
        </p:txBody>
      </p:sp>
      <p:sp>
        <p:nvSpPr>
          <p:cNvPr id="186" name="Google Shape;186;p22"/>
          <p:cNvSpPr txBox="1"/>
          <p:nvPr/>
        </p:nvSpPr>
        <p:spPr>
          <a:xfrm>
            <a:off x="498550" y="1435800"/>
            <a:ext cx="10642200" cy="352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2400">
                <a:solidFill>
                  <a:schemeClr val="dk1"/>
                </a:solidFill>
              </a:rPr>
              <a:t>Overview</a:t>
            </a:r>
            <a:endParaRPr b="1" sz="2400">
              <a:solidFill>
                <a:schemeClr val="dk1"/>
              </a:solidFill>
            </a:endParaRPr>
          </a:p>
          <a:p>
            <a:pPr indent="0" lvl="0" marL="457200" rtl="0" algn="l">
              <a:lnSpc>
                <a:spcPct val="115000"/>
              </a:lnSpc>
              <a:spcBef>
                <a:spcPts val="0"/>
              </a:spcBef>
              <a:spcAft>
                <a:spcPts val="0"/>
              </a:spcAft>
              <a:buNone/>
            </a:pPr>
            <a:r>
              <a:rPr lang="en-US" sz="2400">
                <a:solidFill>
                  <a:schemeClr val="dk1"/>
                </a:solidFill>
              </a:rPr>
              <a:t>We will use the Python toolkit HDDM of Bayesian Hierarchical Model (Wiecki et al., 2013) to fit the behavioral data into the drift diffusion model (DDM). All the other analyses will be performed using the statistical software R (R Development Core Team, 2010). </a:t>
            </a:r>
            <a:endParaRPr sz="2400">
              <a:solidFill>
                <a:schemeClr val="dk1"/>
              </a:solidFill>
            </a:endParaRPr>
          </a:p>
          <a:p>
            <a:pPr indent="0" lvl="0" marL="457200" rtl="0" algn="l">
              <a:lnSpc>
                <a:spcPct val="115000"/>
              </a:lnSpc>
              <a:spcBef>
                <a:spcPts val="0"/>
              </a:spcBef>
              <a:spcAft>
                <a:spcPts val="0"/>
              </a:spcAft>
              <a:buNone/>
            </a:pPr>
            <a:r>
              <a:rPr lang="en-US" sz="2400">
                <a:solidFill>
                  <a:schemeClr val="dk1"/>
                </a:solidFill>
              </a:rPr>
              <a:t>We plan to adopt </a:t>
            </a:r>
            <a:r>
              <a:rPr b="1" lang="en-US" sz="2400">
                <a:solidFill>
                  <a:schemeClr val="dk1"/>
                </a:solidFill>
              </a:rPr>
              <a:t>hierarchical linear mixed model (HLM</a:t>
            </a:r>
            <a:r>
              <a:rPr lang="en-US" sz="2400">
                <a:solidFill>
                  <a:schemeClr val="dk1"/>
                </a:solidFill>
              </a:rPr>
              <a:t>) and </a:t>
            </a:r>
            <a:r>
              <a:rPr b="1" lang="en-US" sz="2400">
                <a:solidFill>
                  <a:schemeClr val="dk1"/>
                </a:solidFill>
              </a:rPr>
              <a:t>intraclass correlations (ICC)</a:t>
            </a:r>
            <a:r>
              <a:rPr lang="en-US" sz="2400">
                <a:solidFill>
                  <a:schemeClr val="dk1"/>
                </a:solidFill>
              </a:rPr>
              <a:t> to test our </a:t>
            </a:r>
            <a:r>
              <a:rPr lang="en-US" sz="2400">
                <a:solidFill>
                  <a:schemeClr val="dk1"/>
                </a:solidFill>
              </a:rPr>
              <a:t>hypotheses. </a:t>
            </a:r>
            <a:endParaRPr sz="2400">
              <a:solidFill>
                <a:schemeClr val="dk1"/>
              </a:solidFill>
            </a:endParaRPr>
          </a:p>
          <a:p>
            <a:pPr indent="0" lvl="0" marL="0" rtl="0" algn="l">
              <a:lnSpc>
                <a:spcPct val="115000"/>
              </a:lnSpc>
              <a:spcBef>
                <a:spcPts val="0"/>
              </a:spcBef>
              <a:spcAft>
                <a:spcPts val="0"/>
              </a:spcAft>
              <a:buNone/>
            </a:pPr>
            <a:r>
              <a:t/>
            </a:r>
            <a:endParaRPr b="1" sz="24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nvSpPr>
        <p:spPr>
          <a:xfrm>
            <a:off x="5146002" y="1828806"/>
            <a:ext cx="1347300" cy="9135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500"/>
              <a:buFont typeface="Arial"/>
              <a:buNone/>
            </a:pPr>
            <a:r>
              <a:rPr b="1" lang="en-US" sz="1500">
                <a:solidFill>
                  <a:schemeClr val="lt1"/>
                </a:solidFill>
                <a:latin typeface="Arial"/>
                <a:ea typeface="Arial"/>
                <a:cs typeface="Arial"/>
                <a:sym typeface="Arial"/>
              </a:rPr>
              <a:t>Studies selection </a:t>
            </a:r>
            <a:endParaRPr b="1" sz="1500">
              <a:solidFill>
                <a:schemeClr val="lt1"/>
              </a:solidFill>
              <a:latin typeface="Calibri"/>
              <a:ea typeface="Calibri"/>
              <a:cs typeface="Calibri"/>
              <a:sym typeface="Calibri"/>
            </a:endParaRPr>
          </a:p>
        </p:txBody>
      </p:sp>
      <p:sp>
        <p:nvSpPr>
          <p:cNvPr id="193" name="Google Shape;193;p23"/>
          <p:cNvSpPr txBox="1"/>
          <p:nvPr/>
        </p:nvSpPr>
        <p:spPr>
          <a:xfrm>
            <a:off x="3409202" y="2199481"/>
            <a:ext cx="1347300" cy="9135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500"/>
              <a:buFont typeface="Arial"/>
              <a:buNone/>
            </a:pPr>
            <a:r>
              <a:rPr b="1" lang="en-US" sz="1500">
                <a:solidFill>
                  <a:schemeClr val="lt1"/>
                </a:solidFill>
                <a:latin typeface="Arial"/>
                <a:ea typeface="Arial"/>
                <a:cs typeface="Arial"/>
                <a:sym typeface="Arial"/>
              </a:rPr>
              <a:t>Studies selection </a:t>
            </a:r>
            <a:endParaRPr b="1" sz="1500">
              <a:solidFill>
                <a:schemeClr val="lt1"/>
              </a:solidFill>
              <a:latin typeface="Calibri"/>
              <a:ea typeface="Calibri"/>
              <a:cs typeface="Calibri"/>
              <a:sym typeface="Calibri"/>
            </a:endParaRPr>
          </a:p>
        </p:txBody>
      </p:sp>
      <p:sp>
        <p:nvSpPr>
          <p:cNvPr id="194" name="Google Shape;194;p23"/>
          <p:cNvSpPr/>
          <p:nvPr/>
        </p:nvSpPr>
        <p:spPr>
          <a:xfrm>
            <a:off x="843518" y="560200"/>
            <a:ext cx="9772500" cy="64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1" lang="en-US" sz="3000">
                <a:solidFill>
                  <a:schemeClr val="dk1"/>
                </a:solidFill>
              </a:rPr>
              <a:t>Analysis plan </a:t>
            </a:r>
            <a:endParaRPr b="1" sz="3000">
              <a:solidFill>
                <a:schemeClr val="dk1"/>
              </a:solidFill>
            </a:endParaRPr>
          </a:p>
          <a:p>
            <a:pPr indent="0" lvl="0" marL="0" marR="0" rtl="0" algn="l">
              <a:lnSpc>
                <a:spcPct val="100000"/>
              </a:lnSpc>
              <a:spcBef>
                <a:spcPts val="0"/>
              </a:spcBef>
              <a:spcAft>
                <a:spcPts val="0"/>
              </a:spcAft>
              <a:buNone/>
            </a:pPr>
            <a:r>
              <a:t/>
            </a:r>
            <a:endParaRPr b="1" sz="3000">
              <a:solidFill>
                <a:schemeClr val="dk1"/>
              </a:solidFill>
            </a:endParaRPr>
          </a:p>
        </p:txBody>
      </p:sp>
      <p:sp>
        <p:nvSpPr>
          <p:cNvPr id="195" name="Google Shape;195;p23"/>
          <p:cNvSpPr txBox="1"/>
          <p:nvPr/>
        </p:nvSpPr>
        <p:spPr>
          <a:xfrm>
            <a:off x="774900" y="1055925"/>
            <a:ext cx="10642200" cy="735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2400">
                <a:solidFill>
                  <a:schemeClr val="dk1"/>
                </a:solidFill>
              </a:rPr>
              <a:t>Data pre-processing </a:t>
            </a:r>
            <a:endParaRPr b="1" sz="2400">
              <a:solidFill>
                <a:schemeClr val="dk1"/>
              </a:solidFill>
            </a:endParaRPr>
          </a:p>
          <a:p>
            <a:pPr indent="0" lvl="0" marL="0" rtl="0" algn="l">
              <a:lnSpc>
                <a:spcPct val="115000"/>
              </a:lnSpc>
              <a:spcBef>
                <a:spcPts val="0"/>
              </a:spcBef>
              <a:spcAft>
                <a:spcPts val="0"/>
              </a:spcAft>
              <a:buNone/>
            </a:pPr>
            <a:r>
              <a:rPr b="1" lang="en-US" sz="2400">
                <a:solidFill>
                  <a:schemeClr val="dk1"/>
                </a:solidFill>
              </a:rPr>
              <a:t>Calculation of indices &amp; quantifying SPE in the SALT</a:t>
            </a:r>
            <a:endParaRPr b="1" sz="2400">
              <a:solidFill>
                <a:schemeClr val="dk1"/>
              </a:solidFill>
            </a:endParaRPr>
          </a:p>
          <a:p>
            <a:pPr indent="0" lvl="0" marL="0" rtl="0" algn="l">
              <a:lnSpc>
                <a:spcPct val="115000"/>
              </a:lnSpc>
              <a:spcBef>
                <a:spcPts val="0"/>
              </a:spcBef>
              <a:spcAft>
                <a:spcPts val="0"/>
              </a:spcAft>
              <a:buNone/>
            </a:pPr>
            <a:r>
              <a:t/>
            </a:r>
            <a:endParaRPr b="1" sz="2400">
              <a:solidFill>
                <a:schemeClr val="dk1"/>
              </a:solidFill>
            </a:endParaRPr>
          </a:p>
          <a:p>
            <a:pPr indent="0" lvl="0" marL="0" rtl="0" algn="l">
              <a:lnSpc>
                <a:spcPct val="115000"/>
              </a:lnSpc>
              <a:spcBef>
                <a:spcPts val="0"/>
              </a:spcBef>
              <a:spcAft>
                <a:spcPts val="0"/>
              </a:spcAft>
              <a:buNone/>
            </a:pPr>
            <a:r>
              <a:t/>
            </a:r>
            <a:endParaRPr b="1" sz="2400">
              <a:solidFill>
                <a:schemeClr val="dk1"/>
              </a:solidFill>
            </a:endParaRPr>
          </a:p>
          <a:p>
            <a:pPr indent="0" lvl="0" marL="0" rtl="0" algn="l">
              <a:lnSpc>
                <a:spcPct val="115000"/>
              </a:lnSpc>
              <a:spcBef>
                <a:spcPts val="0"/>
              </a:spcBef>
              <a:spcAft>
                <a:spcPts val="0"/>
              </a:spcAft>
              <a:buNone/>
            </a:pPr>
            <a:r>
              <a:t/>
            </a:r>
            <a:endParaRPr b="1" sz="2400">
              <a:solidFill>
                <a:schemeClr val="dk1"/>
              </a:solidFill>
            </a:endParaRPr>
          </a:p>
          <a:p>
            <a:pPr indent="0" lvl="0" marL="0" rtl="0" algn="l">
              <a:lnSpc>
                <a:spcPct val="115000"/>
              </a:lnSpc>
              <a:spcBef>
                <a:spcPts val="0"/>
              </a:spcBef>
              <a:spcAft>
                <a:spcPts val="0"/>
              </a:spcAft>
              <a:buNone/>
            </a:pPr>
            <a:r>
              <a:t/>
            </a:r>
            <a:endParaRPr b="1" sz="2400">
              <a:solidFill>
                <a:schemeClr val="dk1"/>
              </a:solidFill>
            </a:endParaRPr>
          </a:p>
          <a:p>
            <a:pPr indent="0" lvl="0" marL="0" rtl="0" algn="l">
              <a:lnSpc>
                <a:spcPct val="115000"/>
              </a:lnSpc>
              <a:spcBef>
                <a:spcPts val="0"/>
              </a:spcBef>
              <a:spcAft>
                <a:spcPts val="0"/>
              </a:spcAft>
              <a:buNone/>
            </a:pPr>
            <a:r>
              <a:t/>
            </a:r>
            <a:endParaRPr b="1" sz="2400">
              <a:solidFill>
                <a:schemeClr val="dk1"/>
              </a:solidFill>
            </a:endParaRPr>
          </a:p>
          <a:p>
            <a:pPr indent="0" lvl="0" marL="0" rtl="0" algn="l">
              <a:lnSpc>
                <a:spcPct val="115000"/>
              </a:lnSpc>
              <a:spcBef>
                <a:spcPts val="0"/>
              </a:spcBef>
              <a:spcAft>
                <a:spcPts val="0"/>
              </a:spcAft>
              <a:buNone/>
            </a:pPr>
            <a:r>
              <a:t/>
            </a:r>
            <a:endParaRPr b="1" sz="2400">
              <a:solidFill>
                <a:schemeClr val="dk1"/>
              </a:solidFill>
            </a:endParaRPr>
          </a:p>
          <a:p>
            <a:pPr indent="0" lvl="0" marL="0" rtl="0" algn="l">
              <a:lnSpc>
                <a:spcPct val="115000"/>
              </a:lnSpc>
              <a:spcBef>
                <a:spcPts val="0"/>
              </a:spcBef>
              <a:spcAft>
                <a:spcPts val="0"/>
              </a:spcAft>
              <a:buNone/>
            </a:pPr>
            <a:r>
              <a:t/>
            </a:r>
            <a:endParaRPr b="1" sz="2400">
              <a:solidFill>
                <a:schemeClr val="dk1"/>
              </a:solidFill>
            </a:endParaRPr>
          </a:p>
          <a:p>
            <a:pPr indent="0" lvl="0" marL="0" rtl="0" algn="l">
              <a:lnSpc>
                <a:spcPct val="115000"/>
              </a:lnSpc>
              <a:spcBef>
                <a:spcPts val="0"/>
              </a:spcBef>
              <a:spcAft>
                <a:spcPts val="0"/>
              </a:spcAft>
              <a:buNone/>
            </a:pPr>
            <a:r>
              <a:t/>
            </a:r>
            <a:endParaRPr b="1" sz="2400">
              <a:solidFill>
                <a:schemeClr val="dk1"/>
              </a:solidFill>
            </a:endParaRPr>
          </a:p>
          <a:p>
            <a:pPr indent="0" lvl="0" marL="0" rtl="0" algn="l">
              <a:lnSpc>
                <a:spcPct val="115000"/>
              </a:lnSpc>
              <a:spcBef>
                <a:spcPts val="0"/>
              </a:spcBef>
              <a:spcAft>
                <a:spcPts val="0"/>
              </a:spcAft>
              <a:buNone/>
            </a:pPr>
            <a:r>
              <a:t/>
            </a:r>
            <a:endParaRPr b="1"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US" sz="2400">
                <a:solidFill>
                  <a:schemeClr val="dk1"/>
                </a:solidFill>
              </a:rPr>
              <a:t>Estimate the r</a:t>
            </a:r>
            <a:r>
              <a:rPr b="1" lang="en-US" sz="2400">
                <a:solidFill>
                  <a:schemeClr val="dk1"/>
                </a:solidFill>
              </a:rPr>
              <a:t>eliability of indices in SALT as individual-level/group-level using hierarchical modelling and ICC</a:t>
            </a:r>
            <a:endParaRPr b="1" sz="2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2400">
              <a:solidFill>
                <a:schemeClr val="dk1"/>
              </a:solidFill>
            </a:endParaRPr>
          </a:p>
          <a:p>
            <a:pPr indent="0" lvl="0" marL="0" rtl="0" algn="l">
              <a:lnSpc>
                <a:spcPct val="115000"/>
              </a:lnSpc>
              <a:spcBef>
                <a:spcPts val="0"/>
              </a:spcBef>
              <a:spcAft>
                <a:spcPts val="0"/>
              </a:spcAft>
              <a:buNone/>
            </a:pPr>
            <a:r>
              <a:rPr b="1" lang="en-US" sz="2400">
                <a:solidFill>
                  <a:schemeClr val="dk1"/>
                </a:solidFill>
              </a:rPr>
              <a:t> </a:t>
            </a:r>
            <a:endParaRPr b="1" sz="2400">
              <a:solidFill>
                <a:schemeClr val="dk1"/>
              </a:solidFill>
            </a:endParaRPr>
          </a:p>
          <a:p>
            <a:pPr indent="0" lvl="0" marL="0" rtl="0" algn="l">
              <a:lnSpc>
                <a:spcPct val="115000"/>
              </a:lnSpc>
              <a:spcBef>
                <a:spcPts val="0"/>
              </a:spcBef>
              <a:spcAft>
                <a:spcPts val="0"/>
              </a:spcAft>
              <a:buNone/>
            </a:pPr>
            <a:r>
              <a:t/>
            </a:r>
            <a:endParaRPr b="1" sz="2400">
              <a:solidFill>
                <a:schemeClr val="dk1"/>
              </a:solidFill>
            </a:endParaRPr>
          </a:p>
          <a:p>
            <a:pPr indent="0" lvl="0" marL="0" rtl="0" algn="l">
              <a:lnSpc>
                <a:spcPct val="115000"/>
              </a:lnSpc>
              <a:spcBef>
                <a:spcPts val="0"/>
              </a:spcBef>
              <a:spcAft>
                <a:spcPts val="0"/>
              </a:spcAft>
              <a:buNone/>
            </a:pPr>
            <a:r>
              <a:t/>
            </a:r>
            <a:endParaRPr b="1" sz="2400">
              <a:solidFill>
                <a:schemeClr val="dk1"/>
              </a:solidFill>
            </a:endParaRPr>
          </a:p>
        </p:txBody>
      </p:sp>
      <p:pic>
        <p:nvPicPr>
          <p:cNvPr id="196" name="Google Shape;196;p23"/>
          <p:cNvPicPr preferRelativeResize="0"/>
          <p:nvPr/>
        </p:nvPicPr>
        <p:blipFill rotWithShape="1">
          <a:blip r:embed="rId3">
            <a:alphaModFix/>
          </a:blip>
          <a:srcRect b="3194" l="0" r="0" t="0"/>
          <a:stretch/>
        </p:blipFill>
        <p:spPr>
          <a:xfrm>
            <a:off x="3008850" y="2024275"/>
            <a:ext cx="5005449" cy="36320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p:nvPr/>
        </p:nvSpPr>
        <p:spPr>
          <a:xfrm>
            <a:off x="1045956" y="585427"/>
            <a:ext cx="4056600" cy="1106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3000">
                <a:solidFill>
                  <a:schemeClr val="dk1"/>
                </a:solidFill>
              </a:rPr>
              <a:t>Current progress</a:t>
            </a:r>
            <a:endParaRPr b="1" sz="3000">
              <a:solidFill>
                <a:schemeClr val="dk1"/>
              </a:solidFill>
            </a:endParaRPr>
          </a:p>
        </p:txBody>
      </p:sp>
      <p:sp>
        <p:nvSpPr>
          <p:cNvPr id="203" name="Google Shape;203;p24"/>
          <p:cNvSpPr txBox="1"/>
          <p:nvPr/>
        </p:nvSpPr>
        <p:spPr>
          <a:xfrm>
            <a:off x="4705004" y="216131"/>
            <a:ext cx="184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 name="Google Shape;204;p24"/>
          <p:cNvSpPr txBox="1"/>
          <p:nvPr/>
        </p:nvSpPr>
        <p:spPr>
          <a:xfrm>
            <a:off x="1237200" y="1466525"/>
            <a:ext cx="9717600" cy="32478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Clr>
                <a:schemeClr val="dk1"/>
              </a:buClr>
              <a:buSzPts val="2500"/>
              <a:buChar char="●"/>
            </a:pPr>
            <a:r>
              <a:rPr lang="en-US" sz="2500">
                <a:solidFill>
                  <a:schemeClr val="dk1"/>
                </a:solidFill>
              </a:rPr>
              <a:t>Data simulation ☑️</a:t>
            </a:r>
            <a:endParaRPr sz="2500">
              <a:solidFill>
                <a:schemeClr val="dk1"/>
              </a:solidFill>
            </a:endParaRPr>
          </a:p>
          <a:p>
            <a:pPr indent="0" lvl="0" marL="457200" rtl="0" algn="l">
              <a:spcBef>
                <a:spcPts val="0"/>
              </a:spcBef>
              <a:spcAft>
                <a:spcPts val="0"/>
              </a:spcAft>
              <a:buNone/>
            </a:pPr>
            <a:r>
              <a:rPr lang="en-US" sz="2400">
                <a:solidFill>
                  <a:schemeClr val="dk1"/>
                </a:solidFill>
              </a:rPr>
              <a:t>W</a:t>
            </a:r>
            <a:r>
              <a:rPr lang="en-US" sz="2400">
                <a:solidFill>
                  <a:schemeClr val="dk1"/>
                </a:solidFill>
              </a:rPr>
              <a:t>e </a:t>
            </a:r>
            <a:r>
              <a:rPr b="1" lang="en-US" sz="2400">
                <a:solidFill>
                  <a:schemeClr val="dk1"/>
                </a:solidFill>
              </a:rPr>
              <a:t>simulated a dataset that has an identical data format as the secondary data</a:t>
            </a:r>
            <a:r>
              <a:rPr lang="en-US" sz="2400">
                <a:solidFill>
                  <a:schemeClr val="dk1"/>
                </a:solidFill>
              </a:rPr>
              <a:t>.</a:t>
            </a:r>
            <a:r>
              <a:rPr lang="en-US" sz="2500">
                <a:solidFill>
                  <a:schemeClr val="dk1"/>
                </a:solidFill>
              </a:rPr>
              <a:t> </a:t>
            </a:r>
            <a:endParaRPr sz="2500">
              <a:solidFill>
                <a:schemeClr val="dk1"/>
              </a:solidFill>
            </a:endParaRPr>
          </a:p>
          <a:p>
            <a:pPr indent="-387350" lvl="0" marL="457200" rtl="0" algn="l">
              <a:spcBef>
                <a:spcPts val="0"/>
              </a:spcBef>
              <a:spcAft>
                <a:spcPts val="0"/>
              </a:spcAft>
              <a:buClr>
                <a:schemeClr val="dk1"/>
              </a:buClr>
              <a:buSzPts val="2500"/>
              <a:buChar char="●"/>
            </a:pPr>
            <a:r>
              <a:rPr lang="en-US" sz="2500">
                <a:solidFill>
                  <a:schemeClr val="dk1"/>
                </a:solidFill>
              </a:rPr>
              <a:t>Calculation of </a:t>
            </a:r>
            <a:r>
              <a:rPr lang="en-US" sz="2500">
                <a:solidFill>
                  <a:schemeClr val="dk1"/>
                </a:solidFill>
              </a:rPr>
              <a:t>indices based on the simulated data ☑️ </a:t>
            </a:r>
            <a:endParaRPr sz="2500">
              <a:solidFill>
                <a:schemeClr val="dk1"/>
              </a:solidFill>
            </a:endParaRPr>
          </a:p>
          <a:p>
            <a:pPr indent="-387350" lvl="0" marL="457200" rtl="0" algn="l">
              <a:spcBef>
                <a:spcPts val="0"/>
              </a:spcBef>
              <a:spcAft>
                <a:spcPts val="0"/>
              </a:spcAft>
              <a:buClr>
                <a:schemeClr val="dk1"/>
              </a:buClr>
              <a:buSzPts val="2500"/>
              <a:buChar char="●"/>
            </a:pPr>
            <a:r>
              <a:rPr lang="en-US" sz="2500">
                <a:solidFill>
                  <a:schemeClr val="dk1"/>
                </a:solidFill>
              </a:rPr>
              <a:t>Preparing stage-1 registered report </a:t>
            </a:r>
            <a:endParaRPr sz="2500">
              <a:solidFill>
                <a:schemeClr val="dk1"/>
              </a:solidFill>
            </a:endParaRPr>
          </a:p>
          <a:p>
            <a:pPr indent="-387350" lvl="0" marL="457200" rtl="0" algn="l">
              <a:spcBef>
                <a:spcPts val="0"/>
              </a:spcBef>
              <a:spcAft>
                <a:spcPts val="0"/>
              </a:spcAft>
              <a:buClr>
                <a:schemeClr val="dk1"/>
              </a:buClr>
              <a:buSzPts val="2500"/>
              <a:buChar char="●"/>
            </a:pPr>
            <a:r>
              <a:rPr lang="en-US" sz="2500">
                <a:solidFill>
                  <a:schemeClr val="dk1"/>
                </a:solidFill>
              </a:rPr>
              <a:t>Constructing the HLM to estimate the test-retest reliability of indices</a:t>
            </a:r>
            <a:endParaRPr sz="2500">
              <a:solidFill>
                <a:schemeClr val="dk1"/>
              </a:solidFill>
            </a:endParaRPr>
          </a:p>
          <a:p>
            <a:pPr indent="0" lvl="0" marL="457200" rtl="0" algn="l">
              <a:spcBef>
                <a:spcPts val="0"/>
              </a:spcBef>
              <a:spcAft>
                <a:spcPts val="0"/>
              </a:spcAft>
              <a:buNone/>
            </a:pPr>
            <a:r>
              <a:t/>
            </a:r>
            <a:endParaRPr sz="25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9" name="Shape 209"/>
        <p:cNvGrpSpPr/>
        <p:nvPr/>
      </p:nvGrpSpPr>
      <p:grpSpPr>
        <a:xfrm>
          <a:off x="0" y="0"/>
          <a:ext cx="0" cy="0"/>
          <a:chOff x="0" y="0"/>
          <a:chExt cx="0" cy="0"/>
        </a:xfrm>
      </p:grpSpPr>
      <p:sp>
        <p:nvSpPr>
          <p:cNvPr id="210" name="Google Shape;210;p25"/>
          <p:cNvSpPr txBox="1"/>
          <p:nvPr/>
        </p:nvSpPr>
        <p:spPr>
          <a:xfrm>
            <a:off x="4175498" y="2834034"/>
            <a:ext cx="53583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dk1"/>
                </a:solidFill>
              </a:rPr>
              <a:t>Any questions?</a:t>
            </a:r>
            <a:endParaRPr sz="5400">
              <a:solidFill>
                <a:schemeClr val="dk1"/>
              </a:solidFill>
              <a:latin typeface="SimHei"/>
              <a:ea typeface="SimHei"/>
              <a:cs typeface="SimHei"/>
              <a:sym typeface="SimHei"/>
            </a:endParaRPr>
          </a:p>
        </p:txBody>
      </p:sp>
      <p:sp>
        <p:nvSpPr>
          <p:cNvPr id="211" name="Google Shape;211;p25"/>
          <p:cNvSpPr txBox="1"/>
          <p:nvPr/>
        </p:nvSpPr>
        <p:spPr>
          <a:xfrm>
            <a:off x="1558400" y="1008425"/>
            <a:ext cx="9340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4000">
                <a:solidFill>
                  <a:schemeClr val="dk1"/>
                </a:solidFill>
              </a:rPr>
              <a:t>Thank you very much for your attention</a:t>
            </a:r>
            <a:endParaRPr i="1" sz="40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nvSpPr>
        <p:spPr>
          <a:xfrm>
            <a:off x="522825" y="461300"/>
            <a:ext cx="83496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Font typeface="Arial"/>
              <a:buNone/>
            </a:pPr>
            <a:r>
              <a:rPr b="1" lang="en-US" sz="3000">
                <a:solidFill>
                  <a:schemeClr val="dk1"/>
                </a:solidFill>
              </a:rPr>
              <a:t>About the </a:t>
            </a:r>
            <a:r>
              <a:rPr b="1" lang="en-US" sz="3000">
                <a:solidFill>
                  <a:schemeClr val="dk1"/>
                </a:solidFill>
              </a:rPr>
              <a:t>Secondary Data </a:t>
            </a:r>
            <a:endParaRPr b="1" sz="4000">
              <a:solidFill>
                <a:schemeClr val="dk1"/>
              </a:solidFill>
            </a:endParaRPr>
          </a:p>
        </p:txBody>
      </p:sp>
      <p:sp>
        <p:nvSpPr>
          <p:cNvPr id="218" name="Google Shape;218;p26"/>
          <p:cNvSpPr txBox="1"/>
          <p:nvPr/>
        </p:nvSpPr>
        <p:spPr>
          <a:xfrm>
            <a:off x="522825" y="1430025"/>
            <a:ext cx="10795800" cy="38790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dk1"/>
              </a:buClr>
              <a:buSzPts val="2400"/>
              <a:buChar char="●"/>
            </a:pPr>
            <a:r>
              <a:rPr lang="en-US" sz="2400">
                <a:solidFill>
                  <a:schemeClr val="dk1"/>
                </a:solidFill>
              </a:rPr>
              <a:t>Pre-collected dataset collected by the Hu Chuan-Peng at Tsinghua University in 2016. </a:t>
            </a:r>
            <a:endParaRPr sz="2400">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The dataset provides </a:t>
            </a:r>
            <a:r>
              <a:rPr b="1" lang="en-US" sz="2400">
                <a:solidFill>
                  <a:schemeClr val="dk1"/>
                </a:solidFill>
              </a:rPr>
              <a:t>six waves (separated by 1 week) of long-term data</a:t>
            </a:r>
            <a:r>
              <a:rPr lang="en-US" sz="2400">
                <a:solidFill>
                  <a:schemeClr val="dk1"/>
                </a:solidFill>
              </a:rPr>
              <a:t> on 34 non-depressed and 6 depressed participants who were recruited from Tsinghua University community.</a:t>
            </a:r>
            <a:endParaRPr sz="2400">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In each wave, participants completed three parts of tasks: experiment A (a modified SALT), experiment B (a modified SALT) and questionnaires.</a:t>
            </a:r>
            <a:r>
              <a:rPr b="1" lang="en-US" sz="2400">
                <a:solidFill>
                  <a:schemeClr val="dk1"/>
                </a:solidFill>
              </a:rPr>
              <a:t>We plan to use the subset consisting of the neutral condition in SALT B result of the 34 participants (</a:t>
            </a:r>
            <a:r>
              <a:rPr b="1" i="1" lang="en-US" sz="2400">
                <a:solidFill>
                  <a:schemeClr val="dk1"/>
                </a:solidFill>
              </a:rPr>
              <a:t>Mage</a:t>
            </a:r>
            <a:r>
              <a:rPr b="1" lang="en-US" sz="2400">
                <a:solidFill>
                  <a:schemeClr val="dk1"/>
                </a:solidFill>
              </a:rPr>
              <a:t> = 21.06,  </a:t>
            </a:r>
            <a:r>
              <a:rPr b="1" i="1" lang="en-US" sz="2400">
                <a:solidFill>
                  <a:schemeClr val="dk1"/>
                </a:solidFill>
              </a:rPr>
              <a:t>SD</a:t>
            </a:r>
            <a:r>
              <a:rPr b="1" lang="en-US" sz="2400">
                <a:solidFill>
                  <a:schemeClr val="dk1"/>
                </a:solidFill>
              </a:rPr>
              <a:t>=2.52) with relatively low DBI score.</a:t>
            </a:r>
            <a:endParaRPr b="1" sz="24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nvSpPr>
        <p:spPr>
          <a:xfrm>
            <a:off x="5146002" y="1828806"/>
            <a:ext cx="1347300" cy="9135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500"/>
              <a:buFont typeface="Arial"/>
              <a:buNone/>
            </a:pPr>
            <a:r>
              <a:rPr b="1" lang="en-US" sz="1500">
                <a:solidFill>
                  <a:schemeClr val="lt1"/>
                </a:solidFill>
                <a:latin typeface="Arial"/>
                <a:ea typeface="Arial"/>
                <a:cs typeface="Arial"/>
                <a:sym typeface="Arial"/>
              </a:rPr>
              <a:t>Studies selection </a:t>
            </a:r>
            <a:endParaRPr b="1" sz="1500">
              <a:solidFill>
                <a:schemeClr val="lt1"/>
              </a:solidFill>
              <a:latin typeface="Calibri"/>
              <a:ea typeface="Calibri"/>
              <a:cs typeface="Calibri"/>
              <a:sym typeface="Calibri"/>
            </a:endParaRPr>
          </a:p>
        </p:txBody>
      </p:sp>
      <p:sp>
        <p:nvSpPr>
          <p:cNvPr id="225" name="Google Shape;225;p27"/>
          <p:cNvSpPr txBox="1"/>
          <p:nvPr/>
        </p:nvSpPr>
        <p:spPr>
          <a:xfrm>
            <a:off x="3409202" y="2199481"/>
            <a:ext cx="1347300" cy="9135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500"/>
              <a:buFont typeface="Arial"/>
              <a:buNone/>
            </a:pPr>
            <a:r>
              <a:rPr b="1" lang="en-US" sz="1500">
                <a:solidFill>
                  <a:schemeClr val="lt1"/>
                </a:solidFill>
                <a:latin typeface="Arial"/>
                <a:ea typeface="Arial"/>
                <a:cs typeface="Arial"/>
                <a:sym typeface="Arial"/>
              </a:rPr>
              <a:t>Studies selection </a:t>
            </a:r>
            <a:endParaRPr b="1" sz="1500">
              <a:solidFill>
                <a:schemeClr val="lt1"/>
              </a:solidFill>
              <a:latin typeface="Calibri"/>
              <a:ea typeface="Calibri"/>
              <a:cs typeface="Calibri"/>
              <a:sym typeface="Calibri"/>
            </a:endParaRPr>
          </a:p>
        </p:txBody>
      </p:sp>
      <p:pic>
        <p:nvPicPr>
          <p:cNvPr id="226" name="Google Shape;226;p27"/>
          <p:cNvPicPr preferRelativeResize="0"/>
          <p:nvPr/>
        </p:nvPicPr>
        <p:blipFill>
          <a:blip r:embed="rId3">
            <a:alphaModFix/>
          </a:blip>
          <a:stretch>
            <a:fillRect/>
          </a:stretch>
        </p:blipFill>
        <p:spPr>
          <a:xfrm>
            <a:off x="988500" y="1037950"/>
            <a:ext cx="9945851" cy="4782100"/>
          </a:xfrm>
          <a:prstGeom prst="rect">
            <a:avLst/>
          </a:prstGeom>
          <a:noFill/>
          <a:ln>
            <a:noFill/>
          </a:ln>
        </p:spPr>
      </p:pic>
      <p:sp>
        <p:nvSpPr>
          <p:cNvPr id="227" name="Google Shape;227;p27"/>
          <p:cNvSpPr txBox="1"/>
          <p:nvPr/>
        </p:nvSpPr>
        <p:spPr>
          <a:xfrm>
            <a:off x="2323200" y="5820050"/>
            <a:ext cx="7545600" cy="415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1500">
                <a:solidFill>
                  <a:schemeClr val="dk1"/>
                </a:solidFill>
                <a:latin typeface="Times New Roman"/>
                <a:ea typeface="Times New Roman"/>
                <a:cs typeface="Times New Roman"/>
                <a:sym typeface="Times New Roman"/>
              </a:rPr>
              <a:t>Examples of stimuli and time course of the experimental procedure in Experiment B. </a:t>
            </a:r>
            <a:endParaRPr b="1" sz="1500">
              <a:solidFill>
                <a:schemeClr val="dk1"/>
              </a:solidFill>
              <a:latin typeface="Times New Roman"/>
              <a:ea typeface="Times New Roman"/>
              <a:cs typeface="Times New Roman"/>
              <a:sym typeface="Times New Roman"/>
            </a:endParaRPr>
          </a:p>
        </p:txBody>
      </p:sp>
      <p:sp>
        <p:nvSpPr>
          <p:cNvPr id="228" name="Google Shape;228;p27"/>
          <p:cNvSpPr/>
          <p:nvPr/>
        </p:nvSpPr>
        <p:spPr>
          <a:xfrm>
            <a:off x="860993" y="392050"/>
            <a:ext cx="9772500" cy="645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3000">
                <a:solidFill>
                  <a:schemeClr val="dk1"/>
                </a:solidFill>
              </a:rPr>
              <a:t>About the Secondary Data</a:t>
            </a:r>
            <a:r>
              <a:rPr b="1" lang="en-US" sz="4000">
                <a:solidFill>
                  <a:schemeClr val="dk1"/>
                </a:solidFill>
              </a:rPr>
              <a:t> </a:t>
            </a:r>
            <a:endParaRPr b="1" sz="4000">
              <a:solidFill>
                <a:schemeClr val="dk1"/>
              </a:solidFill>
            </a:endParaRPr>
          </a:p>
          <a:p>
            <a:pPr indent="0" lvl="0" marL="0" marR="0" rtl="0" algn="l">
              <a:spcBef>
                <a:spcPts val="0"/>
              </a:spcBef>
              <a:spcAft>
                <a:spcPts val="0"/>
              </a:spcAft>
              <a:buNone/>
            </a:pPr>
            <a:r>
              <a:t/>
            </a:r>
            <a:endParaRPr b="1" sz="40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nvSpPr>
        <p:spPr>
          <a:xfrm>
            <a:off x="690075" y="461300"/>
            <a:ext cx="83496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Font typeface="Arial"/>
              <a:buNone/>
            </a:pPr>
            <a:r>
              <a:rPr b="1" lang="en-US" sz="3000">
                <a:solidFill>
                  <a:schemeClr val="dk1"/>
                </a:solidFill>
              </a:rPr>
              <a:t>About the Secondary Data</a:t>
            </a:r>
            <a:r>
              <a:rPr b="1" lang="en-US" sz="4000">
                <a:solidFill>
                  <a:schemeClr val="dk1"/>
                </a:solidFill>
              </a:rPr>
              <a:t> </a:t>
            </a:r>
            <a:endParaRPr b="1" sz="4000">
              <a:solidFill>
                <a:schemeClr val="dk1"/>
              </a:solidFill>
            </a:endParaRPr>
          </a:p>
        </p:txBody>
      </p:sp>
      <p:sp>
        <p:nvSpPr>
          <p:cNvPr id="235" name="Google Shape;235;p28"/>
          <p:cNvSpPr txBox="1"/>
          <p:nvPr/>
        </p:nvSpPr>
        <p:spPr>
          <a:xfrm>
            <a:off x="690075" y="1448625"/>
            <a:ext cx="9256800" cy="389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chemeClr val="dk1"/>
                </a:solidFill>
              </a:rPr>
              <a:t>Experimental</a:t>
            </a:r>
            <a:r>
              <a:rPr b="1" lang="en-US" sz="2400">
                <a:solidFill>
                  <a:schemeClr val="dk1"/>
                </a:solidFill>
              </a:rPr>
              <a:t> design</a:t>
            </a:r>
            <a:endParaRPr b="1" sz="2400">
              <a:solidFill>
                <a:schemeClr val="dk1"/>
              </a:solidFill>
            </a:endParaRPr>
          </a:p>
          <a:p>
            <a:pPr indent="457200" lvl="0" marL="0" rtl="0" algn="l">
              <a:lnSpc>
                <a:spcPct val="115000"/>
              </a:lnSpc>
              <a:spcBef>
                <a:spcPts val="0"/>
              </a:spcBef>
              <a:spcAft>
                <a:spcPts val="0"/>
              </a:spcAft>
              <a:buNone/>
            </a:pPr>
            <a:r>
              <a:rPr lang="en-US" sz="2400">
                <a:solidFill>
                  <a:schemeClr val="dk1"/>
                </a:solidFill>
              </a:rPr>
              <a:t>Experiment B is a 2 (match vs. not-match) ×3 (id: self, friend, stranger) × 4 (emotion: control, neutral, happy, sad) × 6 (sessions: 1-6) experiment. It is originally designed to compare the self-bias under different emotions (happy, sad, neutral, control). </a:t>
            </a:r>
            <a:endParaRPr sz="2400">
              <a:solidFill>
                <a:schemeClr val="dk1"/>
              </a:solidFill>
            </a:endParaRPr>
          </a:p>
          <a:p>
            <a:pPr indent="0" lvl="0" marL="0" rtl="0" algn="l">
              <a:lnSpc>
                <a:spcPct val="115000"/>
              </a:lnSpc>
              <a:spcBef>
                <a:spcPts val="0"/>
              </a:spcBef>
              <a:spcAft>
                <a:spcPts val="0"/>
              </a:spcAft>
              <a:buNone/>
            </a:pPr>
            <a:r>
              <a:rPr b="1" lang="en-US" sz="2400">
                <a:solidFill>
                  <a:schemeClr val="dk1"/>
                </a:solidFill>
              </a:rPr>
              <a:t>Collected variables </a:t>
            </a:r>
            <a:endParaRPr sz="24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US" sz="2400">
                <a:solidFill>
                  <a:schemeClr val="dk1"/>
                </a:solidFill>
              </a:rPr>
              <a:t>In each wave, the participants were recorded on their keypress, the reaction time and accuracy in each trial.</a:t>
            </a:r>
            <a:endParaRPr sz="2400">
              <a:solidFill>
                <a:schemeClr val="dk1"/>
              </a:solidFill>
            </a:endParaRPr>
          </a:p>
          <a:p>
            <a:pPr indent="0" lvl="0" marL="457200" rtl="0" algn="l">
              <a:spcBef>
                <a:spcPts val="0"/>
              </a:spcBef>
              <a:spcAft>
                <a:spcPts val="0"/>
              </a:spcAft>
              <a:buNone/>
            </a:pPr>
            <a:r>
              <a:t/>
            </a:r>
            <a:endParaRPr sz="24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9"/>
          <p:cNvSpPr txBox="1"/>
          <p:nvPr/>
        </p:nvSpPr>
        <p:spPr>
          <a:xfrm>
            <a:off x="5146002" y="1828806"/>
            <a:ext cx="1347300" cy="9135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500"/>
              <a:buFont typeface="Arial"/>
              <a:buNone/>
            </a:pPr>
            <a:r>
              <a:rPr b="1" lang="en-US" sz="1500">
                <a:solidFill>
                  <a:schemeClr val="lt1"/>
                </a:solidFill>
                <a:latin typeface="Arial"/>
                <a:ea typeface="Arial"/>
                <a:cs typeface="Arial"/>
                <a:sym typeface="Arial"/>
              </a:rPr>
              <a:t>Studies selection </a:t>
            </a:r>
            <a:endParaRPr b="1" sz="1500">
              <a:solidFill>
                <a:schemeClr val="lt1"/>
              </a:solidFill>
              <a:latin typeface="Calibri"/>
              <a:ea typeface="Calibri"/>
              <a:cs typeface="Calibri"/>
              <a:sym typeface="Calibri"/>
            </a:endParaRPr>
          </a:p>
        </p:txBody>
      </p:sp>
      <p:sp>
        <p:nvSpPr>
          <p:cNvPr id="242" name="Google Shape;242;p29"/>
          <p:cNvSpPr txBox="1"/>
          <p:nvPr/>
        </p:nvSpPr>
        <p:spPr>
          <a:xfrm>
            <a:off x="3409202" y="2199481"/>
            <a:ext cx="1347300" cy="9135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500"/>
              <a:buFont typeface="Arial"/>
              <a:buNone/>
            </a:pPr>
            <a:r>
              <a:rPr b="1" lang="en-US" sz="1500">
                <a:solidFill>
                  <a:schemeClr val="lt1"/>
                </a:solidFill>
                <a:latin typeface="Arial"/>
                <a:ea typeface="Arial"/>
                <a:cs typeface="Arial"/>
                <a:sym typeface="Arial"/>
              </a:rPr>
              <a:t>Studies selection </a:t>
            </a:r>
            <a:endParaRPr b="1" sz="1500">
              <a:solidFill>
                <a:schemeClr val="lt1"/>
              </a:solidFill>
              <a:latin typeface="Calibri"/>
              <a:ea typeface="Calibri"/>
              <a:cs typeface="Calibri"/>
              <a:sym typeface="Calibri"/>
            </a:endParaRPr>
          </a:p>
        </p:txBody>
      </p:sp>
      <p:sp>
        <p:nvSpPr>
          <p:cNvPr id="243" name="Google Shape;243;p29"/>
          <p:cNvSpPr/>
          <p:nvPr/>
        </p:nvSpPr>
        <p:spPr>
          <a:xfrm>
            <a:off x="843518" y="560200"/>
            <a:ext cx="9772500" cy="645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3000">
                <a:solidFill>
                  <a:schemeClr val="dk1"/>
                </a:solidFill>
              </a:rPr>
              <a:t>Simulated Data</a:t>
            </a:r>
            <a:endParaRPr b="1" sz="4000">
              <a:solidFill>
                <a:schemeClr val="dk1"/>
              </a:solidFill>
            </a:endParaRPr>
          </a:p>
          <a:p>
            <a:pPr indent="0" lvl="0" marL="0" marR="0" rtl="0" algn="l">
              <a:spcBef>
                <a:spcPts val="0"/>
              </a:spcBef>
              <a:spcAft>
                <a:spcPts val="0"/>
              </a:spcAft>
              <a:buNone/>
            </a:pPr>
            <a:r>
              <a:t/>
            </a:r>
            <a:endParaRPr b="1" sz="4000">
              <a:solidFill>
                <a:schemeClr val="dk1"/>
              </a:solidFill>
            </a:endParaRPr>
          </a:p>
        </p:txBody>
      </p:sp>
      <p:sp>
        <p:nvSpPr>
          <p:cNvPr id="244" name="Google Shape;244;p29"/>
          <p:cNvSpPr txBox="1"/>
          <p:nvPr/>
        </p:nvSpPr>
        <p:spPr>
          <a:xfrm>
            <a:off x="498550" y="1435800"/>
            <a:ext cx="10642200" cy="27705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dk1"/>
              </a:buClr>
              <a:buSzPts val="2400"/>
              <a:buChar char="●"/>
            </a:pPr>
            <a:r>
              <a:rPr lang="en-US" sz="2400">
                <a:solidFill>
                  <a:schemeClr val="dk1"/>
                </a:solidFill>
              </a:rPr>
              <a:t>To eliminate possible bias in forming hypothesis, we do not perform any statistical analysis based on the secondary data at stage 1 registration. Instead, we </a:t>
            </a:r>
            <a:r>
              <a:rPr b="1" lang="en-US" sz="2400">
                <a:solidFill>
                  <a:schemeClr val="dk1"/>
                </a:solidFill>
              </a:rPr>
              <a:t>simulated a dataset that has an identical data format as the secondary data</a:t>
            </a:r>
            <a:r>
              <a:rPr lang="en-US" sz="2400">
                <a:solidFill>
                  <a:schemeClr val="dk1"/>
                </a:solidFill>
              </a:rPr>
              <a:t>.</a:t>
            </a:r>
            <a:endParaRPr sz="2400">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We applied the </a:t>
            </a:r>
            <a:r>
              <a:rPr b="1" lang="en-US" sz="2400">
                <a:solidFill>
                  <a:schemeClr val="dk1"/>
                </a:solidFill>
              </a:rPr>
              <a:t>Bootstrap methods</a:t>
            </a:r>
            <a:r>
              <a:rPr lang="en-US" sz="2400">
                <a:solidFill>
                  <a:schemeClr val="dk1"/>
                </a:solidFill>
              </a:rPr>
              <a:t> where samples are drawn from the open data of Hu et al. (2020) (accessible at </a:t>
            </a:r>
            <a:r>
              <a:rPr lang="en-US" sz="2400">
                <a:solidFill>
                  <a:schemeClr val="dk1"/>
                </a:solidFill>
                <a:uFill>
                  <a:noFill/>
                </a:uFill>
                <a:hlinkClick r:id="rId3">
                  <a:extLst>
                    <a:ext uri="{A12FA001-AC4F-418D-AE19-62706E023703}">
                      <ahyp:hlinkClr val="tx"/>
                    </a:ext>
                  </a:extLst>
                </a:hlinkClick>
              </a:rPr>
              <a:t>https://osf.io/mhdsn/</a:t>
            </a:r>
            <a:r>
              <a:rPr lang="en-US" sz="2400">
                <a:solidFill>
                  <a:schemeClr val="dk1"/>
                </a:solidFill>
              </a:rPr>
              <a:t>) with replacement. </a:t>
            </a:r>
            <a:endParaRPr sz="24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0"/>
          <p:cNvSpPr txBox="1"/>
          <p:nvPr/>
        </p:nvSpPr>
        <p:spPr>
          <a:xfrm>
            <a:off x="5146002" y="1828806"/>
            <a:ext cx="1347300" cy="9135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500"/>
              <a:buFont typeface="Arial"/>
              <a:buNone/>
            </a:pPr>
            <a:r>
              <a:rPr b="1" lang="en-US" sz="1500">
                <a:solidFill>
                  <a:schemeClr val="lt1"/>
                </a:solidFill>
                <a:latin typeface="Arial"/>
                <a:ea typeface="Arial"/>
                <a:cs typeface="Arial"/>
                <a:sym typeface="Arial"/>
              </a:rPr>
              <a:t>Studies selection </a:t>
            </a:r>
            <a:endParaRPr b="1" sz="1500">
              <a:solidFill>
                <a:schemeClr val="lt1"/>
              </a:solidFill>
              <a:latin typeface="Calibri"/>
              <a:ea typeface="Calibri"/>
              <a:cs typeface="Calibri"/>
              <a:sym typeface="Calibri"/>
            </a:endParaRPr>
          </a:p>
        </p:txBody>
      </p:sp>
      <p:sp>
        <p:nvSpPr>
          <p:cNvPr id="251" name="Google Shape;251;p30"/>
          <p:cNvSpPr txBox="1"/>
          <p:nvPr/>
        </p:nvSpPr>
        <p:spPr>
          <a:xfrm>
            <a:off x="3409202" y="2199481"/>
            <a:ext cx="1347300" cy="9135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500"/>
              <a:buFont typeface="Arial"/>
              <a:buNone/>
            </a:pPr>
            <a:r>
              <a:rPr b="1" lang="en-US" sz="1500">
                <a:solidFill>
                  <a:schemeClr val="lt1"/>
                </a:solidFill>
                <a:latin typeface="Arial"/>
                <a:ea typeface="Arial"/>
                <a:cs typeface="Arial"/>
                <a:sym typeface="Arial"/>
              </a:rPr>
              <a:t>Studies selection </a:t>
            </a:r>
            <a:endParaRPr b="1" sz="1500">
              <a:solidFill>
                <a:schemeClr val="lt1"/>
              </a:solidFill>
              <a:latin typeface="Calibri"/>
              <a:ea typeface="Calibri"/>
              <a:cs typeface="Calibri"/>
              <a:sym typeface="Calibri"/>
            </a:endParaRPr>
          </a:p>
        </p:txBody>
      </p:sp>
      <p:sp>
        <p:nvSpPr>
          <p:cNvPr id="252" name="Google Shape;252;p30"/>
          <p:cNvSpPr/>
          <p:nvPr/>
        </p:nvSpPr>
        <p:spPr>
          <a:xfrm>
            <a:off x="843518" y="560200"/>
            <a:ext cx="9772500" cy="645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3000">
                <a:solidFill>
                  <a:schemeClr val="dk1"/>
                </a:solidFill>
              </a:rPr>
              <a:t>Simulated Data</a:t>
            </a:r>
            <a:endParaRPr b="1" sz="4000">
              <a:solidFill>
                <a:schemeClr val="dk1"/>
              </a:solidFill>
            </a:endParaRPr>
          </a:p>
          <a:p>
            <a:pPr indent="0" lvl="0" marL="0" marR="0" rtl="0" algn="l">
              <a:spcBef>
                <a:spcPts val="0"/>
              </a:spcBef>
              <a:spcAft>
                <a:spcPts val="0"/>
              </a:spcAft>
              <a:buNone/>
            </a:pPr>
            <a:r>
              <a:t/>
            </a:r>
            <a:endParaRPr b="1" sz="4000">
              <a:solidFill>
                <a:schemeClr val="dk1"/>
              </a:solidFill>
            </a:endParaRPr>
          </a:p>
        </p:txBody>
      </p:sp>
      <p:sp>
        <p:nvSpPr>
          <p:cNvPr id="253" name="Google Shape;253;p30"/>
          <p:cNvSpPr txBox="1"/>
          <p:nvPr/>
        </p:nvSpPr>
        <p:spPr>
          <a:xfrm>
            <a:off x="498550" y="1435800"/>
            <a:ext cx="10642200" cy="20319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dk1"/>
              </a:buClr>
              <a:buSzPts val="2400"/>
              <a:buChar char="●"/>
            </a:pPr>
            <a:r>
              <a:rPr lang="en-US" sz="2400">
                <a:solidFill>
                  <a:schemeClr val="dk1"/>
                </a:solidFill>
              </a:rPr>
              <a:t>Following the format of the secondary data, the pilot data has 6 sessions of 34 participants’ data, where for each participant in each session, there are 24 practice trials and 360 experimental trials (six types of shape-label associations: two matches (matched/mismatched) x three identity associations (self, friend, stranger), with 60 trials per association). </a:t>
            </a:r>
            <a:endParaRPr sz="2400">
              <a:solidFill>
                <a:schemeClr val="dk1"/>
              </a:solidFill>
            </a:endParaRPr>
          </a:p>
        </p:txBody>
      </p:sp>
      <p:pic>
        <p:nvPicPr>
          <p:cNvPr id="254" name="Google Shape;254;p30"/>
          <p:cNvPicPr preferRelativeResize="0"/>
          <p:nvPr/>
        </p:nvPicPr>
        <p:blipFill>
          <a:blip r:embed="rId3">
            <a:alphaModFix/>
          </a:blip>
          <a:stretch>
            <a:fillRect/>
          </a:stretch>
        </p:blipFill>
        <p:spPr>
          <a:xfrm>
            <a:off x="691350" y="3697400"/>
            <a:ext cx="11016776" cy="2565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nvSpPr>
        <p:spPr>
          <a:xfrm>
            <a:off x="954720" y="1216577"/>
            <a:ext cx="200914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accent1"/>
                </a:solidFill>
                <a:latin typeface="Arial Rounded"/>
                <a:ea typeface="Arial Rounded"/>
                <a:cs typeface="Arial Rounded"/>
                <a:sym typeface="Arial Rounded"/>
              </a:rPr>
              <a:t>CONTENTS</a:t>
            </a:r>
            <a:endParaRPr b="1" sz="2400">
              <a:solidFill>
                <a:schemeClr val="accent1"/>
              </a:solidFill>
              <a:latin typeface="Arial Rounded"/>
              <a:ea typeface="Arial Rounded"/>
              <a:cs typeface="Arial Rounded"/>
              <a:sym typeface="Arial Rounded"/>
            </a:endParaRPr>
          </a:p>
        </p:txBody>
      </p:sp>
      <p:cxnSp>
        <p:nvCxnSpPr>
          <p:cNvPr id="97" name="Google Shape;97;p14"/>
          <p:cNvCxnSpPr/>
          <p:nvPr/>
        </p:nvCxnSpPr>
        <p:spPr>
          <a:xfrm>
            <a:off x="1083354" y="1678242"/>
            <a:ext cx="1880508" cy="0"/>
          </a:xfrm>
          <a:prstGeom prst="straightConnector1">
            <a:avLst/>
          </a:prstGeom>
          <a:noFill/>
          <a:ln cap="flat" cmpd="sng" w="19050">
            <a:solidFill>
              <a:srgbClr val="595959"/>
            </a:solidFill>
            <a:prstDash val="dash"/>
            <a:miter lim="800000"/>
            <a:headEnd len="sm" w="sm" type="none"/>
            <a:tailEnd len="sm" w="sm" type="none"/>
          </a:ln>
        </p:spPr>
      </p:cxnSp>
      <p:sp>
        <p:nvSpPr>
          <p:cNvPr id="98" name="Google Shape;98;p14"/>
          <p:cNvSpPr/>
          <p:nvPr/>
        </p:nvSpPr>
        <p:spPr>
          <a:xfrm>
            <a:off x="944053" y="2437650"/>
            <a:ext cx="2536381" cy="2284756"/>
          </a:xfrm>
          <a:custGeom>
            <a:rect b="b" l="l" r="r" t="t"/>
            <a:pathLst>
              <a:path extrusionOk="0" h="2284756" w="2536381">
                <a:moveTo>
                  <a:pt x="1403989" y="0"/>
                </a:moveTo>
                <a:cubicBezTo>
                  <a:pt x="2029392" y="0"/>
                  <a:pt x="2536381" y="510739"/>
                  <a:pt x="2536381" y="1140768"/>
                </a:cubicBezTo>
                <a:cubicBezTo>
                  <a:pt x="2536381" y="1770797"/>
                  <a:pt x="2029392" y="2281536"/>
                  <a:pt x="1403989" y="2281536"/>
                </a:cubicBezTo>
                <a:cubicBezTo>
                  <a:pt x="1130375" y="2281536"/>
                  <a:pt x="879427" y="2183778"/>
                  <a:pt x="683683" y="2021040"/>
                </a:cubicBezTo>
                <a:lnTo>
                  <a:pt x="667459" y="2006187"/>
                </a:lnTo>
                <a:lnTo>
                  <a:pt x="665057" y="2028916"/>
                </a:lnTo>
                <a:cubicBezTo>
                  <a:pt x="633732" y="2174924"/>
                  <a:pt x="498284" y="2284756"/>
                  <a:pt x="335941" y="2284756"/>
                </a:cubicBezTo>
                <a:cubicBezTo>
                  <a:pt x="150406" y="2284756"/>
                  <a:pt x="0" y="2141301"/>
                  <a:pt x="0" y="1964341"/>
                </a:cubicBezTo>
                <a:cubicBezTo>
                  <a:pt x="0" y="1787381"/>
                  <a:pt x="150406" y="1643926"/>
                  <a:pt x="335941" y="1643926"/>
                </a:cubicBezTo>
                <a:lnTo>
                  <a:pt x="391406" y="1649259"/>
                </a:lnTo>
                <a:lnTo>
                  <a:pt x="360586" y="1584807"/>
                </a:lnTo>
                <a:cubicBezTo>
                  <a:pt x="303284" y="1448327"/>
                  <a:pt x="271597" y="1298275"/>
                  <a:pt x="271597" y="1140768"/>
                </a:cubicBezTo>
                <a:cubicBezTo>
                  <a:pt x="271597" y="510739"/>
                  <a:pt x="778586" y="0"/>
                  <a:pt x="1403989" y="0"/>
                </a:cubicBezTo>
                <a:close/>
              </a:path>
            </a:pathLst>
          </a:custGeom>
          <a:solidFill>
            <a:schemeClr val="accent1"/>
          </a:solidFill>
          <a:ln cap="flat" cmpd="sng" w="38100">
            <a:solidFill>
              <a:schemeClr val="lt1"/>
            </a:solidFill>
            <a:prstDash val="solid"/>
            <a:miter lim="800000"/>
            <a:headEnd len="sm" w="sm" type="none"/>
            <a:tailEnd len="sm" w="sm" type="none"/>
          </a:ln>
          <a:effectLst>
            <a:outerShdw blurRad="317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 name="Google Shape;99;p14"/>
          <p:cNvSpPr/>
          <p:nvPr/>
        </p:nvSpPr>
        <p:spPr>
          <a:xfrm>
            <a:off x="1424475" y="2603546"/>
            <a:ext cx="1929504" cy="1949744"/>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 name="Google Shape;100;p14"/>
          <p:cNvSpPr/>
          <p:nvPr/>
        </p:nvSpPr>
        <p:spPr>
          <a:xfrm>
            <a:off x="1834877" y="3075259"/>
            <a:ext cx="1026330" cy="1006318"/>
          </a:xfrm>
          <a:custGeom>
            <a:rect b="b" l="l" r="r" t="t"/>
            <a:pathLst>
              <a:path extrusionOk="0" h="1954" w="1990">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rot="-2255300">
            <a:off x="-943335" y="5123251"/>
            <a:ext cx="2025888" cy="461665"/>
          </a:xfrm>
          <a:prstGeom prst="roundRect">
            <a:avLst>
              <a:gd fmla="val 16667" name="adj"/>
            </a:avLst>
          </a:prstGeom>
          <a:solidFill>
            <a:schemeClr val="accent1"/>
          </a:solidFill>
          <a:ln cap="flat" cmpd="sng" w="38100">
            <a:solidFill>
              <a:schemeClr val="lt1"/>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 name="Google Shape;102;p14"/>
          <p:cNvSpPr/>
          <p:nvPr/>
        </p:nvSpPr>
        <p:spPr>
          <a:xfrm>
            <a:off x="4560734" y="2576604"/>
            <a:ext cx="491745" cy="498655"/>
          </a:xfrm>
          <a:prstGeom prst="ellipse">
            <a:avLst/>
          </a:prstGeom>
          <a:solidFill>
            <a:schemeClr val="accent1"/>
          </a:solidFill>
          <a:ln cap="flat" cmpd="sng" w="19050">
            <a:solidFill>
              <a:schemeClr val="lt1"/>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 name="Google Shape;103;p14"/>
          <p:cNvSpPr/>
          <p:nvPr/>
        </p:nvSpPr>
        <p:spPr>
          <a:xfrm>
            <a:off x="4560734" y="3702719"/>
            <a:ext cx="491745" cy="498655"/>
          </a:xfrm>
          <a:prstGeom prst="ellipse">
            <a:avLst/>
          </a:prstGeom>
          <a:solidFill>
            <a:schemeClr val="accent1"/>
          </a:solidFill>
          <a:ln cap="flat" cmpd="sng" w="19050">
            <a:solidFill>
              <a:schemeClr val="lt1"/>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 name="Google Shape;104;p14"/>
          <p:cNvSpPr/>
          <p:nvPr/>
        </p:nvSpPr>
        <p:spPr>
          <a:xfrm>
            <a:off x="7941284" y="3702717"/>
            <a:ext cx="491745" cy="498655"/>
          </a:xfrm>
          <a:prstGeom prst="ellipse">
            <a:avLst/>
          </a:prstGeom>
          <a:solidFill>
            <a:schemeClr val="accent1"/>
          </a:solidFill>
          <a:ln cap="flat" cmpd="sng" w="19050">
            <a:solidFill>
              <a:schemeClr val="lt1"/>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00">
              <a:solidFill>
                <a:schemeClr val="lt1"/>
              </a:solidFill>
              <a:latin typeface="Calibri"/>
              <a:ea typeface="Calibri"/>
              <a:cs typeface="Calibri"/>
              <a:sym typeface="Calibri"/>
            </a:endParaRPr>
          </a:p>
        </p:txBody>
      </p:sp>
      <p:sp>
        <p:nvSpPr>
          <p:cNvPr id="105" name="Google Shape;105;p14"/>
          <p:cNvSpPr/>
          <p:nvPr/>
        </p:nvSpPr>
        <p:spPr>
          <a:xfrm>
            <a:off x="7941284" y="2576603"/>
            <a:ext cx="491745" cy="498655"/>
          </a:xfrm>
          <a:prstGeom prst="ellipse">
            <a:avLst/>
          </a:prstGeom>
          <a:solidFill>
            <a:schemeClr val="accent1"/>
          </a:solidFill>
          <a:ln cap="flat" cmpd="sng" w="19050">
            <a:solidFill>
              <a:schemeClr val="lt1"/>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00">
              <a:solidFill>
                <a:schemeClr val="lt1"/>
              </a:solidFill>
              <a:latin typeface="Calibri"/>
              <a:ea typeface="Calibri"/>
              <a:cs typeface="Calibri"/>
              <a:sym typeface="Calibri"/>
            </a:endParaRPr>
          </a:p>
        </p:txBody>
      </p:sp>
      <p:sp>
        <p:nvSpPr>
          <p:cNvPr id="106" name="Google Shape;106;p14"/>
          <p:cNvSpPr/>
          <p:nvPr/>
        </p:nvSpPr>
        <p:spPr>
          <a:xfrm>
            <a:off x="5254803" y="2656650"/>
            <a:ext cx="20091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100">
                <a:solidFill>
                  <a:schemeClr val="accent1"/>
                </a:solidFill>
                <a:latin typeface="Arial"/>
                <a:ea typeface="Arial"/>
                <a:cs typeface="Arial"/>
                <a:sym typeface="Arial"/>
              </a:rPr>
              <a:t>Background</a:t>
            </a:r>
            <a:endParaRPr sz="1900"/>
          </a:p>
        </p:txBody>
      </p:sp>
      <p:sp>
        <p:nvSpPr>
          <p:cNvPr id="107" name="Google Shape;107;p14"/>
          <p:cNvSpPr txBox="1"/>
          <p:nvPr/>
        </p:nvSpPr>
        <p:spPr>
          <a:xfrm>
            <a:off x="4633738" y="2549575"/>
            <a:ext cx="49174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SimHei"/>
                <a:ea typeface="SimHei"/>
                <a:cs typeface="SimHei"/>
                <a:sym typeface="SimHei"/>
              </a:rPr>
              <a:t>1</a:t>
            </a:r>
            <a:endParaRPr sz="2800">
              <a:solidFill>
                <a:schemeClr val="lt1"/>
              </a:solidFill>
              <a:latin typeface="SimHei"/>
              <a:ea typeface="SimHei"/>
              <a:cs typeface="SimHei"/>
              <a:sym typeface="SimHei"/>
            </a:endParaRPr>
          </a:p>
        </p:txBody>
      </p:sp>
      <p:sp>
        <p:nvSpPr>
          <p:cNvPr id="108" name="Google Shape;108;p14"/>
          <p:cNvSpPr txBox="1"/>
          <p:nvPr/>
        </p:nvSpPr>
        <p:spPr>
          <a:xfrm>
            <a:off x="8010336" y="2549575"/>
            <a:ext cx="491700" cy="60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300">
                <a:solidFill>
                  <a:schemeClr val="lt1"/>
                </a:solidFill>
                <a:latin typeface="SimHei"/>
                <a:ea typeface="SimHei"/>
                <a:cs typeface="SimHei"/>
                <a:sym typeface="SimHei"/>
              </a:rPr>
              <a:t>2</a:t>
            </a:r>
            <a:endParaRPr sz="3300">
              <a:solidFill>
                <a:schemeClr val="lt1"/>
              </a:solidFill>
              <a:latin typeface="SimHei"/>
              <a:ea typeface="SimHei"/>
              <a:cs typeface="SimHei"/>
              <a:sym typeface="SimHei"/>
            </a:endParaRPr>
          </a:p>
        </p:txBody>
      </p:sp>
      <p:sp>
        <p:nvSpPr>
          <p:cNvPr id="109" name="Google Shape;109;p14"/>
          <p:cNvSpPr txBox="1"/>
          <p:nvPr/>
        </p:nvSpPr>
        <p:spPr>
          <a:xfrm>
            <a:off x="4634046" y="3700254"/>
            <a:ext cx="49174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SimHei"/>
                <a:ea typeface="SimHei"/>
                <a:cs typeface="SimHei"/>
                <a:sym typeface="SimHei"/>
              </a:rPr>
              <a:t>3</a:t>
            </a:r>
            <a:endParaRPr sz="2800">
              <a:solidFill>
                <a:schemeClr val="lt1"/>
              </a:solidFill>
              <a:latin typeface="SimHei"/>
              <a:ea typeface="SimHei"/>
              <a:cs typeface="SimHei"/>
              <a:sym typeface="SimHei"/>
            </a:endParaRPr>
          </a:p>
        </p:txBody>
      </p:sp>
      <p:sp>
        <p:nvSpPr>
          <p:cNvPr id="110" name="Google Shape;110;p14"/>
          <p:cNvSpPr txBox="1"/>
          <p:nvPr/>
        </p:nvSpPr>
        <p:spPr>
          <a:xfrm>
            <a:off x="8002730" y="3700254"/>
            <a:ext cx="491700" cy="60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300">
                <a:solidFill>
                  <a:schemeClr val="lt1"/>
                </a:solidFill>
                <a:latin typeface="SimHei"/>
                <a:ea typeface="SimHei"/>
                <a:cs typeface="SimHei"/>
                <a:sym typeface="SimHei"/>
              </a:rPr>
              <a:t>4</a:t>
            </a:r>
            <a:endParaRPr sz="3300">
              <a:solidFill>
                <a:schemeClr val="lt1"/>
              </a:solidFill>
              <a:latin typeface="SimHei"/>
              <a:ea typeface="SimHei"/>
              <a:cs typeface="SimHei"/>
              <a:sym typeface="SimHei"/>
            </a:endParaRPr>
          </a:p>
        </p:txBody>
      </p:sp>
      <p:sp>
        <p:nvSpPr>
          <p:cNvPr id="111" name="Google Shape;111;p14"/>
          <p:cNvSpPr/>
          <p:nvPr/>
        </p:nvSpPr>
        <p:spPr>
          <a:xfrm>
            <a:off x="5207247" y="3786600"/>
            <a:ext cx="24246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100">
                <a:solidFill>
                  <a:schemeClr val="accent1"/>
                </a:solidFill>
              </a:rPr>
              <a:t>Methods </a:t>
            </a:r>
            <a:endParaRPr sz="1900"/>
          </a:p>
        </p:txBody>
      </p:sp>
      <p:sp>
        <p:nvSpPr>
          <p:cNvPr id="112" name="Google Shape;112;p14"/>
          <p:cNvSpPr/>
          <p:nvPr/>
        </p:nvSpPr>
        <p:spPr>
          <a:xfrm>
            <a:off x="8623826" y="2656649"/>
            <a:ext cx="28128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100">
                <a:solidFill>
                  <a:schemeClr val="accent1"/>
                </a:solidFill>
              </a:rPr>
              <a:t>Aim of the Current Study </a:t>
            </a:r>
            <a:endParaRPr sz="1900"/>
          </a:p>
        </p:txBody>
      </p:sp>
      <p:sp>
        <p:nvSpPr>
          <p:cNvPr id="113" name="Google Shape;113;p14"/>
          <p:cNvSpPr/>
          <p:nvPr/>
        </p:nvSpPr>
        <p:spPr>
          <a:xfrm>
            <a:off x="8623826" y="3884775"/>
            <a:ext cx="26259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100">
                <a:solidFill>
                  <a:schemeClr val="accent1"/>
                </a:solidFill>
                <a:latin typeface="Arial"/>
                <a:ea typeface="Arial"/>
                <a:cs typeface="Arial"/>
                <a:sym typeface="Arial"/>
              </a:rPr>
              <a:t>Current Process </a:t>
            </a:r>
            <a:endParaRPr b="1" sz="21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500"/>
                                        <p:tgtEl>
                                          <p:spTgt spid="98"/>
                                        </p:tgtEl>
                                      </p:cBhvr>
                                    </p:animEffec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500"/>
                                        <p:tgtEl>
                                          <p:spTgt spid="99"/>
                                        </p:tgtEl>
                                      </p:cBhvr>
                                    </p:animEffec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500"/>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50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500"/>
                                        <p:tgtEl>
                                          <p:spTgt spid="96"/>
                                        </p:tgtEl>
                                      </p:cBhvr>
                                    </p:animEffect>
                                  </p:childTnLst>
                                </p:cTn>
                              </p:par>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500"/>
                                        <p:tgtEl>
                                          <p:spTgt spid="97"/>
                                        </p:tgtEl>
                                      </p:cBhvr>
                                    </p:animEffect>
                                  </p:childTnLst>
                                </p:cTn>
                              </p:par>
                              <p:par>
                                <p:cTn fill="hold" nodeType="withEffect" presetClass="entr" presetID="2" presetSubtype="2">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500"/>
                                        <p:tgtEl>
                                          <p:spTgt spid="10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03"/>
                                        </p:tgtEl>
                                        <p:attrNameLst>
                                          <p:attrName>style.visibility</p:attrName>
                                        </p:attrNameLst>
                                      </p:cBhvr>
                                      <p:to>
                                        <p:strVal val="visible"/>
                                      </p:to>
                                    </p:set>
                                    <p:anim calcmode="lin" valueType="num">
                                      <p:cBhvr additive="base">
                                        <p:cTn dur="500"/>
                                        <p:tgtEl>
                                          <p:spTgt spid="10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p:tgtEl>
                                          <p:spTgt spid="10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09"/>
                                        </p:tgtEl>
                                        <p:attrNameLst>
                                          <p:attrName>style.visibility</p:attrName>
                                        </p:attrNameLst>
                                      </p:cBhvr>
                                      <p:to>
                                        <p:strVal val="visible"/>
                                      </p:to>
                                    </p:set>
                                    <p:anim calcmode="lin" valueType="num">
                                      <p:cBhvr additive="base">
                                        <p:cTn dur="500"/>
                                        <p:tgtEl>
                                          <p:spTgt spid="10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p:tgtEl>
                                          <p:spTgt spid="10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500"/>
                                        <p:tgtEl>
                                          <p:spTgt spid="10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500"/>
                                        <p:tgtEl>
                                          <p:spTgt spid="11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11"/>
                                        </p:tgtEl>
                                        <p:attrNameLst>
                                          <p:attrName>style.visibility</p:attrName>
                                        </p:attrNameLst>
                                      </p:cBhvr>
                                      <p:to>
                                        <p:strVal val="visible"/>
                                      </p:to>
                                    </p:set>
                                    <p:anim calcmode="lin" valueType="num">
                                      <p:cBhvr additive="base">
                                        <p:cTn dur="500"/>
                                        <p:tgtEl>
                                          <p:spTgt spid="11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500"/>
                                        <p:tgtEl>
                                          <p:spTgt spid="11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additive="base">
                                        <p:cTn dur="500"/>
                                        <p:tgtEl>
                                          <p:spTgt spid="11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5"/>
          <p:cNvSpPr/>
          <p:nvPr/>
        </p:nvSpPr>
        <p:spPr>
          <a:xfrm>
            <a:off x="1277575" y="1276992"/>
            <a:ext cx="9855000" cy="18639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Clr>
                <a:schemeClr val="dk1"/>
              </a:buClr>
              <a:buSzPts val="2400"/>
              <a:buChar char="●"/>
            </a:pPr>
            <a:r>
              <a:rPr lang="en-US" sz="2400">
                <a:solidFill>
                  <a:schemeClr val="dk1"/>
                </a:solidFill>
              </a:rPr>
              <a:t>The </a:t>
            </a:r>
            <a:r>
              <a:rPr b="1" lang="en-US" sz="2400">
                <a:solidFill>
                  <a:schemeClr val="dk1"/>
                </a:solidFill>
              </a:rPr>
              <a:t>s</a:t>
            </a:r>
            <a:r>
              <a:rPr b="1" lang="en-US" sz="2400">
                <a:solidFill>
                  <a:schemeClr val="dk1"/>
                </a:solidFill>
              </a:rPr>
              <a:t>elf-associative learning task (SALT)</a:t>
            </a:r>
            <a:r>
              <a:rPr lang="en-US" sz="2400">
                <a:solidFill>
                  <a:schemeClr val="dk1"/>
                </a:solidFill>
              </a:rPr>
              <a:t> has provided an effective means to study the regulation of self-related information in individual cognitive processing in recent years.</a:t>
            </a:r>
            <a:endParaRPr sz="2400">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The use of the associative learning paradigm has grown considerably over the past ten years. </a:t>
            </a:r>
            <a:endParaRPr sz="2400">
              <a:solidFill>
                <a:schemeClr val="dk1"/>
              </a:solidFill>
            </a:endParaRPr>
          </a:p>
          <a:p>
            <a:pPr indent="0" lvl="0" marL="457200" rtl="0" algn="l">
              <a:spcBef>
                <a:spcPts val="0"/>
              </a:spcBef>
              <a:spcAft>
                <a:spcPts val="0"/>
              </a:spcAft>
              <a:buNone/>
            </a:pPr>
            <a:r>
              <a:t/>
            </a:r>
            <a:endParaRPr sz="2400">
              <a:solidFill>
                <a:schemeClr val="dk1"/>
              </a:solidFill>
            </a:endParaRPr>
          </a:p>
          <a:p>
            <a:pPr indent="0" lvl="0" marL="0" marR="0" rtl="0" algn="l">
              <a:spcBef>
                <a:spcPts val="0"/>
              </a:spcBef>
              <a:spcAft>
                <a:spcPts val="0"/>
              </a:spcAft>
              <a:buNone/>
            </a:pPr>
            <a:r>
              <a:t/>
            </a:r>
            <a:endParaRPr sz="2200">
              <a:solidFill>
                <a:schemeClr val="dk1"/>
              </a:solidFill>
              <a:latin typeface="Arial"/>
              <a:ea typeface="Arial"/>
              <a:cs typeface="Arial"/>
              <a:sym typeface="Arial"/>
            </a:endParaRPr>
          </a:p>
          <a:p>
            <a:pPr indent="0" lvl="0" marL="457200" marR="0" rtl="0" algn="l">
              <a:spcBef>
                <a:spcPts val="0"/>
              </a:spcBef>
              <a:spcAft>
                <a:spcPts val="0"/>
              </a:spcAft>
              <a:buNone/>
            </a:pPr>
            <a:r>
              <a:t/>
            </a:r>
            <a:endParaRPr sz="2200">
              <a:solidFill>
                <a:schemeClr val="dk1"/>
              </a:solidFill>
            </a:endParaRPr>
          </a:p>
        </p:txBody>
      </p:sp>
      <p:sp>
        <p:nvSpPr>
          <p:cNvPr id="119" name="Google Shape;119;p15"/>
          <p:cNvSpPr txBox="1"/>
          <p:nvPr/>
        </p:nvSpPr>
        <p:spPr>
          <a:xfrm>
            <a:off x="915600" y="643150"/>
            <a:ext cx="2513400" cy="800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Background</a:t>
            </a:r>
            <a:r>
              <a:rPr b="1" lang="en-US" sz="2800">
                <a:solidFill>
                  <a:schemeClr val="accent1"/>
                </a:solidFill>
                <a:latin typeface="Arial"/>
                <a:ea typeface="Arial"/>
                <a:cs typeface="Arial"/>
                <a:sym typeface="Arial"/>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0" name="Google Shape;120;p15"/>
          <p:cNvPicPr preferRelativeResize="0"/>
          <p:nvPr/>
        </p:nvPicPr>
        <p:blipFill>
          <a:blip r:embed="rId3">
            <a:alphaModFix/>
          </a:blip>
          <a:stretch>
            <a:fillRect/>
          </a:stretch>
        </p:blipFill>
        <p:spPr>
          <a:xfrm>
            <a:off x="1130525" y="3453550"/>
            <a:ext cx="3342599" cy="1680000"/>
          </a:xfrm>
          <a:prstGeom prst="rect">
            <a:avLst/>
          </a:prstGeom>
          <a:noFill/>
          <a:ln>
            <a:noFill/>
          </a:ln>
        </p:spPr>
      </p:pic>
      <p:pic>
        <p:nvPicPr>
          <p:cNvPr id="121" name="Google Shape;121;p15"/>
          <p:cNvPicPr preferRelativeResize="0"/>
          <p:nvPr/>
        </p:nvPicPr>
        <p:blipFill>
          <a:blip r:embed="rId4">
            <a:alphaModFix/>
          </a:blip>
          <a:stretch>
            <a:fillRect/>
          </a:stretch>
        </p:blipFill>
        <p:spPr>
          <a:xfrm>
            <a:off x="4840238" y="4296550"/>
            <a:ext cx="2729675" cy="1570625"/>
          </a:xfrm>
          <a:prstGeom prst="rect">
            <a:avLst/>
          </a:prstGeom>
          <a:noFill/>
          <a:ln>
            <a:noFill/>
          </a:ln>
        </p:spPr>
      </p:pic>
      <p:pic>
        <p:nvPicPr>
          <p:cNvPr id="122" name="Google Shape;122;p15"/>
          <p:cNvPicPr preferRelativeResize="0"/>
          <p:nvPr/>
        </p:nvPicPr>
        <p:blipFill>
          <a:blip r:embed="rId5">
            <a:alphaModFix/>
          </a:blip>
          <a:stretch>
            <a:fillRect/>
          </a:stretch>
        </p:blipFill>
        <p:spPr>
          <a:xfrm>
            <a:off x="8137775" y="3612878"/>
            <a:ext cx="2994806" cy="1680000"/>
          </a:xfrm>
          <a:prstGeom prst="rect">
            <a:avLst/>
          </a:prstGeom>
          <a:noFill/>
          <a:ln>
            <a:noFill/>
          </a:ln>
        </p:spPr>
      </p:pic>
      <p:sp>
        <p:nvSpPr>
          <p:cNvPr id="123" name="Google Shape;123;p15"/>
          <p:cNvSpPr txBox="1"/>
          <p:nvPr/>
        </p:nvSpPr>
        <p:spPr>
          <a:xfrm>
            <a:off x="1067000" y="5133550"/>
            <a:ext cx="393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rPr>
              <a:t>trans-diagnostic framework</a:t>
            </a:r>
            <a:endParaRPr sz="2000">
              <a:solidFill>
                <a:schemeClr val="dk1"/>
              </a:solidFill>
            </a:endParaRPr>
          </a:p>
          <a:p>
            <a:pPr indent="0" lvl="0" marL="0" rtl="0" algn="l">
              <a:spcBef>
                <a:spcPts val="0"/>
              </a:spcBef>
              <a:spcAft>
                <a:spcPts val="0"/>
              </a:spcAft>
              <a:buNone/>
            </a:pPr>
            <a:r>
              <a:rPr lang="en-US" sz="2000">
                <a:solidFill>
                  <a:schemeClr val="dk1"/>
                </a:solidFill>
              </a:rPr>
              <a:t>(e.g., Gillespie‐Smith et al., 2018; Nijhof &amp; Bird, 2019)</a:t>
            </a:r>
            <a:endParaRPr sz="2000">
              <a:solidFill>
                <a:schemeClr val="dk1"/>
              </a:solidFill>
            </a:endParaRPr>
          </a:p>
        </p:txBody>
      </p:sp>
      <p:sp>
        <p:nvSpPr>
          <p:cNvPr id="124" name="Google Shape;124;p15"/>
          <p:cNvSpPr txBox="1"/>
          <p:nvPr/>
        </p:nvSpPr>
        <p:spPr>
          <a:xfrm>
            <a:off x="4920800" y="5764850"/>
            <a:ext cx="3930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rPr>
              <a:t>child development </a:t>
            </a:r>
            <a:endParaRPr sz="2000">
              <a:solidFill>
                <a:schemeClr val="dk1"/>
              </a:solidFill>
            </a:endParaRPr>
          </a:p>
          <a:p>
            <a:pPr indent="0" lvl="0" marL="0" rtl="0" algn="l">
              <a:spcBef>
                <a:spcPts val="0"/>
              </a:spcBef>
              <a:spcAft>
                <a:spcPts val="0"/>
              </a:spcAft>
              <a:buNone/>
            </a:pPr>
            <a:r>
              <a:rPr lang="en-US" sz="2000">
                <a:solidFill>
                  <a:schemeClr val="dk1"/>
                </a:solidFill>
              </a:rPr>
              <a:t>(e.g., Maire et al., 2020)</a:t>
            </a:r>
            <a:endParaRPr sz="2000">
              <a:solidFill>
                <a:schemeClr val="dk1"/>
              </a:solidFill>
            </a:endParaRPr>
          </a:p>
        </p:txBody>
      </p:sp>
      <p:sp>
        <p:nvSpPr>
          <p:cNvPr id="125" name="Google Shape;125;p15"/>
          <p:cNvSpPr txBox="1"/>
          <p:nvPr/>
        </p:nvSpPr>
        <p:spPr>
          <a:xfrm>
            <a:off x="8460475" y="5287450"/>
            <a:ext cx="3930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rPr>
              <a:t>cross-culture study</a:t>
            </a:r>
            <a:endParaRPr sz="2000">
              <a:solidFill>
                <a:schemeClr val="dk1"/>
              </a:solidFill>
            </a:endParaRPr>
          </a:p>
          <a:p>
            <a:pPr indent="0" lvl="0" marL="0" rtl="0" algn="l">
              <a:spcBef>
                <a:spcPts val="0"/>
              </a:spcBef>
              <a:spcAft>
                <a:spcPts val="0"/>
              </a:spcAft>
              <a:buNone/>
            </a:pPr>
            <a:r>
              <a:rPr lang="en-US" sz="2000">
                <a:solidFill>
                  <a:schemeClr val="dk1"/>
                </a:solidFill>
              </a:rPr>
              <a:t>(e.g., Jiang et al., 2019)</a:t>
            </a:r>
            <a:endParaRPr sz="2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6"/>
          <p:cNvSpPr/>
          <p:nvPr/>
        </p:nvSpPr>
        <p:spPr>
          <a:xfrm>
            <a:off x="1277575" y="1276992"/>
            <a:ext cx="9855000" cy="1863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2500">
                <a:solidFill>
                  <a:schemeClr val="dk1"/>
                </a:solidFill>
              </a:rPr>
              <a:t>In tasks simple as SALT, there are multiple ways to quantify the self-prioritization effect: reaction time, accuracy, sensitivity scores,evidence accumulation rate, ect.</a:t>
            </a:r>
            <a:endParaRPr sz="2400">
              <a:solidFill>
                <a:schemeClr val="dk1"/>
              </a:solidFill>
            </a:endParaRPr>
          </a:p>
          <a:p>
            <a:pPr indent="0" lvl="0" marL="457200" rtl="0" algn="l">
              <a:spcBef>
                <a:spcPts val="0"/>
              </a:spcBef>
              <a:spcAft>
                <a:spcPts val="0"/>
              </a:spcAft>
              <a:buNone/>
            </a:pPr>
            <a:r>
              <a:t/>
            </a:r>
            <a:endParaRPr sz="2400">
              <a:solidFill>
                <a:schemeClr val="dk1"/>
              </a:solidFill>
            </a:endParaRPr>
          </a:p>
          <a:p>
            <a:pPr indent="0" lvl="0" marL="0" marR="0" rtl="0" algn="l">
              <a:spcBef>
                <a:spcPts val="0"/>
              </a:spcBef>
              <a:spcAft>
                <a:spcPts val="0"/>
              </a:spcAft>
              <a:buNone/>
            </a:pPr>
            <a:r>
              <a:t/>
            </a:r>
            <a:endParaRPr sz="2200">
              <a:solidFill>
                <a:schemeClr val="dk1"/>
              </a:solidFill>
              <a:latin typeface="Arial"/>
              <a:ea typeface="Arial"/>
              <a:cs typeface="Arial"/>
              <a:sym typeface="Arial"/>
            </a:endParaRPr>
          </a:p>
          <a:p>
            <a:pPr indent="0" lvl="0" marL="457200" marR="0" rtl="0" algn="l">
              <a:spcBef>
                <a:spcPts val="0"/>
              </a:spcBef>
              <a:spcAft>
                <a:spcPts val="0"/>
              </a:spcAft>
              <a:buNone/>
            </a:pPr>
            <a:r>
              <a:t/>
            </a:r>
            <a:endParaRPr sz="2200">
              <a:solidFill>
                <a:schemeClr val="dk1"/>
              </a:solidFill>
            </a:endParaRPr>
          </a:p>
        </p:txBody>
      </p:sp>
      <p:sp>
        <p:nvSpPr>
          <p:cNvPr id="131" name="Google Shape;131;p16"/>
          <p:cNvSpPr txBox="1"/>
          <p:nvPr/>
        </p:nvSpPr>
        <p:spPr>
          <a:xfrm>
            <a:off x="915600" y="643150"/>
            <a:ext cx="2513400" cy="800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Background</a:t>
            </a:r>
            <a:r>
              <a:rPr b="1" lang="en-US" sz="2800">
                <a:solidFill>
                  <a:schemeClr val="accent1"/>
                </a:solidFill>
                <a:latin typeface="Arial"/>
                <a:ea typeface="Arial"/>
                <a:cs typeface="Arial"/>
                <a:sym typeface="Arial"/>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2" name="Google Shape;132;p16"/>
          <p:cNvPicPr preferRelativeResize="0"/>
          <p:nvPr/>
        </p:nvPicPr>
        <p:blipFill>
          <a:blip r:embed="rId3">
            <a:alphaModFix/>
          </a:blip>
          <a:stretch>
            <a:fillRect/>
          </a:stretch>
        </p:blipFill>
        <p:spPr>
          <a:xfrm>
            <a:off x="6460775" y="3023600"/>
            <a:ext cx="4201675" cy="3233350"/>
          </a:xfrm>
          <a:prstGeom prst="rect">
            <a:avLst/>
          </a:prstGeom>
          <a:noFill/>
          <a:ln>
            <a:noFill/>
          </a:ln>
        </p:spPr>
      </p:pic>
      <p:pic>
        <p:nvPicPr>
          <p:cNvPr id="133" name="Google Shape;133;p16"/>
          <p:cNvPicPr preferRelativeResize="0"/>
          <p:nvPr/>
        </p:nvPicPr>
        <p:blipFill>
          <a:blip r:embed="rId4">
            <a:alphaModFix/>
          </a:blip>
          <a:stretch>
            <a:fillRect/>
          </a:stretch>
        </p:blipFill>
        <p:spPr>
          <a:xfrm>
            <a:off x="1430225" y="2629875"/>
            <a:ext cx="3398324" cy="3710675"/>
          </a:xfrm>
          <a:prstGeom prst="rect">
            <a:avLst/>
          </a:prstGeom>
          <a:noFill/>
          <a:ln>
            <a:noFill/>
          </a:ln>
        </p:spPr>
      </p:pic>
      <p:sp>
        <p:nvSpPr>
          <p:cNvPr id="134" name="Google Shape;134;p16"/>
          <p:cNvSpPr txBox="1"/>
          <p:nvPr/>
        </p:nvSpPr>
        <p:spPr>
          <a:xfrm>
            <a:off x="1828550" y="6340550"/>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200">
                <a:solidFill>
                  <a:schemeClr val="dk1"/>
                </a:solidFill>
                <a:latin typeface="Times New Roman"/>
                <a:ea typeface="Times New Roman"/>
                <a:cs typeface="Times New Roman"/>
                <a:sym typeface="Times New Roman"/>
              </a:rPr>
              <a:t>Sui et al., 2012</a:t>
            </a:r>
            <a:endParaRPr b="1"/>
          </a:p>
        </p:txBody>
      </p:sp>
      <p:sp>
        <p:nvSpPr>
          <p:cNvPr id="135" name="Google Shape;135;p16"/>
          <p:cNvSpPr txBox="1"/>
          <p:nvPr/>
        </p:nvSpPr>
        <p:spPr>
          <a:xfrm>
            <a:off x="7303125" y="6340550"/>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200">
                <a:solidFill>
                  <a:schemeClr val="dk1"/>
                </a:solidFill>
                <a:latin typeface="Times New Roman"/>
                <a:ea typeface="Times New Roman"/>
                <a:cs typeface="Times New Roman"/>
                <a:sym typeface="Times New Roman"/>
              </a:rPr>
              <a:t>Golubickis et al. (2017)</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7"/>
          <p:cNvSpPr/>
          <p:nvPr/>
        </p:nvSpPr>
        <p:spPr>
          <a:xfrm>
            <a:off x="915600" y="735149"/>
            <a:ext cx="9798900" cy="4838400"/>
          </a:xfrm>
          <a:prstGeom prst="rect">
            <a:avLst/>
          </a:prstGeom>
          <a:noFill/>
          <a:ln>
            <a:noFill/>
          </a:ln>
        </p:spPr>
        <p:txBody>
          <a:bodyPr anchorCtr="0" anchor="ctr" bIns="45700" lIns="91425" spcFirstLastPara="1" rIns="91425" wrap="square" tIns="45700">
            <a:noAutofit/>
          </a:bodyPr>
          <a:lstStyle/>
          <a:p>
            <a:pPr indent="-387350" lvl="0" marL="457200" rtl="0" algn="l">
              <a:spcBef>
                <a:spcPts val="0"/>
              </a:spcBef>
              <a:spcAft>
                <a:spcPts val="0"/>
              </a:spcAft>
              <a:buClr>
                <a:schemeClr val="dk1"/>
              </a:buClr>
              <a:buSzPts val="2500"/>
              <a:buChar char="●"/>
            </a:pPr>
            <a:r>
              <a:rPr lang="en-US" sz="2500">
                <a:solidFill>
                  <a:schemeClr val="dk1"/>
                </a:solidFill>
              </a:rPr>
              <a:t>There has been microscopic examination and report of the psychometric properties of the self-associative learning paradigm outcomes. </a:t>
            </a:r>
            <a:endParaRPr sz="2500">
              <a:solidFill>
                <a:schemeClr val="dk1"/>
              </a:solidFill>
            </a:endParaRPr>
          </a:p>
          <a:p>
            <a:pPr indent="-387350" lvl="0" marL="457200" rtl="0" algn="l">
              <a:lnSpc>
                <a:spcPct val="115000"/>
              </a:lnSpc>
              <a:spcBef>
                <a:spcPts val="0"/>
              </a:spcBef>
              <a:spcAft>
                <a:spcPts val="0"/>
              </a:spcAft>
              <a:buClr>
                <a:schemeClr val="dk1"/>
              </a:buClr>
              <a:buSzPts val="2500"/>
              <a:buChar char="●"/>
            </a:pPr>
            <a:r>
              <a:rPr b="1" lang="en-US" sz="2500">
                <a:solidFill>
                  <a:schemeClr val="dk1"/>
                </a:solidFill>
              </a:rPr>
              <a:t>It remains unknown whether theses indices reliably capture the self-prioritization effect across times, and if yes, which indices is mostly suitable for repeated measurements?</a:t>
            </a:r>
            <a:endParaRPr b="1" sz="2500">
              <a:solidFill>
                <a:schemeClr val="dk1"/>
              </a:solidFill>
            </a:endParaRPr>
          </a:p>
          <a:p>
            <a:pPr indent="0" lvl="0" marL="457200" rtl="0" algn="l">
              <a:spcBef>
                <a:spcPts val="0"/>
              </a:spcBef>
              <a:spcAft>
                <a:spcPts val="0"/>
              </a:spcAft>
              <a:buNone/>
            </a:pPr>
            <a:r>
              <a:t/>
            </a:r>
            <a:endParaRPr sz="2500">
              <a:solidFill>
                <a:schemeClr val="dk1"/>
              </a:solidFill>
            </a:endParaRPr>
          </a:p>
          <a:p>
            <a:pPr indent="0" lvl="0" marL="457200" rtl="0" algn="l">
              <a:lnSpc>
                <a:spcPct val="115000"/>
              </a:lnSpc>
              <a:spcBef>
                <a:spcPts val="0"/>
              </a:spcBef>
              <a:spcAft>
                <a:spcPts val="0"/>
              </a:spcAft>
              <a:buNone/>
            </a:pPr>
            <a:r>
              <a:t/>
            </a:r>
            <a:endParaRPr sz="2500">
              <a:solidFill>
                <a:schemeClr val="dk1"/>
              </a:solidFill>
            </a:endParaRPr>
          </a:p>
          <a:p>
            <a:pPr indent="0" lvl="0" marL="0" rtl="0" algn="l">
              <a:lnSpc>
                <a:spcPct val="115000"/>
              </a:lnSpc>
              <a:spcBef>
                <a:spcPts val="0"/>
              </a:spcBef>
              <a:spcAft>
                <a:spcPts val="0"/>
              </a:spcAft>
              <a:buNone/>
            </a:pPr>
            <a:r>
              <a:t/>
            </a:r>
            <a:endParaRPr sz="2500">
              <a:solidFill>
                <a:schemeClr val="dk1"/>
              </a:solidFill>
            </a:endParaRPr>
          </a:p>
        </p:txBody>
      </p:sp>
      <p:sp>
        <p:nvSpPr>
          <p:cNvPr id="141" name="Google Shape;141;p17"/>
          <p:cNvSpPr txBox="1"/>
          <p:nvPr/>
        </p:nvSpPr>
        <p:spPr>
          <a:xfrm>
            <a:off x="915598" y="506550"/>
            <a:ext cx="6193500" cy="800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en-US" sz="2800">
                <a:solidFill>
                  <a:schemeClr val="dk1"/>
                </a:solidFill>
              </a:rPr>
              <a:t>Unsolved issue in previous studies</a:t>
            </a:r>
            <a:endParaRPr>
              <a:solidFill>
                <a:schemeClr val="dk1"/>
              </a:solidFill>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8"/>
          <p:cNvSpPr/>
          <p:nvPr/>
        </p:nvSpPr>
        <p:spPr>
          <a:xfrm>
            <a:off x="984276" y="6456487"/>
            <a:ext cx="10542600" cy="132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Arial"/>
              <a:ea typeface="Arial"/>
              <a:cs typeface="Arial"/>
              <a:sym typeface="Arial"/>
            </a:endParaRPr>
          </a:p>
        </p:txBody>
      </p:sp>
      <p:sp>
        <p:nvSpPr>
          <p:cNvPr id="147" name="Google Shape;147;p18"/>
          <p:cNvSpPr/>
          <p:nvPr/>
        </p:nvSpPr>
        <p:spPr>
          <a:xfrm>
            <a:off x="831469" y="545225"/>
            <a:ext cx="63966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3000">
                <a:solidFill>
                  <a:schemeClr val="dk1"/>
                </a:solidFill>
              </a:rPr>
              <a:t>Aim of </a:t>
            </a:r>
            <a:r>
              <a:rPr b="1" lang="en-US" sz="3000">
                <a:solidFill>
                  <a:schemeClr val="dk1"/>
                </a:solidFill>
              </a:rPr>
              <a:t>the</a:t>
            </a:r>
            <a:r>
              <a:rPr b="1" lang="en-US" sz="3000">
                <a:solidFill>
                  <a:schemeClr val="dk1"/>
                </a:solidFill>
              </a:rPr>
              <a:t> Current Study</a:t>
            </a:r>
            <a:endParaRPr b="1" sz="3000">
              <a:solidFill>
                <a:schemeClr val="dk1"/>
              </a:solidFill>
            </a:endParaRPr>
          </a:p>
        </p:txBody>
      </p:sp>
      <p:sp>
        <p:nvSpPr>
          <p:cNvPr id="148" name="Google Shape;148;p18"/>
          <p:cNvSpPr txBox="1"/>
          <p:nvPr/>
        </p:nvSpPr>
        <p:spPr>
          <a:xfrm>
            <a:off x="987000" y="1277438"/>
            <a:ext cx="9550200" cy="26475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None/>
            </a:pPr>
            <a:r>
              <a:rPr lang="en-US" sz="2500">
                <a:solidFill>
                  <a:schemeClr val="dk1"/>
                </a:solidFill>
              </a:rPr>
              <a:t>Using a pre-collected dataset containing </a:t>
            </a:r>
            <a:r>
              <a:rPr lang="en-US" sz="2500">
                <a:solidFill>
                  <a:schemeClr val="dk1"/>
                </a:solidFill>
              </a:rPr>
              <a:t>six testing sessions with time intervals for one week</a:t>
            </a:r>
            <a:r>
              <a:rPr lang="en-US" sz="2500">
                <a:solidFill>
                  <a:schemeClr val="dk1"/>
                </a:solidFill>
              </a:rPr>
              <a:t>, we plan to a</a:t>
            </a:r>
            <a:r>
              <a:rPr lang="en-US" sz="2500">
                <a:solidFill>
                  <a:schemeClr val="dk1"/>
                </a:solidFill>
              </a:rPr>
              <a:t>ssess the reliability of the self-associative learning task as well as the stability and applicability of the generally used indices of the self-prioritization effect (SPE) in SALT. </a:t>
            </a:r>
            <a:endParaRPr sz="2500">
              <a:solidFill>
                <a:schemeClr val="dk1"/>
              </a:solidFill>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pic>
        <p:nvPicPr>
          <p:cNvPr id="149" name="Google Shape;149;p18"/>
          <p:cNvPicPr preferRelativeResize="0"/>
          <p:nvPr/>
        </p:nvPicPr>
        <p:blipFill rotWithShape="1">
          <a:blip r:embed="rId3">
            <a:alphaModFix/>
          </a:blip>
          <a:srcRect b="22540" l="0" r="0" t="0"/>
          <a:stretch/>
        </p:blipFill>
        <p:spPr>
          <a:xfrm>
            <a:off x="2591187" y="3564251"/>
            <a:ext cx="6341852" cy="1921351"/>
          </a:xfrm>
          <a:prstGeom prst="rect">
            <a:avLst/>
          </a:prstGeom>
          <a:noFill/>
          <a:ln>
            <a:noFill/>
          </a:ln>
        </p:spPr>
      </p:pic>
      <p:sp>
        <p:nvSpPr>
          <p:cNvPr id="150" name="Google Shape;150;p18"/>
          <p:cNvSpPr txBox="1"/>
          <p:nvPr/>
        </p:nvSpPr>
        <p:spPr>
          <a:xfrm>
            <a:off x="2977338" y="5485588"/>
            <a:ext cx="1724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Calibri"/>
                <a:ea typeface="Calibri"/>
                <a:cs typeface="Calibri"/>
                <a:sym typeface="Calibri"/>
              </a:rPr>
              <a:t>Time 1</a:t>
            </a:r>
            <a:endParaRPr b="1" sz="2000">
              <a:latin typeface="Calibri"/>
              <a:ea typeface="Calibri"/>
              <a:cs typeface="Calibri"/>
              <a:sym typeface="Calibri"/>
            </a:endParaRPr>
          </a:p>
        </p:txBody>
      </p:sp>
      <p:sp>
        <p:nvSpPr>
          <p:cNvPr id="151" name="Google Shape;151;p18"/>
          <p:cNvSpPr txBox="1"/>
          <p:nvPr/>
        </p:nvSpPr>
        <p:spPr>
          <a:xfrm>
            <a:off x="7507963" y="5485588"/>
            <a:ext cx="1724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Calibri"/>
                <a:ea typeface="Calibri"/>
                <a:cs typeface="Calibri"/>
                <a:sym typeface="Calibri"/>
              </a:rPr>
              <a:t>Time 6</a:t>
            </a:r>
            <a:endParaRPr b="1" sz="2000">
              <a:latin typeface="Calibri"/>
              <a:ea typeface="Calibri"/>
              <a:cs typeface="Calibri"/>
              <a:sym typeface="Calibri"/>
            </a:endParaRPr>
          </a:p>
        </p:txBody>
      </p:sp>
      <p:sp>
        <p:nvSpPr>
          <p:cNvPr id="152" name="Google Shape;152;p18"/>
          <p:cNvSpPr txBox="1"/>
          <p:nvPr/>
        </p:nvSpPr>
        <p:spPr>
          <a:xfrm>
            <a:off x="5399025" y="5485588"/>
            <a:ext cx="1724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Calibri"/>
                <a:ea typeface="Calibri"/>
                <a:cs typeface="Calibri"/>
                <a:sym typeface="Calibri"/>
              </a:rPr>
              <a:t>…..</a:t>
            </a:r>
            <a:endParaRPr b="1" sz="20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p:nvPr/>
        </p:nvSpPr>
        <p:spPr>
          <a:xfrm>
            <a:off x="1210875" y="1263301"/>
            <a:ext cx="9393300" cy="460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lang="en-US" sz="2400">
                <a:solidFill>
                  <a:schemeClr val="dk1"/>
                </a:solidFill>
              </a:rPr>
              <a:t>(1)  a) Model-based measurements and Reaction time-based measurement are appropriately reliable as group-level SPE indicators in the associative learning task b) accuracy-based measurement exhibits different degrees of inconsistency from one time point to another.</a:t>
            </a:r>
            <a:endParaRPr sz="2400">
              <a:solidFill>
                <a:schemeClr val="dk1"/>
              </a:solidFill>
            </a:endParaRPr>
          </a:p>
          <a:p>
            <a:pPr indent="0" lvl="0" marL="0" marR="0" rtl="0" algn="l">
              <a:lnSpc>
                <a:spcPct val="100000"/>
              </a:lnSpc>
              <a:spcBef>
                <a:spcPts val="0"/>
              </a:spcBef>
              <a:spcAft>
                <a:spcPts val="0"/>
              </a:spcAft>
              <a:buClr>
                <a:srgbClr val="000000"/>
              </a:buClr>
              <a:buFont typeface="Arial"/>
              <a:buNone/>
            </a:pPr>
            <a:r>
              <a:rPr lang="en-US" sz="2400">
                <a:solidFill>
                  <a:schemeClr val="dk1"/>
                </a:solidFill>
              </a:rPr>
              <a:t>(2)  a) Model-based measurements, which reflect the critical underlying generative process of individuals, are appropriately reliable as individual-level SPE indicators in the associative learning task. b) RT and accuracy-based measurements exhibits different degrees of inconsistency from one time point to another. </a:t>
            </a:r>
            <a:endParaRPr sz="2400">
              <a:solidFill>
                <a:schemeClr val="dk1"/>
              </a:solidFill>
            </a:endParaRPr>
          </a:p>
          <a:p>
            <a:pPr indent="0" lvl="0" marL="0" marR="0" rtl="0" algn="l">
              <a:lnSpc>
                <a:spcPct val="100000"/>
              </a:lnSpc>
              <a:spcBef>
                <a:spcPts val="0"/>
              </a:spcBef>
              <a:spcAft>
                <a:spcPts val="0"/>
              </a:spcAft>
              <a:buClr>
                <a:srgbClr val="000000"/>
              </a:buClr>
              <a:buFont typeface="Arial"/>
              <a:buNone/>
            </a:pPr>
            <a:r>
              <a:t/>
            </a:r>
            <a:endParaRPr sz="2400">
              <a:solidFill>
                <a:schemeClr val="dk1"/>
              </a:solidFill>
            </a:endParaRPr>
          </a:p>
          <a:p>
            <a:pPr indent="0" lvl="0" marL="0" marR="0" rtl="0" algn="l">
              <a:lnSpc>
                <a:spcPct val="100000"/>
              </a:lnSpc>
              <a:spcBef>
                <a:spcPts val="0"/>
              </a:spcBef>
              <a:spcAft>
                <a:spcPts val="0"/>
              </a:spcAft>
              <a:buClr>
                <a:srgbClr val="000000"/>
              </a:buClr>
              <a:buFont typeface="Arial"/>
              <a:buNone/>
            </a:pPr>
            <a:r>
              <a:t/>
            </a:r>
            <a:endParaRPr i="1" sz="2400">
              <a:solidFill>
                <a:schemeClr val="dk1"/>
              </a:solidFill>
            </a:endParaRPr>
          </a:p>
          <a:p>
            <a:pPr indent="0" lvl="0" marL="0" marR="0" rtl="0" algn="l">
              <a:lnSpc>
                <a:spcPct val="100000"/>
              </a:lnSpc>
              <a:spcBef>
                <a:spcPts val="0"/>
              </a:spcBef>
              <a:spcAft>
                <a:spcPts val="0"/>
              </a:spcAft>
              <a:buNone/>
            </a:pPr>
            <a:r>
              <a:t/>
            </a:r>
            <a:endParaRPr i="1" sz="2400">
              <a:solidFill>
                <a:schemeClr val="dk1"/>
              </a:solidFill>
            </a:endParaRPr>
          </a:p>
        </p:txBody>
      </p:sp>
      <p:sp>
        <p:nvSpPr>
          <p:cNvPr id="159" name="Google Shape;159;p19"/>
          <p:cNvSpPr/>
          <p:nvPr/>
        </p:nvSpPr>
        <p:spPr>
          <a:xfrm>
            <a:off x="1123546" y="577562"/>
            <a:ext cx="2352000" cy="55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000">
                <a:solidFill>
                  <a:schemeClr val="dk1"/>
                </a:solidFill>
                <a:latin typeface="Arial"/>
                <a:ea typeface="Arial"/>
                <a:cs typeface="Arial"/>
                <a:sym typeface="Arial"/>
              </a:rPr>
              <a:t>Hypothesis</a:t>
            </a:r>
            <a:r>
              <a:rPr b="1" lang="en-US" sz="2800">
                <a:solidFill>
                  <a:schemeClr val="dk1"/>
                </a:solidFill>
                <a:latin typeface="Calibri"/>
                <a:ea typeface="Calibri"/>
                <a:cs typeface="Calibri"/>
                <a:sym typeface="Calibri"/>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0"/>
          <p:cNvSpPr txBox="1"/>
          <p:nvPr/>
        </p:nvSpPr>
        <p:spPr>
          <a:xfrm>
            <a:off x="522825" y="461300"/>
            <a:ext cx="83496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Font typeface="Arial"/>
              <a:buNone/>
            </a:pPr>
            <a:r>
              <a:rPr b="1" lang="en-US" sz="3000">
                <a:solidFill>
                  <a:schemeClr val="dk1"/>
                </a:solidFill>
              </a:rPr>
              <a:t>About the Secondary Data </a:t>
            </a:r>
            <a:endParaRPr b="1" sz="4000">
              <a:solidFill>
                <a:schemeClr val="dk1"/>
              </a:solidFill>
            </a:endParaRPr>
          </a:p>
        </p:txBody>
      </p:sp>
      <p:sp>
        <p:nvSpPr>
          <p:cNvPr id="166" name="Google Shape;166;p20"/>
          <p:cNvSpPr txBox="1"/>
          <p:nvPr/>
        </p:nvSpPr>
        <p:spPr>
          <a:xfrm>
            <a:off x="522825" y="1430025"/>
            <a:ext cx="10795800" cy="3509400"/>
          </a:xfrm>
          <a:prstGeom prst="rect">
            <a:avLst/>
          </a:prstGeom>
          <a:noFill/>
          <a:ln>
            <a:noFill/>
          </a:ln>
        </p:spPr>
        <p:txBody>
          <a:bodyPr anchorCtr="0" anchor="t" bIns="91425" lIns="91425" spcFirstLastPara="1" rIns="91425" wrap="square" tIns="91425">
            <a:spAutoFit/>
          </a:bodyPr>
          <a:lstStyle/>
          <a:p>
            <a:pPr indent="-381000" lvl="0" marL="457200" marR="0" rtl="0" algn="l">
              <a:lnSpc>
                <a:spcPct val="100000"/>
              </a:lnSpc>
              <a:spcBef>
                <a:spcPts val="0"/>
              </a:spcBef>
              <a:spcAft>
                <a:spcPts val="0"/>
              </a:spcAft>
              <a:buClr>
                <a:schemeClr val="dk1"/>
              </a:buClr>
              <a:buSzPts val="2400"/>
              <a:buChar char="●"/>
            </a:pPr>
            <a:r>
              <a:rPr lang="en-US" sz="2400">
                <a:solidFill>
                  <a:schemeClr val="dk1"/>
                </a:solidFill>
              </a:rPr>
              <a:t>Pre-collected dataset </a:t>
            </a:r>
            <a:r>
              <a:rPr lang="en-US" sz="2400">
                <a:solidFill>
                  <a:schemeClr val="dk1"/>
                </a:solidFill>
              </a:rPr>
              <a:t>collected</a:t>
            </a:r>
            <a:r>
              <a:rPr lang="en-US" sz="2400">
                <a:solidFill>
                  <a:schemeClr val="dk1"/>
                </a:solidFill>
              </a:rPr>
              <a:t> by the Hu Chuan-Peng at Tsinghua University in 2016. </a:t>
            </a:r>
            <a:endParaRPr sz="2400">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The dataset provides </a:t>
            </a:r>
            <a:r>
              <a:rPr b="1" lang="en-US" sz="2400">
                <a:solidFill>
                  <a:schemeClr val="dk1"/>
                </a:solidFill>
              </a:rPr>
              <a:t>six waves (separated by 1 week) of long-term data</a:t>
            </a:r>
            <a:r>
              <a:rPr lang="en-US" sz="2400">
                <a:solidFill>
                  <a:schemeClr val="dk1"/>
                </a:solidFill>
              </a:rPr>
              <a:t> on 34 non-depressed and 6 depressed participants. </a:t>
            </a:r>
            <a:endParaRPr sz="2400">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In each wave, participants completed three parts of tasks: experiment A (a modified SALT), experiment B (a modified SALT) and questionnaires.</a:t>
            </a:r>
            <a:r>
              <a:rPr b="1" lang="en-US" sz="2400">
                <a:solidFill>
                  <a:schemeClr val="dk1"/>
                </a:solidFill>
              </a:rPr>
              <a:t>We plan to use the subset consisting of the neutral condition in SALT B result of the 34 participants (</a:t>
            </a:r>
            <a:r>
              <a:rPr b="1" i="1" lang="en-US" sz="2400">
                <a:solidFill>
                  <a:schemeClr val="dk1"/>
                </a:solidFill>
              </a:rPr>
              <a:t>Mage</a:t>
            </a:r>
            <a:r>
              <a:rPr b="1" lang="en-US" sz="2400">
                <a:solidFill>
                  <a:schemeClr val="dk1"/>
                </a:solidFill>
              </a:rPr>
              <a:t> = 21.06,  </a:t>
            </a:r>
            <a:r>
              <a:rPr b="1" i="1" lang="en-US" sz="2400">
                <a:solidFill>
                  <a:schemeClr val="dk1"/>
                </a:solidFill>
              </a:rPr>
              <a:t>SD</a:t>
            </a:r>
            <a:r>
              <a:rPr b="1" lang="en-US" sz="2400">
                <a:solidFill>
                  <a:schemeClr val="dk1"/>
                </a:solidFill>
              </a:rPr>
              <a:t>=2.52) with relatively low DBI score.</a:t>
            </a:r>
            <a:endParaRPr b="1" sz="24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1"/>
          <p:cNvSpPr txBox="1"/>
          <p:nvPr/>
        </p:nvSpPr>
        <p:spPr>
          <a:xfrm>
            <a:off x="5146002" y="1828806"/>
            <a:ext cx="1347300" cy="9135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500"/>
              <a:buFont typeface="Arial"/>
              <a:buNone/>
            </a:pPr>
            <a:r>
              <a:rPr b="1" lang="en-US" sz="1500">
                <a:solidFill>
                  <a:schemeClr val="lt1"/>
                </a:solidFill>
                <a:latin typeface="Arial"/>
                <a:ea typeface="Arial"/>
                <a:cs typeface="Arial"/>
                <a:sym typeface="Arial"/>
              </a:rPr>
              <a:t>Studies selection </a:t>
            </a:r>
            <a:endParaRPr b="1" sz="1500">
              <a:solidFill>
                <a:schemeClr val="lt1"/>
              </a:solidFill>
              <a:latin typeface="Calibri"/>
              <a:ea typeface="Calibri"/>
              <a:cs typeface="Calibri"/>
              <a:sym typeface="Calibri"/>
            </a:endParaRPr>
          </a:p>
        </p:txBody>
      </p:sp>
      <p:sp>
        <p:nvSpPr>
          <p:cNvPr id="173" name="Google Shape;173;p21"/>
          <p:cNvSpPr txBox="1"/>
          <p:nvPr/>
        </p:nvSpPr>
        <p:spPr>
          <a:xfrm>
            <a:off x="3409202" y="2199481"/>
            <a:ext cx="1347300" cy="9135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500"/>
              <a:buFont typeface="Arial"/>
              <a:buNone/>
            </a:pPr>
            <a:r>
              <a:rPr b="1" lang="en-US" sz="1500">
                <a:solidFill>
                  <a:schemeClr val="lt1"/>
                </a:solidFill>
                <a:latin typeface="Arial"/>
                <a:ea typeface="Arial"/>
                <a:cs typeface="Arial"/>
                <a:sym typeface="Arial"/>
              </a:rPr>
              <a:t>Studies selection </a:t>
            </a:r>
            <a:endParaRPr b="1" sz="1500">
              <a:solidFill>
                <a:schemeClr val="lt1"/>
              </a:solidFill>
              <a:latin typeface="Calibri"/>
              <a:ea typeface="Calibri"/>
              <a:cs typeface="Calibri"/>
              <a:sym typeface="Calibri"/>
            </a:endParaRPr>
          </a:p>
        </p:txBody>
      </p:sp>
      <p:pic>
        <p:nvPicPr>
          <p:cNvPr id="174" name="Google Shape;174;p21"/>
          <p:cNvPicPr preferRelativeResize="0"/>
          <p:nvPr/>
        </p:nvPicPr>
        <p:blipFill>
          <a:blip r:embed="rId3">
            <a:alphaModFix/>
          </a:blip>
          <a:stretch>
            <a:fillRect/>
          </a:stretch>
        </p:blipFill>
        <p:spPr>
          <a:xfrm>
            <a:off x="1911125" y="2199825"/>
            <a:ext cx="8206054" cy="3945600"/>
          </a:xfrm>
          <a:prstGeom prst="rect">
            <a:avLst/>
          </a:prstGeom>
          <a:noFill/>
          <a:ln>
            <a:noFill/>
          </a:ln>
        </p:spPr>
      </p:pic>
      <p:sp>
        <p:nvSpPr>
          <p:cNvPr id="175" name="Google Shape;175;p21"/>
          <p:cNvSpPr txBox="1"/>
          <p:nvPr/>
        </p:nvSpPr>
        <p:spPr>
          <a:xfrm>
            <a:off x="2323200" y="6145425"/>
            <a:ext cx="7545600" cy="415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1500">
                <a:solidFill>
                  <a:schemeClr val="dk1"/>
                </a:solidFill>
                <a:latin typeface="Times New Roman"/>
                <a:ea typeface="Times New Roman"/>
                <a:cs typeface="Times New Roman"/>
                <a:sym typeface="Times New Roman"/>
              </a:rPr>
              <a:t>Examples of stimuli and time course of the experimental procedure in Experiment B. </a:t>
            </a:r>
            <a:endParaRPr b="1" sz="1500">
              <a:solidFill>
                <a:schemeClr val="dk1"/>
              </a:solidFill>
              <a:latin typeface="Times New Roman"/>
              <a:ea typeface="Times New Roman"/>
              <a:cs typeface="Times New Roman"/>
              <a:sym typeface="Times New Roman"/>
            </a:endParaRPr>
          </a:p>
        </p:txBody>
      </p:sp>
      <p:sp>
        <p:nvSpPr>
          <p:cNvPr id="176" name="Google Shape;176;p21"/>
          <p:cNvSpPr/>
          <p:nvPr/>
        </p:nvSpPr>
        <p:spPr>
          <a:xfrm>
            <a:off x="860993" y="392050"/>
            <a:ext cx="9772500" cy="645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3000">
                <a:solidFill>
                  <a:schemeClr val="dk1"/>
                </a:solidFill>
              </a:rPr>
              <a:t>About the Secondary Data</a:t>
            </a:r>
            <a:r>
              <a:rPr b="1" lang="en-US" sz="4000">
                <a:solidFill>
                  <a:schemeClr val="dk1"/>
                </a:solidFill>
              </a:rPr>
              <a:t> </a:t>
            </a:r>
            <a:endParaRPr b="1" sz="4000">
              <a:solidFill>
                <a:schemeClr val="dk1"/>
              </a:solidFill>
            </a:endParaRPr>
          </a:p>
          <a:p>
            <a:pPr indent="0" lvl="0" marL="0" marR="0" rtl="0" algn="l">
              <a:spcBef>
                <a:spcPts val="0"/>
              </a:spcBef>
              <a:spcAft>
                <a:spcPts val="0"/>
              </a:spcAft>
              <a:buNone/>
            </a:pPr>
            <a:r>
              <a:t/>
            </a:r>
            <a:endParaRPr b="1" sz="4000">
              <a:solidFill>
                <a:schemeClr val="dk1"/>
              </a:solidFill>
            </a:endParaRPr>
          </a:p>
        </p:txBody>
      </p:sp>
      <p:sp>
        <p:nvSpPr>
          <p:cNvPr id="177" name="Google Shape;177;p21"/>
          <p:cNvSpPr txBox="1"/>
          <p:nvPr/>
        </p:nvSpPr>
        <p:spPr>
          <a:xfrm>
            <a:off x="1488300" y="1157000"/>
            <a:ext cx="9215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2 (match vs. not-match) ×3 (id: self, friend, stranger) × 4 (emotion: control, neutral, happy, sad) × 6 (sessions: 1-6) experiment.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