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0" userDrawn="1">
          <p15:clr>
            <a:srgbClr val="A4A3A4"/>
          </p15:clr>
        </p15:guide>
        <p15:guide id="2" orient="horz" pos="3960" userDrawn="1">
          <p15:clr>
            <a:srgbClr val="A4A3A4"/>
          </p15:clr>
        </p15:guide>
        <p15:guide id="3" pos="3840">
          <p15:clr>
            <a:srgbClr val="A4A3A4"/>
          </p15:clr>
        </p15:guide>
        <p15:guide id="4" pos="2160" userDrawn="1">
          <p15:clr>
            <a:srgbClr val="A4A3A4"/>
          </p15:clr>
        </p15:guide>
        <p15:guide id="5" pos="5760" userDrawn="1">
          <p15:clr>
            <a:srgbClr val="A4A3A4"/>
          </p15:clr>
        </p15:guide>
        <p15:guide id="6" orient="horz" pos="27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4" autoAdjust="0"/>
  </p:normalViewPr>
  <p:slideViewPr>
    <p:cSldViewPr snapToGrid="0">
      <p:cViewPr varScale="1">
        <p:scale>
          <a:sx n="108" d="100"/>
          <a:sy n="108" d="100"/>
        </p:scale>
        <p:origin x="2298" y="114"/>
      </p:cViewPr>
      <p:guideLst>
        <p:guide orient="horz" pos="3000"/>
        <p:guide orient="horz" pos="3960"/>
        <p:guide pos="3840"/>
        <p:guide pos="2160"/>
        <p:guide pos="5760"/>
        <p:guide orient="horz" pos="27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E7BF1-5C37-40DA-A35C-C8A73C85B1EE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34C06-EBD8-4458-A2C5-E8CF03542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2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34C06-EBD8-4458-A2C5-E8CF035429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165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34C06-EBD8-4458-A2C5-E8CF035429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792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2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71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64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7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41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92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36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79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48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97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84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B42F8-6E75-4811-AA9B-137B925DD217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07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66960" y="102658"/>
            <a:ext cx="320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Clean Data: </a:t>
            </a:r>
          </a:p>
          <a:p>
            <a:pPr algn="ctr"/>
            <a:r>
              <a:rPr lang="en-US" altLang="zh-TW" sz="2000" b="1" dirty="0"/>
              <a:t>Delete Unqualified Subjects</a:t>
            </a:r>
            <a:endParaRPr lang="zh-TW" altLang="en-US" sz="2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893178" y="2325870"/>
            <a:ext cx="2407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Test-retest Reliability</a:t>
            </a:r>
          </a:p>
          <a:p>
            <a:pPr algn="ctr"/>
            <a:r>
              <a:rPr lang="en-US" altLang="zh-CN" sz="2000" b="1" dirty="0"/>
              <a:t>(using psych::ICC)</a:t>
            </a:r>
            <a:endParaRPr lang="zh-TW" altLang="en-US" sz="2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425399" y="4094156"/>
            <a:ext cx="3393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Split-half Reliability</a:t>
            </a:r>
          </a:p>
          <a:p>
            <a:pPr algn="ctr"/>
            <a:r>
              <a:rPr lang="en-US" altLang="zh-CN" sz="2000" b="1" dirty="0"/>
              <a:t>(using code written by myself)</a:t>
            </a:r>
            <a:endParaRPr lang="zh-TW" altLang="en-US" sz="2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543324" y="6019294"/>
            <a:ext cx="3107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Descriptive Statistics: </a:t>
            </a:r>
          </a:p>
          <a:p>
            <a:pPr algn="ctr"/>
            <a:r>
              <a:rPr lang="en-US" altLang="zh-CN" sz="2000" b="1" dirty="0"/>
              <a:t>Mean and SD of Six Indexes</a:t>
            </a:r>
            <a:endParaRPr lang="zh-TW" altLang="en-US" sz="2000" b="1" dirty="0"/>
          </a:p>
        </p:txBody>
      </p:sp>
      <p:grpSp>
        <p:nvGrpSpPr>
          <p:cNvPr id="26" name="组合 25"/>
          <p:cNvGrpSpPr/>
          <p:nvPr/>
        </p:nvGrpSpPr>
        <p:grpSpPr>
          <a:xfrm>
            <a:off x="3053391" y="3264141"/>
            <a:ext cx="6412977" cy="650882"/>
            <a:chOff x="346496" y="2393592"/>
            <a:chExt cx="6412977" cy="650882"/>
          </a:xfrm>
        </p:grpSpPr>
        <p:sp>
          <p:nvSpPr>
            <p:cNvPr id="6" name="文本框 5"/>
            <p:cNvSpPr txBox="1"/>
            <p:nvPr/>
          </p:nvSpPr>
          <p:spPr>
            <a:xfrm>
              <a:off x="346496" y="2398143"/>
              <a:ext cx="9100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RT</a:t>
              </a:r>
              <a:endParaRPr lang="zh-TW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276060" y="2398143"/>
              <a:ext cx="103587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Accuracy</a:t>
              </a:r>
              <a:endParaRPr lang="zh-TW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362352" y="2397667"/>
              <a:ext cx="11437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Efficiency</a:t>
              </a:r>
              <a:endParaRPr lang="zh-TW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331415" y="2398143"/>
              <a:ext cx="10063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D-prime</a:t>
              </a:r>
              <a:endParaRPr lang="zh-TW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525830" y="2398142"/>
              <a:ext cx="112078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ezDDM: v</a:t>
              </a:r>
              <a:endParaRPr lang="zh-TW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66073" y="2393592"/>
              <a:ext cx="1093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ezDDM: z</a:t>
              </a:r>
              <a:endParaRPr lang="zh-TW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80636" y="5077449"/>
            <a:ext cx="6432572" cy="654943"/>
            <a:chOff x="346496" y="3803300"/>
            <a:chExt cx="6432572" cy="654943"/>
          </a:xfrm>
        </p:grpSpPr>
        <p:sp>
          <p:nvSpPr>
            <p:cNvPr id="12" name="文本框 11"/>
            <p:cNvSpPr txBox="1"/>
            <p:nvPr/>
          </p:nvSpPr>
          <p:spPr>
            <a:xfrm>
              <a:off x="346496" y="3811912"/>
              <a:ext cx="8971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RT</a:t>
              </a:r>
              <a:endParaRPr lang="zh-TW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61617" y="3811912"/>
              <a:ext cx="10883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accuracy</a:t>
              </a:r>
              <a:endParaRPr lang="zh-TW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411031" y="3811910"/>
              <a:ext cx="109411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Efficiency</a:t>
              </a:r>
              <a:endParaRPr lang="zh-TW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367229" y="3811911"/>
              <a:ext cx="10179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D-prime</a:t>
              </a:r>
              <a:endParaRPr lang="zh-TW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532172" y="3803300"/>
              <a:ext cx="11300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ezDDM: v</a:t>
              </a:r>
              <a:endParaRPr lang="zh-TW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689257" y="3811910"/>
              <a:ext cx="108981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ezDDM: z</a:t>
              </a:r>
              <a:endParaRPr lang="zh-TW" altLang="en-US" dirty="0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767072" y="991647"/>
            <a:ext cx="2631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/>
              <a:t>Calculating Six Indexes</a:t>
            </a:r>
            <a:endParaRPr lang="zh-TW" altLang="en-US" sz="2000" b="1" dirty="0"/>
          </a:p>
        </p:txBody>
      </p:sp>
      <p:grpSp>
        <p:nvGrpSpPr>
          <p:cNvPr id="27" name="组合 26"/>
          <p:cNvGrpSpPr/>
          <p:nvPr/>
        </p:nvGrpSpPr>
        <p:grpSpPr>
          <a:xfrm>
            <a:off x="3284900" y="1665747"/>
            <a:ext cx="5724780" cy="373221"/>
            <a:chOff x="2257449" y="1170613"/>
            <a:chExt cx="5724780" cy="373221"/>
          </a:xfrm>
        </p:grpSpPr>
        <p:sp>
          <p:nvSpPr>
            <p:cNvPr id="19" name="矩形 18"/>
            <p:cNvSpPr/>
            <p:nvPr/>
          </p:nvSpPr>
          <p:spPr>
            <a:xfrm>
              <a:off x="2257449" y="1174502"/>
              <a:ext cx="419667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RT</a:t>
              </a:r>
              <a:endParaRPr lang="zh-TW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699290" y="1174502"/>
              <a:ext cx="1000659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accuracy</a:t>
              </a:r>
              <a:endParaRPr lang="zh-TW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3722123" y="1174502"/>
              <a:ext cx="952505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D-prime</a:t>
              </a:r>
              <a:endParaRPr lang="zh-TW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696802" y="1174502"/>
              <a:ext cx="1071255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Efficiency</a:t>
              </a:r>
              <a:endParaRPr lang="zh-TW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5790231" y="1174502"/>
              <a:ext cx="1091324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ezDDM: v</a:t>
              </a:r>
              <a:endParaRPr lang="zh-TW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6903729" y="1170613"/>
              <a:ext cx="1078500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ezDDM: z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483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01727" y="39122"/>
            <a:ext cx="2020205" cy="37457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Open Data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544235" y="963447"/>
            <a:ext cx="1135193" cy="37457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Data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18977" y="1934388"/>
            <a:ext cx="3185703" cy="57888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6 Outcome Variables</a:t>
            </a:r>
          </a:p>
          <a:p>
            <a:pPr algn="ctr"/>
            <a:r>
              <a:rPr lang="en-US" altLang="zh-TW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RT, ACC, </a:t>
            </a:r>
            <a:r>
              <a:rPr lang="en-US" altLang="zh-CN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d’</a:t>
            </a:r>
            <a:r>
              <a:rPr lang="en-US" altLang="zh-TW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US" altLang="zh-TW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v, z</a:t>
            </a:r>
            <a:endParaRPr lang="zh-TW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105354" y="458710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096000" y="1442662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AF6E2109-2116-D593-F3A5-97350F740359}"/>
              </a:ext>
            </a:extLst>
          </p:cNvPr>
          <p:cNvGrpSpPr/>
          <p:nvPr/>
        </p:nvGrpSpPr>
        <p:grpSpPr>
          <a:xfrm>
            <a:off x="6748348" y="5706500"/>
            <a:ext cx="2237170" cy="1118928"/>
            <a:chOff x="6748348" y="5715378"/>
            <a:chExt cx="2237170" cy="1118928"/>
          </a:xfrm>
        </p:grpSpPr>
        <p:sp>
          <p:nvSpPr>
            <p:cNvPr id="9" name="文本框 8"/>
            <p:cNvSpPr txBox="1"/>
            <p:nvPr/>
          </p:nvSpPr>
          <p:spPr>
            <a:xfrm>
              <a:off x="6748348" y="6187320"/>
              <a:ext cx="2237170" cy="64698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Plot </a:t>
              </a:r>
            </a:p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plit-Half Reliability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7866934" y="5715378"/>
              <a:ext cx="0" cy="4140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5B083B6-C003-D814-6F3C-7A2A07CAE378}"/>
              </a:ext>
            </a:extLst>
          </p:cNvPr>
          <p:cNvGrpSpPr/>
          <p:nvPr/>
        </p:nvGrpSpPr>
        <p:grpSpPr>
          <a:xfrm>
            <a:off x="2539018" y="5696349"/>
            <a:ext cx="3417895" cy="1137957"/>
            <a:chOff x="2539018" y="5687471"/>
            <a:chExt cx="3417895" cy="1137957"/>
          </a:xfrm>
        </p:grpSpPr>
        <p:sp>
          <p:nvSpPr>
            <p:cNvPr id="8" name="文本框 7"/>
            <p:cNvSpPr txBox="1"/>
            <p:nvPr/>
          </p:nvSpPr>
          <p:spPr>
            <a:xfrm>
              <a:off x="2539018" y="6178442"/>
              <a:ext cx="3417895" cy="64698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Plot</a:t>
              </a:r>
            </a:p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Intraclass Correlation Coefficient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4243020" y="5687471"/>
              <a:ext cx="0" cy="4140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">
            <a:extLst>
              <a:ext uri="{FF2B5EF4-FFF2-40B4-BE49-F238E27FC236}">
                <a16:creationId xmlns:a16="http://schemas.microsoft.com/office/drawing/2014/main" id="{981289ED-C0CE-69B1-7E09-40829F5AD45D}"/>
              </a:ext>
            </a:extLst>
          </p:cNvPr>
          <p:cNvSpPr/>
          <p:nvPr/>
        </p:nvSpPr>
        <p:spPr>
          <a:xfrm>
            <a:off x="3711425" y="3099679"/>
            <a:ext cx="4800813" cy="85129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SPE measures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6 outcome variables and 4 baseline conditions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(Close, Stranger, Celebrity, Nonperson)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F644112-3BC7-9FCB-0A7E-6A2ACFF681E0}"/>
              </a:ext>
            </a:extLst>
          </p:cNvPr>
          <p:cNvGrpSpPr/>
          <p:nvPr/>
        </p:nvGrpSpPr>
        <p:grpSpPr>
          <a:xfrm>
            <a:off x="2539021" y="4247212"/>
            <a:ext cx="6446496" cy="1270545"/>
            <a:chOff x="2537002" y="4266187"/>
            <a:chExt cx="6446496" cy="1270545"/>
          </a:xfrm>
        </p:grpSpPr>
        <p:sp>
          <p:nvSpPr>
            <p:cNvPr id="7" name="文本框 6"/>
            <p:cNvSpPr txBox="1"/>
            <p:nvPr/>
          </p:nvSpPr>
          <p:spPr>
            <a:xfrm>
              <a:off x="6746328" y="4889746"/>
              <a:ext cx="2237170" cy="64698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</a:t>
              </a:r>
            </a:p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plit-Half Reliability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H="1">
              <a:off x="4723912" y="4308527"/>
              <a:ext cx="440398" cy="4140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 rot="19038097">
              <a:off x="4090668" y="4266187"/>
              <a:ext cx="1189417" cy="2539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 SPMT repeated</a:t>
              </a:r>
              <a:endParaRPr lang="zh-TW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7036904" y="4307113"/>
              <a:ext cx="520551" cy="3743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2B7C293-069F-6DB5-6F3D-70BF7F9C5FA5}"/>
                </a:ext>
              </a:extLst>
            </p:cNvPr>
            <p:cNvSpPr txBox="1"/>
            <p:nvPr/>
          </p:nvSpPr>
          <p:spPr>
            <a:xfrm>
              <a:off x="2537002" y="4889745"/>
              <a:ext cx="3417895" cy="64698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</a:t>
              </a:r>
            </a:p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Intraclass Correlation Coefficient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61A3104-91FE-6CAA-F075-8BE2F64A9455}"/>
              </a:ext>
            </a:extLst>
          </p:cNvPr>
          <p:cNvCxnSpPr/>
          <p:nvPr/>
        </p:nvCxnSpPr>
        <p:spPr>
          <a:xfrm>
            <a:off x="6096000" y="2600452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847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01727" y="124847"/>
            <a:ext cx="2020205" cy="37457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Open Data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544231" y="1031685"/>
            <a:ext cx="1135193" cy="37457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Data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18975" y="1951098"/>
            <a:ext cx="3185703" cy="57888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6 Outcome Variables</a:t>
            </a:r>
          </a:p>
          <a:p>
            <a:pPr algn="ctr"/>
            <a:r>
              <a:rPr lang="en-US" altLang="zh-TW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RT, ACC, </a:t>
            </a:r>
            <a:r>
              <a:rPr lang="en-US" altLang="zh-CN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d’</a:t>
            </a:r>
            <a:r>
              <a:rPr lang="en-US" altLang="zh-TW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US" altLang="zh-TW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v, z</a:t>
            </a:r>
            <a:endParaRPr lang="zh-TW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096000" y="559743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099175" y="1461712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906831" y="5930012"/>
            <a:ext cx="2237170" cy="54483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SHR</a:t>
            </a:r>
          </a:p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plit-Half Reliability)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8025417" y="5419970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637650" y="5930012"/>
            <a:ext cx="2071741" cy="54483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ICC</a:t>
            </a:r>
          </a:p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(Intraclass Correlation Coefficient)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0655413" y="5408089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3">
            <a:extLst>
              <a:ext uri="{FF2B5EF4-FFF2-40B4-BE49-F238E27FC236}">
                <a16:creationId xmlns:a16="http://schemas.microsoft.com/office/drawing/2014/main" id="{981289ED-C0CE-69B1-7E09-40829F5AD45D}"/>
              </a:ext>
            </a:extLst>
          </p:cNvPr>
          <p:cNvSpPr/>
          <p:nvPr/>
        </p:nvSpPr>
        <p:spPr>
          <a:xfrm>
            <a:off x="7378048" y="3243384"/>
            <a:ext cx="3683383" cy="74914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SPE measures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6 outcome variables and 4 baseline conditions</a:t>
            </a:r>
          </a:p>
          <a:p>
            <a:pPr algn="ctr"/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(Close, Stranger, Celebrity, Nonperson)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906830" y="4812841"/>
            <a:ext cx="2237170" cy="54483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SHR</a:t>
            </a:r>
          </a:p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plit-Half Reliability)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>
            <a:cxnSpLocks/>
          </p:cNvCxnSpPr>
          <p:nvPr/>
        </p:nvCxnSpPr>
        <p:spPr>
          <a:xfrm flipH="1">
            <a:off x="8025415" y="4289144"/>
            <a:ext cx="376632" cy="3900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 rot="2795594">
            <a:off x="10163242" y="4303277"/>
            <a:ext cx="1189417" cy="25391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SPMT repeated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>
            <a:cxnSpLocks/>
          </p:cNvCxnSpPr>
          <p:nvPr/>
        </p:nvCxnSpPr>
        <p:spPr>
          <a:xfrm>
            <a:off x="10290091" y="4279619"/>
            <a:ext cx="365321" cy="367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2B7C293-069F-6DB5-6F3D-70BF7F9C5FA5}"/>
              </a:ext>
            </a:extLst>
          </p:cNvPr>
          <p:cNvSpPr txBox="1"/>
          <p:nvPr/>
        </p:nvSpPr>
        <p:spPr>
          <a:xfrm>
            <a:off x="9637650" y="4811111"/>
            <a:ext cx="2035524" cy="54483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ICC</a:t>
            </a:r>
          </a:p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(Intraclass Correlation Coefficient)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C4827E-B901-99D1-15C2-7A6D27D72AEE}"/>
              </a:ext>
            </a:extLst>
          </p:cNvPr>
          <p:cNvSpPr txBox="1"/>
          <p:nvPr/>
        </p:nvSpPr>
        <p:spPr>
          <a:xfrm>
            <a:off x="2314854" y="5822156"/>
            <a:ext cx="2237170" cy="64698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eta-Analysis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(Random Effect Model)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D5286DF-06AF-7901-DBE0-3C23E1B4D8BE}"/>
              </a:ext>
            </a:extLst>
          </p:cNvPr>
          <p:cNvSpPr/>
          <p:nvPr/>
        </p:nvSpPr>
        <p:spPr>
          <a:xfrm>
            <a:off x="7803768" y="2370733"/>
            <a:ext cx="2775714" cy="57216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- level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0230E48-18CE-3602-8F7F-4DF0E70A21DF}"/>
              </a:ext>
            </a:extLst>
          </p:cNvPr>
          <p:cNvCxnSpPr>
            <a:cxnSpLocks/>
          </p:cNvCxnSpPr>
          <p:nvPr/>
        </p:nvCxnSpPr>
        <p:spPr>
          <a:xfrm>
            <a:off x="3433439" y="4528930"/>
            <a:ext cx="0" cy="8270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3">
            <a:extLst>
              <a:ext uri="{FF2B5EF4-FFF2-40B4-BE49-F238E27FC236}">
                <a16:creationId xmlns:a16="http://schemas.microsoft.com/office/drawing/2014/main" id="{7377674A-DD73-975B-3E52-9CEDF15B6BD7}"/>
              </a:ext>
            </a:extLst>
          </p:cNvPr>
          <p:cNvSpPr/>
          <p:nvPr/>
        </p:nvSpPr>
        <p:spPr>
          <a:xfrm>
            <a:off x="1559989" y="3254656"/>
            <a:ext cx="3683383" cy="74914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Group Mean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6 outcome variables and 2 baseline conditions</a:t>
            </a:r>
          </a:p>
          <a:p>
            <a:pPr algn="ctr"/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(Close, Stranger)*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CA91577-47B4-4BA2-64EB-6798A591244F}"/>
              </a:ext>
            </a:extLst>
          </p:cNvPr>
          <p:cNvSpPr/>
          <p:nvPr/>
        </p:nvSpPr>
        <p:spPr>
          <a:xfrm>
            <a:off x="2060193" y="2366094"/>
            <a:ext cx="2775711" cy="57216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- level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D4FE92C-FC85-24D9-5B05-244B108E4576}"/>
              </a:ext>
            </a:extLst>
          </p:cNvPr>
          <p:cNvSpPr/>
          <p:nvPr/>
        </p:nvSpPr>
        <p:spPr>
          <a:xfrm>
            <a:off x="1285877" y="2988397"/>
            <a:ext cx="4324345" cy="3755304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A06A866A-16FC-964E-CC17-220F81F91C60}"/>
              </a:ext>
            </a:extLst>
          </p:cNvPr>
          <p:cNvSpPr/>
          <p:nvPr/>
        </p:nvSpPr>
        <p:spPr>
          <a:xfrm>
            <a:off x="6630194" y="2988397"/>
            <a:ext cx="5286375" cy="376380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368875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248</Words>
  <Application>Microsoft Office PowerPoint</Application>
  <PresentationFormat>宽屏</PresentationFormat>
  <Paragraphs>80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MengZhen</cp:lastModifiedBy>
  <cp:revision>26</cp:revision>
  <dcterms:created xsi:type="dcterms:W3CDTF">2023-02-20T08:01:02Z</dcterms:created>
  <dcterms:modified xsi:type="dcterms:W3CDTF">2023-09-11T10:52:18Z</dcterms:modified>
</cp:coreProperties>
</file>