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2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316" r:id="rId9"/>
    <p:sldId id="272" r:id="rId10"/>
    <p:sldId id="267" r:id="rId11"/>
    <p:sldId id="264" r:id="rId12"/>
    <p:sldId id="263" r:id="rId13"/>
    <p:sldId id="270" r:id="rId14"/>
    <p:sldId id="265" r:id="rId15"/>
    <p:sldId id="266" r:id="rId16"/>
    <p:sldId id="323" r:id="rId17"/>
    <p:sldId id="275" r:id="rId18"/>
    <p:sldId id="271" r:id="rId19"/>
    <p:sldId id="317" r:id="rId20"/>
    <p:sldId id="318" r:id="rId21"/>
    <p:sldId id="319" r:id="rId22"/>
    <p:sldId id="320" r:id="rId23"/>
    <p:sldId id="276" r:id="rId24"/>
    <p:sldId id="314" r:id="rId25"/>
    <p:sldId id="321" r:id="rId26"/>
    <p:sldId id="322" r:id="rId27"/>
    <p:sldId id="280" r:id="rId28"/>
    <p:sldId id="278" r:id="rId29"/>
    <p:sldId id="281" r:id="rId30"/>
    <p:sldId id="307" r:id="rId3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8457" autoAdjust="0"/>
  </p:normalViewPr>
  <p:slideViewPr>
    <p:cSldViewPr snapToGrid="0">
      <p:cViewPr varScale="1">
        <p:scale>
          <a:sx n="119" d="100"/>
          <a:sy n="119" d="100"/>
        </p:scale>
        <p:origin x="3426" y="186"/>
      </p:cViewPr>
      <p:guideLst>
        <p:guide pos="2064"/>
        <p:guide orient="horz" pos="184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3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8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4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Reaction Time (RT)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.65,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[.61, .70]);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.64, SE = .03,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[.59, .69]); 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 with "Close other"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.58,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[.54, .63]); 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"Self vs Close"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.57,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[.52, . 62]).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2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多了一个两天的数据</a:t>
            </a:r>
            <a:endParaRPr lang="en-US" altLang="zh-CN" dirty="0"/>
          </a:p>
          <a:p>
            <a:r>
              <a:rPr lang="zh-CN" altLang="en-US" dirty="0"/>
              <a:t>四天的由于混杂了情绪，效果很早。就像</a:t>
            </a:r>
            <a:r>
              <a:rPr lang="en-US" altLang="zh-CN" dirty="0"/>
              <a:t>celebrity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试次数越高</a:t>
            </a:r>
            <a:r>
              <a:rPr lang="en-US" altLang="zh-CN" dirty="0"/>
              <a:t>, </a:t>
            </a:r>
            <a:r>
              <a:rPr lang="zh-CN" altLang="en-US" dirty="0"/>
              <a:t>分半信度越高</a:t>
            </a:r>
            <a:endParaRPr lang="en-US" altLang="zh-CN" dirty="0"/>
          </a:p>
          <a:p>
            <a:r>
              <a:rPr lang="en-US" altLang="zh-CN" dirty="0"/>
              <a:t>Q: </a:t>
            </a:r>
            <a:r>
              <a:rPr lang="zh-CN" altLang="en-US" dirty="0"/>
              <a:t>大概需要多少试次数</a:t>
            </a:r>
            <a:r>
              <a:rPr lang="en-US" altLang="zh-CN" dirty="0"/>
              <a:t>, </a:t>
            </a:r>
            <a:r>
              <a:rPr lang="zh-CN" altLang="en-US" dirty="0"/>
              <a:t>才能让信度达到</a:t>
            </a:r>
            <a:r>
              <a:rPr lang="en-US" altLang="zh-CN" dirty="0"/>
              <a:t>0.8?</a:t>
            </a:r>
          </a:p>
          <a:p>
            <a:r>
              <a:rPr lang="en-US" altLang="zh-CN" dirty="0"/>
              <a:t>A: Stranger 80</a:t>
            </a:r>
            <a:r>
              <a:rPr lang="zh-CN" altLang="en-US" dirty="0"/>
              <a:t>；</a:t>
            </a:r>
            <a:r>
              <a:rPr lang="en-US" altLang="zh-CN" dirty="0"/>
              <a:t>close 110-120</a:t>
            </a:r>
          </a:p>
          <a:p>
            <a:endParaRPr lang="en-US" altLang="zh-CN" dirty="0"/>
          </a:p>
          <a:p>
            <a:r>
              <a:rPr lang="en-US" altLang="zh-CN" dirty="0"/>
              <a:t>DDM V </a:t>
            </a:r>
            <a:r>
              <a:rPr lang="zh-CN" altLang="en-US" dirty="0"/>
              <a:t>约</a:t>
            </a:r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分半信度与效应量</a:t>
            </a:r>
            <a:r>
              <a:rPr lang="en-US" altLang="zh-CN" dirty="0"/>
              <a:t>g</a:t>
            </a:r>
            <a:r>
              <a:rPr lang="zh-CN" altLang="en-US" dirty="0"/>
              <a:t>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效应量</a:t>
            </a:r>
            <a:r>
              <a:rPr lang="en-US" altLang="zh-CN" dirty="0"/>
              <a:t>g</a:t>
            </a:r>
            <a:r>
              <a:rPr lang="zh-CN" altLang="en-US" dirty="0"/>
              <a:t>与试次数无关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信度悖论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7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207475" y="1551957"/>
            <a:ext cx="6172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Assessment of Self-Prioritization Effect as Measured by the Perceptual Matching Task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629280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0E28323-3C52-A7D2-F4A9-A0975084E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" y="932931"/>
            <a:ext cx="6368716" cy="397407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3FC56AB-2D51-04AC-ADFD-536E18AD55FA}"/>
              </a:ext>
            </a:extLst>
          </p:cNvPr>
          <p:cNvSpPr txBox="1"/>
          <p:nvPr/>
        </p:nvSpPr>
        <p:spPr>
          <a:xfrm>
            <a:off x="4186268" y="1083469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papers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datasets)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15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ED3ACAC-202C-8535-D3F8-BB5519042229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982465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 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 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1B5CA2-9BAF-4D30-254A-D80E9E8519D9}"/>
              </a:ext>
            </a:extLst>
          </p:cNvPr>
          <p:cNvGrpSpPr/>
          <p:nvPr/>
        </p:nvGrpSpPr>
        <p:grpSpPr>
          <a:xfrm>
            <a:off x="5149516" y="2902545"/>
            <a:ext cx="1014375" cy="2375775"/>
            <a:chOff x="5115568" y="3205621"/>
            <a:chExt cx="862222" cy="23757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FD60D4-37C5-33A7-4888-74F4FCE77F48}"/>
                </a:ext>
              </a:extLst>
            </p:cNvPr>
            <p:cNvSpPr txBox="1"/>
            <p:nvPr/>
          </p:nvSpPr>
          <p:spPr>
            <a:xfrm>
              <a:off x="5115568" y="3205621"/>
              <a:ext cx="862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FAF1B4"/>
                  </a:solidFill>
                </a:rPr>
                <a:t>14 Datasets</a:t>
              </a:r>
              <a:endParaRPr lang="zh-CN" altLang="en-US" sz="1200" i="1" dirty="0">
                <a:solidFill>
                  <a:srgbClr val="FAF1B4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2D4AE41-73A9-CB9E-7CFE-24C86B2F92F5}"/>
                </a:ext>
              </a:extLst>
            </p:cNvPr>
            <p:cNvSpPr txBox="1"/>
            <p:nvPr/>
          </p:nvSpPr>
          <p:spPr>
            <a:xfrm>
              <a:off x="5115568" y="3896508"/>
              <a:ext cx="862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FAF1B4"/>
                  </a:solidFill>
                </a:rPr>
                <a:t>13 Datasets</a:t>
              </a:r>
              <a:endParaRPr lang="zh-CN" altLang="en-US" sz="1200" i="1" dirty="0">
                <a:solidFill>
                  <a:srgbClr val="FAF1B4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BD95C6-03D6-9FB0-A29A-985B099D0B49}"/>
                </a:ext>
              </a:extLst>
            </p:cNvPr>
            <p:cNvSpPr txBox="1"/>
            <p:nvPr/>
          </p:nvSpPr>
          <p:spPr>
            <a:xfrm>
              <a:off x="5115568" y="4600452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FAF1B4"/>
                  </a:solidFill>
                </a:rPr>
                <a:t>1 Dataset</a:t>
              </a:r>
              <a:endParaRPr lang="zh-CN" altLang="en-US" sz="1200" i="1" dirty="0">
                <a:solidFill>
                  <a:srgbClr val="FAF1B4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F6F7F6-09E4-75C3-50F9-53F592C17B97}"/>
                </a:ext>
              </a:extLst>
            </p:cNvPr>
            <p:cNvSpPr txBox="1"/>
            <p:nvPr/>
          </p:nvSpPr>
          <p:spPr>
            <a:xfrm>
              <a:off x="5115568" y="5304397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FAF1B4"/>
                  </a:solidFill>
                </a:rPr>
                <a:t>1 Dataset</a:t>
              </a:r>
              <a:endParaRPr lang="zh-CN" altLang="en-US" sz="1200" i="1" dirty="0">
                <a:solidFill>
                  <a:srgbClr val="FAF1B4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624D3E9-50E2-B9F7-32EA-42BB4E904662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calculate SPE ?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7CB776-AD28-BA35-76D0-E2213C79307C}"/>
              </a:ext>
            </a:extLst>
          </p:cNvPr>
          <p:cNvGrpSpPr/>
          <p:nvPr/>
        </p:nvGrpSpPr>
        <p:grpSpPr>
          <a:xfrm>
            <a:off x="288015" y="2502435"/>
            <a:ext cx="5066237" cy="2588092"/>
            <a:chOff x="288015" y="250243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288015" y="359642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1829126" y="262109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2148237" y="2502435"/>
              <a:ext cx="1727038" cy="2588092"/>
              <a:chOff x="3098432" y="2896131"/>
              <a:chExt cx="1727038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112845" y="43508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112845" y="3565506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3758306" y="260246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3756908" y="475966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4CBE8D-DCA2-406E-3AD6-C39855280A23}"/>
                </a:ext>
              </a:extLst>
            </p:cNvPr>
            <p:cNvSpPr txBox="1"/>
            <p:nvPr/>
          </p:nvSpPr>
          <p:spPr>
            <a:xfrm>
              <a:off x="3754606" y="406484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鲁迅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362553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bg1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362553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bg1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80000" r="-139244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0000" r="-45152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283333" r="-13924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283333" r="-45152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390566" r="-139244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390566" r="-45152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172185" r="-139244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172185" r="-45152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790385" r="-4515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73585" r="-45152" b="-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86A2CA4-9696-03CE-4F07-8E3253433BC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CBFC51-BCBF-1EA7-B195-CCB8B4A0877A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6300042B-4993-910F-ED8B-1EB3CC5A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0" y="2483670"/>
            <a:ext cx="884017" cy="88401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771D04F-D5FC-8685-7888-A55CA5015674}"/>
              </a:ext>
            </a:extLst>
          </p:cNvPr>
          <p:cNvSpPr txBox="1"/>
          <p:nvPr/>
        </p:nvSpPr>
        <p:spPr>
          <a:xfrm>
            <a:off x="1534306" y="2441614"/>
            <a:ext cx="1598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- &lt;Target&gt;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E653F9-2CB2-75D8-565B-44A56B019CFD}"/>
              </a:ext>
            </a:extLst>
          </p:cNvPr>
          <p:cNvSpPr txBox="1"/>
          <p:nvPr/>
        </p:nvSpPr>
        <p:spPr>
          <a:xfrm>
            <a:off x="3667907" y="1356017"/>
            <a:ext cx="2464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7D86371-ADC4-6D29-D6B7-D0B759FACAEE}"/>
              </a:ext>
            </a:extLst>
          </p:cNvPr>
          <p:cNvGrpSpPr/>
          <p:nvPr/>
        </p:nvGrpSpPr>
        <p:grpSpPr>
          <a:xfrm>
            <a:off x="3132501" y="1510017"/>
            <a:ext cx="639399" cy="2848966"/>
            <a:chOff x="3132501" y="1510017"/>
            <a:chExt cx="639399" cy="2848966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CA6B6D8-A5EA-DA98-FD10-B865A10460B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1510017"/>
              <a:ext cx="639399" cy="13932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11DFBD-A3C0-D54F-1F9F-F525728E194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063469"/>
              <a:ext cx="639399" cy="83981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B92F8FB-8937-C22A-1F5D-BAF4E96D8F0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654968"/>
              <a:ext cx="639399" cy="24831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9515C12-8387-AC54-B3A9-BEEB8CFE6D8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3264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8CACEA0-E162-C2C2-BD0B-C8550BD6B4E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8568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57925E7-5207-4079-BBCA-B92166FDD7E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145570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11386" y="1077091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2C54B-DE99-357B-8CFE-FDE0A04334A2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</p:txBody>
      </p:sp>
    </p:spTree>
    <p:extLst>
      <p:ext uri="{BB962C8B-B14F-4D97-AF65-F5344CB8AC3E}">
        <p14:creationId xmlns:p14="http://schemas.microsoft.com/office/powerpoint/2010/main" val="8097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358512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DB2299-ED90-ECC2-A224-068D300D023C}"/>
              </a:ext>
            </a:extLst>
          </p:cNvPr>
          <p:cNvGrpSpPr/>
          <p:nvPr/>
        </p:nvGrpSpPr>
        <p:grpSpPr>
          <a:xfrm>
            <a:off x="412474" y="1193598"/>
            <a:ext cx="5613976" cy="1517547"/>
            <a:chOff x="412474" y="1193598"/>
            <a:chExt cx="5613976" cy="151754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A1A110D-C2C5-0E4B-E9D0-E3041BDB2592}"/>
                </a:ext>
              </a:extLst>
            </p:cNvPr>
            <p:cNvGrpSpPr/>
            <p:nvPr/>
          </p:nvGrpSpPr>
          <p:grpSpPr>
            <a:xfrm>
              <a:off x="412474" y="1193598"/>
              <a:ext cx="1225825" cy="1517547"/>
              <a:chOff x="360979" y="1901417"/>
              <a:chExt cx="1225825" cy="151754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DA4A552-3105-AF17-0C3B-F68162922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79" y="2301527"/>
                <a:ext cx="1225825" cy="1117437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FA097A-B5D0-683A-5703-FD959837CE27}"/>
                  </a:ext>
                </a:extLst>
              </p:cNvPr>
              <p:cNvSpPr txBox="1"/>
              <p:nvPr/>
            </p:nvSpPr>
            <p:spPr>
              <a:xfrm>
                <a:off x="360979" y="1901417"/>
                <a:ext cx="1225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SPMT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777183D-B219-ABD9-3F33-4FFBD3B8E92A}"/>
                </a:ext>
              </a:extLst>
            </p:cNvPr>
            <p:cNvGrpSpPr/>
            <p:nvPr/>
          </p:nvGrpSpPr>
          <p:grpSpPr>
            <a:xfrm>
              <a:off x="2663687" y="1193598"/>
              <a:ext cx="1225825" cy="1517547"/>
              <a:chOff x="360979" y="1901417"/>
              <a:chExt cx="1225825" cy="151754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54D78E0-4F43-8897-EA39-410CE4973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79" y="2301527"/>
                <a:ext cx="1225825" cy="1117437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8EC7CDA-447F-B305-5EAC-A8329372CC8B}"/>
                  </a:ext>
                </a:extLst>
              </p:cNvPr>
              <p:cNvSpPr txBox="1"/>
              <p:nvPr/>
            </p:nvSpPr>
            <p:spPr>
              <a:xfrm>
                <a:off x="360979" y="1901417"/>
                <a:ext cx="1225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SPMT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F40771-5CAF-2E4F-D8A6-CA24D10306A5}"/>
                </a:ext>
              </a:extLst>
            </p:cNvPr>
            <p:cNvGrpSpPr/>
            <p:nvPr/>
          </p:nvGrpSpPr>
          <p:grpSpPr>
            <a:xfrm>
              <a:off x="4800625" y="1193598"/>
              <a:ext cx="1225825" cy="1517547"/>
              <a:chOff x="360979" y="1901417"/>
              <a:chExt cx="1225825" cy="1517547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3CCDC7A-EE64-5052-42B1-300A56698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79" y="2301527"/>
                <a:ext cx="1225825" cy="1117437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98DA1A-D2E2-E5E3-9FB2-29B0E650764B}"/>
                  </a:ext>
                </a:extLst>
              </p:cNvPr>
              <p:cNvSpPr txBox="1"/>
              <p:nvPr/>
            </p:nvSpPr>
            <p:spPr>
              <a:xfrm>
                <a:off x="360979" y="1901417"/>
                <a:ext cx="1225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SPMT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F8BD17-20BF-AADE-2209-64B9DC598776}"/>
                </a:ext>
              </a:extLst>
            </p:cNvPr>
            <p:cNvSpPr txBox="1"/>
            <p:nvPr/>
          </p:nvSpPr>
          <p:spPr>
            <a:xfrm>
              <a:off x="1899949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…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64325B-B66C-1788-47EB-F77F365E23D7}"/>
                </a:ext>
              </a:extLst>
            </p:cNvPr>
            <p:cNvSpPr txBox="1"/>
            <p:nvPr/>
          </p:nvSpPr>
          <p:spPr>
            <a:xfrm>
              <a:off x="4095278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…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84533" y="3158261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between Subjects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within Subjects (Session)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~ 1 + (1 | Subject) + (1 | Session) + COV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6C2855-93CE-8D4D-0263-48DD50E50CAA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B880FB-C984-54C2-25AA-97F65BD4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83278"/>
              </p:ext>
            </p:extLst>
          </p:nvPr>
        </p:nvGraphicFramePr>
        <p:xfrm>
          <a:off x="302773" y="1070793"/>
          <a:ext cx="5947653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816909">
                  <a:extLst>
                    <a:ext uri="{9D8B030D-6E8A-4147-A177-3AD203B41FA5}">
                      <a16:colId xmlns:a16="http://schemas.microsoft.com/office/drawing/2014/main" val="4021581589"/>
                    </a:ext>
                  </a:extLst>
                </a:gridCol>
                <a:gridCol w="958760">
                  <a:extLst>
                    <a:ext uri="{9D8B030D-6E8A-4147-A177-3AD203B41FA5}">
                      <a16:colId xmlns:a16="http://schemas.microsoft.com/office/drawing/2014/main" val="3116841407"/>
                    </a:ext>
                  </a:extLst>
                </a:gridCol>
                <a:gridCol w="1405688">
                  <a:extLst>
                    <a:ext uri="{9D8B030D-6E8A-4147-A177-3AD203B41FA5}">
                      <a16:colId xmlns:a16="http://schemas.microsoft.com/office/drawing/2014/main" val="273257221"/>
                    </a:ext>
                  </a:extLst>
                </a:gridCol>
                <a:gridCol w="741125">
                  <a:extLst>
                    <a:ext uri="{9D8B030D-6E8A-4147-A177-3AD203B41FA5}">
                      <a16:colId xmlns:a16="http://schemas.microsoft.com/office/drawing/2014/main" val="500289059"/>
                    </a:ext>
                  </a:extLst>
                </a:gridCol>
                <a:gridCol w="680887">
                  <a:extLst>
                    <a:ext uri="{9D8B030D-6E8A-4147-A177-3AD203B41FA5}">
                      <a16:colId xmlns:a16="http://schemas.microsoft.com/office/drawing/2014/main" val="870486088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2776852202"/>
                    </a:ext>
                  </a:extLst>
                </a:gridCol>
                <a:gridCol w="737238">
                  <a:extLst>
                    <a:ext uri="{9D8B030D-6E8A-4147-A177-3AD203B41FA5}">
                      <a16:colId xmlns:a16="http://schemas.microsoft.com/office/drawing/2014/main" val="124118232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Baseline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Indicators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95% CI]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 of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Studies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b="1" i="1" baseline="30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304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Close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407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 [0.30, 0.63]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68.67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84.94%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432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 [0.42, 1.03]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144.57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92.87%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6983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81.96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379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 [0.50, 1.25]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128.47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94.67%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3198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 [0.32, 0.76]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142.79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91.16%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6680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 [-0.03, 0.33]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122.30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88.95%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860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Stranger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7044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 [0.40, 0.78]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55.30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83.20%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74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 [0.48, 1.08]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77.78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88.60%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4908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 [0.21, 0.50]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47.81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75.38%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217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 [0.56, 1.29]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98.79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720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50.98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79.33%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377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 [-0.09, 0.24]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70.48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84.44%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2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890616"/>
            <a:ext cx="40901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Close)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9FB5C9-7505-D0BF-84EF-2DF835FD08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/>
          <a:stretch/>
        </p:blipFill>
        <p:spPr bwMode="auto">
          <a:xfrm>
            <a:off x="154266" y="1288463"/>
            <a:ext cx="6244668" cy="33666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884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Stranger)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BF6027-3327-0973-EC25-673901FBFB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 bwMode="auto">
          <a:xfrm>
            <a:off x="125399" y="1296853"/>
            <a:ext cx="6302401" cy="3359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841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F72DA9-1A87-635F-F65E-56F5BFA394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9888" y="1023937"/>
            <a:ext cx="5843905" cy="389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2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349170-0DA4-6035-A813-A55A52E5E0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54647" y="1023937"/>
            <a:ext cx="5843905" cy="389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87008" y="41662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r ~ Trial Numbers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93" y="778252"/>
            <a:ext cx="5383830" cy="430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60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87008" y="41662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r ~ Hedges’ g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452" y="778252"/>
            <a:ext cx="5383111" cy="430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76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87008" y="41662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  <a:r>
              <a:rPr lang="en-US" altLang="zh-CN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g ~ Trial Numbers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452" y="778252"/>
            <a:ext cx="5383111" cy="4306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9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0D213-11FB-A27B-5AB5-A9554CA46A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b="6890"/>
          <a:stretch/>
        </p:blipFill>
        <p:spPr bwMode="auto">
          <a:xfrm>
            <a:off x="321571" y="1015817"/>
            <a:ext cx="5923280" cy="3846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B1A9BF-5175-8BD3-0AA2-6EFE01CC1CA0}"/>
              </a:ext>
            </a:extLst>
          </p:cNvPr>
          <p:cNvSpPr txBox="1"/>
          <p:nvPr/>
        </p:nvSpPr>
        <p:spPr>
          <a:xfrm>
            <a:off x="3287008" y="41662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DMM Packages Comparison</a:t>
            </a:r>
            <a:endParaRPr lang="zh-CN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917763"/>
            <a:ext cx="59767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reliability paradox.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i="1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Robust experimental effects do not consistently correspond with robust correlations among individual differences” (Logie et al., 1996)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meat-analysis (group-level), SPMT does indeed exhibit a stable experimental effect.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split-half reliability and test-retest reliability (individual-level). The reliability of SPMT is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η are relatively the most reliable among all these indices, both in terms of split-half reliability and test-retest reliability; The reliability of the other indicators (DDM v &amp; z,</a:t>
            </a:r>
            <a:r>
              <a:rPr lang="zh-CN" altLang="en-US" sz="1600" i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and ACC) is relatively low.</a:t>
            </a:r>
            <a:endParaRPr lang="zh-CN" altLang="en-US" sz="1600" i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637301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1D1176C-ABB8-16C7-CAEF-06E42D47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711" y="1468534"/>
            <a:ext cx="4040575" cy="24271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2B0FE1-5CFB-25B2-9080-A889FF370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15" y="1465359"/>
            <a:ext cx="1710106" cy="3480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91178E-C840-2260-46FC-C473EF9F5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29" y="2352174"/>
            <a:ext cx="1447925" cy="13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43864" y="1759903"/>
            <a:ext cx="5891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years have witnessed a growing focus on the reliability of cognitive tasks, driven in part by the reliability paradox </a:t>
            </a:r>
            <a:r>
              <a:rPr lang="en-US" altLang="zh-CN" sz="180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(Kucina et al., 2023)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paradox stems from the observation that while cognitive tasks yield consistent experimental effects, they do not exhibit the same reliability when assessing individual differences. </a:t>
            </a:r>
            <a:r>
              <a:rPr lang="en-US" altLang="zh-CN" sz="180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(Logie et al., 1996)</a:t>
            </a:r>
            <a:endParaRPr lang="en-US" altLang="zh-CN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also provide evidence for the existence of the reliability paradox?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2087</Words>
  <Application>Microsoft Office PowerPoint</Application>
  <PresentationFormat>全屏显示(16:10)</PresentationFormat>
  <Paragraphs>491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Söhne</vt:lpstr>
      <vt:lpstr>等线</vt:lpstr>
      <vt:lpstr>等线 Light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17</cp:revision>
  <dcterms:created xsi:type="dcterms:W3CDTF">2023-06-23T04:19:48Z</dcterms:created>
  <dcterms:modified xsi:type="dcterms:W3CDTF">2023-09-27T09:57:30Z</dcterms:modified>
</cp:coreProperties>
</file>