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43"/>
  </p:notesMasterIdLst>
  <p:sldIdLst>
    <p:sldId id="262" r:id="rId2"/>
    <p:sldId id="257" r:id="rId3"/>
    <p:sldId id="294" r:id="rId4"/>
    <p:sldId id="256" r:id="rId5"/>
    <p:sldId id="259" r:id="rId6"/>
    <p:sldId id="261" r:id="rId7"/>
    <p:sldId id="260" r:id="rId8"/>
    <p:sldId id="272" r:id="rId9"/>
    <p:sldId id="267" r:id="rId10"/>
    <p:sldId id="264" r:id="rId11"/>
    <p:sldId id="306" r:id="rId12"/>
    <p:sldId id="263" r:id="rId13"/>
    <p:sldId id="270" r:id="rId14"/>
    <p:sldId id="265" r:id="rId15"/>
    <p:sldId id="266" r:id="rId16"/>
    <p:sldId id="268" r:id="rId17"/>
    <p:sldId id="291" r:id="rId18"/>
    <p:sldId id="269" r:id="rId19"/>
    <p:sldId id="292" r:id="rId20"/>
    <p:sldId id="275" r:id="rId21"/>
    <p:sldId id="277" r:id="rId22"/>
    <p:sldId id="293" r:id="rId23"/>
    <p:sldId id="271" r:id="rId24"/>
    <p:sldId id="273" r:id="rId25"/>
    <p:sldId id="274" r:id="rId26"/>
    <p:sldId id="276" r:id="rId27"/>
    <p:sldId id="278" r:id="rId28"/>
    <p:sldId id="279" r:id="rId29"/>
    <p:sldId id="280" r:id="rId30"/>
    <p:sldId id="281" r:id="rId31"/>
    <p:sldId id="287" r:id="rId32"/>
    <p:sldId id="282" r:id="rId33"/>
    <p:sldId id="283" r:id="rId34"/>
    <p:sldId id="284" r:id="rId35"/>
    <p:sldId id="285" r:id="rId36"/>
    <p:sldId id="286" r:id="rId37"/>
    <p:sldId id="290" r:id="rId38"/>
    <p:sldId id="308" r:id="rId39"/>
    <p:sldId id="310" r:id="rId40"/>
    <p:sldId id="309" r:id="rId41"/>
    <p:sldId id="307" r:id="rId4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64" userDrawn="1">
          <p15:clr>
            <a:srgbClr val="A4A3A4"/>
          </p15:clr>
        </p15:guide>
        <p15:guide id="2" orient="horz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1B4"/>
    <a:srgbClr val="7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88457" autoAdjust="0"/>
  </p:normalViewPr>
  <p:slideViewPr>
    <p:cSldViewPr snapToGrid="0">
      <p:cViewPr>
        <p:scale>
          <a:sx n="100" d="100"/>
          <a:sy n="100" d="100"/>
        </p:scale>
        <p:origin x="504" y="450"/>
      </p:cViewPr>
      <p:guideLst>
        <p:guide pos="2064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BFD96-1C7E-4895-B002-8AA86726AA6F}" type="datetimeFigureOut">
              <a:rPr lang="zh-CN" altLang="en-US" smtClean="0"/>
              <a:t>2023/6/30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7E87D-5A90-4B20-A821-667C0F792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4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鸡尾酒效应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84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除了被试序号外，接受最多三个变量</a:t>
            </a:r>
            <a:endParaRPr lang="en-US" altLang="zh-CN" dirty="0"/>
          </a:p>
          <a:p>
            <a:r>
              <a:rPr lang="zh-CN" altLang="en-US" dirty="0"/>
              <a:t>会对每个实验条件下的试次进行分半</a:t>
            </a:r>
            <a:endParaRPr lang="en-US" altLang="zh-CN" dirty="0"/>
          </a:p>
          <a:p>
            <a:r>
              <a:rPr lang="zh-CN" altLang="en-US" dirty="0"/>
              <a:t>可以选择四种分半方法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其中蒙特卡洛分半是多线程的，线程数越多分半速度越快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1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6</a:t>
            </a:r>
            <a:r>
              <a:rPr lang="zh-CN" altLang="en-US" dirty="0"/>
              <a:t>个指标都求四种分半信度</a:t>
            </a:r>
            <a:endParaRPr lang="en-US" altLang="zh-CN" dirty="0"/>
          </a:p>
          <a:p>
            <a:r>
              <a:rPr lang="zh-CN" altLang="en-US" dirty="0"/>
              <a:t>这里写的是</a:t>
            </a:r>
            <a:r>
              <a:rPr lang="en-US" altLang="zh-CN" dirty="0" err="1"/>
              <a:t>ezddm</a:t>
            </a:r>
            <a:r>
              <a:rPr lang="zh-CN" altLang="en-US" dirty="0"/>
              <a:t>和</a:t>
            </a:r>
            <a:r>
              <a:rPr lang="en-US" altLang="zh-CN" dirty="0" err="1"/>
              <a:t>rwddm</a:t>
            </a:r>
            <a:r>
              <a:rPr lang="zh-CN" altLang="en-US" dirty="0"/>
              <a:t>，这个伏笔后面再讲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5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2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可以看到，其实大多数分半信度都在</a:t>
            </a:r>
            <a:r>
              <a:rPr lang="en-US" altLang="zh-CN" dirty="0"/>
              <a:t>0-0.5</a:t>
            </a:r>
            <a:r>
              <a:rPr lang="zh-CN" altLang="en-US" dirty="0"/>
              <a:t>之间</a:t>
            </a:r>
            <a:endParaRPr lang="en-US" altLang="zh-CN" dirty="0"/>
          </a:p>
          <a:p>
            <a:r>
              <a:rPr lang="zh-CN" altLang="en-US" dirty="0"/>
              <a:t>相较于与</a:t>
            </a:r>
            <a:r>
              <a:rPr lang="en-US" altLang="zh-CN" dirty="0"/>
              <a:t>friend</a:t>
            </a:r>
            <a:r>
              <a:rPr lang="zh-CN" altLang="en-US" dirty="0"/>
              <a:t>的</a:t>
            </a:r>
            <a:r>
              <a:rPr lang="en-US" altLang="zh-CN" dirty="0"/>
              <a:t>SPE</a:t>
            </a:r>
          </a:p>
          <a:p>
            <a:r>
              <a:rPr lang="zh-CN" altLang="en-US" dirty="0"/>
              <a:t>与</a:t>
            </a:r>
            <a:r>
              <a:rPr lang="en-US" altLang="zh-CN" dirty="0"/>
              <a:t>stranger</a:t>
            </a:r>
            <a:r>
              <a:rPr lang="zh-CN" altLang="en-US" dirty="0"/>
              <a:t>的</a:t>
            </a:r>
            <a:r>
              <a:rPr lang="en-US" altLang="zh-CN" dirty="0"/>
              <a:t>SPE</a:t>
            </a:r>
            <a:r>
              <a:rPr lang="zh-CN" altLang="en-US" dirty="0"/>
              <a:t>更稳定</a:t>
            </a:r>
            <a:endParaRPr lang="en-US" altLang="zh-CN" dirty="0"/>
          </a:p>
          <a:p>
            <a:r>
              <a:rPr lang="zh-CN" altLang="en-US" dirty="0"/>
              <a:t>其中最稳定的两个指标是</a:t>
            </a:r>
            <a:r>
              <a:rPr lang="en-US" altLang="zh-CN" dirty="0"/>
              <a:t>RT</a:t>
            </a:r>
            <a:r>
              <a:rPr lang="zh-CN" altLang="en-US" dirty="0"/>
              <a:t>和</a:t>
            </a:r>
            <a:r>
              <a:rPr lang="en-US" altLang="zh-CN" dirty="0"/>
              <a:t>efficiency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53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这是蒙特卡洛分半十次的结果</a:t>
            </a:r>
            <a:endParaRPr lang="en-US" altLang="zh-CN" dirty="0"/>
          </a:p>
          <a:p>
            <a:r>
              <a:rPr lang="zh-CN" altLang="en-US" dirty="0"/>
              <a:t>每个点代表一个实验的蒙特卡洛分半信度的</a:t>
            </a:r>
            <a:r>
              <a:rPr lang="en-US" altLang="zh-CN" dirty="0"/>
              <a:t>95%</a:t>
            </a:r>
            <a:r>
              <a:rPr lang="zh-CN" altLang="en-US" dirty="0"/>
              <a:t>置信区间</a:t>
            </a:r>
            <a:endParaRPr lang="en-US" altLang="zh-CN" dirty="0"/>
          </a:p>
          <a:p>
            <a:r>
              <a:rPr lang="en-US" altLang="zh-CN" dirty="0"/>
              <a:t>RT </a:t>
            </a:r>
            <a:r>
              <a:rPr lang="zh-CN" altLang="en-US" dirty="0"/>
              <a:t>和 </a:t>
            </a:r>
            <a:r>
              <a:rPr lang="en-US" altLang="zh-CN" dirty="0"/>
              <a:t>efficiency</a:t>
            </a:r>
            <a:r>
              <a:rPr lang="zh-CN" altLang="en-US" dirty="0"/>
              <a:t>的蒙特卡洛分半信度能达到</a:t>
            </a:r>
            <a:r>
              <a:rPr lang="en-US" altLang="zh-CN" dirty="0"/>
              <a:t>0.5-0.7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107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ICC2</a:t>
            </a:r>
            <a:r>
              <a:rPr lang="zh-CN" altLang="en-US" dirty="0"/>
              <a:t>和</a:t>
            </a:r>
            <a:r>
              <a:rPr lang="en-US" altLang="zh-CN" dirty="0"/>
              <a:t>ICC2k</a:t>
            </a:r>
            <a:r>
              <a:rPr lang="zh-CN" altLang="en-US" dirty="0"/>
              <a:t>越大说明重复度量的稳定性越高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RT</a:t>
            </a:r>
            <a:r>
              <a:rPr lang="zh-CN" altLang="en-US" dirty="0"/>
              <a:t>和</a:t>
            </a:r>
            <a:r>
              <a:rPr lang="en-US" altLang="zh-CN" dirty="0"/>
              <a:t>efficiency</a:t>
            </a:r>
            <a:r>
              <a:rPr lang="zh-CN" altLang="en-US" dirty="0"/>
              <a:t>的</a:t>
            </a:r>
            <a:r>
              <a:rPr lang="en-US" altLang="zh-CN" dirty="0"/>
              <a:t>ICC2k</a:t>
            </a:r>
            <a:r>
              <a:rPr lang="zh-CN" altLang="en-US" dirty="0"/>
              <a:t>较大，说明这两个指标具有较好的重测信度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40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4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Ezddm</a:t>
            </a:r>
            <a:r>
              <a:rPr lang="zh-CN" altLang="en-US" dirty="0"/>
              <a:t>不会对</a:t>
            </a:r>
            <a:r>
              <a:rPr lang="en-US" altLang="zh-CN" dirty="0"/>
              <a:t>z</a:t>
            </a:r>
            <a:r>
              <a:rPr lang="zh-CN" altLang="en-US" dirty="0"/>
              <a:t>进行估计，而是假定</a:t>
            </a:r>
            <a:r>
              <a:rPr lang="en-US" altLang="zh-CN" dirty="0"/>
              <a:t>z</a:t>
            </a:r>
            <a:r>
              <a:rPr lang="zh-CN" altLang="en-US" dirty="0"/>
              <a:t>为</a:t>
            </a:r>
            <a:r>
              <a:rPr lang="en-US" altLang="zh-CN" dirty="0"/>
              <a:t>a/2</a:t>
            </a:r>
          </a:p>
          <a:p>
            <a:r>
              <a:rPr lang="zh-CN" altLang="en-US" dirty="0"/>
              <a:t>为了得到对</a:t>
            </a:r>
            <a:r>
              <a:rPr lang="en-US" altLang="zh-CN" dirty="0"/>
              <a:t>z</a:t>
            </a:r>
            <a:r>
              <a:rPr lang="zh-CN" altLang="en-US" dirty="0"/>
              <a:t>的准确估计，我们对比了</a:t>
            </a:r>
            <a:r>
              <a:rPr lang="en-US" altLang="zh-CN" dirty="0"/>
              <a:t>R</a:t>
            </a:r>
            <a:r>
              <a:rPr lang="zh-CN" altLang="en-US" dirty="0"/>
              <a:t>里各种可以计算</a:t>
            </a:r>
            <a:r>
              <a:rPr lang="en-US" altLang="zh-CN" dirty="0" err="1"/>
              <a:t>ddm</a:t>
            </a:r>
            <a:r>
              <a:rPr lang="zh-CN" altLang="en-US" dirty="0"/>
              <a:t>参数的包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747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我们设定了</a:t>
            </a:r>
            <a:r>
              <a:rPr lang="en-US" altLang="zh-CN" dirty="0"/>
              <a:t>a = 2, t = 0.3, v = 1, z = 0.7</a:t>
            </a:r>
          </a:p>
          <a:p>
            <a:r>
              <a:rPr lang="zh-CN" altLang="en-US" dirty="0"/>
              <a:t>由</a:t>
            </a:r>
            <a:r>
              <a:rPr lang="en-US" altLang="zh-CN" dirty="0" err="1"/>
              <a:t>hddm</a:t>
            </a:r>
            <a:r>
              <a:rPr lang="zh-CN" altLang="en-US" dirty="0"/>
              <a:t>这个包生成了符合这四个参数的一百个，含有</a:t>
            </a:r>
            <a:r>
              <a:rPr lang="en-US" altLang="zh-CN" dirty="0"/>
              <a:t>60</a:t>
            </a:r>
            <a:r>
              <a:rPr lang="zh-CN" altLang="en-US" dirty="0"/>
              <a:t>试次的数据集</a:t>
            </a:r>
            <a:endParaRPr lang="en-US" altLang="zh-CN" dirty="0"/>
          </a:p>
          <a:p>
            <a:r>
              <a:rPr lang="zh-CN" altLang="en-US" dirty="0"/>
              <a:t>然后让</a:t>
            </a:r>
            <a:r>
              <a:rPr lang="en-US" altLang="zh-CN" dirty="0" err="1"/>
              <a:t>Rwiener</a:t>
            </a:r>
            <a:r>
              <a:rPr lang="zh-CN" altLang="en-US" dirty="0"/>
              <a:t>，</a:t>
            </a:r>
            <a:r>
              <a:rPr lang="en-US" altLang="zh-CN" dirty="0"/>
              <a:t>hausekeep</a:t>
            </a:r>
            <a:r>
              <a:rPr lang="zh-CN" altLang="en-US" dirty="0"/>
              <a:t>，</a:t>
            </a:r>
            <a:r>
              <a:rPr lang="en-US" altLang="zh-CN" dirty="0" err="1"/>
              <a:t>fastDMinR</a:t>
            </a:r>
            <a:r>
              <a:rPr lang="zh-CN" altLang="en-US" dirty="0"/>
              <a:t>，这三个包，一共五种估计方法估计这四个参数</a:t>
            </a:r>
            <a:endParaRPr lang="en-US" altLang="zh-CN" dirty="0"/>
          </a:p>
          <a:p>
            <a:r>
              <a:rPr lang="zh-CN" altLang="en-US" dirty="0"/>
              <a:t>从而筛选出估计最准确，耗时最低的那个包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结果是，对于</a:t>
            </a:r>
            <a:r>
              <a:rPr lang="en-US" altLang="zh-CN" dirty="0"/>
              <a:t>a</a:t>
            </a:r>
            <a:r>
              <a:rPr lang="zh-CN" altLang="en-US" dirty="0"/>
              <a:t>的估计，三个包都不太准确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t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v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最准确，</a:t>
            </a:r>
            <a:r>
              <a:rPr lang="en-US" altLang="zh-CN" dirty="0"/>
              <a:t>hausekeep</a:t>
            </a:r>
            <a:r>
              <a:rPr lang="zh-CN" altLang="en-US" dirty="0"/>
              <a:t>也不错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z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96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是所有指标里最稳定的，不论是分半信度还是重测信度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总体而言，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范式的信度并不高，只有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的分半信度超过了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。并没有达到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0.8-0.9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的信度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&amp; z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的信度较低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4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SPMT</a:t>
            </a:r>
            <a:r>
              <a:rPr lang="zh-CN" altLang="en-US" dirty="0"/>
              <a:t>的实验流程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09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059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73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19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28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58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78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5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574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0304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17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SPMT</a:t>
            </a:r>
            <a:r>
              <a:rPr lang="zh-CN" altLang="en-US" dirty="0"/>
              <a:t>越来越被普遍用于测量自我优势效应</a:t>
            </a:r>
            <a:endParaRPr lang="en-US" altLang="zh-CN" dirty="0"/>
          </a:p>
          <a:p>
            <a:r>
              <a:rPr lang="zh-CN" altLang="en-US" dirty="0"/>
              <a:t>这意味着我们需要检验这个范式是否具有稳定性，也就是信度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535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14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dirty="0"/>
              <a:t>此外，越来越多的认知实验被用来测量稳定的个体差异（类似于问卷被用于测量人格特质）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自我相关刺激反应更快速（自我优势效应）也是具有个体差异的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SPMT</a:t>
            </a:r>
            <a:r>
              <a:rPr lang="zh-CN" altLang="en-US" dirty="0"/>
              <a:t>要被用于测量这样的个体差异，那么这个范式需要具有较高的信度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就像问卷一样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1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SPMT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这个范式是否具有信度（分半信度和重测信度） </a:t>
            </a:r>
            <a:endParaRPr lang="en-US" altLang="zh-CN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体现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SPE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的指标有很多（比如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RT, ACC, ..)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，这些指标是否都具有信度 </a:t>
            </a:r>
            <a:endParaRPr lang="en-US" altLang="zh-CN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哪种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SPE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的指标信度最高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51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89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需要按照自变量分组，每个实验条件下，都需要计算六种（八种）因变量指标</a:t>
            </a:r>
            <a:endParaRPr lang="en-US" altLang="zh-CN" dirty="0"/>
          </a:p>
          <a:p>
            <a:r>
              <a:rPr lang="en-US" altLang="zh-CN" dirty="0"/>
              <a:t>Session</a:t>
            </a:r>
            <a:r>
              <a:rPr lang="zh-CN" altLang="en-US" dirty="0"/>
              <a:t>在数据集</a:t>
            </a:r>
            <a:r>
              <a:rPr lang="en-US" altLang="zh-CN" dirty="0"/>
              <a:t>1</a:t>
            </a:r>
            <a:r>
              <a:rPr lang="zh-CN" altLang="en-US" dirty="0"/>
              <a:t>中意味着重复度量，在其他数据集中如果没有这个变量，则会编码为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如果有其他做实验中组间平衡的变量，则会放在这里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38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然后计算自我与他人，在这六种指标上的差异，即自我优势效应</a:t>
            </a:r>
            <a:r>
              <a:rPr lang="en-US" altLang="zh-CN" dirty="0"/>
              <a:t>SPE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95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每个被试在每个实验条件下，</a:t>
            </a:r>
            <a:endParaRPr lang="en-US" altLang="zh-CN" dirty="0"/>
          </a:p>
          <a:p>
            <a:r>
              <a:rPr lang="zh-CN" altLang="en-US" dirty="0"/>
              <a:t>按照四种分半方法</a:t>
            </a:r>
            <a:endParaRPr lang="en-US" altLang="zh-CN" dirty="0"/>
          </a:p>
          <a:p>
            <a:r>
              <a:rPr lang="zh-CN" altLang="en-US" dirty="0"/>
              <a:t>数据被均等的分为两份。</a:t>
            </a:r>
            <a:endParaRPr lang="en-US" altLang="zh-CN" dirty="0"/>
          </a:p>
          <a:p>
            <a:r>
              <a:rPr lang="zh-CN" altLang="en-US" dirty="0"/>
              <a:t>每一个两半都需要计算六种表示</a:t>
            </a:r>
            <a:r>
              <a:rPr lang="en-US" altLang="zh-CN" dirty="0"/>
              <a:t>SPE</a:t>
            </a:r>
            <a:r>
              <a:rPr lang="zh-CN" altLang="en-US" dirty="0"/>
              <a:t>的指标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9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EB97D-9AD7-3CBC-39AD-D152E6706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79E0D5-9DA2-5AB2-C9C4-5D2C38DB7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C4E34-059D-EC70-35BE-17F8DDF6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86348-80F5-AF0F-5650-9ABB2519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68D74-4ADF-766E-22B8-D9CA0BAB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0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13C6C-C6BD-F91C-DCA1-8EFA5697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38B408-5997-9331-F6AD-219F8F90E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14F81-8175-9560-0A56-D635807F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32C17-2BDC-77C0-6529-22E388DE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3FA63-C3F7-FCFB-975D-C04EF5A4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0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6E0256-CAE5-E7BD-721E-A7E1D6FD1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D8ACEE-E00B-660F-1FAD-D8FC41BCF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D7F8E-0CD2-5CDF-63F4-0DE75954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611AE-CA4D-41CB-9BE1-85125BED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1F0F8-2AFE-D033-B46E-944FE0A2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8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3732A-5731-A188-AC4D-F09F4871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E0BBA-2C0B-63DE-20A4-32696494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A5C3C-2831-194D-179B-3D167EC9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FE413-7DDB-987E-9FC0-57B49A2A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03888-9C54-FDCB-A76D-40AB0427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3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8C879-AF66-B189-1CF0-81327D54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DC096-E39B-B992-BE13-2253CF6D5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09962-3677-88C3-966C-2FABD362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5F29B-091B-69C3-C86A-67B0925A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558FF-5EAA-D8F4-0432-33557D6B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2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E467-20E6-F01D-744E-99F2C219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8C8E6-3633-1EA8-052C-B6E7532B1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227BD-1DD8-A0D2-1E8D-2DB320B9F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682BC-1AB4-1BCC-00D2-3325AB0B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06C3-3666-EB36-449B-0A99A0F9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9ECE71-A59F-EBF8-11F5-DEF9121E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4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6F329-C0EE-F5F2-0BF2-A47AE420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E123A-D5C8-DBAD-0B15-A92BAFD14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7BD910-4EFE-3068-94B5-C93CA93AA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46413-50DE-6BA8-572D-E3AF185C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2972B5-C2D6-D667-2937-D7C879249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54AC-97DE-3A7C-2C5A-61077C14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08797-212F-6947-3C90-00C863DF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8EEBB6-AC3E-3F9F-6F68-16C49428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BBAB4-EEA8-BF35-433E-92F78C19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A714A-4ABE-8DC2-D845-BE5DC31E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5B52A8-5919-CD99-3BF4-E5785C71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7C3725-E1E4-1A3A-8537-A1F21680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1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210F02-A75D-B264-58CD-68E1757C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0144E8-F243-CC81-642C-3D748A51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66428-49B5-D900-581B-FEEF8CD8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3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0407C-C02B-6988-E66A-8E907D82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FA003-4623-322C-4C21-B0DBDC61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4E0F3-6FD5-3101-54F0-C2EF57AC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F4B56-E8AB-E597-8C00-C5C68EAA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BE699-DC77-EE5B-6E43-9D5D1201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4CC16-4FF3-B1D7-1EE7-CAFB1B49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9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A2064-B07B-C15D-1155-07E104FD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78E052-F3D1-72FB-92B7-2769B6491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461158-F323-0AF2-1C1D-C06217D1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31ACE-5FD0-425D-9DB9-C4E600FB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EC904-E315-7812-BC9A-A704B7A7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9469A-BD91-70BA-7BEE-A3BFD231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6E0165-D217-76C1-E69D-A72640E0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0ECEE-9F33-6BE0-2411-C1F2382ED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D2553-6D0E-2CE3-78F2-A376F441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6/30/2023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2BF79-6403-A6CB-BB43-3F961EC1B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484B0-0ACF-65C7-7D6F-9A34CE029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4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~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874D43-82E7-EA22-6009-844110D750D3}"/>
              </a:ext>
            </a:extLst>
          </p:cNvPr>
          <p:cNvSpPr txBox="1"/>
          <p:nvPr/>
        </p:nvSpPr>
        <p:spPr>
          <a:xfrm>
            <a:off x="190500" y="1392586"/>
            <a:ext cx="6172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Self-Prioritization Effect as Measured by the Perceptual Matching Task: </a:t>
            </a:r>
          </a:p>
          <a:p>
            <a:pPr algn="ctr"/>
            <a:r>
              <a:rPr lang="en-US" altLang="zh-CN" sz="3200" b="1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 from Multiple Datasets</a:t>
            </a:r>
            <a:endParaRPr lang="zh-CN" altLang="en-US" sz="3200" b="1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7EA495-0F41-5D9A-44B7-B772B75269F1}"/>
              </a:ext>
            </a:extLst>
          </p:cNvPr>
          <p:cNvSpPr txBox="1"/>
          <p:nvPr/>
        </p:nvSpPr>
        <p:spPr>
          <a:xfrm>
            <a:off x="745377" y="4016413"/>
            <a:ext cx="5062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 Liu (Helen), Mengzhen Hu (YuKi), Yuanrui Zheng, Jie Sui, Hu Chuan-Peng</a:t>
            </a:r>
            <a:endParaRPr lang="zh-CN" altLang="en-US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FA2608-5E61-3E5F-DC3D-917B2F3D590B}"/>
              </a:ext>
            </a:extLst>
          </p:cNvPr>
          <p:cNvSpPr txBox="1"/>
          <p:nvPr/>
        </p:nvSpPr>
        <p:spPr>
          <a:xfrm>
            <a:off x="3276600" y="5436870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/>
                </a:solidFill>
              </a:rPr>
              <a:t>https://github.com/yuki-961004/Reliability_SPMT</a:t>
            </a:r>
          </a:p>
        </p:txBody>
      </p:sp>
    </p:spTree>
    <p:extLst>
      <p:ext uri="{BB962C8B-B14F-4D97-AF65-F5344CB8AC3E}">
        <p14:creationId xmlns:p14="http://schemas.microsoft.com/office/powerpoint/2010/main" val="273162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F2C0391-9620-5F8F-A46C-62C416ABA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224"/>
          <a:stretch/>
        </p:blipFill>
        <p:spPr>
          <a:xfrm>
            <a:off x="917902" y="820976"/>
            <a:ext cx="3332355" cy="46665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2494425-A1A5-3419-BACD-36461F691730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Chart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5A2404-0387-25AE-AC50-1AF1D0C20FF9}"/>
              </a:ext>
            </a:extLst>
          </p:cNvPr>
          <p:cNvSpPr txBox="1"/>
          <p:nvPr/>
        </p:nvSpPr>
        <p:spPr>
          <a:xfrm>
            <a:off x="3733944" y="805037"/>
            <a:ext cx="21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* Identity × 2 * Matching</a:t>
            </a:r>
            <a:endParaRPr lang="zh-CN" altLang="en-US" sz="14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7216E6-D5EB-5F0E-B782-354938A092BC}"/>
              </a:ext>
            </a:extLst>
          </p:cNvPr>
          <p:cNvSpPr txBox="1"/>
          <p:nvPr/>
        </p:nvSpPr>
        <p:spPr>
          <a:xfrm>
            <a:off x="3535320" y="1346479"/>
            <a:ext cx="2620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Subject, </a:t>
            </a:r>
          </a:p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Matching, Identity, Session, </a:t>
            </a:r>
          </a:p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RT_ms, RT_sec, ACC</a:t>
            </a:r>
            <a:endParaRPr lang="zh-CN" altLang="en-US" sz="14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E73058-917F-8E6A-617C-A54F83BEBEB5}"/>
              </a:ext>
            </a:extLst>
          </p:cNvPr>
          <p:cNvSpPr txBox="1"/>
          <p:nvPr/>
        </p:nvSpPr>
        <p:spPr>
          <a:xfrm>
            <a:off x="3943176" y="2672201"/>
            <a:ext cx="18739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 = Self - &lt;Target&gt;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BC012C-08C3-3BB3-25F6-F1CAA229DE02}"/>
              </a:ext>
            </a:extLst>
          </p:cNvPr>
          <p:cNvSpPr txBox="1"/>
          <p:nvPr/>
        </p:nvSpPr>
        <p:spPr>
          <a:xfrm>
            <a:off x="4409242" y="4534259"/>
            <a:ext cx="17977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zh-CN" altLang="en-US" sz="11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9B559A-63B4-A2CB-CF41-B0045F3D64C7}"/>
              </a:ext>
            </a:extLst>
          </p:cNvPr>
          <p:cNvSpPr txBox="1"/>
          <p:nvPr/>
        </p:nvSpPr>
        <p:spPr>
          <a:xfrm>
            <a:off x="1439571" y="4534259"/>
            <a:ext cx="22943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11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</a:t>
            </a:r>
            <a:endParaRPr lang="zh-CN" altLang="en-US" sz="11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6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6D4E0B2C-81C9-47C4-DAF1-06B6F690286B}"/>
              </a:ext>
            </a:extLst>
          </p:cNvPr>
          <p:cNvGrpSpPr/>
          <p:nvPr/>
        </p:nvGrpSpPr>
        <p:grpSpPr>
          <a:xfrm>
            <a:off x="0" y="5"/>
            <a:ext cx="2620318" cy="5714995"/>
            <a:chOff x="6523682" y="0"/>
            <a:chExt cx="2620318" cy="57149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9A1788-3DCA-5E59-1C6D-272D6AB1F2D3}"/>
                </a:ext>
              </a:extLst>
            </p:cNvPr>
            <p:cNvSpPr/>
            <p:nvPr/>
          </p:nvSpPr>
          <p:spPr>
            <a:xfrm>
              <a:off x="6523682" y="0"/>
              <a:ext cx="2620318" cy="5714995"/>
            </a:xfrm>
            <a:prstGeom prst="rect">
              <a:avLst/>
            </a:prstGeom>
            <a:solidFill>
              <a:srgbClr val="FEBA6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3200" b="1" cap="none" spc="0" dirty="0">
                  <a:ln>
                    <a:solidFill>
                      <a:srgbClr val="FAF1B4"/>
                    </a:solidFill>
                  </a:ln>
                  <a:solidFill>
                    <a:srgbClr val="CF60C2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Meta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0C039CE-E35B-FB20-4F6F-73AF29F5EC82}"/>
                </a:ext>
              </a:extLst>
            </p:cNvPr>
            <p:cNvGrpSpPr/>
            <p:nvPr/>
          </p:nvGrpSpPr>
          <p:grpSpPr>
            <a:xfrm>
              <a:off x="8023252" y="5229633"/>
              <a:ext cx="1057142" cy="414474"/>
              <a:chOff x="10502095" y="6069536"/>
              <a:chExt cx="1409523" cy="552632"/>
            </a:xfrm>
          </p:grpSpPr>
          <p:pic>
            <p:nvPicPr>
              <p:cNvPr id="10" name="图片 9" descr="图片包含 背景图案&#10;&#10;描述已自动生成">
                <a:extLst>
                  <a:ext uri="{FF2B5EF4-FFF2-40B4-BE49-F238E27FC236}">
                    <a16:creationId xmlns:a16="http://schemas.microsoft.com/office/drawing/2014/main" id="{630E8096-9BAE-771C-F26B-5E769FE27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27454" y="6069536"/>
                <a:ext cx="484164" cy="552632"/>
              </a:xfrm>
              <a:prstGeom prst="rect">
                <a:avLst/>
              </a:prstGeom>
            </p:spPr>
          </p:pic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90C7AEC-1C60-148D-F56E-026682E2E6F2}"/>
                  </a:ext>
                </a:extLst>
              </p:cNvPr>
              <p:cNvSpPr txBox="1"/>
              <p:nvPr/>
            </p:nvSpPr>
            <p:spPr>
              <a:xfrm>
                <a:off x="10502095" y="6183287"/>
                <a:ext cx="925359" cy="339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3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YuKi</a:t>
                </a:r>
                <a:endParaRPr lang="zh-CN" altLang="en-US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25E3557-4C61-5814-7FED-F286172CF2C0}"/>
              </a:ext>
            </a:extLst>
          </p:cNvPr>
          <p:cNvGrpSpPr/>
          <p:nvPr/>
        </p:nvGrpSpPr>
        <p:grpSpPr>
          <a:xfrm>
            <a:off x="6523682" y="0"/>
            <a:ext cx="2620318" cy="5714995"/>
            <a:chOff x="1" y="5"/>
            <a:chExt cx="2620318" cy="571499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77625FE-E865-2243-3604-30E307AF2E33}"/>
                </a:ext>
              </a:extLst>
            </p:cNvPr>
            <p:cNvSpPr/>
            <p:nvPr/>
          </p:nvSpPr>
          <p:spPr>
            <a:xfrm>
              <a:off x="1" y="5"/>
              <a:ext cx="2620318" cy="5714995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zh-CN" sz="4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4400" b="1" cap="none" spc="0" dirty="0">
                  <a:ln>
                    <a:solidFill>
                      <a:srgbClr val="FAF1B4"/>
                    </a:solidFill>
                  </a:ln>
                  <a:solidFill>
                    <a:srgbClr val="FAF1B4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altLang="zh-CN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4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8FB73AE-7DD9-880C-D750-A47F7E269A6B}"/>
                </a:ext>
              </a:extLst>
            </p:cNvPr>
            <p:cNvGrpSpPr/>
            <p:nvPr/>
          </p:nvGrpSpPr>
          <p:grpSpPr>
            <a:xfrm>
              <a:off x="1499571" y="5229638"/>
              <a:ext cx="1057142" cy="414474"/>
              <a:chOff x="10502095" y="6069536"/>
              <a:chExt cx="1409523" cy="552632"/>
            </a:xfrm>
          </p:grpSpPr>
          <p:pic>
            <p:nvPicPr>
              <p:cNvPr id="9" name="图片 8" descr="图片包含 背景图案&#10;&#10;描述已自动生成">
                <a:extLst>
                  <a:ext uri="{FF2B5EF4-FFF2-40B4-BE49-F238E27FC236}">
                    <a16:creationId xmlns:a16="http://schemas.microsoft.com/office/drawing/2014/main" id="{C5FE0CC8-1E5C-1D16-61ED-8BB683BCC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27454" y="6069536"/>
                <a:ext cx="484164" cy="552632"/>
              </a:xfrm>
              <a:prstGeom prst="rect">
                <a:avLst/>
              </a:prstGeom>
            </p:spPr>
          </p:pic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7E4CD4-6E73-2B5C-3DF8-00D008783247}"/>
                  </a:ext>
                </a:extLst>
              </p:cNvPr>
              <p:cNvSpPr txBox="1"/>
              <p:nvPr/>
            </p:nvSpPr>
            <p:spPr>
              <a:xfrm>
                <a:off x="10502095" y="6183287"/>
                <a:ext cx="925359" cy="339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3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YuKi</a:t>
                </a:r>
                <a:endParaRPr lang="zh-CN" altLang="en-US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9A8E2544-418C-6E08-6A4D-D5161151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42058"/>
            <a:ext cx="2272943" cy="52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4A372-F856-A0D2-12C8-C289C0C6BC0B}"/>
              </a:ext>
            </a:extLst>
          </p:cNvPr>
          <p:cNvSpPr txBox="1"/>
          <p:nvPr/>
        </p:nvSpPr>
        <p:spPr>
          <a:xfrm>
            <a:off x="3977640" y="2546808"/>
            <a:ext cx="2011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Time,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Accuracy,</a:t>
            </a:r>
          </a:p>
          <a:p>
            <a:pPr algn="ctr"/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prime,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Drift Rate 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Start Point 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07B0B2-C501-1D62-D738-F3C509882F32}"/>
              </a:ext>
            </a:extLst>
          </p:cNvPr>
          <p:cNvSpPr txBox="1"/>
          <p:nvPr/>
        </p:nvSpPr>
        <p:spPr>
          <a:xfrm>
            <a:off x="3615350" y="1408696"/>
            <a:ext cx="277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Y: Indices</a:t>
            </a:r>
            <a:endParaRPr lang="zh-CN" alt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0AB80-FEEE-EB2A-87D9-DFC9FCEBD638}"/>
              </a:ext>
            </a:extLst>
          </p:cNvPr>
          <p:cNvSpPr txBox="1"/>
          <p:nvPr/>
        </p:nvSpPr>
        <p:spPr>
          <a:xfrm>
            <a:off x="288015" y="1408695"/>
            <a:ext cx="277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X: Groups</a:t>
            </a:r>
            <a:endParaRPr lang="zh-CN" alt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2DFC42-DD8C-E875-8D79-168444E8AB5A}"/>
              </a:ext>
            </a:extLst>
          </p:cNvPr>
          <p:cNvSpPr txBox="1"/>
          <p:nvPr/>
        </p:nvSpPr>
        <p:spPr>
          <a:xfrm>
            <a:off x="671090" y="2823806"/>
            <a:ext cx="201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(Session)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DFB1AA-4182-F1FE-906D-AA6B354F7B4E}"/>
              </a:ext>
            </a:extLst>
          </p:cNvPr>
          <p:cNvSpPr/>
          <p:nvPr/>
        </p:nvSpPr>
        <p:spPr>
          <a:xfrm>
            <a:off x="3237970" y="1280157"/>
            <a:ext cx="77260" cy="3154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E0C79-9BA5-20D9-C100-98F56AD4691B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31CD403-0803-F6CB-2E0F-0402307F3762}"/>
              </a:ext>
            </a:extLst>
          </p:cNvPr>
          <p:cNvGrpSpPr/>
          <p:nvPr/>
        </p:nvGrpSpPr>
        <p:grpSpPr>
          <a:xfrm>
            <a:off x="2214388" y="3055157"/>
            <a:ext cx="1002744" cy="1017465"/>
            <a:chOff x="2214388" y="3031342"/>
            <a:chExt cx="1002744" cy="1017465"/>
          </a:xfrm>
        </p:grpSpPr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72A5DD76-F628-4FF6-BE59-3C21E8411C3D}"/>
                </a:ext>
              </a:extLst>
            </p:cNvPr>
            <p:cNvSpPr/>
            <p:nvPr/>
          </p:nvSpPr>
          <p:spPr>
            <a:xfrm>
              <a:off x="2214388" y="3150599"/>
              <a:ext cx="159026" cy="82693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67C6C0C-A99E-6F61-AAA4-47FD5C83F96D}"/>
                </a:ext>
              </a:extLst>
            </p:cNvPr>
            <p:cNvGrpSpPr/>
            <p:nvPr/>
          </p:nvGrpSpPr>
          <p:grpSpPr>
            <a:xfrm>
              <a:off x="2340016" y="3031342"/>
              <a:ext cx="877116" cy="1017465"/>
              <a:chOff x="2339835" y="3072252"/>
              <a:chExt cx="877116" cy="1017465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4CACE2-504A-706A-F561-F2087321F803}"/>
                  </a:ext>
                </a:extLst>
              </p:cNvPr>
              <p:cNvSpPr txBox="1"/>
              <p:nvPr/>
            </p:nvSpPr>
            <p:spPr>
              <a:xfrm>
                <a:off x="2339835" y="3072252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</a:t>
                </a:r>
                <a:endParaRPr lang="zh-CN" altLang="en-US" sz="11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80875F3-AB18-6216-1619-085DDDE5591B}"/>
                  </a:ext>
                </a:extLst>
              </p:cNvPr>
              <p:cNvSpPr txBox="1"/>
              <p:nvPr/>
            </p:nvSpPr>
            <p:spPr>
              <a:xfrm>
                <a:off x="2371409" y="3316884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Celebrity</a:t>
                </a:r>
                <a:endParaRPr lang="zh-CN" altLang="en-US" sz="1100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C33EA32-D95F-287D-44F3-2DC41BD4ADC8}"/>
                  </a:ext>
                </a:extLst>
              </p:cNvPr>
              <p:cNvSpPr txBox="1"/>
              <p:nvPr/>
            </p:nvSpPr>
            <p:spPr>
              <a:xfrm>
                <a:off x="2371409" y="3582924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Stranger</a:t>
                </a:r>
                <a:endParaRPr lang="zh-CN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9948A2-DD3A-E683-5C76-39628FA4DAB8}"/>
                  </a:ext>
                </a:extLst>
              </p:cNvPr>
              <p:cNvSpPr txBox="1"/>
              <p:nvPr/>
            </p:nvSpPr>
            <p:spPr>
              <a:xfrm>
                <a:off x="2373568" y="3828107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NonPerson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D19A1E2-CB40-6DBD-A5D0-5E11DC5ACB07}"/>
              </a:ext>
            </a:extLst>
          </p:cNvPr>
          <p:cNvGrpSpPr/>
          <p:nvPr/>
        </p:nvGrpSpPr>
        <p:grpSpPr>
          <a:xfrm>
            <a:off x="59397" y="2981516"/>
            <a:ext cx="1067369" cy="600164"/>
            <a:chOff x="59397" y="2981516"/>
            <a:chExt cx="1067369" cy="600164"/>
          </a:xfrm>
        </p:grpSpPr>
        <p:sp>
          <p:nvSpPr>
            <p:cNvPr id="25" name="右大括号 24">
              <a:extLst>
                <a:ext uri="{FF2B5EF4-FFF2-40B4-BE49-F238E27FC236}">
                  <a16:creationId xmlns:a16="http://schemas.microsoft.com/office/drawing/2014/main" id="{D92EE017-5375-A8F5-0E6B-374562FCBA9C}"/>
                </a:ext>
              </a:extLst>
            </p:cNvPr>
            <p:cNvSpPr/>
            <p:nvPr/>
          </p:nvSpPr>
          <p:spPr>
            <a:xfrm>
              <a:off x="967740" y="3084270"/>
              <a:ext cx="159026" cy="410497"/>
            </a:xfrm>
            <a:prstGeom prst="righ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0434078-4515-4B4D-AF27-D7DF288C1979}"/>
                </a:ext>
              </a:extLst>
            </p:cNvPr>
            <p:cNvSpPr txBox="1"/>
            <p:nvPr/>
          </p:nvSpPr>
          <p:spPr>
            <a:xfrm>
              <a:off x="59397" y="2981516"/>
              <a:ext cx="974694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Matching</a:t>
              </a:r>
            </a:p>
            <a:p>
              <a:pPr algn="ctr"/>
              <a:endPara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Nonmatching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88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E0023F-DA03-B6DD-8224-1C695B425A89}"/>
              </a:ext>
            </a:extLst>
          </p:cNvPr>
          <p:cNvSpPr txBox="1"/>
          <p:nvPr/>
        </p:nvSpPr>
        <p:spPr>
          <a:xfrm>
            <a:off x="288015" y="1310994"/>
            <a:ext cx="6006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 = Self - &lt;Target&gt;</a:t>
            </a:r>
          </a:p>
          <a:p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e.g.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RT_SPE = Self</a:t>
            </a:r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&lt;Target&gt;</a:t>
            </a:r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C12E7D5-193F-E61B-1083-45C841DC05E9}"/>
              </a:ext>
            </a:extLst>
          </p:cNvPr>
          <p:cNvGrpSpPr/>
          <p:nvPr/>
        </p:nvGrpSpPr>
        <p:grpSpPr>
          <a:xfrm>
            <a:off x="288015" y="2857497"/>
            <a:ext cx="5066237" cy="2588092"/>
            <a:chOff x="1217329" y="2874595"/>
            <a:chExt cx="5066237" cy="258809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4D5FDF3-8601-3A00-B8FD-93A5DCB3A1EC}"/>
                </a:ext>
              </a:extLst>
            </p:cNvPr>
            <p:cNvSpPr txBox="1"/>
            <p:nvPr/>
          </p:nvSpPr>
          <p:spPr>
            <a:xfrm>
              <a:off x="1217329" y="3968587"/>
              <a:ext cx="140299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&lt;Target&gt;</a:t>
              </a:r>
              <a:endParaRPr lang="zh-CN" altLang="en-US" sz="2000" dirty="0"/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50DBD305-A271-55BF-570E-074087C921EE}"/>
                </a:ext>
              </a:extLst>
            </p:cNvPr>
            <p:cNvSpPr/>
            <p:nvPr/>
          </p:nvSpPr>
          <p:spPr>
            <a:xfrm>
              <a:off x="2758440" y="2993258"/>
              <a:ext cx="327660" cy="2386462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BC01340-3C19-9A17-CDE7-440116F127C2}"/>
                </a:ext>
              </a:extLst>
            </p:cNvPr>
            <p:cNvGrpSpPr/>
            <p:nvPr/>
          </p:nvGrpSpPr>
          <p:grpSpPr>
            <a:xfrm>
              <a:off x="3065218" y="2874595"/>
              <a:ext cx="1724959" cy="2588092"/>
              <a:chOff x="3086099" y="2896131"/>
              <a:chExt cx="1724959" cy="2588092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8C1115-219F-A456-F21F-0EF48486EA04}"/>
                  </a:ext>
                </a:extLst>
              </p:cNvPr>
              <p:cNvSpPr txBox="1"/>
              <p:nvPr/>
            </p:nvSpPr>
            <p:spPr>
              <a:xfrm>
                <a:off x="3098433" y="2896131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</a:t>
                </a:r>
                <a:endParaRPr lang="zh-CN" altLang="en-US" sz="2000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96E45F5-8234-E373-1582-2CE1CDE60CD4}"/>
                  </a:ext>
                </a:extLst>
              </p:cNvPr>
              <p:cNvSpPr txBox="1"/>
              <p:nvPr/>
            </p:nvSpPr>
            <p:spPr>
              <a:xfrm>
                <a:off x="3098432" y="3637638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Celebrity</a:t>
                </a:r>
                <a:endParaRPr lang="zh-CN" altLang="en-US" sz="2000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650CCA1-25B4-1F52-7784-34B66CAB43D4}"/>
                  </a:ext>
                </a:extLst>
              </p:cNvPr>
              <p:cNvSpPr txBox="1"/>
              <p:nvPr/>
            </p:nvSpPr>
            <p:spPr>
              <a:xfrm>
                <a:off x="3086099" y="4379145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Stranger</a:t>
                </a:r>
                <a:endPara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01E7E2B-8D9F-0C1F-5F1C-9D9D7728C7C9}"/>
                  </a:ext>
                </a:extLst>
              </p:cNvPr>
              <p:cNvSpPr txBox="1"/>
              <p:nvPr/>
            </p:nvSpPr>
            <p:spPr>
              <a:xfrm>
                <a:off x="3098432" y="5084113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NonPerson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016A92-0A29-9244-6A3C-C8E0ACFFC3B8}"/>
                </a:ext>
              </a:extLst>
            </p:cNvPr>
            <p:cNvSpPr txBox="1"/>
            <p:nvPr/>
          </p:nvSpPr>
          <p:spPr>
            <a:xfrm>
              <a:off x="4687620" y="2974622"/>
              <a:ext cx="1595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Friend, Mother, Father...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0021F54-C423-0315-A071-4274F9A8DE99}"/>
                </a:ext>
              </a:extLst>
            </p:cNvPr>
            <p:cNvSpPr txBox="1"/>
            <p:nvPr/>
          </p:nvSpPr>
          <p:spPr>
            <a:xfrm>
              <a:off x="4686222" y="5131827"/>
              <a:ext cx="1595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none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42C6854-E5A0-22F2-C904-44C26E3F99FB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1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2F6EB0-270C-C477-ED2F-CC7028E993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659989"/>
                  </p:ext>
                </p:extLst>
              </p:nvPr>
            </p:nvGraphicFramePr>
            <p:xfrm>
              <a:off x="196331" y="1350337"/>
              <a:ext cx="6160538" cy="313540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133475">
                      <a:extLst>
                        <a:ext uri="{9D8B030D-6E8A-4147-A177-3AD203B41FA5}">
                          <a16:colId xmlns:a16="http://schemas.microsoft.com/office/drawing/2014/main" val="1305533542"/>
                        </a:ext>
                      </a:extLst>
                    </a:gridCol>
                    <a:gridCol w="2090366">
                      <a:extLst>
                        <a:ext uri="{9D8B030D-6E8A-4147-A177-3AD203B41FA5}">
                          <a16:colId xmlns:a16="http://schemas.microsoft.com/office/drawing/2014/main" val="1598237062"/>
                        </a:ext>
                      </a:extLst>
                    </a:gridCol>
                    <a:gridCol w="2104304">
                      <a:extLst>
                        <a:ext uri="{9D8B030D-6E8A-4147-A177-3AD203B41FA5}">
                          <a16:colId xmlns:a16="http://schemas.microsoft.com/office/drawing/2014/main" val="844030469"/>
                        </a:ext>
                      </a:extLst>
                    </a:gridCol>
                    <a:gridCol w="832393">
                      <a:extLst>
                        <a:ext uri="{9D8B030D-6E8A-4147-A177-3AD203B41FA5}">
                          <a16:colId xmlns:a16="http://schemas.microsoft.com/office/drawing/2014/main" val="2992902287"/>
                        </a:ext>
                      </a:extLst>
                    </a:gridCol>
                  </a:tblGrid>
                  <a:tr h="40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 Calculation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SPE Calculation Based on 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Source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29830"/>
                      </a:ext>
                    </a:extLst>
                  </a:tr>
                  <a:tr h="520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Mean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Reaction Times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(RT)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sz="1000" i="1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trials</m:t>
                                            </m:r>
                                            <m: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009325"/>
                      </a:ext>
                    </a:extLst>
                  </a:tr>
                  <a:tr h="32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Accuracy (ACC)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correct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response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total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response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13701"/>
                      </a:ext>
                    </a:extLst>
                  </a:tr>
                  <a:tr h="32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d prime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Matching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zh-CN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Nonmatching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 kern="1200" baseline="-25000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22795"/>
                      </a:ext>
                    </a:extLst>
                  </a:tr>
                  <a:tr h="8528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Efficiency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mean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Humphreys and Sui (2015); Stoeber and Eysenck (2008)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62001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Drift rate (v)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DDM</a:t>
                          </a:r>
                          <a:r>
                            <a:rPr lang="zh-CN" sz="1000">
                              <a:solidFill>
                                <a:schemeClr val="bg1"/>
                              </a:solidFill>
                              <a:effectLst/>
                            </a:rPr>
                            <a:t>：</a:t>
                          </a:r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parameters will be identified through model selection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Golubickis et al. (2017)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081923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Starting Point (z)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Golubickis</a:t>
                          </a:r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et al. (2017)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9944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2F6EB0-270C-C477-ED2F-CC7028E993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659989"/>
                  </p:ext>
                </p:extLst>
              </p:nvPr>
            </p:nvGraphicFramePr>
            <p:xfrm>
              <a:off x="196331" y="1350337"/>
              <a:ext cx="6160538" cy="313540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133475">
                      <a:extLst>
                        <a:ext uri="{9D8B030D-6E8A-4147-A177-3AD203B41FA5}">
                          <a16:colId xmlns:a16="http://schemas.microsoft.com/office/drawing/2014/main" val="1305533542"/>
                        </a:ext>
                      </a:extLst>
                    </a:gridCol>
                    <a:gridCol w="2090366">
                      <a:extLst>
                        <a:ext uri="{9D8B030D-6E8A-4147-A177-3AD203B41FA5}">
                          <a16:colId xmlns:a16="http://schemas.microsoft.com/office/drawing/2014/main" val="1598237062"/>
                        </a:ext>
                      </a:extLst>
                    </a:gridCol>
                    <a:gridCol w="2104304">
                      <a:extLst>
                        <a:ext uri="{9D8B030D-6E8A-4147-A177-3AD203B41FA5}">
                          <a16:colId xmlns:a16="http://schemas.microsoft.com/office/drawing/2014/main" val="844030469"/>
                        </a:ext>
                      </a:extLst>
                    </a:gridCol>
                    <a:gridCol w="832393">
                      <a:extLst>
                        <a:ext uri="{9D8B030D-6E8A-4147-A177-3AD203B41FA5}">
                          <a16:colId xmlns:a16="http://schemas.microsoft.com/office/drawing/2014/main" val="2992902287"/>
                        </a:ext>
                      </a:extLst>
                    </a:gridCol>
                  </a:tblGrid>
                  <a:tr h="40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 Calculation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SPE Calculation Based on 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Source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29830"/>
                      </a:ext>
                    </a:extLst>
                  </a:tr>
                  <a:tr h="520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Mean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Reaction Times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(RT)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80000" r="-141691" b="-44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80000" r="-40870" b="-44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009325"/>
                      </a:ext>
                    </a:extLst>
                  </a:tr>
                  <a:tr h="32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Accuracy (ACC)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283333" r="-141691" b="-5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283333" r="-40870" b="-5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13701"/>
                      </a:ext>
                    </a:extLst>
                  </a:tr>
                  <a:tr h="32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d prime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390566" r="-141691" b="-5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390566" r="-40870" b="-5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2279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Efficiency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172185" r="-141691" b="-78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172185" r="-40870" b="-78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Humphreys and Sui (2015); Stoeber and Eysenck (2008)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62001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Drift rate (v)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DDM</a:t>
                          </a:r>
                          <a:r>
                            <a:rPr lang="zh-CN" sz="1000">
                              <a:solidFill>
                                <a:schemeClr val="bg1"/>
                              </a:solidFill>
                              <a:effectLst/>
                            </a:rPr>
                            <a:t>：</a:t>
                          </a:r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parameters will be identified through model selection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790385" r="-40870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Golubickis et al. (2017)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081923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Starting Point (z)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873585" r="-40870" b="-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Golubickis</a:t>
                          </a:r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et al. (2017)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9944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B61F737-FF30-773A-1BB1-C26C578AD991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5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9BEB20D-93A5-AA43-59A7-675B8B600CD4}"/>
              </a:ext>
            </a:extLst>
          </p:cNvPr>
          <p:cNvGrpSpPr/>
          <p:nvPr/>
        </p:nvGrpSpPr>
        <p:grpSpPr>
          <a:xfrm>
            <a:off x="526145" y="1287200"/>
            <a:ext cx="5500910" cy="4237855"/>
            <a:chOff x="526145" y="1406252"/>
            <a:chExt cx="5500910" cy="423785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ECB25BF-84B9-364D-3EDC-C420E888E5E1}"/>
                </a:ext>
              </a:extLst>
            </p:cNvPr>
            <p:cNvSpPr txBox="1"/>
            <p:nvPr/>
          </p:nvSpPr>
          <p:spPr>
            <a:xfrm>
              <a:off x="526145" y="1406542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Matching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Identity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(Session)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2E11B60-6632-712B-00D1-F666D46552CC}"/>
                </a:ext>
              </a:extLst>
            </p:cNvPr>
            <p:cNvSpPr txBox="1"/>
            <p:nvPr/>
          </p:nvSpPr>
          <p:spPr>
            <a:xfrm>
              <a:off x="2157681" y="5274775"/>
              <a:ext cx="2202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 Half Reliability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85A6667-E0F4-43E3-4431-5051AA008B0D}"/>
                </a:ext>
              </a:extLst>
            </p:cNvPr>
            <p:cNvGrpSpPr/>
            <p:nvPr/>
          </p:nvGrpSpPr>
          <p:grpSpPr>
            <a:xfrm>
              <a:off x="1474037" y="1817769"/>
              <a:ext cx="3570038" cy="2949306"/>
              <a:chOff x="712402" y="1371014"/>
              <a:chExt cx="3570038" cy="2949306"/>
            </a:xfrm>
          </p:grpSpPr>
          <p:pic>
            <p:nvPicPr>
              <p:cNvPr id="10244" name="Picture 4" descr="Document - Free interface icons">
                <a:extLst>
                  <a:ext uri="{FF2B5EF4-FFF2-40B4-BE49-F238E27FC236}">
                    <a16:creationId xmlns:a16="http://schemas.microsoft.com/office/drawing/2014/main" id="{1BC3A774-2D96-FA1D-CBC3-4405F187D1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5745" y="1371014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4" descr="Document - Free interface icons">
                <a:extLst>
                  <a:ext uri="{FF2B5EF4-FFF2-40B4-BE49-F238E27FC236}">
                    <a16:creationId xmlns:a16="http://schemas.microsoft.com/office/drawing/2014/main" id="{06C0BA22-5DB3-B284-F70B-55A494D3C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402" y="3291620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Document - Free interface icons">
                <a:extLst>
                  <a:ext uri="{FF2B5EF4-FFF2-40B4-BE49-F238E27FC236}">
                    <a16:creationId xmlns:a16="http://schemas.microsoft.com/office/drawing/2014/main" id="{AA5F5863-CBC5-CD2A-AE8C-A566B63A61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3740" y="3291620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50C3C18F-7E52-C64F-5CC2-E5BF94AF50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752" y="2647950"/>
                <a:ext cx="859223" cy="477284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5DCCC55A-3552-C45E-A9D5-818748CA2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4150" y="2647950"/>
                <a:ext cx="934850" cy="44837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箭头: 上下 26">
              <a:extLst>
                <a:ext uri="{FF2B5EF4-FFF2-40B4-BE49-F238E27FC236}">
                  <a16:creationId xmlns:a16="http://schemas.microsoft.com/office/drawing/2014/main" id="{75B39727-350F-4B8C-EF74-08AEA8BAEEE9}"/>
                </a:ext>
              </a:extLst>
            </p:cNvPr>
            <p:cNvSpPr/>
            <p:nvPr/>
          </p:nvSpPr>
          <p:spPr>
            <a:xfrm rot="16200000">
              <a:off x="3167161" y="4468306"/>
              <a:ext cx="173321" cy="927475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B472AD-6906-FF7C-78FA-D14EA4B9D9F8}"/>
                </a:ext>
              </a:extLst>
            </p:cNvPr>
            <p:cNvSpPr txBox="1"/>
            <p:nvPr/>
          </p:nvSpPr>
          <p:spPr>
            <a:xfrm>
              <a:off x="4015375" y="1406252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First-Second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Odd-Even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Permuted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Monte Carlo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88A42A6-3801-20DB-17E8-985553D04675}"/>
                </a:ext>
              </a:extLst>
            </p:cNvPr>
            <p:cNvSpPr txBox="1"/>
            <p:nvPr/>
          </p:nvSpPr>
          <p:spPr>
            <a:xfrm>
              <a:off x="2392222" y="3645054"/>
              <a:ext cx="7738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</a:t>
              </a:r>
            </a:p>
            <a:p>
              <a:r>
                <a:rPr lang="en-US" altLang="zh-CN" sz="12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v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z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D452CF2-6F3C-2EF8-0986-43FD30832152}"/>
                </a:ext>
              </a:extLst>
            </p:cNvPr>
            <p:cNvSpPr txBox="1"/>
            <p:nvPr/>
          </p:nvSpPr>
          <p:spPr>
            <a:xfrm>
              <a:off x="4921928" y="3644597"/>
              <a:ext cx="7738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</a:t>
              </a:r>
            </a:p>
            <a:p>
              <a:r>
                <a:rPr lang="en-US" altLang="zh-CN" sz="12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v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z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D97E877-F16B-740B-3DD1-306CC8F0D607}"/>
              </a:ext>
            </a:extLst>
          </p:cNvPr>
          <p:cNvSpPr txBox="1"/>
          <p:nvPr/>
        </p:nvSpPr>
        <p:spPr>
          <a:xfrm>
            <a:off x="7630" y="671791"/>
            <a:ext cx="2918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2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C73506-DF95-F9DA-A129-ED929D1471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333"/>
          <a:stretch/>
        </p:blipFill>
        <p:spPr>
          <a:xfrm>
            <a:off x="274320" y="1144902"/>
            <a:ext cx="6004560" cy="40085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283A51-7DE9-DC17-2364-E7B0A1BC1A68}"/>
              </a:ext>
            </a:extLst>
          </p:cNvPr>
          <p:cNvSpPr txBox="1"/>
          <p:nvPr/>
        </p:nvSpPr>
        <p:spPr>
          <a:xfrm>
            <a:off x="274320" y="714350"/>
            <a:ext cx="59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devtools::install_github("yuki-961004/yukiSH")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419FF0-A5F4-1D73-3306-0951AB80D6DA}"/>
              </a:ext>
            </a:extLst>
          </p:cNvPr>
          <p:cNvSpPr txBox="1"/>
          <p:nvPr/>
        </p:nvSpPr>
        <p:spPr>
          <a:xfrm>
            <a:off x="3276600" y="5462037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rgbClr val="FAF1B4"/>
                </a:solidFill>
              </a:rPr>
              <a:t>https://github.com/yuki-961004/</a:t>
            </a:r>
            <a:r>
              <a:rPr lang="en-US" altLang="zh-CN" sz="1000" dirty="0">
                <a:solidFill>
                  <a:srgbClr val="FAF1B4"/>
                </a:solidFill>
              </a:rPr>
              <a:t>yukiSH</a:t>
            </a:r>
            <a:endParaRPr lang="zh-CN" altLang="en-US" sz="1000" dirty="0">
              <a:solidFill>
                <a:srgbClr val="FAF1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9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011A4E-70E6-B988-0B27-9FC6F70E5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38" y="1295018"/>
            <a:ext cx="5809524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8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589FC1B-F43A-9F7F-B24A-EA57EE8ED1F3}"/>
              </a:ext>
            </a:extLst>
          </p:cNvPr>
          <p:cNvGrpSpPr/>
          <p:nvPr/>
        </p:nvGrpSpPr>
        <p:grpSpPr>
          <a:xfrm>
            <a:off x="274320" y="1110684"/>
            <a:ext cx="5916626" cy="4041456"/>
            <a:chOff x="274320" y="1133544"/>
            <a:chExt cx="5916626" cy="404145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0CFF5ED-97CA-5F40-F5E3-47B4649FC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2" r="29305"/>
            <a:stretch/>
          </p:blipFill>
          <p:spPr>
            <a:xfrm>
              <a:off x="274320" y="1133544"/>
              <a:ext cx="5915646" cy="201071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F200B53-D7F1-E323-7CCF-B03E20CC8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4" r="30087"/>
            <a:stretch/>
          </p:blipFill>
          <p:spPr>
            <a:xfrm>
              <a:off x="283251" y="3144256"/>
              <a:ext cx="5907695" cy="2030744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A5936A6-348C-4E77-F81A-1F23A26CE47A}"/>
              </a:ext>
            </a:extLst>
          </p:cNvPr>
          <p:cNvSpPr txBox="1"/>
          <p:nvPr/>
        </p:nvSpPr>
        <p:spPr>
          <a:xfrm>
            <a:off x="274320" y="714350"/>
            <a:ext cx="59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devtools::install_github("yuki-961004/yukiBP")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50D923-B3BC-710F-4BFC-63BAD4167EC4}"/>
              </a:ext>
            </a:extLst>
          </p:cNvPr>
          <p:cNvSpPr txBox="1"/>
          <p:nvPr/>
        </p:nvSpPr>
        <p:spPr>
          <a:xfrm>
            <a:off x="3276600" y="5462037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rgbClr val="FAF1B4"/>
                </a:solidFill>
              </a:rPr>
              <a:t>https://github.com/yuki-961004/</a:t>
            </a:r>
            <a:r>
              <a:rPr lang="en-US" altLang="zh-CN" sz="1000" dirty="0">
                <a:solidFill>
                  <a:srgbClr val="FAF1B4"/>
                </a:solidFill>
              </a:rPr>
              <a:t>yukiBP</a:t>
            </a:r>
            <a:endParaRPr lang="zh-CN" altLang="en-US" sz="1000" dirty="0">
              <a:solidFill>
                <a:srgbClr val="FAF1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81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4033C8-11E1-092C-9B5F-68D3D0224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49" y="1714968"/>
            <a:ext cx="5131584" cy="22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8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382212-40B2-FA6B-EF2C-8ECD56A7873F}"/>
              </a:ext>
            </a:extLst>
          </p:cNvPr>
          <p:cNvSpPr txBox="1"/>
          <p:nvPr/>
        </p:nvSpPr>
        <p:spPr>
          <a:xfrm>
            <a:off x="1231541" y="1580227"/>
            <a:ext cx="40901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Discussion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Folder System</a:t>
            </a:r>
          </a:p>
        </p:txBody>
      </p:sp>
    </p:spTree>
    <p:extLst>
      <p:ext uri="{BB962C8B-B14F-4D97-AF65-F5344CB8AC3E}">
        <p14:creationId xmlns:p14="http://schemas.microsoft.com/office/powerpoint/2010/main" val="4168884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683510-BC21-D98F-BD36-7FC97700AEFE}"/>
              </a:ext>
            </a:extLst>
          </p:cNvPr>
          <p:cNvSpPr txBox="1"/>
          <p:nvPr/>
        </p:nvSpPr>
        <p:spPr>
          <a:xfrm>
            <a:off x="7629" y="671791"/>
            <a:ext cx="5405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 (ICC)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A1A110D-C2C5-0E4B-E9D0-E3041BDB2592}"/>
              </a:ext>
            </a:extLst>
          </p:cNvPr>
          <p:cNvGrpSpPr/>
          <p:nvPr/>
        </p:nvGrpSpPr>
        <p:grpSpPr>
          <a:xfrm>
            <a:off x="412474" y="1550897"/>
            <a:ext cx="1225825" cy="1517547"/>
            <a:chOff x="360979" y="1901417"/>
            <a:chExt cx="1225825" cy="151754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DA4A552-3105-AF17-0C3B-F68162922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79" y="2301527"/>
              <a:ext cx="1225825" cy="111743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FA097A-B5D0-683A-5703-FD959837CE27}"/>
                </a:ext>
              </a:extLst>
            </p:cNvPr>
            <p:cNvSpPr txBox="1"/>
            <p:nvPr/>
          </p:nvSpPr>
          <p:spPr>
            <a:xfrm>
              <a:off x="360979" y="1901417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777183D-B219-ABD9-3F33-4FFBD3B8E92A}"/>
              </a:ext>
            </a:extLst>
          </p:cNvPr>
          <p:cNvGrpSpPr/>
          <p:nvPr/>
        </p:nvGrpSpPr>
        <p:grpSpPr>
          <a:xfrm>
            <a:off x="2663687" y="1550897"/>
            <a:ext cx="1225825" cy="1517547"/>
            <a:chOff x="360979" y="1901417"/>
            <a:chExt cx="1225825" cy="151754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54D78E0-4F43-8897-EA39-410CE4973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79" y="2301527"/>
              <a:ext cx="1225825" cy="1117437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8EC7CDA-447F-B305-5EAC-A8329372CC8B}"/>
                </a:ext>
              </a:extLst>
            </p:cNvPr>
            <p:cNvSpPr txBox="1"/>
            <p:nvPr/>
          </p:nvSpPr>
          <p:spPr>
            <a:xfrm>
              <a:off x="360979" y="1901417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5F40771-5CAF-2E4F-D8A6-CA24D10306A5}"/>
              </a:ext>
            </a:extLst>
          </p:cNvPr>
          <p:cNvGrpSpPr/>
          <p:nvPr/>
        </p:nvGrpSpPr>
        <p:grpSpPr>
          <a:xfrm>
            <a:off x="4800625" y="1550897"/>
            <a:ext cx="1225825" cy="1517547"/>
            <a:chOff x="360979" y="1901417"/>
            <a:chExt cx="1225825" cy="151754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3CCDC7A-EE64-5052-42B1-300A56698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79" y="2301527"/>
              <a:ext cx="1225825" cy="111743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98DA1A-D2E2-E5E3-9FB2-29B0E650764B}"/>
                </a:ext>
              </a:extLst>
            </p:cNvPr>
            <p:cNvSpPr txBox="1"/>
            <p:nvPr/>
          </p:nvSpPr>
          <p:spPr>
            <a:xfrm>
              <a:off x="360979" y="1901417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FF8BD17-20BF-AADE-2209-64B9DC598776}"/>
              </a:ext>
            </a:extLst>
          </p:cNvPr>
          <p:cNvSpPr txBox="1"/>
          <p:nvPr/>
        </p:nvSpPr>
        <p:spPr>
          <a:xfrm>
            <a:off x="1899949" y="2161871"/>
            <a:ext cx="4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…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64325B-B66C-1788-47EB-F77F365E23D7}"/>
              </a:ext>
            </a:extLst>
          </p:cNvPr>
          <p:cNvSpPr txBox="1"/>
          <p:nvPr/>
        </p:nvSpPr>
        <p:spPr>
          <a:xfrm>
            <a:off x="4095278" y="2161871"/>
            <a:ext cx="4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…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6A4D46-7B0A-6631-C85D-EC98034C9893}"/>
              </a:ext>
            </a:extLst>
          </p:cNvPr>
          <p:cNvSpPr txBox="1"/>
          <p:nvPr/>
        </p:nvSpPr>
        <p:spPr>
          <a:xfrm>
            <a:off x="412474" y="3514504"/>
            <a:ext cx="56139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How much of the variation in the data can be attributed to differences between raters or repeated measurements.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How much can be attributed to differences within the subjects being measured.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44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6FEB854-74CE-0B3D-1ACC-13B816E431D7}"/>
              </a:ext>
            </a:extLst>
          </p:cNvPr>
          <p:cNvGrpSpPr/>
          <p:nvPr/>
        </p:nvGrpSpPr>
        <p:grpSpPr>
          <a:xfrm>
            <a:off x="288015" y="1144901"/>
            <a:ext cx="5019674" cy="4029503"/>
            <a:chOff x="678601" y="1145497"/>
            <a:chExt cx="5019674" cy="402950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996D556-D2F6-B3D3-1904-D7A37EC3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601" y="1145497"/>
              <a:ext cx="5019674" cy="204782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AC3408C-8BD6-42DE-8B60-0D8D6A152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424" y="3193325"/>
              <a:ext cx="5014851" cy="1981675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31356C7-14D8-E0FB-36E9-48DA976CE95E}"/>
              </a:ext>
            </a:extLst>
          </p:cNvPr>
          <p:cNvSpPr txBox="1"/>
          <p:nvPr/>
        </p:nvSpPr>
        <p:spPr>
          <a:xfrm>
            <a:off x="274320" y="714350"/>
            <a:ext cx="59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devtools::install_github("yuki-961004/yukiBP")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F1B05A-46ED-7037-ACCD-F0B153B174D9}"/>
              </a:ext>
            </a:extLst>
          </p:cNvPr>
          <p:cNvSpPr txBox="1"/>
          <p:nvPr/>
        </p:nvSpPr>
        <p:spPr>
          <a:xfrm>
            <a:off x="3276600" y="5462037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rgbClr val="FAF1B4"/>
                </a:solidFill>
              </a:rPr>
              <a:t>https://github.com/yuki-961004/</a:t>
            </a:r>
            <a:r>
              <a:rPr lang="en-US" altLang="zh-CN" sz="1000" dirty="0">
                <a:solidFill>
                  <a:srgbClr val="FAF1B4"/>
                </a:solidFill>
              </a:rPr>
              <a:t>yukiBP</a:t>
            </a:r>
            <a:endParaRPr lang="zh-CN" altLang="en-US" sz="1000" dirty="0">
              <a:solidFill>
                <a:srgbClr val="FAF1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67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CED5FA-2057-1EBF-C5A8-AE6DD510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695" y="1155042"/>
            <a:ext cx="3923809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3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7ED5A7-5A78-A2A3-38A2-AD4EB3AAB641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3145385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7A6E53-F1B1-9D07-B93A-1A86D948C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7015" y="784991"/>
            <a:ext cx="3588240" cy="47843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216AC2C-5184-15C4-D3FB-C0EEA7F54988}"/>
              </a:ext>
            </a:extLst>
          </p:cNvPr>
          <p:cNvSpPr txBox="1"/>
          <p:nvPr/>
        </p:nvSpPr>
        <p:spPr>
          <a:xfrm>
            <a:off x="3351135" y="44904"/>
            <a:ext cx="309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First-Second,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Odd-Even,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Permuted</a:t>
            </a:r>
          </a:p>
        </p:txBody>
      </p:sp>
    </p:spTree>
    <p:extLst>
      <p:ext uri="{BB962C8B-B14F-4D97-AF65-F5344CB8AC3E}">
        <p14:creationId xmlns:p14="http://schemas.microsoft.com/office/powerpoint/2010/main" val="2667270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E04C7C-0D1B-C9B3-D864-2AD74DF87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2046" y="793075"/>
            <a:ext cx="3582176" cy="47762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08087C9-1DC5-72B5-00D8-92559DD89C35}"/>
              </a:ext>
            </a:extLst>
          </p:cNvPr>
          <p:cNvSpPr txBox="1"/>
          <p:nvPr/>
        </p:nvSpPr>
        <p:spPr>
          <a:xfrm>
            <a:off x="3564614" y="6800"/>
            <a:ext cx="2594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CEAE72-8334-29D5-8C17-567F41471874}"/>
              </a:ext>
            </a:extLst>
          </p:cNvPr>
          <p:cNvSpPr/>
          <p:nvPr/>
        </p:nvSpPr>
        <p:spPr>
          <a:xfrm>
            <a:off x="2132192" y="957538"/>
            <a:ext cx="190501" cy="76970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03EA09-C7CD-C824-7E44-77FA44F0679A}"/>
              </a:ext>
            </a:extLst>
          </p:cNvPr>
          <p:cNvSpPr/>
          <p:nvPr/>
        </p:nvSpPr>
        <p:spPr>
          <a:xfrm>
            <a:off x="2947172" y="957538"/>
            <a:ext cx="190501" cy="76970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274A99-F8B9-0170-E9AA-7911B28BC2DD}"/>
              </a:ext>
            </a:extLst>
          </p:cNvPr>
          <p:cNvSpPr/>
          <p:nvPr/>
        </p:nvSpPr>
        <p:spPr>
          <a:xfrm>
            <a:off x="2132191" y="2529213"/>
            <a:ext cx="190501" cy="76970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FD0179-E543-C1E7-2BB4-C23F69313A9B}"/>
              </a:ext>
            </a:extLst>
          </p:cNvPr>
          <p:cNvSpPr/>
          <p:nvPr/>
        </p:nvSpPr>
        <p:spPr>
          <a:xfrm>
            <a:off x="2947172" y="2529213"/>
            <a:ext cx="190501" cy="76970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84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1540FF4-DD8A-46CA-FF08-556068994657}"/>
              </a:ext>
            </a:extLst>
          </p:cNvPr>
          <p:cNvGrpSpPr/>
          <p:nvPr/>
        </p:nvGrpSpPr>
        <p:grpSpPr>
          <a:xfrm>
            <a:off x="3361416" y="1528482"/>
            <a:ext cx="3062950" cy="2984549"/>
            <a:chOff x="3455765" y="1087195"/>
            <a:chExt cx="2923910" cy="2771164"/>
          </a:xfrm>
        </p:grpSpPr>
        <p:pic>
          <p:nvPicPr>
            <p:cNvPr id="7" name="图片 6" descr="图片包含 图表&#10;&#10;描述已自动生成">
              <a:extLst>
                <a:ext uri="{FF2B5EF4-FFF2-40B4-BE49-F238E27FC236}">
                  <a16:creationId xmlns:a16="http://schemas.microsoft.com/office/drawing/2014/main" id="{6CEB7068-35EB-F176-6655-CB457A0B11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53"/>
            <a:stretch/>
          </p:blipFill>
          <p:spPr>
            <a:xfrm>
              <a:off x="3455765" y="1204878"/>
              <a:ext cx="2923910" cy="2653481"/>
            </a:xfrm>
            <a:prstGeom prst="rect">
              <a:avLst/>
            </a:prstGeom>
          </p:spPr>
        </p:pic>
        <p:pic>
          <p:nvPicPr>
            <p:cNvPr id="9" name="图片 8" descr="图片包含 图表&#10;&#10;描述已自动生成">
              <a:extLst>
                <a:ext uri="{FF2B5EF4-FFF2-40B4-BE49-F238E27FC236}">
                  <a16:creationId xmlns:a16="http://schemas.microsoft.com/office/drawing/2014/main" id="{4699E8E5-444B-418F-22A0-AA1B93A5A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736"/>
            <a:stretch/>
          </p:blipFill>
          <p:spPr>
            <a:xfrm>
              <a:off x="3455765" y="1087195"/>
              <a:ext cx="2923910" cy="117683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983D878-3202-C635-41D2-1788FA1C114A}"/>
              </a:ext>
            </a:extLst>
          </p:cNvPr>
          <p:cNvGrpSpPr/>
          <p:nvPr/>
        </p:nvGrpSpPr>
        <p:grpSpPr>
          <a:xfrm>
            <a:off x="116008" y="1528482"/>
            <a:ext cx="3062950" cy="2984549"/>
            <a:chOff x="163992" y="1266758"/>
            <a:chExt cx="2923910" cy="2744001"/>
          </a:xfrm>
        </p:grpSpPr>
        <p:pic>
          <p:nvPicPr>
            <p:cNvPr id="4" name="图片 3" descr="图片包含 图表&#10;&#10;描述已自动生成">
              <a:extLst>
                <a:ext uri="{FF2B5EF4-FFF2-40B4-BE49-F238E27FC236}">
                  <a16:creationId xmlns:a16="http://schemas.microsoft.com/office/drawing/2014/main" id="{1C65E04C-9CEF-B40E-E715-4A297B81D7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33"/>
            <a:stretch/>
          </p:blipFill>
          <p:spPr>
            <a:xfrm>
              <a:off x="163992" y="1266758"/>
              <a:ext cx="2923910" cy="2529723"/>
            </a:xfrm>
            <a:prstGeom prst="rect">
              <a:avLst/>
            </a:prstGeom>
          </p:spPr>
        </p:pic>
        <p:pic>
          <p:nvPicPr>
            <p:cNvPr id="11" name="图片 10" descr="图片包含 图表&#10;&#10;描述已自动生成">
              <a:extLst>
                <a:ext uri="{FF2B5EF4-FFF2-40B4-BE49-F238E27FC236}">
                  <a16:creationId xmlns:a16="http://schemas.microsoft.com/office/drawing/2014/main" id="{A1936ACE-50D7-720F-67F3-E5EA0E1ED8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878"/>
            <a:stretch/>
          </p:blipFill>
          <p:spPr>
            <a:xfrm>
              <a:off x="163992" y="3796481"/>
              <a:ext cx="2923910" cy="214278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F7A4DC37-8AEC-2639-1374-C1A2C6F1DFCF}"/>
              </a:ext>
            </a:extLst>
          </p:cNvPr>
          <p:cNvSpPr/>
          <p:nvPr/>
        </p:nvSpPr>
        <p:spPr>
          <a:xfrm>
            <a:off x="5457825" y="1847849"/>
            <a:ext cx="442042" cy="593201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6A26D5C-C41E-2369-114F-224F8D5B5A13}"/>
              </a:ext>
            </a:extLst>
          </p:cNvPr>
          <p:cNvSpPr/>
          <p:nvPr/>
        </p:nvSpPr>
        <p:spPr>
          <a:xfrm>
            <a:off x="5343524" y="3149066"/>
            <a:ext cx="556343" cy="707999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EF9F64-1234-FD6E-C631-B361A8238ABA}"/>
              </a:ext>
            </a:extLst>
          </p:cNvPr>
          <p:cNvSpPr/>
          <p:nvPr/>
        </p:nvSpPr>
        <p:spPr>
          <a:xfrm>
            <a:off x="1622066" y="1847849"/>
            <a:ext cx="611547" cy="593201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210627E-F1E5-E46D-D537-5C0879959A61}"/>
              </a:ext>
            </a:extLst>
          </p:cNvPr>
          <p:cNvSpPr/>
          <p:nvPr/>
        </p:nvSpPr>
        <p:spPr>
          <a:xfrm>
            <a:off x="1709369" y="3144929"/>
            <a:ext cx="611547" cy="243787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FD723-7BFF-AE46-9BA0-9238E7806655}"/>
              </a:ext>
            </a:extLst>
          </p:cNvPr>
          <p:cNvSpPr txBox="1"/>
          <p:nvPr/>
        </p:nvSpPr>
        <p:spPr>
          <a:xfrm>
            <a:off x="3276600" y="6800"/>
            <a:ext cx="3261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</a:t>
            </a:r>
          </a:p>
          <a:p>
            <a:pPr algn="ctr"/>
            <a:r>
              <a:rPr lang="fr-FR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ICC2 &amp; ICC2K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53BF76-D526-7DB8-BB0C-7D6FDCBB417E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Discussion</a:t>
            </a:r>
            <a:endParaRPr lang="zh-CN" altLang="en-US" sz="32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76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FCB88E-194B-993B-1E17-6B9CA90E2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88"/>
          <a:stretch/>
        </p:blipFill>
        <p:spPr>
          <a:xfrm>
            <a:off x="288228" y="1617690"/>
            <a:ext cx="5976743" cy="8157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4859DC-816C-BBCF-9342-0E2061BB39AD}"/>
              </a:ext>
            </a:extLst>
          </p:cNvPr>
          <p:cNvSpPr txBox="1"/>
          <p:nvPr/>
        </p:nvSpPr>
        <p:spPr>
          <a:xfrm>
            <a:off x="288229" y="3000968"/>
            <a:ext cx="5976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Wagenmakers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 J., Van Der Maas, H. L., &amp; </a:t>
            </a:r>
            <a:r>
              <a:rPr lang="en-US" altLang="zh-C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Grasman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P. (2007). An EZ-diffusion model for response time and accuracy. 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Psychonomic bulletin &amp; review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3-22.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68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8EBCFC-ED6A-1FAD-911C-7FDB40D1B9B0}"/>
              </a:ext>
            </a:extLst>
          </p:cNvPr>
          <p:cNvSpPr txBox="1"/>
          <p:nvPr/>
        </p:nvSpPr>
        <p:spPr>
          <a:xfrm>
            <a:off x="871628" y="5436870"/>
            <a:ext cx="56457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</a:rPr>
              <a:t>https://github.com/yuki-961004/Reliability_SPMT/tree/main/5_Analysis/DDM_Packages_Comparison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pic>
        <p:nvPicPr>
          <p:cNvPr id="7" name="图片 6" descr="图形用户界面, 图示&#10;&#10;描述已自动生成">
            <a:extLst>
              <a:ext uri="{FF2B5EF4-FFF2-40B4-BE49-F238E27FC236}">
                <a16:creationId xmlns:a16="http://schemas.microsoft.com/office/drawing/2014/main" id="{6606E0BC-70FC-B5DA-4392-2AD045311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6" y="1385688"/>
            <a:ext cx="6113510" cy="30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5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382212-40B2-FA6B-EF2C-8ECD56A7873F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</a:t>
            </a:r>
          </a:p>
        </p:txBody>
      </p:sp>
    </p:spTree>
    <p:extLst>
      <p:ext uri="{BB962C8B-B14F-4D97-AF65-F5344CB8AC3E}">
        <p14:creationId xmlns:p14="http://schemas.microsoft.com/office/powerpoint/2010/main" val="1930206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545FA1-1679-B483-FD35-9301B98831BE}"/>
              </a:ext>
            </a:extLst>
          </p:cNvPr>
          <p:cNvSpPr txBox="1"/>
          <p:nvPr/>
        </p:nvSpPr>
        <p:spPr>
          <a:xfrm>
            <a:off x="288229" y="1426336"/>
            <a:ext cx="59767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 and Efficiency are the most reliable among all indices, both in terms of split-half reliability and test-retest reliability.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reliability of the SPMT paradigm is not high, with only the split-half reliability of RT exceeding 0.5. It does not reach the reliability level of 0.8-0.9.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split-half reliability of the indicators DDM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z,</a:t>
            </a:r>
            <a:r>
              <a:rPr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 and ACC is relatively low.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88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59C88-C0D9-3FC7-7113-220C3BBD3A69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Folder System</a:t>
            </a:r>
            <a:endParaRPr lang="zh-CN" altLang="en-US" sz="32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30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A6A32D-46F1-01AC-7E72-90FC85B44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159" y="1214123"/>
            <a:ext cx="4367364" cy="37109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3787D7-FC92-E5B9-57B7-BB24DF958375}"/>
              </a:ext>
            </a:extLst>
          </p:cNvPr>
          <p:cNvSpPr txBox="1"/>
          <p:nvPr/>
        </p:nvSpPr>
        <p:spPr>
          <a:xfrm>
            <a:off x="7629" y="671791"/>
            <a:ext cx="5405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720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337C75-C02D-AC35-061B-B82BD1C582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815"/>
          <a:stretch/>
        </p:blipFill>
        <p:spPr>
          <a:xfrm>
            <a:off x="3281838" y="2592654"/>
            <a:ext cx="2632857" cy="28523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04FA0D-47DC-55B5-52A1-682FA4D25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694307"/>
            <a:ext cx="2638095" cy="18952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652145-913F-D7E1-0385-D61D033DC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7" y="2257497"/>
            <a:ext cx="2409524" cy="1200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2D424CF-270B-6854-6544-FE21D545E769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1_Protocol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4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94FEAC-9670-9A8F-DA9B-A9AC4D81D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35" y="1156824"/>
            <a:ext cx="3686730" cy="18069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C7C8B1-4A93-62FD-F22F-52155A8FE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235" y="3638066"/>
            <a:ext cx="3739100" cy="180693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25EF6EA-24A0-0692-37E6-6857EFDA07ED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2_Literature_Search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199A48-45B3-7628-3547-DCA14F66E09F}"/>
              </a:ext>
            </a:extLst>
          </p:cNvPr>
          <p:cNvSpPr txBox="1"/>
          <p:nvPr/>
        </p:nvSpPr>
        <p:spPr>
          <a:xfrm>
            <a:off x="33814" y="3014054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3_Article_Screen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40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FE95BD-2EC9-3658-C68B-30B5C8E3B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18" y="2162288"/>
            <a:ext cx="2292025" cy="13904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FFED8A-A0EE-9073-C5CA-32D2173FA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657" y="1236772"/>
            <a:ext cx="3526708" cy="42082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A8D6FF8-4704-6E91-F3CC-56CD0E4992EE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4_Data_Extraction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81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D9D77E-B9A8-E89A-7B24-131C1E6B8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65" y="1224501"/>
            <a:ext cx="2488287" cy="38800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53DDA7-7393-CE3B-6A25-A0A0CFEE9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193" y="3477553"/>
            <a:ext cx="2269846" cy="16269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01D1072-D0A7-ECC6-2E82-4BFBC740E8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111"/>
          <a:stretch/>
        </p:blipFill>
        <p:spPr>
          <a:xfrm>
            <a:off x="3425896" y="1230513"/>
            <a:ext cx="2292208" cy="162698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175DFDE-BC32-31AD-277E-CA94B4A9D277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5_Analysis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66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7940FD-2D88-6C07-54DF-BB59CADFC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830" y="1224501"/>
            <a:ext cx="1776516" cy="9565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57EC8F-8EBE-883D-7DBE-B95DBFC7E6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178" b="18441"/>
          <a:stretch/>
        </p:blipFill>
        <p:spPr>
          <a:xfrm>
            <a:off x="3416830" y="2487169"/>
            <a:ext cx="1772730" cy="15628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BAE92C-C045-8DC2-4850-AD0DD34BB2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120"/>
          <a:stretch/>
        </p:blipFill>
        <p:spPr>
          <a:xfrm>
            <a:off x="3416831" y="4356141"/>
            <a:ext cx="1772730" cy="74641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3FDAE9E-7B71-AD4A-7564-C54045AB215D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5_Analysis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BE7280B-C58E-88AA-C54D-5848720D7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865" y="1224501"/>
            <a:ext cx="2488287" cy="388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26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66FD86-1B4A-A063-9DEA-B0860E76B5DD}"/>
              </a:ext>
            </a:extLst>
          </p:cNvPr>
          <p:cNvSpPr txBox="1"/>
          <p:nvPr/>
        </p:nvSpPr>
        <p:spPr>
          <a:xfrm>
            <a:off x="3117752" y="5462273"/>
            <a:ext cx="34059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rgbClr val="FAF1B4"/>
                </a:solidFill>
              </a:rPr>
              <a:t>https://github.com/yuki-961004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EF5533A-4DEC-2206-B2A2-F99C27F68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44" y="785055"/>
            <a:ext cx="5795511" cy="42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92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66FD86-1B4A-A063-9DEA-B0860E76B5DD}"/>
              </a:ext>
            </a:extLst>
          </p:cNvPr>
          <p:cNvSpPr txBox="1"/>
          <p:nvPr/>
        </p:nvSpPr>
        <p:spPr>
          <a:xfrm>
            <a:off x="3117752" y="5462273"/>
            <a:ext cx="34059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>
                <a:solidFill>
                  <a:srgbClr val="FAF1B4"/>
                </a:solidFill>
              </a:rPr>
              <a:t>https://github.com/yuki-961004/Reliability_SPMT</a:t>
            </a:r>
            <a:endParaRPr lang="zh-CN" altLang="en-US" sz="1000" dirty="0">
              <a:solidFill>
                <a:srgbClr val="FAF1B4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FAB7DF9-EF6D-0970-64BE-DE363C5B4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76" y="778765"/>
            <a:ext cx="5803047" cy="427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2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959A457-74E2-627A-0FAC-5E3072829554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AE6EC3-71D9-5488-3692-782DD8C30047}"/>
              </a:ext>
            </a:extLst>
          </p:cNvPr>
          <p:cNvSpPr txBox="1"/>
          <p:nvPr/>
        </p:nvSpPr>
        <p:spPr>
          <a:xfrm>
            <a:off x="302773" y="2989624"/>
            <a:ext cx="594765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Self-Prioritization Effect (SPE)</a:t>
            </a:r>
          </a:p>
          <a:p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cocktail effect</a:t>
            </a:r>
          </a:p>
          <a:p>
            <a:pPr lvl="1"/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memory advantage in recalling information encoded with self-relevance compared with those encoded with non-self relevance. </a:t>
            </a:r>
            <a:r>
              <a:rPr lang="en-US" altLang="zh-CN" sz="18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(Rogers et al., 1977) </a:t>
            </a:r>
          </a:p>
        </p:txBody>
      </p:sp>
      <p:pic>
        <p:nvPicPr>
          <p:cNvPr id="1028" name="Picture 4" descr="DSRP and the Cocktail Party Effect">
            <a:extLst>
              <a:ext uri="{FF2B5EF4-FFF2-40B4-BE49-F238E27FC236}">
                <a16:creationId xmlns:a16="http://schemas.microsoft.com/office/drawing/2014/main" id="{E4DF4C19-359B-C982-D5FF-0563B104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22" y="819103"/>
            <a:ext cx="3935356" cy="209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722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66FD86-1B4A-A063-9DEA-B0860E76B5DD}"/>
              </a:ext>
            </a:extLst>
          </p:cNvPr>
          <p:cNvSpPr txBox="1"/>
          <p:nvPr/>
        </p:nvSpPr>
        <p:spPr>
          <a:xfrm>
            <a:off x="3117752" y="5462273"/>
            <a:ext cx="34059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>
                <a:solidFill>
                  <a:srgbClr val="FAF1B4"/>
                </a:solidFill>
              </a:rPr>
              <a:t>https://osf.io/6dghm/</a:t>
            </a:r>
            <a:endParaRPr lang="zh-CN" altLang="en-US" sz="1000" dirty="0">
              <a:solidFill>
                <a:srgbClr val="FAF1B4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ED80142-A999-9504-AB5E-437A22D0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53" y="778765"/>
            <a:ext cx="5800094" cy="427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16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59C88-C0D9-3FC7-7113-220C3BBD3A69}"/>
              </a:ext>
            </a:extLst>
          </p:cNvPr>
          <p:cNvSpPr txBox="1"/>
          <p:nvPr/>
        </p:nvSpPr>
        <p:spPr>
          <a:xfrm>
            <a:off x="1216782" y="2349665"/>
            <a:ext cx="40901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6000" b="1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09091A9B-6F68-3473-08EE-53C2A540E7E8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64B53A-FBE7-FF1E-F845-309BC379ECB4}"/>
              </a:ext>
            </a:extLst>
          </p:cNvPr>
          <p:cNvSpPr txBox="1"/>
          <p:nvPr/>
        </p:nvSpPr>
        <p:spPr>
          <a:xfrm>
            <a:off x="339969" y="4162575"/>
            <a:ext cx="5873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new paradigm to study the self-reference effect named shape-matching task was proposed </a:t>
            </a:r>
            <a:r>
              <a:rPr lang="en-US" altLang="zh-CN" sz="1800" dirty="0">
                <a:solidFill>
                  <a:srgbClr val="FAF1B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(Sui et al., 2012).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B803DB9C-203F-500D-08EE-9334578AFC0D}"/>
              </a:ext>
            </a:extLst>
          </p:cNvPr>
          <p:cNvGrpSpPr/>
          <p:nvPr/>
        </p:nvGrpSpPr>
        <p:grpSpPr>
          <a:xfrm>
            <a:off x="255566" y="1311552"/>
            <a:ext cx="6012550" cy="2361300"/>
            <a:chOff x="627974" y="1338705"/>
            <a:chExt cx="5502986" cy="2161179"/>
          </a:xfrm>
        </p:grpSpPr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478CFA05-CB4D-140F-3EAE-76FFF5C25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1364" y="1349682"/>
              <a:ext cx="3579596" cy="2150202"/>
            </a:xfrm>
            <a:prstGeom prst="rect">
              <a:avLst/>
            </a:prstGeom>
          </p:spPr>
        </p:pic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2B184144-E2F8-B691-5B4D-5D75F41B6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974" y="1338705"/>
              <a:ext cx="1530668" cy="335428"/>
            </a:xfrm>
            <a:prstGeom prst="rect">
              <a:avLst/>
            </a:prstGeom>
          </p:spPr>
        </p:pic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67D9A3DE-2625-1C04-EF03-D557CF16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453" y="2244779"/>
              <a:ext cx="1121936" cy="1022734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90EF6F0-548D-64B8-A3C7-72BB06F6B828}"/>
              </a:ext>
            </a:extLst>
          </p:cNvPr>
          <p:cNvSpPr txBox="1"/>
          <p:nvPr/>
        </p:nvSpPr>
        <p:spPr>
          <a:xfrm>
            <a:off x="90579" y="84188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* Identity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A628B8-186C-7CD2-BF25-2C359D59455F}"/>
              </a:ext>
            </a:extLst>
          </p:cNvPr>
          <p:cNvSpPr txBox="1"/>
          <p:nvPr/>
        </p:nvSpPr>
        <p:spPr>
          <a:xfrm>
            <a:off x="3531537" y="84188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* Matching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4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C2CD16-54BF-3B92-19AC-EB07B829A7A3}"/>
              </a:ext>
            </a:extLst>
          </p:cNvPr>
          <p:cNvSpPr txBox="1"/>
          <p:nvPr/>
        </p:nvSpPr>
        <p:spPr>
          <a:xfrm>
            <a:off x="384810" y="2042155"/>
            <a:ext cx="57835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SPMT has become a mainstream method for investigating the mechanism underlying the SPE, little attention has been paid to the exact indices of the effect and their reliability, which require careful examination 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(Parsons et al., 2019; </a:t>
            </a:r>
            <a:r>
              <a:rPr lang="en-US" altLang="zh-CN" dirty="0" err="1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Zorowitz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Niv, 2023).</a:t>
            </a:r>
            <a:endParaRPr lang="zh-CN" altLang="en-US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2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4EAD24-369E-325A-1E13-27AE91EF85ED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4BCAE6-50FF-A5D7-B35B-06D3DD3B887A}"/>
              </a:ext>
            </a:extLst>
          </p:cNvPr>
          <p:cNvSpPr txBox="1"/>
          <p:nvPr/>
        </p:nvSpPr>
        <p:spPr>
          <a:xfrm>
            <a:off x="330698" y="1841834"/>
            <a:ext cx="58918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growing number of cognitive experimental paradigms are being directly used to examine personality traits. </a:t>
            </a:r>
            <a:r>
              <a:rPr lang="en-US" altLang="zh-CN" b="0" i="0" dirty="0">
                <a:solidFill>
                  <a:srgbClr val="FAF1B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(Kucina et al., 2023)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reaction time differences in the Stroop paradigm are used to reflect individuals' varying executive control abilities. 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Eriksen, 1995; </a:t>
            </a:r>
            <a:r>
              <a:rPr lang="en-US" altLang="zh-TW" dirty="0" err="1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Hommel</a:t>
            </a:r>
            <a:r>
              <a:rPr lang="en-US" altLang="zh-TW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2011; MacLeod, 1991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50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D39D27-C710-7BCD-9F5A-8978A44BEAF1}"/>
              </a:ext>
            </a:extLst>
          </p:cNvPr>
          <p:cNvSpPr txBox="1"/>
          <p:nvPr/>
        </p:nvSpPr>
        <p:spPr>
          <a:xfrm>
            <a:off x="514590" y="1841834"/>
            <a:ext cx="5524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the SPMT paradigm have reliability (split-half reliability and test-retest reliability)?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indices that reflect SPE (such as RT, ACC, etc.), do all these indicators have reliability?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indice has the highest reliability?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1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 / 41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131060-FE66-3972-756C-83877B34628E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zh-CN" altLang="en-US" sz="32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12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</TotalTime>
  <Words>1876</Words>
  <Application>Microsoft Office PowerPoint</Application>
  <PresentationFormat>全屏显示(16:10)</PresentationFormat>
  <Paragraphs>446</Paragraphs>
  <Slides>41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Söhne</vt:lpstr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</dc:creator>
  <cp:lastModifiedBy>MengZhen</cp:lastModifiedBy>
  <cp:revision>11</cp:revision>
  <dcterms:created xsi:type="dcterms:W3CDTF">2023-06-23T04:19:48Z</dcterms:created>
  <dcterms:modified xsi:type="dcterms:W3CDTF">2023-06-30T10:04:20Z</dcterms:modified>
</cp:coreProperties>
</file>