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77" r:id="rId3"/>
    <p:sldId id="259" r:id="rId4"/>
    <p:sldId id="306" r:id="rId5"/>
    <p:sldId id="260" r:id="rId6"/>
    <p:sldId id="319" r:id="rId7"/>
    <p:sldId id="311" r:id="rId8"/>
    <p:sldId id="309" r:id="rId9"/>
    <p:sldId id="328" r:id="rId10"/>
    <p:sldId id="310" r:id="rId11"/>
    <p:sldId id="303" r:id="rId12"/>
    <p:sldId id="330" r:id="rId13"/>
    <p:sldId id="321" r:id="rId14"/>
    <p:sldId id="331" r:id="rId15"/>
    <p:sldId id="304" r:id="rId16"/>
    <p:sldId id="305" r:id="rId17"/>
    <p:sldId id="314" r:id="rId18"/>
    <p:sldId id="325" r:id="rId19"/>
    <p:sldId id="334" r:id="rId20"/>
    <p:sldId id="335" r:id="rId21"/>
    <p:sldId id="324" r:id="rId22"/>
    <p:sldId id="326" r:id="rId23"/>
    <p:sldId id="318" r:id="rId24"/>
    <p:sldId id="320" r:id="rId25"/>
    <p:sldId id="315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A9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6238" autoAdjust="0"/>
  </p:normalViewPr>
  <p:slideViewPr>
    <p:cSldViewPr showGuides="1">
      <p:cViewPr>
        <p:scale>
          <a:sx n="150" d="100"/>
          <a:sy n="150" d="100"/>
        </p:scale>
        <p:origin x="1986" y="-48"/>
      </p:cViewPr>
      <p:guideLst>
        <p:guide orient="horz" pos="1620"/>
        <p:guide pos="2880"/>
        <p:guide orient="horz" pos="2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124881-B92B-4932-80A0-F6F4D34E2F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EC2B9-8FB5-4561-A18C-9906D6346CA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大家好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，我是刘铮，目前是香港中文大学深圳应用心理学专业的在读博士生，之前在南京师范大学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hcp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老师组做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ra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，本研究是在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ra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期间开展的。</a:t>
            </a:r>
            <a:endParaRPr lang="en-US" altLang="zh-CN" sz="18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今天我要报告的题目是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ja-JP" altLang="en-US" sz="180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知觉匹配任务作为自我优势效应测量的信度评估</a:t>
            </a:r>
            <a:endParaRPr lang="ja-JP" altLang="en-US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6862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u="none" strike="noStrike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个体的变异度除以总的变异度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8555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7433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1644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03076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那么提到信度</a:t>
            </a:r>
            <a:r>
              <a:rPr lang="zh-CN" altLang="en-US" dirty="0"/>
              <a:t>，一个最直接的问题就是，信度是什么？</a:t>
            </a:r>
            <a:endParaRPr lang="en-US" altLang="zh-CN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+mn-lt"/>
              </a:rPr>
              <a:t>这里就不得不提到心理学的两个领域，研究相关性的测量派和因果的实验心理学派。</a:t>
            </a:r>
            <a:endParaRPr lang="en-US" altLang="zh-CN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对于做心理测量的人来说，信度是非常基本的，因为心理测量的基础就是要有好的量表，在心理测量里，信度被定义为</a:t>
            </a:r>
            <a:r>
              <a:rPr lang="ja-JP" altLang="en-US" b="0" i="0" u="none" strike="noStrik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測量結果的一致性、穩定性及可靠性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但是在实验学派，信度是什么？往往实验心理学都会关注效应是否稳定，比如经典的</a:t>
            </a:r>
            <a:r>
              <a:rPr lang="en-US" altLang="zh-CN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stroop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，我们总能发现颜色和字意不匹配是人们的反应更慢。</a:t>
            </a:r>
            <a:endParaRPr lang="en-US" altLang="zh-CN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7796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以下就是我今天的报告，谢谢大家。</a:t>
            </a:r>
          </a:p>
        </p:txBody>
      </p:sp>
    </p:spTree>
    <p:extLst>
      <p:ext uri="{BB962C8B-B14F-4D97-AF65-F5344CB8AC3E}">
        <p14:creationId xmlns:p14="http://schemas.microsoft.com/office/powerpoint/2010/main" val="242979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我将从以下几个部分展开今天的报告</a:t>
            </a:r>
            <a:r>
              <a:rPr lang="zh-CN" altLang="en-US" dirty="0"/>
              <a:t>，首先是文章背景，其次是运用的方法，文章结果以及文章的讨论。同时我会谈到文章的启示和一些</a:t>
            </a:r>
            <a:r>
              <a:rPr lang="ja-JP" altLang="en-US"/>
              <a:t>局限性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0496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我看到这个</a:t>
            </a:r>
            <a:r>
              <a:rPr lang="en-US" altLang="ja-JP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session</a:t>
            </a:r>
            <a:r>
              <a:rPr lang="ja-JP" alt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其实有好几个工作都是自我优势效应相关的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，所以我就不更多介绍了。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ja-JP" alt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自我优势效应呢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，就是</a:t>
            </a:r>
            <a:r>
              <a:rPr lang="ja-JP" alt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指</a:t>
            </a:r>
            <a:r>
              <a:rPr lang="ja-JP" altLang="en-US" b="0" i="0" u="none" strike="noStrike">
                <a:solidFill>
                  <a:srgbClr val="040C28"/>
                </a:solidFill>
                <a:effectLst/>
                <a:latin typeface="Google Sans"/>
              </a:rPr>
              <a:t>大脑会优先加工与自己相关的信息</a:t>
            </a:r>
            <a:r>
              <a:rPr lang="ja-JP" alt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，该效应对人类的生存和社会适应具有重要意义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。 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ja-JP" altLang="en-US" b="0" i="0" u="none" strike="noStrik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比如早在</a:t>
            </a:r>
            <a:r>
              <a:rPr lang="zh-CN" altLang="en-C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上世纪</a:t>
            </a:r>
            <a:r>
              <a:rPr lang="en-US" altLang="zh-C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年代，心理学家就提出了的鸡尾酒会效应，也就是在嘈杂的酒会上，人们也可以将</a:t>
            </a:r>
            <a:r>
              <a:rPr lang="ja-JP" altLang="en-US" b="0" i="0" u="none" strike="noStrik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注意力集中在自己的名字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ja-JP" altLang="en-US" b="0" i="0" u="none" strike="noStrik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而忽略背景中其他的对话或噪音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那么对于自我优势效应的测量，也存在许多</a:t>
            </a:r>
            <a:r>
              <a:rPr lang="zh-CN" altLang="en-C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测量范式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，但大多数范式都运用的是自己相关的东西，比如自己的名字，面孔，所有物等，那么这里就存在一个问题，对于这些东西的优先加工是因为自己相关，还是因为我们更熟悉这些东西，也就是引入了</a:t>
            </a:r>
            <a:r>
              <a:rPr lang="en-US" altLang="zh-C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familiarity</a:t>
            </a:r>
            <a:r>
              <a:rPr lang="zh-CN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这个混淆变量。</a:t>
            </a:r>
            <a:endParaRPr lang="en-US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97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知觉匹配范式</a:t>
            </a:r>
            <a:r>
              <a:rPr lang="zh-CN" altLang="en-US" dirty="0"/>
              <a:t>。在这个范式里，自我相关性是被</a:t>
            </a:r>
            <a:r>
              <a:rPr lang="zh-CN" altLang="en-CN" dirty="0"/>
              <a:t>即使习得的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CN" dirty="0"/>
              <a:t>这个范式具体流程如下</a:t>
            </a:r>
            <a:r>
              <a:rPr lang="zh-CN" altLang="en-US" dirty="0"/>
              <a:t>，首先是一个学习的过程，被试将学到</a:t>
            </a:r>
            <a:r>
              <a:rPr lang="en-US" altLang="zh-CN" dirty="0"/>
              <a:t>label</a:t>
            </a:r>
            <a:r>
              <a:rPr lang="zh-CN" altLang="en-US" dirty="0"/>
              <a:t>与简单几何图形之间的对应关系，在正式实验中，被试将需要判断出现的图型和文字是否与之前学到的一致，一致就按</a:t>
            </a:r>
            <a:r>
              <a:rPr lang="en-US" altLang="zh-CN" dirty="0"/>
              <a:t>match</a:t>
            </a:r>
            <a:r>
              <a:rPr lang="zh-CN" altLang="en-US" dirty="0"/>
              <a:t>，不一致就是</a:t>
            </a:r>
            <a:r>
              <a:rPr lang="en-US" altLang="zh-CN" dirty="0"/>
              <a:t>non-match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一个被最常发现的现象就是自我相比较其他的target会被更优先的加工</a:t>
            </a:r>
            <a:r>
              <a:rPr lang="zh-CN" altLang="en-US" dirty="0"/>
              <a:t>，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1196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但是在这个范式被使用的过程中呢</a:t>
            </a:r>
            <a:r>
              <a:rPr lang="zh-CN" altLang="en-US" dirty="0"/>
              <a:t>，一个最直接的问题出现了。那就是</a:t>
            </a:r>
            <a:r>
              <a:rPr lang="zh-CN" altLang="en-CN" dirty="0"/>
              <a:t>已有的</a:t>
            </a:r>
            <a:r>
              <a:rPr lang="zh-CN" altLang="en-US" dirty="0"/>
              <a:t>文献中，存在多种自我优势效应的测量指标。具体而言，我们有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同时，与自我做对照的基线指标也有很多种。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457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信度悖论就是说认知任务往往实验效应很好，很稳定，但在测量个体水平时信度往往不那么好。例如在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en-CN" dirty="0"/>
              <a:t>冲动性</a:t>
            </a:r>
          </a:p>
        </p:txBody>
      </p:sp>
    </p:spTree>
    <p:extLst>
      <p:ext uri="{BB962C8B-B14F-4D97-AF65-F5344CB8AC3E}">
        <p14:creationId xmlns:p14="http://schemas.microsoft.com/office/powerpoint/2010/main" val="59639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0442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4736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05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eaLnBrk="0" fontAlgn="base" hangingPunct="0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05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eaLnBrk="0" fontAlgn="base" hangingPunct="0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1" descr="img_v2_3b4d54cf-2cce-4d3d-b52e-eddd298d12d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2616" y="-313603"/>
            <a:ext cx="3821173" cy="2148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103" name="Rectangle 2"/>
          <p:cNvSpPr/>
          <p:nvPr/>
        </p:nvSpPr>
        <p:spPr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104" name="Rectangle 3"/>
          <p:cNvSpPr/>
          <p:nvPr/>
        </p:nvSpPr>
        <p:spPr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9646" y="3169300"/>
            <a:ext cx="6087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Liu, </a:t>
            </a:r>
            <a:r>
              <a:rPr lang="en-US" altLang="zh-CN" sz="1600" dirty="0" err="1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Mengzhen</a:t>
            </a:r>
            <a:r>
              <a:rPr lang="en-US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Hu, </a:t>
            </a:r>
            <a:r>
              <a:rPr lang="en-US" altLang="zh-CN" sz="1600" dirty="0" err="1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Yuanrui</a:t>
            </a:r>
            <a:r>
              <a:rPr lang="en-US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Zheng, </a:t>
            </a:r>
            <a:r>
              <a:rPr lang="en-US" altLang="zh-CN" sz="1600" dirty="0" err="1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Sui, </a:t>
            </a:r>
            <a:r>
              <a:rPr lang="en-US" altLang="zh-CN" sz="1600" dirty="0" err="1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Chuan</a:t>
            </a:r>
            <a:r>
              <a:rPr lang="en-US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-Peng Hu*</a:t>
            </a:r>
            <a:endParaRPr lang="zh-CN" altLang="en-US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70332" y="203826"/>
            <a:ext cx="1401051" cy="34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2023.10.15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F431AF2D-8292-3F61-350E-6305F5C488DA}"/>
              </a:ext>
            </a:extLst>
          </p:cNvPr>
          <p:cNvSpPr txBox="1"/>
          <p:nvPr/>
        </p:nvSpPr>
        <p:spPr>
          <a:xfrm>
            <a:off x="685463" y="1476868"/>
            <a:ext cx="79909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Assessment of the Self Perceptual Matching Task as a Measurement of the</a:t>
            </a:r>
            <a:r>
              <a:rPr lang="zh-CN" altLang="en-US" sz="3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</a:t>
            </a:r>
          </a:p>
          <a:p>
            <a:pPr algn="ctr"/>
            <a:endParaRPr lang="en-US" altLang="zh-CN" sz="32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6C82C8-D7F2-C5D3-2680-8348F02D85B2}"/>
              </a:ext>
            </a:extLst>
          </p:cNvPr>
          <p:cNvGrpSpPr/>
          <p:nvPr/>
        </p:nvGrpSpPr>
        <p:grpSpPr>
          <a:xfrm>
            <a:off x="827584" y="4083918"/>
            <a:ext cx="7200800" cy="724293"/>
            <a:chOff x="827584" y="4299942"/>
            <a:chExt cx="7200800" cy="724293"/>
          </a:xfrm>
        </p:grpSpPr>
        <p:pic>
          <p:nvPicPr>
            <p:cNvPr id="4098" name="图片 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584" y="4493607"/>
              <a:ext cx="2264151" cy="52641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AE8189-27F1-D3C6-5C32-9E08424B7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1" r="3303" b="21365"/>
            <a:stretch/>
          </p:blipFill>
          <p:spPr>
            <a:xfrm>
              <a:off x="6444208" y="4299942"/>
              <a:ext cx="1584176" cy="7242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92F5DC-75EF-2B50-82B0-A48B437B0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7864" y="4559953"/>
              <a:ext cx="2890599" cy="41531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EAC32-46EB-63AE-8BF8-98C8B7033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59" y="1506295"/>
            <a:ext cx="5363748" cy="3254819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560" y="325043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611560" y="1494865"/>
            <a:ext cx="4824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4D55E-845E-119E-4EAE-C86CE3F4C00A}"/>
              </a:ext>
            </a:extLst>
          </p:cNvPr>
          <p:cNvSpPr txBox="1"/>
          <p:nvPr/>
        </p:nvSpPr>
        <p:spPr>
          <a:xfrm>
            <a:off x="2762474" y="4703495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A999E"/>
                </a:solidFill>
                <a:effectLst/>
                <a:latin typeface="Times" pitchFamily="2" charset="0"/>
              </a:rPr>
              <a:t>Roadmap of the current study </a:t>
            </a:r>
            <a:endParaRPr lang="en-GB" sz="1600" dirty="0">
              <a:solidFill>
                <a:srgbClr val="0A999E"/>
              </a:solidFill>
              <a:latin typeface="Times" pitchFamily="2" charset="0"/>
            </a:endParaRPr>
          </a:p>
          <a:p>
            <a:endParaRPr lang="en-CN" sz="1600" dirty="0">
              <a:solidFill>
                <a:srgbClr val="0A999E"/>
              </a:solidFill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A3BDC-44DA-C51B-1C2A-32AB9B96E39A}"/>
              </a:ext>
            </a:extLst>
          </p:cNvPr>
          <p:cNvSpPr txBox="1"/>
          <p:nvPr/>
        </p:nvSpPr>
        <p:spPr>
          <a:xfrm>
            <a:off x="616900" y="883119"/>
            <a:ext cx="7915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</a:t>
            </a:r>
            <a:r>
              <a:rPr lang="en-GB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 independent datasets (N = 805) from 9 papers and 2 unpublished projects that employees SPMT. P</a:t>
            </a:r>
            <a:r>
              <a:rPr lang="en-GB" sz="18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reregistered on OSF (https://</a:t>
            </a:r>
            <a:r>
              <a:rPr lang="en-GB" sz="1800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osf.io</a:t>
            </a:r>
            <a:r>
              <a:rPr lang="en-GB" sz="18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/pcv3u/). </a:t>
            </a: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560" y="325043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Analysis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1" descr="img_v2_3b4d54cf-2cce-4d3d-b52e-eddd298d12dg">
            <a:extLst>
              <a:ext uri="{FF2B5EF4-FFF2-40B4-BE49-F238E27FC236}">
                <a16:creationId xmlns:a16="http://schemas.microsoft.com/office/drawing/2014/main" id="{CE89A17A-C014-69E0-3C42-9CFC258D8F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63A0A8-1EE6-33B5-071C-97CA0E4ECC40}"/>
              </a:ext>
            </a:extLst>
          </p:cNvPr>
          <p:cNvSpPr txBox="1"/>
          <p:nvPr/>
        </p:nvSpPr>
        <p:spPr>
          <a:xfrm>
            <a:off x="539552" y="848263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Robustness of SPE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Meta-analytical assessments</a:t>
            </a:r>
            <a:r>
              <a:rPr lang="zh-CN" altLang="en-US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model. </a:t>
            </a:r>
            <a:endParaRPr lang="en-GB" altLang="zh-CN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1647A-A7E7-7ACD-13FA-1808C67221C0}"/>
              </a:ext>
            </a:extLst>
          </p:cNvPr>
          <p:cNvSpPr txBox="1"/>
          <p:nvPr/>
        </p:nvSpPr>
        <p:spPr>
          <a:xfrm>
            <a:off x="1043608" y="2571750"/>
            <a:ext cx="1786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</a:t>
            </a:r>
            <a:r>
              <a:rPr lang="en-US" altLang="zh-CN" sz="18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- &lt;Baseline&gt;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8A776-E5CF-6DEC-EC8C-D4840AB6FE78}"/>
              </a:ext>
            </a:extLst>
          </p:cNvPr>
          <p:cNvSpPr txBox="1"/>
          <p:nvPr/>
        </p:nvSpPr>
        <p:spPr>
          <a:xfrm>
            <a:off x="3463584" y="1520661"/>
            <a:ext cx="2464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</a:p>
          <a:p>
            <a:r>
              <a:rPr lang="zh-CN" altLang="en-US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0E8873-9589-2124-572A-437B3E4A1C67}"/>
              </a:ext>
            </a:extLst>
          </p:cNvPr>
          <p:cNvGrpSpPr/>
          <p:nvPr/>
        </p:nvGrpSpPr>
        <p:grpSpPr>
          <a:xfrm>
            <a:off x="2829888" y="1640153"/>
            <a:ext cx="633696" cy="2848966"/>
            <a:chOff x="2829888" y="1640153"/>
            <a:chExt cx="633696" cy="2848966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2489890-40ED-BEAC-73EB-17756CE0779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829888" y="1640153"/>
              <a:ext cx="633696" cy="1254763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EF5B8B6-A873-14E0-BC40-5160F30A0BF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829888" y="2193605"/>
              <a:ext cx="633696" cy="701311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BD46FA-E566-0BB1-675D-0856A535EDE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829888" y="2785105"/>
              <a:ext cx="633696" cy="109811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4350220-8861-6198-E1B9-B8AF95B894B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829888" y="2894916"/>
              <a:ext cx="633696" cy="464961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C6703BC-A220-0A2C-DE1F-A2948A0755D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829888" y="2894916"/>
              <a:ext cx="633696" cy="995385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AE0AD3-552A-4D63-E650-C62C4AD1C6A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829888" y="2894916"/>
              <a:ext cx="633696" cy="1594203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72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560" y="325043"/>
            <a:ext cx="7222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Reliability of SPE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611560" y="900607"/>
            <a:ext cx="84066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Split-half Reliability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EE11F3-A347-4C47-A82C-ED67FFF85841}"/>
              </a:ext>
            </a:extLst>
          </p:cNvPr>
          <p:cNvGrpSpPr/>
          <p:nvPr/>
        </p:nvGrpSpPr>
        <p:grpSpPr>
          <a:xfrm>
            <a:off x="2826521" y="1250488"/>
            <a:ext cx="3013771" cy="2022255"/>
            <a:chOff x="3977399" y="1220993"/>
            <a:chExt cx="3374135" cy="2401767"/>
          </a:xfrm>
        </p:grpSpPr>
        <p:grpSp>
          <p:nvGrpSpPr>
            <p:cNvPr id="19" name="组合 2">
              <a:extLst>
                <a:ext uri="{FF2B5EF4-FFF2-40B4-BE49-F238E27FC236}">
                  <a16:creationId xmlns:a16="http://schemas.microsoft.com/office/drawing/2014/main" id="{FEB26861-7B1E-5D4F-81FF-8C89B5BDD777}"/>
                </a:ext>
              </a:extLst>
            </p:cNvPr>
            <p:cNvGrpSpPr/>
            <p:nvPr/>
          </p:nvGrpSpPr>
          <p:grpSpPr>
            <a:xfrm>
              <a:off x="4496127" y="1220993"/>
              <a:ext cx="2354182" cy="1456728"/>
              <a:chOff x="1226752" y="1702911"/>
              <a:chExt cx="2354182" cy="1456728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FCAAA8A3-BD29-904B-B4E9-FFADEA3DD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085976" y="1702911"/>
                <a:ext cx="704438" cy="913060"/>
              </a:xfrm>
              <a:prstGeom prst="rect">
                <a:avLst/>
              </a:prstGeom>
              <a:solidFill>
                <a:schemeClr val="bg1"/>
              </a:solidFill>
            </p:spPr>
          </p:pic>
          <p:cxnSp>
            <p:nvCxnSpPr>
              <p:cNvPr id="21" name="直接箭头连接符 10">
                <a:extLst>
                  <a:ext uri="{FF2B5EF4-FFF2-40B4-BE49-F238E27FC236}">
                    <a16:creationId xmlns:a16="http://schemas.microsoft.com/office/drawing/2014/main" id="{ECE4225F-772C-F44A-A8CC-55A7A2B0A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4" cy="511689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11">
                <a:extLst>
                  <a:ext uri="{FF2B5EF4-FFF2-40B4-BE49-F238E27FC236}">
                    <a16:creationId xmlns:a16="http://schemas.microsoft.com/office/drawing/2014/main" id="{0BFA5B12-E12C-7C4E-AF94-26BB6F7DA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856784" cy="511689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箭头: 上下 12">
              <a:extLst>
                <a:ext uri="{FF2B5EF4-FFF2-40B4-BE49-F238E27FC236}">
                  <a16:creationId xmlns:a16="http://schemas.microsoft.com/office/drawing/2014/main" id="{749809C2-1DD8-F249-A694-DBB1DCC09172}"/>
                </a:ext>
              </a:extLst>
            </p:cNvPr>
            <p:cNvSpPr/>
            <p:nvPr/>
          </p:nvSpPr>
          <p:spPr>
            <a:xfrm rot="16200000">
              <a:off x="5589967" y="2140570"/>
              <a:ext cx="235203" cy="1618355"/>
            </a:xfrm>
            <a:prstGeom prst="upDownArrow">
              <a:avLst/>
            </a:prstGeom>
            <a:solidFill>
              <a:srgbClr val="0CA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EF7C11-2946-B34D-951D-5D077E0439AF}"/>
                </a:ext>
              </a:extLst>
            </p:cNvPr>
            <p:cNvSpPr txBox="1"/>
            <p:nvPr/>
          </p:nvSpPr>
          <p:spPr>
            <a:xfrm>
              <a:off x="5027686" y="2953225"/>
              <a:ext cx="1359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Pearson Correlation Coefficients (</a:t>
              </a:r>
              <a:r>
                <a:rPr lang="en-GB" sz="1200" i="1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GB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5DE5520E-55AF-C54C-8FE1-3A91FA105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77399" y="2709700"/>
              <a:ext cx="704438" cy="91306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4374847C-F0E1-1E43-818E-481292A06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47096" y="2697939"/>
              <a:ext cx="704438" cy="91306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文本框 13">
            <a:extLst>
              <a:ext uri="{FF2B5EF4-FFF2-40B4-BE49-F238E27FC236}">
                <a16:creationId xmlns:a16="http://schemas.microsoft.com/office/drawing/2014/main" id="{C6A2FA0F-0BAF-C949-8CF2-3A601A4F944C}"/>
              </a:ext>
            </a:extLst>
          </p:cNvPr>
          <p:cNvSpPr txBox="1"/>
          <p:nvPr/>
        </p:nvSpPr>
        <p:spPr>
          <a:xfrm>
            <a:off x="4992443" y="1209495"/>
            <a:ext cx="30137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Split-half Methods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FF400F6E-68DF-F1C5-FAFF-8451590803B4}"/>
              </a:ext>
            </a:extLst>
          </p:cNvPr>
          <p:cNvSpPr txBox="1"/>
          <p:nvPr/>
        </p:nvSpPr>
        <p:spPr>
          <a:xfrm>
            <a:off x="794738" y="1224307"/>
            <a:ext cx="3013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Trial Level Data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(if applicable)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42357-310D-91EE-2578-0A9A77020BF6}"/>
              </a:ext>
            </a:extLst>
          </p:cNvPr>
          <p:cNvSpPr txBox="1"/>
          <p:nvPr/>
        </p:nvSpPr>
        <p:spPr>
          <a:xfrm>
            <a:off x="4340308" y="3296627"/>
            <a:ext cx="39894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 numbers (</a:t>
            </a:r>
            <a:r>
              <a:rPr lang="en-GB" sz="1200" dirty="0" err="1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Kucina</a:t>
            </a:r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10">
            <a:extLst>
              <a:ext uri="{FF2B5EF4-FFF2-40B4-BE49-F238E27FC236}">
                <a16:creationId xmlns:a16="http://schemas.microsoft.com/office/drawing/2014/main" id="{25C5BBC7-C35A-8F46-706A-F96C395A045F}"/>
              </a:ext>
            </a:extLst>
          </p:cNvPr>
          <p:cNvCxnSpPr>
            <a:cxnSpLocks/>
          </p:cNvCxnSpPr>
          <p:nvPr/>
        </p:nvCxnSpPr>
        <p:spPr>
          <a:xfrm>
            <a:off x="4350791" y="3285359"/>
            <a:ext cx="0" cy="353423"/>
          </a:xfrm>
          <a:prstGeom prst="straightConnector1">
            <a:avLst/>
          </a:prstGeom>
          <a:ln w="28575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1E228F-78D6-78B2-D7B7-8E4B49D9EA08}"/>
              </a:ext>
            </a:extLst>
          </p:cNvPr>
          <p:cNvSpPr txBox="1"/>
          <p:nvPr/>
        </p:nvSpPr>
        <p:spPr>
          <a:xfrm>
            <a:off x="3350533" y="3590063"/>
            <a:ext cx="2232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Weighted-average Reliabilities </a:t>
            </a:r>
          </a:p>
          <a:p>
            <a:endParaRPr lang="en-C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08D138-E010-C04D-189A-36873958BA3B}"/>
              </a:ext>
            </a:extLst>
          </p:cNvPr>
          <p:cNvGrpSpPr/>
          <p:nvPr/>
        </p:nvGrpSpPr>
        <p:grpSpPr>
          <a:xfrm>
            <a:off x="1278691" y="4291696"/>
            <a:ext cx="6697259" cy="819620"/>
            <a:chOff x="1187624" y="4389396"/>
            <a:chExt cx="6697259" cy="819620"/>
          </a:xfrm>
        </p:grpSpPr>
        <p:cxnSp>
          <p:nvCxnSpPr>
            <p:cNvPr id="14" name="直接箭头连接符 10">
              <a:extLst>
                <a:ext uri="{FF2B5EF4-FFF2-40B4-BE49-F238E27FC236}">
                  <a16:creationId xmlns:a16="http://schemas.microsoft.com/office/drawing/2014/main" id="{C66B0D6D-C173-293F-C1EC-0CA1D7A78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4923597"/>
              <a:ext cx="6697259" cy="8215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0">
              <a:extLst>
                <a:ext uri="{FF2B5EF4-FFF2-40B4-BE49-F238E27FC236}">
                  <a16:creationId xmlns:a16="http://schemas.microsoft.com/office/drawing/2014/main" id="{F3B5C9DE-235B-9956-9704-9014B4997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12" y="4634745"/>
              <a:ext cx="0" cy="288852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09B1B5-E05D-C034-AB52-4C9C1F51B6B0}"/>
                </a:ext>
              </a:extLst>
            </p:cNvPr>
            <p:cNvSpPr txBox="1"/>
            <p:nvPr/>
          </p:nvSpPr>
          <p:spPr>
            <a:xfrm>
              <a:off x="1848907" y="492770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375DEB-6CF8-1BEB-18DF-187635E900BF}"/>
                </a:ext>
              </a:extLst>
            </p:cNvPr>
            <p:cNvSpPr txBox="1"/>
            <p:nvPr/>
          </p:nvSpPr>
          <p:spPr>
            <a:xfrm>
              <a:off x="1535036" y="4404939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Unacceptable</a:t>
              </a:r>
            </a:p>
          </p:txBody>
        </p:sp>
        <p:cxnSp>
          <p:nvCxnSpPr>
            <p:cNvPr id="31" name="直接箭头连接符 10">
              <a:extLst>
                <a:ext uri="{FF2B5EF4-FFF2-40B4-BE49-F238E27FC236}">
                  <a16:creationId xmlns:a16="http://schemas.microsoft.com/office/drawing/2014/main" id="{8600C2A9-58DB-3CB3-9C94-F250137D7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407" y="4634745"/>
              <a:ext cx="0" cy="288852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0">
              <a:extLst>
                <a:ext uri="{FF2B5EF4-FFF2-40B4-BE49-F238E27FC236}">
                  <a16:creationId xmlns:a16="http://schemas.microsoft.com/office/drawing/2014/main" id="{924D574E-32AB-B5CE-2B23-F663DAADF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6256" y="4625905"/>
              <a:ext cx="0" cy="288852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978FC-D024-65DA-C4FF-79F6DCF4D268}"/>
                </a:ext>
              </a:extLst>
            </p:cNvPr>
            <p:cNvSpPr txBox="1"/>
            <p:nvPr/>
          </p:nvSpPr>
          <p:spPr>
            <a:xfrm>
              <a:off x="4097190" y="4389396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13BEEE-34B9-8215-9843-F405E5A12842}"/>
                </a:ext>
              </a:extLst>
            </p:cNvPr>
            <p:cNvSpPr txBox="1"/>
            <p:nvPr/>
          </p:nvSpPr>
          <p:spPr>
            <a:xfrm>
              <a:off x="6503931" y="4409081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Excellent</a:t>
              </a:r>
            </a:p>
          </p:txBody>
        </p:sp>
        <p:cxnSp>
          <p:nvCxnSpPr>
            <p:cNvPr id="35" name="直接箭头连接符 10">
              <a:extLst>
                <a:ext uri="{FF2B5EF4-FFF2-40B4-BE49-F238E27FC236}">
                  <a16:creationId xmlns:a16="http://schemas.microsoft.com/office/drawing/2014/main" id="{A466521A-F82C-425B-9B79-4AB14B489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374" y="4647725"/>
              <a:ext cx="0" cy="288852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696BCA-E12D-3DE6-37EA-EFF0317E4F43}"/>
                </a:ext>
              </a:extLst>
            </p:cNvPr>
            <p:cNvSpPr txBox="1"/>
            <p:nvPr/>
          </p:nvSpPr>
          <p:spPr>
            <a:xfrm>
              <a:off x="5093517" y="4395857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Acceptable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60097F-3F1E-343C-03E2-39B5F567C344}"/>
                </a:ext>
              </a:extLst>
            </p:cNvPr>
            <p:cNvSpPr txBox="1"/>
            <p:nvPr/>
          </p:nvSpPr>
          <p:spPr>
            <a:xfrm>
              <a:off x="4144894" y="4932017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FDC4B7-34D9-3210-A248-589C7E32A95E}"/>
                </a:ext>
              </a:extLst>
            </p:cNvPr>
            <p:cNvSpPr txBox="1"/>
            <p:nvPr/>
          </p:nvSpPr>
          <p:spPr>
            <a:xfrm>
              <a:off x="5202861" y="4927703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D9CB5F-20D1-ABC8-A4D2-966B85804FE9}"/>
                </a:ext>
              </a:extLst>
            </p:cNvPr>
            <p:cNvSpPr txBox="1"/>
            <p:nvPr/>
          </p:nvSpPr>
          <p:spPr>
            <a:xfrm>
              <a:off x="6745451" y="49122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DE7F64D-55E7-0A3E-FC26-BB87655B47C0}"/>
              </a:ext>
            </a:extLst>
          </p:cNvPr>
          <p:cNvSpPr txBox="1"/>
          <p:nvPr/>
        </p:nvSpPr>
        <p:spPr>
          <a:xfrm>
            <a:off x="676294" y="3818502"/>
            <a:ext cx="6626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Split-half Reliability</a:t>
            </a:r>
            <a:r>
              <a:rPr lang="zh-CN" alt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(Cicchetti &amp; Sparrow, 1981)</a:t>
            </a: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4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560" y="325043"/>
            <a:ext cx="7222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Reliability of SPE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611560" y="801791"/>
            <a:ext cx="8406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Test-retest Reliability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Coefficient, Two-way Random Effect Model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between-subjects variability (individual differences)</a:t>
            </a:r>
            <a:r>
              <a:rPr lang="en-US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variance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96E63BC-9B09-22FA-3549-F067FF57B2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08" y="2072816"/>
            <a:ext cx="5091451" cy="699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ED08D-0E31-2750-C9BA-53A232060DA8}"/>
              </a:ext>
            </a:extLst>
          </p:cNvPr>
          <p:cNvSpPr txBox="1"/>
          <p:nvPr/>
        </p:nvSpPr>
        <p:spPr>
          <a:xfrm>
            <a:off x="6103127" y="1980110"/>
            <a:ext cx="2880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MSBS: mean square between subjects</a:t>
            </a:r>
          </a:p>
          <a:p>
            <a:pPr lvl="1"/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MSE: mean square error</a:t>
            </a:r>
          </a:p>
          <a:p>
            <a:pPr lvl="1"/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MSBM: the mean square between measurements</a:t>
            </a:r>
          </a:p>
          <a:p>
            <a:pPr lvl="1"/>
            <a:r>
              <a:rPr lang="en-GB" sz="12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number of measurements</a:t>
            </a:r>
          </a:p>
          <a:p>
            <a:pPr lvl="1"/>
            <a:r>
              <a:rPr lang="en-GB" sz="12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number of participants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77E88-3841-F7B6-EA71-5FC08A6AE43B}"/>
              </a:ext>
            </a:extLst>
          </p:cNvPr>
          <p:cNvSpPr txBox="1"/>
          <p:nvPr/>
        </p:nvSpPr>
        <p:spPr>
          <a:xfrm>
            <a:off x="611560" y="3510886"/>
            <a:ext cx="752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ICC</a:t>
            </a:r>
            <a:r>
              <a:rPr lang="zh-CN" alt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(Cicchetti &amp; Sparrow, 1981; </a:t>
            </a:r>
            <a:r>
              <a:rPr lang="en-GB" sz="1400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Kupper</a:t>
            </a:r>
            <a:r>
              <a:rPr lang="en-GB" sz="14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Hafner, 1989). 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10">
            <a:extLst>
              <a:ext uri="{FF2B5EF4-FFF2-40B4-BE49-F238E27FC236}">
                <a16:creationId xmlns:a16="http://schemas.microsoft.com/office/drawing/2014/main" id="{BC69926C-D6F1-3F46-F0AB-46FC62FE31F2}"/>
              </a:ext>
            </a:extLst>
          </p:cNvPr>
          <p:cNvCxnSpPr>
            <a:cxnSpLocks/>
          </p:cNvCxnSpPr>
          <p:nvPr/>
        </p:nvCxnSpPr>
        <p:spPr>
          <a:xfrm flipV="1">
            <a:off x="6444208" y="4179204"/>
            <a:ext cx="0" cy="288852"/>
          </a:xfrm>
          <a:prstGeom prst="straightConnector1">
            <a:avLst/>
          </a:prstGeom>
          <a:ln w="28575">
            <a:solidFill>
              <a:srgbClr val="0CA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7D1C99-2C5A-B84F-4C86-F071B10CD7BD}"/>
              </a:ext>
            </a:extLst>
          </p:cNvPr>
          <p:cNvGrpSpPr/>
          <p:nvPr/>
        </p:nvGrpSpPr>
        <p:grpSpPr>
          <a:xfrm>
            <a:off x="1024170" y="3969120"/>
            <a:ext cx="6697259" cy="778584"/>
            <a:chOff x="1223370" y="4180851"/>
            <a:chExt cx="6697259" cy="7785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F55E25-07F7-3E5A-97AD-08FA61BD9B21}"/>
                </a:ext>
              </a:extLst>
            </p:cNvPr>
            <p:cNvGrpSpPr/>
            <p:nvPr/>
          </p:nvGrpSpPr>
          <p:grpSpPr>
            <a:xfrm>
              <a:off x="1223370" y="4180851"/>
              <a:ext cx="6697259" cy="778584"/>
              <a:chOff x="1187624" y="4419707"/>
              <a:chExt cx="6697259" cy="778584"/>
            </a:xfrm>
          </p:grpSpPr>
          <p:cxnSp>
            <p:nvCxnSpPr>
              <p:cNvPr id="3" name="直接箭头连接符 10">
                <a:extLst>
                  <a:ext uri="{FF2B5EF4-FFF2-40B4-BE49-F238E27FC236}">
                    <a16:creationId xmlns:a16="http://schemas.microsoft.com/office/drawing/2014/main" id="{24A2C990-C2A6-77F9-224D-A489C0769A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4923597"/>
                <a:ext cx="6697259" cy="8215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10">
                <a:extLst>
                  <a:ext uri="{FF2B5EF4-FFF2-40B4-BE49-F238E27FC236}">
                    <a16:creationId xmlns:a16="http://schemas.microsoft.com/office/drawing/2014/main" id="{3F8109AC-B229-A226-FF3A-FA4980C20A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712" y="4634745"/>
                <a:ext cx="0" cy="288852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DD790C-C077-84AE-4560-D655DBF4F96E}"/>
                  </a:ext>
                </a:extLst>
              </p:cNvPr>
              <p:cNvSpPr txBox="1"/>
              <p:nvPr/>
            </p:nvSpPr>
            <p:spPr>
              <a:xfrm>
                <a:off x="1845451" y="491705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9D77F-188A-0687-A043-3E2BFAA5CB15}"/>
                  </a:ext>
                </a:extLst>
              </p:cNvPr>
              <p:cNvSpPr txBox="1"/>
              <p:nvPr/>
            </p:nvSpPr>
            <p:spPr>
              <a:xfrm>
                <a:off x="2972182" y="4568101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</a:t>
                </a: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F2650E6-43B3-BA3E-0692-2A4A76DBD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3407" y="4634745"/>
                <a:ext cx="0" cy="288852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0">
                <a:extLst>
                  <a:ext uri="{FF2B5EF4-FFF2-40B4-BE49-F238E27FC236}">
                    <a16:creationId xmlns:a16="http://schemas.microsoft.com/office/drawing/2014/main" id="{380384C1-C92A-7AB5-4DBD-CE4D9D885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6256" y="4625905"/>
                <a:ext cx="0" cy="288852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0D6A42-6FA6-754F-E660-AF29F20A9021}"/>
                  </a:ext>
                </a:extLst>
              </p:cNvPr>
              <p:cNvSpPr txBox="1"/>
              <p:nvPr/>
            </p:nvSpPr>
            <p:spPr>
              <a:xfrm>
                <a:off x="4626048" y="4587246"/>
                <a:ext cx="776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Moderate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3CA38-2183-9051-81C8-3855137907BA}"/>
                  </a:ext>
                </a:extLst>
              </p:cNvPr>
              <p:cNvSpPr txBox="1"/>
              <p:nvPr/>
            </p:nvSpPr>
            <p:spPr>
              <a:xfrm>
                <a:off x="6377905" y="4419707"/>
                <a:ext cx="769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Excellent</a:t>
                </a:r>
              </a:p>
            </p:txBody>
          </p:sp>
          <p:cxnSp>
            <p:nvCxnSpPr>
              <p:cNvPr id="15" name="直接箭头连接符 10">
                <a:extLst>
                  <a:ext uri="{FF2B5EF4-FFF2-40B4-BE49-F238E27FC236}">
                    <a16:creationId xmlns:a16="http://schemas.microsoft.com/office/drawing/2014/main" id="{938F41E5-C795-9D9B-3995-6711F3E30F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701" y="4623975"/>
                <a:ext cx="0" cy="288852"/>
              </a:xfrm>
              <a:prstGeom prst="straightConnector1">
                <a:avLst/>
              </a:prstGeom>
              <a:ln w="28575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063137-C448-22BC-7DCC-74DED191DFDF}"/>
                  </a:ext>
                </a:extLst>
              </p:cNvPr>
              <p:cNvSpPr txBox="1"/>
              <p:nvPr/>
            </p:nvSpPr>
            <p:spPr>
              <a:xfrm>
                <a:off x="5909465" y="4601615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8A6BEC-EB4F-2B95-63E8-0B4CA8922200}"/>
                  </a:ext>
                </a:extLst>
              </p:cNvPr>
              <p:cNvSpPr txBox="1"/>
              <p:nvPr/>
            </p:nvSpPr>
            <p:spPr>
              <a:xfrm>
                <a:off x="4144894" y="4917053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C22F7A-4A39-1EC7-BA8D-1532847A28AC}"/>
                  </a:ext>
                </a:extLst>
              </p:cNvPr>
              <p:cNvSpPr txBox="1"/>
              <p:nvPr/>
            </p:nvSpPr>
            <p:spPr>
              <a:xfrm>
                <a:off x="5310378" y="4921292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0.75</a:t>
                </a:r>
                <a:endParaRPr lang="en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B72BD9-7D7E-D41A-108B-4A7CFA6155D0}"/>
                  </a:ext>
                </a:extLst>
              </p:cNvPr>
              <p:cNvSpPr txBox="1"/>
              <p:nvPr/>
            </p:nvSpPr>
            <p:spPr>
              <a:xfrm>
                <a:off x="6749076" y="491282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solidFill>
                      <a:srgbClr val="0A999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E3844-8FDB-C934-6559-EC199DB62EFE}"/>
                </a:ext>
              </a:extLst>
            </p:cNvPr>
            <p:cNvSpPr txBox="1"/>
            <p:nvPr/>
          </p:nvSpPr>
          <p:spPr>
            <a:xfrm>
              <a:off x="6461966" y="4678196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CN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24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F5BC3D-CF48-8153-5C82-E75B89E5A371}"/>
              </a:ext>
            </a:extLst>
          </p:cNvPr>
          <p:cNvSpPr txBox="1"/>
          <p:nvPr/>
        </p:nvSpPr>
        <p:spPr>
          <a:xfrm>
            <a:off x="395536" y="155072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endParaRPr lang="en-CN" sz="1600" dirty="0"/>
          </a:p>
        </p:txBody>
      </p:sp>
      <p:pic>
        <p:nvPicPr>
          <p:cNvPr id="9" name="Picture 8" descr="A table with numbers and a number of objects&#10;&#10;Description automatically generated">
            <a:extLst>
              <a:ext uri="{FF2B5EF4-FFF2-40B4-BE49-F238E27FC236}">
                <a16:creationId xmlns:a16="http://schemas.microsoft.com/office/drawing/2014/main" id="{7E20CB81-C6D5-0B61-B245-6F41FD993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"/>
          <a:stretch/>
        </p:blipFill>
        <p:spPr>
          <a:xfrm>
            <a:off x="1187624" y="1707654"/>
            <a:ext cx="5832648" cy="3007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E51EEE-C7C8-40B6-F7E8-81F0AC95816C}"/>
              </a:ext>
            </a:extLst>
          </p:cNvPr>
          <p:cNvSpPr txBox="1"/>
          <p:nvPr/>
        </p:nvSpPr>
        <p:spPr>
          <a:xfrm>
            <a:off x="539552" y="699542"/>
            <a:ext cx="76443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Robustness of SPE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SPE, except the parameter z estimated from DDM, exhibited moderate to large effect sizes</a:t>
            </a:r>
            <a:r>
              <a:rPr lang="en-US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5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46D310-DEE5-4D07-680B-E6A6487C208E}"/>
              </a:ext>
            </a:extLst>
          </p:cNvPr>
          <p:cNvSpPr txBox="1"/>
          <p:nvPr/>
        </p:nvSpPr>
        <p:spPr>
          <a:xfrm>
            <a:off x="323850" y="340430"/>
            <a:ext cx="4194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Split-half Reliability of SPMT </a:t>
            </a:r>
          </a:p>
          <a:p>
            <a:endParaRPr lang="en-CN" sz="1600" dirty="0"/>
          </a:p>
        </p:txBody>
      </p:sp>
      <p:pic>
        <p:nvPicPr>
          <p:cNvPr id="7" name="图片 13" descr="图示&#10;&#10;低可信度描述已自动生成">
            <a:extLst>
              <a:ext uri="{FF2B5EF4-FFF2-40B4-BE49-F238E27FC236}">
                <a16:creationId xmlns:a16="http://schemas.microsoft.com/office/drawing/2014/main" id="{67F62BEE-ABC1-69B6-8ECD-76B46059F7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" b="52011"/>
          <a:stretch/>
        </p:blipFill>
        <p:spPr>
          <a:xfrm>
            <a:off x="4115712" y="703261"/>
            <a:ext cx="4718637" cy="3736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9CAA1-6FDB-C44C-1766-52EB8A6D5065}"/>
              </a:ext>
            </a:extLst>
          </p:cNvPr>
          <p:cNvSpPr txBox="1"/>
          <p:nvPr/>
        </p:nvSpPr>
        <p:spPr>
          <a:xfrm>
            <a:off x="5624015" y="4426044"/>
            <a:ext cx="34412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 with Monte Carlo split-half Method</a:t>
            </a:r>
          </a:p>
        </p:txBody>
      </p:sp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id="{24CFA4A2-1195-EC15-B3B7-7A801F8392F3}"/>
              </a:ext>
            </a:extLst>
          </p:cNvPr>
          <p:cNvCxnSpPr>
            <a:cxnSpLocks/>
          </p:cNvCxnSpPr>
          <p:nvPr/>
        </p:nvCxnSpPr>
        <p:spPr bwMode="auto">
          <a:xfrm>
            <a:off x="4115712" y="912688"/>
            <a:ext cx="0" cy="3774966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667FDA-B39F-3842-B8B5-79ECF13E0B1E}"/>
              </a:ext>
            </a:extLst>
          </p:cNvPr>
          <p:cNvSpPr txBox="1"/>
          <p:nvPr/>
        </p:nvSpPr>
        <p:spPr>
          <a:xfrm>
            <a:off x="356421" y="906904"/>
            <a:ext cx="36395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sz="16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“Stranger” as Baseline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.65, SE = .02, 95%CI [.61, .70]);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l-GR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.64,SE = .03, 95%CI [.59, .69]);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GB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sz="16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“Close other” as Baseline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 </a:t>
            </a:r>
            <a:endParaRPr lang="en-GB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.58, SE = .02, 95%CI [.54, .63]);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l-GR" altLang="zh-CN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.57, SE = .02, 95% CI [.52, . 62]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6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other SPE measures &lt; 0.5</a:t>
            </a:r>
          </a:p>
        </p:txBody>
      </p:sp>
    </p:spTree>
    <p:extLst>
      <p:ext uri="{BB962C8B-B14F-4D97-AF65-F5344CB8AC3E}">
        <p14:creationId xmlns:p14="http://schemas.microsoft.com/office/powerpoint/2010/main" val="321178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46D310-DEE5-4D07-680B-E6A6487C208E}"/>
              </a:ext>
            </a:extLst>
          </p:cNvPr>
          <p:cNvSpPr txBox="1"/>
          <p:nvPr/>
        </p:nvSpPr>
        <p:spPr>
          <a:xfrm>
            <a:off x="485778" y="340430"/>
            <a:ext cx="487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Test-retest Reliability of SPMT </a:t>
            </a:r>
          </a:p>
          <a:p>
            <a:endParaRPr lang="en-CN" sz="1600" dirty="0"/>
          </a:p>
        </p:txBody>
      </p:sp>
      <p:pic>
        <p:nvPicPr>
          <p:cNvPr id="2" name="图片 13" descr="图示&#10;&#10;低可信度描述已自动生成">
            <a:extLst>
              <a:ext uri="{FF2B5EF4-FFF2-40B4-BE49-F238E27FC236}">
                <a16:creationId xmlns:a16="http://schemas.microsoft.com/office/drawing/2014/main" id="{77176FDD-2153-0F80-046D-F55462D590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4027953" y="915566"/>
            <a:ext cx="4859380" cy="3887504"/>
          </a:xfrm>
          <a:prstGeom prst="rect">
            <a:avLst/>
          </a:prstGeom>
        </p:spPr>
      </p:pic>
      <p:cxnSp>
        <p:nvCxnSpPr>
          <p:cNvPr id="7" name="直接连接符 12">
            <a:extLst>
              <a:ext uri="{FF2B5EF4-FFF2-40B4-BE49-F238E27FC236}">
                <a16:creationId xmlns:a16="http://schemas.microsoft.com/office/drawing/2014/main" id="{761774BA-F029-61C7-608E-A8E8898B282B}"/>
              </a:ext>
            </a:extLst>
          </p:cNvPr>
          <p:cNvCxnSpPr>
            <a:cxnSpLocks/>
          </p:cNvCxnSpPr>
          <p:nvPr/>
        </p:nvCxnSpPr>
        <p:spPr bwMode="auto">
          <a:xfrm>
            <a:off x="4071949" y="891403"/>
            <a:ext cx="0" cy="3911667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99FF17-F95E-954D-92D5-D8DB6AD545C4}"/>
              </a:ext>
            </a:extLst>
          </p:cNvPr>
          <p:cNvSpPr txBox="1"/>
          <p:nvPr/>
        </p:nvSpPr>
        <p:spPr>
          <a:xfrm>
            <a:off x="387578" y="940534"/>
            <a:ext cx="374817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sz="16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“Close other” as Baseline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0.53 (95% CI = [.39, .69]),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l-GR" altLang="zh-CN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zh-CN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 (95% CI = [.38, .68]).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sz="16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“Stranger” as Baseline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0.58 (95% CI = [.45, .73])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l-GR" altLang="zh-CN" sz="16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zh-CN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zh-CN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 (95% CI = [.21, .52]). </a:t>
            </a:r>
          </a:p>
          <a:p>
            <a:endParaRPr lang="en-GB" sz="1600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sz="16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other measures &lt; 0.4. </a:t>
            </a:r>
          </a:p>
        </p:txBody>
      </p:sp>
    </p:spTree>
    <p:extLst>
      <p:ext uri="{BB962C8B-B14F-4D97-AF65-F5344CB8AC3E}">
        <p14:creationId xmlns:p14="http://schemas.microsoft.com/office/powerpoint/2010/main" val="268666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46D310-DEE5-4D07-680B-E6A6487C208E}"/>
              </a:ext>
            </a:extLst>
          </p:cNvPr>
          <p:cNvSpPr txBox="1"/>
          <p:nvPr/>
        </p:nvSpPr>
        <p:spPr>
          <a:xfrm>
            <a:off x="485778" y="340430"/>
            <a:ext cx="487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</a:p>
          <a:p>
            <a:endParaRPr lang="en-CN" sz="1600" dirty="0"/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2123B6A0-8F7C-D000-42BD-5B6A63073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909" y="663479"/>
            <a:ext cx="4771313" cy="3816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47BDF-A546-8B37-6D41-BA0808A7BCB2}"/>
              </a:ext>
            </a:extLst>
          </p:cNvPr>
          <p:cNvSpPr txBox="1"/>
          <p:nvPr/>
        </p:nvSpPr>
        <p:spPr>
          <a:xfrm>
            <a:off x="415679" y="1057647"/>
            <a:ext cx="314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Results </a:t>
            </a:r>
          </a:p>
          <a:p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C4FD9-4B4C-1EF6-B330-1093195EB435}"/>
              </a:ext>
            </a:extLst>
          </p:cNvPr>
          <p:cNvSpPr txBox="1"/>
          <p:nvPr/>
        </p:nvSpPr>
        <p:spPr>
          <a:xfrm>
            <a:off x="4439469" y="4519983"/>
            <a:ext cx="3888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trial numbers and Monte Carlo split-half reliability</a:t>
            </a:r>
            <a:endParaRPr lang="en-CN" sz="1400" dirty="0">
              <a:solidFill>
                <a:srgbClr val="0A999E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9B099D1-F0D4-9066-8511-89DE8B235B95}"/>
              </a:ext>
            </a:extLst>
          </p:cNvPr>
          <p:cNvCxnSpPr>
            <a:cxnSpLocks/>
          </p:cNvCxnSpPr>
          <p:nvPr/>
        </p:nvCxnSpPr>
        <p:spPr bwMode="auto">
          <a:xfrm>
            <a:off x="3707904" y="703442"/>
            <a:ext cx="0" cy="4127637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0" name="组合 23">
            <a:extLst>
              <a:ext uri="{FF2B5EF4-FFF2-40B4-BE49-F238E27FC236}">
                <a16:creationId xmlns:a16="http://schemas.microsoft.com/office/drawing/2014/main" id="{F38C0347-1E15-2A43-82C9-C52BFA964A1E}"/>
              </a:ext>
            </a:extLst>
          </p:cNvPr>
          <p:cNvGrpSpPr/>
          <p:nvPr/>
        </p:nvGrpSpPr>
        <p:grpSpPr>
          <a:xfrm>
            <a:off x="409981" y="1751772"/>
            <a:ext cx="3387426" cy="2030976"/>
            <a:chOff x="230976" y="1702194"/>
            <a:chExt cx="3387426" cy="2030976"/>
          </a:xfrm>
        </p:grpSpPr>
        <p:sp>
          <p:nvSpPr>
            <p:cNvPr id="21" name="文本框 3">
              <a:extLst>
                <a:ext uri="{FF2B5EF4-FFF2-40B4-BE49-F238E27FC236}">
                  <a16:creationId xmlns:a16="http://schemas.microsoft.com/office/drawing/2014/main" id="{88DD1318-721F-214F-AF58-7BA06F9ED285}"/>
                </a:ext>
              </a:extLst>
            </p:cNvPr>
            <p:cNvSpPr txBox="1"/>
            <p:nvPr/>
          </p:nvSpPr>
          <p:spPr>
            <a:xfrm>
              <a:off x="1836657" y="3363838"/>
              <a:ext cx="17817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Numbers </a:t>
              </a:r>
              <a:endParaRPr lang="zh-CN" altLang="en-US" dirty="0"/>
            </a:p>
          </p:txBody>
        </p:sp>
        <p:sp>
          <p:nvSpPr>
            <p:cNvPr id="22" name="文本框 4">
              <a:extLst>
                <a:ext uri="{FF2B5EF4-FFF2-40B4-BE49-F238E27FC236}">
                  <a16:creationId xmlns:a16="http://schemas.microsoft.com/office/drawing/2014/main" id="{C34F6106-D44A-934E-9024-96FF837E6848}"/>
                </a:ext>
              </a:extLst>
            </p:cNvPr>
            <p:cNvSpPr txBox="1"/>
            <p:nvPr/>
          </p:nvSpPr>
          <p:spPr>
            <a:xfrm>
              <a:off x="268879" y="3363838"/>
              <a:ext cx="1214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Hedges’ </a:t>
              </a:r>
              <a:r>
                <a:rPr lang="en-GB" altLang="zh-CN" i="1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i="1" dirty="0"/>
            </a:p>
          </p:txBody>
        </p:sp>
        <p:sp>
          <p:nvSpPr>
            <p:cNvPr id="23" name="文本框 7">
              <a:extLst>
                <a:ext uri="{FF2B5EF4-FFF2-40B4-BE49-F238E27FC236}">
                  <a16:creationId xmlns:a16="http://schemas.microsoft.com/office/drawing/2014/main" id="{20AD7687-D813-F64B-9379-1C1DA2915945}"/>
                </a:ext>
              </a:extLst>
            </p:cNvPr>
            <p:cNvSpPr txBox="1"/>
            <p:nvPr/>
          </p:nvSpPr>
          <p:spPr>
            <a:xfrm>
              <a:off x="230976" y="1702194"/>
              <a:ext cx="3366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dirty="0">
                  <a:solidFill>
                    <a:srgbClr val="0A99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 split-half reliability </a:t>
              </a:r>
              <a:endParaRPr lang="zh-CN" altLang="en-US" dirty="0"/>
            </a:p>
          </p:txBody>
        </p:sp>
        <p:cxnSp>
          <p:nvCxnSpPr>
            <p:cNvPr id="24" name="直接箭头连接符 10">
              <a:extLst>
                <a:ext uri="{FF2B5EF4-FFF2-40B4-BE49-F238E27FC236}">
                  <a16:creationId xmlns:a16="http://schemas.microsoft.com/office/drawing/2014/main" id="{E29B5119-6A07-6F45-BF8F-7D12E86BD363}"/>
                </a:ext>
              </a:extLst>
            </p:cNvPr>
            <p:cNvCxnSpPr/>
            <p:nvPr/>
          </p:nvCxnSpPr>
          <p:spPr>
            <a:xfrm flipV="1">
              <a:off x="827584" y="2211710"/>
              <a:ext cx="792088" cy="936104"/>
            </a:xfrm>
            <a:prstGeom prst="straightConnector1">
              <a:avLst/>
            </a:prstGeom>
            <a:ln>
              <a:solidFill>
                <a:srgbClr val="0066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3">
              <a:extLst>
                <a:ext uri="{FF2B5EF4-FFF2-40B4-BE49-F238E27FC236}">
                  <a16:creationId xmlns:a16="http://schemas.microsoft.com/office/drawing/2014/main" id="{FA32A905-FB4D-8B40-8192-E836C6D4AE88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219822"/>
              <a:ext cx="1521342" cy="0"/>
            </a:xfrm>
            <a:prstGeom prst="straightConnector1">
              <a:avLst/>
            </a:prstGeom>
            <a:ln>
              <a:solidFill>
                <a:srgbClr val="0066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6">
              <a:extLst>
                <a:ext uri="{FF2B5EF4-FFF2-40B4-BE49-F238E27FC236}">
                  <a16:creationId xmlns:a16="http://schemas.microsoft.com/office/drawing/2014/main" id="{69CE466B-718B-864B-BEB4-5A2B3DB1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657" y="2211710"/>
              <a:ext cx="809173" cy="934764"/>
            </a:xfrm>
            <a:prstGeom prst="straightConnector1">
              <a:avLst/>
            </a:prstGeom>
            <a:ln>
              <a:solidFill>
                <a:srgbClr val="0066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0">
              <a:extLst>
                <a:ext uri="{FF2B5EF4-FFF2-40B4-BE49-F238E27FC236}">
                  <a16:creationId xmlns:a16="http://schemas.microsoft.com/office/drawing/2014/main" id="{E6E99498-690B-9448-9FC1-27627DFECADE}"/>
                </a:ext>
              </a:extLst>
            </p:cNvPr>
            <p:cNvSpPr txBox="1"/>
            <p:nvPr/>
          </p:nvSpPr>
          <p:spPr>
            <a:xfrm>
              <a:off x="2290895" y="2547282"/>
              <a:ext cx="624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66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&lt; .05</a:t>
              </a:r>
              <a:endParaRPr lang="zh-CN" altLang="en-US" sz="11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1">
              <a:extLst>
                <a:ext uri="{FF2B5EF4-FFF2-40B4-BE49-F238E27FC236}">
                  <a16:creationId xmlns:a16="http://schemas.microsoft.com/office/drawing/2014/main" id="{C9A9259C-47AE-684A-AD07-225167BE610C}"/>
                </a:ext>
              </a:extLst>
            </p:cNvPr>
            <p:cNvSpPr txBox="1"/>
            <p:nvPr/>
          </p:nvSpPr>
          <p:spPr>
            <a:xfrm>
              <a:off x="1417151" y="2956872"/>
              <a:ext cx="624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66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&gt; .05</a:t>
              </a:r>
              <a:endParaRPr lang="zh-CN" altLang="en-US" sz="11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2">
              <a:extLst>
                <a:ext uri="{FF2B5EF4-FFF2-40B4-BE49-F238E27FC236}">
                  <a16:creationId xmlns:a16="http://schemas.microsoft.com/office/drawing/2014/main" id="{B9465348-C5C6-0C46-9F15-BAFECD802CD3}"/>
                </a:ext>
              </a:extLst>
            </p:cNvPr>
            <p:cNvSpPr txBox="1"/>
            <p:nvPr/>
          </p:nvSpPr>
          <p:spPr>
            <a:xfrm>
              <a:off x="672155" y="2502558"/>
              <a:ext cx="624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66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&gt; .05</a:t>
              </a:r>
              <a:endParaRPr lang="zh-CN" altLang="en-US" sz="11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02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1560" y="339502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Answering the Research Questions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85DF2-EB7E-6532-1AD2-989283A142C7}"/>
              </a:ext>
            </a:extLst>
          </p:cNvPr>
          <p:cNvSpPr txBox="1"/>
          <p:nvPr/>
        </p:nvSpPr>
        <p:spPr>
          <a:xfrm>
            <a:off x="611560" y="1018346"/>
            <a:ext cx="722274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way of quantifying SPE is the most reliable one(s)? </a:t>
            </a:r>
          </a:p>
          <a:p>
            <a:pPr marL="1200150" lvl="2" indent="-285750">
              <a:buClr>
                <a:srgbClr val="0A999E"/>
              </a:buClr>
              <a:buFont typeface="Wingdings" pitchFamily="2" charset="2"/>
              <a:buChar char="ü"/>
            </a:pPr>
            <a:r>
              <a:rPr lang="en-GB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ACC, </a:t>
            </a:r>
            <a:r>
              <a:rPr lang="en-GB" altLang="zh-CN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d′, </a:t>
            </a:r>
            <a:r>
              <a:rPr lang="el-GR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zh-CN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z </a:t>
            </a:r>
            <a:r>
              <a:rPr lang="en-GB" altLang="zh-CN" sz="24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“Close other”, </a:t>
            </a:r>
            <a:r>
              <a:rPr lang="en-GB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“Stranger”</a:t>
            </a: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“Celebrity”, and “Non-person”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SPE measured by SPMT suitable for assessing individual differences?</a:t>
            </a:r>
          </a:p>
          <a:p>
            <a:pPr marL="1200150" lvl="2" indent="-285750">
              <a:buClr>
                <a:srgbClr val="0A999E"/>
              </a:buClr>
              <a:buFont typeface="Wingdings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version is not suitable. </a:t>
            </a:r>
          </a:p>
          <a:p>
            <a:pPr marL="1200150" lvl="2" indent="-285750">
              <a:buClr>
                <a:srgbClr val="0A999E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reliability paradox in the assessment of SPE using SPMT?</a:t>
            </a:r>
          </a:p>
          <a:p>
            <a:pPr marL="1200150" lvl="2" indent="-285750">
              <a:buClr>
                <a:srgbClr val="0A999E"/>
              </a:buClr>
              <a:buFont typeface="Wingdings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given the robust experimental effect and relatively low reliability.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3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39552" y="267494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Reliability Paradox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85B1C-236C-79F3-605B-35CC116E7BC9}"/>
              </a:ext>
            </a:extLst>
          </p:cNvPr>
          <p:cNvSpPr txBox="1"/>
          <p:nvPr/>
        </p:nvSpPr>
        <p:spPr>
          <a:xfrm>
            <a:off x="548975" y="81437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SPMT, like other cognitive tasks, tends to exhibit minimal variability among participants while maximizing the detection of SPE at the group level.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365E03-AA69-6765-561A-B72387B6F2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975" y="2571750"/>
            <a:ext cx="1528539" cy="15285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D26B181-7F03-286C-002E-8D8E689F24B1}"/>
              </a:ext>
            </a:extLst>
          </p:cNvPr>
          <p:cNvSpPr txBox="1"/>
          <p:nvPr/>
        </p:nvSpPr>
        <p:spPr>
          <a:xfrm>
            <a:off x="1043367" y="4353984"/>
            <a:ext cx="293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Experimental Effect</a:t>
            </a:r>
            <a:endParaRPr lang="zh-CN" alt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2">
            <a:extLst>
              <a:ext uri="{FF2B5EF4-FFF2-40B4-BE49-F238E27FC236}">
                <a16:creationId xmlns:a16="http://schemas.microsoft.com/office/drawing/2014/main" id="{F6EFD74C-831A-B28A-633C-1F911D2E0072}"/>
              </a:ext>
            </a:extLst>
          </p:cNvPr>
          <p:cNvCxnSpPr>
            <a:cxnSpLocks/>
          </p:cNvCxnSpPr>
          <p:nvPr/>
        </p:nvCxnSpPr>
        <p:spPr bwMode="auto">
          <a:xfrm>
            <a:off x="4716016" y="1596034"/>
            <a:ext cx="0" cy="3230855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1026" name="Picture 2" descr="Person Icon">
            <a:extLst>
              <a:ext uri="{FF2B5EF4-FFF2-40B4-BE49-F238E27FC236}">
                <a16:creationId xmlns:a16="http://schemas.microsoft.com/office/drawing/2014/main" id="{883A1992-3936-C91D-778C-C55488D2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63" y="1700178"/>
            <a:ext cx="980036" cy="9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rson Icon">
            <a:extLst>
              <a:ext uri="{FF2B5EF4-FFF2-40B4-BE49-F238E27FC236}">
                <a16:creationId xmlns:a16="http://schemas.microsoft.com/office/drawing/2014/main" id="{41279C76-B1B7-9144-A0C4-308ABCF14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9" r="8319"/>
          <a:stretch/>
        </p:blipFill>
        <p:spPr bwMode="auto">
          <a:xfrm>
            <a:off x="2747726" y="3267173"/>
            <a:ext cx="898509" cy="88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rson Icon">
            <a:extLst>
              <a:ext uri="{FF2B5EF4-FFF2-40B4-BE49-F238E27FC236}">
                <a16:creationId xmlns:a16="http://schemas.microsoft.com/office/drawing/2014/main" id="{4FDCF7C6-E962-E64A-A116-D59CB29C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69" y="3181545"/>
            <a:ext cx="980036" cy="9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rson Icon">
            <a:extLst>
              <a:ext uri="{FF2B5EF4-FFF2-40B4-BE49-F238E27FC236}">
                <a16:creationId xmlns:a16="http://schemas.microsoft.com/office/drawing/2014/main" id="{02CD6D0E-80D5-494A-8C39-21E7DC79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9" r="8319"/>
          <a:stretch/>
        </p:blipFill>
        <p:spPr bwMode="auto">
          <a:xfrm>
            <a:off x="7207840" y="3267172"/>
            <a:ext cx="898509" cy="88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14">
            <a:extLst>
              <a:ext uri="{FF2B5EF4-FFF2-40B4-BE49-F238E27FC236}">
                <a16:creationId xmlns:a16="http://schemas.microsoft.com/office/drawing/2014/main" id="{A4C8610D-6A9E-F943-9476-3BD9BC01145C}"/>
              </a:ext>
            </a:extLst>
          </p:cNvPr>
          <p:cNvSpPr txBox="1"/>
          <p:nvPr/>
        </p:nvSpPr>
        <p:spPr>
          <a:xfrm>
            <a:off x="4716016" y="4358224"/>
            <a:ext cx="38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“Good” Scale </a:t>
            </a:r>
            <a:endParaRPr lang="zh-CN" alt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577D0E38-62E5-BF46-BFEC-FDE319FA4523}"/>
              </a:ext>
            </a:extLst>
          </p:cNvPr>
          <p:cNvSpPr/>
          <p:nvPr/>
        </p:nvSpPr>
        <p:spPr>
          <a:xfrm>
            <a:off x="2592457" y="1496645"/>
            <a:ext cx="1808946" cy="1328537"/>
          </a:xfrm>
          <a:prstGeom prst="wedgeEllipseCallout">
            <a:avLst>
              <a:gd name="adj1" fmla="val -102007"/>
              <a:gd name="adj2" fmla="val 59136"/>
            </a:avLst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6137B-0597-E547-9C6F-021C13FC0441}"/>
              </a:ext>
            </a:extLst>
          </p:cNvPr>
          <p:cNvSpPr txBox="1"/>
          <p:nvPr/>
        </p:nvSpPr>
        <p:spPr>
          <a:xfrm>
            <a:off x="6005083" y="2314273"/>
            <a:ext cx="165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My SPE is higher than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102ED-894A-C94C-892A-AC73633C4D77}"/>
              </a:ext>
            </a:extLst>
          </p:cNvPr>
          <p:cNvSpPr txBox="1"/>
          <p:nvPr/>
        </p:nvSpPr>
        <p:spPr>
          <a:xfrm>
            <a:off x="3351310" y="186988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SPE!</a:t>
            </a:r>
          </a:p>
        </p:txBody>
      </p:sp>
      <p:sp>
        <p:nvSpPr>
          <p:cNvPr id="42" name="Oval Callout 41">
            <a:extLst>
              <a:ext uri="{FF2B5EF4-FFF2-40B4-BE49-F238E27FC236}">
                <a16:creationId xmlns:a16="http://schemas.microsoft.com/office/drawing/2014/main" id="{343C0AFC-BCF4-274A-8F38-EF0E5C845277}"/>
              </a:ext>
            </a:extLst>
          </p:cNvPr>
          <p:cNvSpPr/>
          <p:nvPr/>
        </p:nvSpPr>
        <p:spPr>
          <a:xfrm flipV="1">
            <a:off x="2745535" y="2941154"/>
            <a:ext cx="1413718" cy="1320474"/>
          </a:xfrm>
          <a:prstGeom prst="wedgeEllipseCallout">
            <a:avLst>
              <a:gd name="adj1" fmla="val -111545"/>
              <a:gd name="adj2" fmla="val 19525"/>
            </a:avLst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2096B3-6ACE-0347-BBCC-D412F3B6245C}"/>
              </a:ext>
            </a:extLst>
          </p:cNvPr>
          <p:cNvSpPr txBox="1"/>
          <p:nvPr/>
        </p:nvSpPr>
        <p:spPr>
          <a:xfrm>
            <a:off x="3389178" y="322855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do I!</a:t>
            </a:r>
          </a:p>
        </p:txBody>
      </p:sp>
      <p:sp>
        <p:nvSpPr>
          <p:cNvPr id="43" name="Oval Callout 42">
            <a:extLst>
              <a:ext uri="{FF2B5EF4-FFF2-40B4-BE49-F238E27FC236}">
                <a16:creationId xmlns:a16="http://schemas.microsoft.com/office/drawing/2014/main" id="{40DEE515-5E42-6F45-8201-EF990A01F3FA}"/>
              </a:ext>
            </a:extLst>
          </p:cNvPr>
          <p:cNvSpPr/>
          <p:nvPr/>
        </p:nvSpPr>
        <p:spPr>
          <a:xfrm>
            <a:off x="6012738" y="2046147"/>
            <a:ext cx="1553378" cy="1051206"/>
          </a:xfrm>
          <a:prstGeom prst="wedgeEllipseCallout">
            <a:avLst>
              <a:gd name="adj1" fmla="val -46318"/>
              <a:gd name="adj2" fmla="val 71378"/>
            </a:avLst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7AFFD-EDAB-2246-AA52-FADF370B7CCD}"/>
              </a:ext>
            </a:extLst>
          </p:cNvPr>
          <p:cNvSpPr txBox="1"/>
          <p:nvPr/>
        </p:nvSpPr>
        <p:spPr>
          <a:xfrm>
            <a:off x="633553" y="1866598"/>
            <a:ext cx="155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 variations between individuals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FF1D-416B-3F9A-6F7E-13E5B9ABA89B}"/>
              </a:ext>
            </a:extLst>
          </p:cNvPr>
          <p:cNvSpPr txBox="1"/>
          <p:nvPr/>
        </p:nvSpPr>
        <p:spPr>
          <a:xfrm>
            <a:off x="5928592" y="3319903"/>
            <a:ext cx="155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Substaintial variations between individuals </a:t>
            </a:r>
          </a:p>
        </p:txBody>
      </p:sp>
    </p:spTree>
    <p:extLst>
      <p:ext uri="{BB962C8B-B14F-4D97-AF65-F5344CB8AC3E}">
        <p14:creationId xmlns:p14="http://schemas.microsoft.com/office/powerpoint/2010/main" val="19244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15055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Outline</a:t>
            </a:r>
            <a:endParaRPr lang="en-US" altLang="zh-CN" sz="32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99592" y="987574"/>
            <a:ext cx="6995160" cy="36887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A999E"/>
              </a:buClr>
              <a:buFont typeface="Wingdings" panose="05000000000000000000" pitchFamily="2" charset="2"/>
              <a:buChar char="q"/>
              <a:defRPr/>
            </a:pPr>
            <a:r>
              <a:rPr lang="en-SG" altLang="zh-CN" dirty="0">
                <a:solidFill>
                  <a:srgbClr val="006699"/>
                </a:solidFill>
              </a:rPr>
              <a:t>Background</a:t>
            </a:r>
          </a:p>
          <a:p>
            <a:pPr lvl="1">
              <a:buClr>
                <a:srgbClr val="0A999E"/>
              </a:buClr>
              <a:defRPr/>
            </a:pPr>
            <a:r>
              <a:rPr lang="en-US" altLang="zh-CN" sz="20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</a:t>
            </a:r>
          </a:p>
          <a:p>
            <a:pPr lvl="1">
              <a:buClr>
                <a:srgbClr val="0A999E"/>
              </a:buClr>
              <a:defRPr/>
            </a:pPr>
            <a:r>
              <a:rPr lang="en-US" altLang="zh-CN" sz="2000" dirty="0">
                <a:solidFill>
                  <a:srgbClr val="006699"/>
                </a:solidFill>
              </a:rPr>
              <a:t>Self Perceptual Matching Task</a:t>
            </a:r>
            <a:endParaRPr lang="en-US" altLang="en-SG" sz="2000" dirty="0">
              <a:solidFill>
                <a:srgbClr val="006699"/>
              </a:solidFill>
            </a:endParaRPr>
          </a:p>
          <a:p>
            <a:pPr lvl="1">
              <a:buClr>
                <a:srgbClr val="0A999E"/>
              </a:buClr>
              <a:defRPr/>
            </a:pPr>
            <a:r>
              <a:rPr lang="en-US" altLang="en-SG" sz="2000" dirty="0">
                <a:solidFill>
                  <a:srgbClr val="006699"/>
                </a:solidFill>
              </a:rPr>
              <a:t>The</a:t>
            </a:r>
            <a:r>
              <a:rPr lang="zh-CN" altLang="en-US" sz="2000" dirty="0">
                <a:solidFill>
                  <a:srgbClr val="006699"/>
                </a:solidFill>
              </a:rPr>
              <a:t> </a:t>
            </a:r>
            <a:r>
              <a:rPr lang="en-US" altLang="zh-CN" sz="2000" dirty="0">
                <a:solidFill>
                  <a:srgbClr val="006699"/>
                </a:solidFill>
              </a:rPr>
              <a:t>Reliability</a:t>
            </a:r>
            <a:r>
              <a:rPr lang="zh-CN" altLang="en-US" sz="2000" dirty="0">
                <a:solidFill>
                  <a:srgbClr val="006699"/>
                </a:solidFill>
              </a:rPr>
              <a:t> </a:t>
            </a:r>
            <a:r>
              <a:rPr lang="en-US" altLang="zh-CN" sz="2000" dirty="0">
                <a:solidFill>
                  <a:srgbClr val="006699"/>
                </a:solidFill>
              </a:rPr>
              <a:t>Paradox</a:t>
            </a:r>
            <a:endParaRPr lang="en-SG" altLang="zh-CN" sz="2000" dirty="0">
              <a:solidFill>
                <a:srgbClr val="006699"/>
              </a:solidFill>
            </a:endParaRPr>
          </a:p>
          <a:p>
            <a:pPr>
              <a:buClr>
                <a:srgbClr val="0A999E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SG" dirty="0">
                <a:solidFill>
                  <a:srgbClr val="006699"/>
                </a:solidFill>
              </a:rPr>
              <a:t>Method</a:t>
            </a:r>
            <a:endParaRPr lang="en-SG" altLang="zh-CN" sz="2000" dirty="0">
              <a:solidFill>
                <a:srgbClr val="006699"/>
              </a:solidFill>
            </a:endParaRPr>
          </a:p>
          <a:p>
            <a:pPr marL="342900" lvl="1" indent="-342900">
              <a:buClr>
                <a:srgbClr val="0A999E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en-SG" dirty="0">
                <a:solidFill>
                  <a:srgbClr val="006699"/>
                </a:solidFill>
              </a:rPr>
              <a:t>Results</a:t>
            </a:r>
          </a:p>
          <a:p>
            <a:pPr marL="342900" lvl="1" indent="-342900">
              <a:buClr>
                <a:srgbClr val="0A999E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en-SG" dirty="0">
                <a:solidFill>
                  <a:srgbClr val="006699"/>
                </a:solidFill>
              </a:rPr>
              <a:t>Discussion, </a:t>
            </a:r>
            <a:r>
              <a:rPr lang="en-US" altLang="zh-CN" dirty="0">
                <a:solidFill>
                  <a:srgbClr val="006699"/>
                </a:solidFill>
              </a:rPr>
              <a:t>Implication &amp; Limitation </a:t>
            </a:r>
            <a:endParaRPr lang="en-SG" altLang="zh-CN" sz="2800" dirty="0">
              <a:solidFill>
                <a:srgbClr val="006699"/>
              </a:solidFill>
            </a:endParaRPr>
          </a:p>
          <a:p>
            <a:pPr marL="344170" lvl="1" indent="0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SG" altLang="zh-CN" sz="2000" dirty="0"/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7544" y="339502"/>
            <a:ext cx="83529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zh-CN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</a:t>
            </a:r>
            <a:r>
              <a:rPr lang="zh-CN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SPMT for Individual Differences 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487166" y="960783"/>
            <a:ext cx="82089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SPMT was designed to achieve robust group-level SPE rather than to measure individual differences, researchers need to re-design the task if they are interested in assessing individual difference. 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43FF927-88E1-DB00-1D9A-30103813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-492" b="1"/>
          <a:stretch/>
        </p:blipFill>
        <p:spPr>
          <a:xfrm>
            <a:off x="487166" y="2169148"/>
            <a:ext cx="3156928" cy="2021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E569E-BC58-DF13-45D5-F8C5E177BDDE}"/>
              </a:ext>
            </a:extLst>
          </p:cNvPr>
          <p:cNvSpPr txBox="1"/>
          <p:nvPr/>
        </p:nvSpPr>
        <p:spPr>
          <a:xfrm>
            <a:off x="515761" y="4337134"/>
            <a:ext cx="29498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solidFill>
                  <a:srgbClr val="0A999E"/>
                </a:solidFill>
                <a:latin typeface="Times" pitchFamily="2" charset="0"/>
              </a:rPr>
              <a:t>Gamification</a:t>
            </a:r>
            <a:r>
              <a:rPr lang="zh-CN" altLang="en-US" sz="1200" dirty="0">
                <a:solidFill>
                  <a:srgbClr val="0A999E"/>
                </a:solidFill>
                <a:latin typeface="Times" pitchFamily="2" charset="0"/>
              </a:rPr>
              <a:t> </a:t>
            </a:r>
            <a:r>
              <a:rPr lang="en-US" altLang="zh-CN" sz="1200" dirty="0">
                <a:solidFill>
                  <a:srgbClr val="0A999E"/>
                </a:solidFill>
                <a:latin typeface="Times" pitchFamily="2" charset="0"/>
              </a:rPr>
              <a:t>of</a:t>
            </a:r>
            <a:r>
              <a:rPr lang="zh-CN" altLang="en-US" sz="1200" dirty="0">
                <a:solidFill>
                  <a:srgbClr val="0A999E"/>
                </a:solidFill>
                <a:latin typeface="Times" pitchFamily="2" charset="0"/>
              </a:rPr>
              <a:t> </a:t>
            </a:r>
            <a:r>
              <a:rPr lang="en-US" altLang="zh-CN" sz="1200" dirty="0">
                <a:solidFill>
                  <a:srgbClr val="0A999E"/>
                </a:solidFill>
                <a:latin typeface="Times" pitchFamily="2" charset="0"/>
              </a:rPr>
              <a:t>the</a:t>
            </a:r>
            <a:r>
              <a:rPr lang="zh-CN" altLang="en-US" sz="1200" dirty="0">
                <a:solidFill>
                  <a:srgbClr val="0A999E"/>
                </a:solidFill>
                <a:latin typeface="Times" pitchFamily="2" charset="0"/>
              </a:rPr>
              <a:t> </a:t>
            </a:r>
            <a:r>
              <a:rPr lang="en-US" altLang="zh-CN" sz="1200" dirty="0">
                <a:solidFill>
                  <a:srgbClr val="0A999E"/>
                </a:solidFill>
                <a:latin typeface="Times" pitchFamily="2" charset="0"/>
              </a:rPr>
              <a:t>Stroop</a:t>
            </a:r>
            <a:r>
              <a:rPr lang="zh-CN" altLang="en-US" sz="1200" dirty="0">
                <a:solidFill>
                  <a:srgbClr val="0A999E"/>
                </a:solidFill>
                <a:latin typeface="Times" pitchFamily="2" charset="0"/>
              </a:rPr>
              <a:t> </a:t>
            </a:r>
            <a:r>
              <a:rPr lang="en-US" altLang="zh-CN" sz="1200" dirty="0">
                <a:solidFill>
                  <a:srgbClr val="0A999E"/>
                </a:solidFill>
                <a:latin typeface="Times" pitchFamily="2" charset="0"/>
              </a:rPr>
              <a:t>Task</a:t>
            </a:r>
          </a:p>
          <a:p>
            <a:pPr algn="ctr"/>
            <a:r>
              <a:rPr lang="en-GB" sz="1200" dirty="0" err="1">
                <a:solidFill>
                  <a:srgbClr val="0A999E"/>
                </a:solidFill>
                <a:latin typeface="Times" pitchFamily="2" charset="0"/>
              </a:rPr>
              <a:t>Kucina</a:t>
            </a:r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 et al. (2023)</a:t>
            </a:r>
            <a:r>
              <a:rPr lang="en-US" sz="1200" dirty="0">
                <a:solidFill>
                  <a:srgbClr val="0A999E"/>
                </a:solidFill>
                <a:latin typeface="Times" pitchFamily="2" charset="0"/>
              </a:rPr>
              <a:t>, </a:t>
            </a:r>
            <a:r>
              <a:rPr lang="en-US" sz="1200" i="1" dirty="0">
                <a:solidFill>
                  <a:srgbClr val="0A999E"/>
                </a:solidFill>
                <a:latin typeface="Times" pitchFamily="2" charset="0"/>
              </a:rPr>
              <a:t>Nature Communication</a:t>
            </a:r>
            <a:endParaRPr lang="en-GB" sz="1200" i="1" dirty="0">
              <a:solidFill>
                <a:srgbClr val="0A999E"/>
              </a:solidFill>
              <a:latin typeface="Times" pitchFamily="2" charset="0"/>
            </a:endParaRPr>
          </a:p>
          <a:p>
            <a:endParaRPr lang="en-CN" dirty="0"/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11EF0357-B810-9494-F6C1-47170293C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75" y="1945231"/>
            <a:ext cx="2675578" cy="2245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7314C-D27F-AC0D-FF6D-DD6D83EB55F8}"/>
              </a:ext>
            </a:extLst>
          </p:cNvPr>
          <p:cNvSpPr txBox="1"/>
          <p:nvPr/>
        </p:nvSpPr>
        <p:spPr>
          <a:xfrm>
            <a:off x="4183412" y="4339850"/>
            <a:ext cx="1747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A999E"/>
                </a:solidFill>
                <a:latin typeface="Times" pitchFamily="2" charset="0"/>
              </a:rPr>
              <a:t>Using Generative Model </a:t>
            </a:r>
            <a:endParaRPr lang="en-US" altLang="zh-CN" sz="1200" dirty="0">
              <a:solidFill>
                <a:srgbClr val="0A999E"/>
              </a:solidFill>
              <a:latin typeface="Times" pitchFamily="2" charset="0"/>
            </a:endParaRPr>
          </a:p>
          <a:p>
            <a:pPr algn="ctr"/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Haines et al., 2020) </a:t>
            </a:r>
          </a:p>
          <a:p>
            <a:endParaRPr lang="en-CN" dirty="0"/>
          </a:p>
        </p:txBody>
      </p:sp>
      <p:pic>
        <p:nvPicPr>
          <p:cNvPr id="13" name="Picture 12" descr="A diagram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89C7A90-A21B-C416-CCFA-B5E21D3DCA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8636" r="16376"/>
          <a:stretch/>
        </p:blipFill>
        <p:spPr>
          <a:xfrm>
            <a:off x="6373714" y="2122901"/>
            <a:ext cx="2550989" cy="2058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0213B-CEA0-823D-2508-D58B13A365BD}"/>
              </a:ext>
            </a:extLst>
          </p:cNvPr>
          <p:cNvSpPr txBox="1"/>
          <p:nvPr/>
        </p:nvSpPr>
        <p:spPr>
          <a:xfrm>
            <a:off x="6666527" y="4325794"/>
            <a:ext cx="216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Using Latent Model </a:t>
            </a:r>
          </a:p>
          <a:p>
            <a:pPr algn="ctr"/>
            <a:r>
              <a:rPr lang="en-GB" sz="1200" dirty="0" err="1">
                <a:solidFill>
                  <a:srgbClr val="0A999E"/>
                </a:solidFill>
                <a:latin typeface="Times" pitchFamily="2" charset="0"/>
              </a:rPr>
              <a:t>Enkavi</a:t>
            </a:r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 et al., (2019), </a:t>
            </a:r>
            <a:r>
              <a:rPr lang="en-GB" sz="1200" i="1" dirty="0">
                <a:solidFill>
                  <a:srgbClr val="0A999E"/>
                </a:solidFill>
                <a:latin typeface="Times" pitchFamily="2" charset="0"/>
              </a:rPr>
              <a:t>PNAS</a:t>
            </a:r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Eisenberg et al., (2019), </a:t>
            </a:r>
            <a:r>
              <a:rPr lang="en-GB" sz="1200" i="1" dirty="0">
                <a:solidFill>
                  <a:srgbClr val="0A999E"/>
                </a:solidFill>
                <a:latin typeface="Times" pitchFamily="2" charset="0"/>
              </a:rPr>
              <a:t>Nature Communication</a:t>
            </a:r>
            <a:endParaRPr lang="en-CN" sz="1200" i="1" dirty="0">
              <a:solidFill>
                <a:srgbClr val="0A999E"/>
              </a:solidFill>
              <a:latin typeface="Times" pitchFamily="2" charset="0"/>
            </a:endParaRPr>
          </a:p>
        </p:txBody>
      </p:sp>
      <p:cxnSp>
        <p:nvCxnSpPr>
          <p:cNvPr id="15" name="直接连接符 12">
            <a:extLst>
              <a:ext uri="{FF2B5EF4-FFF2-40B4-BE49-F238E27FC236}">
                <a16:creationId xmlns:a16="http://schemas.microsoft.com/office/drawing/2014/main" id="{A105846F-ADD2-157F-89D9-0415567DA3EC}"/>
              </a:ext>
            </a:extLst>
          </p:cNvPr>
          <p:cNvCxnSpPr>
            <a:cxnSpLocks/>
          </p:cNvCxnSpPr>
          <p:nvPr/>
        </p:nvCxnSpPr>
        <p:spPr bwMode="auto">
          <a:xfrm>
            <a:off x="3658920" y="1844943"/>
            <a:ext cx="0" cy="3021558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6" name="直接连接符 12">
            <a:extLst>
              <a:ext uri="{FF2B5EF4-FFF2-40B4-BE49-F238E27FC236}">
                <a16:creationId xmlns:a16="http://schemas.microsoft.com/office/drawing/2014/main" id="{07D0D47E-BDF6-0599-E5BB-E18F14EC977C}"/>
              </a:ext>
            </a:extLst>
          </p:cNvPr>
          <p:cNvCxnSpPr>
            <a:cxnSpLocks/>
          </p:cNvCxnSpPr>
          <p:nvPr/>
        </p:nvCxnSpPr>
        <p:spPr bwMode="auto">
          <a:xfrm>
            <a:off x="6367821" y="1844943"/>
            <a:ext cx="4526" cy="3021558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70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5536" y="339502"/>
            <a:ext cx="83529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Reliability in the Parameters (</a:t>
            </a:r>
            <a:r>
              <a:rPr lang="en-GB" sz="2800" b="1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Standard DDM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395536" y="1317047"/>
            <a:ext cx="48245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both the drift rate (</a:t>
            </a:r>
            <a:r>
              <a:rPr lang="en-GB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the starting point (</a:t>
            </a:r>
            <a:r>
              <a:rPr lang="en-GB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fell well below acceptable levels. 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Raised concerns about applying the standard drift-diffusion to data from SPMT directly.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for a more principled approach.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04EF0-A398-079D-0831-4F587BF3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75" y="1059582"/>
            <a:ext cx="1968410" cy="367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4093E7-610D-1B20-C9E3-A5FC3BC74690}"/>
              </a:ext>
            </a:extLst>
          </p:cNvPr>
          <p:cNvSpPr txBox="1"/>
          <p:nvPr/>
        </p:nvSpPr>
        <p:spPr>
          <a:xfrm>
            <a:off x="6084168" y="473199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Wilson and Collins (2019), </a:t>
            </a:r>
            <a:r>
              <a:rPr lang="en-GB" sz="1200" i="1" dirty="0" err="1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Elife</a:t>
            </a:r>
            <a:endParaRPr lang="en-CN" sz="1200" i="1" dirty="0"/>
          </a:p>
        </p:txBody>
      </p:sp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id="{6739DCB5-7316-9EC1-E8C1-FA07DD277739}"/>
              </a:ext>
            </a:extLst>
          </p:cNvPr>
          <p:cNvCxnSpPr>
            <a:cxnSpLocks/>
          </p:cNvCxnSpPr>
          <p:nvPr/>
        </p:nvCxnSpPr>
        <p:spPr bwMode="auto">
          <a:xfrm>
            <a:off x="5364088" y="1203598"/>
            <a:ext cx="0" cy="3230855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466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560" y="325043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Implication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611560" y="848263"/>
            <a:ext cx="75608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Guide for Researchers Considering the Use of SPMT.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lang="en-GB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times and efficiency 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indicators of SPE.</a:t>
            </a:r>
          </a:p>
          <a:p>
            <a:pPr lvl="1"/>
            <a:endParaRPr lang="en-US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use of </a:t>
            </a:r>
            <a:r>
              <a:rPr lang="en-GB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“Stranger” 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baseline.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number of trials is advisable.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the indiscriminate application of the standard DDM.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advocate for a principled modelling approach.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img_v2_3b4d54cf-2cce-4d3d-b52e-eddd298d12dg">
            <a:extLst>
              <a:ext uri="{FF2B5EF4-FFF2-40B4-BE49-F238E27FC236}">
                <a16:creationId xmlns:a16="http://schemas.microsoft.com/office/drawing/2014/main" id="{339E2FF6-1FDE-168B-F365-22FAAB662E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4555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>
            <a:extLst>
              <a:ext uri="{FF2B5EF4-FFF2-40B4-BE49-F238E27FC236}">
                <a16:creationId xmlns:a16="http://schemas.microsoft.com/office/drawing/2014/main" id="{7CD27E4A-303E-CB41-2D63-11980FCD102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560" y="325043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Limitations 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D6232-0EC9-F575-14F5-6E72C4AA9EEE}"/>
              </a:ext>
            </a:extLst>
          </p:cNvPr>
          <p:cNvSpPr txBox="1"/>
          <p:nvPr/>
        </p:nvSpPr>
        <p:spPr>
          <a:xfrm>
            <a:off x="611560" y="1002089"/>
            <a:ext cx="75608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our samples still consisted of individuals from what is commonly referred to as </a:t>
            </a:r>
            <a:r>
              <a:rPr lang="en-GB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“(W)EIRD” populations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 et al., 2018; Yue et al., 2023).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to include a more diverse sample to ensure greater generalizability of the paradigm.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robustness and reliability of </a:t>
            </a:r>
            <a:r>
              <a:rPr lang="en-GB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variants of SPMT 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need further investigation. 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GB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dataset had longitudinal data</a:t>
            </a:r>
            <a:r>
              <a:rPr lang="en-GB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available, which could potentially limit the representativeness of the ICC2 result. 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analysis of another dataset (</a:t>
            </a:r>
            <a:r>
              <a:rPr lang="en-US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supplementary) that with different design showed similar results</a:t>
            </a:r>
            <a:r>
              <a:rPr lang="en-US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rgbClr val="0A99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img_v2_3b4d54cf-2cce-4d3d-b52e-eddd298d12dg">
            <a:extLst>
              <a:ext uri="{FF2B5EF4-FFF2-40B4-BE49-F238E27FC236}">
                <a16:creationId xmlns:a16="http://schemas.microsoft.com/office/drawing/2014/main" id="{713C223E-CFFE-A96A-708B-C602EC880E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4406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1" descr="img_v2_3b4d54cf-2cce-4d3d-b52e-eddd298d12d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2616" y="-313603"/>
            <a:ext cx="3821173" cy="2148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103" name="Rectangle 2"/>
          <p:cNvSpPr/>
          <p:nvPr/>
        </p:nvSpPr>
        <p:spPr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104" name="Rectangle 3"/>
          <p:cNvSpPr/>
          <p:nvPr/>
        </p:nvSpPr>
        <p:spPr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F431AF2D-8292-3F61-350E-6305F5C488DA}"/>
              </a:ext>
            </a:extLst>
          </p:cNvPr>
          <p:cNvSpPr txBox="1"/>
          <p:nvPr/>
        </p:nvSpPr>
        <p:spPr>
          <a:xfrm>
            <a:off x="1638300" y="1856698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Attention</a:t>
            </a:r>
            <a:r>
              <a:rPr lang="zh-CN" altLang="en-US" sz="3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32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zh-CN" altLang="en-US" sz="32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6C82C8-D7F2-C5D3-2680-8348F02D85B2}"/>
              </a:ext>
            </a:extLst>
          </p:cNvPr>
          <p:cNvGrpSpPr/>
          <p:nvPr/>
        </p:nvGrpSpPr>
        <p:grpSpPr>
          <a:xfrm>
            <a:off x="827584" y="4083918"/>
            <a:ext cx="7200800" cy="724293"/>
            <a:chOff x="827584" y="4299942"/>
            <a:chExt cx="7200800" cy="724293"/>
          </a:xfrm>
        </p:grpSpPr>
        <p:pic>
          <p:nvPicPr>
            <p:cNvPr id="4098" name="图片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584" y="4493607"/>
              <a:ext cx="2264151" cy="52641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AE8189-27F1-D3C6-5C32-9E08424B7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3303" b="21365"/>
            <a:stretch/>
          </p:blipFill>
          <p:spPr>
            <a:xfrm>
              <a:off x="6444208" y="4299942"/>
              <a:ext cx="1584176" cy="7242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92F5DC-75EF-2B50-82B0-A48B437B0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7864" y="4559953"/>
              <a:ext cx="2890599" cy="4153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4148E4-8531-FB15-8A7C-1B899A7412A6}"/>
                </a:ext>
              </a:extLst>
            </p:cNvPr>
            <p:cNvSpPr txBox="1"/>
            <p:nvPr/>
          </p:nvSpPr>
          <p:spPr>
            <a:xfrm>
              <a:off x="2954882" y="4469368"/>
              <a:ext cx="392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CN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283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95536" y="195486"/>
            <a:ext cx="56396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3600" b="1" kern="1200" cap="none" spc="0" normalizeH="0" baseline="0" noProof="0" dirty="0">
              <a:solidFill>
                <a:srgbClr val="006699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BF719-1F7B-CA44-E285-FD127DA823FF}"/>
              </a:ext>
            </a:extLst>
          </p:cNvPr>
          <p:cNvSpPr txBox="1"/>
          <p:nvPr/>
        </p:nvSpPr>
        <p:spPr>
          <a:xfrm>
            <a:off x="654460" y="843558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06699"/>
                </a:solidFill>
                <a:latin typeface="Times" pitchFamily="2" charset="0"/>
              </a:rPr>
              <a:t>A memory advantage in recalling information encoded with self-relevance compared with those encoded with non-self relevance.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" pitchFamily="2" charset="0"/>
              </a:rPr>
              <a:t>Despite SPE is often argued to be a self-specific effect, it has been challenging to be disassociated from familiarity effect.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18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CN" dirty="0"/>
          </a:p>
        </p:txBody>
      </p:sp>
      <p:pic>
        <p:nvPicPr>
          <p:cNvPr id="5" name="Picture 4" descr="DSRP and the Cocktail Party Effect">
            <a:extLst>
              <a:ext uri="{FF2B5EF4-FFF2-40B4-BE49-F238E27FC236}">
                <a16:creationId xmlns:a16="http://schemas.microsoft.com/office/drawing/2014/main" id="{AC1EFE72-DBF4-C540-B64A-DF9138E0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32" y="1736038"/>
            <a:ext cx="3139744" cy="167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30DAC-1591-EE96-8C40-8BFD3C6EB6F2}"/>
              </a:ext>
            </a:extLst>
          </p:cNvPr>
          <p:cNvSpPr txBox="1"/>
          <p:nvPr/>
        </p:nvSpPr>
        <p:spPr>
          <a:xfrm>
            <a:off x="1478754" y="3513385"/>
            <a:ext cx="34594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A999E"/>
                </a:solidFill>
                <a:latin typeface="Times" pitchFamily="2" charset="0"/>
              </a:rPr>
              <a:t>The </a:t>
            </a:r>
            <a:r>
              <a:rPr lang="en-US" altLang="zh-CN" sz="1200" dirty="0">
                <a:solidFill>
                  <a:srgbClr val="0A999E"/>
                </a:solidFill>
                <a:latin typeface="Times" pitchFamily="2" charset="0"/>
                <a:cs typeface="Times New Roman" panose="02020603050405020304" pitchFamily="18" charset="0"/>
              </a:rPr>
              <a:t>Cocktail Party Effect (</a:t>
            </a:r>
            <a:r>
              <a:rPr lang="en-GB" sz="1200" dirty="0">
                <a:solidFill>
                  <a:srgbClr val="0A999E"/>
                </a:solidFill>
                <a:effectLst/>
                <a:latin typeface="Times" pitchFamily="2" charset="0"/>
              </a:rPr>
              <a:t>Cherry, 1953)</a:t>
            </a:r>
            <a:endParaRPr lang="en-GB" sz="1200" dirty="0">
              <a:solidFill>
                <a:srgbClr val="0A999E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DDE06-13BA-4E3C-4E05-ABC2EC87E549}"/>
              </a:ext>
            </a:extLst>
          </p:cNvPr>
          <p:cNvSpPr txBox="1"/>
          <p:nvPr/>
        </p:nvSpPr>
        <p:spPr>
          <a:xfrm>
            <a:off x="611560" y="935758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" pitchFamily="2" charset="0"/>
              </a:rPr>
              <a:t>Sui et al. (2012) introduced the Self-Perceptual Matching Task (SPMT), where the self-relatedness (and other-relatedness) was acquired in the lab.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271F5-2C6F-2146-B0EB-6CDAB87381E6}"/>
              </a:ext>
            </a:extLst>
          </p:cNvPr>
          <p:cNvSpPr txBox="1"/>
          <p:nvPr/>
        </p:nvSpPr>
        <p:spPr>
          <a:xfrm>
            <a:off x="611560" y="245519"/>
            <a:ext cx="7056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Perceptual Matching Task (SPMT)</a:t>
            </a:r>
          </a:p>
        </p:txBody>
      </p:sp>
      <p:pic>
        <p:nvPicPr>
          <p:cNvPr id="3" name="Picture 2" descr="A diagram of a task&#10;&#10;Description automatically generated">
            <a:extLst>
              <a:ext uri="{FF2B5EF4-FFF2-40B4-BE49-F238E27FC236}">
                <a16:creationId xmlns:a16="http://schemas.microsoft.com/office/drawing/2014/main" id="{17B24FCE-EFF4-644D-975D-CF9A018EB7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96" r="-310" b="8982"/>
          <a:stretch/>
        </p:blipFill>
        <p:spPr>
          <a:xfrm>
            <a:off x="899592" y="1749108"/>
            <a:ext cx="6192688" cy="2910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DDE06-13BA-4E3C-4E05-ABC2EC87E549}"/>
              </a:ext>
            </a:extLst>
          </p:cNvPr>
          <p:cNvSpPr txBox="1"/>
          <p:nvPr/>
        </p:nvSpPr>
        <p:spPr>
          <a:xfrm>
            <a:off x="611560" y="935758"/>
            <a:ext cx="853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006699"/>
                </a:solidFill>
                <a:latin typeface="Times" pitchFamily="2" charset="0"/>
              </a:rPr>
              <a:t>A typical pattern in this task is that shapes associated with the “Self” demonstrate a response advantage over shapes related to “Others” in the matching pairs</a:t>
            </a:r>
            <a:r>
              <a:rPr lang="en-US" altLang="zh-CN" dirty="0">
                <a:solidFill>
                  <a:srgbClr val="006699"/>
                </a:solidFill>
                <a:latin typeface="Times" pitchFamily="2" charset="0"/>
              </a:rPr>
              <a:t>.</a:t>
            </a:r>
            <a:endParaRPr lang="en-GB" dirty="0">
              <a:solidFill>
                <a:srgbClr val="006699"/>
              </a:solidFill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271F5-2C6F-2146-B0EB-6CDAB87381E6}"/>
              </a:ext>
            </a:extLst>
          </p:cNvPr>
          <p:cNvSpPr txBox="1"/>
          <p:nvPr/>
        </p:nvSpPr>
        <p:spPr>
          <a:xfrm>
            <a:off x="611560" y="245519"/>
            <a:ext cx="7056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</a:t>
            </a:r>
            <a:r>
              <a:rPr lang="zh-CN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zh-CN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pic>
        <p:nvPicPr>
          <p:cNvPr id="3" name="Picture 2" descr="A graph showing different pairs of pairs&#10;&#10;Description automatically generated">
            <a:extLst>
              <a:ext uri="{FF2B5EF4-FFF2-40B4-BE49-F238E27FC236}">
                <a16:creationId xmlns:a16="http://schemas.microsoft.com/office/drawing/2014/main" id="{3621A937-1963-B910-AA2B-3DEF181D4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7" y="1532416"/>
            <a:ext cx="3024336" cy="3048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CA7F-4AB2-FE3C-49B2-A3786A4F4F0E}"/>
              </a:ext>
            </a:extLst>
          </p:cNvPr>
          <p:cNvSpPr txBox="1"/>
          <p:nvPr/>
        </p:nvSpPr>
        <p:spPr>
          <a:xfrm>
            <a:off x="1023169" y="4489152"/>
            <a:ext cx="36193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Sui et al. (2012), </a:t>
            </a:r>
            <a:r>
              <a:rPr lang="en-GB" sz="1200" i="1" dirty="0">
                <a:solidFill>
                  <a:srgbClr val="0A999E"/>
                </a:solidFill>
                <a:latin typeface="Times" pitchFamily="2" charset="0"/>
              </a:rPr>
              <a:t>J. Exp. Psychol.: Hum. Percept.</a:t>
            </a:r>
            <a:endParaRPr lang="en-CN" sz="1200" i="1" dirty="0">
              <a:solidFill>
                <a:srgbClr val="0A999E"/>
              </a:solidFill>
              <a:latin typeface="Time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8864F-FD17-A498-6E03-0C1F93CD7976}"/>
              </a:ext>
            </a:extLst>
          </p:cNvPr>
          <p:cNvSpPr/>
          <p:nvPr/>
        </p:nvSpPr>
        <p:spPr>
          <a:xfrm>
            <a:off x="2972034" y="3054527"/>
            <a:ext cx="648072" cy="779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141771-2F8A-BC47-2A43-5BB0C873AA99}"/>
              </a:ext>
            </a:extLst>
          </p:cNvPr>
          <p:cNvGrpSpPr/>
          <p:nvPr/>
        </p:nvGrpSpPr>
        <p:grpSpPr>
          <a:xfrm>
            <a:off x="4401356" y="1594581"/>
            <a:ext cx="2748739" cy="2755390"/>
            <a:chOff x="4554928" y="1638206"/>
            <a:chExt cx="2748739" cy="2755390"/>
          </a:xfrm>
        </p:grpSpPr>
        <p:pic>
          <p:nvPicPr>
            <p:cNvPr id="12" name="Picture 11" descr="A graph of a graph&#10;&#10;Description automatically generated">
              <a:extLst>
                <a:ext uri="{FF2B5EF4-FFF2-40B4-BE49-F238E27FC236}">
                  <a16:creationId xmlns:a16="http://schemas.microsoft.com/office/drawing/2014/main" id="{36302966-C018-1718-141D-B05C72340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773" b="1"/>
            <a:stretch/>
          </p:blipFill>
          <p:spPr>
            <a:xfrm>
              <a:off x="4716017" y="1805945"/>
              <a:ext cx="2567634" cy="258765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2382A4-DE1A-541D-0390-5624994C8696}"/>
                </a:ext>
              </a:extLst>
            </p:cNvPr>
            <p:cNvSpPr/>
            <p:nvPr/>
          </p:nvSpPr>
          <p:spPr>
            <a:xfrm>
              <a:off x="6012161" y="1638206"/>
              <a:ext cx="1291506" cy="933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AB7DA4-3BAF-6B10-792F-7C709A7EB2B8}"/>
                </a:ext>
              </a:extLst>
            </p:cNvPr>
            <p:cNvSpPr/>
            <p:nvPr/>
          </p:nvSpPr>
          <p:spPr>
            <a:xfrm>
              <a:off x="5688331" y="1638206"/>
              <a:ext cx="647659" cy="387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58C628-1CB8-5C93-C44A-8F833FDCED1D}"/>
                </a:ext>
              </a:extLst>
            </p:cNvPr>
            <p:cNvSpPr/>
            <p:nvPr/>
          </p:nvSpPr>
          <p:spPr>
            <a:xfrm>
              <a:off x="4554928" y="1859088"/>
              <a:ext cx="647659" cy="387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79CEB-AD36-A0CC-10E7-AEF3F871C7FF}"/>
              </a:ext>
            </a:extLst>
          </p:cNvPr>
          <p:cNvSpPr/>
          <p:nvPr/>
        </p:nvSpPr>
        <p:spPr>
          <a:xfrm>
            <a:off x="971600" y="1557812"/>
            <a:ext cx="647659" cy="38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4B5A2B-106B-8426-841D-C52C8D80A122}"/>
                  </a:ext>
                </a:extLst>
              </p:cNvPr>
              <p:cNvSpPr txBox="1"/>
              <p:nvPr/>
            </p:nvSpPr>
            <p:spPr>
              <a:xfrm>
                <a:off x="5542534" y="1766305"/>
                <a:ext cx="3683551" cy="434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Hedge’s </a:t>
                </a:r>
                <a:r>
                  <a:rPr lang="en-US" sz="11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.88 (SE = 0.05, </a:t>
                </a:r>
                <a:r>
                  <a:rPr lang="en-US" sz="11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&lt; .001, 95% CI [.79, .97])</a:t>
                </a:r>
                <a:endPara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1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(166) = 1426.33, </a:t>
                </a:r>
                <a:r>
                  <a:rPr lang="en-US" sz="11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&lt; .001,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sz="11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90.90%</a:t>
                </a:r>
                <a:endParaRPr lang="en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4B5A2B-106B-8426-841D-C52C8D80A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534" y="1766305"/>
                <a:ext cx="3683551" cy="434734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879AB14-A60B-FAC3-B753-28B2D4B1CECB}"/>
              </a:ext>
            </a:extLst>
          </p:cNvPr>
          <p:cNvSpPr txBox="1"/>
          <p:nvPr/>
        </p:nvSpPr>
        <p:spPr>
          <a:xfrm>
            <a:off x="4572000" y="4497372"/>
            <a:ext cx="4830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Liu, Hu, Hu, &amp; Sui, (2023), </a:t>
            </a:r>
            <a:r>
              <a:rPr lang="en-GB" sz="1200" i="1" dirty="0">
                <a:solidFill>
                  <a:srgbClr val="0A999E"/>
                </a:solidFill>
                <a:latin typeface="Times" pitchFamily="2" charset="0"/>
              </a:rPr>
              <a:t>Pre-registration</a:t>
            </a:r>
            <a:endParaRPr lang="en-CN" sz="1200" i="1" dirty="0">
              <a:solidFill>
                <a:srgbClr val="0A999E"/>
              </a:solidFill>
              <a:latin typeface="Times" pitchFamily="2" charset="0"/>
            </a:endParaRPr>
          </a:p>
        </p:txBody>
      </p:sp>
      <p:cxnSp>
        <p:nvCxnSpPr>
          <p:cNvPr id="24" name="直接连接符 12">
            <a:extLst>
              <a:ext uri="{FF2B5EF4-FFF2-40B4-BE49-F238E27FC236}">
                <a16:creationId xmlns:a16="http://schemas.microsoft.com/office/drawing/2014/main" id="{814EAAA2-297C-9D4F-017A-304C125AE330}"/>
              </a:ext>
            </a:extLst>
          </p:cNvPr>
          <p:cNvCxnSpPr>
            <a:cxnSpLocks/>
          </p:cNvCxnSpPr>
          <p:nvPr/>
        </p:nvCxnSpPr>
        <p:spPr bwMode="auto">
          <a:xfrm>
            <a:off x="4355976" y="1635646"/>
            <a:ext cx="0" cy="3230855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744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D271F5-2C6F-2146-B0EB-6CDAB87381E6}"/>
              </a:ext>
            </a:extLst>
          </p:cNvPr>
          <p:cNvSpPr txBox="1"/>
          <p:nvPr/>
        </p:nvSpPr>
        <p:spPr>
          <a:xfrm>
            <a:off x="459255" y="235735"/>
            <a:ext cx="7056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Quantifying SPE using</a:t>
            </a:r>
            <a:r>
              <a:rPr lang="zh-CN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458458BC-7217-07EA-4F3E-3D1899AD9843}"/>
              </a:ext>
            </a:extLst>
          </p:cNvPr>
          <p:cNvGrpSpPr/>
          <p:nvPr/>
        </p:nvGrpSpPr>
        <p:grpSpPr>
          <a:xfrm>
            <a:off x="786029" y="1516784"/>
            <a:ext cx="7332518" cy="2420724"/>
            <a:chOff x="551795" y="1058482"/>
            <a:chExt cx="7332518" cy="24207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469B6F-6B90-F74F-5EA4-8EF0B1A9DB9F}"/>
                </a:ext>
              </a:extLst>
            </p:cNvPr>
            <p:cNvSpPr txBox="1"/>
            <p:nvPr/>
          </p:nvSpPr>
          <p:spPr>
            <a:xfrm>
              <a:off x="3400811" y="1058482"/>
              <a:ext cx="1282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sz="1400" dirty="0">
                <a:solidFill>
                  <a:srgbClr val="006699"/>
                </a:solidFill>
                <a:latin typeface="Times" pitchFamily="2" charset="0"/>
              </a:endParaRPr>
            </a:p>
            <a:p>
              <a:r>
                <a:rPr lang="en-CN" sz="1400" dirty="0">
                  <a:solidFill>
                    <a:srgbClr val="006699"/>
                  </a:solidFill>
                  <a:latin typeface="Times" pitchFamily="2" charset="0"/>
                </a:rPr>
                <a:t>Reaction Time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F7F0ED-9328-AC09-5FB2-E457126AE3E7}"/>
                </a:ext>
              </a:extLst>
            </p:cNvPr>
            <p:cNvSpPr txBox="1"/>
            <p:nvPr/>
          </p:nvSpPr>
          <p:spPr>
            <a:xfrm>
              <a:off x="3400811" y="2643758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400" dirty="0">
                  <a:solidFill>
                    <a:srgbClr val="006699"/>
                  </a:solidFill>
                  <a:latin typeface="Times" pitchFamily="2" charset="0"/>
                </a:rPr>
                <a:t>Choice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FEA79F-E9CE-EE9C-A1F4-D38EFE3417CA}"/>
                </a:ext>
              </a:extLst>
            </p:cNvPr>
            <p:cNvSpPr txBox="1"/>
            <p:nvPr/>
          </p:nvSpPr>
          <p:spPr>
            <a:xfrm>
              <a:off x="5066666" y="2374041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400" dirty="0">
                  <a:solidFill>
                    <a:srgbClr val="006699"/>
                  </a:solidFill>
                  <a:latin typeface="Times" pitchFamily="2" charset="0"/>
                </a:rPr>
                <a:t>Accuracy 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D63AC9-34C5-F6A4-6801-B9546B8AE712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839402" y="1671700"/>
              <a:ext cx="779568" cy="454929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F01754-D4CE-0F23-7973-8511E6DB518C}"/>
                </a:ext>
              </a:extLst>
            </p:cNvPr>
            <p:cNvSpPr txBox="1"/>
            <p:nvPr/>
          </p:nvSpPr>
          <p:spPr>
            <a:xfrm>
              <a:off x="4618970" y="1972740"/>
              <a:ext cx="1269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solidFill>
                    <a:srgbClr val="006699"/>
                  </a:solidFill>
                  <a:latin typeface="Times" pitchFamily="2" charset="0"/>
                </a:rPr>
                <a:t>v, z</a:t>
              </a:r>
              <a:r>
                <a:rPr lang="zh-CN" altLang="en-US" sz="1400" i="1" dirty="0">
                  <a:solidFill>
                    <a:srgbClr val="006699"/>
                  </a:solidFill>
                  <a:latin typeface="Times" pitchFamily="2" charset="0"/>
                </a:rPr>
                <a:t> </a:t>
              </a:r>
              <a:r>
                <a:rPr lang="en-US" altLang="zh-CN" sz="1400" dirty="0">
                  <a:solidFill>
                    <a:srgbClr val="006699"/>
                  </a:solidFill>
                  <a:latin typeface="Times" pitchFamily="2" charset="0"/>
                </a:rPr>
                <a:t>from DDM</a:t>
              </a:r>
              <a:endParaRPr lang="en-CN" sz="1400" dirty="0">
                <a:solidFill>
                  <a:srgbClr val="006699"/>
                </a:solidFill>
                <a:latin typeface="Times" pitchFamily="2" charset="0"/>
              </a:endParaRPr>
            </a:p>
          </p:txBody>
        </p:sp>
        <p:pic>
          <p:nvPicPr>
            <p:cNvPr id="39" name="Picture 38" descr="A diagram of a formal trial&#10;&#10;Description automatically generated">
              <a:extLst>
                <a:ext uri="{FF2B5EF4-FFF2-40B4-BE49-F238E27FC236}">
                  <a16:creationId xmlns:a16="http://schemas.microsoft.com/office/drawing/2014/main" id="{F5C51487-80A1-842C-63F9-26FFC716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5" y="1242166"/>
              <a:ext cx="1915909" cy="1990554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19A350-E02B-DA45-9715-0BE30A5F4C71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3748022" y="2210999"/>
              <a:ext cx="863423" cy="432759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240387-6FBF-50D2-22B0-D5A9951CA531}"/>
                </a:ext>
              </a:extLst>
            </p:cNvPr>
            <p:cNvSpPr txBox="1"/>
            <p:nvPr/>
          </p:nvSpPr>
          <p:spPr>
            <a:xfrm>
              <a:off x="5032355" y="3171429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solidFill>
                    <a:srgbClr val="006699"/>
                  </a:solidFill>
                  <a:latin typeface="Times" pitchFamily="2" charset="0"/>
                </a:rPr>
                <a:t>d</a:t>
              </a:r>
              <a:r>
                <a:rPr lang="en-GB" sz="1400" dirty="0">
                  <a:solidFill>
                    <a:srgbClr val="006699"/>
                  </a:solidFill>
                  <a:latin typeface="Times" pitchFamily="2" charset="0"/>
                </a:rPr>
                <a:t>-prime from SDT</a:t>
              </a:r>
              <a:endParaRPr lang="en-CN" sz="1400" dirty="0">
                <a:solidFill>
                  <a:srgbClr val="006699"/>
                </a:solidFill>
                <a:latin typeface="Times" pitchFamily="2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72F8C6-DD09-9C20-5A1B-79F8A911EB4E}"/>
                </a:ext>
              </a:extLst>
            </p:cNvPr>
            <p:cNvCxnSpPr>
              <a:cxnSpLocks/>
            </p:cNvCxnSpPr>
            <p:nvPr/>
          </p:nvCxnSpPr>
          <p:spPr>
            <a:xfrm>
              <a:off x="4920129" y="1541714"/>
              <a:ext cx="2028135" cy="547648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4B3EB5-13B9-8E66-D8DD-474F8FB0A32B}"/>
                </a:ext>
              </a:extLst>
            </p:cNvPr>
            <p:cNvCxnSpPr>
              <a:cxnSpLocks/>
              <a:stCxn id="23" idx="3"/>
              <a:endCxn id="56" idx="1"/>
            </p:cNvCxnSpPr>
            <p:nvPr/>
          </p:nvCxnSpPr>
          <p:spPr>
            <a:xfrm flipV="1">
              <a:off x="5985507" y="2113586"/>
              <a:ext cx="970282" cy="414344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4C4438-3F84-3258-2726-EAF0E0DA1939}"/>
                </a:ext>
              </a:extLst>
            </p:cNvPr>
            <p:cNvSpPr txBox="1"/>
            <p:nvPr/>
          </p:nvSpPr>
          <p:spPr>
            <a:xfrm>
              <a:off x="6955789" y="1959697"/>
              <a:ext cx="928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400" dirty="0">
                  <a:solidFill>
                    <a:srgbClr val="006699"/>
                  </a:solidFill>
                  <a:latin typeface="Times" pitchFamily="2" charset="0"/>
                </a:rPr>
                <a:t>Efficiency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21FCF1-A84D-0026-756E-31AC24074F8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095232" y="2571750"/>
              <a:ext cx="999189" cy="225897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65595F-CE89-7373-568B-0A25D104BBCB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4239502" y="2967662"/>
              <a:ext cx="792853" cy="357656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5EE6E64-270C-338A-3E9A-A8691E2EF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5899" y="1536372"/>
              <a:ext cx="1014912" cy="674627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72582266-BFF4-D2AD-C25C-2EE400EC570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385899" y="2193976"/>
              <a:ext cx="1014912" cy="603671"/>
            </a:xfrm>
            <a:prstGeom prst="line">
              <a:avLst/>
            </a:prstGeom>
            <a:solidFill>
              <a:srgbClr val="006699"/>
            </a:solidFill>
            <a:ln>
              <a:solidFill>
                <a:srgbClr val="0A999E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EF1580-1335-690C-CD28-CCF5F45CB293}"/>
              </a:ext>
            </a:extLst>
          </p:cNvPr>
          <p:cNvSpPr txBox="1"/>
          <p:nvPr/>
        </p:nvSpPr>
        <p:spPr>
          <a:xfrm>
            <a:off x="459255" y="830963"/>
            <a:ext cx="7764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" pitchFamily="2" charset="0"/>
              </a:rPr>
              <a:t>Variability in Indicators: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" pitchFamily="2" charset="0"/>
              </a:rPr>
              <a:t>Two direct outcomes are generated</a:t>
            </a:r>
            <a:r>
              <a:rPr lang="zh-CN" altLang="en-US" dirty="0">
                <a:solidFill>
                  <a:srgbClr val="0A999E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A999E"/>
                </a:solidFill>
                <a:latin typeface="Times" pitchFamily="2" charset="0"/>
              </a:rPr>
              <a:t>from</a:t>
            </a:r>
            <a:r>
              <a:rPr lang="zh-CN" altLang="en-US" dirty="0">
                <a:solidFill>
                  <a:srgbClr val="0A999E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A999E"/>
                </a:solidFill>
                <a:latin typeface="Times" pitchFamily="2" charset="0"/>
              </a:rPr>
              <a:t>SPMT:</a:t>
            </a:r>
            <a:r>
              <a:rPr lang="en-GB" dirty="0">
                <a:solidFill>
                  <a:srgbClr val="0A999E"/>
                </a:solidFill>
                <a:latin typeface="Times" pitchFamily="2" charset="0"/>
              </a:rPr>
              <a:t> Reaction Times (RT) and Choices. Several other indicators can be derived:</a:t>
            </a:r>
          </a:p>
        </p:txBody>
      </p:sp>
      <p:sp>
        <p:nvSpPr>
          <p:cNvPr id="4131" name="TextBox 4130">
            <a:extLst>
              <a:ext uri="{FF2B5EF4-FFF2-40B4-BE49-F238E27FC236}">
                <a16:creationId xmlns:a16="http://schemas.microsoft.com/office/drawing/2014/main" id="{7FD92DCC-7EE1-6950-9949-18A7491A324A}"/>
              </a:ext>
            </a:extLst>
          </p:cNvPr>
          <p:cNvSpPr txBox="1"/>
          <p:nvPr/>
        </p:nvSpPr>
        <p:spPr>
          <a:xfrm>
            <a:off x="1725121" y="4670234"/>
            <a:ext cx="59366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" pitchFamily="2" charset="0"/>
              </a:rPr>
              <a:t>Which way of quantifying SPE is the most reliable one(s)?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8C396-19F4-B641-895D-77D7AC900BA9}"/>
              </a:ext>
            </a:extLst>
          </p:cNvPr>
          <p:cNvSpPr txBox="1"/>
          <p:nvPr/>
        </p:nvSpPr>
        <p:spPr>
          <a:xfrm>
            <a:off x="459255" y="3795896"/>
            <a:ext cx="8240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rgbClr val="006699"/>
                </a:solidFill>
                <a:latin typeface="Times" pitchFamily="2" charset="0"/>
              </a:rPr>
              <a:t>Variability in Baseline: </a:t>
            </a:r>
          </a:p>
          <a:p>
            <a:r>
              <a:rPr lang="en-GB" dirty="0">
                <a:solidFill>
                  <a:srgbClr val="0A999E"/>
                </a:solidFill>
                <a:latin typeface="Times" pitchFamily="2" charset="0"/>
              </a:rPr>
              <a:t>	“Close other” </a:t>
            </a:r>
            <a:r>
              <a:rPr lang="en-GB" sz="1400" dirty="0">
                <a:solidFill>
                  <a:srgbClr val="0A999E"/>
                </a:solidFill>
                <a:latin typeface="Times" pitchFamily="2" charset="0"/>
              </a:rPr>
              <a:t>(e.g., Friend)</a:t>
            </a:r>
            <a:r>
              <a:rPr lang="en-GB" dirty="0">
                <a:solidFill>
                  <a:srgbClr val="0A999E"/>
                </a:solidFill>
                <a:latin typeface="Times" pitchFamily="2" charset="0"/>
              </a:rPr>
              <a:t>, 		“Stranger”, </a:t>
            </a:r>
          </a:p>
          <a:p>
            <a:r>
              <a:rPr lang="en-GB" dirty="0">
                <a:solidFill>
                  <a:srgbClr val="0A999E"/>
                </a:solidFill>
                <a:latin typeface="Times" pitchFamily="2" charset="0"/>
              </a:rPr>
              <a:t>	“Celebrity” </a:t>
            </a:r>
            <a:r>
              <a:rPr lang="en-GB" sz="1400" dirty="0">
                <a:solidFill>
                  <a:srgbClr val="0A999E"/>
                </a:solidFill>
                <a:latin typeface="Times" pitchFamily="2" charset="0"/>
              </a:rPr>
              <a:t>(e.g., “</a:t>
            </a:r>
            <a:r>
              <a:rPr lang="zh-CN" altLang="en-US" sz="1400" dirty="0">
                <a:solidFill>
                  <a:srgbClr val="0A999E"/>
                </a:solidFill>
                <a:latin typeface="Times" pitchFamily="2" charset="0"/>
              </a:rPr>
              <a:t>鲁迅</a:t>
            </a:r>
            <a:r>
              <a:rPr lang="en-GB" sz="1400" dirty="0">
                <a:solidFill>
                  <a:srgbClr val="0A999E"/>
                </a:solidFill>
                <a:latin typeface="Times" pitchFamily="2" charset="0"/>
              </a:rPr>
              <a:t>”)</a:t>
            </a:r>
            <a:r>
              <a:rPr lang="en-GB" dirty="0">
                <a:solidFill>
                  <a:srgbClr val="0A999E"/>
                </a:solidFill>
                <a:latin typeface="Times" pitchFamily="2" charset="0"/>
              </a:rPr>
              <a:t> 		 “Non-person” </a:t>
            </a:r>
            <a:r>
              <a:rPr lang="en-GB" sz="1400" dirty="0">
                <a:solidFill>
                  <a:srgbClr val="0A999E"/>
                </a:solidFill>
                <a:latin typeface="Times" pitchFamily="2" charset="0"/>
              </a:rPr>
              <a:t>(e.g., None). </a:t>
            </a:r>
            <a:endParaRPr lang="en-GB" dirty="0">
              <a:solidFill>
                <a:srgbClr val="0A999E"/>
              </a:solidFill>
              <a:latin typeface="Times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solidFill>
                <a:srgbClr val="0A999E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39552" y="267494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Reliability Paradox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85B1C-236C-79F3-605B-35CC116E7BC9}"/>
              </a:ext>
            </a:extLst>
          </p:cNvPr>
          <p:cNvSpPr txBox="1"/>
          <p:nvPr/>
        </p:nvSpPr>
        <p:spPr>
          <a:xfrm>
            <a:off x="539552" y="828137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</a:rPr>
              <a:t>While cognitive tasks yield consistent experimental effects, they do not exhibit the same reliability when assessing individual differences (</a:t>
            </a:r>
            <a:r>
              <a:rPr lang="en-US" altLang="zh-CN" dirty="0" err="1">
                <a:solidFill>
                  <a:srgbClr val="006699"/>
                </a:solidFill>
                <a:latin typeface="Times New Roman" panose="02020603050405020304" pitchFamily="18" charset="0"/>
              </a:rPr>
              <a:t>Logie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</a:rPr>
              <a:t> et al., 1996).</a:t>
            </a:r>
            <a:endParaRPr lang="en-GB" dirty="0">
              <a:solidFill>
                <a:srgbClr val="006699"/>
              </a:solidFill>
              <a:latin typeface="Times" pitchFamily="2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" pitchFamily="2" charset="0"/>
            </a:endParaRPr>
          </a:p>
        </p:txBody>
      </p:sp>
      <p:pic>
        <p:nvPicPr>
          <p:cNvPr id="4" name="Picture 3" descr="A table of text with numbers&#10;&#10;Description automatically generated">
            <a:extLst>
              <a:ext uri="{FF2B5EF4-FFF2-40B4-BE49-F238E27FC236}">
                <a16:creationId xmlns:a16="http://schemas.microsoft.com/office/drawing/2014/main" id="{184E58F4-0D4B-0769-CE2F-E36D9E041B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09" r="17517" b="22980"/>
          <a:stretch/>
        </p:blipFill>
        <p:spPr>
          <a:xfrm>
            <a:off x="633825" y="1564110"/>
            <a:ext cx="3897592" cy="2946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9608B-B3E0-09BA-56CA-0881545D0544}"/>
              </a:ext>
            </a:extLst>
          </p:cNvPr>
          <p:cNvSpPr txBox="1"/>
          <p:nvPr/>
        </p:nvSpPr>
        <p:spPr>
          <a:xfrm>
            <a:off x="1692863" y="4538032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Hedge et al., (2018), </a:t>
            </a:r>
            <a:r>
              <a:rPr lang="en-GB" sz="1200" i="1" dirty="0">
                <a:solidFill>
                  <a:srgbClr val="0A999E"/>
                </a:solidFill>
                <a:latin typeface="Times" pitchFamily="2" charset="0"/>
              </a:rPr>
              <a:t>BRM</a:t>
            </a:r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 </a:t>
            </a:r>
          </a:p>
          <a:p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47E0A-1B3D-6821-B4F9-2C2E649B9EF0}"/>
              </a:ext>
            </a:extLst>
          </p:cNvPr>
          <p:cNvSpPr txBox="1"/>
          <p:nvPr/>
        </p:nvSpPr>
        <p:spPr>
          <a:xfrm>
            <a:off x="5800560" y="4589502"/>
            <a:ext cx="19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0A999E"/>
                </a:solidFill>
                <a:latin typeface="Times" pitchFamily="2" charset="0"/>
              </a:rPr>
              <a:t>Enkavi</a:t>
            </a:r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 et al., (2019), </a:t>
            </a:r>
            <a:r>
              <a:rPr lang="en-GB" sz="1200" i="1" dirty="0">
                <a:solidFill>
                  <a:srgbClr val="0A999E"/>
                </a:solidFill>
                <a:latin typeface="Times" pitchFamily="2" charset="0"/>
              </a:rPr>
              <a:t>PNAS</a:t>
            </a:r>
            <a:r>
              <a:rPr lang="en-GB" sz="1200" dirty="0">
                <a:solidFill>
                  <a:srgbClr val="0A999E"/>
                </a:solidFill>
                <a:latin typeface="Times" pitchFamily="2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27DE3-DED9-AA31-FF1C-EE40156CF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988" y="1928986"/>
            <a:ext cx="3898900" cy="2527300"/>
          </a:xfrm>
          <a:prstGeom prst="rect">
            <a:avLst/>
          </a:prstGeom>
        </p:spPr>
      </p:pic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id="{CCC1E971-DA04-89F2-656B-5FBBF3CDD213}"/>
              </a:ext>
            </a:extLst>
          </p:cNvPr>
          <p:cNvCxnSpPr>
            <a:cxnSpLocks/>
          </p:cNvCxnSpPr>
          <p:nvPr/>
        </p:nvCxnSpPr>
        <p:spPr bwMode="auto">
          <a:xfrm>
            <a:off x="4716016" y="1635646"/>
            <a:ext cx="0" cy="3230855"/>
          </a:xfrm>
          <a:prstGeom prst="line">
            <a:avLst/>
          </a:prstGeom>
          <a:noFill/>
          <a:ln w="12700" cap="flat" cmpd="sng" algn="ctr">
            <a:solidFill>
              <a:srgbClr val="006699"/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933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1560" y="339502"/>
            <a:ext cx="7222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 is it  Crucial to Pay Attention to the Reliability of SPMT?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F0F08377-B990-2F5B-E99C-558D6EBEE4D5}"/>
              </a:ext>
            </a:extLst>
          </p:cNvPr>
          <p:cNvSpPr txBox="1"/>
          <p:nvPr/>
        </p:nvSpPr>
        <p:spPr>
          <a:xfrm>
            <a:off x="611560" y="1491615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</a:rPr>
              <a:t>SPMT is now used in more than 200 studies (</a:t>
            </a:r>
            <a:r>
              <a:rPr lang="en-GB" sz="1800" dirty="0">
                <a:solidFill>
                  <a:srgbClr val="0A999E"/>
                </a:solidFill>
                <a:latin typeface="Times" pitchFamily="2" charset="0"/>
              </a:rPr>
              <a:t>Liu, Hu, Hu, &amp; Sui, 2023).</a:t>
            </a:r>
            <a:endParaRPr lang="en-US" altLang="zh-CN" dirty="0">
              <a:solidFill>
                <a:srgbClr val="006699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006699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</a:rPr>
              <a:t>SPMT is widely used for measuring individual differences and SPE mechanism.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rgbClr val="0A999E"/>
                </a:solidFill>
                <a:latin typeface="Times" pitchFamily="2" charset="0"/>
              </a:rPr>
              <a:t>Psychiatry (Liu et al., 2022)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A999E"/>
                </a:solidFill>
                <a:latin typeface="Times" pitchFamily="2" charset="0"/>
              </a:rPr>
              <a:t>Brain imaging </a:t>
            </a:r>
            <a:r>
              <a:rPr lang="en-US" dirty="0">
                <a:solidFill>
                  <a:srgbClr val="0A999E"/>
                </a:solidFill>
                <a:latin typeface="Times New Roman" panose="02020603050405020304" pitchFamily="18" charset="0"/>
              </a:rPr>
              <a:t>studies (</a:t>
            </a: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</a:rPr>
              <a:t>Zhang et al., 2023</a:t>
            </a:r>
            <a:r>
              <a:rPr lang="en-US" dirty="0">
                <a:solidFill>
                  <a:srgbClr val="0A999E"/>
                </a:solidFill>
                <a:latin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dirty="0">
              <a:solidFill>
                <a:srgbClr val="0A999E"/>
              </a:solidFill>
              <a:latin typeface="Times New Roman" panose="02020603050405020304" pitchFamily="18" charset="0"/>
            </a:endParaRPr>
          </a:p>
          <a:p>
            <a:pPr marL="285750" lvl="1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</a:rPr>
              <a:t>A lack of attention to the reliability of SPMT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rgbClr val="0A999E"/>
                </a:solidFill>
                <a:latin typeface="Times" pitchFamily="2" charset="0"/>
              </a:rPr>
              <a:t>Many cognitive tasks reported the reliability paradox (</a:t>
            </a:r>
            <a:r>
              <a:rPr lang="en-GB" sz="1800" dirty="0">
                <a:solidFill>
                  <a:srgbClr val="0A999E"/>
                </a:solidFill>
                <a:latin typeface="Times" pitchFamily="2" charset="0"/>
              </a:rPr>
              <a:t>Hedge et al., 2018</a:t>
            </a:r>
            <a:r>
              <a:rPr lang="en-US" altLang="zh-CN" dirty="0">
                <a:solidFill>
                  <a:srgbClr val="0A999E"/>
                </a:solidFill>
                <a:latin typeface="Times" pitchFamily="2" charset="0"/>
              </a:rPr>
              <a:t>).</a:t>
            </a:r>
          </a:p>
          <a:p>
            <a:pPr marL="285750" lvl="1" indent="-285750">
              <a:buFont typeface="Wingdings" pitchFamily="2" charset="2"/>
              <a:buChar char="q"/>
            </a:pPr>
            <a:endParaRPr lang="en-US" altLang="zh-CN" dirty="0">
              <a:solidFill>
                <a:srgbClr val="0A999E"/>
              </a:solidFill>
              <a:latin typeface="Times New Roman" panose="02020603050405020304" pitchFamily="18" charset="0"/>
            </a:endParaRPr>
          </a:p>
          <a:p>
            <a:pPr marL="285750" lvl="1" indent="-285750">
              <a:buFont typeface="Wingdings" pitchFamily="2" charset="2"/>
              <a:buChar char="q"/>
            </a:pPr>
            <a:endParaRPr lang="en-US" dirty="0">
              <a:solidFill>
                <a:srgbClr val="0A999E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1560" y="339502"/>
            <a:ext cx="7222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en-CN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zh-CN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Current Study </a:t>
            </a:r>
            <a:endParaRPr lang="en-US" altLang="zh-CN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85DF2-EB7E-6532-1AD2-989283A142C7}"/>
              </a:ext>
            </a:extLst>
          </p:cNvPr>
          <p:cNvSpPr txBox="1"/>
          <p:nvPr/>
        </p:nvSpPr>
        <p:spPr>
          <a:xfrm>
            <a:off x="611560" y="1103141"/>
            <a:ext cx="722274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</a:rPr>
              <a:t>Research Questions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way of quantifying SPE is the most reliable one(s)?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GB" altLang="zh-CN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d′, </a:t>
            </a:r>
            <a:r>
              <a:rPr lang="el-GR" altLang="zh-CN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η, </a:t>
            </a:r>
            <a:r>
              <a:rPr lang="en-GB" altLang="zh-CN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z </a:t>
            </a:r>
            <a:r>
              <a:rPr lang="en-GB" altLang="zh-CN" sz="2400" i="1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“Close other”, “Stranger”, “Celebrity”, and “Non-person”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SPE measured by SPMT suitable for assessing individual differences?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dirty="0">
                <a:solidFill>
                  <a:srgbClr val="0A99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reliability paradox in the assessment of SPE using SPMT?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GB" dirty="0">
              <a:solidFill>
                <a:srgbClr val="006699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38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2afa97-1eaa-4c40-b4dd-3c8ea91ccc0d"/>
  <p:tag name="COMMONDATA" val="eyJoZGlkIjoiOTlmYmUzYWM4NTJhMTA0N2RjNGY1NzhlYTViNjJl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2071</Words>
  <Application>Microsoft Office PowerPoint</Application>
  <PresentationFormat>全屏显示(16:9)</PresentationFormat>
  <Paragraphs>297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Google Sans</vt:lpstr>
      <vt:lpstr>Helvetica Neue</vt:lpstr>
      <vt:lpstr>SimSun</vt:lpstr>
      <vt:lpstr>方正粗黑宋简体</vt:lpstr>
      <vt:lpstr>等线</vt:lpstr>
      <vt:lpstr>Arial</vt:lpstr>
      <vt:lpstr>Arial</vt:lpstr>
      <vt:lpstr>Cambria Math</vt:lpstr>
      <vt:lpstr>Times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Anya Yuki</cp:lastModifiedBy>
  <cp:revision>110</cp:revision>
  <dcterms:created xsi:type="dcterms:W3CDTF">2023-03-29T07:06:00Z</dcterms:created>
  <dcterms:modified xsi:type="dcterms:W3CDTF">2023-10-09T09:03:37Z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6A16523F21E043AD805CA4939EC288BE_12</vt:lpwstr>
  </property>
</Properties>
</file>