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316" r:id="rId9"/>
    <p:sldId id="272" r:id="rId10"/>
    <p:sldId id="267" r:id="rId11"/>
    <p:sldId id="264" r:id="rId12"/>
    <p:sldId id="263" r:id="rId13"/>
    <p:sldId id="270" r:id="rId14"/>
    <p:sldId id="265" r:id="rId15"/>
    <p:sldId id="266" r:id="rId16"/>
    <p:sldId id="323" r:id="rId17"/>
    <p:sldId id="275" r:id="rId18"/>
    <p:sldId id="271" r:id="rId19"/>
    <p:sldId id="317" r:id="rId20"/>
    <p:sldId id="318" r:id="rId21"/>
    <p:sldId id="319" r:id="rId22"/>
    <p:sldId id="320" r:id="rId23"/>
    <p:sldId id="276" r:id="rId24"/>
    <p:sldId id="314" r:id="rId25"/>
    <p:sldId id="321" r:id="rId26"/>
    <p:sldId id="322" r:id="rId27"/>
    <p:sldId id="280" r:id="rId28"/>
    <p:sldId id="278" r:id="rId29"/>
    <p:sldId id="281" r:id="rId30"/>
    <p:sldId id="307" r:id="rId3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  <p15:guide id="3" pos="2376" userDrawn="1">
          <p15:clr>
            <a:srgbClr val="A4A3A4"/>
          </p15:clr>
        </p15:guide>
        <p15:guide id="4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CA09D"/>
    <a:srgbClr val="14C49F"/>
    <a:srgbClr val="6485D2"/>
    <a:srgbClr val="69D084"/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87872" autoAdjust="0"/>
  </p:normalViewPr>
  <p:slideViewPr>
    <p:cSldViewPr snapToGrid="0">
      <p:cViewPr varScale="1">
        <p:scale>
          <a:sx n="118" d="100"/>
          <a:sy n="118" d="100"/>
        </p:scale>
        <p:origin x="2688" y="102"/>
      </p:cViewPr>
      <p:guideLst>
        <p:guide pos="2064"/>
        <p:guide orient="horz" pos="2136"/>
        <p:guide pos="2376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3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8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4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Reaction Time (RT)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.65,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[.61, .70]);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.64, SE = .03,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[.59, .69]); 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 with "Close other"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.58,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[.54, .63]); 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"Self vs Close"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.57,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[.52, . 62]).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2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多了一个两天的数据</a:t>
            </a:r>
            <a:endParaRPr lang="en-US" altLang="zh-CN" dirty="0"/>
          </a:p>
          <a:p>
            <a:r>
              <a:rPr lang="zh-CN" altLang="en-US" dirty="0"/>
              <a:t>四天的由于混杂了情绪，效果很早。就像</a:t>
            </a:r>
            <a:r>
              <a:rPr lang="en-US" altLang="zh-CN" dirty="0"/>
              <a:t>celebrity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试次数越高</a:t>
            </a:r>
            <a:r>
              <a:rPr lang="en-US" altLang="zh-CN" dirty="0"/>
              <a:t>, </a:t>
            </a:r>
            <a:r>
              <a:rPr lang="zh-CN" altLang="en-US" dirty="0"/>
              <a:t>分半信度越高</a:t>
            </a:r>
            <a:endParaRPr lang="en-US" altLang="zh-CN" dirty="0"/>
          </a:p>
          <a:p>
            <a:r>
              <a:rPr lang="en-US" altLang="zh-CN" dirty="0"/>
              <a:t>Q: </a:t>
            </a:r>
            <a:r>
              <a:rPr lang="zh-CN" altLang="en-US" dirty="0"/>
              <a:t>大概需要多少试次数</a:t>
            </a:r>
            <a:r>
              <a:rPr lang="en-US" altLang="zh-CN" dirty="0"/>
              <a:t>, </a:t>
            </a:r>
            <a:r>
              <a:rPr lang="zh-CN" altLang="en-US" dirty="0"/>
              <a:t>才能让信度达到</a:t>
            </a:r>
            <a:r>
              <a:rPr lang="en-US" altLang="zh-CN" dirty="0"/>
              <a:t>0.8?</a:t>
            </a:r>
          </a:p>
          <a:p>
            <a:r>
              <a:rPr lang="en-US" altLang="zh-CN" dirty="0"/>
              <a:t>A: Stranger 80</a:t>
            </a:r>
            <a:r>
              <a:rPr lang="zh-CN" altLang="en-US" dirty="0"/>
              <a:t>；</a:t>
            </a:r>
            <a:r>
              <a:rPr lang="en-US" altLang="zh-CN" dirty="0"/>
              <a:t>close 110-120</a:t>
            </a:r>
          </a:p>
          <a:p>
            <a:endParaRPr lang="en-US" altLang="zh-CN" dirty="0"/>
          </a:p>
          <a:p>
            <a:r>
              <a:rPr lang="en-US" altLang="zh-CN" dirty="0"/>
              <a:t>DDM V </a:t>
            </a:r>
            <a:r>
              <a:rPr lang="zh-CN" altLang="en-US" dirty="0"/>
              <a:t>约</a:t>
            </a:r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分半信度与效应量</a:t>
            </a:r>
            <a:r>
              <a:rPr lang="en-US" altLang="zh-CN" dirty="0"/>
              <a:t>g</a:t>
            </a:r>
            <a:r>
              <a:rPr lang="zh-CN" altLang="en-US" dirty="0"/>
              <a:t>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效应量</a:t>
            </a:r>
            <a:r>
              <a:rPr lang="en-US" altLang="zh-CN" dirty="0"/>
              <a:t>g</a:t>
            </a:r>
            <a:r>
              <a:rPr lang="zh-CN" altLang="en-US" dirty="0"/>
              <a:t>与试次数无关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信度悖论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7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8293-FD16-1BCD-DFC6-E6A517402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D5DD4-921A-E06E-B770-6758C93C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F37F-3C2E-B1A3-CA7F-EBCBDDE6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D35E2-7357-D6C3-3466-5126F6B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D2D9-8782-A074-07EC-E52CC5DE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CDA0A-DCF2-B952-D6F6-971BC21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978FF-AACA-1348-A5F7-AD771CFE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11B5-E973-739F-7090-0D12137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AC9CE-EFBF-3C56-73F8-5BEBACC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20037-A738-6D35-4799-7B8684A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2C010-5C17-B4DF-AB81-EC6716EE6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9EC18-E630-8DA6-D205-7E9B9050B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78C13-2D92-DDC9-72D9-D07C417A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09B4-D33C-13DD-914F-B892A8C0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28A1D-411F-A018-5334-48C26B9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B35B-38E1-C5B6-3E32-7C544F6A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FF221-C9F5-2A9C-CA5F-3208B620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DA688-0F8E-BCCA-EFC4-7D123D7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73B40-2E6F-1E28-FF96-0A66A7E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82E9-59A4-A330-03E5-6856ADEE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D098-472B-4A19-F564-3D903EF1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00ED9-37FA-0345-7F48-A7EE6702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C229-5D66-1589-486D-0E2AEF1B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D8806-F1D3-E856-788E-85A0CBFA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0A07F-D860-3A8E-D0E4-42403BF8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E05F-CD51-EF76-1620-0A97100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17DAC-9E15-9320-1AC9-9359DDF7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839DE-4419-9068-48A3-D7A0098B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25CAD-541F-B1A2-C7E8-597C9EFE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D6E0C-D821-1B16-8A12-62E97717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5F94A-0022-D683-5381-50ADA797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B3A86-0516-986F-0517-D2A2DE0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366BB-9868-38EC-F33F-4AE653C3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4FBBB-88A8-A62F-908D-B58D01FA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B5934-BA4E-E8F1-1D86-855F5FA89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CE64C-DBC1-4A97-EF32-804AABF6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7080B-320E-8618-6779-53268310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EF4FD-AC92-DD0E-3819-579B31C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3BD6B9-1E02-8EC7-5C9F-1820E01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0EB-C481-0273-112F-CAC5191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8979-513F-A9DE-81BA-B9F7ED49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A6095C-A40B-46F7-4D49-7CE2931C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1C1F4-C43A-4D90-FED3-789B1E9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CF27A-AF67-C17A-FF09-84A07DA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8A27C2-1211-1319-556F-C5451E09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0E759-3B31-931E-7212-51C64013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9C58-C211-DC41-9F75-CC26E91B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7D5D-1FE1-5C1E-A8A0-7DC945F9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62E2DE-7A98-3059-BEDE-0A84478D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F7BCC-0940-F2F5-3AEE-1B818482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727D5-F90A-013D-8AFB-063EF9E0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299EE-9218-F710-26B6-E193F291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96F4-B387-0DDE-5492-A2672BC9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97264-C4CD-4EA2-68BD-98F309B3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EE005-3F44-EB43-2971-55E05EC9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1BB85-0473-5BAB-BF93-771F61A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61CB0-4B4A-497E-BB19-A29004B8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61785-8700-4B7C-3EDE-5BAE45A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3E6C-B981-EDD8-4F7C-0F52E46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CD8C1-CD72-8844-6042-A3BC741A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CC747-4CFF-BBF2-CFF0-ACDA7547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888AB-0B8E-90E3-C69C-BB624722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C05E6-3A9A-3480-4EE4-31BD2718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8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207475" y="1527681"/>
            <a:ext cx="6172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Assessment of Self-Prioritization Effect as Measured by the Perceptual Matching Task</a:t>
            </a:r>
            <a:endParaRPr lang="zh-CN" altLang="en-US" sz="32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3648725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F64202-F349-491C-25A2-2D8B3BE32A2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B01A5F1F-555E-EB29-8A0A-003E4B3E8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629280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ADDD60-6D27-5555-EA9E-4EF7E15D8C8F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ACAE5F-0E75-9B78-78F3-BC735098DC05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D27CC4DE-8AC1-6F41-8903-277323FF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C013BB-425D-EC29-6913-2D89C88D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" y="913655"/>
            <a:ext cx="6463442" cy="403318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FC56AB-2D51-04AC-ADFD-536E18AD55FA}"/>
              </a:ext>
            </a:extLst>
          </p:cNvPr>
          <p:cNvSpPr txBox="1"/>
          <p:nvPr/>
        </p:nvSpPr>
        <p:spPr>
          <a:xfrm>
            <a:off x="4186268" y="1083469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papers </a:t>
            </a:r>
          </a:p>
          <a:p>
            <a:pPr algn="ctr"/>
            <a:r>
              <a:rPr lang="en-US" altLang="zh-CN" sz="1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datasets)</a:t>
            </a:r>
            <a:endParaRPr lang="zh-CN" altLang="en-US" sz="14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2C075B-2228-4B8B-CE4F-5FBB2E186C0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A38208-6225-337E-41C8-934817AB7C2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E5947C9-BC3A-117D-5861-F6F6E680E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51582E6-BA4C-7E51-7CF2-0C2F7D9588F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FCD09C-0233-52B1-BEB2-3FBCFD3E029B}"/>
              </a:ext>
            </a:extLst>
          </p:cNvPr>
          <p:cNvSpPr txBox="1"/>
          <p:nvPr/>
        </p:nvSpPr>
        <p:spPr>
          <a:xfrm>
            <a:off x="3273752" y="8126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15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  <a:r>
              <a:rPr lang="zh-CN" altLang="en-US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rgbClr val="0CA0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rgbClr val="0CA0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rgbClr val="0CA0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rgbClr val="0CA0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72A5DD76-F628-4FF6-BE59-3C21E8411C3D}"/>
              </a:ext>
            </a:extLst>
          </p:cNvPr>
          <p:cNvSpPr/>
          <p:nvPr/>
        </p:nvSpPr>
        <p:spPr>
          <a:xfrm>
            <a:off x="2214388" y="3174414"/>
            <a:ext cx="159026" cy="826936"/>
          </a:xfrm>
          <a:prstGeom prst="leftBrace">
            <a:avLst/>
          </a:prstGeom>
          <a:noFill/>
          <a:ln w="38100">
            <a:solidFill>
              <a:srgbClr val="0CA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67C6C0C-A99E-6F61-AAA4-47FD5C83F96D}"/>
              </a:ext>
            </a:extLst>
          </p:cNvPr>
          <p:cNvGrpSpPr/>
          <p:nvPr/>
        </p:nvGrpSpPr>
        <p:grpSpPr>
          <a:xfrm>
            <a:off x="2340016" y="3055157"/>
            <a:ext cx="877116" cy="1017465"/>
            <a:chOff x="2339835" y="3072252"/>
            <a:chExt cx="877116" cy="10174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4CACE2-504A-706A-F561-F2087321F803}"/>
                </a:ext>
              </a:extLst>
            </p:cNvPr>
            <p:cNvSpPr txBox="1"/>
            <p:nvPr/>
          </p:nvSpPr>
          <p:spPr>
            <a:xfrm>
              <a:off x="2339835" y="3072252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</a:t>
              </a:r>
              <a:endParaRPr lang="zh-CN" altLang="en-US" sz="1100" dirty="0">
                <a:solidFill>
                  <a:srgbClr val="0CA09D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0875F3-AB18-6216-1619-085DDDE5591B}"/>
                </a:ext>
              </a:extLst>
            </p:cNvPr>
            <p:cNvSpPr txBox="1"/>
            <p:nvPr/>
          </p:nvSpPr>
          <p:spPr>
            <a:xfrm>
              <a:off x="2371409" y="3316884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Celebrity</a:t>
              </a:r>
              <a:endParaRPr lang="zh-CN" altLang="en-US" sz="1100" dirty="0">
                <a:solidFill>
                  <a:srgbClr val="0CA09D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33EA32-D95F-287D-44F3-2DC41BD4ADC8}"/>
                </a:ext>
              </a:extLst>
            </p:cNvPr>
            <p:cNvSpPr txBox="1"/>
            <p:nvPr/>
          </p:nvSpPr>
          <p:spPr>
            <a:xfrm>
              <a:off x="2371409" y="3582924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i="0" u="none" strike="noStrike" dirty="0">
                  <a:solidFill>
                    <a:srgbClr val="0CA09D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Stranger</a:t>
              </a:r>
              <a:endParaRPr lang="zh-CN" altLang="en-US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9948A2-DD3A-E683-5C76-39628FA4DAB8}"/>
                </a:ext>
              </a:extLst>
            </p:cNvPr>
            <p:cNvSpPr txBox="1"/>
            <p:nvPr/>
          </p:nvSpPr>
          <p:spPr>
            <a:xfrm>
              <a:off x="2373568" y="3828107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i="0" u="none" strike="noStrike" dirty="0">
                  <a:solidFill>
                    <a:srgbClr val="0CA09D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NonPerson</a:t>
              </a:r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D92EE017-5375-A8F5-0E6B-374562FCBA9C}"/>
              </a:ext>
            </a:extLst>
          </p:cNvPr>
          <p:cNvSpPr/>
          <p:nvPr/>
        </p:nvSpPr>
        <p:spPr>
          <a:xfrm>
            <a:off x="967740" y="3084270"/>
            <a:ext cx="159026" cy="410497"/>
          </a:xfrm>
          <a:prstGeom prst="rightBrace">
            <a:avLst/>
          </a:prstGeom>
          <a:noFill/>
          <a:ln w="38100">
            <a:solidFill>
              <a:srgbClr val="0CA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434078-4515-4B4D-AF27-D7DF288C1979}"/>
              </a:ext>
            </a:extLst>
          </p:cNvPr>
          <p:cNvSpPr txBox="1"/>
          <p:nvPr/>
        </p:nvSpPr>
        <p:spPr>
          <a:xfrm>
            <a:off x="59397" y="2981516"/>
            <a:ext cx="97469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endParaRPr lang="en-US" altLang="zh-CN" sz="11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Nonmatching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D3ACAC-202C-8535-D3F8-BB5519042229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000A39-5FEC-5171-5701-5F67AD762AC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94824F2-7463-B258-873F-4B979396FD68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18" name="图片 17" descr="徽标, 公司名称&#10;&#10;描述已自动生成">
              <a:extLst>
                <a:ext uri="{FF2B5EF4-FFF2-40B4-BE49-F238E27FC236}">
                  <a16:creationId xmlns:a16="http://schemas.microsoft.com/office/drawing/2014/main" id="{5AE8B109-221E-2A2D-20F6-F9ACFCE67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2766FD9-54A1-AAD4-C731-0B6BDCBFB40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982465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 </a:t>
            </a:r>
            <a:r>
              <a:rPr lang="en-US" altLang="zh-CN" sz="9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 </a:t>
            </a:r>
            <a:r>
              <a:rPr lang="en-US" altLang="zh-CN" sz="9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1B5CA2-9BAF-4D30-254A-D80E9E8519D9}"/>
              </a:ext>
            </a:extLst>
          </p:cNvPr>
          <p:cNvGrpSpPr/>
          <p:nvPr/>
        </p:nvGrpSpPr>
        <p:grpSpPr>
          <a:xfrm>
            <a:off x="5149516" y="2902545"/>
            <a:ext cx="1014375" cy="2375775"/>
            <a:chOff x="5115568" y="3205621"/>
            <a:chExt cx="862222" cy="23757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FD60D4-37C5-33A7-4888-74F4FCE77F48}"/>
                </a:ext>
              </a:extLst>
            </p:cNvPr>
            <p:cNvSpPr txBox="1"/>
            <p:nvPr/>
          </p:nvSpPr>
          <p:spPr>
            <a:xfrm>
              <a:off x="5115568" y="3205621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14 Datasets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2D4AE41-73A9-CB9E-7CFE-24C86B2F92F5}"/>
                </a:ext>
              </a:extLst>
            </p:cNvPr>
            <p:cNvSpPr txBox="1"/>
            <p:nvPr/>
          </p:nvSpPr>
          <p:spPr>
            <a:xfrm>
              <a:off x="5115568" y="3896508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13 Datasets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BD95C6-03D6-9FB0-A29A-985B099D0B49}"/>
                </a:ext>
              </a:extLst>
            </p:cNvPr>
            <p:cNvSpPr txBox="1"/>
            <p:nvPr/>
          </p:nvSpPr>
          <p:spPr>
            <a:xfrm>
              <a:off x="5115568" y="4600452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 Dataset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F6F7F6-09E4-75C3-50F9-53F592C17B97}"/>
                </a:ext>
              </a:extLst>
            </p:cNvPr>
            <p:cNvSpPr txBox="1"/>
            <p:nvPr/>
          </p:nvSpPr>
          <p:spPr>
            <a:xfrm>
              <a:off x="5115568" y="5304397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 Dataset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624D3E9-50E2-B9F7-32EA-42BB4E904662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calculate SPE ?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7CB776-AD28-BA35-76D0-E2213C79307C}"/>
              </a:ext>
            </a:extLst>
          </p:cNvPr>
          <p:cNvGrpSpPr/>
          <p:nvPr/>
        </p:nvGrpSpPr>
        <p:grpSpPr>
          <a:xfrm>
            <a:off x="288015" y="2502435"/>
            <a:ext cx="5066237" cy="2588092"/>
            <a:chOff x="288015" y="250243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288015" y="359642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>
                <a:solidFill>
                  <a:srgbClr val="0CA09D"/>
                </a:solidFill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1829126" y="262109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CA09D"/>
                </a:solidFill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2148237" y="2502435"/>
              <a:ext cx="1727038" cy="2588092"/>
              <a:chOff x="3098432" y="2896131"/>
              <a:chExt cx="1727038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>
                  <a:solidFill>
                    <a:srgbClr val="0CA09D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112845" y="43508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>
                  <a:solidFill>
                    <a:srgbClr val="0CA09D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112845" y="3565506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rgbClr val="0CA09D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rgbClr val="0CA09D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3758306" y="260246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0CA09D"/>
                  </a:solidFill>
                </a:rPr>
                <a:t>Friend, Mother, Father...</a:t>
              </a:r>
              <a:endParaRPr lang="zh-CN" altLang="en-US" sz="1050" dirty="0">
                <a:solidFill>
                  <a:srgbClr val="0CA09D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3756908" y="475966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0CA09D"/>
                  </a:solidFill>
                </a:rPr>
                <a:t>none</a:t>
              </a:r>
              <a:endParaRPr lang="zh-CN" altLang="en-US" sz="1050" dirty="0">
                <a:solidFill>
                  <a:srgbClr val="0CA09D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4CBE8D-DCA2-406E-3AD6-C39855280A23}"/>
                </a:ext>
              </a:extLst>
            </p:cNvPr>
            <p:cNvSpPr txBox="1"/>
            <p:nvPr/>
          </p:nvSpPr>
          <p:spPr>
            <a:xfrm>
              <a:off x="3754606" y="406484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0CA09D"/>
                  </a:solidFill>
                </a:rPr>
                <a:t>鲁迅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FAD824-267E-081A-5703-EAED0000801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E9A98B-F0DE-39DC-DDCA-03B78BF278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4" name="图片 23" descr="徽标, 公司名称&#10;&#10;描述已自动生成">
              <a:extLst>
                <a:ext uri="{FF2B5EF4-FFF2-40B4-BE49-F238E27FC236}">
                  <a16:creationId xmlns:a16="http://schemas.microsoft.com/office/drawing/2014/main" id="{A004A022-4901-AC12-6DFE-8C431683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74A1A26-56E7-8E75-B1E4-354D53D2DB7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239229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0CA09D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rgbClr val="0CA09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rgbClr val="0CA09D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239229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0CA09D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80000" r="-139244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0000" r="-45152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283333" r="-13924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283333" r="-45152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390566" r="-139244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390566" r="-45152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172185" r="-139244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172185" r="-45152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rgbClr val="0CA09D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790385" r="-4515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73585" r="-45152" b="-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86A2CA4-9696-03CE-4F07-8E3253433BC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SPE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41731F-DE8A-B6DE-DB59-5CA2B171AB5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B9B50A-AAB1-0D3E-F2C6-BBCA1048D0CC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3ADDE8A6-01ED-AAFA-F9D3-04004222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0E40A2D-0BD9-3594-4A4F-56FA6EC5C118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CBFC51-BCBF-1EA7-B195-CCB8B4A0877A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300042B-4993-910F-ED8B-1EB3CC5A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20" y="2483670"/>
            <a:ext cx="884017" cy="88401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771D04F-D5FC-8685-7888-A55CA5015674}"/>
              </a:ext>
            </a:extLst>
          </p:cNvPr>
          <p:cNvSpPr txBox="1"/>
          <p:nvPr/>
        </p:nvSpPr>
        <p:spPr>
          <a:xfrm>
            <a:off x="1534306" y="2441614"/>
            <a:ext cx="1598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</a:t>
            </a:r>
            <a:r>
              <a:rPr lang="en-US" altLang="zh-CN" sz="18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- &lt;Target&gt;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E653F9-2CB2-75D8-565B-44A56B019CFD}"/>
              </a:ext>
            </a:extLst>
          </p:cNvPr>
          <p:cNvSpPr txBox="1"/>
          <p:nvPr/>
        </p:nvSpPr>
        <p:spPr>
          <a:xfrm>
            <a:off x="3667907" y="1356017"/>
            <a:ext cx="2464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</a:p>
          <a:p>
            <a:pPr algn="ctr"/>
            <a:r>
              <a:rPr lang="zh-CN" altLang="en-US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7D86371-ADC4-6D29-D6B7-D0B759FACAEE}"/>
              </a:ext>
            </a:extLst>
          </p:cNvPr>
          <p:cNvGrpSpPr/>
          <p:nvPr/>
        </p:nvGrpSpPr>
        <p:grpSpPr>
          <a:xfrm>
            <a:off x="3132501" y="1510017"/>
            <a:ext cx="639399" cy="2848966"/>
            <a:chOff x="3132501" y="1510017"/>
            <a:chExt cx="639399" cy="2848966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CA6B6D8-A5EA-DA98-FD10-B865A10460B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1510017"/>
              <a:ext cx="639399" cy="1393262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11DFBD-A3C0-D54F-1F9F-F525728E194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063469"/>
              <a:ext cx="639399" cy="839810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B92F8FB-8937-C22A-1F5D-BAF4E96D8F0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654968"/>
              <a:ext cx="639399" cy="248311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9515C12-8387-AC54-B3A9-BEEB8CFE6D8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326462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8CACEA0-E162-C2C2-BD0B-C8550BD6B4E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856886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57925E7-5207-4079-BBCA-B92166FDD7E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1455704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3E8C01-987C-B11C-7EF4-7004291F898F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329125A-823A-7179-5273-C5C22179017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74AA1997-BFBB-4425-9E26-93BC7116F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85E8222-184D-6252-AD07-398C5B60B6D1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F2CBC-0F45-66A6-B033-AFFA14881E53}"/>
              </a:ext>
            </a:extLst>
          </p:cNvPr>
          <p:cNvSpPr txBox="1"/>
          <p:nvPr/>
        </p:nvSpPr>
        <p:spPr>
          <a:xfrm>
            <a:off x="3276600" y="6800"/>
            <a:ext cx="3247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fr-FR" altLang="zh-CN" i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altLang="zh-CN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CB25BF-84B9-364D-3EDC-C420E888E5E1}"/>
              </a:ext>
            </a:extLst>
          </p:cNvPr>
          <p:cNvSpPr txBox="1"/>
          <p:nvPr/>
        </p:nvSpPr>
        <p:spPr>
          <a:xfrm>
            <a:off x="511386" y="1077381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E11B60-6632-712B-00D1-F666D46552CC}"/>
              </a:ext>
            </a:extLst>
          </p:cNvPr>
          <p:cNvSpPr txBox="1"/>
          <p:nvPr/>
        </p:nvSpPr>
        <p:spPr>
          <a:xfrm>
            <a:off x="2142922" y="4945614"/>
            <a:ext cx="22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5A6667-E0F4-43E3-4431-5051AA008B0D}"/>
              </a:ext>
            </a:extLst>
          </p:cNvPr>
          <p:cNvGrpSpPr/>
          <p:nvPr/>
        </p:nvGrpSpPr>
        <p:grpSpPr>
          <a:xfrm>
            <a:off x="1576800" y="1488608"/>
            <a:ext cx="3334994" cy="2949306"/>
            <a:chOff x="829924" y="1371014"/>
            <a:chExt cx="3334994" cy="2949306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1BC3A774-2D96-FA1D-CBC3-4405F187D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3267" y="1371014"/>
              <a:ext cx="793656" cy="10287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6C0BA22-5DB3-B284-F70B-55A494D3C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29924" y="3291620"/>
              <a:ext cx="793656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A5F5863-CBC5-CD2A-AE8C-A566B63A6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1262" y="3291620"/>
              <a:ext cx="793656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0C3C18F-7E52-C64F-5CC2-E5BF94AF5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752" y="2647950"/>
              <a:ext cx="859223" cy="477284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CCC55A-3552-C45E-A9D5-818748CA2377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0" y="2647950"/>
              <a:ext cx="934850" cy="448377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75B39727-350F-4B8C-EF74-08AEA8BAEEE9}"/>
              </a:ext>
            </a:extLst>
          </p:cNvPr>
          <p:cNvSpPr/>
          <p:nvPr/>
        </p:nvSpPr>
        <p:spPr>
          <a:xfrm rot="16200000">
            <a:off x="3152402" y="4139145"/>
            <a:ext cx="173321" cy="927475"/>
          </a:xfrm>
          <a:prstGeom prst="upDownArrow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B472AD-6906-FF7C-78FA-D14EA4B9D9F8}"/>
              </a:ext>
            </a:extLst>
          </p:cNvPr>
          <p:cNvSpPr txBox="1"/>
          <p:nvPr/>
        </p:nvSpPr>
        <p:spPr>
          <a:xfrm>
            <a:off x="4000616" y="1077091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8A42A6-3801-20DB-17E8-985553D04675}"/>
              </a:ext>
            </a:extLst>
          </p:cNvPr>
          <p:cNvSpPr txBox="1"/>
          <p:nvPr/>
        </p:nvSpPr>
        <p:spPr>
          <a:xfrm>
            <a:off x="2377463" y="3315893"/>
            <a:ext cx="77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</a:p>
          <a:p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v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z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452CF2-6F3C-2EF8-0986-43FD30832152}"/>
              </a:ext>
            </a:extLst>
          </p:cNvPr>
          <p:cNvSpPr txBox="1"/>
          <p:nvPr/>
        </p:nvSpPr>
        <p:spPr>
          <a:xfrm>
            <a:off x="4923353" y="3315436"/>
            <a:ext cx="77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</a:p>
          <a:p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v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z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90F883-850D-909F-817B-7F34F48AA5E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2285BD-1C54-33D3-C930-FC86A3AC10B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1" name="图片 20" descr="徽标, 公司名称&#10;&#10;描述已自动生成">
              <a:extLst>
                <a:ext uri="{FF2B5EF4-FFF2-40B4-BE49-F238E27FC236}">
                  <a16:creationId xmlns:a16="http://schemas.microsoft.com/office/drawing/2014/main" id="{4A3BE742-4F06-F5F9-7407-E78064F5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FBBC729-8F6C-AEBD-563E-EF411960BC7F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9A9F0E-0812-A9A0-17EA-D6423337110C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Split-Half </a:t>
            </a:r>
            <a:r>
              <a:rPr lang="fr-FR" altLang="zh-CN" sz="1600" i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fr-FR" altLang="zh-CN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358512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84533" y="3158261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between Subjects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within Subjects (Session)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~ 1 + (1 | Subject) + (1 | Session) + COV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6C2855-93CE-8D4D-0263-48DD50E50CAA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4C186B-1F2F-2F28-4F7F-CC76E918468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BF7829D-8409-0A1D-EC94-648169C0DDCF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5" name="图片 24" descr="徽标, 公司名称&#10;&#10;描述已自动生成">
              <a:extLst>
                <a:ext uri="{FF2B5EF4-FFF2-40B4-BE49-F238E27FC236}">
                  <a16:creationId xmlns:a16="http://schemas.microsoft.com/office/drawing/2014/main" id="{0212EF63-E752-12F5-5D66-C23977DB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A4636E6-8933-1AEF-2120-4FC96EF982C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DCB2890-79AC-86AF-1836-33765A6A1F93}"/>
              </a:ext>
            </a:extLst>
          </p:cNvPr>
          <p:cNvGrpSpPr/>
          <p:nvPr/>
        </p:nvGrpSpPr>
        <p:grpSpPr>
          <a:xfrm>
            <a:off x="386109" y="1193598"/>
            <a:ext cx="5640341" cy="1517547"/>
            <a:chOff x="386109" y="1193598"/>
            <a:chExt cx="5640341" cy="151754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412474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2663687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4800625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F8BD17-20BF-AADE-2209-64B9DC598776}"/>
                </a:ext>
              </a:extLst>
            </p:cNvPr>
            <p:cNvSpPr txBox="1"/>
            <p:nvPr/>
          </p:nvSpPr>
          <p:spPr>
            <a:xfrm>
              <a:off x="1899949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CA09D"/>
                  </a:solidFill>
                </a:rPr>
                <a:t>…</a:t>
              </a:r>
              <a:endParaRPr lang="zh-CN" altLang="en-US" sz="3600" dirty="0">
                <a:solidFill>
                  <a:srgbClr val="0CA09D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64325B-B66C-1788-47EB-F77F365E23D7}"/>
                </a:ext>
              </a:extLst>
            </p:cNvPr>
            <p:cNvSpPr txBox="1"/>
            <p:nvPr/>
          </p:nvSpPr>
          <p:spPr>
            <a:xfrm>
              <a:off x="4095278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CA09D"/>
                  </a:solidFill>
                </a:rPr>
                <a:t>…</a:t>
              </a:r>
              <a:endParaRPr lang="zh-CN" altLang="en-US" sz="3600" dirty="0">
                <a:solidFill>
                  <a:srgbClr val="0CA09D"/>
                </a:solidFill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05BD2ED-1907-5854-BAC7-89816B2A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09" y="1593708"/>
              <a:ext cx="1225826" cy="111743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AD15C93-8BFC-8934-DF16-E51B65ED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8928" y="1593707"/>
              <a:ext cx="1225826" cy="111743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532C9E0-7A86-E4A7-ED3D-72C073AB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24" y="1569018"/>
              <a:ext cx="1225826" cy="111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C63DD9-F859-2DB9-C802-652818D2C76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46B3CE-5438-6F24-F3E7-B82C5CF6465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82104E21-3D26-806E-A918-C4C6776D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4444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B880FB-C984-54C2-25AA-97F65BD4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9761"/>
              </p:ext>
            </p:extLst>
          </p:nvPr>
        </p:nvGraphicFramePr>
        <p:xfrm>
          <a:off x="302773" y="1070793"/>
          <a:ext cx="5947653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816909">
                  <a:extLst>
                    <a:ext uri="{9D8B030D-6E8A-4147-A177-3AD203B41FA5}">
                      <a16:colId xmlns:a16="http://schemas.microsoft.com/office/drawing/2014/main" val="4021581589"/>
                    </a:ext>
                  </a:extLst>
                </a:gridCol>
                <a:gridCol w="958760">
                  <a:extLst>
                    <a:ext uri="{9D8B030D-6E8A-4147-A177-3AD203B41FA5}">
                      <a16:colId xmlns:a16="http://schemas.microsoft.com/office/drawing/2014/main" val="3116841407"/>
                    </a:ext>
                  </a:extLst>
                </a:gridCol>
                <a:gridCol w="1405688">
                  <a:extLst>
                    <a:ext uri="{9D8B030D-6E8A-4147-A177-3AD203B41FA5}">
                      <a16:colId xmlns:a16="http://schemas.microsoft.com/office/drawing/2014/main" val="273257221"/>
                    </a:ext>
                  </a:extLst>
                </a:gridCol>
                <a:gridCol w="741125">
                  <a:extLst>
                    <a:ext uri="{9D8B030D-6E8A-4147-A177-3AD203B41FA5}">
                      <a16:colId xmlns:a16="http://schemas.microsoft.com/office/drawing/2014/main" val="500289059"/>
                    </a:ext>
                  </a:extLst>
                </a:gridCol>
                <a:gridCol w="680887">
                  <a:extLst>
                    <a:ext uri="{9D8B030D-6E8A-4147-A177-3AD203B41FA5}">
                      <a16:colId xmlns:a16="http://schemas.microsoft.com/office/drawing/2014/main" val="870486088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2776852202"/>
                    </a:ext>
                  </a:extLst>
                </a:gridCol>
                <a:gridCol w="737238">
                  <a:extLst>
                    <a:ext uri="{9D8B030D-6E8A-4147-A177-3AD203B41FA5}">
                      <a16:colId xmlns:a16="http://schemas.microsoft.com/office/drawing/2014/main" val="124118232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Baseline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Indicators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en-US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95% CI]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 of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Studies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b="1" i="1" baseline="30000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304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Close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407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 [0.30, 0.63]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68.67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84.94%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432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 [0.42, 1.03]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144.57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92.87%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6983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81.96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379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 [0.50, 1.25]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128.47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94.67%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3198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 [0.32, 0.76]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142.79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91.16%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6680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 [-0.03, 0.33]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122.30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88.95%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860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Stranger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7044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 [0.40, 0.78]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55.30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83.20%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74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 [0.48, 1.08]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88.60%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4908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 [0.21, 0.50]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47.81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75.38%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217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 [0.56, 1.29]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98.79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720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50.98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79.33%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377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 [-0.09, 0.24]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70.48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84.44%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2016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22C0409-094E-CEDC-0D8C-C9A74C5C2A0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24AA85-B64A-4B38-0D9E-806AF4DDC34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91120C6-69A9-31CC-6F21-1B5EA3A8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3309894-B8B3-8562-A987-18DEA6741006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890616"/>
            <a:ext cx="40901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EC94C7-7D7D-A652-FF4F-5E282DABDF1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02345A-3ED9-136E-C99C-E0BC168601C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618A4468-1170-ABEB-356B-E5BF3B8E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12536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Close)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3E7A0B-0E4E-5022-4914-D9263BCCA643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6E0F2C-099E-91D1-3175-74DEFDB8314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C8C9FC09-4B3E-8F37-0338-44F88D5F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F5A3385-AC7B-D2D1-741A-652D5FEC6EC5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4712E507-166A-006A-9215-7C90633D0F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0"/>
          <a:stretch/>
        </p:blipFill>
        <p:spPr>
          <a:xfrm>
            <a:off x="-463" y="1097855"/>
            <a:ext cx="6524145" cy="36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4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68508" y="4444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Stranger)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044CC0-E53B-5E41-60F3-80A7CB3157AC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2DAAF0-A167-8538-16FA-0DD2B3014D7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34B2D1F4-4A7B-460D-7E26-619FF3BD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14FA98D-5757-E50C-C68B-FE6352CE84F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5CB3D546-DC8D-C7B8-E604-6AED918070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463" y="1136810"/>
            <a:ext cx="6532800" cy="36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1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12536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3342D7-3773-CC14-E64C-A195101E3BF6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66A3CD-6C1B-7FDD-5191-FE54E4C85545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F2F7386-699D-6F52-3A4F-5C5AF4861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E584ADD-7F83-D6C5-8F55-738EE48617D9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低可信度描述已自动生成">
            <a:extLst>
              <a:ext uri="{FF2B5EF4-FFF2-40B4-BE49-F238E27FC236}">
                <a16:creationId xmlns:a16="http://schemas.microsoft.com/office/drawing/2014/main" id="{DEB63D9C-E1DD-7319-9D0D-5D4D5CA30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70733" y="829372"/>
            <a:ext cx="5211734" cy="41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36139" y="6800"/>
            <a:ext cx="3334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E45EB9-1F63-0297-04AB-CA877D7011C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3A0B28-90AB-5EDF-BB3D-96ED2F9228F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F0A3502F-7AA5-6F7B-0621-FFB9A1981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A93F17A-219F-0257-F26A-E8D67BBF0F46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低可信度描述已自动生成">
            <a:extLst>
              <a:ext uri="{FF2B5EF4-FFF2-40B4-BE49-F238E27FC236}">
                <a16:creationId xmlns:a16="http://schemas.microsoft.com/office/drawing/2014/main" id="{CDA76B64-18B0-F8CA-86E6-055E947BB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11491" y="861978"/>
            <a:ext cx="5130218" cy="41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87008" y="9294"/>
            <a:ext cx="3261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MCSHR ~ Trial Numbers</a:t>
            </a:r>
            <a:endParaRPr lang="zh-CN" altLang="en-US" sz="14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864" y="662425"/>
            <a:ext cx="5641472" cy="451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33E70AE-E33F-6943-6410-518ED364CAA8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95D848-EA4F-A808-5EFF-81C919322E3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46CBCB7A-4988-9B15-9EE3-319300C95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6088067-1363-73D0-609E-0287C1D670A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0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8916" y="9294"/>
            <a:ext cx="3261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MCSHR ~ Hedges’ g</a:t>
            </a:r>
            <a:endParaRPr lang="zh-CN" altLang="en-US" sz="14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3B3C25-6217-D0AF-79E5-FBCC175979B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796906-5945-D8FB-74F4-EBB8C430938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D4D49F1B-E154-D64C-0259-DF661942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9428215-D5C6-D7B6-1404-D7972DC8E2B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形状&#10;&#10;描述已自动生成">
            <a:extLst>
              <a:ext uri="{FF2B5EF4-FFF2-40B4-BE49-F238E27FC236}">
                <a16:creationId xmlns:a16="http://schemas.microsoft.com/office/drawing/2014/main" id="{326A4C78-2E45-E301-7FF9-C55B4E1A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7" y="653131"/>
            <a:ext cx="5652337" cy="45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6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8916" y="9294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g ~ Trial Numbers</a:t>
            </a:r>
            <a:endParaRPr lang="zh-CN" altLang="en-US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015" y="653131"/>
            <a:ext cx="5652336" cy="45218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9FB9380-59CA-0DC1-2C68-E32E41C77DC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10079C-9737-F51D-8472-B08D5F3FFF7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52A1FE40-49D8-C84A-696C-9AEE7E67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227448E-F9E8-0B67-D620-A9929B1CBFB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0D213-11FB-A27B-5AB5-A9554CA46A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b="6890"/>
          <a:stretch/>
        </p:blipFill>
        <p:spPr bwMode="auto">
          <a:xfrm>
            <a:off x="8092" y="812216"/>
            <a:ext cx="6515590" cy="4231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B1A9BF-5175-8BD3-0AA2-6EFE01CC1CA0}"/>
              </a:ext>
            </a:extLst>
          </p:cNvPr>
          <p:cNvSpPr txBox="1"/>
          <p:nvPr/>
        </p:nvSpPr>
        <p:spPr>
          <a:xfrm>
            <a:off x="3287008" y="9294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DMM Packages Comparison</a:t>
            </a:r>
            <a:endParaRPr lang="zh-CN" altLang="en-US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AE5C92-B2FE-3C09-976E-E29DE0A5FD6E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C1BE1B-C6C9-BEBD-4061-2B838BBF40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C5ABB838-94A3-2EFC-58CC-5EE06354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819053-EAD1-657D-22C3-17C687347C4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D774BB-46A4-959A-B199-76EE517420C3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74DED8-B20D-D5A2-E920-3E3166F2E15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EED7F875-5E26-E7B0-7DAA-EA83AB81D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917763"/>
            <a:ext cx="59767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reliability paradox.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i="1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Robust experimental effects do not consistently correspond with robust correlations among individual differences” (Logie et al., 1996)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meat-analysis (Group-Level), SPMT does indeed exhibit a stable experimental effect.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split-half reliability and test-retest reliability (Individual-Level). The reliability of SPMT is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η are relatively the most reliable among all these indices, both in terms of split-half reliability and test-retest reliability; The reliability of the other indicators (DDM v &amp; z,</a:t>
            </a:r>
            <a:r>
              <a:rPr lang="zh-CN" altLang="en-US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and ACC) is relatively low.</a:t>
            </a:r>
            <a:endParaRPr lang="zh-CN" altLang="en-US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4FE782-0749-5226-5064-17096FFE330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3B5C3-AF4A-E926-29D4-6CA84CAA679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A25B55C0-E529-F068-AECF-8C32CA4B4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44D0E46-0C3B-BEED-173F-F3EA13404B2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637301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218D54-614F-60C9-C6DF-EE4AB3525A6A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EAA7EA-AA1D-0D6D-D90A-DAF7A63DB97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5154753C-232D-E4D3-8A7D-9E309964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8049279-F5D3-461D-0F4C-47112BBF195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0A69B9-E431-14D2-E21E-BB541149AEFC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1B55F6B0-453B-9CD1-9C2A-645CDB5C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850096F-1D74-FABE-8F26-1BF4685203A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B22D5BF-A905-BFD4-6F39-500A672036FC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313CD5-FEB6-C4E6-E14A-DB95C17E288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6" name="图片 5" descr="徽标, 公司名称&#10;&#10;描述已自动生成">
              <a:extLst>
                <a:ext uri="{FF2B5EF4-FFF2-40B4-BE49-F238E27FC236}">
                  <a16:creationId xmlns:a16="http://schemas.microsoft.com/office/drawing/2014/main" id="{B72B7C85-D4C7-3458-2DF7-85ADCC54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3A1D6BC-CDF8-BF7F-E37A-C35719253BA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F8E5B-99C6-5CB8-EB2A-E9DC262CBE3A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A762ABD-150F-4738-D69E-94856D6D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9" y="1454027"/>
            <a:ext cx="6271223" cy="25255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0066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132728" y="89594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7864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8AFE19-3B02-82E1-FA69-577AA0A0FDF7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6CADF9-BF3E-6E10-4C46-12FBA3DB518F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5CF44ABE-F345-4A2D-29F2-EB6C525D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9314978-4AFC-1B6D-42C7-4919199BAD1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BF9E50-59F2-98B7-BE14-06268376F8CE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189DCF-0A33-D4B6-B42B-DD9F5D2490DB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509826-9746-5442-BB8E-C374D7D68B76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185212D4-2B17-7609-4551-DD4A2C69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D1E4811-AD28-6238-9FEA-181F1AA006C2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 </a:t>
            </a:r>
            <a:r>
              <a:rPr lang="en-US" altLang="zh-CN" b="0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 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E1B798-660E-CD51-C388-071CAFACB0CA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180FB3-D798-C1C2-548D-C2393DA948F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8C4986D3-BE2D-84CE-FEA2-FEE3362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188C1E-5364-C68E-E9B6-9DF5A3932FC8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43864" y="1759903"/>
            <a:ext cx="5891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years have witnessed a growing focus on the reliability of cognitive tasks, driven in part by the reliability paradox </a:t>
            </a:r>
            <a:r>
              <a:rPr lang="en-US" altLang="zh-CN" sz="18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(Kucina et al., 2023).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paradox stems from the observation that while cognitive tasks yield consistent experimental effects, they do not exhibit the same reliability when assessing individual differences</a:t>
            </a:r>
            <a:r>
              <a:rPr lang="en-US" altLang="zh-CN" sz="18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(Logie et al., 1996).</a:t>
            </a:r>
            <a:endParaRPr lang="en-US" altLang="zh-CN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30F392-2978-1906-858F-4646D56CAA65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84AB5E-A8D3-726B-66C2-10CF498641B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2D0B7CE7-94E6-3D40-B973-D80277C8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F7C7D74-53C4-726E-1B85-E7D42CB57CD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also provide evidence for the existence of the reliability paradox?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1522F2-83D5-4D37-6FF9-A750A65C066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D93475-066E-0845-C622-0BAF2807BA68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B0EE1FB4-0B63-9790-E0AC-264B35D4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F6C935D-EE70-98F7-C0E8-11DB363B01B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2076</Words>
  <Application>Microsoft Office PowerPoint</Application>
  <PresentationFormat>全屏显示(16:10)</PresentationFormat>
  <Paragraphs>494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Söhne</vt:lpstr>
      <vt:lpstr>等线</vt:lpstr>
      <vt:lpstr>等线 Light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19</cp:revision>
  <dcterms:created xsi:type="dcterms:W3CDTF">2023-06-23T04:19:48Z</dcterms:created>
  <dcterms:modified xsi:type="dcterms:W3CDTF">2023-09-29T06:42:29Z</dcterms:modified>
</cp:coreProperties>
</file>