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handoutMasterIdLst>
    <p:handoutMasterId r:id="rId30"/>
  </p:handoutMasterIdLst>
  <p:sldIdLst>
    <p:sldId id="277" r:id="rId3"/>
    <p:sldId id="259" r:id="rId4"/>
    <p:sldId id="306" r:id="rId5"/>
    <p:sldId id="260" r:id="rId6"/>
    <p:sldId id="319" r:id="rId7"/>
    <p:sldId id="311" r:id="rId8"/>
    <p:sldId id="309" r:id="rId9"/>
    <p:sldId id="308" r:id="rId10"/>
    <p:sldId id="310" r:id="rId11"/>
    <p:sldId id="303" r:id="rId12"/>
    <p:sldId id="312" r:id="rId13"/>
    <p:sldId id="328" r:id="rId14"/>
    <p:sldId id="321" r:id="rId15"/>
    <p:sldId id="329" r:id="rId16"/>
    <p:sldId id="304" r:id="rId17"/>
    <p:sldId id="305" r:id="rId18"/>
    <p:sldId id="314" r:id="rId19"/>
    <p:sldId id="325" r:id="rId20"/>
    <p:sldId id="317" r:id="rId21"/>
    <p:sldId id="322" r:id="rId22"/>
    <p:sldId id="327" r:id="rId23"/>
    <p:sldId id="324" r:id="rId24"/>
    <p:sldId id="326" r:id="rId25"/>
    <p:sldId id="318" r:id="rId26"/>
    <p:sldId id="320" r:id="rId27"/>
    <p:sldId id="315" r:id="rId28"/>
  </p:sldIdLst>
  <p:sldSz cx="9144000" cy="5143500" type="screen16x9"/>
  <p:notesSz cx="6858000" cy="9144000"/>
  <p:custDataLst>
    <p:tags r:id="rId3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A9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2"/>
    <p:restoredTop sz="93650"/>
  </p:normalViewPr>
  <p:slideViewPr>
    <p:cSldViewPr showGuides="1">
      <p:cViewPr>
        <p:scale>
          <a:sx n="150" d="100"/>
          <a:sy n="150" d="100"/>
        </p:scale>
        <p:origin x="1986" y="1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A124881-B92B-4932-80A0-F6F4D34E2FCF}"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E7EC2B9-8FB5-4561-A18C-9906D6346CA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2023/10/6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idx="2"/>
          </p:nvPr>
        </p:nvSpPr>
        <p:spPr>
          <a:ln>
            <a:solidFill>
              <a:srgbClr val="000000">
                <a:alpha val="100000"/>
              </a:srgbClr>
            </a:solidFill>
            <a:miter lim="800000"/>
          </a:ln>
        </p:spPr>
      </p:sp>
      <p:sp>
        <p:nvSpPr>
          <p:cNvPr id="5123" name="文本占位符 2"/>
          <p:cNvSpPr>
            <a:spLocks noGrp="1"/>
          </p:cNvSpPr>
          <p:nvPr>
            <p:ph type="body" idx="3"/>
          </p:nvPr>
        </p:nvSpPr>
        <p:spPr>
          <a:noFill/>
          <a:ln>
            <a:noFill/>
          </a:ln>
        </p:spPr>
        <p:txBody>
          <a:bodyPr wrap="square" lIns="91440" tIns="45720" rIns="91440" bIns="45720" anchor="t" anchorCtr="0"/>
          <a:lstStyle/>
          <a:p>
            <a:pPr lvl="0" eaLnBrk="1" hangingPunct="1">
              <a:spcBef>
                <a:spcPct val="0"/>
              </a:spcBef>
            </a:pPr>
            <a:r>
              <a:rPr lang="zh-CN" altLang="en-US" dirty="0"/>
              <a:t>题目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21497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140457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l"/>
            </a:pPr>
            <a:r>
              <a:rPr lang="en-US" altLang="zh-CN" dirty="0"/>
              <a:t>14 of datasets contain data for the Close other, 13 of datasets contain data for Stranger, 1 dataset has the data for Celebrities, 1 has the data for Nonperson</a:t>
            </a:r>
          </a:p>
          <a:p>
            <a:pPr marL="171450" indent="-171450">
              <a:buFont typeface="Wingdings" panose="05000000000000000000" pitchFamily="2" charset="2"/>
              <a:buChar char="l"/>
            </a:pPr>
            <a:r>
              <a:rPr lang="en-US" altLang="zh-CN" dirty="0"/>
              <a:t>We found that all measures of SPE, except the parameter z estimated from DDM, exhibited moderate to large effect sizes, indicating a robust and substantial experimental effect of SPE. </a:t>
            </a:r>
          </a:p>
        </p:txBody>
      </p:sp>
    </p:spTree>
    <p:extLst>
      <p:ext uri="{BB962C8B-B14F-4D97-AF65-F5344CB8AC3E}">
        <p14:creationId xmlns:p14="http://schemas.microsoft.com/office/powerpoint/2010/main" val="67734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Significant correlations between and Monte Carlo split-half reliability for some indicators, such as Reaction Time and Efficiency.</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Non-significant correlations between g and split-half reliability, g and n trials. </a:t>
            </a:r>
          </a:p>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260998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idx="2"/>
          </p:nvPr>
        </p:nvSpPr>
        <p:spPr>
          <a:ln>
            <a:solidFill>
              <a:srgbClr val="000000">
                <a:alpha val="100000"/>
              </a:srgbClr>
            </a:solidFill>
            <a:miter lim="800000"/>
          </a:ln>
        </p:spPr>
      </p:sp>
      <p:sp>
        <p:nvSpPr>
          <p:cNvPr id="5123" name="文本占位符 2"/>
          <p:cNvSpPr>
            <a:spLocks noGrp="1"/>
          </p:cNvSpPr>
          <p:nvPr>
            <p:ph type="body" idx="3"/>
          </p:nvPr>
        </p:nvSpPr>
        <p:spPr>
          <a:noFill/>
          <a:ln>
            <a:noFill/>
          </a:ln>
        </p:spPr>
        <p:txBody>
          <a:bodyPr wrap="square" lIns="91440" tIns="45720" rIns="91440" bIns="45720" anchor="t" anchorCtr="0"/>
          <a:lstStyle/>
          <a:p>
            <a:pPr lvl="0" eaLnBrk="1" hangingPunct="1">
              <a:spcBef>
                <a:spcPct val="0"/>
              </a:spcBef>
            </a:pPr>
            <a:r>
              <a:rPr lang="zh-CN" altLang="en-US" dirty="0"/>
              <a:t>题目</a:t>
            </a:r>
          </a:p>
        </p:txBody>
      </p:sp>
    </p:spTree>
    <p:extLst>
      <p:ext uri="{BB962C8B-B14F-4D97-AF65-F5344CB8AC3E}">
        <p14:creationId xmlns:p14="http://schemas.microsoft.com/office/powerpoint/2010/main" val="242979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r>
              <a:rPr lang="zh-CN" altLang="en-US"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r>
              <a:rPr lang="zh-CN" altLang="en-US"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r>
              <a:rPr lang="zh-CN" altLang="en-US"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00360"/>
            <a:ext cx="4032504" cy="339506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685800" rtl="0" eaLnBrk="0" fontAlgn="base" latinLnBrk="0" hangingPunct="0">
              <a:lnSpc>
                <a:spcPct val="100000"/>
              </a:lnSpc>
              <a:spcBef>
                <a:spcPct val="15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r>
              <a:rPr lang="zh-CN" altLang="en-US"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00360"/>
            <a:ext cx="4032504" cy="339506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685800" rtl="0" eaLnBrk="0" fontAlgn="base" latinLnBrk="0" hangingPunct="0">
              <a:lnSpc>
                <a:spcPct val="100000"/>
              </a:lnSpc>
              <a:spcBef>
                <a:spcPct val="15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ln>
        </p:spPr>
        <p:txBody>
          <a:bodyPr/>
          <a:lstStyle>
            <a:lvl1pPr eaLnBrk="1" hangingPunct="1">
              <a:defRPr sz="105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4684713"/>
            <a:ext cx="2895600" cy="357188"/>
          </a:xfrm>
          <a:prstGeom prst="rect">
            <a:avLst/>
          </a:prstGeom>
          <a:noFill/>
          <a:ln w="9525">
            <a:noFill/>
          </a:ln>
        </p:spPr>
        <p:txBody>
          <a:bodyPr/>
          <a:lstStyle>
            <a:lvl1pPr algn="ctr" eaLnBrk="1" hangingPunct="1">
              <a:defRPr sz="105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ln>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685800" rtl="0" eaLnBrk="0" fontAlgn="base" hangingPunct="0">
        <a:spcBef>
          <a:spcPct val="0"/>
        </a:spcBef>
        <a:spcAft>
          <a:spcPct val="0"/>
        </a:spcAft>
        <a:defRPr sz="3300" kern="12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4572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9144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3716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8288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defTabSz="685800"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defTabSz="685800"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defTabSz="685800" rtl="0" eaLnBrk="0" fontAlgn="base" hangingPunct="0">
        <a:spcBef>
          <a:spcPct val="15000"/>
        </a:spcBef>
        <a:spcAft>
          <a:spcPct val="0"/>
        </a:spcAft>
        <a:buChar char="•"/>
        <a:defRPr kern="1200">
          <a:solidFill>
            <a:schemeClr val="tx1"/>
          </a:solidFill>
          <a:latin typeface="+mn-lt"/>
          <a:ea typeface="+mn-ea"/>
          <a:cs typeface="+mn-cs"/>
        </a:defRPr>
      </a:lvl3pPr>
      <a:lvl4pPr marL="1200150" lvl="3" indent="-171450" algn="l" defTabSz="685800"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defTabSz="685800"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058035"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400935"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2743835"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ln>
        </p:spPr>
        <p:txBody>
          <a:bodyPr/>
          <a:lstStyle>
            <a:lvl1pPr eaLnBrk="1" hangingPunct="1">
              <a:defRPr sz="105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4684713"/>
            <a:ext cx="2895600" cy="357188"/>
          </a:xfrm>
          <a:prstGeom prst="rect">
            <a:avLst/>
          </a:prstGeom>
          <a:noFill/>
          <a:ln w="9525">
            <a:noFill/>
          </a:ln>
        </p:spPr>
        <p:txBody>
          <a:bodyPr/>
          <a:lstStyle>
            <a:lvl1pPr algn="ctr" eaLnBrk="1" hangingPunct="1">
              <a:defRPr sz="105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ln>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685800" rtl="0" eaLnBrk="0" fontAlgn="base" hangingPunct="0">
        <a:spcBef>
          <a:spcPct val="0"/>
        </a:spcBef>
        <a:spcAft>
          <a:spcPct val="0"/>
        </a:spcAft>
        <a:defRPr sz="3300" kern="12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4572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9144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3716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828800" algn="ctr" defTabSz="685800"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defTabSz="685800"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defTabSz="685800"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defTabSz="685800" rtl="0" eaLnBrk="0" fontAlgn="base" hangingPunct="0">
        <a:spcBef>
          <a:spcPct val="15000"/>
        </a:spcBef>
        <a:spcAft>
          <a:spcPct val="0"/>
        </a:spcAft>
        <a:buChar char="•"/>
        <a:defRPr kern="1200">
          <a:solidFill>
            <a:schemeClr val="tx1"/>
          </a:solidFill>
          <a:latin typeface="+mn-lt"/>
          <a:ea typeface="+mn-ea"/>
          <a:cs typeface="+mn-cs"/>
        </a:defRPr>
      </a:lvl3pPr>
      <a:lvl4pPr marL="1200150" lvl="3" indent="-171450" algn="l" defTabSz="685800"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defTabSz="685800"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058035"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400935"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2743835"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18.em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png"/><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jpe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ags" Target="../tags/tag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图片 1" descr="img_v2_3b4d54cf-2cce-4d3d-b52e-eddd298d12dg"/>
          <p:cNvPicPr>
            <a:picLocks noChangeAspect="1"/>
          </p:cNvPicPr>
          <p:nvPr/>
        </p:nvPicPr>
        <p:blipFill>
          <a:blip r:embed="rId6"/>
          <a:stretch>
            <a:fillRect/>
          </a:stretch>
        </p:blipFill>
        <p:spPr>
          <a:xfrm>
            <a:off x="-972616" y="-313603"/>
            <a:ext cx="3821173" cy="2148978"/>
          </a:xfrm>
          <a:prstGeom prst="rect">
            <a:avLst/>
          </a:prstGeom>
          <a:noFill/>
          <a:ln w="9525">
            <a:noFill/>
          </a:ln>
        </p:spPr>
      </p:pic>
      <p:sp>
        <p:nvSpPr>
          <p:cNvPr id="4102" name="Rectangle 1"/>
          <p:cNvSpPr/>
          <p:nvPr/>
        </p:nvSpPr>
        <p:spPr>
          <a:xfrm>
            <a:off x="0" y="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4103" name="Rectangle 2"/>
          <p:cNvSpPr/>
          <p:nvPr/>
        </p:nvSpPr>
        <p:spPr>
          <a:xfrm>
            <a:off x="152400" y="15240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4104" name="Rectangle 3"/>
          <p:cNvSpPr/>
          <p:nvPr/>
        </p:nvSpPr>
        <p:spPr>
          <a:xfrm>
            <a:off x="304800" y="30480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11" name="Text Box 6"/>
          <p:cNvSpPr txBox="1">
            <a:spLocks noChangeArrowheads="1"/>
          </p:cNvSpPr>
          <p:nvPr>
            <p:custDataLst>
              <p:tags r:id="rId2"/>
            </p:custDataLst>
          </p:nvPr>
        </p:nvSpPr>
        <p:spPr bwMode="auto">
          <a:xfrm>
            <a:off x="1749646" y="3169300"/>
            <a:ext cx="6087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pPr algn="ctr"/>
            <a:r>
              <a:rPr lang="en-US" altLang="zh-CN" sz="1600" dirty="0">
                <a:solidFill>
                  <a:srgbClr val="0A999E"/>
                </a:solidFill>
                <a:latin typeface="Times New Roman" panose="02020603050405020304" pitchFamily="18" charset="0"/>
                <a:cs typeface="Times New Roman" panose="02020603050405020304" pitchFamily="18" charset="0"/>
              </a:rPr>
              <a:t>Zheng Liu, </a:t>
            </a:r>
            <a:r>
              <a:rPr lang="en-US" altLang="zh-CN" sz="1600" dirty="0" err="1">
                <a:solidFill>
                  <a:srgbClr val="0A999E"/>
                </a:solidFill>
                <a:latin typeface="Times New Roman" panose="02020603050405020304" pitchFamily="18" charset="0"/>
                <a:cs typeface="Times New Roman" panose="02020603050405020304" pitchFamily="18" charset="0"/>
              </a:rPr>
              <a:t>Mengzhen</a:t>
            </a:r>
            <a:r>
              <a:rPr lang="en-US" altLang="zh-CN" sz="1600" dirty="0">
                <a:solidFill>
                  <a:srgbClr val="0A999E"/>
                </a:solidFill>
                <a:latin typeface="Times New Roman" panose="02020603050405020304" pitchFamily="18" charset="0"/>
                <a:cs typeface="Times New Roman" panose="02020603050405020304" pitchFamily="18" charset="0"/>
              </a:rPr>
              <a:t> Hu, </a:t>
            </a:r>
            <a:r>
              <a:rPr lang="en-US" altLang="zh-CN" sz="1600" dirty="0" err="1">
                <a:solidFill>
                  <a:srgbClr val="0A999E"/>
                </a:solidFill>
                <a:latin typeface="Times New Roman" panose="02020603050405020304" pitchFamily="18" charset="0"/>
                <a:cs typeface="Times New Roman" panose="02020603050405020304" pitchFamily="18" charset="0"/>
              </a:rPr>
              <a:t>Yuanrui</a:t>
            </a:r>
            <a:r>
              <a:rPr lang="en-US" altLang="zh-CN" sz="1600" dirty="0">
                <a:solidFill>
                  <a:srgbClr val="0A999E"/>
                </a:solidFill>
                <a:latin typeface="Times New Roman" panose="02020603050405020304" pitchFamily="18" charset="0"/>
                <a:cs typeface="Times New Roman" panose="02020603050405020304" pitchFamily="18" charset="0"/>
              </a:rPr>
              <a:t> Zheng, </a:t>
            </a:r>
            <a:r>
              <a:rPr lang="en-US" altLang="zh-CN" sz="1600" dirty="0" err="1">
                <a:solidFill>
                  <a:srgbClr val="0A999E"/>
                </a:solidFill>
                <a:latin typeface="Times New Roman" panose="02020603050405020304" pitchFamily="18" charset="0"/>
                <a:cs typeface="Times New Roman" panose="02020603050405020304" pitchFamily="18" charset="0"/>
              </a:rPr>
              <a:t>Jie</a:t>
            </a:r>
            <a:r>
              <a:rPr lang="en-US" altLang="zh-CN" sz="1600" dirty="0">
                <a:solidFill>
                  <a:srgbClr val="0A999E"/>
                </a:solidFill>
                <a:latin typeface="Times New Roman" panose="02020603050405020304" pitchFamily="18" charset="0"/>
                <a:cs typeface="Times New Roman" panose="02020603050405020304" pitchFamily="18" charset="0"/>
              </a:rPr>
              <a:t> Sui, </a:t>
            </a:r>
            <a:r>
              <a:rPr lang="en-US" altLang="zh-CN" sz="1600" dirty="0" err="1">
                <a:solidFill>
                  <a:srgbClr val="0A999E"/>
                </a:solidFill>
                <a:latin typeface="Times New Roman" panose="02020603050405020304" pitchFamily="18" charset="0"/>
                <a:cs typeface="Times New Roman" panose="02020603050405020304" pitchFamily="18" charset="0"/>
              </a:rPr>
              <a:t>Chuan</a:t>
            </a:r>
            <a:r>
              <a:rPr lang="en-US" altLang="zh-CN" sz="1600" dirty="0">
                <a:solidFill>
                  <a:srgbClr val="0A999E"/>
                </a:solidFill>
                <a:latin typeface="Times New Roman" panose="02020603050405020304" pitchFamily="18" charset="0"/>
                <a:cs typeface="Times New Roman" panose="02020603050405020304" pitchFamily="18" charset="0"/>
              </a:rPr>
              <a:t>-Peng Hu*</a:t>
            </a:r>
            <a:endParaRPr lang="zh-CN" altLang="en-US" sz="1600" dirty="0">
              <a:solidFill>
                <a:srgbClr val="0A999E"/>
              </a:solidFill>
              <a:latin typeface="Times New Roman" panose="02020603050405020304" pitchFamily="18" charset="0"/>
              <a:cs typeface="Times New Roman" panose="02020603050405020304" pitchFamily="18" charset="0"/>
            </a:endParaRPr>
          </a:p>
        </p:txBody>
      </p:sp>
      <p:sp>
        <p:nvSpPr>
          <p:cNvPr id="2" name="文本框 1"/>
          <p:cNvSpPr txBox="1"/>
          <p:nvPr>
            <p:custDataLst>
              <p:tags r:id="rId3"/>
            </p:custDataLst>
          </p:nvPr>
        </p:nvSpPr>
        <p:spPr>
          <a:xfrm>
            <a:off x="1670332" y="203826"/>
            <a:ext cx="1401051" cy="344805"/>
          </a:xfrm>
          <a:prstGeom prst="rect">
            <a:avLst/>
          </a:prstGeom>
          <a:noFill/>
        </p:spPr>
        <p:txBody>
          <a:bodyPr wrap="square">
            <a:spAutoFit/>
          </a:bodyPr>
          <a:lstStyle/>
          <a:p>
            <a:pPr marR="0" defTabSz="914400">
              <a:buClrTx/>
              <a:buSzTx/>
              <a:buFontTx/>
              <a:buNone/>
              <a:defRPr/>
            </a:pPr>
            <a:r>
              <a:rPr lang="en-US" altLang="zh-CN" sz="1600" dirty="0">
                <a:solidFill>
                  <a:srgbClr val="0CA09D"/>
                </a:solidFill>
                <a:latin typeface="Times New Roman" panose="02020603050405020304" pitchFamily="18" charset="0"/>
                <a:cs typeface="Times New Roman" panose="02020603050405020304" pitchFamily="18" charset="0"/>
              </a:rPr>
              <a:t>2023.10.15</a:t>
            </a:r>
          </a:p>
        </p:txBody>
      </p:sp>
      <p:sp>
        <p:nvSpPr>
          <p:cNvPr id="3" name="文本框 3">
            <a:extLst>
              <a:ext uri="{FF2B5EF4-FFF2-40B4-BE49-F238E27FC236}">
                <a16:creationId xmlns:a16="http://schemas.microsoft.com/office/drawing/2014/main" id="{F431AF2D-8292-3F61-350E-6305F5C488DA}"/>
              </a:ext>
            </a:extLst>
          </p:cNvPr>
          <p:cNvSpPr txBox="1"/>
          <p:nvPr/>
        </p:nvSpPr>
        <p:spPr>
          <a:xfrm>
            <a:off x="685463" y="1476868"/>
            <a:ext cx="7990993" cy="2062103"/>
          </a:xfrm>
          <a:prstGeom prst="rect">
            <a:avLst/>
          </a:prstGeom>
          <a:noFill/>
        </p:spPr>
        <p:txBody>
          <a:bodyPr wrap="square">
            <a:spAutoFit/>
          </a:bodyPr>
          <a:lstStyle/>
          <a:p>
            <a:pPr algn="ctr"/>
            <a:r>
              <a:rPr lang="en-GB" sz="3200" b="1" dirty="0">
                <a:solidFill>
                  <a:srgbClr val="006699"/>
                </a:solidFill>
                <a:latin typeface="Times New Roman" panose="02020603050405020304" pitchFamily="18" charset="0"/>
                <a:cs typeface="Times New Roman" panose="02020603050405020304" pitchFamily="18" charset="0"/>
              </a:rPr>
              <a:t>Reliability Assessment of the Self Perceptual Matching Task as a Measurement of the</a:t>
            </a:r>
            <a:r>
              <a:rPr lang="zh-CN" altLang="en-US" sz="3200" b="1" dirty="0">
                <a:solidFill>
                  <a:srgbClr val="006699"/>
                </a:solidFill>
                <a:latin typeface="Times New Roman" panose="02020603050405020304" pitchFamily="18" charset="0"/>
                <a:cs typeface="Times New Roman" panose="02020603050405020304" pitchFamily="18" charset="0"/>
              </a:rPr>
              <a:t> </a:t>
            </a:r>
            <a:r>
              <a:rPr lang="en-GB" sz="3200" b="1" dirty="0">
                <a:solidFill>
                  <a:srgbClr val="006699"/>
                </a:solidFill>
                <a:latin typeface="Times New Roman" panose="02020603050405020304" pitchFamily="18" charset="0"/>
                <a:cs typeface="Times New Roman" panose="02020603050405020304" pitchFamily="18" charset="0"/>
              </a:rPr>
              <a:t>Self-Prioritization Effect</a:t>
            </a:r>
          </a:p>
          <a:p>
            <a:pPr algn="ctr"/>
            <a:endParaRPr lang="en-US" altLang="zh-CN" sz="3200" b="1" dirty="0">
              <a:solidFill>
                <a:srgbClr val="0066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A16C82C8-D7F2-C5D3-2680-8348F02D85B2}"/>
              </a:ext>
            </a:extLst>
          </p:cNvPr>
          <p:cNvGrpSpPr/>
          <p:nvPr/>
        </p:nvGrpSpPr>
        <p:grpSpPr>
          <a:xfrm>
            <a:off x="827584" y="4083918"/>
            <a:ext cx="7200800" cy="724293"/>
            <a:chOff x="827584" y="4299942"/>
            <a:chExt cx="7200800" cy="724293"/>
          </a:xfrm>
        </p:grpSpPr>
        <p:pic>
          <p:nvPicPr>
            <p:cNvPr id="4098" name="图片 3"/>
            <p:cNvPicPr>
              <a:picLocks noChangeAspect="1"/>
            </p:cNvPicPr>
            <p:nvPr/>
          </p:nvPicPr>
          <p:blipFill>
            <a:blip r:embed="rId7">
              <a:clrChange>
                <a:clrFrom>
                  <a:srgbClr val="FFFFFF"/>
                </a:clrFrom>
                <a:clrTo>
                  <a:srgbClr val="FFFFFF">
                    <a:alpha val="0"/>
                  </a:srgbClr>
                </a:clrTo>
              </a:clrChange>
            </a:blip>
            <a:stretch>
              <a:fillRect/>
            </a:stretch>
          </p:blipFill>
          <p:spPr>
            <a:xfrm>
              <a:off x="827584" y="4493607"/>
              <a:ext cx="2264151" cy="526415"/>
            </a:xfrm>
            <a:prstGeom prst="rect">
              <a:avLst/>
            </a:prstGeom>
            <a:noFill/>
            <a:ln w="9525">
              <a:noFill/>
            </a:ln>
          </p:spPr>
        </p:pic>
        <p:pic>
          <p:nvPicPr>
            <p:cNvPr id="4" name="Picture 3">
              <a:extLst>
                <a:ext uri="{FF2B5EF4-FFF2-40B4-BE49-F238E27FC236}">
                  <a16:creationId xmlns:a16="http://schemas.microsoft.com/office/drawing/2014/main" id="{B6AE8189-27F1-D3C6-5C32-9E08424B7C24}"/>
                </a:ext>
              </a:extLst>
            </p:cNvPr>
            <p:cNvPicPr>
              <a:picLocks noChangeAspect="1"/>
            </p:cNvPicPr>
            <p:nvPr/>
          </p:nvPicPr>
          <p:blipFill rotWithShape="1">
            <a:blip r:embed="rId8"/>
            <a:srcRect l="-1" r="3303" b="21365"/>
            <a:stretch/>
          </p:blipFill>
          <p:spPr>
            <a:xfrm>
              <a:off x="6444208" y="4299942"/>
              <a:ext cx="1584176" cy="724293"/>
            </a:xfrm>
            <a:prstGeom prst="rect">
              <a:avLst/>
            </a:prstGeom>
          </p:spPr>
        </p:pic>
        <p:pic>
          <p:nvPicPr>
            <p:cNvPr id="6" name="Picture 5">
              <a:extLst>
                <a:ext uri="{FF2B5EF4-FFF2-40B4-BE49-F238E27FC236}">
                  <a16:creationId xmlns:a16="http://schemas.microsoft.com/office/drawing/2014/main" id="{8692F5DC-75EF-2B50-82B0-A48B437B00C2}"/>
                </a:ext>
              </a:extLst>
            </p:cNvPr>
            <p:cNvPicPr>
              <a:picLocks noChangeAspect="1"/>
            </p:cNvPicPr>
            <p:nvPr/>
          </p:nvPicPr>
          <p:blipFill>
            <a:blip r:embed="rId9"/>
            <a:stretch>
              <a:fillRect/>
            </a:stretch>
          </p:blipFill>
          <p:spPr>
            <a:xfrm>
              <a:off x="3347864" y="4559953"/>
              <a:ext cx="2890599" cy="415316"/>
            </a:xfrm>
            <a:prstGeom prst="rect">
              <a:avLst/>
            </a:prstGeom>
          </p:spPr>
        </p:pic>
        <p:sp>
          <p:nvSpPr>
            <p:cNvPr id="8" name="TextBox 7">
              <a:extLst>
                <a:ext uri="{FF2B5EF4-FFF2-40B4-BE49-F238E27FC236}">
                  <a16:creationId xmlns:a16="http://schemas.microsoft.com/office/drawing/2014/main" id="{C44148E4-8531-FB15-8A7C-1B899A7412A6}"/>
                </a:ext>
              </a:extLst>
            </p:cNvPr>
            <p:cNvSpPr txBox="1"/>
            <p:nvPr/>
          </p:nvSpPr>
          <p:spPr>
            <a:xfrm>
              <a:off x="2954882" y="4469368"/>
              <a:ext cx="392982" cy="369332"/>
            </a:xfrm>
            <a:prstGeom prst="rect">
              <a:avLst/>
            </a:prstGeom>
            <a:noFill/>
          </p:spPr>
          <p:txBody>
            <a:bodyPr wrap="square">
              <a:spAutoFit/>
            </a:bodyPr>
            <a:lstStyle/>
            <a:p>
              <a:r>
                <a:rPr lang="en-US" altLang="zh-CN" sz="1800" dirty="0">
                  <a:solidFill>
                    <a:srgbClr val="0A999E"/>
                  </a:solidFill>
                  <a:latin typeface="Times New Roman" panose="02020603050405020304" pitchFamily="18" charset="0"/>
                  <a:cs typeface="Times New Roman" panose="02020603050405020304" pitchFamily="18" charset="0"/>
                </a:rPr>
                <a:t>*</a:t>
              </a:r>
              <a:endParaRPr lang="en-CN" dirty="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EAC32-46EB-63AE-8BF8-98C8B7033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169" y="1464595"/>
            <a:ext cx="5363748" cy="3254819"/>
          </a:xfrm>
          <a:prstGeom prst="rect">
            <a:avLst/>
          </a:prstGeom>
        </p:spPr>
      </p:pic>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Method</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1494865"/>
            <a:ext cx="4824536" cy="1477328"/>
          </a:xfrm>
          <a:prstGeom prst="rect">
            <a:avLst/>
          </a:prstGeom>
          <a:noFill/>
        </p:spPr>
        <p:txBody>
          <a:bodyPr wrap="square">
            <a:spAutoFit/>
          </a:bodyPr>
          <a:lstStyle/>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Analysis plans for this study were preregistered on OSF (https://</a:t>
            </a:r>
            <a:r>
              <a:rPr lang="en-GB" dirty="0" err="1">
                <a:solidFill>
                  <a:srgbClr val="006699"/>
                </a:solidFill>
                <a:latin typeface="Times New Roman" panose="02020603050405020304" pitchFamily="18" charset="0"/>
                <a:cs typeface="Times New Roman" panose="02020603050405020304" pitchFamily="18" charset="0"/>
              </a:rPr>
              <a:t>osf.io</a:t>
            </a:r>
            <a:r>
              <a:rPr lang="en-GB" dirty="0">
                <a:solidFill>
                  <a:srgbClr val="006699"/>
                </a:solidFill>
                <a:latin typeface="Times New Roman" panose="02020603050405020304" pitchFamily="18" charset="0"/>
                <a:cs typeface="Times New Roman" panose="02020603050405020304" pitchFamily="18" charset="0"/>
              </a:rPr>
              <a:t>/pcv3u/).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34D55E-845E-119E-4EAE-C86CE3F4C00A}"/>
              </a:ext>
            </a:extLst>
          </p:cNvPr>
          <p:cNvSpPr txBox="1"/>
          <p:nvPr/>
        </p:nvSpPr>
        <p:spPr>
          <a:xfrm>
            <a:off x="4743780" y="4719414"/>
            <a:ext cx="3090526" cy="646331"/>
          </a:xfrm>
          <a:prstGeom prst="rect">
            <a:avLst/>
          </a:prstGeom>
          <a:noFill/>
        </p:spPr>
        <p:txBody>
          <a:bodyPr wrap="none" rtlCol="0">
            <a:spAutoFit/>
          </a:bodyPr>
          <a:lstStyle/>
          <a:p>
            <a:r>
              <a:rPr lang="en-GB" sz="1800" dirty="0">
                <a:solidFill>
                  <a:srgbClr val="0A999E"/>
                </a:solidFill>
                <a:effectLst/>
                <a:latin typeface="Times" pitchFamily="2" charset="0"/>
              </a:rPr>
              <a:t>Roadmap of the current study </a:t>
            </a:r>
            <a:endParaRPr lang="en-GB" dirty="0">
              <a:solidFill>
                <a:srgbClr val="0A999E"/>
              </a:solidFill>
              <a:latin typeface="Times" pitchFamily="2" charset="0"/>
            </a:endParaRPr>
          </a:p>
          <a:p>
            <a:endParaRPr lang="en-CN" dirty="0">
              <a:solidFill>
                <a:srgbClr val="0A999E"/>
              </a:solidFill>
              <a:latin typeface="Times" pitchFamily="2" charset="0"/>
            </a:endParaRPr>
          </a:p>
        </p:txBody>
      </p:sp>
      <p:sp>
        <p:nvSpPr>
          <p:cNvPr id="12" name="TextBox 11">
            <a:extLst>
              <a:ext uri="{FF2B5EF4-FFF2-40B4-BE49-F238E27FC236}">
                <a16:creationId xmlns:a16="http://schemas.microsoft.com/office/drawing/2014/main" id="{F6BA3BDC-44DA-C51B-1C2A-32AB9B96E39A}"/>
              </a:ext>
            </a:extLst>
          </p:cNvPr>
          <p:cNvSpPr txBox="1"/>
          <p:nvPr/>
        </p:nvSpPr>
        <p:spPr>
          <a:xfrm>
            <a:off x="616900" y="883119"/>
            <a:ext cx="8203572" cy="646331"/>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Re-</a:t>
            </a:r>
            <a:r>
              <a:rPr lang="en-GB" dirty="0" err="1">
                <a:solidFill>
                  <a:srgbClr val="006699"/>
                </a:solidFill>
                <a:latin typeface="Times New Roman" panose="02020603050405020304" pitchFamily="18" charset="0"/>
                <a:cs typeface="Times New Roman" panose="02020603050405020304" pitchFamily="18" charset="0"/>
              </a:rPr>
              <a:t>analyzed</a:t>
            </a:r>
            <a:r>
              <a:rPr lang="en-GB" dirty="0">
                <a:solidFill>
                  <a:srgbClr val="006699"/>
                </a:solidFill>
                <a:latin typeface="Times New Roman" panose="02020603050405020304" pitchFamily="18" charset="0"/>
                <a:cs typeface="Times New Roman" panose="02020603050405020304" pitchFamily="18" charset="0"/>
              </a:rPr>
              <a:t> 17 independent datasets (N = 805) from 9 papers and 2 unpublished projects that employees SPMT. </a:t>
            </a:r>
          </a:p>
        </p:txBody>
      </p:sp>
    </p:spTree>
    <p:extLst>
      <p:ext uri="{BB962C8B-B14F-4D97-AF65-F5344CB8AC3E}">
        <p14:creationId xmlns:p14="http://schemas.microsoft.com/office/powerpoint/2010/main" val="2029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Analysis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801791"/>
            <a:ext cx="8208912" cy="4801314"/>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Calculating the Indicators and SPE Measures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Estimating the Robustness of SPE </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Meta-analytical assessments</a:t>
            </a:r>
            <a:r>
              <a:rPr lang="zh-CN" altLang="en-US" dirty="0">
                <a:solidFill>
                  <a:srgbClr val="0A999E"/>
                </a:solidFill>
                <a:latin typeface="Times New Roman" panose="02020603050405020304" pitchFamily="18" charset="0"/>
                <a:cs typeface="Times New Roman" panose="02020603050405020304" pitchFamily="18" charset="0"/>
              </a:rPr>
              <a:t> </a:t>
            </a:r>
            <a:r>
              <a:rPr lang="en-US" altLang="zh-CN" dirty="0">
                <a:solidFill>
                  <a:srgbClr val="0A999E"/>
                </a:solidFill>
                <a:latin typeface="Times New Roman" panose="02020603050405020304" pitchFamily="18" charset="0"/>
                <a:cs typeface="Times New Roman" panose="02020603050405020304" pitchFamily="18" charset="0"/>
              </a:rPr>
              <a:t>using</a:t>
            </a:r>
            <a:r>
              <a:rPr lang="zh-CN" altLang="en-US" dirty="0">
                <a:solidFill>
                  <a:srgbClr val="0A999E"/>
                </a:solidFill>
                <a:latin typeface="Times New Roman" panose="02020603050405020304" pitchFamily="18" charset="0"/>
                <a:cs typeface="Times New Roman" panose="02020603050405020304" pitchFamily="18" charset="0"/>
              </a:rPr>
              <a:t> </a:t>
            </a:r>
            <a:r>
              <a:rPr lang="en-GB" dirty="0">
                <a:solidFill>
                  <a:srgbClr val="0A999E"/>
                </a:solidFill>
                <a:latin typeface="Times New Roman" panose="02020603050405020304" pitchFamily="18" charset="0"/>
                <a:cs typeface="Times New Roman" panose="02020603050405020304" pitchFamily="18" charset="0"/>
              </a:rPr>
              <a:t>random effects model. </a:t>
            </a:r>
            <a:endParaRPr lang="en-GB" dirty="0">
              <a:solidFill>
                <a:srgbClr val="006699"/>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ü"/>
            </a:pPr>
            <a:endParaRPr lang="en-GB" dirty="0">
              <a:solidFill>
                <a:srgbClr val="0A999E"/>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ü"/>
            </a:pPr>
            <a:endParaRPr lang="en-GB" dirty="0">
              <a:solidFill>
                <a:srgbClr val="0A999E"/>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3" name="Picture 2" descr="A close-up of a document&#10;&#10;Description automatically generated">
            <a:extLst>
              <a:ext uri="{FF2B5EF4-FFF2-40B4-BE49-F238E27FC236}">
                <a16:creationId xmlns:a16="http://schemas.microsoft.com/office/drawing/2014/main" id="{6C61B919-C29F-0F3D-BEE0-FAEF87214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442940" y="-1699789"/>
            <a:ext cx="2160239" cy="7823001"/>
          </a:xfrm>
          <a:prstGeom prst="rect">
            <a:avLst/>
          </a:prstGeom>
        </p:spPr>
      </p:pic>
      <p:pic>
        <p:nvPicPr>
          <p:cNvPr id="5" name="图片 1" descr="img_v2_3b4d54cf-2cce-4d3d-b52e-eddd298d12dg">
            <a:extLst>
              <a:ext uri="{FF2B5EF4-FFF2-40B4-BE49-F238E27FC236}">
                <a16:creationId xmlns:a16="http://schemas.microsoft.com/office/drawing/2014/main" id="{CE89A17A-C014-69E0-3C42-9CFC258D8F59}"/>
              </a:ext>
            </a:extLst>
          </p:cNvPr>
          <p:cNvPicPr>
            <a:picLocks noChangeAspect="1"/>
          </p:cNvPicPr>
          <p:nvPr>
            <p:custDataLst>
              <p:tags r:id="rId2"/>
            </p:custDataLst>
          </p:nvPr>
        </p:nvPicPr>
        <p:blipFill>
          <a:blip r:embed="rId5">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224738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Analysis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pic>
        <p:nvPicPr>
          <p:cNvPr id="5" name="图片 1" descr="img_v2_3b4d54cf-2cce-4d3d-b52e-eddd298d12dg">
            <a:extLst>
              <a:ext uri="{FF2B5EF4-FFF2-40B4-BE49-F238E27FC236}">
                <a16:creationId xmlns:a16="http://schemas.microsoft.com/office/drawing/2014/main" id="{CE89A17A-C014-69E0-3C42-9CFC258D8F59}"/>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
        <p:nvSpPr>
          <p:cNvPr id="4" name="文本框 3">
            <a:extLst>
              <a:ext uri="{FF2B5EF4-FFF2-40B4-BE49-F238E27FC236}">
                <a16:creationId xmlns:a16="http://schemas.microsoft.com/office/drawing/2014/main" id="{3D63A0A8-1EE6-33B5-071C-97CA0E4ECC40}"/>
              </a:ext>
            </a:extLst>
          </p:cNvPr>
          <p:cNvSpPr txBox="1"/>
          <p:nvPr/>
        </p:nvSpPr>
        <p:spPr>
          <a:xfrm>
            <a:off x="539552" y="848263"/>
            <a:ext cx="7776864" cy="646331"/>
          </a:xfrm>
          <a:prstGeom prst="rect">
            <a:avLst/>
          </a:prstGeom>
          <a:noFill/>
        </p:spPr>
        <p:txBody>
          <a:bodyPr wrap="square">
            <a:spAutoFit/>
          </a:bodyPr>
          <a:lstStyle/>
          <a:p>
            <a:pPr marL="285750" indent="-285750">
              <a:buFont typeface="Wingdings" pitchFamily="2" charset="2"/>
              <a:buChar char="q"/>
            </a:pPr>
            <a:r>
              <a:rPr lang="en-GB" altLang="zh-CN" dirty="0">
                <a:solidFill>
                  <a:srgbClr val="006699"/>
                </a:solidFill>
                <a:highlight>
                  <a:srgbClr val="FFFF00"/>
                </a:highlight>
                <a:latin typeface="Times New Roman" panose="02020603050405020304" pitchFamily="18" charset="0"/>
                <a:cs typeface="Times New Roman" panose="02020603050405020304" pitchFamily="18" charset="0"/>
              </a:rPr>
              <a:t>Estimating the Robustness of SPE </a:t>
            </a:r>
          </a:p>
          <a:p>
            <a:pPr marL="742950" lvl="1" indent="-285750">
              <a:buFont typeface="Wingdings" pitchFamily="2" charset="2"/>
              <a:buChar char="ü"/>
            </a:pPr>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Meta-analytical assessments</a:t>
            </a:r>
            <a:r>
              <a:rPr lang="zh-CN" altLang="en-US" dirty="0">
                <a:solidFill>
                  <a:srgbClr val="0A999E"/>
                </a:solidFill>
                <a:highlight>
                  <a:srgbClr val="FFFF00"/>
                </a:highlight>
                <a:latin typeface="Times New Roman" panose="02020603050405020304" pitchFamily="18" charset="0"/>
                <a:cs typeface="Times New Roman" panose="02020603050405020304" pitchFamily="18" charset="0"/>
              </a:rPr>
              <a:t> </a:t>
            </a:r>
            <a:r>
              <a:rPr lang="en-US" altLang="zh-CN" dirty="0">
                <a:solidFill>
                  <a:srgbClr val="0A999E"/>
                </a:solidFill>
                <a:highlight>
                  <a:srgbClr val="FFFF00"/>
                </a:highlight>
                <a:latin typeface="Times New Roman" panose="02020603050405020304" pitchFamily="18" charset="0"/>
                <a:cs typeface="Times New Roman" panose="02020603050405020304" pitchFamily="18" charset="0"/>
              </a:rPr>
              <a:t>using</a:t>
            </a:r>
            <a:r>
              <a:rPr lang="zh-CN" altLang="en-US" dirty="0">
                <a:solidFill>
                  <a:srgbClr val="0A999E"/>
                </a:solidFill>
                <a:highlight>
                  <a:srgbClr val="FFFF00"/>
                </a:highlight>
                <a:latin typeface="Times New Roman" panose="02020603050405020304" pitchFamily="18" charset="0"/>
                <a:cs typeface="Times New Roman" panose="02020603050405020304" pitchFamily="18" charset="0"/>
              </a:rPr>
              <a:t> </a:t>
            </a:r>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random effects model. </a:t>
            </a:r>
            <a:endParaRPr lang="en-GB" altLang="zh-CN" dirty="0">
              <a:solidFill>
                <a:srgbClr val="006699"/>
              </a:solidFill>
              <a:highlight>
                <a:srgbClr val="FFFF00"/>
              </a:highlight>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24569C1-22F0-8EC6-DAF0-2A23C4151E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234655" y="2767633"/>
            <a:ext cx="884017" cy="884017"/>
          </a:xfrm>
          <a:prstGeom prst="rect">
            <a:avLst/>
          </a:prstGeom>
        </p:spPr>
      </p:pic>
      <p:sp>
        <p:nvSpPr>
          <p:cNvPr id="8" name="文本框 7">
            <a:extLst>
              <a:ext uri="{FF2B5EF4-FFF2-40B4-BE49-F238E27FC236}">
                <a16:creationId xmlns:a16="http://schemas.microsoft.com/office/drawing/2014/main" id="{E311647A-A7E7-7ACD-13FA-1808C67221C0}"/>
              </a:ext>
            </a:extLst>
          </p:cNvPr>
          <p:cNvSpPr txBox="1"/>
          <p:nvPr/>
        </p:nvSpPr>
        <p:spPr>
          <a:xfrm>
            <a:off x="2339341" y="2725577"/>
            <a:ext cx="1598195" cy="923330"/>
          </a:xfrm>
          <a:prstGeom prst="rect">
            <a:avLst/>
          </a:prstGeom>
          <a:noFill/>
        </p:spPr>
        <p:txBody>
          <a:bodyPr wrap="square">
            <a:spAutoFit/>
          </a:bodyPr>
          <a:lstStyle/>
          <a:p>
            <a:pPr algn="ctr"/>
            <a:r>
              <a:rPr lang="en-US" altLang="zh-CN" sz="1800" dirty="0">
                <a:solidFill>
                  <a:srgbClr val="0CA09D"/>
                </a:solidFill>
                <a:latin typeface="Times New Roman" panose="02020603050405020304" pitchFamily="18" charset="0"/>
                <a:cs typeface="Times New Roman" panose="02020603050405020304" pitchFamily="18" charset="0"/>
              </a:rPr>
              <a:t>Hedges’ </a:t>
            </a:r>
            <a:r>
              <a:rPr lang="en-US" altLang="zh-CN" sz="1800" i="1" dirty="0">
                <a:solidFill>
                  <a:srgbClr val="0CA09D"/>
                </a:solidFill>
                <a:latin typeface="Times New Roman" panose="02020603050405020304" pitchFamily="18" charset="0"/>
                <a:cs typeface="Times New Roman" panose="02020603050405020304" pitchFamily="18" charset="0"/>
              </a:rPr>
              <a:t>g</a:t>
            </a:r>
          </a:p>
          <a:p>
            <a:pPr algn="ct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sz="1800" dirty="0">
                <a:solidFill>
                  <a:srgbClr val="0CA09D"/>
                </a:solidFill>
                <a:latin typeface="Times New Roman" panose="02020603050405020304" pitchFamily="18" charset="0"/>
                <a:cs typeface="Times New Roman" panose="02020603050405020304" pitchFamily="18" charset="0"/>
              </a:rPr>
              <a:t>Self - &lt;Target&gt;</a:t>
            </a:r>
          </a:p>
        </p:txBody>
      </p:sp>
      <p:sp>
        <p:nvSpPr>
          <p:cNvPr id="10" name="文本框 9">
            <a:extLst>
              <a:ext uri="{FF2B5EF4-FFF2-40B4-BE49-F238E27FC236}">
                <a16:creationId xmlns:a16="http://schemas.microsoft.com/office/drawing/2014/main" id="{1118A776-E5CF-6DEC-EC8C-D4840AB6FE78}"/>
              </a:ext>
            </a:extLst>
          </p:cNvPr>
          <p:cNvSpPr txBox="1"/>
          <p:nvPr/>
        </p:nvSpPr>
        <p:spPr>
          <a:xfrm>
            <a:off x="4472942" y="1639980"/>
            <a:ext cx="2464468" cy="3139321"/>
          </a:xfrm>
          <a:prstGeom prst="rect">
            <a:avLst/>
          </a:prstGeom>
          <a:noFill/>
        </p:spPr>
        <p:txBody>
          <a:bodyPr wrap="square">
            <a:spAutoFit/>
          </a:bodyPr>
          <a:lstStyle/>
          <a:p>
            <a:pPr algn="ctr"/>
            <a:r>
              <a:rPr lang="en-US" altLang="zh-CN" dirty="0">
                <a:solidFill>
                  <a:srgbClr val="0CA09D"/>
                </a:solidFill>
                <a:latin typeface="Times New Roman" panose="02020603050405020304" pitchFamily="18" charset="0"/>
                <a:cs typeface="Times New Roman" panose="02020603050405020304" pitchFamily="18" charset="0"/>
              </a:rPr>
              <a:t>Reaction Time (RT),</a:t>
            </a:r>
          </a:p>
          <a:p>
            <a:pPr algn="ctr"/>
            <a:r>
              <a:rPr lang="zh-CN" altLang="en-US" dirty="0">
                <a:solidFill>
                  <a:srgbClr val="0CA09D"/>
                </a:solidFill>
                <a:latin typeface="Times New Roman" panose="02020603050405020304" pitchFamily="18" charset="0"/>
                <a:cs typeface="Times New Roman" panose="02020603050405020304" pitchFamily="18" charset="0"/>
              </a:rPr>
              <a:t> </a:t>
            </a: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dirty="0">
                <a:solidFill>
                  <a:srgbClr val="0CA09D"/>
                </a:solidFill>
                <a:latin typeface="Times New Roman" panose="02020603050405020304" pitchFamily="18" charset="0"/>
                <a:cs typeface="Times New Roman" panose="02020603050405020304" pitchFamily="18" charset="0"/>
              </a:rPr>
              <a:t>Accuracy (ACC),</a:t>
            </a:r>
          </a:p>
          <a:p>
            <a:pPr algn="ct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dirty="0">
                <a:solidFill>
                  <a:srgbClr val="0CA09D"/>
                </a:solidFill>
                <a:latin typeface="Times New Roman" panose="02020603050405020304" pitchFamily="18" charset="0"/>
                <a:cs typeface="Times New Roman" panose="02020603050405020304" pitchFamily="18" charset="0"/>
              </a:rPr>
              <a:t>d Prime </a:t>
            </a:r>
            <a:r>
              <a:rPr lang="en-US" altLang="zh-CN" i="1" dirty="0">
                <a:solidFill>
                  <a:srgbClr val="0CA09D"/>
                </a:solidFill>
                <a:latin typeface="Times New Roman" panose="02020603050405020304" pitchFamily="18" charset="0"/>
                <a:cs typeface="Times New Roman" panose="02020603050405020304" pitchFamily="18" charset="0"/>
              </a:rPr>
              <a:t>(d’)</a:t>
            </a:r>
            <a:r>
              <a:rPr lang="en-US" altLang="zh-CN" dirty="0">
                <a:solidFill>
                  <a:srgbClr val="0CA09D"/>
                </a:solidFill>
                <a:latin typeface="Times New Roman" panose="02020603050405020304" pitchFamily="18" charset="0"/>
                <a:cs typeface="Times New Roman" panose="02020603050405020304" pitchFamily="18" charset="0"/>
              </a:rPr>
              <a:t>,</a:t>
            </a:r>
          </a:p>
          <a:p>
            <a:pPr algn="ct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dirty="0">
                <a:solidFill>
                  <a:srgbClr val="0CA09D"/>
                </a:solidFill>
                <a:latin typeface="Times New Roman" panose="02020603050405020304" pitchFamily="18" charset="0"/>
                <a:cs typeface="Times New Roman" panose="02020603050405020304" pitchFamily="18" charset="0"/>
              </a:rPr>
              <a:t>Efficiency (</a:t>
            </a:r>
            <a:r>
              <a:rPr lang="en-US" altLang="zh-CN" i="1" dirty="0">
                <a:solidFill>
                  <a:srgbClr val="0CA09D"/>
                </a:solidFill>
                <a:latin typeface="Times New Roman" panose="02020603050405020304" pitchFamily="18" charset="0"/>
                <a:cs typeface="Times New Roman" panose="02020603050405020304" pitchFamily="18" charset="0"/>
              </a:rPr>
              <a:t>η</a:t>
            </a:r>
            <a:r>
              <a:rPr lang="en-US" altLang="zh-CN" dirty="0">
                <a:solidFill>
                  <a:srgbClr val="0CA09D"/>
                </a:solidFill>
                <a:latin typeface="Times New Roman" panose="02020603050405020304" pitchFamily="18" charset="0"/>
                <a:cs typeface="Times New Roman" panose="02020603050405020304" pitchFamily="18" charset="0"/>
              </a:rPr>
              <a:t>),</a:t>
            </a:r>
          </a:p>
          <a:p>
            <a:pPr algn="ct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dirty="0">
                <a:solidFill>
                  <a:srgbClr val="0CA09D"/>
                </a:solidFill>
                <a:latin typeface="Times New Roman" panose="02020603050405020304" pitchFamily="18" charset="0"/>
                <a:cs typeface="Times New Roman" panose="02020603050405020304" pitchFamily="18" charset="0"/>
              </a:rPr>
              <a:t>DDM Drift Rate (</a:t>
            </a:r>
            <a:r>
              <a:rPr lang="en-US" altLang="zh-CN" i="1" dirty="0">
                <a:solidFill>
                  <a:srgbClr val="0CA09D"/>
                </a:solidFill>
                <a:latin typeface="Times New Roman" panose="02020603050405020304" pitchFamily="18" charset="0"/>
                <a:cs typeface="Times New Roman" panose="02020603050405020304" pitchFamily="18" charset="0"/>
              </a:rPr>
              <a:t>v</a:t>
            </a:r>
            <a:r>
              <a:rPr lang="en-US" altLang="zh-CN" dirty="0">
                <a:solidFill>
                  <a:srgbClr val="0CA09D"/>
                </a:solidFill>
                <a:latin typeface="Times New Roman" panose="02020603050405020304" pitchFamily="18" charset="0"/>
                <a:cs typeface="Times New Roman" panose="02020603050405020304" pitchFamily="18" charset="0"/>
              </a:rPr>
              <a:t>),</a:t>
            </a:r>
          </a:p>
          <a:p>
            <a:pPr algn="ctr"/>
            <a:endParaRPr lang="en-US" altLang="zh-CN" dirty="0">
              <a:solidFill>
                <a:srgbClr val="0CA09D"/>
              </a:solidFill>
              <a:latin typeface="Times New Roman" panose="02020603050405020304" pitchFamily="18" charset="0"/>
              <a:cs typeface="Times New Roman" panose="02020603050405020304" pitchFamily="18" charset="0"/>
            </a:endParaRPr>
          </a:p>
          <a:p>
            <a:pPr algn="ctr"/>
            <a:r>
              <a:rPr lang="en-US" altLang="zh-CN" dirty="0">
                <a:solidFill>
                  <a:srgbClr val="0CA09D"/>
                </a:solidFill>
                <a:latin typeface="Times New Roman" panose="02020603050405020304" pitchFamily="18" charset="0"/>
                <a:cs typeface="Times New Roman" panose="02020603050405020304" pitchFamily="18" charset="0"/>
              </a:rPr>
              <a:t>DDM Start Point (</a:t>
            </a:r>
            <a:r>
              <a:rPr lang="en-US" altLang="zh-CN" i="1" dirty="0">
                <a:solidFill>
                  <a:srgbClr val="0CA09D"/>
                </a:solidFill>
                <a:latin typeface="Times New Roman" panose="02020603050405020304" pitchFamily="18" charset="0"/>
                <a:cs typeface="Times New Roman" panose="02020603050405020304" pitchFamily="18" charset="0"/>
              </a:rPr>
              <a:t>z</a:t>
            </a:r>
            <a:r>
              <a:rPr lang="en-US" altLang="zh-CN" dirty="0">
                <a:solidFill>
                  <a:srgbClr val="0CA09D"/>
                </a:solidFill>
                <a:latin typeface="Times New Roman" panose="02020603050405020304" pitchFamily="18" charset="0"/>
                <a:cs typeface="Times New Roman" panose="02020603050405020304" pitchFamily="18" charset="0"/>
              </a:rPr>
              <a:t>),</a:t>
            </a:r>
          </a:p>
        </p:txBody>
      </p:sp>
      <p:grpSp>
        <p:nvGrpSpPr>
          <p:cNvPr id="11" name="组合 10">
            <a:extLst>
              <a:ext uri="{FF2B5EF4-FFF2-40B4-BE49-F238E27FC236}">
                <a16:creationId xmlns:a16="http://schemas.microsoft.com/office/drawing/2014/main" id="{9F0E8873-9589-2124-572A-437B3E4A1C67}"/>
              </a:ext>
            </a:extLst>
          </p:cNvPr>
          <p:cNvGrpSpPr/>
          <p:nvPr/>
        </p:nvGrpSpPr>
        <p:grpSpPr>
          <a:xfrm>
            <a:off x="3937536" y="1793980"/>
            <a:ext cx="639399" cy="2848966"/>
            <a:chOff x="3937536" y="1793980"/>
            <a:chExt cx="639399" cy="2848966"/>
          </a:xfrm>
        </p:grpSpPr>
        <p:cxnSp>
          <p:nvCxnSpPr>
            <p:cNvPr id="12" name="直接箭头连接符 11">
              <a:extLst>
                <a:ext uri="{FF2B5EF4-FFF2-40B4-BE49-F238E27FC236}">
                  <a16:creationId xmlns:a16="http://schemas.microsoft.com/office/drawing/2014/main" id="{A2489890-40ED-BEAC-73EB-17756CE0779C}"/>
                </a:ext>
              </a:extLst>
            </p:cNvPr>
            <p:cNvCxnSpPr>
              <a:cxnSpLocks/>
              <a:stCxn id="8" idx="3"/>
            </p:cNvCxnSpPr>
            <p:nvPr/>
          </p:nvCxnSpPr>
          <p:spPr>
            <a:xfrm flipV="1">
              <a:off x="3937536" y="1793980"/>
              <a:ext cx="639399" cy="1393262"/>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EF5B8B6-A873-14E0-BC40-5160F30A0BFF}"/>
                </a:ext>
              </a:extLst>
            </p:cNvPr>
            <p:cNvCxnSpPr>
              <a:cxnSpLocks/>
              <a:stCxn id="8" idx="3"/>
            </p:cNvCxnSpPr>
            <p:nvPr/>
          </p:nvCxnSpPr>
          <p:spPr>
            <a:xfrm flipV="1">
              <a:off x="3937536" y="2347432"/>
              <a:ext cx="639399" cy="839810"/>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EBD46FA-E566-0BB1-675D-0856A535EDE1}"/>
                </a:ext>
              </a:extLst>
            </p:cNvPr>
            <p:cNvCxnSpPr>
              <a:cxnSpLocks/>
              <a:stCxn id="8" idx="3"/>
            </p:cNvCxnSpPr>
            <p:nvPr/>
          </p:nvCxnSpPr>
          <p:spPr>
            <a:xfrm flipV="1">
              <a:off x="3937536" y="2938931"/>
              <a:ext cx="639399" cy="248311"/>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4350220-8861-6198-E1B9-B8AF95B894B9}"/>
                </a:ext>
              </a:extLst>
            </p:cNvPr>
            <p:cNvCxnSpPr>
              <a:cxnSpLocks/>
              <a:stCxn id="8" idx="3"/>
            </p:cNvCxnSpPr>
            <p:nvPr/>
          </p:nvCxnSpPr>
          <p:spPr>
            <a:xfrm>
              <a:off x="3937536" y="3187242"/>
              <a:ext cx="639399" cy="326462"/>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C6703BC-A220-0A2C-DE1F-A2948A0755D0}"/>
                </a:ext>
              </a:extLst>
            </p:cNvPr>
            <p:cNvCxnSpPr>
              <a:cxnSpLocks/>
              <a:stCxn id="8" idx="3"/>
            </p:cNvCxnSpPr>
            <p:nvPr/>
          </p:nvCxnSpPr>
          <p:spPr>
            <a:xfrm>
              <a:off x="3937536" y="3187242"/>
              <a:ext cx="639399" cy="856886"/>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BAE0AD3-552A-4D63-E650-C62C4AD1C6A4}"/>
                </a:ext>
              </a:extLst>
            </p:cNvPr>
            <p:cNvCxnSpPr>
              <a:cxnSpLocks/>
              <a:stCxn id="8" idx="3"/>
            </p:cNvCxnSpPr>
            <p:nvPr/>
          </p:nvCxnSpPr>
          <p:spPr>
            <a:xfrm>
              <a:off x="3937536" y="3187242"/>
              <a:ext cx="639399" cy="1455704"/>
            </a:xfrm>
            <a:prstGeom prst="straightConnector1">
              <a:avLst/>
            </a:prstGeom>
            <a:ln w="38100">
              <a:solidFill>
                <a:srgbClr val="0CA09D"/>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572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a:defRPr/>
            </a:pPr>
            <a:r>
              <a:rPr lang="en-GB" sz="2800" b="1" dirty="0">
                <a:solidFill>
                  <a:srgbClr val="006699"/>
                </a:solidFill>
                <a:highlight>
                  <a:srgbClr val="FFFF00"/>
                </a:highlight>
                <a:latin typeface="Times New Roman" panose="02020603050405020304" pitchFamily="18" charset="0"/>
                <a:cs typeface="Times New Roman" panose="02020603050405020304" pitchFamily="18" charset="0"/>
              </a:rPr>
              <a:t>Estimating the Reliability of SPE </a:t>
            </a:r>
          </a:p>
        </p:txBody>
      </p:sp>
      <p:sp>
        <p:nvSpPr>
          <p:cNvPr id="2" name="文本框 1">
            <a:extLst>
              <a:ext uri="{FF2B5EF4-FFF2-40B4-BE49-F238E27FC236}">
                <a16:creationId xmlns:a16="http://schemas.microsoft.com/office/drawing/2014/main" id="{345F3D84-6AAD-EDFC-2E76-A4013E359DE3}"/>
              </a:ext>
            </a:extLst>
          </p:cNvPr>
          <p:cNvSpPr txBox="1"/>
          <p:nvPr/>
        </p:nvSpPr>
        <p:spPr>
          <a:xfrm>
            <a:off x="1043608" y="1131590"/>
            <a:ext cx="2011680" cy="1200329"/>
          </a:xfrm>
          <a:prstGeom prst="rect">
            <a:avLst/>
          </a:prstGeom>
          <a:noFill/>
        </p:spPr>
        <p:txBody>
          <a:bodyPr wrap="square" rtlCol="0">
            <a:spAutoFit/>
          </a:bodyPr>
          <a:lstStyle/>
          <a:p>
            <a:pPr algn="ctr"/>
            <a:r>
              <a:rPr lang="en-US" altLang="zh-CN" dirty="0">
                <a:solidFill>
                  <a:srgbClr val="0CA09D"/>
                </a:solidFill>
                <a:latin typeface="Times New Roman" panose="02020603050405020304" pitchFamily="18" charset="0"/>
                <a:cs typeface="Times New Roman" panose="02020603050405020304" pitchFamily="18" charset="0"/>
              </a:rPr>
              <a:t>Subject</a:t>
            </a:r>
          </a:p>
          <a:p>
            <a:pPr algn="ctr"/>
            <a:r>
              <a:rPr lang="en-US" altLang="zh-CN" dirty="0">
                <a:solidFill>
                  <a:srgbClr val="0CA09D"/>
                </a:solidFill>
                <a:latin typeface="Times New Roman" panose="02020603050405020304" pitchFamily="18" charset="0"/>
                <a:cs typeface="Times New Roman" panose="02020603050405020304" pitchFamily="18" charset="0"/>
              </a:rPr>
              <a:t>Matching</a:t>
            </a:r>
          </a:p>
          <a:p>
            <a:pPr algn="ctr"/>
            <a:r>
              <a:rPr lang="en-US" altLang="zh-CN" dirty="0">
                <a:solidFill>
                  <a:srgbClr val="0CA09D"/>
                </a:solidFill>
                <a:latin typeface="Times New Roman" panose="02020603050405020304" pitchFamily="18" charset="0"/>
                <a:cs typeface="Times New Roman" panose="02020603050405020304" pitchFamily="18" charset="0"/>
              </a:rPr>
              <a:t>Identity</a:t>
            </a:r>
          </a:p>
          <a:p>
            <a:pPr algn="ctr"/>
            <a:r>
              <a:rPr lang="en-US" altLang="zh-CN" dirty="0">
                <a:solidFill>
                  <a:srgbClr val="0CA09D"/>
                </a:solidFill>
                <a:latin typeface="Times New Roman" panose="02020603050405020304" pitchFamily="18" charset="0"/>
                <a:cs typeface="Times New Roman" panose="02020603050405020304" pitchFamily="18" charset="0"/>
              </a:rPr>
              <a:t>(Session)</a:t>
            </a:r>
          </a:p>
        </p:txBody>
      </p:sp>
      <p:grpSp>
        <p:nvGrpSpPr>
          <p:cNvPr id="3" name="组合 2">
            <a:extLst>
              <a:ext uri="{FF2B5EF4-FFF2-40B4-BE49-F238E27FC236}">
                <a16:creationId xmlns:a16="http://schemas.microsoft.com/office/drawing/2014/main" id="{2077F80B-6F4E-EE5C-968F-B54A654FB9DE}"/>
              </a:ext>
            </a:extLst>
          </p:cNvPr>
          <p:cNvGrpSpPr/>
          <p:nvPr/>
        </p:nvGrpSpPr>
        <p:grpSpPr>
          <a:xfrm>
            <a:off x="2109022" y="1542817"/>
            <a:ext cx="3334994" cy="2949306"/>
            <a:chOff x="829924" y="1371014"/>
            <a:chExt cx="3334994" cy="2949306"/>
          </a:xfrm>
        </p:grpSpPr>
        <p:pic>
          <p:nvPicPr>
            <p:cNvPr id="4" name="Picture 4">
              <a:extLst>
                <a:ext uri="{FF2B5EF4-FFF2-40B4-BE49-F238E27FC236}">
                  <a16:creationId xmlns:a16="http://schemas.microsoft.com/office/drawing/2014/main" id="{2FB0B57A-C0E6-35E0-80A4-8D1A3CBAED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2033267" y="1371014"/>
              <a:ext cx="793656" cy="1028700"/>
            </a:xfrm>
            <a:prstGeom prst="rect">
              <a:avLst/>
            </a:prstGeom>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FFE336F-DE75-30CD-D26D-F5F817B2E9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29924" y="3291620"/>
              <a:ext cx="793656"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181E6DE-4B86-916D-A0C7-DC4AB59A0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3371262" y="3291620"/>
              <a:ext cx="793656"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箭头连接符 10">
              <a:extLst>
                <a:ext uri="{FF2B5EF4-FFF2-40B4-BE49-F238E27FC236}">
                  <a16:creationId xmlns:a16="http://schemas.microsoft.com/office/drawing/2014/main" id="{8D328961-6FBB-B31C-EA14-622B15356D0C}"/>
                </a:ext>
              </a:extLst>
            </p:cNvPr>
            <p:cNvCxnSpPr>
              <a:cxnSpLocks/>
            </p:cNvCxnSpPr>
            <p:nvPr/>
          </p:nvCxnSpPr>
          <p:spPr>
            <a:xfrm flipH="1">
              <a:off x="1226752" y="2647950"/>
              <a:ext cx="859223" cy="477284"/>
            </a:xfrm>
            <a:prstGeom prst="straightConnector1">
              <a:avLst/>
            </a:prstGeom>
            <a:ln w="28575">
              <a:solidFill>
                <a:srgbClr val="0CA09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8F54FB4-5B6A-082A-D902-022DA56260E6}"/>
                </a:ext>
              </a:extLst>
            </p:cNvPr>
            <p:cNvCxnSpPr>
              <a:cxnSpLocks/>
            </p:cNvCxnSpPr>
            <p:nvPr/>
          </p:nvCxnSpPr>
          <p:spPr>
            <a:xfrm>
              <a:off x="2724150" y="2647950"/>
              <a:ext cx="934850" cy="448377"/>
            </a:xfrm>
            <a:prstGeom prst="straightConnector1">
              <a:avLst/>
            </a:prstGeom>
            <a:ln w="28575">
              <a:solidFill>
                <a:srgbClr val="0CA09D"/>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箭头: 上下 12">
            <a:extLst>
              <a:ext uri="{FF2B5EF4-FFF2-40B4-BE49-F238E27FC236}">
                <a16:creationId xmlns:a16="http://schemas.microsoft.com/office/drawing/2014/main" id="{A1C62682-A5D3-452F-F5FB-4B50AB4E519C}"/>
              </a:ext>
            </a:extLst>
          </p:cNvPr>
          <p:cNvSpPr/>
          <p:nvPr/>
        </p:nvSpPr>
        <p:spPr>
          <a:xfrm rot="16200000">
            <a:off x="3684624" y="4193354"/>
            <a:ext cx="173321" cy="927475"/>
          </a:xfrm>
          <a:prstGeom prst="upDownArrow">
            <a:avLst/>
          </a:prstGeom>
          <a:solidFill>
            <a:srgbClr val="0CA0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D11996A7-51A1-52C4-2CA0-2D6404D8485C}"/>
              </a:ext>
            </a:extLst>
          </p:cNvPr>
          <p:cNvSpPr txBox="1"/>
          <p:nvPr/>
        </p:nvSpPr>
        <p:spPr>
          <a:xfrm>
            <a:off x="4532838" y="1131300"/>
            <a:ext cx="2011680" cy="1200329"/>
          </a:xfrm>
          <a:prstGeom prst="rect">
            <a:avLst/>
          </a:prstGeom>
          <a:noFill/>
        </p:spPr>
        <p:txBody>
          <a:bodyPr wrap="square" rtlCol="0">
            <a:spAutoFit/>
          </a:bodyPr>
          <a:lstStyle/>
          <a:p>
            <a:pPr algn="ctr"/>
            <a:r>
              <a:rPr lang="en-US" altLang="zh-CN" dirty="0">
                <a:solidFill>
                  <a:srgbClr val="0CA09D"/>
                </a:solidFill>
                <a:latin typeface="Times New Roman" panose="02020603050405020304" pitchFamily="18" charset="0"/>
                <a:cs typeface="Times New Roman" panose="02020603050405020304" pitchFamily="18" charset="0"/>
              </a:rPr>
              <a:t>First-Second</a:t>
            </a:r>
          </a:p>
          <a:p>
            <a:pPr algn="ctr"/>
            <a:r>
              <a:rPr lang="en-US" altLang="zh-CN" dirty="0">
                <a:solidFill>
                  <a:srgbClr val="0CA09D"/>
                </a:solidFill>
                <a:latin typeface="Times New Roman" panose="02020603050405020304" pitchFamily="18" charset="0"/>
                <a:cs typeface="Times New Roman" panose="02020603050405020304" pitchFamily="18" charset="0"/>
              </a:rPr>
              <a:t>Odd-Even</a:t>
            </a:r>
          </a:p>
          <a:p>
            <a:pPr algn="ctr"/>
            <a:r>
              <a:rPr lang="en-US" altLang="zh-CN" dirty="0">
                <a:solidFill>
                  <a:srgbClr val="0CA09D"/>
                </a:solidFill>
                <a:latin typeface="Times New Roman" panose="02020603050405020304" pitchFamily="18" charset="0"/>
                <a:cs typeface="Times New Roman" panose="02020603050405020304" pitchFamily="18" charset="0"/>
              </a:rPr>
              <a:t>Permuted</a:t>
            </a:r>
          </a:p>
          <a:p>
            <a:pPr algn="ctr"/>
            <a:r>
              <a:rPr lang="en-US" altLang="zh-CN" dirty="0">
                <a:solidFill>
                  <a:srgbClr val="0CA09D"/>
                </a:solidFill>
                <a:latin typeface="Times New Roman" panose="02020603050405020304" pitchFamily="18" charset="0"/>
                <a:cs typeface="Times New Roman" panose="02020603050405020304" pitchFamily="18" charset="0"/>
              </a:rPr>
              <a:t>Monte Carlo</a:t>
            </a:r>
          </a:p>
        </p:txBody>
      </p:sp>
      <p:sp>
        <p:nvSpPr>
          <p:cNvPr id="15" name="文本框 14">
            <a:extLst>
              <a:ext uri="{FF2B5EF4-FFF2-40B4-BE49-F238E27FC236}">
                <a16:creationId xmlns:a16="http://schemas.microsoft.com/office/drawing/2014/main" id="{CA09A243-92AC-4D15-7592-01648B06B9B2}"/>
              </a:ext>
            </a:extLst>
          </p:cNvPr>
          <p:cNvSpPr txBox="1"/>
          <p:nvPr/>
        </p:nvSpPr>
        <p:spPr>
          <a:xfrm>
            <a:off x="2909685" y="3370102"/>
            <a:ext cx="773863" cy="1200329"/>
          </a:xfrm>
          <a:prstGeom prst="rect">
            <a:avLst/>
          </a:prstGeom>
          <a:noFill/>
        </p:spPr>
        <p:txBody>
          <a:bodyPr wrap="square" rtlCol="0">
            <a:spAutoFit/>
          </a:bodyPr>
          <a:lstStyle/>
          <a:p>
            <a:r>
              <a:rPr lang="en-US" altLang="zh-CN" sz="1200" dirty="0">
                <a:solidFill>
                  <a:srgbClr val="0CA09D"/>
                </a:solidFill>
                <a:latin typeface="Times New Roman" panose="02020603050405020304" pitchFamily="18" charset="0"/>
                <a:cs typeface="Times New Roman" panose="02020603050405020304" pitchFamily="18" charset="0"/>
              </a:rPr>
              <a:t>RT</a:t>
            </a:r>
          </a:p>
          <a:p>
            <a:r>
              <a:rPr lang="en-US" altLang="zh-CN" sz="1200" dirty="0">
                <a:solidFill>
                  <a:srgbClr val="0CA09D"/>
                </a:solidFill>
                <a:latin typeface="Times New Roman" panose="02020603050405020304" pitchFamily="18" charset="0"/>
                <a:cs typeface="Times New Roman" panose="02020603050405020304" pitchFamily="18" charset="0"/>
              </a:rPr>
              <a:t>ACC</a:t>
            </a:r>
          </a:p>
          <a:p>
            <a:r>
              <a:rPr lang="en-US" altLang="zh-CN" sz="1200" i="1" dirty="0">
                <a:solidFill>
                  <a:srgbClr val="0CA09D"/>
                </a:solidFill>
                <a:latin typeface="Times New Roman" panose="02020603050405020304" pitchFamily="18" charset="0"/>
                <a:cs typeface="Times New Roman" panose="02020603050405020304" pitchFamily="18" charset="0"/>
              </a:rPr>
              <a:t>d</a:t>
            </a:r>
          </a:p>
          <a:p>
            <a:r>
              <a:rPr lang="en-US" altLang="zh-CN" sz="1200" dirty="0">
                <a:solidFill>
                  <a:srgbClr val="0CA09D"/>
                </a:solidFill>
                <a:latin typeface="Times New Roman" panose="02020603050405020304" pitchFamily="18" charset="0"/>
                <a:cs typeface="Times New Roman" panose="02020603050405020304" pitchFamily="18" charset="0"/>
              </a:rPr>
              <a:t>Eff</a:t>
            </a:r>
          </a:p>
          <a:p>
            <a:r>
              <a:rPr lang="en-US" altLang="zh-CN" sz="1200" dirty="0">
                <a:solidFill>
                  <a:srgbClr val="0CA09D"/>
                </a:solidFill>
                <a:latin typeface="Times New Roman" panose="02020603050405020304" pitchFamily="18" charset="0"/>
                <a:cs typeface="Times New Roman" panose="02020603050405020304" pitchFamily="18" charset="0"/>
              </a:rPr>
              <a:t>DDM v</a:t>
            </a:r>
          </a:p>
          <a:p>
            <a:r>
              <a:rPr lang="en-US" altLang="zh-CN" sz="1200" dirty="0">
                <a:solidFill>
                  <a:srgbClr val="0CA09D"/>
                </a:solidFill>
                <a:latin typeface="Times New Roman" panose="02020603050405020304" pitchFamily="18" charset="0"/>
                <a:cs typeface="Times New Roman" panose="02020603050405020304" pitchFamily="18" charset="0"/>
              </a:rPr>
              <a:t>DDM z</a:t>
            </a:r>
          </a:p>
        </p:txBody>
      </p:sp>
      <p:sp>
        <p:nvSpPr>
          <p:cNvPr id="16" name="文本框 15">
            <a:extLst>
              <a:ext uri="{FF2B5EF4-FFF2-40B4-BE49-F238E27FC236}">
                <a16:creationId xmlns:a16="http://schemas.microsoft.com/office/drawing/2014/main" id="{CB17593E-8C2B-2C81-2AB1-A337C1678DCE}"/>
              </a:ext>
            </a:extLst>
          </p:cNvPr>
          <p:cNvSpPr txBox="1"/>
          <p:nvPr/>
        </p:nvSpPr>
        <p:spPr>
          <a:xfrm>
            <a:off x="5455575" y="3369645"/>
            <a:ext cx="773863" cy="1200329"/>
          </a:xfrm>
          <a:prstGeom prst="rect">
            <a:avLst/>
          </a:prstGeom>
          <a:noFill/>
        </p:spPr>
        <p:txBody>
          <a:bodyPr wrap="square" rtlCol="0">
            <a:spAutoFit/>
          </a:bodyPr>
          <a:lstStyle/>
          <a:p>
            <a:r>
              <a:rPr lang="en-US" altLang="zh-CN" sz="1200" dirty="0">
                <a:solidFill>
                  <a:srgbClr val="0CA09D"/>
                </a:solidFill>
                <a:latin typeface="Times New Roman" panose="02020603050405020304" pitchFamily="18" charset="0"/>
                <a:cs typeface="Times New Roman" panose="02020603050405020304" pitchFamily="18" charset="0"/>
              </a:rPr>
              <a:t>RT</a:t>
            </a:r>
          </a:p>
          <a:p>
            <a:r>
              <a:rPr lang="en-US" altLang="zh-CN" sz="1200" dirty="0">
                <a:solidFill>
                  <a:srgbClr val="0CA09D"/>
                </a:solidFill>
                <a:latin typeface="Times New Roman" panose="02020603050405020304" pitchFamily="18" charset="0"/>
                <a:cs typeface="Times New Roman" panose="02020603050405020304" pitchFamily="18" charset="0"/>
              </a:rPr>
              <a:t>ACC</a:t>
            </a:r>
          </a:p>
          <a:p>
            <a:r>
              <a:rPr lang="en-US" altLang="zh-CN" sz="1200" i="1" dirty="0">
                <a:solidFill>
                  <a:srgbClr val="0CA09D"/>
                </a:solidFill>
                <a:latin typeface="Times New Roman" panose="02020603050405020304" pitchFamily="18" charset="0"/>
                <a:cs typeface="Times New Roman" panose="02020603050405020304" pitchFamily="18" charset="0"/>
              </a:rPr>
              <a:t>d</a:t>
            </a:r>
          </a:p>
          <a:p>
            <a:r>
              <a:rPr lang="en-US" altLang="zh-CN" sz="1200" dirty="0">
                <a:solidFill>
                  <a:srgbClr val="0CA09D"/>
                </a:solidFill>
                <a:latin typeface="Times New Roman" panose="02020603050405020304" pitchFamily="18" charset="0"/>
                <a:cs typeface="Times New Roman" panose="02020603050405020304" pitchFamily="18" charset="0"/>
              </a:rPr>
              <a:t>Eff</a:t>
            </a:r>
          </a:p>
          <a:p>
            <a:r>
              <a:rPr lang="en-US" altLang="zh-CN" sz="1200" dirty="0">
                <a:solidFill>
                  <a:srgbClr val="0CA09D"/>
                </a:solidFill>
                <a:latin typeface="Times New Roman" panose="02020603050405020304" pitchFamily="18" charset="0"/>
                <a:cs typeface="Times New Roman" panose="02020603050405020304" pitchFamily="18" charset="0"/>
              </a:rPr>
              <a:t>DDM v</a:t>
            </a:r>
          </a:p>
          <a:p>
            <a:r>
              <a:rPr lang="en-US" altLang="zh-CN" sz="1200" dirty="0">
                <a:solidFill>
                  <a:srgbClr val="0CA09D"/>
                </a:solidFill>
                <a:latin typeface="Times New Roman" panose="02020603050405020304" pitchFamily="18" charset="0"/>
                <a:cs typeface="Times New Roman" panose="02020603050405020304" pitchFamily="18" charset="0"/>
              </a:rPr>
              <a:t>DDM z</a:t>
            </a:r>
          </a:p>
        </p:txBody>
      </p:sp>
      <p:pic>
        <p:nvPicPr>
          <p:cNvPr id="17" name="图片 1" descr="img_v2_3b4d54cf-2cce-4d3d-b52e-eddd298d12dg">
            <a:extLst>
              <a:ext uri="{FF2B5EF4-FFF2-40B4-BE49-F238E27FC236}">
                <a16:creationId xmlns:a16="http://schemas.microsoft.com/office/drawing/2014/main" id="{8B53147C-E58A-F91E-1A38-968152997A07}"/>
              </a:ext>
            </a:extLst>
          </p:cNvPr>
          <p:cNvPicPr>
            <a:picLocks noChangeAspect="1"/>
          </p:cNvPicPr>
          <p:nvPr>
            <p:custDataLst>
              <p:tags r:id="rId2"/>
            </p:custDataLst>
          </p:nvPr>
        </p:nvPicPr>
        <p:blipFill>
          <a:blip r:embed="rId5">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256554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a:defRPr/>
            </a:pPr>
            <a:r>
              <a:rPr lang="en-GB" sz="2800" b="1" dirty="0">
                <a:solidFill>
                  <a:srgbClr val="006699"/>
                </a:solidFill>
                <a:highlight>
                  <a:srgbClr val="FFFF00"/>
                </a:highlight>
                <a:latin typeface="Times New Roman" panose="02020603050405020304" pitchFamily="18" charset="0"/>
                <a:cs typeface="Times New Roman" panose="02020603050405020304" pitchFamily="18" charset="0"/>
              </a:rPr>
              <a:t>Estimating the Reliability of SPE </a:t>
            </a: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801791"/>
            <a:ext cx="8406680" cy="369332"/>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 </a:t>
            </a:r>
            <a:r>
              <a:rPr lang="en-GB" altLang="zh-CN" dirty="0">
                <a:solidFill>
                  <a:srgbClr val="006699"/>
                </a:solidFill>
                <a:latin typeface="Times New Roman" panose="02020603050405020304" pitchFamily="18" charset="0"/>
                <a:cs typeface="Times New Roman" panose="02020603050405020304" pitchFamily="18" charset="0"/>
              </a:rPr>
              <a:t>Test-retest Reliability</a:t>
            </a:r>
            <a:endParaRPr lang="en-GB" dirty="0">
              <a:solidFill>
                <a:srgbClr val="0A999E"/>
              </a:solidFill>
              <a:latin typeface="Times New Roman" panose="02020603050405020304" pitchFamily="18" charset="0"/>
              <a:cs typeface="Times New Roman" panose="02020603050405020304" pitchFamily="18" charset="0"/>
            </a:endParaRPr>
          </a:p>
        </p:txBody>
      </p:sp>
      <p:sp>
        <p:nvSpPr>
          <p:cNvPr id="2" name="Rectangle 11">
            <a:extLst>
              <a:ext uri="{FF2B5EF4-FFF2-40B4-BE49-F238E27FC236}">
                <a16:creationId xmlns:a16="http://schemas.microsoft.com/office/drawing/2014/main" id="{0549EA2E-26E1-FD31-45A2-8FE454656D0B}"/>
              </a:ext>
            </a:extLst>
          </p:cNvPr>
          <p:cNvSpPr/>
          <p:nvPr/>
        </p:nvSpPr>
        <p:spPr>
          <a:xfrm>
            <a:off x="1403648" y="1416134"/>
            <a:ext cx="5947653" cy="208067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CF895A9-08EE-54DC-15E5-24AADD620BD3}"/>
              </a:ext>
            </a:extLst>
          </p:cNvPr>
          <p:cNvSpPr txBox="1"/>
          <p:nvPr/>
        </p:nvSpPr>
        <p:spPr>
          <a:xfrm>
            <a:off x="1600166" y="3215883"/>
            <a:ext cx="5613976" cy="1477328"/>
          </a:xfrm>
          <a:prstGeom prst="rect">
            <a:avLst/>
          </a:prstGeom>
          <a:noFill/>
        </p:spPr>
        <p:txBody>
          <a:bodyPr wrap="square">
            <a:spAutoFit/>
          </a:bodyPr>
          <a:lstStyle/>
          <a:p>
            <a:pPr marL="285750" indent="-285750">
              <a:buFont typeface="Wingdings" panose="05000000000000000000" pitchFamily="2" charset="2"/>
              <a:buChar char="p"/>
            </a:pPr>
            <a:r>
              <a:rPr lang="en-US" altLang="zh-CN" dirty="0">
                <a:solidFill>
                  <a:srgbClr val="0CA09D"/>
                </a:solidFill>
                <a:latin typeface="Times New Roman" panose="02020603050405020304" pitchFamily="18" charset="0"/>
                <a:cs typeface="Times New Roman" panose="02020603050405020304" pitchFamily="18" charset="0"/>
              </a:rPr>
              <a:t>Variance between Subjects</a:t>
            </a:r>
          </a:p>
          <a:p>
            <a:pPr marL="285750" indent="-285750">
              <a:buFont typeface="Wingdings" panose="05000000000000000000" pitchFamily="2" charset="2"/>
              <a:buChar char="p"/>
            </a:pPr>
            <a:endParaRPr lang="en-US" altLang="zh-CN" dirty="0">
              <a:solidFill>
                <a:srgbClr val="0CA09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US" altLang="zh-CN" dirty="0">
                <a:solidFill>
                  <a:srgbClr val="0CA09D"/>
                </a:solidFill>
                <a:latin typeface="Times New Roman" panose="02020603050405020304" pitchFamily="18" charset="0"/>
                <a:cs typeface="Times New Roman" panose="02020603050405020304" pitchFamily="18" charset="0"/>
              </a:rPr>
              <a:t>Variance within Subjects (Session)</a:t>
            </a:r>
          </a:p>
          <a:p>
            <a:pPr marL="285750" indent="-285750">
              <a:buFont typeface="Arial" panose="020B0604020202020204" pitchFamily="34" charset="0"/>
              <a:buChar char="•"/>
            </a:pPr>
            <a:endParaRPr lang="en-US" altLang="zh-CN" dirty="0">
              <a:solidFill>
                <a:srgbClr val="0CA09D"/>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rgbClr val="0CA09D"/>
                </a:solidFill>
                <a:latin typeface="Times New Roman" panose="02020603050405020304" pitchFamily="18" charset="0"/>
                <a:cs typeface="Times New Roman" panose="02020603050405020304" pitchFamily="18" charset="0"/>
              </a:rPr>
              <a:t>SPE ~ 1 + (1 | Subject) + (1 | Session) + COV</a:t>
            </a:r>
          </a:p>
        </p:txBody>
      </p:sp>
      <p:grpSp>
        <p:nvGrpSpPr>
          <p:cNvPr id="4" name="组合 3">
            <a:extLst>
              <a:ext uri="{FF2B5EF4-FFF2-40B4-BE49-F238E27FC236}">
                <a16:creationId xmlns:a16="http://schemas.microsoft.com/office/drawing/2014/main" id="{E159A655-C3D9-D95E-8C02-0357E2A4AD3B}"/>
              </a:ext>
            </a:extLst>
          </p:cNvPr>
          <p:cNvGrpSpPr/>
          <p:nvPr/>
        </p:nvGrpSpPr>
        <p:grpSpPr>
          <a:xfrm>
            <a:off x="1501742" y="1251220"/>
            <a:ext cx="5640341" cy="1517547"/>
            <a:chOff x="386109" y="1193598"/>
            <a:chExt cx="5640341" cy="1517547"/>
          </a:xfrm>
        </p:grpSpPr>
        <p:sp>
          <p:nvSpPr>
            <p:cNvPr id="6" name="文本框 5">
              <a:extLst>
                <a:ext uri="{FF2B5EF4-FFF2-40B4-BE49-F238E27FC236}">
                  <a16:creationId xmlns:a16="http://schemas.microsoft.com/office/drawing/2014/main" id="{0B60F94E-A7DE-BD0B-DADB-2223CA0AE842}"/>
                </a:ext>
              </a:extLst>
            </p:cNvPr>
            <p:cNvSpPr txBox="1"/>
            <p:nvPr/>
          </p:nvSpPr>
          <p:spPr>
            <a:xfrm>
              <a:off x="412474" y="1193598"/>
              <a:ext cx="1225825" cy="400110"/>
            </a:xfrm>
            <a:prstGeom prst="rect">
              <a:avLst/>
            </a:prstGeom>
            <a:noFill/>
          </p:spPr>
          <p:txBody>
            <a:bodyPr wrap="square" rtlCol="0">
              <a:spAutoFit/>
            </a:bodyPr>
            <a:lstStyle/>
            <a:p>
              <a:pPr algn="ctr"/>
              <a:r>
                <a:rPr lang="en-US" altLang="zh-CN" sz="2000" b="1" dirty="0">
                  <a:solidFill>
                    <a:srgbClr val="0CA09D"/>
                  </a:solidFill>
                  <a:latin typeface="Times New Roman" panose="02020603050405020304" pitchFamily="18" charset="0"/>
                  <a:cs typeface="Times New Roman" panose="02020603050405020304" pitchFamily="18" charset="0"/>
                </a:rPr>
                <a:t>SPMT</a:t>
              </a:r>
              <a:endParaRPr lang="zh-CN" altLang="en-US" sz="2000" b="1" dirty="0">
                <a:solidFill>
                  <a:srgbClr val="0CA09D"/>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8B6DCF1A-821C-DBF5-B39D-685ADE5A8F85}"/>
                </a:ext>
              </a:extLst>
            </p:cNvPr>
            <p:cNvSpPr txBox="1"/>
            <p:nvPr/>
          </p:nvSpPr>
          <p:spPr>
            <a:xfrm>
              <a:off x="2663687" y="1193598"/>
              <a:ext cx="1225825" cy="400110"/>
            </a:xfrm>
            <a:prstGeom prst="rect">
              <a:avLst/>
            </a:prstGeom>
            <a:noFill/>
          </p:spPr>
          <p:txBody>
            <a:bodyPr wrap="square" rtlCol="0">
              <a:spAutoFit/>
            </a:bodyPr>
            <a:lstStyle/>
            <a:p>
              <a:pPr algn="ctr"/>
              <a:r>
                <a:rPr lang="en-US" altLang="zh-CN" sz="2000" b="1" dirty="0">
                  <a:solidFill>
                    <a:srgbClr val="0CA09D"/>
                  </a:solidFill>
                  <a:latin typeface="Times New Roman" panose="02020603050405020304" pitchFamily="18" charset="0"/>
                  <a:cs typeface="Times New Roman" panose="02020603050405020304" pitchFamily="18" charset="0"/>
                </a:rPr>
                <a:t>SPMT</a:t>
              </a:r>
              <a:endParaRPr lang="zh-CN" altLang="en-US" sz="2000" b="1" dirty="0">
                <a:solidFill>
                  <a:srgbClr val="0CA09D"/>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37E8477-6B00-AACC-FFDF-494D60EDEA90}"/>
                </a:ext>
              </a:extLst>
            </p:cNvPr>
            <p:cNvSpPr txBox="1"/>
            <p:nvPr/>
          </p:nvSpPr>
          <p:spPr>
            <a:xfrm>
              <a:off x="4800625" y="1193598"/>
              <a:ext cx="1225825" cy="400110"/>
            </a:xfrm>
            <a:prstGeom prst="rect">
              <a:avLst/>
            </a:prstGeom>
            <a:noFill/>
          </p:spPr>
          <p:txBody>
            <a:bodyPr wrap="square" rtlCol="0">
              <a:spAutoFit/>
            </a:bodyPr>
            <a:lstStyle/>
            <a:p>
              <a:pPr algn="ctr"/>
              <a:r>
                <a:rPr lang="en-US" altLang="zh-CN" sz="2000" b="1" dirty="0">
                  <a:solidFill>
                    <a:srgbClr val="0CA09D"/>
                  </a:solidFill>
                  <a:latin typeface="Times New Roman" panose="02020603050405020304" pitchFamily="18" charset="0"/>
                  <a:cs typeface="Times New Roman" panose="02020603050405020304" pitchFamily="18" charset="0"/>
                </a:rPr>
                <a:t>SPMT</a:t>
              </a:r>
              <a:endParaRPr lang="zh-CN" altLang="en-US" sz="2000" b="1" dirty="0">
                <a:solidFill>
                  <a:srgbClr val="0CA09D"/>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9D872F8-608D-4E8C-D7D5-005834136508}"/>
                </a:ext>
              </a:extLst>
            </p:cNvPr>
            <p:cNvSpPr txBox="1"/>
            <p:nvPr/>
          </p:nvSpPr>
          <p:spPr>
            <a:xfrm>
              <a:off x="1899949" y="1804572"/>
              <a:ext cx="417333" cy="646331"/>
            </a:xfrm>
            <a:prstGeom prst="rect">
              <a:avLst/>
            </a:prstGeom>
            <a:noFill/>
          </p:spPr>
          <p:txBody>
            <a:bodyPr wrap="square" rtlCol="0">
              <a:spAutoFit/>
            </a:bodyPr>
            <a:lstStyle/>
            <a:p>
              <a:pPr algn="ctr"/>
              <a:r>
                <a:rPr lang="en-US" altLang="zh-CN" sz="3600" dirty="0">
                  <a:solidFill>
                    <a:srgbClr val="0CA09D"/>
                  </a:solidFill>
                </a:rPr>
                <a:t>…</a:t>
              </a:r>
              <a:endParaRPr lang="zh-CN" altLang="en-US" sz="3600" dirty="0">
                <a:solidFill>
                  <a:srgbClr val="0CA09D"/>
                </a:solidFill>
              </a:endParaRPr>
            </a:p>
          </p:txBody>
        </p:sp>
        <p:sp>
          <p:nvSpPr>
            <p:cNvPr id="13" name="文本框 12">
              <a:extLst>
                <a:ext uri="{FF2B5EF4-FFF2-40B4-BE49-F238E27FC236}">
                  <a16:creationId xmlns:a16="http://schemas.microsoft.com/office/drawing/2014/main" id="{CF696F72-0153-CFC1-BFD2-53FBF6E7A77E}"/>
                </a:ext>
              </a:extLst>
            </p:cNvPr>
            <p:cNvSpPr txBox="1"/>
            <p:nvPr/>
          </p:nvSpPr>
          <p:spPr>
            <a:xfrm>
              <a:off x="4095278" y="1804572"/>
              <a:ext cx="417333" cy="646331"/>
            </a:xfrm>
            <a:prstGeom prst="rect">
              <a:avLst/>
            </a:prstGeom>
            <a:noFill/>
          </p:spPr>
          <p:txBody>
            <a:bodyPr wrap="square" rtlCol="0">
              <a:spAutoFit/>
            </a:bodyPr>
            <a:lstStyle/>
            <a:p>
              <a:pPr algn="ctr"/>
              <a:r>
                <a:rPr lang="en-US" altLang="zh-CN" sz="3600" dirty="0">
                  <a:solidFill>
                    <a:srgbClr val="0CA09D"/>
                  </a:solidFill>
                </a:rPr>
                <a:t>…</a:t>
              </a:r>
              <a:endParaRPr lang="zh-CN" altLang="en-US" sz="3600" dirty="0">
                <a:solidFill>
                  <a:srgbClr val="0CA09D"/>
                </a:solidFill>
              </a:endParaRPr>
            </a:p>
          </p:txBody>
        </p:sp>
        <p:pic>
          <p:nvPicPr>
            <p:cNvPr id="14" name="图片 13">
              <a:extLst>
                <a:ext uri="{FF2B5EF4-FFF2-40B4-BE49-F238E27FC236}">
                  <a16:creationId xmlns:a16="http://schemas.microsoft.com/office/drawing/2014/main" id="{13CAC6DD-7F79-3279-5D9C-69B813A3D72F}"/>
                </a:ext>
              </a:extLst>
            </p:cNvPr>
            <p:cNvPicPr>
              <a:picLocks noChangeAspect="1"/>
            </p:cNvPicPr>
            <p:nvPr/>
          </p:nvPicPr>
          <p:blipFill>
            <a:blip r:embed="rId4"/>
            <a:stretch>
              <a:fillRect/>
            </a:stretch>
          </p:blipFill>
          <p:spPr>
            <a:xfrm>
              <a:off x="386109" y="1593708"/>
              <a:ext cx="1225826" cy="1117437"/>
            </a:xfrm>
            <a:prstGeom prst="rect">
              <a:avLst/>
            </a:prstGeom>
          </p:spPr>
        </p:pic>
        <p:pic>
          <p:nvPicPr>
            <p:cNvPr id="15" name="图片 14">
              <a:extLst>
                <a:ext uri="{FF2B5EF4-FFF2-40B4-BE49-F238E27FC236}">
                  <a16:creationId xmlns:a16="http://schemas.microsoft.com/office/drawing/2014/main" id="{349725D3-5709-0E3B-DB64-3C134B726C66}"/>
                </a:ext>
              </a:extLst>
            </p:cNvPr>
            <p:cNvPicPr>
              <a:picLocks noChangeAspect="1"/>
            </p:cNvPicPr>
            <p:nvPr/>
          </p:nvPicPr>
          <p:blipFill>
            <a:blip r:embed="rId4"/>
            <a:stretch>
              <a:fillRect/>
            </a:stretch>
          </p:blipFill>
          <p:spPr>
            <a:xfrm>
              <a:off x="2648928" y="1593707"/>
              <a:ext cx="1225826" cy="1117437"/>
            </a:xfrm>
            <a:prstGeom prst="rect">
              <a:avLst/>
            </a:prstGeom>
          </p:spPr>
        </p:pic>
        <p:pic>
          <p:nvPicPr>
            <p:cNvPr id="16" name="图片 15">
              <a:extLst>
                <a:ext uri="{FF2B5EF4-FFF2-40B4-BE49-F238E27FC236}">
                  <a16:creationId xmlns:a16="http://schemas.microsoft.com/office/drawing/2014/main" id="{721CEDDA-E54F-1CC8-C377-0AFB24D87232}"/>
                </a:ext>
              </a:extLst>
            </p:cNvPr>
            <p:cNvPicPr>
              <a:picLocks noChangeAspect="1"/>
            </p:cNvPicPr>
            <p:nvPr/>
          </p:nvPicPr>
          <p:blipFill>
            <a:blip r:embed="rId4"/>
            <a:stretch>
              <a:fillRect/>
            </a:stretch>
          </p:blipFill>
          <p:spPr>
            <a:xfrm>
              <a:off x="4800624" y="1569018"/>
              <a:ext cx="1225826" cy="1117437"/>
            </a:xfrm>
            <a:prstGeom prst="rect">
              <a:avLst/>
            </a:prstGeom>
          </p:spPr>
        </p:pic>
      </p:grpSp>
      <p:pic>
        <p:nvPicPr>
          <p:cNvPr id="17" name="图片 1" descr="img_v2_3b4d54cf-2cce-4d3d-b52e-eddd298d12dg">
            <a:extLst>
              <a:ext uri="{FF2B5EF4-FFF2-40B4-BE49-F238E27FC236}">
                <a16:creationId xmlns:a16="http://schemas.microsoft.com/office/drawing/2014/main" id="{CC4ACB38-DDC0-A877-683D-925247095C32}"/>
              </a:ext>
            </a:extLst>
          </p:cNvPr>
          <p:cNvPicPr>
            <a:picLocks noChangeAspect="1"/>
          </p:cNvPicPr>
          <p:nvPr>
            <p:custDataLst>
              <p:tags r:id="rId2"/>
            </p:custDataLst>
          </p:nvPr>
        </p:nvPicPr>
        <p:blipFill>
          <a:blip r:embed="rId5">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386657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F5BC3D-CF48-8153-5C82-E75B89E5A371}"/>
              </a:ext>
            </a:extLst>
          </p:cNvPr>
          <p:cNvSpPr txBox="1"/>
          <p:nvPr/>
        </p:nvSpPr>
        <p:spPr>
          <a:xfrm>
            <a:off x="395536" y="155072"/>
            <a:ext cx="1220206" cy="707886"/>
          </a:xfrm>
          <a:prstGeom prst="rect">
            <a:avLst/>
          </a:prstGeom>
          <a:noFill/>
        </p:spPr>
        <p:txBody>
          <a:bodyPr wrap="none" rtlCol="0">
            <a:spAutoFit/>
          </a:bodyPr>
          <a:lstStyle/>
          <a:p>
            <a:r>
              <a:rPr lang="en-GB" sz="2400" b="1" dirty="0">
                <a:solidFill>
                  <a:srgbClr val="006699"/>
                </a:solidFill>
                <a:latin typeface="Times New Roman" panose="02020603050405020304" pitchFamily="18" charset="0"/>
                <a:cs typeface="Times New Roman" panose="02020603050405020304" pitchFamily="18" charset="0"/>
              </a:rPr>
              <a:t>Results </a:t>
            </a:r>
          </a:p>
          <a:p>
            <a:endParaRPr lang="en-CN" sz="1600" dirty="0"/>
          </a:p>
        </p:txBody>
      </p:sp>
      <p:sp>
        <p:nvSpPr>
          <p:cNvPr id="12" name="TextBox 11">
            <a:extLst>
              <a:ext uri="{FF2B5EF4-FFF2-40B4-BE49-F238E27FC236}">
                <a16:creationId xmlns:a16="http://schemas.microsoft.com/office/drawing/2014/main" id="{94E51EEE-C7C8-40B6-F7E8-81F0AC95816C}"/>
              </a:ext>
            </a:extLst>
          </p:cNvPr>
          <p:cNvSpPr txBox="1"/>
          <p:nvPr/>
        </p:nvSpPr>
        <p:spPr>
          <a:xfrm>
            <a:off x="539552" y="699542"/>
            <a:ext cx="7644355" cy="369332"/>
          </a:xfrm>
          <a:prstGeom prst="rect">
            <a:avLst/>
          </a:prstGeom>
          <a:noFill/>
        </p:spPr>
        <p:txBody>
          <a:bodyPr wrap="square">
            <a:spAutoFit/>
          </a:bodyPr>
          <a:lstStyle/>
          <a:p>
            <a:pPr marL="285750" indent="-285750">
              <a:buFont typeface="Wingdings" pitchFamily="2" charset="2"/>
              <a:buChar char="q"/>
            </a:pPr>
            <a:r>
              <a:rPr lang="en-GB" dirty="0">
                <a:solidFill>
                  <a:srgbClr val="006699"/>
                </a:solidFill>
                <a:highlight>
                  <a:srgbClr val="FFFF00"/>
                </a:highlight>
                <a:latin typeface="Times New Roman" panose="02020603050405020304" pitchFamily="18" charset="0"/>
                <a:cs typeface="Times New Roman" panose="02020603050405020304" pitchFamily="18" charset="0"/>
              </a:rPr>
              <a:t>Estimating the Robustness of SPE</a:t>
            </a:r>
          </a:p>
        </p:txBody>
      </p:sp>
      <p:pic>
        <p:nvPicPr>
          <p:cNvPr id="2" name="图片 1" descr="img_v2_3b4d54cf-2cce-4d3d-b52e-eddd298d12dg">
            <a:extLst>
              <a:ext uri="{FF2B5EF4-FFF2-40B4-BE49-F238E27FC236}">
                <a16:creationId xmlns:a16="http://schemas.microsoft.com/office/drawing/2014/main" id="{2AAA0917-B6F1-CA36-5389-7516D7F06C77}"/>
              </a:ext>
            </a:extLst>
          </p:cNvPr>
          <p:cNvPicPr>
            <a:picLocks noChangeAspect="1"/>
          </p:cNvPicPr>
          <p:nvPr>
            <p:custDataLst>
              <p:tags r:id="rId1"/>
            </p:custDataLst>
          </p:nvPr>
        </p:nvPicPr>
        <p:blipFill>
          <a:blip r:embed="rId4">
            <a:alphaModFix amt="37000"/>
          </a:blip>
          <a:stretch>
            <a:fillRect/>
          </a:stretch>
        </p:blipFill>
        <p:spPr>
          <a:xfrm>
            <a:off x="6804660" y="3651885"/>
            <a:ext cx="2852420" cy="1604645"/>
          </a:xfrm>
          <a:prstGeom prst="rect">
            <a:avLst/>
          </a:prstGeom>
          <a:noFill/>
          <a:ln w="9525">
            <a:noFill/>
          </a:ln>
        </p:spPr>
      </p:pic>
      <p:grpSp>
        <p:nvGrpSpPr>
          <p:cNvPr id="5" name="组合 4">
            <a:extLst>
              <a:ext uri="{FF2B5EF4-FFF2-40B4-BE49-F238E27FC236}">
                <a16:creationId xmlns:a16="http://schemas.microsoft.com/office/drawing/2014/main" id="{8AC2EA03-8814-F6D3-6581-8E529A6E4749}"/>
              </a:ext>
            </a:extLst>
          </p:cNvPr>
          <p:cNvGrpSpPr/>
          <p:nvPr/>
        </p:nvGrpSpPr>
        <p:grpSpPr>
          <a:xfrm>
            <a:off x="611560" y="1198371"/>
            <a:ext cx="4752528" cy="3497467"/>
            <a:chOff x="611560" y="1198371"/>
            <a:chExt cx="4752528" cy="3497467"/>
          </a:xfrm>
        </p:grpSpPr>
        <p:pic>
          <p:nvPicPr>
            <p:cNvPr id="3" name="图片 2">
              <a:extLst>
                <a:ext uri="{FF2B5EF4-FFF2-40B4-BE49-F238E27FC236}">
                  <a16:creationId xmlns:a16="http://schemas.microsoft.com/office/drawing/2014/main" id="{D72AB339-43FF-7E00-F7D1-09C6E19B9DC5}"/>
                </a:ext>
              </a:extLst>
            </p:cNvPr>
            <p:cNvPicPr>
              <a:picLocks noChangeAspect="1"/>
            </p:cNvPicPr>
            <p:nvPr/>
          </p:nvPicPr>
          <p:blipFill rotWithShape="1">
            <a:blip r:embed="rId5"/>
            <a:srcRect l="10901" r="10371"/>
            <a:stretch/>
          </p:blipFill>
          <p:spPr>
            <a:xfrm>
              <a:off x="683568" y="1635646"/>
              <a:ext cx="4680520" cy="3060192"/>
            </a:xfrm>
            <a:prstGeom prst="rect">
              <a:avLst/>
            </a:prstGeom>
          </p:spPr>
        </p:pic>
        <p:sp>
          <p:nvSpPr>
            <p:cNvPr id="4" name="文本框 3">
              <a:extLst>
                <a:ext uri="{FF2B5EF4-FFF2-40B4-BE49-F238E27FC236}">
                  <a16:creationId xmlns:a16="http://schemas.microsoft.com/office/drawing/2014/main" id="{055CF9FE-FADB-7E9B-B403-9ABE83CE9537}"/>
                </a:ext>
              </a:extLst>
            </p:cNvPr>
            <p:cNvSpPr txBox="1"/>
            <p:nvPr/>
          </p:nvSpPr>
          <p:spPr>
            <a:xfrm>
              <a:off x="611560" y="1198371"/>
              <a:ext cx="4608512" cy="307777"/>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Table 3</a:t>
              </a:r>
              <a:r>
                <a:rPr lang="en-US" altLang="zh-CN" sz="1400" dirty="0">
                  <a:latin typeface="Times New Roman" panose="02020603050405020304" pitchFamily="18" charset="0"/>
                  <a:cs typeface="Times New Roman" panose="02020603050405020304" pitchFamily="18" charset="0"/>
                </a:rPr>
                <a:t> Meta-analytical Results of SPE Measures in SPMT</a:t>
              </a:r>
              <a:endParaRPr lang="zh-CN"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8165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46D310-DEE5-4D07-680B-E6A6487C208E}"/>
              </a:ext>
            </a:extLst>
          </p:cNvPr>
          <p:cNvSpPr txBox="1"/>
          <p:nvPr/>
        </p:nvSpPr>
        <p:spPr>
          <a:xfrm>
            <a:off x="323850" y="340430"/>
            <a:ext cx="4194610" cy="707886"/>
          </a:xfrm>
          <a:prstGeom prst="rect">
            <a:avLst/>
          </a:prstGeom>
          <a:noFill/>
        </p:spPr>
        <p:txBody>
          <a:bodyPr wrap="none" rtlCol="0">
            <a:spAutoFit/>
          </a:bodyPr>
          <a:lstStyle/>
          <a:p>
            <a:r>
              <a:rPr lang="en-GB" sz="2400" b="1" dirty="0">
                <a:solidFill>
                  <a:srgbClr val="006699"/>
                </a:solidFill>
                <a:latin typeface="Times New Roman" panose="02020603050405020304" pitchFamily="18" charset="0"/>
                <a:cs typeface="Times New Roman" panose="02020603050405020304" pitchFamily="18" charset="0"/>
              </a:rPr>
              <a:t>Split-half Reliability of SPMT </a:t>
            </a:r>
          </a:p>
          <a:p>
            <a:endParaRPr lang="en-CN" sz="1600" dirty="0"/>
          </a:p>
        </p:txBody>
      </p:sp>
      <p:pic>
        <p:nvPicPr>
          <p:cNvPr id="7" name="图片 13" descr="图示&#10;&#10;低可信度描述已自动生成">
            <a:extLst>
              <a:ext uri="{FF2B5EF4-FFF2-40B4-BE49-F238E27FC236}">
                <a16:creationId xmlns:a16="http://schemas.microsoft.com/office/drawing/2014/main" id="{67F62BEE-ABC1-69B6-8ECD-76B46059F7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48" b="52011"/>
          <a:stretch/>
        </p:blipFill>
        <p:spPr>
          <a:xfrm>
            <a:off x="4115712" y="703261"/>
            <a:ext cx="4718637" cy="3736978"/>
          </a:xfrm>
          <a:prstGeom prst="rect">
            <a:avLst/>
          </a:prstGeom>
        </p:spPr>
      </p:pic>
      <p:sp>
        <p:nvSpPr>
          <p:cNvPr id="8" name="TextBox 7">
            <a:extLst>
              <a:ext uri="{FF2B5EF4-FFF2-40B4-BE49-F238E27FC236}">
                <a16:creationId xmlns:a16="http://schemas.microsoft.com/office/drawing/2014/main" id="{215A0BF7-DE10-3715-629D-8155AC2F866B}"/>
              </a:ext>
            </a:extLst>
          </p:cNvPr>
          <p:cNvSpPr txBox="1"/>
          <p:nvPr/>
        </p:nvSpPr>
        <p:spPr>
          <a:xfrm>
            <a:off x="356421" y="906904"/>
            <a:ext cx="3639509" cy="4185761"/>
          </a:xfrm>
          <a:prstGeom prst="rect">
            <a:avLst/>
          </a:prstGeom>
          <a:noFill/>
        </p:spPr>
        <p:txBody>
          <a:bodyPr wrap="square" rtlCol="0">
            <a:spAutoFit/>
          </a:bodyPr>
          <a:lstStyle/>
          <a:p>
            <a:pPr marL="285750" indent="-285750">
              <a:buFont typeface="Wingdings" panose="05000000000000000000" pitchFamily="2" charset="2"/>
              <a:buChar char="p"/>
            </a:pP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“Stranger” as baseline </a:t>
            </a:r>
          </a:p>
          <a:p>
            <a:pPr marL="285750" indent="-285750">
              <a:buFont typeface="Wingdings" pitchFamily="2" charset="2"/>
              <a:buChar char="ü"/>
            </a:pPr>
            <a:r>
              <a:rPr lang="en-GB" altLang="zh-CN" sz="1400" dirty="0">
                <a:solidFill>
                  <a:srgbClr val="0A999E"/>
                </a:solidFill>
                <a:highlight>
                  <a:srgbClr val="FFFF00"/>
                </a:highlight>
                <a:latin typeface="Times New Roman" panose="02020603050405020304" pitchFamily="18" charset="0"/>
                <a:cs typeface="Times New Roman" panose="02020603050405020304" pitchFamily="18" charset="0"/>
              </a:rPr>
              <a:t>Reaction Time (RT) </a:t>
            </a:r>
          </a:p>
          <a:p>
            <a:pPr marL="742950" lvl="1" indent="-285750">
              <a:buFont typeface="Arial" panose="020B0604020202020204" pitchFamily="34" charset="0"/>
              <a:buChar char="•"/>
            </a:pP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r</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 .65, SE = .02, </a:t>
            </a: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p</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&lt; .001,95%CI [.61, .70]); </a:t>
            </a:r>
          </a:p>
          <a:p>
            <a:pPr marL="285750" indent="-285750">
              <a:buFont typeface="Wingdings" pitchFamily="2" charset="2"/>
              <a:buChar char="ü"/>
            </a:pP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Efficiency (</a:t>
            </a:r>
            <a:r>
              <a:rPr lang="el-GR" sz="1400" i="1" dirty="0">
                <a:solidFill>
                  <a:srgbClr val="0A999E"/>
                </a:solidFill>
                <a:highlight>
                  <a:srgbClr val="FFFF00"/>
                </a:highlight>
                <a:latin typeface="Times New Roman" panose="02020603050405020304" pitchFamily="18" charset="0"/>
                <a:cs typeface="Times New Roman" panose="02020603050405020304" pitchFamily="18" charset="0"/>
              </a:rPr>
              <a:t>η</a:t>
            </a:r>
            <a:r>
              <a:rPr lang="el-GR" sz="1400" dirty="0">
                <a:solidFill>
                  <a:srgbClr val="0A999E"/>
                </a:solidFill>
                <a:highlight>
                  <a:srgbClr val="FFFF00"/>
                </a:highlight>
                <a:latin typeface="Times New Roman" panose="02020603050405020304" pitchFamily="18" charset="0"/>
                <a:cs typeface="Times New Roman" panose="02020603050405020304" pitchFamily="18" charset="0"/>
              </a:rPr>
              <a:t>)</a:t>
            </a:r>
            <a:endParaRPr lang="en-GB" sz="1400" dirty="0">
              <a:solidFill>
                <a:srgbClr val="0A999E"/>
              </a:solidFill>
              <a:highlight>
                <a:srgbClr val="FFFF00"/>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r</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 .64,SE = .03, </a:t>
            </a: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p</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&lt; .001, 95%CI [.59, .69]); </a:t>
            </a:r>
          </a:p>
          <a:p>
            <a:pPr marL="285750" indent="-285750">
              <a:buFont typeface="Wingdings" panose="05000000000000000000" pitchFamily="2" charset="2"/>
              <a:buChar char="p"/>
            </a:pPr>
            <a:endParaRPr lang="en-GB" sz="1400" dirty="0">
              <a:solidFill>
                <a:srgbClr val="0A999E"/>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“Close other” as baseline </a:t>
            </a:r>
          </a:p>
          <a:p>
            <a:pPr marL="285750" indent="-285750">
              <a:buFont typeface="Wingdings" panose="05000000000000000000" pitchFamily="2" charset="2"/>
              <a:buChar char="ü"/>
            </a:pPr>
            <a:r>
              <a:rPr lang="en-GB" altLang="zh-CN" sz="1400" dirty="0">
                <a:solidFill>
                  <a:srgbClr val="0A999E"/>
                </a:solidFill>
                <a:highlight>
                  <a:srgbClr val="FFFF00"/>
                </a:highlight>
                <a:latin typeface="Times New Roman" panose="02020603050405020304" pitchFamily="18" charset="0"/>
                <a:cs typeface="Times New Roman" panose="02020603050405020304" pitchFamily="18" charset="0"/>
              </a:rPr>
              <a:t>Reaction Time (RT) </a:t>
            </a:r>
            <a:endParaRPr lang="en-GB" sz="1400" dirty="0">
              <a:solidFill>
                <a:srgbClr val="0A999E"/>
              </a:solidFill>
              <a:highlight>
                <a:srgbClr val="FFFF00"/>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r</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 .58, SE = .02, </a:t>
            </a: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p</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&lt; .001, 95%CI [.54, .63]); </a:t>
            </a:r>
          </a:p>
          <a:p>
            <a:pPr marL="285750" indent="-285750">
              <a:buFont typeface="Wingdings" panose="05000000000000000000" pitchFamily="2" charset="2"/>
              <a:buChar char="ü"/>
            </a:pPr>
            <a:r>
              <a:rPr lang="en-GB" altLang="zh-CN" sz="1400" dirty="0">
                <a:solidFill>
                  <a:srgbClr val="0A999E"/>
                </a:solidFill>
                <a:highlight>
                  <a:srgbClr val="FFFF00"/>
                </a:highlight>
                <a:latin typeface="Times New Roman" panose="02020603050405020304" pitchFamily="18" charset="0"/>
                <a:cs typeface="Times New Roman" panose="02020603050405020304" pitchFamily="18" charset="0"/>
              </a:rPr>
              <a:t>Efficiency (</a:t>
            </a:r>
            <a:r>
              <a:rPr lang="el-GR" altLang="zh-CN" sz="1400" i="1" dirty="0">
                <a:solidFill>
                  <a:srgbClr val="0A999E"/>
                </a:solidFill>
                <a:highlight>
                  <a:srgbClr val="FFFF00"/>
                </a:highlight>
                <a:latin typeface="Times New Roman" panose="02020603050405020304" pitchFamily="18" charset="0"/>
                <a:cs typeface="Times New Roman" panose="02020603050405020304" pitchFamily="18" charset="0"/>
              </a:rPr>
              <a:t>η</a:t>
            </a:r>
            <a:r>
              <a:rPr lang="el-GR" altLang="zh-CN" sz="1400" dirty="0">
                <a:solidFill>
                  <a:srgbClr val="0A999E"/>
                </a:solidFill>
                <a:highlight>
                  <a:srgbClr val="FFFF00"/>
                </a:highlight>
                <a:latin typeface="Times New Roman" panose="02020603050405020304" pitchFamily="18" charset="0"/>
                <a:cs typeface="Times New Roman" panose="02020603050405020304" pitchFamily="18" charset="0"/>
              </a:rPr>
              <a:t>)</a:t>
            </a:r>
            <a:endParaRPr lang="en-GB" sz="1400" dirty="0">
              <a:solidFill>
                <a:srgbClr val="0A999E"/>
              </a:solidFill>
              <a:highlight>
                <a:srgbClr val="FFFF00"/>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r</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 .57, SE = .02, </a:t>
            </a:r>
            <a:r>
              <a:rPr lang="en-GB" sz="1400" i="1" dirty="0">
                <a:solidFill>
                  <a:srgbClr val="0A999E"/>
                </a:solidFill>
                <a:highlight>
                  <a:srgbClr val="FFFF00"/>
                </a:highlight>
                <a:latin typeface="Times New Roman" panose="02020603050405020304" pitchFamily="18" charset="0"/>
                <a:cs typeface="Times New Roman" panose="02020603050405020304" pitchFamily="18" charset="0"/>
              </a:rPr>
              <a:t>p</a:t>
            </a: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 &lt; .001, 95% CI [.52, . 62]</a:t>
            </a:r>
          </a:p>
          <a:p>
            <a:pPr marL="285750" indent="-285750">
              <a:buFont typeface="Wingdings" panose="05000000000000000000" pitchFamily="2" charset="2"/>
              <a:buChar char="p"/>
            </a:pPr>
            <a:endParaRPr lang="en-GB" sz="1400" dirty="0">
              <a:solidFill>
                <a:srgbClr val="0A999E"/>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GB" sz="1400" dirty="0">
                <a:solidFill>
                  <a:srgbClr val="0A999E"/>
                </a:solidFill>
                <a:highlight>
                  <a:srgbClr val="FFFF00"/>
                </a:highlight>
                <a:latin typeface="Times New Roman" panose="02020603050405020304" pitchFamily="18" charset="0"/>
                <a:cs typeface="Times New Roman" panose="02020603050405020304" pitchFamily="18" charset="0"/>
              </a:rPr>
              <a:t>For all other SPE measures, the reliability is around 0.5 or lower, indicating poor reliability. </a:t>
            </a:r>
          </a:p>
        </p:txBody>
      </p:sp>
      <p:sp>
        <p:nvSpPr>
          <p:cNvPr id="10" name="TextBox 9">
            <a:extLst>
              <a:ext uri="{FF2B5EF4-FFF2-40B4-BE49-F238E27FC236}">
                <a16:creationId xmlns:a16="http://schemas.microsoft.com/office/drawing/2014/main" id="{67C9CAA1-6FDB-C44C-1766-52EB8A6D5065}"/>
              </a:ext>
            </a:extLst>
          </p:cNvPr>
          <p:cNvSpPr txBox="1"/>
          <p:nvPr/>
        </p:nvSpPr>
        <p:spPr>
          <a:xfrm>
            <a:off x="5624015" y="4426044"/>
            <a:ext cx="3441232" cy="261610"/>
          </a:xfrm>
          <a:prstGeom prst="rect">
            <a:avLst/>
          </a:prstGeom>
          <a:noFill/>
        </p:spPr>
        <p:txBody>
          <a:bodyPr wrap="square">
            <a:spAutoFit/>
          </a:bodyPr>
          <a:lstStyle/>
          <a:p>
            <a:r>
              <a:rPr lang="en-GB" sz="1100" dirty="0">
                <a:solidFill>
                  <a:srgbClr val="0A999E"/>
                </a:solidFill>
                <a:latin typeface="Times New Roman" panose="02020603050405020304" pitchFamily="18" charset="0"/>
                <a:cs typeface="Times New Roman" panose="02020603050405020304" pitchFamily="18" charset="0"/>
              </a:rPr>
              <a:t>SHR with Monte Carlo split-half Method</a:t>
            </a:r>
          </a:p>
        </p:txBody>
      </p:sp>
      <p:cxnSp>
        <p:nvCxnSpPr>
          <p:cNvPr id="11" name="直接连接符 12">
            <a:extLst>
              <a:ext uri="{FF2B5EF4-FFF2-40B4-BE49-F238E27FC236}">
                <a16:creationId xmlns:a16="http://schemas.microsoft.com/office/drawing/2014/main" id="{24CFA4A2-1195-EC15-B3B7-7A801F8392F3}"/>
              </a:ext>
            </a:extLst>
          </p:cNvPr>
          <p:cNvCxnSpPr>
            <a:cxnSpLocks/>
          </p:cNvCxnSpPr>
          <p:nvPr/>
        </p:nvCxnSpPr>
        <p:spPr bwMode="auto">
          <a:xfrm>
            <a:off x="4115712" y="912688"/>
            <a:ext cx="0" cy="3774966"/>
          </a:xfrm>
          <a:prstGeom prst="line">
            <a:avLst/>
          </a:prstGeom>
          <a:noFill/>
          <a:ln w="12700" cap="flat" cmpd="sng" algn="ctr">
            <a:solidFill>
              <a:srgbClr val="006699"/>
            </a:solidFill>
            <a:prstDash val="lgDash"/>
            <a:round/>
            <a:headEnd type="none" w="med" len="med"/>
            <a:tailEnd type="none" w="med" len="med"/>
          </a:ln>
        </p:spPr>
      </p:cxnSp>
    </p:spTree>
    <p:extLst>
      <p:ext uri="{BB962C8B-B14F-4D97-AF65-F5344CB8AC3E}">
        <p14:creationId xmlns:p14="http://schemas.microsoft.com/office/powerpoint/2010/main" val="321178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46D310-DEE5-4D07-680B-E6A6487C208E}"/>
              </a:ext>
            </a:extLst>
          </p:cNvPr>
          <p:cNvSpPr txBox="1"/>
          <p:nvPr/>
        </p:nvSpPr>
        <p:spPr>
          <a:xfrm>
            <a:off x="485778" y="340430"/>
            <a:ext cx="4878310" cy="707886"/>
          </a:xfrm>
          <a:prstGeom prst="rect">
            <a:avLst/>
          </a:prstGeom>
          <a:noFill/>
        </p:spPr>
        <p:txBody>
          <a:bodyPr wrap="square" rtlCol="0">
            <a:spAutoFit/>
          </a:bodyPr>
          <a:lstStyle/>
          <a:p>
            <a:r>
              <a:rPr lang="en-GB" sz="2400" b="1" dirty="0">
                <a:solidFill>
                  <a:srgbClr val="006699"/>
                </a:solidFill>
                <a:latin typeface="Times New Roman" panose="02020603050405020304" pitchFamily="18" charset="0"/>
                <a:cs typeface="Times New Roman" panose="02020603050405020304" pitchFamily="18" charset="0"/>
              </a:rPr>
              <a:t>Test-retest Reliability of SPMT </a:t>
            </a:r>
          </a:p>
          <a:p>
            <a:endParaRPr lang="en-CN" sz="1600" dirty="0"/>
          </a:p>
        </p:txBody>
      </p:sp>
      <p:pic>
        <p:nvPicPr>
          <p:cNvPr id="2" name="图片 13" descr="图示&#10;&#10;低可信度描述已自动生成">
            <a:extLst>
              <a:ext uri="{FF2B5EF4-FFF2-40B4-BE49-F238E27FC236}">
                <a16:creationId xmlns:a16="http://schemas.microsoft.com/office/drawing/2014/main" id="{77176FDD-2153-0F80-046D-F55462D590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000"/>
          <a:stretch/>
        </p:blipFill>
        <p:spPr>
          <a:xfrm>
            <a:off x="4027953" y="915566"/>
            <a:ext cx="4859380" cy="3887504"/>
          </a:xfrm>
          <a:prstGeom prst="rect">
            <a:avLst/>
          </a:prstGeom>
        </p:spPr>
      </p:pic>
      <p:sp>
        <p:nvSpPr>
          <p:cNvPr id="5" name="TextBox 4">
            <a:extLst>
              <a:ext uri="{FF2B5EF4-FFF2-40B4-BE49-F238E27FC236}">
                <a16:creationId xmlns:a16="http://schemas.microsoft.com/office/drawing/2014/main" id="{D91F571F-AA4D-EB5F-E3ED-6675A40599F1}"/>
              </a:ext>
            </a:extLst>
          </p:cNvPr>
          <p:cNvSpPr txBox="1"/>
          <p:nvPr/>
        </p:nvSpPr>
        <p:spPr>
          <a:xfrm>
            <a:off x="485778" y="1068936"/>
            <a:ext cx="3582166" cy="3539430"/>
          </a:xfrm>
          <a:prstGeom prst="rect">
            <a:avLst/>
          </a:prstGeom>
          <a:noFill/>
        </p:spPr>
        <p:txBody>
          <a:bodyPr wrap="square">
            <a:spAutoFit/>
          </a:bodyPr>
          <a:lstStyle/>
          <a:p>
            <a:pPr marL="285750" indent="-285750">
              <a:buFont typeface="Wingdings" panose="05000000000000000000" pitchFamily="2" charset="2"/>
              <a:buChar char="p"/>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“Close other” as baseline, </a:t>
            </a:r>
          </a:p>
          <a:p>
            <a:pPr marL="285750" indent="-285750">
              <a:buFont typeface="Wingdings" pitchFamily="2" charset="2"/>
              <a:buChar char="ü"/>
            </a:pPr>
            <a:r>
              <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rPr>
              <a:t>Reaction Time (RT) </a:t>
            </a:r>
          </a:p>
          <a:p>
            <a:pPr marL="742950" lvl="1" indent="-285750">
              <a:buFont typeface="Arial" panose="020B0604020202020204" pitchFamily="34" charset="0"/>
              <a:buChar char="•"/>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0.53 (95% CI = [.39, .69]), </a:t>
            </a:r>
          </a:p>
          <a:p>
            <a:pPr marL="285750" indent="-285750">
              <a:buFont typeface="Wingdings" pitchFamily="2" charset="2"/>
              <a:buChar char="ü"/>
            </a:pPr>
            <a:r>
              <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rPr>
              <a:t>Efficiency (</a:t>
            </a:r>
            <a:r>
              <a:rPr lang="el-GR" altLang="zh-CN" sz="1600" i="1" dirty="0">
                <a:solidFill>
                  <a:srgbClr val="0A999E"/>
                </a:solidFill>
                <a:highlight>
                  <a:srgbClr val="FFFF00"/>
                </a:highlight>
                <a:latin typeface="Times New Roman" panose="02020603050405020304" pitchFamily="18" charset="0"/>
                <a:cs typeface="Times New Roman" panose="02020603050405020304" pitchFamily="18" charset="0"/>
              </a:rPr>
              <a:t>η</a:t>
            </a:r>
            <a:r>
              <a:rPr lang="el-GR" altLang="zh-CN" sz="1600" dirty="0">
                <a:solidFill>
                  <a:srgbClr val="0A999E"/>
                </a:solidFill>
                <a:highlight>
                  <a:srgbClr val="FFFF00"/>
                </a:highlight>
                <a:latin typeface="Times New Roman" panose="02020603050405020304" pitchFamily="18" charset="0"/>
                <a:cs typeface="Times New Roman" panose="02020603050405020304" pitchFamily="18" charset="0"/>
              </a:rPr>
              <a:t>)</a:t>
            </a:r>
            <a:endPar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0.52 (95% CI = [.38, .68]). </a:t>
            </a:r>
          </a:p>
          <a:p>
            <a:pPr marL="285750" indent="-285750">
              <a:buFont typeface="Wingdings" pitchFamily="2" charset="2"/>
              <a:buChar char="ü"/>
            </a:pPr>
            <a:endParaRPr lang="en-GB" sz="1600" dirty="0">
              <a:solidFill>
                <a:srgbClr val="0A999E"/>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“Stranger” was used as baseline, </a:t>
            </a:r>
          </a:p>
          <a:p>
            <a:pPr marL="285750" indent="-285750">
              <a:buFont typeface="Wingdings" pitchFamily="2" charset="2"/>
              <a:buChar char="ü"/>
            </a:pPr>
            <a:r>
              <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rPr>
              <a:t>Reaction Time (RT) </a:t>
            </a:r>
          </a:p>
          <a:p>
            <a:pPr marL="742950" lvl="1" indent="-285750">
              <a:buFont typeface="Arial" panose="020B0604020202020204" pitchFamily="34" charset="0"/>
              <a:buChar char="•"/>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0.58 (95% CI = [.45, .73])</a:t>
            </a:r>
          </a:p>
          <a:p>
            <a:pPr marL="285750" indent="-285750">
              <a:buFont typeface="Wingdings" pitchFamily="2" charset="2"/>
              <a:buChar char="ü"/>
            </a:pPr>
            <a:r>
              <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rPr>
              <a:t>Efficiency (</a:t>
            </a:r>
            <a:r>
              <a:rPr lang="el-GR" altLang="zh-CN" sz="1600" i="1" dirty="0">
                <a:solidFill>
                  <a:srgbClr val="0A999E"/>
                </a:solidFill>
                <a:highlight>
                  <a:srgbClr val="FFFF00"/>
                </a:highlight>
                <a:latin typeface="Times New Roman" panose="02020603050405020304" pitchFamily="18" charset="0"/>
                <a:cs typeface="Times New Roman" panose="02020603050405020304" pitchFamily="18" charset="0"/>
              </a:rPr>
              <a:t>η</a:t>
            </a:r>
            <a:r>
              <a:rPr lang="el-GR" altLang="zh-CN" sz="1600" dirty="0">
                <a:solidFill>
                  <a:srgbClr val="0A999E"/>
                </a:solidFill>
                <a:highlight>
                  <a:srgbClr val="FFFF00"/>
                </a:highlight>
                <a:latin typeface="Times New Roman" panose="02020603050405020304" pitchFamily="18" charset="0"/>
                <a:cs typeface="Times New Roman" panose="02020603050405020304" pitchFamily="18" charset="0"/>
              </a:rPr>
              <a:t>)</a:t>
            </a:r>
            <a:endParaRPr lang="en-GB" altLang="zh-CN" sz="1600" dirty="0">
              <a:solidFill>
                <a:srgbClr val="0A999E"/>
              </a:solidFill>
              <a:highlight>
                <a:srgbClr val="FFFF00"/>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0.35 (95% CI = [.21, .52]). </a:t>
            </a:r>
          </a:p>
          <a:p>
            <a:pPr marL="285750" indent="-285750">
              <a:buFont typeface="Wingdings" pitchFamily="2" charset="2"/>
              <a:buChar char="ü"/>
            </a:pPr>
            <a:endParaRPr lang="en-GB" sz="1600" dirty="0">
              <a:solidFill>
                <a:srgbClr val="0A999E"/>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en-GB" sz="1600" dirty="0">
                <a:solidFill>
                  <a:srgbClr val="0A999E"/>
                </a:solidFill>
                <a:highlight>
                  <a:srgbClr val="FFFF00"/>
                </a:highlight>
                <a:latin typeface="Times New Roman" panose="02020603050405020304" pitchFamily="18" charset="0"/>
                <a:cs typeface="Times New Roman" panose="02020603050405020304" pitchFamily="18" charset="0"/>
              </a:rPr>
              <a:t>All other measures of SPE exhibited reliability lower than 0.5. </a:t>
            </a:r>
          </a:p>
        </p:txBody>
      </p:sp>
      <p:cxnSp>
        <p:nvCxnSpPr>
          <p:cNvPr id="7" name="直接连接符 12">
            <a:extLst>
              <a:ext uri="{FF2B5EF4-FFF2-40B4-BE49-F238E27FC236}">
                <a16:creationId xmlns:a16="http://schemas.microsoft.com/office/drawing/2014/main" id="{761774BA-F029-61C7-608E-A8E8898B282B}"/>
              </a:ext>
            </a:extLst>
          </p:cNvPr>
          <p:cNvCxnSpPr>
            <a:cxnSpLocks/>
          </p:cNvCxnSpPr>
          <p:nvPr/>
        </p:nvCxnSpPr>
        <p:spPr bwMode="auto">
          <a:xfrm>
            <a:off x="4071949" y="891403"/>
            <a:ext cx="0" cy="3911667"/>
          </a:xfrm>
          <a:prstGeom prst="line">
            <a:avLst/>
          </a:prstGeom>
          <a:noFill/>
          <a:ln w="12700" cap="flat" cmpd="sng" algn="ctr">
            <a:solidFill>
              <a:srgbClr val="006699"/>
            </a:solidFill>
            <a:prstDash val="lgDash"/>
            <a:round/>
            <a:headEnd type="none" w="med" len="med"/>
            <a:tailEnd type="none" w="med" len="med"/>
          </a:ln>
        </p:spPr>
      </p:cxnSp>
    </p:spTree>
    <p:extLst>
      <p:ext uri="{BB962C8B-B14F-4D97-AF65-F5344CB8AC3E}">
        <p14:creationId xmlns:p14="http://schemas.microsoft.com/office/powerpoint/2010/main" val="268666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46D310-DEE5-4D07-680B-E6A6487C208E}"/>
              </a:ext>
            </a:extLst>
          </p:cNvPr>
          <p:cNvSpPr txBox="1"/>
          <p:nvPr/>
        </p:nvSpPr>
        <p:spPr>
          <a:xfrm>
            <a:off x="485778" y="340430"/>
            <a:ext cx="4878310" cy="707886"/>
          </a:xfrm>
          <a:prstGeom prst="rect">
            <a:avLst/>
          </a:prstGeom>
          <a:noFill/>
        </p:spPr>
        <p:txBody>
          <a:bodyPr wrap="square" rtlCol="0">
            <a:spAutoFit/>
          </a:bodyPr>
          <a:lstStyle/>
          <a:p>
            <a:r>
              <a:rPr lang="en-GB" sz="2400" b="1" dirty="0">
                <a:solidFill>
                  <a:srgbClr val="006699"/>
                </a:solidFill>
                <a:latin typeface="Times New Roman" panose="02020603050405020304" pitchFamily="18" charset="0"/>
                <a:cs typeface="Times New Roman" panose="02020603050405020304" pitchFamily="18" charset="0"/>
              </a:rPr>
              <a:t>Exploratory Analysis</a:t>
            </a:r>
          </a:p>
          <a:p>
            <a:endParaRPr lang="en-CN" sz="1600" dirty="0"/>
          </a:p>
        </p:txBody>
      </p:sp>
      <p:pic>
        <p:nvPicPr>
          <p:cNvPr id="3" name="图片 1">
            <a:extLst>
              <a:ext uri="{FF2B5EF4-FFF2-40B4-BE49-F238E27FC236}">
                <a16:creationId xmlns:a16="http://schemas.microsoft.com/office/drawing/2014/main" id="{2123B6A0-8F7C-D000-42BD-5B6A63073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86909" y="663479"/>
            <a:ext cx="4771313" cy="3816541"/>
          </a:xfrm>
          <a:prstGeom prst="rect">
            <a:avLst/>
          </a:prstGeom>
          <a:noFill/>
          <a:ln>
            <a:noFill/>
          </a:ln>
        </p:spPr>
      </p:pic>
      <p:sp>
        <p:nvSpPr>
          <p:cNvPr id="12" name="TextBox 11">
            <a:extLst>
              <a:ext uri="{FF2B5EF4-FFF2-40B4-BE49-F238E27FC236}">
                <a16:creationId xmlns:a16="http://schemas.microsoft.com/office/drawing/2014/main" id="{908C4FD9-4B4C-1EF6-B330-1093195EB435}"/>
              </a:ext>
            </a:extLst>
          </p:cNvPr>
          <p:cNvSpPr txBox="1"/>
          <p:nvPr/>
        </p:nvSpPr>
        <p:spPr>
          <a:xfrm>
            <a:off x="4439469" y="4519983"/>
            <a:ext cx="3888432" cy="523220"/>
          </a:xfrm>
          <a:prstGeom prst="rect">
            <a:avLst/>
          </a:prstGeom>
          <a:noFill/>
        </p:spPr>
        <p:txBody>
          <a:bodyPr wrap="square">
            <a:spAutoFit/>
          </a:bodyPr>
          <a:lstStyle/>
          <a:p>
            <a:pPr algn="ctr"/>
            <a:r>
              <a:rPr lang="en-GB" sz="1400" dirty="0">
                <a:solidFill>
                  <a:srgbClr val="0A999E"/>
                </a:solidFill>
                <a:latin typeface="Times New Roman" panose="02020603050405020304" pitchFamily="18" charset="0"/>
                <a:cs typeface="Times New Roman" panose="02020603050405020304" pitchFamily="18" charset="0"/>
              </a:rPr>
              <a:t>Correlations between trial numbers and Monte Carlo split-half reliability</a:t>
            </a:r>
            <a:endParaRPr lang="en-CN" sz="1400" dirty="0">
              <a:solidFill>
                <a:srgbClr val="0A999E"/>
              </a:solidFill>
            </a:endParaRPr>
          </a:p>
        </p:txBody>
      </p:sp>
      <p:cxnSp>
        <p:nvCxnSpPr>
          <p:cNvPr id="13" name="直接连接符 12">
            <a:extLst>
              <a:ext uri="{FF2B5EF4-FFF2-40B4-BE49-F238E27FC236}">
                <a16:creationId xmlns:a16="http://schemas.microsoft.com/office/drawing/2014/main" id="{49B099D1-F0D4-9066-8511-89DE8B235B95}"/>
              </a:ext>
            </a:extLst>
          </p:cNvPr>
          <p:cNvCxnSpPr>
            <a:cxnSpLocks/>
          </p:cNvCxnSpPr>
          <p:nvPr/>
        </p:nvCxnSpPr>
        <p:spPr bwMode="auto">
          <a:xfrm>
            <a:off x="3707904" y="703442"/>
            <a:ext cx="0" cy="4127637"/>
          </a:xfrm>
          <a:prstGeom prst="line">
            <a:avLst/>
          </a:prstGeom>
          <a:noFill/>
          <a:ln w="12700" cap="flat" cmpd="sng" algn="ctr">
            <a:solidFill>
              <a:srgbClr val="006699"/>
            </a:solidFill>
            <a:prstDash val="lgDash"/>
            <a:round/>
            <a:headEnd type="none" w="med" len="med"/>
            <a:tailEnd type="none" w="med" len="med"/>
          </a:ln>
        </p:spPr>
      </p:cxnSp>
      <p:grpSp>
        <p:nvGrpSpPr>
          <p:cNvPr id="24" name="组合 23">
            <a:extLst>
              <a:ext uri="{FF2B5EF4-FFF2-40B4-BE49-F238E27FC236}">
                <a16:creationId xmlns:a16="http://schemas.microsoft.com/office/drawing/2014/main" id="{A4700BB1-2E63-7C81-FEBA-9C75AF0D6E70}"/>
              </a:ext>
            </a:extLst>
          </p:cNvPr>
          <p:cNvGrpSpPr/>
          <p:nvPr/>
        </p:nvGrpSpPr>
        <p:grpSpPr>
          <a:xfrm>
            <a:off x="230976" y="1556261"/>
            <a:ext cx="3387426" cy="2030976"/>
            <a:chOff x="230976" y="1702194"/>
            <a:chExt cx="3387426" cy="2030976"/>
          </a:xfrm>
        </p:grpSpPr>
        <p:sp>
          <p:nvSpPr>
            <p:cNvPr id="4" name="文本框 3">
              <a:extLst>
                <a:ext uri="{FF2B5EF4-FFF2-40B4-BE49-F238E27FC236}">
                  <a16:creationId xmlns:a16="http://schemas.microsoft.com/office/drawing/2014/main" id="{06A0B5C9-2A25-8BF7-EE91-309CDCB8EEB5}"/>
                </a:ext>
              </a:extLst>
            </p:cNvPr>
            <p:cNvSpPr txBox="1"/>
            <p:nvPr/>
          </p:nvSpPr>
          <p:spPr>
            <a:xfrm>
              <a:off x="1836657" y="3363838"/>
              <a:ext cx="1781745" cy="369332"/>
            </a:xfrm>
            <a:prstGeom prst="rect">
              <a:avLst/>
            </a:prstGeom>
            <a:noFill/>
          </p:spPr>
          <p:txBody>
            <a:bodyPr wrap="square">
              <a:spAutoFit/>
            </a:bodyPr>
            <a:lstStyle/>
            <a:p>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Trial Numbers </a:t>
              </a:r>
              <a:endParaRPr lang="zh-CN" altLang="en-US" dirty="0">
                <a:highlight>
                  <a:srgbClr val="FFFF00"/>
                </a:highlight>
              </a:endParaRPr>
            </a:p>
          </p:txBody>
        </p:sp>
        <p:sp>
          <p:nvSpPr>
            <p:cNvPr id="5" name="文本框 4">
              <a:extLst>
                <a:ext uri="{FF2B5EF4-FFF2-40B4-BE49-F238E27FC236}">
                  <a16:creationId xmlns:a16="http://schemas.microsoft.com/office/drawing/2014/main" id="{05BF5B25-FF03-E94C-5CCF-E80E2D0BE6C7}"/>
                </a:ext>
              </a:extLst>
            </p:cNvPr>
            <p:cNvSpPr txBox="1"/>
            <p:nvPr/>
          </p:nvSpPr>
          <p:spPr>
            <a:xfrm>
              <a:off x="268879" y="3363838"/>
              <a:ext cx="1214962" cy="369332"/>
            </a:xfrm>
            <a:prstGeom prst="rect">
              <a:avLst/>
            </a:prstGeom>
            <a:noFill/>
          </p:spPr>
          <p:txBody>
            <a:bodyPr wrap="square">
              <a:spAutoFit/>
            </a:bodyPr>
            <a:lstStyle/>
            <a:p>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Hedges’ g</a:t>
              </a:r>
              <a:endParaRPr lang="zh-CN" altLang="en-US" dirty="0">
                <a:highlight>
                  <a:srgbClr val="FFFF00"/>
                </a:highlight>
              </a:endParaRPr>
            </a:p>
          </p:txBody>
        </p:sp>
        <p:sp>
          <p:nvSpPr>
            <p:cNvPr id="8" name="文本框 7">
              <a:extLst>
                <a:ext uri="{FF2B5EF4-FFF2-40B4-BE49-F238E27FC236}">
                  <a16:creationId xmlns:a16="http://schemas.microsoft.com/office/drawing/2014/main" id="{AC969709-C638-EAB1-2C0E-B80D74DE3A5D}"/>
                </a:ext>
              </a:extLst>
            </p:cNvPr>
            <p:cNvSpPr txBox="1"/>
            <p:nvPr/>
          </p:nvSpPr>
          <p:spPr>
            <a:xfrm>
              <a:off x="230976" y="1702194"/>
              <a:ext cx="3366317" cy="369332"/>
            </a:xfrm>
            <a:prstGeom prst="rect">
              <a:avLst/>
            </a:prstGeom>
            <a:noFill/>
          </p:spPr>
          <p:txBody>
            <a:bodyPr wrap="square">
              <a:spAutoFit/>
            </a:bodyPr>
            <a:lstStyle/>
            <a:p>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Monte Carlo split-half reliability </a:t>
              </a:r>
              <a:endParaRPr lang="zh-CN" altLang="en-US" dirty="0">
                <a:highlight>
                  <a:srgbClr val="FFFF00"/>
                </a:highlight>
              </a:endParaRPr>
            </a:p>
          </p:txBody>
        </p:sp>
        <p:cxnSp>
          <p:nvCxnSpPr>
            <p:cNvPr id="11" name="直接箭头连接符 10">
              <a:extLst>
                <a:ext uri="{FF2B5EF4-FFF2-40B4-BE49-F238E27FC236}">
                  <a16:creationId xmlns:a16="http://schemas.microsoft.com/office/drawing/2014/main" id="{9B4F9B87-2C84-5595-87A2-E11AD4A6815E}"/>
                </a:ext>
              </a:extLst>
            </p:cNvPr>
            <p:cNvCxnSpPr/>
            <p:nvPr/>
          </p:nvCxnSpPr>
          <p:spPr>
            <a:xfrm flipV="1">
              <a:off x="827584" y="2211710"/>
              <a:ext cx="792088" cy="936104"/>
            </a:xfrm>
            <a:prstGeom prst="straightConnector1">
              <a:avLst/>
            </a:prstGeom>
            <a:ln>
              <a:solidFill>
                <a:srgbClr val="0066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B417B93-F596-7D80-901F-0F247980B1FB}"/>
                </a:ext>
              </a:extLst>
            </p:cNvPr>
            <p:cNvCxnSpPr>
              <a:cxnSpLocks/>
            </p:cNvCxnSpPr>
            <p:nvPr/>
          </p:nvCxnSpPr>
          <p:spPr>
            <a:xfrm>
              <a:off x="971600" y="3219822"/>
              <a:ext cx="1521342" cy="0"/>
            </a:xfrm>
            <a:prstGeom prst="straightConnector1">
              <a:avLst/>
            </a:prstGeom>
            <a:ln>
              <a:solidFill>
                <a:srgbClr val="0066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A115836-2A44-7654-46B6-F049CC0AAC5B}"/>
                </a:ext>
              </a:extLst>
            </p:cNvPr>
            <p:cNvCxnSpPr>
              <a:cxnSpLocks/>
            </p:cNvCxnSpPr>
            <p:nvPr/>
          </p:nvCxnSpPr>
          <p:spPr>
            <a:xfrm>
              <a:off x="1836657" y="2211710"/>
              <a:ext cx="809173" cy="934764"/>
            </a:xfrm>
            <a:prstGeom prst="straightConnector1">
              <a:avLst/>
            </a:prstGeom>
            <a:ln>
              <a:solidFill>
                <a:srgbClr val="0066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3C8F6A7-870B-CCC5-5A75-C2CA6D20D72E}"/>
                </a:ext>
              </a:extLst>
            </p:cNvPr>
            <p:cNvSpPr txBox="1"/>
            <p:nvPr/>
          </p:nvSpPr>
          <p:spPr>
            <a:xfrm>
              <a:off x="2290895" y="2547282"/>
              <a:ext cx="624922" cy="261610"/>
            </a:xfrm>
            <a:prstGeom prst="rect">
              <a:avLst/>
            </a:prstGeom>
            <a:noFill/>
          </p:spPr>
          <p:txBody>
            <a:bodyPr wrap="square" rtlCol="0">
              <a:spAutoFit/>
            </a:bodyPr>
            <a:lstStyle/>
            <a:p>
              <a:r>
                <a:rPr lang="en-US" altLang="zh-CN" sz="1100" dirty="0">
                  <a:solidFill>
                    <a:srgbClr val="006699"/>
                  </a:solidFill>
                  <a:highlight>
                    <a:srgbClr val="FFFF00"/>
                  </a:highlight>
                  <a:latin typeface="Times New Roman" panose="02020603050405020304" pitchFamily="18" charset="0"/>
                  <a:cs typeface="Times New Roman" panose="02020603050405020304" pitchFamily="18" charset="0"/>
                </a:rPr>
                <a:t>P &lt; .05</a:t>
              </a:r>
              <a:endParaRPr lang="zh-CN" altLang="en-US" sz="1100" dirty="0">
                <a:solidFill>
                  <a:srgbClr val="006699"/>
                </a:solidFill>
                <a:highlight>
                  <a:srgbClr val="FFFF00"/>
                </a:highlight>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C6BF615-DA79-ABAB-B80F-D2F8F674CDAE}"/>
                </a:ext>
              </a:extLst>
            </p:cNvPr>
            <p:cNvSpPr txBox="1"/>
            <p:nvPr/>
          </p:nvSpPr>
          <p:spPr>
            <a:xfrm>
              <a:off x="1417151" y="2956872"/>
              <a:ext cx="624922" cy="261610"/>
            </a:xfrm>
            <a:prstGeom prst="rect">
              <a:avLst/>
            </a:prstGeom>
            <a:noFill/>
          </p:spPr>
          <p:txBody>
            <a:bodyPr wrap="square" rtlCol="0">
              <a:spAutoFit/>
            </a:bodyPr>
            <a:lstStyle/>
            <a:p>
              <a:r>
                <a:rPr lang="en-US" altLang="zh-CN" sz="1100" dirty="0">
                  <a:solidFill>
                    <a:srgbClr val="006699"/>
                  </a:solidFill>
                  <a:highlight>
                    <a:srgbClr val="FFFF00"/>
                  </a:highlight>
                  <a:latin typeface="Times New Roman" panose="02020603050405020304" pitchFamily="18" charset="0"/>
                  <a:cs typeface="Times New Roman" panose="02020603050405020304" pitchFamily="18" charset="0"/>
                </a:rPr>
                <a:t>P &gt; .05</a:t>
              </a:r>
              <a:endParaRPr lang="zh-CN" altLang="en-US" sz="1100" dirty="0">
                <a:solidFill>
                  <a:srgbClr val="006699"/>
                </a:solidFill>
                <a:highlight>
                  <a:srgbClr val="FFFF00"/>
                </a:highlight>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0CAA148C-0B4F-52E4-9342-4EF502F2DE12}"/>
                </a:ext>
              </a:extLst>
            </p:cNvPr>
            <p:cNvSpPr txBox="1"/>
            <p:nvPr/>
          </p:nvSpPr>
          <p:spPr>
            <a:xfrm>
              <a:off x="672155" y="2502558"/>
              <a:ext cx="624922" cy="261610"/>
            </a:xfrm>
            <a:prstGeom prst="rect">
              <a:avLst/>
            </a:prstGeom>
            <a:noFill/>
          </p:spPr>
          <p:txBody>
            <a:bodyPr wrap="square" rtlCol="0">
              <a:spAutoFit/>
            </a:bodyPr>
            <a:lstStyle/>
            <a:p>
              <a:r>
                <a:rPr lang="en-US" altLang="zh-CN" sz="1100" dirty="0">
                  <a:solidFill>
                    <a:srgbClr val="006699"/>
                  </a:solidFill>
                  <a:highlight>
                    <a:srgbClr val="FFFF00"/>
                  </a:highlight>
                  <a:latin typeface="Times New Roman" panose="02020603050405020304" pitchFamily="18" charset="0"/>
                  <a:cs typeface="Times New Roman" panose="02020603050405020304" pitchFamily="18" charset="0"/>
                </a:rPr>
                <a:t>P &gt; .05</a:t>
              </a:r>
              <a:endParaRPr lang="zh-CN" altLang="en-US" sz="1100" dirty="0">
                <a:solidFill>
                  <a:srgbClr val="006699"/>
                </a:solidFill>
                <a:highlight>
                  <a:srgbClr val="FFFF00"/>
                </a:highligh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2302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Discussion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928017"/>
            <a:ext cx="8208912" cy="4247317"/>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Except parameters </a:t>
            </a:r>
            <a:r>
              <a:rPr lang="en-GB" i="1" dirty="0">
                <a:solidFill>
                  <a:srgbClr val="006699"/>
                </a:solidFill>
                <a:latin typeface="Times New Roman" panose="02020603050405020304" pitchFamily="18" charset="0"/>
                <a:cs typeface="Times New Roman" panose="02020603050405020304" pitchFamily="18" charset="0"/>
              </a:rPr>
              <a:t>z</a:t>
            </a:r>
            <a:r>
              <a:rPr lang="en-GB" dirty="0">
                <a:solidFill>
                  <a:srgbClr val="006699"/>
                </a:solidFill>
                <a:latin typeface="Times New Roman" panose="02020603050405020304" pitchFamily="18" charset="0"/>
                <a:cs typeface="Times New Roman" panose="02020603050405020304" pitchFamily="18" charset="0"/>
              </a:rPr>
              <a:t> from DDM, all the other measures exhibited robust SPE</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When it came to the reliability, only two measures of SPE, Reaction Time and Efficiency, exhibited acceptable to moderate reliability, among all indicators that has been reported in the literature.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current implementation of SPMT was not well-suited for assessing individual differences.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Taken together, our study revealed a “reliability paradox” of SPE as measured by SPMT. </a:t>
            </a: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图片 1" descr="img_v2_3b4d54cf-2cce-4d3d-b52e-eddd298d12dg">
            <a:extLst>
              <a:ext uri="{FF2B5EF4-FFF2-40B4-BE49-F238E27FC236}">
                <a16:creationId xmlns:a16="http://schemas.microsoft.com/office/drawing/2014/main" id="{5BA95D0B-BF63-EDDE-2F0F-622BA6A17F05}"/>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317493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68313" y="314325"/>
            <a:ext cx="1505540" cy="584775"/>
          </a:xfrm>
          <a:prstGeom prst="rect">
            <a:avLst/>
          </a:prstGeom>
          <a:noFill/>
        </p:spPr>
        <p:txBody>
          <a:bodyPr wrap="none">
            <a:spAutoFit/>
          </a:bodyPr>
          <a:lstStyle/>
          <a:p>
            <a:pPr marR="0" defTabSz="914400">
              <a:buClrTx/>
              <a:buSzTx/>
              <a:buFontTx/>
              <a:buNone/>
              <a:defRPr/>
            </a:pPr>
            <a:r>
              <a:rPr lang="en-US" altLang="zh-CN" sz="3200" b="1" dirty="0">
                <a:solidFill>
                  <a:srgbClr val="0CA09D"/>
                </a:solidFill>
                <a:latin typeface="Times New Roman" panose="02020603050405020304" pitchFamily="18" charset="0"/>
                <a:cs typeface="Times New Roman" panose="02020603050405020304" pitchFamily="18" charset="0"/>
                <a:sym typeface="+mn-ea"/>
              </a:rPr>
              <a:t>Outline</a:t>
            </a:r>
            <a:endParaRPr lang="en-US" altLang="zh-CN" sz="3200" b="1" dirty="0">
              <a:solidFill>
                <a:srgbClr val="0CA09D"/>
              </a:solidFill>
              <a:latin typeface="Times New Roman" panose="02020603050405020304" pitchFamily="18" charset="0"/>
              <a:cs typeface="Times New Roman" panose="02020603050405020304" pitchFamily="18" charset="0"/>
            </a:endParaRPr>
          </a:p>
        </p:txBody>
      </p:sp>
      <p:sp>
        <p:nvSpPr>
          <p:cNvPr id="10" name="内容占位符 2"/>
          <p:cNvSpPr>
            <a:spLocks noGrp="1"/>
          </p:cNvSpPr>
          <p:nvPr>
            <p:custDataLst>
              <p:tags r:id="rId2"/>
            </p:custDataLst>
          </p:nvPr>
        </p:nvSpPr>
        <p:spPr>
          <a:xfrm>
            <a:off x="899592" y="987574"/>
            <a:ext cx="6995160" cy="36887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u"/>
              <a:defRPr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Ø"/>
              <a:defRPr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5pPr>
            <a:lvl6pPr marL="21386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buClr>
                <a:srgbClr val="0A999E"/>
              </a:buClr>
              <a:buFont typeface="Wingdings" panose="05000000000000000000" pitchFamily="2" charset="2"/>
              <a:buChar char="q"/>
              <a:defRPr/>
            </a:pPr>
            <a:r>
              <a:rPr lang="en-SG" altLang="zh-CN" dirty="0">
                <a:solidFill>
                  <a:srgbClr val="006699"/>
                </a:solidFill>
              </a:rPr>
              <a:t>Background</a:t>
            </a:r>
          </a:p>
          <a:p>
            <a:pPr lvl="1">
              <a:buClr>
                <a:srgbClr val="0A999E"/>
              </a:buClr>
              <a:defRPr/>
            </a:pPr>
            <a:r>
              <a:rPr lang="en-US" altLang="zh-CN" sz="2000" dirty="0">
                <a:solidFill>
                  <a:srgbClr val="006699"/>
                </a:solidFill>
                <a:latin typeface="Times New Roman" panose="02020603050405020304" pitchFamily="18" charset="0"/>
                <a:cs typeface="Times New Roman" panose="02020603050405020304" pitchFamily="18" charset="0"/>
              </a:rPr>
              <a:t>Self-Prioritization Effect </a:t>
            </a:r>
          </a:p>
          <a:p>
            <a:pPr lvl="1">
              <a:buClr>
                <a:srgbClr val="0A999E"/>
              </a:buClr>
              <a:defRPr/>
            </a:pPr>
            <a:r>
              <a:rPr lang="en-US" altLang="zh-CN" sz="2000" dirty="0">
                <a:solidFill>
                  <a:srgbClr val="006699"/>
                </a:solidFill>
              </a:rPr>
              <a:t>Self Perceptual Matching Task</a:t>
            </a:r>
            <a:endParaRPr lang="en-US" altLang="en-SG" sz="2000" dirty="0">
              <a:solidFill>
                <a:srgbClr val="006699"/>
              </a:solidFill>
            </a:endParaRPr>
          </a:p>
          <a:p>
            <a:pPr lvl="1">
              <a:buClr>
                <a:srgbClr val="0A999E"/>
              </a:buClr>
              <a:defRPr/>
            </a:pPr>
            <a:r>
              <a:rPr lang="en-US" altLang="en-SG" sz="2000" dirty="0">
                <a:solidFill>
                  <a:srgbClr val="006699"/>
                </a:solidFill>
              </a:rPr>
              <a:t>The</a:t>
            </a:r>
            <a:r>
              <a:rPr lang="zh-CN" altLang="en-US" sz="2000" dirty="0">
                <a:solidFill>
                  <a:srgbClr val="006699"/>
                </a:solidFill>
              </a:rPr>
              <a:t> </a:t>
            </a:r>
            <a:r>
              <a:rPr lang="en-US" altLang="zh-CN" sz="2000" dirty="0">
                <a:solidFill>
                  <a:srgbClr val="006699"/>
                </a:solidFill>
              </a:rPr>
              <a:t>Reliability</a:t>
            </a:r>
            <a:r>
              <a:rPr lang="zh-CN" altLang="en-US" sz="2000" dirty="0">
                <a:solidFill>
                  <a:srgbClr val="006699"/>
                </a:solidFill>
              </a:rPr>
              <a:t> </a:t>
            </a:r>
            <a:r>
              <a:rPr lang="en-US" altLang="zh-CN" sz="2000" dirty="0">
                <a:solidFill>
                  <a:srgbClr val="006699"/>
                </a:solidFill>
              </a:rPr>
              <a:t>Paradox</a:t>
            </a:r>
            <a:endParaRPr lang="en-SG" altLang="zh-CN" sz="2000" dirty="0">
              <a:solidFill>
                <a:srgbClr val="006699"/>
              </a:solidFill>
            </a:endParaRPr>
          </a:p>
          <a:p>
            <a:pPr>
              <a:buClr>
                <a:srgbClr val="0A999E"/>
              </a:buClr>
              <a:buFont typeface="Wingdings" panose="05000000000000000000" pitchFamily="2" charset="2"/>
              <a:buChar char="q"/>
              <a:defRPr/>
            </a:pPr>
            <a:r>
              <a:rPr lang="en-US" altLang="en-SG" dirty="0">
                <a:solidFill>
                  <a:srgbClr val="006699"/>
                </a:solidFill>
              </a:rPr>
              <a:t>Method</a:t>
            </a:r>
            <a:endParaRPr lang="en-SG" altLang="zh-CN" sz="2000" dirty="0">
              <a:solidFill>
                <a:srgbClr val="006699"/>
              </a:solidFill>
            </a:endParaRPr>
          </a:p>
          <a:p>
            <a:pPr marL="342900" lvl="1" indent="-342900">
              <a:buClr>
                <a:srgbClr val="0A999E"/>
              </a:buClr>
              <a:buSzPct val="65000"/>
              <a:buFont typeface="Wingdings" panose="05000000000000000000" pitchFamily="2" charset="2"/>
              <a:buChar char="q"/>
              <a:defRPr/>
            </a:pPr>
            <a:r>
              <a:rPr lang="en-US" altLang="en-SG" dirty="0">
                <a:solidFill>
                  <a:srgbClr val="006699"/>
                </a:solidFill>
              </a:rPr>
              <a:t>Results</a:t>
            </a:r>
          </a:p>
          <a:p>
            <a:pPr marL="342900" lvl="1" indent="-342900">
              <a:buClr>
                <a:srgbClr val="0A999E"/>
              </a:buClr>
              <a:buSzPct val="65000"/>
              <a:buFont typeface="Wingdings" panose="05000000000000000000" pitchFamily="2" charset="2"/>
              <a:buChar char="q"/>
              <a:defRPr/>
            </a:pPr>
            <a:r>
              <a:rPr lang="en-US" altLang="en-SG" dirty="0">
                <a:solidFill>
                  <a:srgbClr val="006699"/>
                </a:solidFill>
              </a:rPr>
              <a:t>Discussion</a:t>
            </a:r>
            <a:r>
              <a:rPr lang="zh-CN" altLang="en-US" dirty="0">
                <a:solidFill>
                  <a:srgbClr val="006699"/>
                </a:solidFill>
              </a:rPr>
              <a:t> </a:t>
            </a:r>
            <a:r>
              <a:rPr lang="en-US" altLang="zh-CN" dirty="0">
                <a:solidFill>
                  <a:srgbClr val="006699"/>
                </a:solidFill>
              </a:rPr>
              <a:t>&amp;</a:t>
            </a:r>
            <a:r>
              <a:rPr lang="zh-CN" altLang="en-US" dirty="0">
                <a:solidFill>
                  <a:srgbClr val="006699"/>
                </a:solidFill>
              </a:rPr>
              <a:t> </a:t>
            </a:r>
            <a:r>
              <a:rPr lang="en-US" altLang="zh-CN" dirty="0">
                <a:solidFill>
                  <a:srgbClr val="006699"/>
                </a:solidFill>
              </a:rPr>
              <a:t>Implication</a:t>
            </a:r>
            <a:endParaRPr lang="en-SG" altLang="zh-CN" sz="2800" dirty="0">
              <a:solidFill>
                <a:srgbClr val="006699"/>
              </a:solidFill>
            </a:endParaRPr>
          </a:p>
          <a:p>
            <a:pPr marL="344170" lvl="1" indent="0">
              <a:spcAft>
                <a:spcPts val="600"/>
              </a:spcAft>
              <a:buFont typeface="Wingdings" panose="05000000000000000000" pitchFamily="2" charset="2"/>
              <a:buNone/>
              <a:defRPr/>
            </a:pPr>
            <a:endParaRPr lang="en-SG" altLang="zh-CN" sz="2000" dirty="0"/>
          </a:p>
        </p:txBody>
      </p:sp>
      <p:pic>
        <p:nvPicPr>
          <p:cNvPr id="4101" name="图片 1" descr="img_v2_3b4d54cf-2cce-4d3d-b52e-eddd298d12dg"/>
          <p:cNvPicPr>
            <a:picLocks noChangeAspect="1"/>
          </p:cNvPicPr>
          <p:nvPr>
            <p:custDataLst>
              <p:tags r:id="rId3"/>
            </p:custDataLst>
          </p:nvPr>
        </p:nvPicPr>
        <p:blipFill>
          <a:blip r:embed="rId5">
            <a:alphaModFix amt="37000"/>
          </a:blip>
          <a:stretch>
            <a:fillRect/>
          </a:stretch>
        </p:blipFill>
        <p:spPr>
          <a:xfrm>
            <a:off x="6804660" y="3651885"/>
            <a:ext cx="2852420" cy="160464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467544" y="339502"/>
            <a:ext cx="8352928" cy="1815882"/>
          </a:xfrm>
          <a:prstGeom prst="rect">
            <a:avLst/>
          </a:prstGeom>
          <a:noFill/>
        </p:spPr>
        <p:txBody>
          <a:bodyPr wrap="square">
            <a:spAutoFit/>
          </a:bodyPr>
          <a:lstStyle/>
          <a:p>
            <a:pPr>
              <a:defRPr/>
            </a:pPr>
            <a:r>
              <a:rPr lang="en-GB" sz="2800" b="1" dirty="0">
                <a:solidFill>
                  <a:srgbClr val="006699"/>
                </a:solidFill>
                <a:latin typeface="Times New Roman" panose="02020603050405020304" pitchFamily="18" charset="0"/>
                <a:cs typeface="Times New Roman" panose="02020603050405020304" pitchFamily="18" charset="0"/>
              </a:rPr>
              <a:t>Reaction Time and Efficiency are the Best Measures (Comparably) to Measure SPE </a:t>
            </a:r>
          </a:p>
          <a:p>
            <a:pPr>
              <a:defRPr/>
            </a:pPr>
            <a:endParaRPr lang="en-GB" sz="2800" b="1" dirty="0">
              <a:solidFill>
                <a:srgbClr val="006699"/>
              </a:solidFill>
              <a:latin typeface="Times New Roman" panose="02020603050405020304" pitchFamily="18" charset="0"/>
              <a:cs typeface="Times New Roman" panose="02020603050405020304" pitchFamily="18" charset="0"/>
            </a:endParaRPr>
          </a:p>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467544" y="1347614"/>
            <a:ext cx="8208912" cy="2862322"/>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reaction time and efficiency performed relatively well on both group-level and individual-level.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For different baseline conditions used for calculating SPE in the literature, “Stranger” produced slightly higher effect size for almost all the six indicators and demonstrated greater reliability when it came to reaction time. </a:t>
            </a: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图片 1" descr="img_v2_3b4d54cf-2cce-4d3d-b52e-eddd298d12dg">
            <a:extLst>
              <a:ext uri="{FF2B5EF4-FFF2-40B4-BE49-F238E27FC236}">
                <a16:creationId xmlns:a16="http://schemas.microsoft.com/office/drawing/2014/main" id="{F54F7698-AAD7-9DC9-3BA8-71D01449B7A9}"/>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412083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467544" y="339502"/>
            <a:ext cx="7222746" cy="954107"/>
          </a:xfrm>
          <a:prstGeom prst="rect">
            <a:avLst/>
          </a:prstGeom>
          <a:noFill/>
        </p:spPr>
        <p:txBody>
          <a:bodyPr wrap="square">
            <a:spAutoFit/>
          </a:bodyPr>
          <a:lstStyle/>
          <a:p>
            <a:pPr>
              <a:defRPr/>
            </a:pPr>
            <a:r>
              <a:rPr lang="en-GB" altLang="zh-CN" sz="2800" b="1" dirty="0">
                <a:solidFill>
                  <a:srgbClr val="006699"/>
                </a:solidFill>
                <a:latin typeface="Times New Roman" panose="02020603050405020304" pitchFamily="18" charset="0"/>
                <a:cs typeface="Times New Roman" panose="02020603050405020304" pitchFamily="18" charset="0"/>
                <a:sym typeface="+mn-ea"/>
              </a:rPr>
              <a:t>T</a:t>
            </a:r>
            <a:r>
              <a:rPr lang="en-GB" sz="2800" b="1" dirty="0">
                <a:solidFill>
                  <a:srgbClr val="006699"/>
                </a:solidFill>
                <a:latin typeface="Times New Roman" panose="02020603050405020304" pitchFamily="18" charset="0"/>
                <a:cs typeface="Times New Roman" panose="02020603050405020304" pitchFamily="18" charset="0"/>
              </a:rPr>
              <a:t>he “Reliability Paradox” of SPMT </a:t>
            </a:r>
          </a:p>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928017"/>
            <a:ext cx="8208912" cy="4247317"/>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majority of the SPE measures demonstrated moderate to large effect sizes when analysed at the group level. However, when considering individual differences, only the SPE measures derived from reaction times (RT) and Efficiency (</a:t>
            </a:r>
            <a:r>
              <a:rPr lang="el-GR" i="1" dirty="0">
                <a:solidFill>
                  <a:srgbClr val="006699"/>
                </a:solidFill>
                <a:latin typeface="Times New Roman" panose="02020603050405020304" pitchFamily="18" charset="0"/>
                <a:cs typeface="Times New Roman" panose="02020603050405020304" pitchFamily="18" charset="0"/>
              </a:rPr>
              <a:t>η</a:t>
            </a:r>
            <a:r>
              <a:rPr lang="el-GR" dirty="0">
                <a:solidFill>
                  <a:srgbClr val="006699"/>
                </a:solidFill>
                <a:latin typeface="Times New Roman" panose="02020603050405020304" pitchFamily="18" charset="0"/>
                <a:cs typeface="Times New Roman" panose="02020603050405020304" pitchFamily="18" charset="0"/>
              </a:rPr>
              <a:t>) </a:t>
            </a:r>
            <a:r>
              <a:rPr lang="en-GB" dirty="0">
                <a:solidFill>
                  <a:srgbClr val="006699"/>
                </a:solidFill>
                <a:latin typeface="Times New Roman" panose="02020603050405020304" pitchFamily="18" charset="0"/>
                <a:cs typeface="Times New Roman" panose="02020603050405020304" pitchFamily="18" charset="0"/>
              </a:rPr>
              <a:t>displayed comparatively higher values than other SPE measures but still did not meet the criteria for a satisfactory reliability.</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One of the most plausible explanations is that the SPMT, like other cognitive tasks, tends to exhibit minimal variability among participants while maximizing the detection of SPE at the group level.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图片 1" descr="img_v2_3b4d54cf-2cce-4d3d-b52e-eddd298d12dg">
            <a:extLst>
              <a:ext uri="{FF2B5EF4-FFF2-40B4-BE49-F238E27FC236}">
                <a16:creationId xmlns:a16="http://schemas.microsoft.com/office/drawing/2014/main" id="{F54F7698-AAD7-9DC9-3BA8-71D01449B7A9}"/>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24828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467544" y="339502"/>
            <a:ext cx="8352928" cy="954107"/>
          </a:xfrm>
          <a:prstGeom prst="rect">
            <a:avLst/>
          </a:prstGeom>
          <a:noFill/>
        </p:spPr>
        <p:txBody>
          <a:bodyPr wrap="square">
            <a:spAutoFit/>
          </a:bodyPr>
          <a:lstStyle/>
          <a:p>
            <a:pPr>
              <a:defRPr/>
            </a:pPr>
            <a:r>
              <a:rPr lang="en-CN" altLang="zh-CN" sz="2800" b="1" dirty="0">
                <a:solidFill>
                  <a:srgbClr val="006699"/>
                </a:solidFill>
                <a:latin typeface="Times New Roman" panose="02020603050405020304" pitchFamily="18" charset="0"/>
                <a:cs typeface="Times New Roman" panose="02020603050405020304" pitchFamily="18" charset="0"/>
                <a:sym typeface="+mn-ea"/>
              </a:rPr>
              <a:t>A</a:t>
            </a:r>
            <a:r>
              <a:rPr lang="zh-CN" altLang="en-US" sz="2800" b="1" dirty="0">
                <a:solidFill>
                  <a:srgbClr val="006699"/>
                </a:solidFill>
                <a:latin typeface="Times New Roman" panose="02020603050405020304" pitchFamily="18" charset="0"/>
                <a:cs typeface="Times New Roman" panose="02020603050405020304" pitchFamily="18" charset="0"/>
                <a:sym typeface="+mn-ea"/>
              </a:rPr>
              <a:t> </a:t>
            </a:r>
            <a:r>
              <a:rPr lang="en-US" altLang="zh-CN" sz="2800" b="1" dirty="0">
                <a:solidFill>
                  <a:srgbClr val="006699"/>
                </a:solidFill>
                <a:latin typeface="Times New Roman" panose="02020603050405020304" pitchFamily="18" charset="0"/>
                <a:cs typeface="Times New Roman" panose="02020603050405020304" pitchFamily="18" charset="0"/>
                <a:sym typeface="+mn-ea"/>
              </a:rPr>
              <a:t>Re-design </a:t>
            </a:r>
            <a:r>
              <a:rPr lang="en-GB" sz="2800" b="1" dirty="0">
                <a:solidFill>
                  <a:srgbClr val="006699"/>
                </a:solidFill>
                <a:latin typeface="Times New Roman" panose="02020603050405020304" pitchFamily="18" charset="0"/>
                <a:cs typeface="Times New Roman" panose="02020603050405020304" pitchFamily="18" charset="0"/>
              </a:rPr>
              <a:t>of SPMT for Individual Differences  </a:t>
            </a:r>
          </a:p>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928017"/>
            <a:ext cx="8208912" cy="2585323"/>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As the SPMT was designed to achieve robust group-level SPE rather than to measure individual differences, researchers need to re-design the task if they are interested in assessing individual difference.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3" name="Picture 2" descr="A screenshot of a video game&#10;&#10;Description automatically generated">
            <a:extLst>
              <a:ext uri="{FF2B5EF4-FFF2-40B4-BE49-F238E27FC236}">
                <a16:creationId xmlns:a16="http://schemas.microsoft.com/office/drawing/2014/main" id="{143FF927-88E1-DB00-1D9A-301038132A1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39" t="-492" b="1"/>
          <a:stretch/>
        </p:blipFill>
        <p:spPr>
          <a:xfrm>
            <a:off x="496872" y="2223082"/>
            <a:ext cx="3156928" cy="2021974"/>
          </a:xfrm>
          <a:prstGeom prst="rect">
            <a:avLst/>
          </a:prstGeom>
        </p:spPr>
      </p:pic>
      <p:sp>
        <p:nvSpPr>
          <p:cNvPr id="4" name="TextBox 3">
            <a:extLst>
              <a:ext uri="{FF2B5EF4-FFF2-40B4-BE49-F238E27FC236}">
                <a16:creationId xmlns:a16="http://schemas.microsoft.com/office/drawing/2014/main" id="{55AE569E-BC58-DF13-45D5-F8C5E177BDDE}"/>
              </a:ext>
            </a:extLst>
          </p:cNvPr>
          <p:cNvSpPr txBox="1"/>
          <p:nvPr/>
        </p:nvSpPr>
        <p:spPr>
          <a:xfrm>
            <a:off x="515761" y="4337134"/>
            <a:ext cx="2949846" cy="738664"/>
          </a:xfrm>
          <a:prstGeom prst="rect">
            <a:avLst/>
          </a:prstGeom>
          <a:noFill/>
        </p:spPr>
        <p:txBody>
          <a:bodyPr wrap="none" rtlCol="0">
            <a:spAutoFit/>
          </a:bodyPr>
          <a:lstStyle/>
          <a:p>
            <a:pPr algn="ctr"/>
            <a:r>
              <a:rPr lang="en-CN" sz="1200" dirty="0">
                <a:solidFill>
                  <a:srgbClr val="0A999E"/>
                </a:solidFill>
                <a:latin typeface="Times" pitchFamily="2" charset="0"/>
              </a:rPr>
              <a:t>Gamification</a:t>
            </a:r>
            <a:r>
              <a:rPr lang="zh-CN" altLang="en-US" sz="1200" dirty="0">
                <a:solidFill>
                  <a:srgbClr val="0A999E"/>
                </a:solidFill>
                <a:latin typeface="Times" pitchFamily="2" charset="0"/>
              </a:rPr>
              <a:t> </a:t>
            </a:r>
            <a:r>
              <a:rPr lang="en-US" altLang="zh-CN" sz="1200" dirty="0">
                <a:solidFill>
                  <a:srgbClr val="0A999E"/>
                </a:solidFill>
                <a:latin typeface="Times" pitchFamily="2" charset="0"/>
              </a:rPr>
              <a:t>of</a:t>
            </a:r>
            <a:r>
              <a:rPr lang="zh-CN" altLang="en-US" sz="1200" dirty="0">
                <a:solidFill>
                  <a:srgbClr val="0A999E"/>
                </a:solidFill>
                <a:latin typeface="Times" pitchFamily="2" charset="0"/>
              </a:rPr>
              <a:t> </a:t>
            </a:r>
            <a:r>
              <a:rPr lang="en-US" altLang="zh-CN" sz="1200" dirty="0">
                <a:solidFill>
                  <a:srgbClr val="0A999E"/>
                </a:solidFill>
                <a:latin typeface="Times" pitchFamily="2" charset="0"/>
              </a:rPr>
              <a:t>the</a:t>
            </a:r>
            <a:r>
              <a:rPr lang="zh-CN" altLang="en-US" sz="1200" dirty="0">
                <a:solidFill>
                  <a:srgbClr val="0A999E"/>
                </a:solidFill>
                <a:latin typeface="Times" pitchFamily="2" charset="0"/>
              </a:rPr>
              <a:t> </a:t>
            </a:r>
            <a:r>
              <a:rPr lang="en-US" altLang="zh-CN" sz="1200" dirty="0">
                <a:solidFill>
                  <a:srgbClr val="0A999E"/>
                </a:solidFill>
                <a:latin typeface="Times" pitchFamily="2" charset="0"/>
              </a:rPr>
              <a:t>Stroop</a:t>
            </a:r>
            <a:r>
              <a:rPr lang="zh-CN" altLang="en-US" sz="1200" dirty="0">
                <a:solidFill>
                  <a:srgbClr val="0A999E"/>
                </a:solidFill>
                <a:latin typeface="Times" pitchFamily="2" charset="0"/>
              </a:rPr>
              <a:t> </a:t>
            </a:r>
            <a:r>
              <a:rPr lang="en-US" altLang="zh-CN" sz="1200" dirty="0">
                <a:solidFill>
                  <a:srgbClr val="0A999E"/>
                </a:solidFill>
                <a:latin typeface="Times" pitchFamily="2" charset="0"/>
              </a:rPr>
              <a:t>Task</a:t>
            </a:r>
          </a:p>
          <a:p>
            <a:pPr algn="ctr"/>
            <a:r>
              <a:rPr lang="en-GB" sz="1200" dirty="0" err="1">
                <a:solidFill>
                  <a:srgbClr val="0A999E"/>
                </a:solidFill>
                <a:latin typeface="Times" pitchFamily="2" charset="0"/>
              </a:rPr>
              <a:t>Kucina</a:t>
            </a:r>
            <a:r>
              <a:rPr lang="en-GB" sz="1200" dirty="0">
                <a:solidFill>
                  <a:srgbClr val="0A999E"/>
                </a:solidFill>
                <a:latin typeface="Times" pitchFamily="2" charset="0"/>
              </a:rPr>
              <a:t> et al. (2023)</a:t>
            </a:r>
            <a:r>
              <a:rPr lang="en-US" sz="1200" dirty="0">
                <a:solidFill>
                  <a:srgbClr val="0A999E"/>
                </a:solidFill>
                <a:latin typeface="Times" pitchFamily="2" charset="0"/>
              </a:rPr>
              <a:t>, </a:t>
            </a:r>
            <a:r>
              <a:rPr lang="en-US" sz="1200" i="1" dirty="0">
                <a:solidFill>
                  <a:srgbClr val="0A999E"/>
                </a:solidFill>
                <a:latin typeface="Times" pitchFamily="2" charset="0"/>
              </a:rPr>
              <a:t>Nature Communication</a:t>
            </a:r>
            <a:endParaRPr lang="en-GB" sz="1200" i="1" dirty="0">
              <a:solidFill>
                <a:srgbClr val="0A999E"/>
              </a:solidFill>
              <a:latin typeface="Times" pitchFamily="2" charset="0"/>
            </a:endParaRPr>
          </a:p>
          <a:p>
            <a:endParaRPr lang="en-CN" dirty="0"/>
          </a:p>
        </p:txBody>
      </p:sp>
      <p:pic>
        <p:nvPicPr>
          <p:cNvPr id="6" name="Picture 5" descr="A diagram of a model&#10;&#10;Description automatically generated">
            <a:extLst>
              <a:ext uri="{FF2B5EF4-FFF2-40B4-BE49-F238E27FC236}">
                <a16:creationId xmlns:a16="http://schemas.microsoft.com/office/drawing/2014/main" id="{11EF0357-B810-9494-F6C1-47170293C2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8701" y="1996144"/>
            <a:ext cx="2675578" cy="2245881"/>
          </a:xfrm>
          <a:prstGeom prst="rect">
            <a:avLst/>
          </a:prstGeom>
        </p:spPr>
      </p:pic>
      <p:sp>
        <p:nvSpPr>
          <p:cNvPr id="8" name="TextBox 7">
            <a:extLst>
              <a:ext uri="{FF2B5EF4-FFF2-40B4-BE49-F238E27FC236}">
                <a16:creationId xmlns:a16="http://schemas.microsoft.com/office/drawing/2014/main" id="{FE27314C-D27F-AC0D-FF6D-DD6D83EB55F8}"/>
              </a:ext>
            </a:extLst>
          </p:cNvPr>
          <p:cNvSpPr txBox="1"/>
          <p:nvPr/>
        </p:nvSpPr>
        <p:spPr>
          <a:xfrm>
            <a:off x="4183412" y="4339850"/>
            <a:ext cx="1747594" cy="738664"/>
          </a:xfrm>
          <a:prstGeom prst="rect">
            <a:avLst/>
          </a:prstGeom>
          <a:noFill/>
        </p:spPr>
        <p:txBody>
          <a:bodyPr wrap="none" rtlCol="0">
            <a:spAutoFit/>
          </a:bodyPr>
          <a:lstStyle/>
          <a:p>
            <a:pPr algn="ctr"/>
            <a:r>
              <a:rPr lang="en-US" sz="1200" dirty="0">
                <a:solidFill>
                  <a:srgbClr val="0A999E"/>
                </a:solidFill>
                <a:latin typeface="Times" pitchFamily="2" charset="0"/>
              </a:rPr>
              <a:t>Using Generative Model </a:t>
            </a:r>
            <a:endParaRPr lang="en-US" altLang="zh-CN" sz="1200" dirty="0">
              <a:solidFill>
                <a:srgbClr val="0A999E"/>
              </a:solidFill>
              <a:latin typeface="Times" pitchFamily="2" charset="0"/>
            </a:endParaRPr>
          </a:p>
          <a:p>
            <a:pPr algn="ctr"/>
            <a:r>
              <a:rPr lang="en-GB" sz="1200" dirty="0">
                <a:solidFill>
                  <a:srgbClr val="0A999E"/>
                </a:solidFill>
                <a:latin typeface="Times" pitchFamily="2" charset="0"/>
              </a:rPr>
              <a:t>Haines et al., 2020) </a:t>
            </a:r>
          </a:p>
          <a:p>
            <a:endParaRPr lang="en-CN" dirty="0"/>
          </a:p>
        </p:txBody>
      </p:sp>
      <p:pic>
        <p:nvPicPr>
          <p:cNvPr id="13" name="Picture 12" descr="A diagram of different colored lines&#10;&#10;Description automatically generated with medium confidence">
            <a:extLst>
              <a:ext uri="{FF2B5EF4-FFF2-40B4-BE49-F238E27FC236}">
                <a16:creationId xmlns:a16="http://schemas.microsoft.com/office/drawing/2014/main" id="{E89C7A90-A21B-C416-CCFA-B5E21D3DCA2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53" t="8636" r="16376"/>
          <a:stretch/>
        </p:blipFill>
        <p:spPr>
          <a:xfrm>
            <a:off x="6372347" y="2157446"/>
            <a:ext cx="2550989" cy="2058037"/>
          </a:xfrm>
          <a:prstGeom prst="rect">
            <a:avLst/>
          </a:prstGeom>
        </p:spPr>
      </p:pic>
      <p:sp>
        <p:nvSpPr>
          <p:cNvPr id="14" name="TextBox 13">
            <a:extLst>
              <a:ext uri="{FF2B5EF4-FFF2-40B4-BE49-F238E27FC236}">
                <a16:creationId xmlns:a16="http://schemas.microsoft.com/office/drawing/2014/main" id="{1060213B-CEA0-823D-2508-D58B13A365BD}"/>
              </a:ext>
            </a:extLst>
          </p:cNvPr>
          <p:cNvSpPr txBox="1"/>
          <p:nvPr/>
        </p:nvSpPr>
        <p:spPr>
          <a:xfrm>
            <a:off x="6666527" y="4325794"/>
            <a:ext cx="2167189" cy="830997"/>
          </a:xfrm>
          <a:prstGeom prst="rect">
            <a:avLst/>
          </a:prstGeom>
          <a:noFill/>
        </p:spPr>
        <p:txBody>
          <a:bodyPr wrap="square" rtlCol="0">
            <a:spAutoFit/>
          </a:bodyPr>
          <a:lstStyle/>
          <a:p>
            <a:pPr algn="ctr"/>
            <a:r>
              <a:rPr lang="en-GB" sz="1200" dirty="0">
                <a:solidFill>
                  <a:srgbClr val="0A999E"/>
                </a:solidFill>
                <a:latin typeface="Times" pitchFamily="2" charset="0"/>
              </a:rPr>
              <a:t>Using Latent Model </a:t>
            </a:r>
          </a:p>
          <a:p>
            <a:pPr algn="ctr"/>
            <a:r>
              <a:rPr lang="en-GB" sz="1200" dirty="0" err="1">
                <a:solidFill>
                  <a:srgbClr val="0A999E"/>
                </a:solidFill>
                <a:latin typeface="Times" pitchFamily="2" charset="0"/>
              </a:rPr>
              <a:t>Enkavi</a:t>
            </a:r>
            <a:r>
              <a:rPr lang="en-GB" sz="1200" dirty="0">
                <a:solidFill>
                  <a:srgbClr val="0A999E"/>
                </a:solidFill>
                <a:latin typeface="Times" pitchFamily="2" charset="0"/>
              </a:rPr>
              <a:t> et al., (2019), PNAS </a:t>
            </a:r>
          </a:p>
          <a:p>
            <a:pPr algn="ctr"/>
            <a:r>
              <a:rPr lang="en-GB" sz="1200" dirty="0">
                <a:solidFill>
                  <a:srgbClr val="0A999E"/>
                </a:solidFill>
                <a:latin typeface="Times" pitchFamily="2" charset="0"/>
              </a:rPr>
              <a:t>Eisenberg et al., (2019), Nature Communication</a:t>
            </a:r>
            <a:endParaRPr lang="en-CN" sz="1200" dirty="0">
              <a:solidFill>
                <a:srgbClr val="0A999E"/>
              </a:solidFill>
              <a:latin typeface="Times" pitchFamily="2" charset="0"/>
            </a:endParaRPr>
          </a:p>
        </p:txBody>
      </p:sp>
      <p:cxnSp>
        <p:nvCxnSpPr>
          <p:cNvPr id="15" name="直接连接符 12">
            <a:extLst>
              <a:ext uri="{FF2B5EF4-FFF2-40B4-BE49-F238E27FC236}">
                <a16:creationId xmlns:a16="http://schemas.microsoft.com/office/drawing/2014/main" id="{A105846F-ADD2-157F-89D9-0415567DA3EC}"/>
              </a:ext>
            </a:extLst>
          </p:cNvPr>
          <p:cNvCxnSpPr>
            <a:cxnSpLocks/>
          </p:cNvCxnSpPr>
          <p:nvPr/>
        </p:nvCxnSpPr>
        <p:spPr bwMode="auto">
          <a:xfrm>
            <a:off x="3658920" y="1844943"/>
            <a:ext cx="0" cy="3021558"/>
          </a:xfrm>
          <a:prstGeom prst="line">
            <a:avLst/>
          </a:prstGeom>
          <a:noFill/>
          <a:ln w="12700" cap="flat" cmpd="sng" algn="ctr">
            <a:solidFill>
              <a:srgbClr val="006699"/>
            </a:solidFill>
            <a:prstDash val="lgDash"/>
            <a:round/>
            <a:headEnd type="none" w="med" len="med"/>
            <a:tailEnd type="none" w="med" len="med"/>
          </a:ln>
        </p:spPr>
      </p:cxnSp>
      <p:cxnSp>
        <p:nvCxnSpPr>
          <p:cNvPr id="16" name="直接连接符 12">
            <a:extLst>
              <a:ext uri="{FF2B5EF4-FFF2-40B4-BE49-F238E27FC236}">
                <a16:creationId xmlns:a16="http://schemas.microsoft.com/office/drawing/2014/main" id="{07D0D47E-BDF6-0599-E5BB-E18F14EC977C}"/>
              </a:ext>
            </a:extLst>
          </p:cNvPr>
          <p:cNvCxnSpPr>
            <a:cxnSpLocks/>
          </p:cNvCxnSpPr>
          <p:nvPr/>
        </p:nvCxnSpPr>
        <p:spPr bwMode="auto">
          <a:xfrm>
            <a:off x="6367821" y="1844943"/>
            <a:ext cx="4526" cy="3021558"/>
          </a:xfrm>
          <a:prstGeom prst="line">
            <a:avLst/>
          </a:prstGeom>
          <a:noFill/>
          <a:ln w="12700" cap="flat" cmpd="sng" algn="ctr">
            <a:solidFill>
              <a:srgbClr val="006699"/>
            </a:solidFill>
            <a:prstDash val="lgDash"/>
            <a:round/>
            <a:headEnd type="none" w="med" len="med"/>
            <a:tailEnd type="none" w="med" len="med"/>
          </a:ln>
        </p:spPr>
      </p:cxnSp>
    </p:spTree>
    <p:extLst>
      <p:ext uri="{BB962C8B-B14F-4D97-AF65-F5344CB8AC3E}">
        <p14:creationId xmlns:p14="http://schemas.microsoft.com/office/powerpoint/2010/main" val="237708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395536" y="339502"/>
            <a:ext cx="8352928" cy="954107"/>
          </a:xfrm>
          <a:prstGeom prst="rect">
            <a:avLst/>
          </a:prstGeom>
          <a:noFill/>
        </p:spPr>
        <p:txBody>
          <a:bodyPr wrap="square">
            <a:spAutoFit/>
          </a:bodyPr>
          <a:lstStyle/>
          <a:p>
            <a:r>
              <a:rPr lang="en-GB" sz="2800" b="1" dirty="0">
                <a:solidFill>
                  <a:srgbClr val="006699"/>
                </a:solidFill>
                <a:latin typeface="Times New Roman" panose="02020603050405020304" pitchFamily="18" charset="0"/>
                <a:cs typeface="Times New Roman" panose="02020603050405020304" pitchFamily="18" charset="0"/>
              </a:rPr>
              <a:t>Low Reliability in the Parameters (</a:t>
            </a:r>
            <a:r>
              <a:rPr lang="en-GB" sz="2800" b="1" i="1" dirty="0">
                <a:solidFill>
                  <a:srgbClr val="006699"/>
                </a:solidFill>
                <a:latin typeface="Times New Roman" panose="02020603050405020304" pitchFamily="18" charset="0"/>
                <a:cs typeface="Times New Roman" panose="02020603050405020304" pitchFamily="18" charset="0"/>
              </a:rPr>
              <a:t>v</a:t>
            </a:r>
            <a:r>
              <a:rPr lang="en-GB" sz="2800" b="1" dirty="0">
                <a:solidFill>
                  <a:srgbClr val="006699"/>
                </a:solidFill>
                <a:latin typeface="Times New Roman" panose="02020603050405020304" pitchFamily="18" charset="0"/>
                <a:cs typeface="Times New Roman" panose="02020603050405020304" pitchFamily="18" charset="0"/>
              </a:rPr>
              <a:t> and </a:t>
            </a:r>
            <a:r>
              <a:rPr lang="en-GB" sz="2800" b="1" i="1" dirty="0">
                <a:solidFill>
                  <a:srgbClr val="006699"/>
                </a:solidFill>
                <a:latin typeface="Times New Roman" panose="02020603050405020304" pitchFamily="18" charset="0"/>
                <a:cs typeface="Times New Roman" panose="02020603050405020304" pitchFamily="18" charset="0"/>
              </a:rPr>
              <a:t>z</a:t>
            </a:r>
            <a:r>
              <a:rPr lang="en-GB" sz="2800" b="1" dirty="0">
                <a:solidFill>
                  <a:srgbClr val="006699"/>
                </a:solidFill>
                <a:latin typeface="Times New Roman" panose="02020603050405020304" pitchFamily="18" charset="0"/>
                <a:cs typeface="Times New Roman" panose="02020603050405020304" pitchFamily="18" charset="0"/>
              </a:rPr>
              <a:t>) from Standard DDM</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395536" y="1317047"/>
            <a:ext cx="4824536" cy="5078313"/>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reliability of both the drift rate (</a:t>
            </a:r>
            <a:r>
              <a:rPr lang="en-GB" i="1" dirty="0">
                <a:solidFill>
                  <a:srgbClr val="006699"/>
                </a:solidFill>
                <a:latin typeface="Times New Roman" panose="02020603050405020304" pitchFamily="18" charset="0"/>
                <a:cs typeface="Times New Roman" panose="02020603050405020304" pitchFamily="18" charset="0"/>
              </a:rPr>
              <a:t>v</a:t>
            </a:r>
            <a:r>
              <a:rPr lang="en-GB" dirty="0">
                <a:solidFill>
                  <a:srgbClr val="006699"/>
                </a:solidFill>
                <a:latin typeface="Times New Roman" panose="02020603050405020304" pitchFamily="18" charset="0"/>
                <a:cs typeface="Times New Roman" panose="02020603050405020304" pitchFamily="18" charset="0"/>
              </a:rPr>
              <a:t>) and the starting point (</a:t>
            </a:r>
            <a:r>
              <a:rPr lang="en-GB" i="1" dirty="0">
                <a:solidFill>
                  <a:srgbClr val="006699"/>
                </a:solidFill>
                <a:latin typeface="Times New Roman" panose="02020603050405020304" pitchFamily="18" charset="0"/>
                <a:cs typeface="Times New Roman" panose="02020603050405020304" pitchFamily="18" charset="0"/>
              </a:rPr>
              <a:t>z</a:t>
            </a:r>
            <a:r>
              <a:rPr lang="en-GB" dirty="0">
                <a:solidFill>
                  <a:srgbClr val="006699"/>
                </a:solidFill>
                <a:latin typeface="Times New Roman" panose="02020603050405020304" pitchFamily="18" charset="0"/>
                <a:cs typeface="Times New Roman" panose="02020603050405020304" pitchFamily="18" charset="0"/>
              </a:rPr>
              <a:t>) fell well below acceptable levels.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Raised concerns about applying the standard drift-diffusion to data from SPMT directly. </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Called for a more principled approach when modelling behavioural data to more accurately capture the fundamental cognitive processes at play.</a:t>
            </a:r>
          </a:p>
          <a:p>
            <a:pPr marL="742950" lvl="1" indent="-285750">
              <a:buFont typeface="Wingdings" pitchFamily="2" charset="2"/>
              <a:buChar char="ü"/>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004EF0-A398-079D-0831-4F587BF3BD7A}"/>
              </a:ext>
            </a:extLst>
          </p:cNvPr>
          <p:cNvPicPr>
            <a:picLocks noChangeAspect="1"/>
          </p:cNvPicPr>
          <p:nvPr/>
        </p:nvPicPr>
        <p:blipFill>
          <a:blip r:embed="rId3"/>
          <a:stretch>
            <a:fillRect/>
          </a:stretch>
        </p:blipFill>
        <p:spPr>
          <a:xfrm>
            <a:off x="5940165" y="836056"/>
            <a:ext cx="2088220" cy="3895934"/>
          </a:xfrm>
          <a:prstGeom prst="rect">
            <a:avLst/>
          </a:prstGeom>
        </p:spPr>
      </p:pic>
      <p:sp>
        <p:nvSpPr>
          <p:cNvPr id="10" name="TextBox 9">
            <a:extLst>
              <a:ext uri="{FF2B5EF4-FFF2-40B4-BE49-F238E27FC236}">
                <a16:creationId xmlns:a16="http://schemas.microsoft.com/office/drawing/2014/main" id="{644093E7-610D-1B20-C9E3-A5FC3BC74690}"/>
              </a:ext>
            </a:extLst>
          </p:cNvPr>
          <p:cNvSpPr txBox="1"/>
          <p:nvPr/>
        </p:nvSpPr>
        <p:spPr>
          <a:xfrm>
            <a:off x="6084168" y="4731990"/>
            <a:ext cx="4572000" cy="276999"/>
          </a:xfrm>
          <a:prstGeom prst="rect">
            <a:avLst/>
          </a:prstGeom>
          <a:noFill/>
        </p:spPr>
        <p:txBody>
          <a:bodyPr wrap="square">
            <a:spAutoFit/>
          </a:bodyPr>
          <a:lstStyle/>
          <a:p>
            <a:r>
              <a:rPr lang="en-GB" sz="1200" dirty="0">
                <a:solidFill>
                  <a:srgbClr val="0A999E"/>
                </a:solidFill>
                <a:latin typeface="Times New Roman" panose="02020603050405020304" pitchFamily="18" charset="0"/>
                <a:cs typeface="Times New Roman" panose="02020603050405020304" pitchFamily="18" charset="0"/>
              </a:rPr>
              <a:t>Wilson and Collins (2019), </a:t>
            </a:r>
            <a:r>
              <a:rPr lang="en-GB" sz="1200" i="1" dirty="0" err="1">
                <a:solidFill>
                  <a:srgbClr val="0A999E"/>
                </a:solidFill>
                <a:latin typeface="Times New Roman" panose="02020603050405020304" pitchFamily="18" charset="0"/>
                <a:cs typeface="Times New Roman" panose="02020603050405020304" pitchFamily="18" charset="0"/>
              </a:rPr>
              <a:t>Elife</a:t>
            </a:r>
            <a:endParaRPr lang="en-CN" sz="1200" i="1" dirty="0"/>
          </a:p>
        </p:txBody>
      </p:sp>
      <p:cxnSp>
        <p:nvCxnSpPr>
          <p:cNvPr id="11" name="直接连接符 12">
            <a:extLst>
              <a:ext uri="{FF2B5EF4-FFF2-40B4-BE49-F238E27FC236}">
                <a16:creationId xmlns:a16="http://schemas.microsoft.com/office/drawing/2014/main" id="{6739DCB5-7316-9EC1-E8C1-FA07DD277739}"/>
              </a:ext>
            </a:extLst>
          </p:cNvPr>
          <p:cNvCxnSpPr>
            <a:cxnSpLocks/>
          </p:cNvCxnSpPr>
          <p:nvPr/>
        </p:nvCxnSpPr>
        <p:spPr bwMode="auto">
          <a:xfrm>
            <a:off x="5364088" y="1293609"/>
            <a:ext cx="0" cy="3230855"/>
          </a:xfrm>
          <a:prstGeom prst="line">
            <a:avLst/>
          </a:prstGeom>
          <a:noFill/>
          <a:ln w="12700" cap="flat" cmpd="sng" algn="ctr">
            <a:solidFill>
              <a:srgbClr val="006699"/>
            </a:solidFill>
            <a:prstDash val="lgDash"/>
            <a:round/>
            <a:headEnd type="none" w="med" len="med"/>
            <a:tailEnd type="none" w="med" len="med"/>
          </a:ln>
        </p:spPr>
      </p:cxnSp>
    </p:spTree>
    <p:extLst>
      <p:ext uri="{BB962C8B-B14F-4D97-AF65-F5344CB8AC3E}">
        <p14:creationId xmlns:p14="http://schemas.microsoft.com/office/powerpoint/2010/main" val="3534661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Implication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848263"/>
            <a:ext cx="7560840" cy="5078313"/>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An Initial Guide for Researchers Considering the Use of SPMT.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GB" dirty="0">
                <a:solidFill>
                  <a:srgbClr val="006699"/>
                </a:solidFill>
                <a:latin typeface="Times New Roman" panose="02020603050405020304" pitchFamily="18" charset="0"/>
                <a:cs typeface="Times New Roman" panose="02020603050405020304" pitchFamily="18" charset="0"/>
              </a:rPr>
              <a:t>We</a:t>
            </a:r>
            <a:r>
              <a:rPr lang="zh-CN" altLang="en-US" dirty="0">
                <a:solidFill>
                  <a:srgbClr val="006699"/>
                </a:solidFill>
                <a:latin typeface="Times New Roman" panose="02020603050405020304" pitchFamily="18" charset="0"/>
                <a:cs typeface="Times New Roman" panose="02020603050405020304" pitchFamily="18" charset="0"/>
              </a:rPr>
              <a:t> </a:t>
            </a:r>
            <a:r>
              <a:rPr lang="en-GB" dirty="0">
                <a:solidFill>
                  <a:srgbClr val="006699"/>
                </a:solidFill>
                <a:latin typeface="Times New Roman" panose="02020603050405020304" pitchFamily="18" charset="0"/>
                <a:cs typeface="Times New Roman" panose="02020603050405020304" pitchFamily="18" charset="0"/>
              </a:rPr>
              <a:t>recommend </a:t>
            </a:r>
            <a:r>
              <a:rPr lang="en-GB" b="1" dirty="0">
                <a:solidFill>
                  <a:srgbClr val="006699"/>
                </a:solidFill>
                <a:latin typeface="Times New Roman" panose="02020603050405020304" pitchFamily="18" charset="0"/>
                <a:cs typeface="Times New Roman" panose="02020603050405020304" pitchFamily="18" charset="0"/>
              </a:rPr>
              <a:t>reaction times and efficiency </a:t>
            </a:r>
            <a:r>
              <a:rPr lang="en-GB" dirty="0">
                <a:solidFill>
                  <a:srgbClr val="006699"/>
                </a:solidFill>
                <a:latin typeface="Times New Roman" panose="02020603050405020304" pitchFamily="18" charset="0"/>
                <a:cs typeface="Times New Roman" panose="02020603050405020304" pitchFamily="18" charset="0"/>
              </a:rPr>
              <a:t>as the indicators of SPE.</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RT and efficiency strike a balance between achieving a substantial effect size at the group level and ensuring reliability at the individual level</a:t>
            </a:r>
            <a:r>
              <a:rPr lang="en-US" dirty="0">
                <a:solidFill>
                  <a:srgbClr val="0A999E"/>
                </a:solidFill>
                <a:latin typeface="Times New Roman" panose="02020603050405020304" pitchFamily="18" charset="0"/>
                <a:cs typeface="Times New Roman" panose="02020603050405020304" pitchFamily="18" charset="0"/>
              </a:rPr>
              <a:t>.</a:t>
            </a:r>
          </a:p>
          <a:p>
            <a:pPr marL="742950" lvl="1" indent="-285750">
              <a:buFont typeface="Wingdings" pitchFamily="2" charset="2"/>
              <a:buChar char="ü"/>
            </a:pPr>
            <a:endParaRPr lang="en-US" dirty="0">
              <a:solidFill>
                <a:srgbClr val="0A999E"/>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Ø"/>
            </a:pPr>
            <a:r>
              <a:rPr lang="en-GB" dirty="0">
                <a:solidFill>
                  <a:srgbClr val="006699"/>
                </a:solidFill>
                <a:latin typeface="Times New Roman" panose="02020603050405020304" pitchFamily="18" charset="0"/>
                <a:cs typeface="Times New Roman" panose="02020603050405020304" pitchFamily="18" charset="0"/>
              </a:rPr>
              <a:t>Considering the use of </a:t>
            </a:r>
            <a:r>
              <a:rPr lang="en-GB" b="1" dirty="0">
                <a:solidFill>
                  <a:srgbClr val="006699"/>
                </a:solidFill>
                <a:latin typeface="Times New Roman" panose="02020603050405020304" pitchFamily="18" charset="0"/>
                <a:cs typeface="Times New Roman" panose="02020603050405020304" pitchFamily="18" charset="0"/>
              </a:rPr>
              <a:t>“Stranger” </a:t>
            </a:r>
            <a:r>
              <a:rPr lang="en-GB" dirty="0">
                <a:solidFill>
                  <a:srgbClr val="006699"/>
                </a:solidFill>
                <a:latin typeface="Times New Roman" panose="02020603050405020304" pitchFamily="18" charset="0"/>
                <a:cs typeface="Times New Roman" panose="02020603050405020304" pitchFamily="18" charset="0"/>
              </a:rPr>
              <a:t>as baseline.</a:t>
            </a:r>
          </a:p>
          <a:p>
            <a:pPr marL="742950" lvl="1"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Ø"/>
            </a:pPr>
            <a:r>
              <a:rPr lang="en-GB" dirty="0">
                <a:solidFill>
                  <a:srgbClr val="006699"/>
                </a:solidFill>
                <a:latin typeface="Times New Roman" panose="02020603050405020304" pitchFamily="18" charset="0"/>
                <a:cs typeface="Times New Roman" panose="02020603050405020304" pitchFamily="18" charset="0"/>
              </a:rPr>
              <a:t>Increasing the number of trials is advisable.</a:t>
            </a:r>
          </a:p>
          <a:p>
            <a:pPr marL="742950" lvl="1" indent="-285750">
              <a:buFont typeface="Wingdings" pitchFamily="2" charset="2"/>
              <a:buChar char="ü"/>
            </a:pPr>
            <a:endParaRPr lang="en-GB" dirty="0">
              <a:solidFill>
                <a:srgbClr val="0A999E"/>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Ø"/>
            </a:pPr>
            <a:r>
              <a:rPr lang="en-GB" dirty="0">
                <a:solidFill>
                  <a:srgbClr val="006699"/>
                </a:solidFill>
                <a:latin typeface="Times New Roman" panose="02020603050405020304" pitchFamily="18" charset="0"/>
                <a:cs typeface="Times New Roman" panose="02020603050405020304" pitchFamily="18" charset="0"/>
              </a:rPr>
              <a:t>Against the indiscriminate application of the standard DDM.</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We advocate for a principled modelling approach. </a:t>
            </a:r>
          </a:p>
          <a:p>
            <a:pPr marL="742950" lvl="1"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图片 1" descr="img_v2_3b4d54cf-2cce-4d3d-b52e-eddd298d12dg">
            <a:extLst>
              <a:ext uri="{FF2B5EF4-FFF2-40B4-BE49-F238E27FC236}">
                <a16:creationId xmlns:a16="http://schemas.microsoft.com/office/drawing/2014/main" id="{339E2FF6-1FDE-168B-F365-22FAAB662E5E}"/>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214555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7CD27E4A-303E-CB41-2D63-11980FCD102A}"/>
              </a:ext>
            </a:extLst>
          </p:cNvPr>
          <p:cNvSpPr txBox="1"/>
          <p:nvPr>
            <p:custDataLst>
              <p:tags r:id="rId1"/>
            </p:custDataLst>
          </p:nvPr>
        </p:nvSpPr>
        <p:spPr>
          <a:xfrm>
            <a:off x="611560" y="325043"/>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Limitations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2D6232-0EC9-F575-14F5-6E72C4AA9EEE}"/>
              </a:ext>
            </a:extLst>
          </p:cNvPr>
          <p:cNvSpPr txBox="1"/>
          <p:nvPr/>
        </p:nvSpPr>
        <p:spPr>
          <a:xfrm>
            <a:off x="611560" y="1002089"/>
            <a:ext cx="7560840" cy="5632311"/>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majority of our samples still consisted of individuals from what is commonly referred to as </a:t>
            </a:r>
            <a:r>
              <a:rPr lang="en-GB" b="1" dirty="0">
                <a:solidFill>
                  <a:srgbClr val="006699"/>
                </a:solidFill>
                <a:latin typeface="Times New Roman" panose="02020603050405020304" pitchFamily="18" charset="0"/>
                <a:cs typeface="Times New Roman" panose="02020603050405020304" pitchFamily="18" charset="0"/>
              </a:rPr>
              <a:t>“(W)EIRD” populations</a:t>
            </a:r>
            <a:r>
              <a:rPr lang="en-GB" dirty="0">
                <a:solidFill>
                  <a:srgbClr val="006699"/>
                </a:solidFill>
                <a:latin typeface="Times New Roman" panose="02020603050405020304" pitchFamily="18" charset="0"/>
                <a:cs typeface="Times New Roman" panose="02020603050405020304" pitchFamily="18" charset="0"/>
              </a:rPr>
              <a:t> (Rad et al., 2018; Yue et al., 2023). </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Necessary to include a more diverse sample to ensure greater generalizability of the paradigm. </a:t>
            </a: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The robustness and reliability of </a:t>
            </a:r>
            <a:r>
              <a:rPr lang="en-GB" b="1" dirty="0">
                <a:solidFill>
                  <a:srgbClr val="006699"/>
                </a:solidFill>
                <a:latin typeface="Times New Roman" panose="02020603050405020304" pitchFamily="18" charset="0"/>
                <a:cs typeface="Times New Roman" panose="02020603050405020304" pitchFamily="18" charset="0"/>
              </a:rPr>
              <a:t>different variants of SPMT </a:t>
            </a:r>
            <a:r>
              <a:rPr lang="en-GB" dirty="0">
                <a:solidFill>
                  <a:srgbClr val="006699"/>
                </a:solidFill>
                <a:latin typeface="Times New Roman" panose="02020603050405020304" pitchFamily="18" charset="0"/>
                <a:cs typeface="Times New Roman" panose="02020603050405020304" pitchFamily="18" charset="0"/>
              </a:rPr>
              <a:t>still need further investigation. </a:t>
            </a: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rgbClr val="006699"/>
                </a:solidFill>
                <a:latin typeface="Times New Roman" panose="02020603050405020304" pitchFamily="18" charset="0"/>
                <a:cs typeface="Times New Roman" panose="02020603050405020304" pitchFamily="18" charset="0"/>
              </a:rPr>
              <a:t>Only </a:t>
            </a:r>
            <a:r>
              <a:rPr lang="en-GB" b="1" dirty="0">
                <a:solidFill>
                  <a:srgbClr val="006699"/>
                </a:solidFill>
                <a:latin typeface="Times New Roman" panose="02020603050405020304" pitchFamily="18" charset="0"/>
                <a:cs typeface="Times New Roman" panose="02020603050405020304" pitchFamily="18" charset="0"/>
              </a:rPr>
              <a:t>one dataset had longitudinal data</a:t>
            </a:r>
            <a:r>
              <a:rPr lang="en-GB" dirty="0">
                <a:solidFill>
                  <a:srgbClr val="006699"/>
                </a:solidFill>
                <a:latin typeface="Times New Roman" panose="02020603050405020304" pitchFamily="18" charset="0"/>
                <a:cs typeface="Times New Roman" panose="02020603050405020304" pitchFamily="18" charset="0"/>
              </a:rPr>
              <a:t> available, which could potentially limit the representativeness of the ICC2 result.  </a:t>
            </a:r>
          </a:p>
          <a:p>
            <a:pPr marL="742950" lvl="1" indent="-28575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Additional analysis of two datasets (</a:t>
            </a:r>
            <a:r>
              <a:rPr lang="en-US" altLang="zh-CN" dirty="0">
                <a:solidFill>
                  <a:srgbClr val="0A999E"/>
                </a:solidFill>
                <a:latin typeface="Times New Roman" panose="02020603050405020304" pitchFamily="18" charset="0"/>
                <a:cs typeface="Times New Roman" panose="02020603050405020304" pitchFamily="18" charset="0"/>
              </a:rPr>
              <a:t>in</a:t>
            </a:r>
            <a:r>
              <a:rPr lang="en-GB" dirty="0">
                <a:solidFill>
                  <a:srgbClr val="0A999E"/>
                </a:solidFill>
                <a:latin typeface="Times New Roman" panose="02020603050405020304" pitchFamily="18" charset="0"/>
                <a:cs typeface="Times New Roman" panose="02020603050405020304" pitchFamily="18" charset="0"/>
              </a:rPr>
              <a:t> supplementary) that with different design showed similar results</a:t>
            </a:r>
            <a:r>
              <a:rPr lang="en-US" dirty="0">
                <a:solidFill>
                  <a:srgbClr val="0A999E"/>
                </a:solidFill>
                <a:latin typeface="Times New Roman" panose="02020603050405020304" pitchFamily="18" charset="0"/>
                <a:cs typeface="Times New Roman" panose="02020603050405020304" pitchFamily="18" charset="0"/>
              </a:rPr>
              <a:t>.</a:t>
            </a:r>
            <a:endParaRPr lang="en-GB" dirty="0">
              <a:solidFill>
                <a:srgbClr val="0A999E"/>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solidFill>
                <a:srgbClr val="006699"/>
              </a:solidFill>
              <a:latin typeface="Times New Roman" panose="02020603050405020304" pitchFamily="18" charset="0"/>
              <a:cs typeface="Times New Roman" panose="02020603050405020304" pitchFamily="18" charset="0"/>
            </a:endParaRPr>
          </a:p>
          <a:p>
            <a:pPr lvl="1"/>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a:p>
            <a:endParaRPr lang="en-GB" dirty="0">
              <a:solidFill>
                <a:srgbClr val="006699"/>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dirty="0">
              <a:solidFill>
                <a:srgbClr val="006699"/>
              </a:solidFill>
              <a:latin typeface="Times New Roman" panose="02020603050405020304" pitchFamily="18" charset="0"/>
              <a:cs typeface="Times New Roman" panose="02020603050405020304" pitchFamily="18" charset="0"/>
            </a:endParaRPr>
          </a:p>
        </p:txBody>
      </p:sp>
      <p:pic>
        <p:nvPicPr>
          <p:cNvPr id="2" name="图片 1" descr="img_v2_3b4d54cf-2cce-4d3d-b52e-eddd298d12dg">
            <a:extLst>
              <a:ext uri="{FF2B5EF4-FFF2-40B4-BE49-F238E27FC236}">
                <a16:creationId xmlns:a16="http://schemas.microsoft.com/office/drawing/2014/main" id="{713C223E-CFFE-A96A-708B-C602EC880E8B}"/>
              </a:ext>
            </a:extLst>
          </p:cNvPr>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Tree>
    <p:extLst>
      <p:ext uri="{BB962C8B-B14F-4D97-AF65-F5344CB8AC3E}">
        <p14:creationId xmlns:p14="http://schemas.microsoft.com/office/powerpoint/2010/main" val="414406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图片 1" descr="img_v2_3b4d54cf-2cce-4d3d-b52e-eddd298d12dg"/>
          <p:cNvPicPr>
            <a:picLocks noChangeAspect="1"/>
          </p:cNvPicPr>
          <p:nvPr/>
        </p:nvPicPr>
        <p:blipFill>
          <a:blip r:embed="rId4"/>
          <a:stretch>
            <a:fillRect/>
          </a:stretch>
        </p:blipFill>
        <p:spPr>
          <a:xfrm>
            <a:off x="-972616" y="-313603"/>
            <a:ext cx="3821173" cy="2148978"/>
          </a:xfrm>
          <a:prstGeom prst="rect">
            <a:avLst/>
          </a:prstGeom>
          <a:noFill/>
          <a:ln w="9525">
            <a:noFill/>
          </a:ln>
        </p:spPr>
      </p:pic>
      <p:sp>
        <p:nvSpPr>
          <p:cNvPr id="4102" name="Rectangle 1"/>
          <p:cNvSpPr/>
          <p:nvPr/>
        </p:nvSpPr>
        <p:spPr>
          <a:xfrm>
            <a:off x="0" y="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4103" name="Rectangle 2"/>
          <p:cNvSpPr/>
          <p:nvPr/>
        </p:nvSpPr>
        <p:spPr>
          <a:xfrm>
            <a:off x="152400" y="15240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4104" name="Rectangle 3"/>
          <p:cNvSpPr/>
          <p:nvPr/>
        </p:nvSpPr>
        <p:spPr>
          <a:xfrm>
            <a:off x="304800" y="304800"/>
            <a:ext cx="9144000" cy="0"/>
          </a:xfrm>
          <a:prstGeom prst="rect">
            <a:avLst/>
          </a:prstGeom>
          <a:solidFill>
            <a:srgbClr val="FFFFFF"/>
          </a:solidFill>
          <a:ln w="9525">
            <a:noFill/>
          </a:ln>
        </p:spPr>
        <p:txBody>
          <a:bodyPr wrap="none" lIns="0" tIns="0" rIns="0" bIns="0" anchor="ctr" anchorCtr="0">
            <a:spAutoFit/>
          </a:bodyPr>
          <a:lstStyle/>
          <a:p>
            <a:endParaRPr lang="zh-CN" altLang="zh-CN" sz="1200" dirty="0">
              <a:solidFill>
                <a:srgbClr val="5B616B"/>
              </a:solidFill>
              <a:latin typeface="Arial" panose="020B0604020202020204" pitchFamily="34" charset="0"/>
            </a:endParaRPr>
          </a:p>
          <a:p>
            <a:pPr>
              <a:buChar char="•"/>
            </a:pPr>
            <a:r>
              <a:rPr lang="zh-CN" altLang="zh-CN" sz="1200" dirty="0">
                <a:solidFill>
                  <a:srgbClr val="0071BC"/>
                </a:solidFill>
                <a:latin typeface="Arial" panose="020B0604020202020204" pitchFamily="34" charset="0"/>
              </a:rPr>
              <a:t>. </a:t>
            </a:r>
            <a:r>
              <a:rPr lang="zh-CN" altLang="zh-CN" sz="600" dirty="0">
                <a:latin typeface="Arial" panose="020B0604020202020204" pitchFamily="34" charset="0"/>
              </a:rPr>
              <a:t> </a:t>
            </a:r>
            <a:endParaRPr lang="zh-CN" altLang="zh-CN" dirty="0">
              <a:latin typeface="Arial" panose="020B0604020202020204" pitchFamily="34" charset="0"/>
            </a:endParaRPr>
          </a:p>
        </p:txBody>
      </p:sp>
      <p:sp>
        <p:nvSpPr>
          <p:cNvPr id="3" name="文本框 3">
            <a:extLst>
              <a:ext uri="{FF2B5EF4-FFF2-40B4-BE49-F238E27FC236}">
                <a16:creationId xmlns:a16="http://schemas.microsoft.com/office/drawing/2014/main" id="{F431AF2D-8292-3F61-350E-6305F5C488DA}"/>
              </a:ext>
            </a:extLst>
          </p:cNvPr>
          <p:cNvSpPr txBox="1"/>
          <p:nvPr/>
        </p:nvSpPr>
        <p:spPr>
          <a:xfrm>
            <a:off x="1638300" y="1856698"/>
            <a:ext cx="6172200" cy="1077218"/>
          </a:xfrm>
          <a:prstGeom prst="rect">
            <a:avLst/>
          </a:prstGeom>
          <a:noFill/>
        </p:spPr>
        <p:txBody>
          <a:bodyPr wrap="square">
            <a:spAutoFit/>
          </a:bodyPr>
          <a:lstStyle/>
          <a:p>
            <a:pPr algn="ctr"/>
            <a:r>
              <a:rPr lang="en-US" altLang="zh-CN" sz="3200" b="1" dirty="0">
                <a:solidFill>
                  <a:srgbClr val="006699"/>
                </a:solidFill>
                <a:latin typeface="Times New Roman" panose="02020603050405020304" pitchFamily="18" charset="0"/>
                <a:cs typeface="Times New Roman" panose="02020603050405020304" pitchFamily="18" charset="0"/>
              </a:rPr>
              <a:t>Thanks for Attention</a:t>
            </a:r>
            <a:r>
              <a:rPr lang="zh-CN" altLang="en-US" sz="3200" b="1" dirty="0">
                <a:solidFill>
                  <a:srgbClr val="006699"/>
                </a:solidFill>
                <a:latin typeface="Times New Roman" panose="02020603050405020304" pitchFamily="18" charset="0"/>
                <a:cs typeface="Times New Roman" panose="02020603050405020304" pitchFamily="18" charset="0"/>
              </a:rPr>
              <a:t>！</a:t>
            </a:r>
            <a:endParaRPr lang="en-US" altLang="zh-CN" sz="3200" b="1" dirty="0">
              <a:solidFill>
                <a:srgbClr val="006699"/>
              </a:solidFill>
              <a:latin typeface="Times New Roman" panose="02020603050405020304" pitchFamily="18" charset="0"/>
              <a:cs typeface="Times New Roman" panose="02020603050405020304" pitchFamily="18" charset="0"/>
            </a:endParaRPr>
          </a:p>
          <a:p>
            <a:pPr algn="ctr"/>
            <a:r>
              <a:rPr lang="en-US" altLang="zh-CN" sz="3200" b="1" dirty="0">
                <a:solidFill>
                  <a:srgbClr val="006699"/>
                </a:solidFill>
                <a:latin typeface="Times New Roman" panose="02020603050405020304" pitchFamily="18" charset="0"/>
                <a:cs typeface="Times New Roman" panose="02020603050405020304" pitchFamily="18" charset="0"/>
              </a:rPr>
              <a:t>Any Questions?</a:t>
            </a:r>
            <a:endParaRPr lang="zh-CN" altLang="en-US" sz="3200" b="1" dirty="0">
              <a:solidFill>
                <a:srgbClr val="006699"/>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A16C82C8-D7F2-C5D3-2680-8348F02D85B2}"/>
              </a:ext>
            </a:extLst>
          </p:cNvPr>
          <p:cNvGrpSpPr/>
          <p:nvPr/>
        </p:nvGrpSpPr>
        <p:grpSpPr>
          <a:xfrm>
            <a:off x="827584" y="4083918"/>
            <a:ext cx="7200800" cy="724293"/>
            <a:chOff x="827584" y="4299942"/>
            <a:chExt cx="7200800" cy="724293"/>
          </a:xfrm>
        </p:grpSpPr>
        <p:pic>
          <p:nvPicPr>
            <p:cNvPr id="4098" name="图片 3"/>
            <p:cNvPicPr>
              <a:picLocks noChangeAspect="1"/>
            </p:cNvPicPr>
            <p:nvPr/>
          </p:nvPicPr>
          <p:blipFill>
            <a:blip r:embed="rId5">
              <a:clrChange>
                <a:clrFrom>
                  <a:srgbClr val="FFFFFF"/>
                </a:clrFrom>
                <a:clrTo>
                  <a:srgbClr val="FFFFFF">
                    <a:alpha val="0"/>
                  </a:srgbClr>
                </a:clrTo>
              </a:clrChange>
            </a:blip>
            <a:stretch>
              <a:fillRect/>
            </a:stretch>
          </p:blipFill>
          <p:spPr>
            <a:xfrm>
              <a:off x="827584" y="4493607"/>
              <a:ext cx="2264151" cy="526415"/>
            </a:xfrm>
            <a:prstGeom prst="rect">
              <a:avLst/>
            </a:prstGeom>
            <a:noFill/>
            <a:ln w="9525">
              <a:noFill/>
            </a:ln>
          </p:spPr>
        </p:pic>
        <p:pic>
          <p:nvPicPr>
            <p:cNvPr id="4" name="Picture 3">
              <a:extLst>
                <a:ext uri="{FF2B5EF4-FFF2-40B4-BE49-F238E27FC236}">
                  <a16:creationId xmlns:a16="http://schemas.microsoft.com/office/drawing/2014/main" id="{B6AE8189-27F1-D3C6-5C32-9E08424B7C24}"/>
                </a:ext>
              </a:extLst>
            </p:cNvPr>
            <p:cNvPicPr>
              <a:picLocks noChangeAspect="1"/>
            </p:cNvPicPr>
            <p:nvPr/>
          </p:nvPicPr>
          <p:blipFill rotWithShape="1">
            <a:blip r:embed="rId6"/>
            <a:srcRect l="-1" r="3303" b="21365"/>
            <a:stretch/>
          </p:blipFill>
          <p:spPr>
            <a:xfrm>
              <a:off x="6444208" y="4299942"/>
              <a:ext cx="1584176" cy="724293"/>
            </a:xfrm>
            <a:prstGeom prst="rect">
              <a:avLst/>
            </a:prstGeom>
          </p:spPr>
        </p:pic>
        <p:pic>
          <p:nvPicPr>
            <p:cNvPr id="6" name="Picture 5">
              <a:extLst>
                <a:ext uri="{FF2B5EF4-FFF2-40B4-BE49-F238E27FC236}">
                  <a16:creationId xmlns:a16="http://schemas.microsoft.com/office/drawing/2014/main" id="{8692F5DC-75EF-2B50-82B0-A48B437B00C2}"/>
                </a:ext>
              </a:extLst>
            </p:cNvPr>
            <p:cNvPicPr>
              <a:picLocks noChangeAspect="1"/>
            </p:cNvPicPr>
            <p:nvPr/>
          </p:nvPicPr>
          <p:blipFill>
            <a:blip r:embed="rId7"/>
            <a:stretch>
              <a:fillRect/>
            </a:stretch>
          </p:blipFill>
          <p:spPr>
            <a:xfrm>
              <a:off x="3347864" y="4559953"/>
              <a:ext cx="2890599" cy="415316"/>
            </a:xfrm>
            <a:prstGeom prst="rect">
              <a:avLst/>
            </a:prstGeom>
          </p:spPr>
        </p:pic>
        <p:sp>
          <p:nvSpPr>
            <p:cNvPr id="8" name="TextBox 7">
              <a:extLst>
                <a:ext uri="{FF2B5EF4-FFF2-40B4-BE49-F238E27FC236}">
                  <a16:creationId xmlns:a16="http://schemas.microsoft.com/office/drawing/2014/main" id="{C44148E4-8531-FB15-8A7C-1B899A7412A6}"/>
                </a:ext>
              </a:extLst>
            </p:cNvPr>
            <p:cNvSpPr txBox="1"/>
            <p:nvPr/>
          </p:nvSpPr>
          <p:spPr>
            <a:xfrm>
              <a:off x="2954882" y="4469368"/>
              <a:ext cx="392982" cy="369332"/>
            </a:xfrm>
            <a:prstGeom prst="rect">
              <a:avLst/>
            </a:prstGeom>
            <a:noFill/>
          </p:spPr>
          <p:txBody>
            <a:bodyPr wrap="square">
              <a:spAutoFit/>
            </a:bodyPr>
            <a:lstStyle/>
            <a:p>
              <a:r>
                <a:rPr lang="en-US" altLang="zh-CN" sz="1800" dirty="0">
                  <a:solidFill>
                    <a:srgbClr val="0A999E"/>
                  </a:solidFill>
                  <a:latin typeface="Times New Roman" panose="02020603050405020304" pitchFamily="18" charset="0"/>
                  <a:cs typeface="Times New Roman" panose="02020603050405020304" pitchFamily="18" charset="0"/>
                </a:rPr>
                <a:t>*</a:t>
              </a:r>
              <a:endParaRPr lang="en-CN" dirty="0"/>
            </a:p>
          </p:txBody>
        </p:sp>
      </p:grpSp>
    </p:spTree>
    <p:custDataLst>
      <p:tags r:id="rId1"/>
    </p:custDataLst>
    <p:extLst>
      <p:ext uri="{BB962C8B-B14F-4D97-AF65-F5344CB8AC3E}">
        <p14:creationId xmlns:p14="http://schemas.microsoft.com/office/powerpoint/2010/main" val="91283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95536" y="195486"/>
            <a:ext cx="5639685" cy="1077218"/>
          </a:xfrm>
          <a:prstGeom prst="rect">
            <a:avLst/>
          </a:prstGeom>
          <a:noFill/>
        </p:spPr>
        <p:txBody>
          <a:bodyPr wrap="none">
            <a:spAutoFit/>
          </a:bodyPr>
          <a:lstStyle/>
          <a:p>
            <a:pPr>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The </a:t>
            </a:r>
            <a:r>
              <a:rPr lang="en-US" altLang="zh-CN" sz="2800" b="1" dirty="0">
                <a:solidFill>
                  <a:srgbClr val="006699"/>
                </a:solidFill>
                <a:latin typeface="Times New Roman" panose="02020603050405020304" pitchFamily="18" charset="0"/>
                <a:cs typeface="Times New Roman" panose="02020603050405020304" pitchFamily="18" charset="0"/>
              </a:rPr>
              <a:t>Self-Prioritization Effect (SPE)</a:t>
            </a:r>
          </a:p>
          <a:p>
            <a:pPr marR="0" defTabSz="914400">
              <a:buClrTx/>
              <a:buSzTx/>
              <a:buFontTx/>
              <a:buNone/>
              <a:defRPr/>
            </a:pPr>
            <a:endParaRPr kumimoji="0" lang="en-US" altLang="zh-CN" sz="3600" b="1" kern="1200" cap="none" spc="0" normalizeH="0" baseline="0" noProof="0" dirty="0">
              <a:solidFill>
                <a:srgbClr val="006699"/>
              </a:solidFill>
              <a:latin typeface="方正粗黑宋简体" panose="02000000000000000000" pitchFamily="2" charset="-122"/>
              <a:ea typeface="方正粗黑宋简体" panose="02000000000000000000" pitchFamily="2" charset="-122"/>
              <a:cs typeface="+mn-cs"/>
            </a:endParaRPr>
          </a:p>
        </p:txBody>
      </p:sp>
      <p:pic>
        <p:nvPicPr>
          <p:cNvPr id="4101" name="图片 1" descr="img_v2_3b4d54cf-2cce-4d3d-b52e-eddd298d12dg"/>
          <p:cNvPicPr>
            <a:picLocks noChangeAspect="1"/>
          </p:cNvPicPr>
          <p:nvPr>
            <p:custDataLst>
              <p:tags r:id="rId2"/>
            </p:custDataLst>
          </p:nvPr>
        </p:nvPicPr>
        <p:blipFill>
          <a:blip r:embed="rId5">
            <a:alphaModFix amt="37000"/>
          </a:blip>
          <a:stretch>
            <a:fillRect/>
          </a:stretch>
        </p:blipFill>
        <p:spPr>
          <a:xfrm>
            <a:off x="6804660" y="3651885"/>
            <a:ext cx="2852420" cy="1604645"/>
          </a:xfrm>
          <a:prstGeom prst="rect">
            <a:avLst/>
          </a:prstGeom>
          <a:noFill/>
          <a:ln w="9525">
            <a:noFill/>
          </a:ln>
        </p:spPr>
      </p:pic>
      <p:sp>
        <p:nvSpPr>
          <p:cNvPr id="4" name="TextBox 3">
            <a:extLst>
              <a:ext uri="{FF2B5EF4-FFF2-40B4-BE49-F238E27FC236}">
                <a16:creationId xmlns:a16="http://schemas.microsoft.com/office/drawing/2014/main" id="{8D4BF719-1F7B-CA44-E285-FD127DA823FF}"/>
              </a:ext>
            </a:extLst>
          </p:cNvPr>
          <p:cNvSpPr txBox="1"/>
          <p:nvPr/>
        </p:nvSpPr>
        <p:spPr>
          <a:xfrm>
            <a:off x="654460" y="843558"/>
            <a:ext cx="7488832" cy="4524315"/>
          </a:xfrm>
          <a:prstGeom prst="rect">
            <a:avLst/>
          </a:prstGeom>
          <a:noFill/>
        </p:spPr>
        <p:txBody>
          <a:bodyPr wrap="square" rtlCol="0">
            <a:spAutoFit/>
          </a:bodyPr>
          <a:lstStyle/>
          <a:p>
            <a:pPr marL="285750" indent="-285750">
              <a:buFont typeface="Wingdings" pitchFamily="2" charset="2"/>
              <a:buChar char="q"/>
            </a:pPr>
            <a:r>
              <a:rPr lang="en-US" altLang="zh-CN" dirty="0">
                <a:solidFill>
                  <a:srgbClr val="006699"/>
                </a:solidFill>
                <a:latin typeface="Times" pitchFamily="2" charset="0"/>
              </a:rPr>
              <a:t>A memory advantage in recalling information encoded with self-relevance compared with those encoded with non-self relevance. </a:t>
            </a: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endParaRPr lang="en-US" altLang="zh-CN" dirty="0">
              <a:solidFill>
                <a:srgbClr val="006699"/>
              </a:solidFill>
              <a:latin typeface="Times" pitchFamily="2" charset="0"/>
            </a:endParaRPr>
          </a:p>
          <a:p>
            <a:endParaRPr lang="en-US" altLang="zh-CN" dirty="0">
              <a:solidFill>
                <a:srgbClr val="006699"/>
              </a:solidFill>
              <a:latin typeface="Times" pitchFamily="2" charset="0"/>
            </a:endParaRPr>
          </a:p>
          <a:p>
            <a:pPr marL="285750" indent="-285750">
              <a:buFont typeface="Wingdings" pitchFamily="2" charset="2"/>
              <a:buChar char="q"/>
            </a:pPr>
            <a:endParaRPr lang="en-US" altLang="zh-CN" dirty="0">
              <a:solidFill>
                <a:srgbClr val="006699"/>
              </a:solidFill>
              <a:latin typeface="Times" pitchFamily="2" charset="0"/>
            </a:endParaRPr>
          </a:p>
          <a:p>
            <a:pPr marL="285750" indent="-285750">
              <a:buFont typeface="Wingdings" pitchFamily="2" charset="2"/>
              <a:buChar char="q"/>
            </a:pPr>
            <a:r>
              <a:rPr lang="en-GB" dirty="0">
                <a:solidFill>
                  <a:srgbClr val="006699"/>
                </a:solidFill>
                <a:latin typeface="Times" pitchFamily="2" charset="0"/>
              </a:rPr>
              <a:t>Despite SPE is often argued to be a self-specific effect, it has been challenging to be disassociated from familiarity effect. </a:t>
            </a:r>
          </a:p>
          <a:p>
            <a:pPr marL="285750" indent="-285750">
              <a:buFont typeface="Wingdings" pitchFamily="2" charset="2"/>
              <a:buChar char="q"/>
            </a:pPr>
            <a:endParaRPr lang="en-US" altLang="zh-CN" sz="1800" dirty="0">
              <a:solidFill>
                <a:srgbClr val="0CA09D"/>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dirty="0">
              <a:solidFill>
                <a:srgbClr val="0CA09D"/>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CN" dirty="0"/>
          </a:p>
        </p:txBody>
      </p:sp>
      <p:pic>
        <p:nvPicPr>
          <p:cNvPr id="5" name="Picture 4" descr="DSRP and the Cocktail Party Effect">
            <a:extLst>
              <a:ext uri="{FF2B5EF4-FFF2-40B4-BE49-F238E27FC236}">
                <a16:creationId xmlns:a16="http://schemas.microsoft.com/office/drawing/2014/main" id="{AC1EFE72-DBF4-C540-B64A-DF9138E00A4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9845" y="1851670"/>
            <a:ext cx="3139744" cy="16714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C30DAC-1591-EE96-8C40-8BFD3C6EB6F2}"/>
              </a:ext>
            </a:extLst>
          </p:cNvPr>
          <p:cNvSpPr txBox="1"/>
          <p:nvPr/>
        </p:nvSpPr>
        <p:spPr>
          <a:xfrm>
            <a:off x="1466967" y="3595101"/>
            <a:ext cx="3459486" cy="276999"/>
          </a:xfrm>
          <a:prstGeom prst="rect">
            <a:avLst/>
          </a:prstGeom>
          <a:noFill/>
        </p:spPr>
        <p:txBody>
          <a:bodyPr wrap="square">
            <a:spAutoFit/>
          </a:bodyPr>
          <a:lstStyle/>
          <a:p>
            <a:r>
              <a:rPr lang="en-US" altLang="zh-CN" sz="1200" dirty="0">
                <a:solidFill>
                  <a:srgbClr val="0A999E"/>
                </a:solidFill>
                <a:latin typeface="Times" pitchFamily="2" charset="0"/>
              </a:rPr>
              <a:t>The </a:t>
            </a:r>
            <a:r>
              <a:rPr lang="en-US" altLang="zh-CN" sz="1200" dirty="0">
                <a:solidFill>
                  <a:srgbClr val="0A999E"/>
                </a:solidFill>
                <a:latin typeface="Times" pitchFamily="2" charset="0"/>
                <a:cs typeface="Times New Roman" panose="02020603050405020304" pitchFamily="18" charset="0"/>
              </a:rPr>
              <a:t>Cocktail Party Effect (</a:t>
            </a:r>
            <a:r>
              <a:rPr lang="en-GB" sz="1200" dirty="0">
                <a:solidFill>
                  <a:srgbClr val="0A999E"/>
                </a:solidFill>
                <a:effectLst/>
                <a:latin typeface="Times" pitchFamily="2" charset="0"/>
              </a:rPr>
              <a:t>Cherry, 1953 )</a:t>
            </a:r>
            <a:endParaRPr lang="en-GB" sz="1200" dirty="0">
              <a:solidFill>
                <a:srgbClr val="0A999E"/>
              </a:solidFill>
              <a:latin typeface="Times" pitchFamily="2" charset="0"/>
            </a:endParaRPr>
          </a:p>
        </p:txBody>
      </p:sp>
    </p:spTree>
    <p:extLst>
      <p:ext uri="{BB962C8B-B14F-4D97-AF65-F5344CB8AC3E}">
        <p14:creationId xmlns:p14="http://schemas.microsoft.com/office/powerpoint/2010/main" val="412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图片 1" descr="img_v2_3b4d54cf-2cce-4d3d-b52e-eddd298d12dg"/>
          <p:cNvPicPr>
            <a:picLocks noChangeAspect="1"/>
          </p:cNvPicPr>
          <p:nvPr>
            <p:custDataLst>
              <p:tags r:id="rId1"/>
            </p:custDataLst>
          </p:nvPr>
        </p:nvPicPr>
        <p:blipFill>
          <a:blip r:embed="rId3">
            <a:alphaModFix amt="37000"/>
          </a:blip>
          <a:stretch>
            <a:fillRect/>
          </a:stretch>
        </p:blipFill>
        <p:spPr>
          <a:xfrm>
            <a:off x="6804660" y="3651885"/>
            <a:ext cx="2852420" cy="1604645"/>
          </a:xfrm>
          <a:prstGeom prst="rect">
            <a:avLst/>
          </a:prstGeom>
          <a:noFill/>
          <a:ln w="9525">
            <a:noFill/>
          </a:ln>
        </p:spPr>
      </p:pic>
      <p:pic>
        <p:nvPicPr>
          <p:cNvPr id="5" name="图片 22">
            <a:extLst>
              <a:ext uri="{FF2B5EF4-FFF2-40B4-BE49-F238E27FC236}">
                <a16:creationId xmlns:a16="http://schemas.microsoft.com/office/drawing/2014/main" id="{2BE8084F-C1C7-2F81-F936-9E236333231D}"/>
              </a:ext>
            </a:extLst>
          </p:cNvPr>
          <p:cNvPicPr>
            <a:picLocks noChangeAspect="1"/>
          </p:cNvPicPr>
          <p:nvPr/>
        </p:nvPicPr>
        <p:blipFill>
          <a:blip r:embed="rId4"/>
          <a:stretch>
            <a:fillRect/>
          </a:stretch>
        </p:blipFill>
        <p:spPr>
          <a:xfrm>
            <a:off x="1004340" y="1756288"/>
            <a:ext cx="6271223" cy="2525501"/>
          </a:xfrm>
          <a:prstGeom prst="rect">
            <a:avLst/>
          </a:prstGeom>
        </p:spPr>
      </p:pic>
      <p:sp>
        <p:nvSpPr>
          <p:cNvPr id="7" name="TextBox 6">
            <a:extLst>
              <a:ext uri="{FF2B5EF4-FFF2-40B4-BE49-F238E27FC236}">
                <a16:creationId xmlns:a16="http://schemas.microsoft.com/office/drawing/2014/main" id="{86CDDE06-13BA-4E3C-4E05-ABC2EC87E549}"/>
              </a:ext>
            </a:extLst>
          </p:cNvPr>
          <p:cNvSpPr txBox="1"/>
          <p:nvPr/>
        </p:nvSpPr>
        <p:spPr>
          <a:xfrm>
            <a:off x="611560" y="935758"/>
            <a:ext cx="7488832" cy="646331"/>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pitchFamily="2" charset="0"/>
              </a:rPr>
              <a:t>Sui et al. (2012) introduced the Self-Perceptual Matching Task (SPMT), where the self-relatedness (and other-relatedness) was acquired in the lab. </a:t>
            </a:r>
          </a:p>
        </p:txBody>
      </p:sp>
      <p:sp>
        <p:nvSpPr>
          <p:cNvPr id="9" name="TextBox 8">
            <a:extLst>
              <a:ext uri="{FF2B5EF4-FFF2-40B4-BE49-F238E27FC236}">
                <a16:creationId xmlns:a16="http://schemas.microsoft.com/office/drawing/2014/main" id="{86D271F5-2C6F-2146-B0EB-6CDAB87381E6}"/>
              </a:ext>
            </a:extLst>
          </p:cNvPr>
          <p:cNvSpPr txBox="1"/>
          <p:nvPr/>
        </p:nvSpPr>
        <p:spPr>
          <a:xfrm>
            <a:off x="611560" y="245519"/>
            <a:ext cx="7056784" cy="523220"/>
          </a:xfrm>
          <a:prstGeom prst="rect">
            <a:avLst/>
          </a:prstGeom>
          <a:noFill/>
        </p:spPr>
        <p:txBody>
          <a:bodyPr wrap="square">
            <a:spAutoFit/>
          </a:bodyPr>
          <a:lstStyle/>
          <a:p>
            <a:pPr>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The </a:t>
            </a:r>
            <a:r>
              <a:rPr lang="en-US" altLang="zh-CN" sz="2800" b="1" dirty="0">
                <a:solidFill>
                  <a:srgbClr val="006699"/>
                </a:solidFill>
                <a:latin typeface="Times New Roman" panose="02020603050405020304" pitchFamily="18" charset="0"/>
                <a:cs typeface="Times New Roman" panose="02020603050405020304" pitchFamily="18" charset="0"/>
              </a:rPr>
              <a:t>Self Perceptual Matching Task (SPMT)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图片 1" descr="img_v2_3b4d54cf-2cce-4d3d-b52e-eddd298d12dg"/>
          <p:cNvPicPr>
            <a:picLocks noChangeAspect="1"/>
          </p:cNvPicPr>
          <p:nvPr>
            <p:custDataLst>
              <p:tags r:id="rId1"/>
            </p:custDataLst>
          </p:nvPr>
        </p:nvPicPr>
        <p:blipFill>
          <a:blip r:embed="rId3">
            <a:alphaModFix amt="37000"/>
          </a:blip>
          <a:stretch>
            <a:fillRect/>
          </a:stretch>
        </p:blipFill>
        <p:spPr>
          <a:xfrm>
            <a:off x="6804660" y="3651885"/>
            <a:ext cx="2852420" cy="1604645"/>
          </a:xfrm>
          <a:prstGeom prst="rect">
            <a:avLst/>
          </a:prstGeom>
          <a:noFill/>
          <a:ln w="9525">
            <a:noFill/>
          </a:ln>
        </p:spPr>
      </p:pic>
      <p:sp>
        <p:nvSpPr>
          <p:cNvPr id="9" name="TextBox 8">
            <a:extLst>
              <a:ext uri="{FF2B5EF4-FFF2-40B4-BE49-F238E27FC236}">
                <a16:creationId xmlns:a16="http://schemas.microsoft.com/office/drawing/2014/main" id="{86D271F5-2C6F-2146-B0EB-6CDAB87381E6}"/>
              </a:ext>
            </a:extLst>
          </p:cNvPr>
          <p:cNvSpPr txBox="1"/>
          <p:nvPr/>
        </p:nvSpPr>
        <p:spPr>
          <a:xfrm>
            <a:off x="611560" y="245519"/>
            <a:ext cx="7056784" cy="523220"/>
          </a:xfrm>
          <a:prstGeom prst="rect">
            <a:avLst/>
          </a:prstGeom>
          <a:noFill/>
        </p:spPr>
        <p:txBody>
          <a:bodyPr wrap="square">
            <a:spAutoFit/>
          </a:bodyPr>
          <a:lstStyle/>
          <a:p>
            <a:pPr>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SPE</a:t>
            </a:r>
            <a:r>
              <a:rPr lang="zh-CN" altLang="en-US" sz="2800" b="1" dirty="0">
                <a:solidFill>
                  <a:srgbClr val="006699"/>
                </a:solidFill>
                <a:latin typeface="Times New Roman" panose="02020603050405020304" pitchFamily="18" charset="0"/>
                <a:cs typeface="Times New Roman" panose="02020603050405020304" pitchFamily="18" charset="0"/>
                <a:sym typeface="+mn-ea"/>
              </a:rPr>
              <a:t> </a:t>
            </a:r>
            <a:r>
              <a:rPr lang="en-US" altLang="zh-CN" sz="2800" b="1" dirty="0">
                <a:solidFill>
                  <a:srgbClr val="006699"/>
                </a:solidFill>
                <a:latin typeface="Times New Roman" panose="02020603050405020304" pitchFamily="18" charset="0"/>
                <a:cs typeface="Times New Roman" panose="02020603050405020304" pitchFamily="18" charset="0"/>
                <a:sym typeface="+mn-ea"/>
              </a:rPr>
              <a:t>in</a:t>
            </a:r>
            <a:r>
              <a:rPr lang="zh-CN" altLang="en-US" sz="2800" b="1" dirty="0">
                <a:solidFill>
                  <a:srgbClr val="006699"/>
                </a:solidFill>
                <a:latin typeface="Times New Roman" panose="02020603050405020304" pitchFamily="18" charset="0"/>
                <a:cs typeface="Times New Roman" panose="02020603050405020304" pitchFamily="18" charset="0"/>
                <a:sym typeface="+mn-ea"/>
              </a:rPr>
              <a:t> </a:t>
            </a:r>
            <a:r>
              <a:rPr lang="en-US" altLang="zh-CN" sz="2800" b="1" dirty="0">
                <a:solidFill>
                  <a:srgbClr val="006699"/>
                </a:solidFill>
                <a:latin typeface="Times New Roman" panose="02020603050405020304" pitchFamily="18" charset="0"/>
                <a:cs typeface="Times New Roman" panose="02020603050405020304" pitchFamily="18" charset="0"/>
              </a:rPr>
              <a:t>SPMT</a:t>
            </a:r>
          </a:p>
        </p:txBody>
      </p:sp>
      <p:pic>
        <p:nvPicPr>
          <p:cNvPr id="3" name="Picture 2" descr="A graph showing different pairs of pairs&#10;&#10;Description automatically generated">
            <a:extLst>
              <a:ext uri="{FF2B5EF4-FFF2-40B4-BE49-F238E27FC236}">
                <a16:creationId xmlns:a16="http://schemas.microsoft.com/office/drawing/2014/main" id="{3621A937-1963-B910-AA2B-3DEF181D461C}"/>
              </a:ext>
            </a:extLst>
          </p:cNvPr>
          <p:cNvPicPr>
            <a:picLocks noChangeAspect="1"/>
          </p:cNvPicPr>
          <p:nvPr/>
        </p:nvPicPr>
        <p:blipFill rotWithShape="1">
          <a:blip r:embed="rId4">
            <a:extLst>
              <a:ext uri="{28A0092B-C50C-407E-A947-70E740481C1C}">
                <a14:useLocalDpi xmlns:a14="http://schemas.microsoft.com/office/drawing/2010/main" val="0"/>
              </a:ext>
            </a:extLst>
          </a:blip>
          <a:srcRect t="7540" b="3024"/>
          <a:stretch/>
        </p:blipFill>
        <p:spPr>
          <a:xfrm>
            <a:off x="738357" y="1789134"/>
            <a:ext cx="3024336" cy="2726832"/>
          </a:xfrm>
          <a:prstGeom prst="rect">
            <a:avLst/>
          </a:prstGeom>
        </p:spPr>
      </p:pic>
      <p:sp>
        <p:nvSpPr>
          <p:cNvPr id="6" name="TextBox 5">
            <a:extLst>
              <a:ext uri="{FF2B5EF4-FFF2-40B4-BE49-F238E27FC236}">
                <a16:creationId xmlns:a16="http://schemas.microsoft.com/office/drawing/2014/main" id="{D10CCA7F-4AB2-FE3C-49B2-A3786A4F4F0E}"/>
              </a:ext>
            </a:extLst>
          </p:cNvPr>
          <p:cNvSpPr txBox="1"/>
          <p:nvPr/>
        </p:nvSpPr>
        <p:spPr>
          <a:xfrm>
            <a:off x="1023169" y="4489152"/>
            <a:ext cx="3619390" cy="276999"/>
          </a:xfrm>
          <a:prstGeom prst="rect">
            <a:avLst/>
          </a:prstGeom>
          <a:noFill/>
        </p:spPr>
        <p:txBody>
          <a:bodyPr wrap="square">
            <a:spAutoFit/>
          </a:bodyPr>
          <a:lstStyle/>
          <a:p>
            <a:r>
              <a:rPr lang="en-GB" sz="1200" dirty="0">
                <a:solidFill>
                  <a:srgbClr val="0A999E"/>
                </a:solidFill>
                <a:latin typeface="Times" pitchFamily="2" charset="0"/>
              </a:rPr>
              <a:t>Sui et al. (2012), </a:t>
            </a:r>
            <a:r>
              <a:rPr lang="en-GB" sz="1200" i="1" dirty="0">
                <a:solidFill>
                  <a:srgbClr val="0A999E"/>
                </a:solidFill>
                <a:latin typeface="Times" pitchFamily="2" charset="0"/>
              </a:rPr>
              <a:t>J. Exp. Psychol.: Hum. Percept.</a:t>
            </a:r>
            <a:endParaRPr lang="en-CN" sz="1200" i="1" dirty="0">
              <a:solidFill>
                <a:srgbClr val="0A999E"/>
              </a:solidFill>
              <a:latin typeface="Times" pitchFamily="2" charset="0"/>
            </a:endParaRPr>
          </a:p>
        </p:txBody>
      </p:sp>
      <p:sp>
        <p:nvSpPr>
          <p:cNvPr id="10" name="Rectangle 9">
            <a:extLst>
              <a:ext uri="{FF2B5EF4-FFF2-40B4-BE49-F238E27FC236}">
                <a16:creationId xmlns:a16="http://schemas.microsoft.com/office/drawing/2014/main" id="{8F78864F-FD17-A498-6E03-0C1F93CD7976}"/>
              </a:ext>
            </a:extLst>
          </p:cNvPr>
          <p:cNvSpPr/>
          <p:nvPr/>
        </p:nvSpPr>
        <p:spPr>
          <a:xfrm>
            <a:off x="3095837" y="3099770"/>
            <a:ext cx="648072" cy="779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nvGrpSpPr>
          <p:cNvPr id="16" name="Group 15">
            <a:extLst>
              <a:ext uri="{FF2B5EF4-FFF2-40B4-BE49-F238E27FC236}">
                <a16:creationId xmlns:a16="http://schemas.microsoft.com/office/drawing/2014/main" id="{B0141771-2F8A-BC47-2A43-5BB0C873AA99}"/>
              </a:ext>
            </a:extLst>
          </p:cNvPr>
          <p:cNvGrpSpPr/>
          <p:nvPr/>
        </p:nvGrpSpPr>
        <p:grpSpPr>
          <a:xfrm>
            <a:off x="4401356" y="1635646"/>
            <a:ext cx="2748739" cy="2755390"/>
            <a:chOff x="4554928" y="1638206"/>
            <a:chExt cx="2748739" cy="2755390"/>
          </a:xfrm>
        </p:grpSpPr>
        <p:pic>
          <p:nvPicPr>
            <p:cNvPr id="12" name="Picture 11" descr="A graph of a graph&#10;&#10;Description automatically generated">
              <a:extLst>
                <a:ext uri="{FF2B5EF4-FFF2-40B4-BE49-F238E27FC236}">
                  <a16:creationId xmlns:a16="http://schemas.microsoft.com/office/drawing/2014/main" id="{36302966-C018-1718-141D-B05C72340BA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1" r="773" b="1"/>
            <a:stretch/>
          </p:blipFill>
          <p:spPr>
            <a:xfrm>
              <a:off x="4716017" y="1805945"/>
              <a:ext cx="2567634" cy="2587651"/>
            </a:xfrm>
            <a:prstGeom prst="rect">
              <a:avLst/>
            </a:prstGeom>
          </p:spPr>
        </p:pic>
        <p:sp>
          <p:nvSpPr>
            <p:cNvPr id="13" name="Rectangle 12">
              <a:extLst>
                <a:ext uri="{FF2B5EF4-FFF2-40B4-BE49-F238E27FC236}">
                  <a16:creationId xmlns:a16="http://schemas.microsoft.com/office/drawing/2014/main" id="{3E2382A4-DE1A-541D-0390-5624994C8696}"/>
                </a:ext>
              </a:extLst>
            </p:cNvPr>
            <p:cNvSpPr/>
            <p:nvPr/>
          </p:nvSpPr>
          <p:spPr>
            <a:xfrm>
              <a:off x="6012161" y="1638206"/>
              <a:ext cx="1291506" cy="9335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Rectangle 13">
              <a:extLst>
                <a:ext uri="{FF2B5EF4-FFF2-40B4-BE49-F238E27FC236}">
                  <a16:creationId xmlns:a16="http://schemas.microsoft.com/office/drawing/2014/main" id="{97AB7DA4-3BAF-6B10-792F-7C709A7EB2B8}"/>
                </a:ext>
              </a:extLst>
            </p:cNvPr>
            <p:cNvSpPr/>
            <p:nvPr/>
          </p:nvSpPr>
          <p:spPr>
            <a:xfrm>
              <a:off x="5688331" y="1638206"/>
              <a:ext cx="647659" cy="387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Rectangle 14">
              <a:extLst>
                <a:ext uri="{FF2B5EF4-FFF2-40B4-BE49-F238E27FC236}">
                  <a16:creationId xmlns:a16="http://schemas.microsoft.com/office/drawing/2014/main" id="{C658C628-1CB8-5C93-C44A-8F833FDCED1D}"/>
                </a:ext>
              </a:extLst>
            </p:cNvPr>
            <p:cNvSpPr/>
            <p:nvPr/>
          </p:nvSpPr>
          <p:spPr>
            <a:xfrm>
              <a:off x="4554928" y="1859088"/>
              <a:ext cx="647659" cy="387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17" name="Rectangle 16">
            <a:extLst>
              <a:ext uri="{FF2B5EF4-FFF2-40B4-BE49-F238E27FC236}">
                <a16:creationId xmlns:a16="http://schemas.microsoft.com/office/drawing/2014/main" id="{EF879CEB-AD36-A0CC-10E7-AEF3F871C7FF}"/>
              </a:ext>
            </a:extLst>
          </p:cNvPr>
          <p:cNvSpPr/>
          <p:nvPr/>
        </p:nvSpPr>
        <p:spPr>
          <a:xfrm>
            <a:off x="971600" y="1557812"/>
            <a:ext cx="647659" cy="387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D4B5A2B-106B-8426-841D-C52C8D80A122}"/>
                  </a:ext>
                </a:extLst>
              </p:cNvPr>
              <p:cNvSpPr txBox="1"/>
              <p:nvPr/>
            </p:nvSpPr>
            <p:spPr>
              <a:xfrm>
                <a:off x="5542534" y="1766305"/>
                <a:ext cx="3683551" cy="434734"/>
              </a:xfrm>
              <a:prstGeom prst="rect">
                <a:avLst/>
              </a:prstGeom>
              <a:noFill/>
            </p:spPr>
            <p:txBody>
              <a:bodyPr wrap="square">
                <a:spAutoFit/>
              </a:bodyPr>
              <a:lstStyle/>
              <a:p>
                <a:r>
                  <a:rPr lang="en-US" sz="1100" dirty="0">
                    <a:solidFill>
                      <a:schemeClr val="tx1"/>
                    </a:solidFill>
                    <a:effectLst/>
                    <a:latin typeface="Times New Roman" panose="02020603050405020304" pitchFamily="18" charset="0"/>
                    <a:ea typeface="Times New Roman" panose="02020603050405020304" pitchFamily="18" charset="0"/>
                  </a:rPr>
                  <a:t>Hedge’s </a:t>
                </a:r>
                <a:r>
                  <a:rPr lang="en-US" sz="1100" i="1" dirty="0">
                    <a:solidFill>
                      <a:schemeClr val="tx1"/>
                    </a:solidFill>
                    <a:effectLst/>
                    <a:latin typeface="Times New Roman" panose="02020603050405020304" pitchFamily="18" charset="0"/>
                    <a:ea typeface="Times New Roman" panose="02020603050405020304" pitchFamily="18" charset="0"/>
                  </a:rPr>
                  <a:t>g</a:t>
                </a:r>
                <a:r>
                  <a:rPr lang="en-US" sz="1100" dirty="0">
                    <a:solidFill>
                      <a:schemeClr val="tx1"/>
                    </a:solidFill>
                    <a:effectLst/>
                    <a:latin typeface="Times New Roman" panose="02020603050405020304" pitchFamily="18" charset="0"/>
                    <a:ea typeface="Times New Roman" panose="02020603050405020304" pitchFamily="18" charset="0"/>
                  </a:rPr>
                  <a:t> </a:t>
                </a:r>
                <a:r>
                  <a:rPr lang="en-US" altLang="zh-CN" sz="1100" dirty="0">
                    <a:solidFill>
                      <a:schemeClr val="tx1"/>
                    </a:solidFill>
                    <a:effectLst/>
                    <a:latin typeface="Times New Roman" panose="02020603050405020304" pitchFamily="18" charset="0"/>
                    <a:ea typeface="Times New Roman" panose="02020603050405020304" pitchFamily="18" charset="0"/>
                  </a:rPr>
                  <a:t>=</a:t>
                </a:r>
                <a:r>
                  <a:rPr lang="en-US" sz="1100" dirty="0">
                    <a:solidFill>
                      <a:schemeClr val="tx1"/>
                    </a:solidFill>
                    <a:effectLst/>
                    <a:latin typeface="Times New Roman" panose="02020603050405020304" pitchFamily="18" charset="0"/>
                    <a:ea typeface="Times New Roman" panose="02020603050405020304" pitchFamily="18" charset="0"/>
                  </a:rPr>
                  <a:t> .88 (SE = 0.05, </a:t>
                </a:r>
                <a:r>
                  <a:rPr lang="en-US" sz="1100" i="1" dirty="0">
                    <a:solidFill>
                      <a:schemeClr val="tx1"/>
                    </a:solidFill>
                    <a:effectLst/>
                    <a:latin typeface="Times New Roman" panose="02020603050405020304" pitchFamily="18" charset="0"/>
                    <a:ea typeface="Times New Roman" panose="02020603050405020304" pitchFamily="18" charset="0"/>
                  </a:rPr>
                  <a:t>p</a:t>
                </a:r>
                <a:r>
                  <a:rPr lang="en-US" sz="1100" dirty="0">
                    <a:solidFill>
                      <a:schemeClr val="tx1"/>
                    </a:solidFill>
                    <a:effectLst/>
                    <a:latin typeface="Times New Roman" panose="02020603050405020304" pitchFamily="18" charset="0"/>
                    <a:ea typeface="Times New Roman" panose="02020603050405020304" pitchFamily="18" charset="0"/>
                  </a:rPr>
                  <a:t> &lt; .001, 95% CI [.79, .97])</a:t>
                </a:r>
                <a:endParaRPr lang="en-US" sz="1100" dirty="0">
                  <a:latin typeface="Times New Roman" panose="02020603050405020304" pitchFamily="18" charset="0"/>
                  <a:ea typeface="Times New Roman" panose="02020603050405020304" pitchFamily="18" charset="0"/>
                </a:endParaRPr>
              </a:p>
              <a:p>
                <a:r>
                  <a:rPr lang="en-US" sz="1100" i="1" dirty="0">
                    <a:solidFill>
                      <a:schemeClr val="tx1"/>
                    </a:solidFill>
                    <a:effectLst/>
                    <a:latin typeface="Times New Roman" panose="02020603050405020304" pitchFamily="18" charset="0"/>
                    <a:ea typeface="Times New Roman" panose="02020603050405020304" pitchFamily="18" charset="0"/>
                  </a:rPr>
                  <a:t>Q</a:t>
                </a:r>
                <a:r>
                  <a:rPr lang="en-US" sz="1100" dirty="0">
                    <a:solidFill>
                      <a:schemeClr val="tx1"/>
                    </a:solidFill>
                    <a:effectLst/>
                    <a:latin typeface="Times New Roman" panose="02020603050405020304" pitchFamily="18" charset="0"/>
                    <a:ea typeface="Times New Roman" panose="02020603050405020304" pitchFamily="18" charset="0"/>
                  </a:rPr>
                  <a:t> (166) = 1426.33, </a:t>
                </a:r>
                <a:r>
                  <a:rPr lang="en-US" sz="1100" i="1" dirty="0">
                    <a:solidFill>
                      <a:schemeClr val="tx1"/>
                    </a:solidFill>
                    <a:effectLst/>
                    <a:latin typeface="Times New Roman" panose="02020603050405020304" pitchFamily="18" charset="0"/>
                    <a:ea typeface="Times New Roman" panose="02020603050405020304" pitchFamily="18" charset="0"/>
                  </a:rPr>
                  <a:t>p</a:t>
                </a:r>
                <a:r>
                  <a:rPr lang="en-US" sz="1100" dirty="0">
                    <a:solidFill>
                      <a:schemeClr val="tx1"/>
                    </a:solidFill>
                    <a:effectLst/>
                    <a:latin typeface="Times New Roman" panose="02020603050405020304" pitchFamily="18" charset="0"/>
                    <a:ea typeface="Times New Roman" panose="02020603050405020304" pitchFamily="18" charset="0"/>
                  </a:rPr>
                  <a:t> &lt; .001, </a:t>
                </a:r>
                <a14:m>
                  <m:oMath xmlns:m="http://schemas.openxmlformats.org/officeDocument/2006/math">
                    <m:sSup>
                      <m:sSupPr>
                        <m:ctrlPr>
                          <a:rPr lang="en-CN" sz="1100" i="1">
                            <a:solidFill>
                              <a:schemeClr val="tx1"/>
                            </a:solidFill>
                            <a:effectLst/>
                            <a:latin typeface="Cambria Math" panose="02040503050406030204" pitchFamily="18" charset="0"/>
                          </a:rPr>
                        </m:ctrlPr>
                      </m:sSupPr>
                      <m:e>
                        <m:r>
                          <a:rPr lang="en-US" sz="11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US" sz="11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2 </m:t>
                        </m:r>
                      </m:sup>
                    </m:sSup>
                  </m:oMath>
                </a14:m>
                <a:r>
                  <a:rPr lang="en-US" sz="1100" dirty="0">
                    <a:solidFill>
                      <a:schemeClr val="tx1"/>
                    </a:solidFill>
                    <a:effectLst/>
                    <a:latin typeface="Times New Roman" panose="02020603050405020304" pitchFamily="18" charset="0"/>
                    <a:ea typeface="Times New Roman" panose="02020603050405020304" pitchFamily="18" charset="0"/>
                  </a:rPr>
                  <a:t>= 90.90%</a:t>
                </a:r>
                <a:endParaRPr lang="en-CN" sz="1100" dirty="0">
                  <a:solidFill>
                    <a:schemeClr val="tx1"/>
                  </a:solidFill>
                </a:endParaRPr>
              </a:p>
            </p:txBody>
          </p:sp>
        </mc:Choice>
        <mc:Fallback xmlns="">
          <p:sp>
            <p:nvSpPr>
              <p:cNvPr id="21" name="TextBox 20">
                <a:extLst>
                  <a:ext uri="{FF2B5EF4-FFF2-40B4-BE49-F238E27FC236}">
                    <a16:creationId xmlns:a16="http://schemas.microsoft.com/office/drawing/2014/main" id="{6D4B5A2B-106B-8426-841D-C52C8D80A122}"/>
                  </a:ext>
                </a:extLst>
              </p:cNvPr>
              <p:cNvSpPr txBox="1">
                <a:spLocks noRot="1" noChangeAspect="1" noMove="1" noResize="1" noEditPoints="1" noAdjustHandles="1" noChangeArrowheads="1" noChangeShapeType="1" noTextEdit="1"/>
              </p:cNvSpPr>
              <p:nvPr/>
            </p:nvSpPr>
            <p:spPr>
              <a:xfrm>
                <a:off x="5542534" y="1766305"/>
                <a:ext cx="3683551" cy="434734"/>
              </a:xfrm>
              <a:prstGeom prst="rect">
                <a:avLst/>
              </a:prstGeom>
              <a:blipFill>
                <a:blip r:embed="rId6"/>
                <a:stretch>
                  <a:fillRect b="-8571"/>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0879AB14-A60B-FAC3-B753-28B2D4B1CECB}"/>
              </a:ext>
            </a:extLst>
          </p:cNvPr>
          <p:cNvSpPr txBox="1"/>
          <p:nvPr/>
        </p:nvSpPr>
        <p:spPr>
          <a:xfrm>
            <a:off x="4572000" y="4497372"/>
            <a:ext cx="4830618" cy="276999"/>
          </a:xfrm>
          <a:prstGeom prst="rect">
            <a:avLst/>
          </a:prstGeom>
          <a:noFill/>
        </p:spPr>
        <p:txBody>
          <a:bodyPr wrap="square">
            <a:spAutoFit/>
          </a:bodyPr>
          <a:lstStyle/>
          <a:p>
            <a:r>
              <a:rPr lang="en-GB" sz="1200" dirty="0">
                <a:solidFill>
                  <a:srgbClr val="0A999E"/>
                </a:solidFill>
                <a:latin typeface="Times" pitchFamily="2" charset="0"/>
              </a:rPr>
              <a:t>Liu, Hu, Hu, &amp; Sui, (2023), </a:t>
            </a:r>
            <a:r>
              <a:rPr lang="en-GB" sz="1200" i="1" dirty="0" err="1">
                <a:solidFill>
                  <a:srgbClr val="0A999E"/>
                </a:solidFill>
                <a:latin typeface="Times" pitchFamily="2" charset="0"/>
              </a:rPr>
              <a:t>PsyArXiv</a:t>
            </a:r>
            <a:endParaRPr lang="en-CN" sz="1200" i="1" dirty="0">
              <a:solidFill>
                <a:srgbClr val="0A999E"/>
              </a:solidFill>
              <a:latin typeface="Times" pitchFamily="2" charset="0"/>
            </a:endParaRPr>
          </a:p>
        </p:txBody>
      </p:sp>
      <p:cxnSp>
        <p:nvCxnSpPr>
          <p:cNvPr id="24" name="直接连接符 12">
            <a:extLst>
              <a:ext uri="{FF2B5EF4-FFF2-40B4-BE49-F238E27FC236}">
                <a16:creationId xmlns:a16="http://schemas.microsoft.com/office/drawing/2014/main" id="{814EAAA2-297C-9D4F-017A-304C125AE330}"/>
              </a:ext>
            </a:extLst>
          </p:cNvPr>
          <p:cNvCxnSpPr>
            <a:cxnSpLocks/>
          </p:cNvCxnSpPr>
          <p:nvPr/>
        </p:nvCxnSpPr>
        <p:spPr bwMode="auto">
          <a:xfrm>
            <a:off x="4401356" y="1762320"/>
            <a:ext cx="0" cy="3230855"/>
          </a:xfrm>
          <a:prstGeom prst="line">
            <a:avLst/>
          </a:prstGeom>
          <a:noFill/>
          <a:ln w="12700" cap="flat" cmpd="sng" algn="ctr">
            <a:solidFill>
              <a:srgbClr val="006699"/>
            </a:solidFill>
            <a:prstDash val="lgDash"/>
            <a:round/>
            <a:headEnd type="none" w="med" len="med"/>
            <a:tailEnd type="none" w="med" len="med"/>
          </a:ln>
        </p:spPr>
      </p:cxnSp>
      <p:sp>
        <p:nvSpPr>
          <p:cNvPr id="7" name="TextBox 6">
            <a:extLst>
              <a:ext uri="{FF2B5EF4-FFF2-40B4-BE49-F238E27FC236}">
                <a16:creationId xmlns:a16="http://schemas.microsoft.com/office/drawing/2014/main" id="{86CDDE06-13BA-4E3C-4E05-ABC2EC87E549}"/>
              </a:ext>
            </a:extLst>
          </p:cNvPr>
          <p:cNvSpPr txBox="1"/>
          <p:nvPr/>
        </p:nvSpPr>
        <p:spPr>
          <a:xfrm>
            <a:off x="611560" y="856332"/>
            <a:ext cx="7488832" cy="923330"/>
          </a:xfrm>
          <a:prstGeom prst="rect">
            <a:avLst/>
          </a:prstGeom>
          <a:noFill/>
        </p:spPr>
        <p:txBody>
          <a:bodyPr wrap="square">
            <a:spAutoFit/>
          </a:bodyPr>
          <a:lstStyle/>
          <a:p>
            <a:pPr marL="285750" indent="-285750">
              <a:buFont typeface="Wingdings" pitchFamily="2" charset="2"/>
              <a:buChar char="q"/>
            </a:pPr>
            <a:r>
              <a:rPr lang="en-US" dirty="0">
                <a:solidFill>
                  <a:srgbClr val="006699"/>
                </a:solidFill>
                <a:highlight>
                  <a:srgbClr val="FFFF00"/>
                </a:highlight>
                <a:latin typeface="Times" pitchFamily="2" charset="0"/>
              </a:rPr>
              <a:t>A typical pattern in this task is that shapes associated with the “Self” demonstrate a response advantage over shapes related to “Others” in the matching pairs.</a:t>
            </a:r>
            <a:endParaRPr lang="en-GB" dirty="0">
              <a:solidFill>
                <a:srgbClr val="006699"/>
              </a:solidFill>
              <a:highlight>
                <a:srgbClr val="FFFF00"/>
              </a:highlight>
              <a:latin typeface="Times" pitchFamily="2" charset="0"/>
            </a:endParaRPr>
          </a:p>
        </p:txBody>
      </p:sp>
    </p:spTree>
    <p:extLst>
      <p:ext uri="{BB962C8B-B14F-4D97-AF65-F5344CB8AC3E}">
        <p14:creationId xmlns:p14="http://schemas.microsoft.com/office/powerpoint/2010/main" val="228744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6D271F5-2C6F-2146-B0EB-6CDAB87381E6}"/>
              </a:ext>
            </a:extLst>
          </p:cNvPr>
          <p:cNvSpPr txBox="1"/>
          <p:nvPr/>
        </p:nvSpPr>
        <p:spPr>
          <a:xfrm>
            <a:off x="459255" y="235735"/>
            <a:ext cx="7056784" cy="523220"/>
          </a:xfrm>
          <a:prstGeom prst="rect">
            <a:avLst/>
          </a:prstGeom>
          <a:noFill/>
        </p:spPr>
        <p:txBody>
          <a:bodyPr wrap="square">
            <a:spAutoFit/>
          </a:bodyPr>
          <a:lstStyle/>
          <a:p>
            <a:pPr>
              <a:defRPr/>
            </a:pPr>
            <a:r>
              <a:rPr lang="en-GB" sz="2800" b="1" dirty="0">
                <a:solidFill>
                  <a:srgbClr val="006699"/>
                </a:solidFill>
                <a:latin typeface="Times New Roman" panose="02020603050405020304" pitchFamily="18" charset="0"/>
                <a:cs typeface="Times New Roman" panose="02020603050405020304" pitchFamily="18" charset="0"/>
              </a:rPr>
              <a:t>Variability in Quantifying SPE using</a:t>
            </a:r>
            <a:r>
              <a:rPr lang="zh-CN" altLang="en-US" sz="2800" b="1" dirty="0">
                <a:solidFill>
                  <a:srgbClr val="006699"/>
                </a:solidFill>
                <a:latin typeface="Times New Roman" panose="02020603050405020304" pitchFamily="18" charset="0"/>
                <a:cs typeface="Times New Roman" panose="02020603050405020304" pitchFamily="18" charset="0"/>
              </a:rPr>
              <a:t> </a:t>
            </a:r>
            <a:r>
              <a:rPr lang="en-US" altLang="zh-CN" sz="2800" b="1" dirty="0">
                <a:solidFill>
                  <a:srgbClr val="006699"/>
                </a:solidFill>
                <a:latin typeface="Times New Roman" panose="02020603050405020304" pitchFamily="18" charset="0"/>
                <a:cs typeface="Times New Roman" panose="02020603050405020304" pitchFamily="18" charset="0"/>
              </a:rPr>
              <a:t>SPMT</a:t>
            </a:r>
          </a:p>
        </p:txBody>
      </p:sp>
      <p:grpSp>
        <p:nvGrpSpPr>
          <p:cNvPr id="4125" name="Group 4124">
            <a:extLst>
              <a:ext uri="{FF2B5EF4-FFF2-40B4-BE49-F238E27FC236}">
                <a16:creationId xmlns:a16="http://schemas.microsoft.com/office/drawing/2014/main" id="{458458BC-7217-07EA-4F3E-3D1899AD9843}"/>
              </a:ext>
            </a:extLst>
          </p:cNvPr>
          <p:cNvGrpSpPr/>
          <p:nvPr/>
        </p:nvGrpSpPr>
        <p:grpSpPr>
          <a:xfrm>
            <a:off x="786029" y="1516784"/>
            <a:ext cx="7332518" cy="2420724"/>
            <a:chOff x="551795" y="1058482"/>
            <a:chExt cx="7332518" cy="2420724"/>
          </a:xfrm>
        </p:grpSpPr>
        <p:sp>
          <p:nvSpPr>
            <p:cNvPr id="13" name="TextBox 12">
              <a:extLst>
                <a:ext uri="{FF2B5EF4-FFF2-40B4-BE49-F238E27FC236}">
                  <a16:creationId xmlns:a16="http://schemas.microsoft.com/office/drawing/2014/main" id="{3C469B6F-6B90-F74F-5EA4-8EF0B1A9DB9F}"/>
                </a:ext>
              </a:extLst>
            </p:cNvPr>
            <p:cNvSpPr txBox="1"/>
            <p:nvPr/>
          </p:nvSpPr>
          <p:spPr>
            <a:xfrm>
              <a:off x="3400811" y="1058482"/>
              <a:ext cx="1282980" cy="523220"/>
            </a:xfrm>
            <a:prstGeom prst="rect">
              <a:avLst/>
            </a:prstGeom>
            <a:noFill/>
          </p:spPr>
          <p:txBody>
            <a:bodyPr wrap="none" rtlCol="0">
              <a:spAutoFit/>
            </a:bodyPr>
            <a:lstStyle/>
            <a:p>
              <a:endParaRPr lang="en-CN" sz="1400" dirty="0">
                <a:solidFill>
                  <a:srgbClr val="006699"/>
                </a:solidFill>
                <a:latin typeface="Times" pitchFamily="2" charset="0"/>
              </a:endParaRPr>
            </a:p>
            <a:p>
              <a:r>
                <a:rPr lang="en-CN" sz="1400" dirty="0">
                  <a:solidFill>
                    <a:srgbClr val="006699"/>
                  </a:solidFill>
                  <a:latin typeface="Times" pitchFamily="2" charset="0"/>
                </a:rPr>
                <a:t>Reaction Time </a:t>
              </a:r>
            </a:p>
          </p:txBody>
        </p:sp>
        <p:sp>
          <p:nvSpPr>
            <p:cNvPr id="14" name="TextBox 13">
              <a:extLst>
                <a:ext uri="{FF2B5EF4-FFF2-40B4-BE49-F238E27FC236}">
                  <a16:creationId xmlns:a16="http://schemas.microsoft.com/office/drawing/2014/main" id="{30F7F0ED-9328-AC09-5FB2-E457126AE3E7}"/>
                </a:ext>
              </a:extLst>
            </p:cNvPr>
            <p:cNvSpPr txBox="1"/>
            <p:nvPr/>
          </p:nvSpPr>
          <p:spPr>
            <a:xfrm>
              <a:off x="3400811" y="2643758"/>
              <a:ext cx="694421" cy="307777"/>
            </a:xfrm>
            <a:prstGeom prst="rect">
              <a:avLst/>
            </a:prstGeom>
            <a:noFill/>
          </p:spPr>
          <p:txBody>
            <a:bodyPr wrap="none" rtlCol="0">
              <a:spAutoFit/>
            </a:bodyPr>
            <a:lstStyle/>
            <a:p>
              <a:r>
                <a:rPr lang="en-CN" sz="1400" dirty="0">
                  <a:solidFill>
                    <a:srgbClr val="006699"/>
                  </a:solidFill>
                  <a:latin typeface="Times" pitchFamily="2" charset="0"/>
                </a:rPr>
                <a:t>Choice</a:t>
              </a:r>
            </a:p>
          </p:txBody>
        </p:sp>
        <p:sp>
          <p:nvSpPr>
            <p:cNvPr id="23" name="TextBox 22">
              <a:extLst>
                <a:ext uri="{FF2B5EF4-FFF2-40B4-BE49-F238E27FC236}">
                  <a16:creationId xmlns:a16="http://schemas.microsoft.com/office/drawing/2014/main" id="{7BFEA79F-E9CE-EE9C-A1F4-D38EFE3417CA}"/>
                </a:ext>
              </a:extLst>
            </p:cNvPr>
            <p:cNvSpPr txBox="1"/>
            <p:nvPr/>
          </p:nvSpPr>
          <p:spPr>
            <a:xfrm>
              <a:off x="5066666" y="2374041"/>
              <a:ext cx="918841" cy="307777"/>
            </a:xfrm>
            <a:prstGeom prst="rect">
              <a:avLst/>
            </a:prstGeom>
            <a:noFill/>
          </p:spPr>
          <p:txBody>
            <a:bodyPr wrap="none" rtlCol="0">
              <a:spAutoFit/>
            </a:bodyPr>
            <a:lstStyle/>
            <a:p>
              <a:r>
                <a:rPr lang="en-CN" sz="1400" dirty="0">
                  <a:solidFill>
                    <a:srgbClr val="006699"/>
                  </a:solidFill>
                  <a:latin typeface="Times" pitchFamily="2" charset="0"/>
                </a:rPr>
                <a:t>Accuracy </a:t>
              </a:r>
            </a:p>
          </p:txBody>
        </p:sp>
        <p:cxnSp>
          <p:nvCxnSpPr>
            <p:cNvPr id="27" name="Straight Connector 26">
              <a:extLst>
                <a:ext uri="{FF2B5EF4-FFF2-40B4-BE49-F238E27FC236}">
                  <a16:creationId xmlns:a16="http://schemas.microsoft.com/office/drawing/2014/main" id="{6FD63AC9-34C5-F6A4-6801-B9546B8AE712}"/>
                </a:ext>
              </a:extLst>
            </p:cNvPr>
            <p:cNvCxnSpPr>
              <a:cxnSpLocks/>
              <a:endCxn id="34" idx="1"/>
            </p:cNvCxnSpPr>
            <p:nvPr/>
          </p:nvCxnSpPr>
          <p:spPr>
            <a:xfrm>
              <a:off x="3839402" y="1671700"/>
              <a:ext cx="779568" cy="454929"/>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4" name="TextBox 33">
              <a:extLst>
                <a:ext uri="{FF2B5EF4-FFF2-40B4-BE49-F238E27FC236}">
                  <a16:creationId xmlns:a16="http://schemas.microsoft.com/office/drawing/2014/main" id="{81F01754-D4CE-0F23-7973-8511E6DB518C}"/>
                </a:ext>
              </a:extLst>
            </p:cNvPr>
            <p:cNvSpPr txBox="1"/>
            <p:nvPr/>
          </p:nvSpPr>
          <p:spPr>
            <a:xfrm>
              <a:off x="4618970" y="1972740"/>
              <a:ext cx="1269515" cy="307777"/>
            </a:xfrm>
            <a:prstGeom prst="rect">
              <a:avLst/>
            </a:prstGeom>
            <a:noFill/>
          </p:spPr>
          <p:txBody>
            <a:bodyPr wrap="none" rtlCol="0">
              <a:spAutoFit/>
            </a:bodyPr>
            <a:lstStyle/>
            <a:p>
              <a:r>
                <a:rPr lang="en-GB" sz="1400" i="1" dirty="0">
                  <a:solidFill>
                    <a:srgbClr val="006699"/>
                  </a:solidFill>
                  <a:latin typeface="Times" pitchFamily="2" charset="0"/>
                </a:rPr>
                <a:t>v, z</a:t>
              </a:r>
              <a:r>
                <a:rPr lang="zh-CN" altLang="en-US" sz="1400" i="1" dirty="0">
                  <a:solidFill>
                    <a:srgbClr val="006699"/>
                  </a:solidFill>
                  <a:latin typeface="Times" pitchFamily="2" charset="0"/>
                </a:rPr>
                <a:t> </a:t>
              </a:r>
              <a:r>
                <a:rPr lang="en-US" altLang="zh-CN" sz="1400" dirty="0">
                  <a:solidFill>
                    <a:srgbClr val="006699"/>
                  </a:solidFill>
                  <a:latin typeface="Times" pitchFamily="2" charset="0"/>
                </a:rPr>
                <a:t>from DDM</a:t>
              </a:r>
              <a:endParaRPr lang="en-CN" sz="1400" dirty="0">
                <a:solidFill>
                  <a:srgbClr val="006699"/>
                </a:solidFill>
                <a:latin typeface="Times" pitchFamily="2" charset="0"/>
              </a:endParaRPr>
            </a:p>
          </p:txBody>
        </p:sp>
        <p:pic>
          <p:nvPicPr>
            <p:cNvPr id="39" name="Picture 38" descr="A diagram of a formal trial&#10;&#10;Description automatically generated">
              <a:extLst>
                <a:ext uri="{FF2B5EF4-FFF2-40B4-BE49-F238E27FC236}">
                  <a16:creationId xmlns:a16="http://schemas.microsoft.com/office/drawing/2014/main" id="{F5C51487-80A1-842C-63F9-26FFC7163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95" y="1242166"/>
              <a:ext cx="1915909" cy="1990554"/>
            </a:xfrm>
            <a:prstGeom prst="rect">
              <a:avLst/>
            </a:prstGeom>
          </p:spPr>
        </p:pic>
        <p:cxnSp>
          <p:nvCxnSpPr>
            <p:cNvPr id="42" name="Straight Connector 41">
              <a:extLst>
                <a:ext uri="{FF2B5EF4-FFF2-40B4-BE49-F238E27FC236}">
                  <a16:creationId xmlns:a16="http://schemas.microsoft.com/office/drawing/2014/main" id="{9319A350-E02B-DA45-9715-0BE30A5F4C71}"/>
                </a:ext>
              </a:extLst>
            </p:cNvPr>
            <p:cNvCxnSpPr>
              <a:cxnSpLocks/>
              <a:stCxn id="14" idx="0"/>
            </p:cNvCxnSpPr>
            <p:nvPr/>
          </p:nvCxnSpPr>
          <p:spPr>
            <a:xfrm flipV="1">
              <a:off x="3748022" y="2210999"/>
              <a:ext cx="863423" cy="432759"/>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7" name="TextBox 46">
              <a:extLst>
                <a:ext uri="{FF2B5EF4-FFF2-40B4-BE49-F238E27FC236}">
                  <a16:creationId xmlns:a16="http://schemas.microsoft.com/office/drawing/2014/main" id="{F4240387-6FBF-50D2-22B0-D5A9951CA531}"/>
                </a:ext>
              </a:extLst>
            </p:cNvPr>
            <p:cNvSpPr txBox="1"/>
            <p:nvPr/>
          </p:nvSpPr>
          <p:spPr>
            <a:xfrm>
              <a:off x="5032355" y="3171429"/>
              <a:ext cx="1527982" cy="307777"/>
            </a:xfrm>
            <a:prstGeom prst="rect">
              <a:avLst/>
            </a:prstGeom>
            <a:noFill/>
          </p:spPr>
          <p:txBody>
            <a:bodyPr wrap="none" rtlCol="0">
              <a:spAutoFit/>
            </a:bodyPr>
            <a:lstStyle/>
            <a:p>
              <a:r>
                <a:rPr lang="en-GB" sz="1400" i="1" dirty="0">
                  <a:solidFill>
                    <a:srgbClr val="006699"/>
                  </a:solidFill>
                  <a:latin typeface="Times" pitchFamily="2" charset="0"/>
                </a:rPr>
                <a:t>d</a:t>
              </a:r>
              <a:r>
                <a:rPr lang="en-GB" sz="1400" dirty="0">
                  <a:solidFill>
                    <a:srgbClr val="006699"/>
                  </a:solidFill>
                  <a:latin typeface="Times" pitchFamily="2" charset="0"/>
                </a:rPr>
                <a:t>-prime from SDT</a:t>
              </a:r>
              <a:endParaRPr lang="en-CN" sz="1400" dirty="0">
                <a:solidFill>
                  <a:srgbClr val="006699"/>
                </a:solidFill>
                <a:latin typeface="Times" pitchFamily="2" charset="0"/>
              </a:endParaRPr>
            </a:p>
          </p:txBody>
        </p:sp>
        <p:cxnSp>
          <p:nvCxnSpPr>
            <p:cNvPr id="51" name="Straight Connector 50">
              <a:extLst>
                <a:ext uri="{FF2B5EF4-FFF2-40B4-BE49-F238E27FC236}">
                  <a16:creationId xmlns:a16="http://schemas.microsoft.com/office/drawing/2014/main" id="{5772F8C6-DD09-9C20-5A1B-79F8A911EB4E}"/>
                </a:ext>
              </a:extLst>
            </p:cNvPr>
            <p:cNvCxnSpPr>
              <a:cxnSpLocks/>
            </p:cNvCxnSpPr>
            <p:nvPr/>
          </p:nvCxnSpPr>
          <p:spPr>
            <a:xfrm>
              <a:off x="4920129" y="1541714"/>
              <a:ext cx="2028135" cy="547648"/>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a:extLst>
                <a:ext uri="{FF2B5EF4-FFF2-40B4-BE49-F238E27FC236}">
                  <a16:creationId xmlns:a16="http://schemas.microsoft.com/office/drawing/2014/main" id="{B14B3EB5-13B9-8E66-D8DD-474F8FB0A32B}"/>
                </a:ext>
              </a:extLst>
            </p:cNvPr>
            <p:cNvCxnSpPr>
              <a:cxnSpLocks/>
              <a:stCxn id="23" idx="3"/>
              <a:endCxn id="56" idx="1"/>
            </p:cNvCxnSpPr>
            <p:nvPr/>
          </p:nvCxnSpPr>
          <p:spPr>
            <a:xfrm flipV="1">
              <a:off x="5985507" y="2113586"/>
              <a:ext cx="970282" cy="414344"/>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6" name="TextBox 55">
              <a:extLst>
                <a:ext uri="{FF2B5EF4-FFF2-40B4-BE49-F238E27FC236}">
                  <a16:creationId xmlns:a16="http://schemas.microsoft.com/office/drawing/2014/main" id="{194C4438-3F84-3258-2726-EAF0E0DA1939}"/>
                </a:ext>
              </a:extLst>
            </p:cNvPr>
            <p:cNvSpPr txBox="1"/>
            <p:nvPr/>
          </p:nvSpPr>
          <p:spPr>
            <a:xfrm>
              <a:off x="6955789" y="1959697"/>
              <a:ext cx="928524" cy="307777"/>
            </a:xfrm>
            <a:prstGeom prst="rect">
              <a:avLst/>
            </a:prstGeom>
            <a:noFill/>
          </p:spPr>
          <p:txBody>
            <a:bodyPr wrap="none" rtlCol="0">
              <a:spAutoFit/>
            </a:bodyPr>
            <a:lstStyle/>
            <a:p>
              <a:r>
                <a:rPr lang="en-CN" sz="1400" dirty="0">
                  <a:solidFill>
                    <a:srgbClr val="006699"/>
                  </a:solidFill>
                  <a:latin typeface="Times" pitchFamily="2" charset="0"/>
                </a:rPr>
                <a:t>Efficiency</a:t>
              </a:r>
            </a:p>
          </p:txBody>
        </p:sp>
        <p:cxnSp>
          <p:nvCxnSpPr>
            <p:cNvPr id="60" name="Straight Connector 59">
              <a:extLst>
                <a:ext uri="{FF2B5EF4-FFF2-40B4-BE49-F238E27FC236}">
                  <a16:creationId xmlns:a16="http://schemas.microsoft.com/office/drawing/2014/main" id="{3121FCF1-A84D-0026-756E-31AC24074F8A}"/>
                </a:ext>
              </a:extLst>
            </p:cNvPr>
            <p:cNvCxnSpPr>
              <a:cxnSpLocks/>
              <a:stCxn id="14" idx="3"/>
            </p:cNvCxnSpPr>
            <p:nvPr/>
          </p:nvCxnSpPr>
          <p:spPr>
            <a:xfrm flipV="1">
              <a:off x="4095232" y="2571750"/>
              <a:ext cx="999189" cy="225897"/>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9465595F-CE89-7373-568B-0A25D104BBCB}"/>
                </a:ext>
              </a:extLst>
            </p:cNvPr>
            <p:cNvCxnSpPr>
              <a:cxnSpLocks/>
              <a:endCxn id="47" idx="1"/>
            </p:cNvCxnSpPr>
            <p:nvPr/>
          </p:nvCxnSpPr>
          <p:spPr>
            <a:xfrm>
              <a:off x="4239502" y="2967662"/>
              <a:ext cx="792853" cy="357656"/>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4097" name="Straight Connector 4096">
              <a:extLst>
                <a:ext uri="{FF2B5EF4-FFF2-40B4-BE49-F238E27FC236}">
                  <a16:creationId xmlns:a16="http://schemas.microsoft.com/office/drawing/2014/main" id="{A5EE6E64-270C-338A-3E9A-A8691E2EF4E7}"/>
                </a:ext>
              </a:extLst>
            </p:cNvPr>
            <p:cNvCxnSpPr>
              <a:cxnSpLocks/>
            </p:cNvCxnSpPr>
            <p:nvPr/>
          </p:nvCxnSpPr>
          <p:spPr>
            <a:xfrm flipV="1">
              <a:off x="2385899" y="1536372"/>
              <a:ext cx="1014912" cy="674627"/>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4100" name="Straight Connector 4099">
              <a:extLst>
                <a:ext uri="{FF2B5EF4-FFF2-40B4-BE49-F238E27FC236}">
                  <a16:creationId xmlns:a16="http://schemas.microsoft.com/office/drawing/2014/main" id="{72582266-BFF4-D2AD-C25C-2EE400EC5709}"/>
                </a:ext>
              </a:extLst>
            </p:cNvPr>
            <p:cNvCxnSpPr>
              <a:cxnSpLocks/>
              <a:endCxn id="14" idx="1"/>
            </p:cNvCxnSpPr>
            <p:nvPr/>
          </p:nvCxnSpPr>
          <p:spPr>
            <a:xfrm>
              <a:off x="2385899" y="2193976"/>
              <a:ext cx="1014912" cy="603671"/>
            </a:xfrm>
            <a:prstGeom prst="line">
              <a:avLst/>
            </a:prstGeom>
            <a:solidFill>
              <a:srgbClr val="006699"/>
            </a:solidFill>
            <a:ln>
              <a:solidFill>
                <a:srgbClr val="0A999E"/>
              </a:solidFill>
              <a:tailEnd type="triangle"/>
            </a:ln>
          </p:spPr>
          <p:style>
            <a:lnRef idx="2">
              <a:schemeClr val="accent1">
                <a:shade val="50000"/>
              </a:schemeClr>
            </a:lnRef>
            <a:fillRef idx="1">
              <a:schemeClr val="accent1"/>
            </a:fillRef>
            <a:effectRef idx="0">
              <a:schemeClr val="accent1"/>
            </a:effectRef>
            <a:fontRef idx="minor">
              <a:schemeClr val="lt1"/>
            </a:fontRef>
          </p:style>
        </p:cxnSp>
      </p:grpSp>
      <p:sp>
        <p:nvSpPr>
          <p:cNvPr id="4128" name="TextBox 4127">
            <a:extLst>
              <a:ext uri="{FF2B5EF4-FFF2-40B4-BE49-F238E27FC236}">
                <a16:creationId xmlns:a16="http://schemas.microsoft.com/office/drawing/2014/main" id="{3FEF1580-1335-690C-CD28-CCF5F45CB293}"/>
              </a:ext>
            </a:extLst>
          </p:cNvPr>
          <p:cNvSpPr txBox="1"/>
          <p:nvPr/>
        </p:nvSpPr>
        <p:spPr>
          <a:xfrm>
            <a:off x="459255" y="830963"/>
            <a:ext cx="7764668" cy="923330"/>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pitchFamily="2" charset="0"/>
              </a:rPr>
              <a:t>Variability in Indicators: </a:t>
            </a:r>
          </a:p>
          <a:p>
            <a:pPr marL="285750" indent="-285750">
              <a:buFont typeface="Wingdings" pitchFamily="2" charset="2"/>
              <a:buChar char="ü"/>
            </a:pPr>
            <a:r>
              <a:rPr lang="en-GB" dirty="0">
                <a:solidFill>
                  <a:srgbClr val="0A999E"/>
                </a:solidFill>
                <a:latin typeface="Times" pitchFamily="2" charset="0"/>
              </a:rPr>
              <a:t>Two direct outcomes are generated</a:t>
            </a:r>
            <a:r>
              <a:rPr lang="zh-CN" altLang="en-US" dirty="0">
                <a:solidFill>
                  <a:srgbClr val="0A999E"/>
                </a:solidFill>
                <a:latin typeface="Times" pitchFamily="2" charset="0"/>
              </a:rPr>
              <a:t> </a:t>
            </a:r>
            <a:r>
              <a:rPr lang="en-US" altLang="zh-CN" dirty="0">
                <a:solidFill>
                  <a:srgbClr val="0A999E"/>
                </a:solidFill>
                <a:latin typeface="Times" pitchFamily="2" charset="0"/>
              </a:rPr>
              <a:t>from</a:t>
            </a:r>
            <a:r>
              <a:rPr lang="zh-CN" altLang="en-US" dirty="0">
                <a:solidFill>
                  <a:srgbClr val="0A999E"/>
                </a:solidFill>
                <a:latin typeface="Times" pitchFamily="2" charset="0"/>
              </a:rPr>
              <a:t> </a:t>
            </a:r>
            <a:r>
              <a:rPr lang="en-US" altLang="zh-CN" dirty="0">
                <a:solidFill>
                  <a:srgbClr val="0A999E"/>
                </a:solidFill>
                <a:latin typeface="Times" pitchFamily="2" charset="0"/>
              </a:rPr>
              <a:t>SPMT:</a:t>
            </a:r>
            <a:r>
              <a:rPr lang="en-GB" dirty="0">
                <a:solidFill>
                  <a:srgbClr val="0A999E"/>
                </a:solidFill>
                <a:latin typeface="Times" pitchFamily="2" charset="0"/>
              </a:rPr>
              <a:t> Reaction Times (RT) and Choices. Several other indicators can be derived:</a:t>
            </a:r>
          </a:p>
        </p:txBody>
      </p:sp>
      <p:sp>
        <p:nvSpPr>
          <p:cNvPr id="4129" name="TextBox 4128">
            <a:extLst>
              <a:ext uri="{FF2B5EF4-FFF2-40B4-BE49-F238E27FC236}">
                <a16:creationId xmlns:a16="http://schemas.microsoft.com/office/drawing/2014/main" id="{6B5E83FB-A8F9-186D-FC30-C94931A5B62B}"/>
              </a:ext>
            </a:extLst>
          </p:cNvPr>
          <p:cNvSpPr txBox="1"/>
          <p:nvPr/>
        </p:nvSpPr>
        <p:spPr>
          <a:xfrm>
            <a:off x="459255" y="3795886"/>
            <a:ext cx="8240079" cy="1200329"/>
          </a:xfrm>
          <a:prstGeom prst="rect">
            <a:avLst/>
          </a:prstGeom>
          <a:noFill/>
        </p:spPr>
        <p:txBody>
          <a:bodyPr wrap="square">
            <a:spAutoFit/>
          </a:bodyPr>
          <a:lstStyle/>
          <a:p>
            <a:pPr marL="285750" indent="-285750">
              <a:buFont typeface="Wingdings" pitchFamily="2" charset="2"/>
              <a:buChar char="q"/>
            </a:pPr>
            <a:r>
              <a:rPr lang="en-GB" dirty="0">
                <a:solidFill>
                  <a:srgbClr val="006699"/>
                </a:solidFill>
                <a:latin typeface="Times" pitchFamily="2" charset="0"/>
              </a:rPr>
              <a:t>Variability in Baseline: </a:t>
            </a:r>
          </a:p>
          <a:p>
            <a:r>
              <a:rPr lang="en-GB" dirty="0">
                <a:solidFill>
                  <a:srgbClr val="0A999E"/>
                </a:solidFill>
                <a:highlight>
                  <a:srgbClr val="FFFF00"/>
                </a:highlight>
                <a:latin typeface="Times" pitchFamily="2" charset="0"/>
              </a:rPr>
              <a:t>	“Close other” </a:t>
            </a:r>
            <a:r>
              <a:rPr lang="en-GB" sz="1400" dirty="0">
                <a:solidFill>
                  <a:srgbClr val="0A999E"/>
                </a:solidFill>
                <a:highlight>
                  <a:srgbClr val="FFFF00"/>
                </a:highlight>
                <a:latin typeface="Times" pitchFamily="2" charset="0"/>
              </a:rPr>
              <a:t>(e.g., Friend)</a:t>
            </a:r>
            <a:r>
              <a:rPr lang="en-GB" dirty="0">
                <a:solidFill>
                  <a:srgbClr val="0A999E"/>
                </a:solidFill>
                <a:highlight>
                  <a:srgbClr val="FFFF00"/>
                </a:highlight>
                <a:latin typeface="Times" pitchFamily="2" charset="0"/>
              </a:rPr>
              <a:t>, 		“Stranger”, </a:t>
            </a:r>
          </a:p>
          <a:p>
            <a:r>
              <a:rPr lang="en-GB" dirty="0">
                <a:solidFill>
                  <a:srgbClr val="0A999E"/>
                </a:solidFill>
                <a:highlight>
                  <a:srgbClr val="FFFF00"/>
                </a:highlight>
                <a:latin typeface="Times" pitchFamily="2" charset="0"/>
              </a:rPr>
              <a:t>	“Celebrity” </a:t>
            </a:r>
            <a:r>
              <a:rPr lang="en-GB" sz="1400" dirty="0">
                <a:solidFill>
                  <a:srgbClr val="0A999E"/>
                </a:solidFill>
                <a:highlight>
                  <a:srgbClr val="FFFF00"/>
                </a:highlight>
                <a:latin typeface="Times" pitchFamily="2" charset="0"/>
              </a:rPr>
              <a:t>(e.g., “</a:t>
            </a:r>
            <a:r>
              <a:rPr lang="zh-CN" altLang="en-US" sz="1400" dirty="0">
                <a:solidFill>
                  <a:srgbClr val="0A999E"/>
                </a:solidFill>
                <a:highlight>
                  <a:srgbClr val="FFFF00"/>
                </a:highlight>
                <a:latin typeface="Times" pitchFamily="2" charset="0"/>
              </a:rPr>
              <a:t>鲁迅</a:t>
            </a:r>
            <a:r>
              <a:rPr lang="en-GB" sz="1400" dirty="0">
                <a:solidFill>
                  <a:srgbClr val="0A999E"/>
                </a:solidFill>
                <a:highlight>
                  <a:srgbClr val="FFFF00"/>
                </a:highlight>
                <a:latin typeface="Times" pitchFamily="2" charset="0"/>
              </a:rPr>
              <a:t>”)</a:t>
            </a:r>
            <a:r>
              <a:rPr lang="en-GB" dirty="0">
                <a:solidFill>
                  <a:srgbClr val="0A999E"/>
                </a:solidFill>
                <a:highlight>
                  <a:srgbClr val="FFFF00"/>
                </a:highlight>
                <a:latin typeface="Times" pitchFamily="2" charset="0"/>
              </a:rPr>
              <a:t> 		 “Non-person” </a:t>
            </a:r>
            <a:r>
              <a:rPr lang="en-GB" sz="1400" dirty="0">
                <a:solidFill>
                  <a:srgbClr val="0A999E"/>
                </a:solidFill>
                <a:highlight>
                  <a:srgbClr val="FFFF00"/>
                </a:highlight>
                <a:latin typeface="Times" pitchFamily="2" charset="0"/>
              </a:rPr>
              <a:t>(e.g., None). </a:t>
            </a:r>
            <a:endParaRPr lang="en-GB" dirty="0">
              <a:solidFill>
                <a:srgbClr val="0A999E"/>
              </a:solidFill>
              <a:highlight>
                <a:srgbClr val="FFFF00"/>
              </a:highlight>
              <a:latin typeface="Times" pitchFamily="2" charset="0"/>
            </a:endParaRPr>
          </a:p>
          <a:p>
            <a:pPr marL="285750" indent="-285750">
              <a:buFont typeface="Wingdings" pitchFamily="2" charset="2"/>
              <a:buChar char="ü"/>
            </a:pPr>
            <a:endParaRPr lang="en-GB" dirty="0">
              <a:solidFill>
                <a:srgbClr val="0A999E"/>
              </a:solidFill>
              <a:latin typeface="Times" pitchFamily="2" charset="0"/>
            </a:endParaRPr>
          </a:p>
        </p:txBody>
      </p:sp>
      <p:sp>
        <p:nvSpPr>
          <p:cNvPr id="4131" name="TextBox 4130">
            <a:extLst>
              <a:ext uri="{FF2B5EF4-FFF2-40B4-BE49-F238E27FC236}">
                <a16:creationId xmlns:a16="http://schemas.microsoft.com/office/drawing/2014/main" id="{7FD92DCC-7EE1-6950-9949-18A7491A324A}"/>
              </a:ext>
            </a:extLst>
          </p:cNvPr>
          <p:cNvSpPr txBox="1"/>
          <p:nvPr/>
        </p:nvSpPr>
        <p:spPr>
          <a:xfrm>
            <a:off x="1725121" y="4670234"/>
            <a:ext cx="5936608" cy="369332"/>
          </a:xfrm>
          <a:prstGeom prst="rect">
            <a:avLst/>
          </a:prstGeom>
          <a:solidFill>
            <a:schemeClr val="bg1"/>
          </a:solidFill>
        </p:spPr>
        <p:txBody>
          <a:bodyPr wrap="square">
            <a:spAutoFit/>
          </a:bodyPr>
          <a:lstStyle/>
          <a:p>
            <a:r>
              <a:rPr lang="en-GB" dirty="0">
                <a:solidFill>
                  <a:srgbClr val="FF0000"/>
                </a:solidFill>
                <a:latin typeface="Times" pitchFamily="2" charset="0"/>
              </a:rPr>
              <a:t>Which way of quantifying SPE is the most reliable one(s)? </a:t>
            </a:r>
          </a:p>
        </p:txBody>
      </p:sp>
    </p:spTree>
    <p:extLst>
      <p:ext uri="{BB962C8B-B14F-4D97-AF65-F5344CB8AC3E}">
        <p14:creationId xmlns:p14="http://schemas.microsoft.com/office/powerpoint/2010/main" val="23768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39552" y="267494"/>
            <a:ext cx="7222746" cy="523220"/>
          </a:xfrm>
          <a:prstGeom prst="rect">
            <a:avLst/>
          </a:prstGeom>
          <a:noFill/>
        </p:spPr>
        <p:txBody>
          <a:bodyPr wrap="square">
            <a:spAutoFit/>
          </a:bodyPr>
          <a:lstStyle/>
          <a:p>
            <a:pPr marR="0" defTabSz="914400">
              <a:buClrTx/>
              <a:buSzTx/>
              <a:buFontTx/>
              <a:buNone/>
              <a:defRPr/>
            </a:pPr>
            <a:r>
              <a:rPr lang="en-US" altLang="zh-CN" sz="2800" b="1" dirty="0">
                <a:solidFill>
                  <a:srgbClr val="006699"/>
                </a:solidFill>
                <a:latin typeface="Times New Roman" panose="02020603050405020304" pitchFamily="18" charset="0"/>
                <a:cs typeface="Times New Roman" panose="02020603050405020304" pitchFamily="18" charset="0"/>
                <a:sym typeface="+mn-ea"/>
              </a:rPr>
              <a:t>The Reliability Paradox</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485B1C-236C-79F3-605B-35CC116E7BC9}"/>
              </a:ext>
            </a:extLst>
          </p:cNvPr>
          <p:cNvSpPr txBox="1"/>
          <p:nvPr/>
        </p:nvSpPr>
        <p:spPr>
          <a:xfrm>
            <a:off x="539552" y="828137"/>
            <a:ext cx="7704856" cy="923330"/>
          </a:xfrm>
          <a:prstGeom prst="rect">
            <a:avLst/>
          </a:prstGeom>
          <a:noFill/>
        </p:spPr>
        <p:txBody>
          <a:bodyPr wrap="square" rtlCol="0">
            <a:spAutoFit/>
          </a:bodyPr>
          <a:lstStyle/>
          <a:p>
            <a:pPr marL="285750" indent="-285750">
              <a:buFont typeface="Wingdings" pitchFamily="2" charset="2"/>
              <a:buChar char="q"/>
            </a:pPr>
            <a:r>
              <a:rPr lang="en-US" altLang="zh-CN" dirty="0">
                <a:solidFill>
                  <a:srgbClr val="006699"/>
                </a:solidFill>
                <a:latin typeface="Times New Roman" panose="02020603050405020304" pitchFamily="18" charset="0"/>
              </a:rPr>
              <a:t>While cognitive tasks yield consistent experimental effects, they do not exhibit the same reliability when assessing individual differences (</a:t>
            </a:r>
            <a:r>
              <a:rPr lang="en-US" altLang="zh-CN" dirty="0" err="1">
                <a:solidFill>
                  <a:srgbClr val="006699"/>
                </a:solidFill>
                <a:latin typeface="Times New Roman" panose="02020603050405020304" pitchFamily="18" charset="0"/>
              </a:rPr>
              <a:t>Logie</a:t>
            </a:r>
            <a:r>
              <a:rPr lang="en-US" altLang="zh-CN" dirty="0">
                <a:solidFill>
                  <a:srgbClr val="006699"/>
                </a:solidFill>
                <a:latin typeface="Times New Roman" panose="02020603050405020304" pitchFamily="18" charset="0"/>
              </a:rPr>
              <a:t> et al., 1996).</a:t>
            </a:r>
            <a:endParaRPr lang="en-GB" dirty="0">
              <a:solidFill>
                <a:srgbClr val="006699"/>
              </a:solidFill>
              <a:latin typeface="Times" pitchFamily="2" charset="0"/>
            </a:endParaRPr>
          </a:p>
          <a:p>
            <a:pPr marL="742950" lvl="1" indent="-285750">
              <a:buFont typeface="Wingdings" pitchFamily="2" charset="2"/>
              <a:buChar char="Ø"/>
            </a:pPr>
            <a:endParaRPr lang="en-GB" dirty="0">
              <a:solidFill>
                <a:srgbClr val="006699"/>
              </a:solidFill>
              <a:latin typeface="Times" pitchFamily="2" charset="0"/>
            </a:endParaRPr>
          </a:p>
        </p:txBody>
      </p:sp>
      <p:grpSp>
        <p:nvGrpSpPr>
          <p:cNvPr id="16" name="组合 15">
            <a:extLst>
              <a:ext uri="{FF2B5EF4-FFF2-40B4-BE49-F238E27FC236}">
                <a16:creationId xmlns:a16="http://schemas.microsoft.com/office/drawing/2014/main" id="{98A8A90C-03CD-0ADB-576C-4AFD0FD0EBC2}"/>
              </a:ext>
            </a:extLst>
          </p:cNvPr>
          <p:cNvGrpSpPr/>
          <p:nvPr/>
        </p:nvGrpSpPr>
        <p:grpSpPr>
          <a:xfrm>
            <a:off x="683568" y="2205299"/>
            <a:ext cx="1184920" cy="1835760"/>
            <a:chOff x="683568" y="1979290"/>
            <a:chExt cx="1184920" cy="1835760"/>
          </a:xfrm>
        </p:grpSpPr>
        <p:pic>
          <p:nvPicPr>
            <p:cNvPr id="12" name="图片 11">
              <a:extLst>
                <a:ext uri="{FF2B5EF4-FFF2-40B4-BE49-F238E27FC236}">
                  <a16:creationId xmlns:a16="http://schemas.microsoft.com/office/drawing/2014/main" id="{33B8D497-7AEB-BE9D-6738-271EEC5D603B}"/>
                </a:ext>
              </a:extLst>
            </p:cNvPr>
            <p:cNvPicPr>
              <a:picLocks noChangeAspect="1"/>
            </p:cNvPicPr>
            <p:nvPr/>
          </p:nvPicPr>
          <p:blipFill>
            <a:blip r:embed="rId3">
              <a:duotone>
                <a:schemeClr val="accent1">
                  <a:shade val="45000"/>
                  <a:satMod val="135000"/>
                </a:schemeClr>
                <a:prstClr val="white"/>
              </a:duotone>
            </a:blip>
            <a:stretch>
              <a:fillRect/>
            </a:stretch>
          </p:blipFill>
          <p:spPr>
            <a:xfrm>
              <a:off x="683568" y="1979290"/>
              <a:ext cx="1184920" cy="1184920"/>
            </a:xfrm>
            <a:prstGeom prst="rect">
              <a:avLst/>
            </a:prstGeom>
          </p:spPr>
        </p:pic>
        <p:sp>
          <p:nvSpPr>
            <p:cNvPr id="14" name="文本框 13">
              <a:extLst>
                <a:ext uri="{FF2B5EF4-FFF2-40B4-BE49-F238E27FC236}">
                  <a16:creationId xmlns:a16="http://schemas.microsoft.com/office/drawing/2014/main" id="{49106B91-D53B-25B3-9586-8F286149F993}"/>
                </a:ext>
              </a:extLst>
            </p:cNvPr>
            <p:cNvSpPr txBox="1"/>
            <p:nvPr/>
          </p:nvSpPr>
          <p:spPr>
            <a:xfrm>
              <a:off x="683568" y="3291830"/>
              <a:ext cx="1184920"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Experiment </a:t>
              </a:r>
            </a:p>
            <a:p>
              <a:pPr algn="ctr"/>
              <a:r>
                <a:rPr lang="en-US" altLang="zh-CN" sz="1400" dirty="0">
                  <a:latin typeface="Times New Roman" panose="02020603050405020304" pitchFamily="18" charset="0"/>
                  <a:cs typeface="Times New Roman" panose="02020603050405020304" pitchFamily="18" charset="0"/>
                </a:rPr>
                <a:t>Group</a:t>
              </a:r>
              <a:endParaRPr lang="zh-CN" altLang="en-US" sz="1400" dirty="0">
                <a:latin typeface="Times New Roman" panose="02020603050405020304" pitchFamily="18" charset="0"/>
                <a:cs typeface="Times New Roman" panose="02020603050405020304" pitchFamily="18" charset="0"/>
              </a:endParaRPr>
            </a:p>
          </p:txBody>
        </p:sp>
      </p:grpSp>
      <p:grpSp>
        <p:nvGrpSpPr>
          <p:cNvPr id="17" name="组合 16">
            <a:extLst>
              <a:ext uri="{FF2B5EF4-FFF2-40B4-BE49-F238E27FC236}">
                <a16:creationId xmlns:a16="http://schemas.microsoft.com/office/drawing/2014/main" id="{C471B3CF-54B8-C53A-1BBE-2BE1E4065C33}"/>
              </a:ext>
            </a:extLst>
          </p:cNvPr>
          <p:cNvGrpSpPr/>
          <p:nvPr/>
        </p:nvGrpSpPr>
        <p:grpSpPr>
          <a:xfrm>
            <a:off x="2627784" y="2205299"/>
            <a:ext cx="1184920" cy="1838325"/>
            <a:chOff x="2627784" y="1979290"/>
            <a:chExt cx="1184920" cy="1838325"/>
          </a:xfrm>
        </p:grpSpPr>
        <p:pic>
          <p:nvPicPr>
            <p:cNvPr id="13" name="图片 12">
              <a:extLst>
                <a:ext uri="{FF2B5EF4-FFF2-40B4-BE49-F238E27FC236}">
                  <a16:creationId xmlns:a16="http://schemas.microsoft.com/office/drawing/2014/main" id="{6C365E03-AA69-6765-561A-B72387B6F208}"/>
                </a:ext>
              </a:extLst>
            </p:cNvPr>
            <p:cNvPicPr>
              <a:picLocks noChangeAspect="1"/>
            </p:cNvPicPr>
            <p:nvPr/>
          </p:nvPicPr>
          <p:blipFill>
            <a:blip r:embed="rId3">
              <a:duotone>
                <a:schemeClr val="accent4">
                  <a:shade val="45000"/>
                  <a:satMod val="135000"/>
                </a:schemeClr>
                <a:prstClr val="white"/>
              </a:duotone>
            </a:blip>
            <a:stretch>
              <a:fillRect/>
            </a:stretch>
          </p:blipFill>
          <p:spPr>
            <a:xfrm>
              <a:off x="2627784" y="1979290"/>
              <a:ext cx="1184920" cy="1184920"/>
            </a:xfrm>
            <a:prstGeom prst="rect">
              <a:avLst/>
            </a:prstGeom>
          </p:spPr>
        </p:pic>
        <p:sp>
          <p:nvSpPr>
            <p:cNvPr id="15" name="文本框 14">
              <a:extLst>
                <a:ext uri="{FF2B5EF4-FFF2-40B4-BE49-F238E27FC236}">
                  <a16:creationId xmlns:a16="http://schemas.microsoft.com/office/drawing/2014/main" id="{87158E32-B503-17D2-963F-B457C30674B6}"/>
                </a:ext>
              </a:extLst>
            </p:cNvPr>
            <p:cNvSpPr txBox="1"/>
            <p:nvPr/>
          </p:nvSpPr>
          <p:spPr>
            <a:xfrm>
              <a:off x="2805139" y="3294395"/>
              <a:ext cx="830209"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Control </a:t>
              </a:r>
            </a:p>
            <a:p>
              <a:pPr algn="ctr"/>
              <a:r>
                <a:rPr lang="en-US" altLang="zh-CN" sz="1400" dirty="0">
                  <a:latin typeface="Times New Roman" panose="02020603050405020304" pitchFamily="18" charset="0"/>
                  <a:cs typeface="Times New Roman" panose="02020603050405020304" pitchFamily="18" charset="0"/>
                </a:rPr>
                <a:t>Group</a:t>
              </a:r>
              <a:endParaRPr lang="zh-CN" altLang="en-US" sz="1400" dirty="0">
                <a:latin typeface="Times New Roman" panose="02020603050405020304" pitchFamily="18" charset="0"/>
                <a:cs typeface="Times New Roman" panose="02020603050405020304" pitchFamily="18" charset="0"/>
              </a:endParaRPr>
            </a:p>
          </p:txBody>
        </p:sp>
      </p:grpSp>
      <p:sp>
        <p:nvSpPr>
          <p:cNvPr id="18" name="矩形 17">
            <a:extLst>
              <a:ext uri="{FF2B5EF4-FFF2-40B4-BE49-F238E27FC236}">
                <a16:creationId xmlns:a16="http://schemas.microsoft.com/office/drawing/2014/main" id="{E42AA497-6405-9F2A-9D8A-51AFDB4E5ED0}"/>
              </a:ext>
            </a:extLst>
          </p:cNvPr>
          <p:cNvSpPr/>
          <p:nvPr/>
        </p:nvSpPr>
        <p:spPr>
          <a:xfrm>
            <a:off x="2051720" y="2725751"/>
            <a:ext cx="432048" cy="144016"/>
          </a:xfrm>
          <a:prstGeom prst="rect">
            <a:avLst/>
          </a:prstGeom>
          <a:solidFill>
            <a:srgbClr val="0A9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D26B181-7F03-286C-002E-8D8E689F24B1}"/>
              </a:ext>
            </a:extLst>
          </p:cNvPr>
          <p:cNvSpPr txBox="1"/>
          <p:nvPr/>
        </p:nvSpPr>
        <p:spPr>
          <a:xfrm>
            <a:off x="1331640" y="4218642"/>
            <a:ext cx="1872208" cy="369332"/>
          </a:xfrm>
          <a:prstGeom prst="rect">
            <a:avLst/>
          </a:prstGeom>
          <a:noFill/>
        </p:spPr>
        <p:txBody>
          <a:bodyPr wrap="square" rtlCol="0">
            <a:spAutoFit/>
          </a:bodyPr>
          <a:lstStyle/>
          <a:p>
            <a:r>
              <a:rPr lang="en-US" altLang="zh-CN" dirty="0">
                <a:solidFill>
                  <a:srgbClr val="006699"/>
                </a:solidFill>
                <a:latin typeface="Times New Roman" panose="02020603050405020304" pitchFamily="18" charset="0"/>
                <a:cs typeface="Times New Roman" panose="02020603050405020304" pitchFamily="18" charset="0"/>
              </a:rPr>
              <a:t>Experiment Effect</a:t>
            </a:r>
            <a:endParaRPr lang="zh-CN" altLang="en-US" dirty="0">
              <a:solidFill>
                <a:srgbClr val="006699"/>
              </a:solidFill>
              <a:latin typeface="Times New Roman" panose="02020603050405020304" pitchFamily="18" charset="0"/>
              <a:cs typeface="Times New Roman" panose="02020603050405020304" pitchFamily="18" charset="0"/>
            </a:endParaRPr>
          </a:p>
        </p:txBody>
      </p:sp>
      <p:cxnSp>
        <p:nvCxnSpPr>
          <p:cNvPr id="20" name="直接连接符 12">
            <a:extLst>
              <a:ext uri="{FF2B5EF4-FFF2-40B4-BE49-F238E27FC236}">
                <a16:creationId xmlns:a16="http://schemas.microsoft.com/office/drawing/2014/main" id="{F6EFD74C-831A-B28A-633C-1F911D2E0072}"/>
              </a:ext>
            </a:extLst>
          </p:cNvPr>
          <p:cNvCxnSpPr>
            <a:cxnSpLocks/>
          </p:cNvCxnSpPr>
          <p:nvPr/>
        </p:nvCxnSpPr>
        <p:spPr bwMode="auto">
          <a:xfrm>
            <a:off x="4401356" y="1762320"/>
            <a:ext cx="0" cy="3230855"/>
          </a:xfrm>
          <a:prstGeom prst="line">
            <a:avLst/>
          </a:prstGeom>
          <a:noFill/>
          <a:ln w="12700" cap="flat" cmpd="sng" algn="ctr">
            <a:solidFill>
              <a:srgbClr val="006699"/>
            </a:solidFill>
            <a:prstDash val="lgDash"/>
            <a:round/>
            <a:headEnd type="none" w="med" len="med"/>
            <a:tailEnd type="none" w="med" len="med"/>
          </a:ln>
        </p:spPr>
      </p:cxnSp>
      <p:pic>
        <p:nvPicPr>
          <p:cNvPr id="1026" name="Picture 2" descr="Person Icon">
            <a:extLst>
              <a:ext uri="{FF2B5EF4-FFF2-40B4-BE49-F238E27FC236}">
                <a16:creationId xmlns:a16="http://schemas.microsoft.com/office/drawing/2014/main" id="{883A1992-3936-C91D-778C-C55488D21E66}"/>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4167" y="3025187"/>
            <a:ext cx="980036" cy="98003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83FC469F-B3F8-98FF-D3EB-043A1F0BE527}"/>
              </a:ext>
            </a:extLst>
          </p:cNvPr>
          <p:cNvSpPr txBox="1"/>
          <p:nvPr/>
        </p:nvSpPr>
        <p:spPr>
          <a:xfrm>
            <a:off x="5487047" y="4218642"/>
            <a:ext cx="2174277" cy="369332"/>
          </a:xfrm>
          <a:prstGeom prst="rect">
            <a:avLst/>
          </a:prstGeom>
          <a:noFill/>
        </p:spPr>
        <p:txBody>
          <a:bodyPr wrap="square" rtlCol="0">
            <a:spAutoFit/>
          </a:bodyPr>
          <a:lstStyle/>
          <a:p>
            <a:r>
              <a:rPr lang="en-US" altLang="zh-CN" dirty="0">
                <a:solidFill>
                  <a:srgbClr val="006699"/>
                </a:solidFill>
                <a:latin typeface="Times New Roman" panose="02020603050405020304" pitchFamily="18" charset="0"/>
                <a:cs typeface="Times New Roman" panose="02020603050405020304" pitchFamily="18" charset="0"/>
              </a:rPr>
              <a:t>Individual Difference</a:t>
            </a:r>
            <a:endParaRPr lang="zh-CN" altLang="en-US" dirty="0">
              <a:solidFill>
                <a:srgbClr val="006699"/>
              </a:solidFill>
              <a:latin typeface="Times New Roman" panose="02020603050405020304" pitchFamily="18" charset="0"/>
              <a:cs typeface="Times New Roman" panose="02020603050405020304" pitchFamily="18" charset="0"/>
            </a:endParaRPr>
          </a:p>
        </p:txBody>
      </p:sp>
      <p:grpSp>
        <p:nvGrpSpPr>
          <p:cNvPr id="24" name="组合 23">
            <a:extLst>
              <a:ext uri="{FF2B5EF4-FFF2-40B4-BE49-F238E27FC236}">
                <a16:creationId xmlns:a16="http://schemas.microsoft.com/office/drawing/2014/main" id="{D9E884DF-2FB9-FB72-F333-7EA505D0EBD6}"/>
              </a:ext>
            </a:extLst>
          </p:cNvPr>
          <p:cNvGrpSpPr/>
          <p:nvPr/>
        </p:nvGrpSpPr>
        <p:grpSpPr>
          <a:xfrm>
            <a:off x="1581696" y="1613981"/>
            <a:ext cx="597115" cy="894472"/>
            <a:chOff x="96977" y="1707654"/>
            <a:chExt cx="597115" cy="894472"/>
          </a:xfrm>
        </p:grpSpPr>
        <p:sp>
          <p:nvSpPr>
            <p:cNvPr id="22" name="矩形 21">
              <a:extLst>
                <a:ext uri="{FF2B5EF4-FFF2-40B4-BE49-F238E27FC236}">
                  <a16:creationId xmlns:a16="http://schemas.microsoft.com/office/drawing/2014/main" id="{E654F64C-CD57-9EBB-2FC1-206BE8AD470E}"/>
                </a:ext>
              </a:extLst>
            </p:cNvPr>
            <p:cNvSpPr/>
            <p:nvPr/>
          </p:nvSpPr>
          <p:spPr>
            <a:xfrm>
              <a:off x="251520" y="1707654"/>
              <a:ext cx="288031" cy="271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784BA91-B175-6837-0168-1236AD69490E}"/>
                </a:ext>
              </a:extLst>
            </p:cNvPr>
            <p:cNvSpPr txBox="1"/>
            <p:nvPr/>
          </p:nvSpPr>
          <p:spPr>
            <a:xfrm>
              <a:off x="96977" y="2017351"/>
              <a:ext cx="597115" cy="584775"/>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p>
            <a:p>
              <a:pPr algn="ctr"/>
              <a:r>
                <a:rPr lang="en-US" altLang="zh-CN" sz="1400" dirty="0">
                  <a:latin typeface="Times New Roman" panose="02020603050405020304" pitchFamily="18" charset="0"/>
                  <a:cs typeface="Times New Roman" panose="02020603050405020304" pitchFamily="18" charset="0"/>
                </a:rPr>
                <a:t>Self</a:t>
              </a:r>
              <a:endParaRPr lang="zh-CN" altLang="en-US" sz="1400" dirty="0">
                <a:latin typeface="Times New Roman" panose="02020603050405020304" pitchFamily="18" charset="0"/>
                <a:cs typeface="Times New Roman" panose="02020603050405020304" pitchFamily="18" charset="0"/>
              </a:endParaRPr>
            </a:p>
          </p:txBody>
        </p:sp>
      </p:grpSp>
      <p:grpSp>
        <p:nvGrpSpPr>
          <p:cNvPr id="29" name="组合 28">
            <a:extLst>
              <a:ext uri="{FF2B5EF4-FFF2-40B4-BE49-F238E27FC236}">
                <a16:creationId xmlns:a16="http://schemas.microsoft.com/office/drawing/2014/main" id="{DE19BCEB-74B9-418B-78CA-2E84D6641B4B}"/>
              </a:ext>
            </a:extLst>
          </p:cNvPr>
          <p:cNvGrpSpPr/>
          <p:nvPr/>
        </p:nvGrpSpPr>
        <p:grpSpPr>
          <a:xfrm>
            <a:off x="3468122" y="1599210"/>
            <a:ext cx="794582" cy="898476"/>
            <a:chOff x="3493918" y="1656447"/>
            <a:chExt cx="794582" cy="898476"/>
          </a:xfrm>
        </p:grpSpPr>
        <p:sp>
          <p:nvSpPr>
            <p:cNvPr id="27" name="文本框 26">
              <a:extLst>
                <a:ext uri="{FF2B5EF4-FFF2-40B4-BE49-F238E27FC236}">
                  <a16:creationId xmlns:a16="http://schemas.microsoft.com/office/drawing/2014/main" id="{1797E1F8-1FEE-B118-764B-3E11E3527793}"/>
                </a:ext>
              </a:extLst>
            </p:cNvPr>
            <p:cNvSpPr txBox="1"/>
            <p:nvPr/>
          </p:nvSpPr>
          <p:spPr>
            <a:xfrm>
              <a:off x="3493918" y="1970148"/>
              <a:ext cx="794582" cy="584775"/>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p>
            <a:p>
              <a:pPr algn="ctr"/>
              <a:r>
                <a:rPr lang="en-US" altLang="zh-CN" sz="1400" dirty="0">
                  <a:latin typeface="Times New Roman" panose="02020603050405020304" pitchFamily="18" charset="0"/>
                  <a:cs typeface="Times New Roman" panose="02020603050405020304" pitchFamily="18" charset="0"/>
                </a:rPr>
                <a:t>Stranger</a:t>
              </a:r>
              <a:endParaRPr lang="zh-CN" altLang="en-US" sz="1400" dirty="0">
                <a:latin typeface="Times New Roman" panose="02020603050405020304" pitchFamily="18" charset="0"/>
                <a:cs typeface="Times New Roman" panose="02020603050405020304" pitchFamily="18" charset="0"/>
              </a:endParaRPr>
            </a:p>
          </p:txBody>
        </p:sp>
        <p:sp>
          <p:nvSpPr>
            <p:cNvPr id="28" name="等腰三角形 27">
              <a:extLst>
                <a:ext uri="{FF2B5EF4-FFF2-40B4-BE49-F238E27FC236}">
                  <a16:creationId xmlns:a16="http://schemas.microsoft.com/office/drawing/2014/main" id="{D53BD7DF-209E-8F16-99EF-803B9002E4E2}"/>
                </a:ext>
              </a:extLst>
            </p:cNvPr>
            <p:cNvSpPr/>
            <p:nvPr/>
          </p:nvSpPr>
          <p:spPr>
            <a:xfrm>
              <a:off x="3747193" y="1656447"/>
              <a:ext cx="288032" cy="28339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71EA3E73-70E9-7C73-D3F8-996F9D271E34}"/>
              </a:ext>
            </a:extLst>
          </p:cNvPr>
          <p:cNvGrpSpPr/>
          <p:nvPr/>
        </p:nvGrpSpPr>
        <p:grpSpPr>
          <a:xfrm>
            <a:off x="5300307" y="2050450"/>
            <a:ext cx="597115" cy="894472"/>
            <a:chOff x="96977" y="1707654"/>
            <a:chExt cx="597115" cy="894472"/>
          </a:xfrm>
        </p:grpSpPr>
        <p:sp>
          <p:nvSpPr>
            <p:cNvPr id="31" name="矩形 30">
              <a:extLst>
                <a:ext uri="{FF2B5EF4-FFF2-40B4-BE49-F238E27FC236}">
                  <a16:creationId xmlns:a16="http://schemas.microsoft.com/office/drawing/2014/main" id="{CA88DDA1-FCAF-02F9-4BAE-9C826A5AA571}"/>
                </a:ext>
              </a:extLst>
            </p:cNvPr>
            <p:cNvSpPr/>
            <p:nvPr/>
          </p:nvSpPr>
          <p:spPr>
            <a:xfrm>
              <a:off x="251520" y="1707654"/>
              <a:ext cx="288031" cy="271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658FEBE-F526-18D3-45FC-5E44E3BEB9A9}"/>
                </a:ext>
              </a:extLst>
            </p:cNvPr>
            <p:cNvSpPr txBox="1"/>
            <p:nvPr/>
          </p:nvSpPr>
          <p:spPr>
            <a:xfrm>
              <a:off x="96977" y="2017351"/>
              <a:ext cx="597115" cy="584775"/>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p>
            <a:p>
              <a:pPr algn="ctr"/>
              <a:r>
                <a:rPr lang="en-US" altLang="zh-CN" sz="1400" dirty="0">
                  <a:latin typeface="Times New Roman" panose="02020603050405020304" pitchFamily="18" charset="0"/>
                  <a:cs typeface="Times New Roman" panose="02020603050405020304" pitchFamily="18" charset="0"/>
                </a:rPr>
                <a:t>Self</a:t>
              </a:r>
              <a:endParaRPr lang="zh-CN" altLang="en-US" sz="1400" dirty="0">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29CD89BD-D05E-6E98-5930-AA962E3BB91E}"/>
              </a:ext>
            </a:extLst>
          </p:cNvPr>
          <p:cNvGrpSpPr/>
          <p:nvPr/>
        </p:nvGrpSpPr>
        <p:grpSpPr>
          <a:xfrm>
            <a:off x="7165013" y="2046446"/>
            <a:ext cx="794582" cy="898476"/>
            <a:chOff x="3493918" y="1656447"/>
            <a:chExt cx="794582" cy="898476"/>
          </a:xfrm>
        </p:grpSpPr>
        <p:sp>
          <p:nvSpPr>
            <p:cNvPr id="34" name="文本框 33">
              <a:extLst>
                <a:ext uri="{FF2B5EF4-FFF2-40B4-BE49-F238E27FC236}">
                  <a16:creationId xmlns:a16="http://schemas.microsoft.com/office/drawing/2014/main" id="{BD880C57-F6CA-6F1A-AE9A-0382B942B1EF}"/>
                </a:ext>
              </a:extLst>
            </p:cNvPr>
            <p:cNvSpPr txBox="1"/>
            <p:nvPr/>
          </p:nvSpPr>
          <p:spPr>
            <a:xfrm>
              <a:off x="3493918" y="1970148"/>
              <a:ext cx="794582" cy="584775"/>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p>
            <a:p>
              <a:pPr algn="ctr"/>
              <a:r>
                <a:rPr lang="en-US" altLang="zh-CN" sz="1400" dirty="0">
                  <a:latin typeface="Times New Roman" panose="02020603050405020304" pitchFamily="18" charset="0"/>
                  <a:cs typeface="Times New Roman" panose="02020603050405020304" pitchFamily="18" charset="0"/>
                </a:rPr>
                <a:t>Stranger</a:t>
              </a:r>
              <a:endParaRPr lang="zh-CN" altLang="en-US" sz="1400" dirty="0">
                <a:latin typeface="Times New Roman" panose="02020603050405020304" pitchFamily="18" charset="0"/>
                <a:cs typeface="Times New Roman" panose="02020603050405020304" pitchFamily="18" charset="0"/>
              </a:endParaRPr>
            </a:p>
          </p:txBody>
        </p:sp>
        <p:sp>
          <p:nvSpPr>
            <p:cNvPr id="35" name="等腰三角形 34">
              <a:extLst>
                <a:ext uri="{FF2B5EF4-FFF2-40B4-BE49-F238E27FC236}">
                  <a16:creationId xmlns:a16="http://schemas.microsoft.com/office/drawing/2014/main" id="{24FEB1DA-E56E-8A90-9B89-4C0575BEC09E}"/>
                </a:ext>
              </a:extLst>
            </p:cNvPr>
            <p:cNvSpPr/>
            <p:nvPr/>
          </p:nvSpPr>
          <p:spPr>
            <a:xfrm>
              <a:off x="3747193" y="1656447"/>
              <a:ext cx="288032" cy="28339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1933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11560" y="339502"/>
            <a:ext cx="7222746" cy="954107"/>
          </a:xfrm>
          <a:prstGeom prst="rect">
            <a:avLst/>
          </a:prstGeom>
          <a:noFill/>
        </p:spPr>
        <p:txBody>
          <a:bodyPr wrap="square">
            <a:spAutoFit/>
          </a:bodyPr>
          <a:lstStyle/>
          <a:p>
            <a:pPr marR="0" defTabSz="914400">
              <a:buClrTx/>
              <a:buSzTx/>
              <a:buFontTx/>
              <a:buNone/>
              <a:defRPr/>
            </a:pPr>
            <a:r>
              <a:rPr lang="en-US" altLang="zh-CN" sz="2800" b="1" dirty="0">
                <a:solidFill>
                  <a:srgbClr val="006699"/>
                </a:solidFill>
                <a:highlight>
                  <a:srgbClr val="FFFF00"/>
                </a:highlight>
                <a:latin typeface="Times New Roman" panose="02020603050405020304" pitchFamily="18" charset="0"/>
                <a:cs typeface="Times New Roman" panose="02020603050405020304" pitchFamily="18" charset="0"/>
                <a:sym typeface="+mn-ea"/>
              </a:rPr>
              <a:t>Why is it crucial to pay attention to the reliability of SPMT?</a:t>
            </a:r>
            <a:endParaRPr lang="en-US" altLang="zh-CN" sz="2800" b="1" dirty="0">
              <a:solidFill>
                <a:srgbClr val="006699"/>
              </a:solidFill>
              <a:highlight>
                <a:srgbClr val="FFFF00"/>
              </a:highlight>
              <a:latin typeface="Times New Roman" panose="02020603050405020304" pitchFamily="18" charset="0"/>
              <a:cs typeface="Times New Roman" panose="02020603050405020304" pitchFamily="18" charset="0"/>
            </a:endParaRPr>
          </a:p>
        </p:txBody>
      </p:sp>
      <p:pic>
        <p:nvPicPr>
          <p:cNvPr id="4101" name="图片 1" descr="img_v2_3b4d54cf-2cce-4d3d-b52e-eddd298d12dg"/>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
        <p:nvSpPr>
          <p:cNvPr id="8" name="TextBox 4">
            <a:extLst>
              <a:ext uri="{FF2B5EF4-FFF2-40B4-BE49-F238E27FC236}">
                <a16:creationId xmlns:a16="http://schemas.microsoft.com/office/drawing/2014/main" id="{F0F08377-B990-2F5B-E99C-558D6EBEE4D5}"/>
              </a:ext>
            </a:extLst>
          </p:cNvPr>
          <p:cNvSpPr txBox="1"/>
          <p:nvPr/>
        </p:nvSpPr>
        <p:spPr>
          <a:xfrm>
            <a:off x="611560" y="1743918"/>
            <a:ext cx="7704856" cy="1477328"/>
          </a:xfrm>
          <a:prstGeom prst="rect">
            <a:avLst/>
          </a:prstGeom>
          <a:noFill/>
        </p:spPr>
        <p:txBody>
          <a:bodyPr wrap="square" rtlCol="0">
            <a:spAutoFit/>
          </a:bodyPr>
          <a:lstStyle/>
          <a:p>
            <a:pPr marL="285750" indent="-285750">
              <a:buFont typeface="Wingdings" pitchFamily="2" charset="2"/>
              <a:buChar char="q"/>
            </a:pPr>
            <a:r>
              <a:rPr lang="en-US" altLang="zh-CN" dirty="0">
                <a:solidFill>
                  <a:srgbClr val="006699"/>
                </a:solidFill>
                <a:highlight>
                  <a:srgbClr val="FFFF00"/>
                </a:highlight>
                <a:latin typeface="Times New Roman" panose="02020603050405020304" pitchFamily="18" charset="0"/>
              </a:rPr>
              <a:t>While SPMT is widely used for investigating the SPE mechanism, there's a lack of attention to its reliability (Parsons et al., 2019; </a:t>
            </a:r>
            <a:r>
              <a:rPr lang="en-US" altLang="zh-CN" dirty="0" err="1">
                <a:solidFill>
                  <a:srgbClr val="006699"/>
                </a:solidFill>
                <a:highlight>
                  <a:srgbClr val="FFFF00"/>
                </a:highlight>
                <a:latin typeface="Times New Roman" panose="02020603050405020304" pitchFamily="18" charset="0"/>
              </a:rPr>
              <a:t>Zorowitz</a:t>
            </a:r>
            <a:r>
              <a:rPr lang="en-US" altLang="zh-CN" dirty="0">
                <a:solidFill>
                  <a:srgbClr val="006699"/>
                </a:solidFill>
                <a:highlight>
                  <a:srgbClr val="FFFF00"/>
                </a:highlight>
                <a:latin typeface="Times New Roman" panose="02020603050405020304" pitchFamily="18" charset="0"/>
              </a:rPr>
              <a:t> &amp; Niv, 2023). </a:t>
            </a:r>
          </a:p>
          <a:p>
            <a:pPr marL="285750" indent="-285750">
              <a:buFont typeface="Wingdings" pitchFamily="2" charset="2"/>
              <a:buChar char="q"/>
            </a:pPr>
            <a:endParaRPr lang="en-US" altLang="zh-CN" dirty="0">
              <a:solidFill>
                <a:srgbClr val="006699"/>
              </a:solidFill>
              <a:highlight>
                <a:srgbClr val="FFFF00"/>
              </a:highlight>
              <a:latin typeface="Times New Roman" panose="02020603050405020304" pitchFamily="18" charset="0"/>
            </a:endParaRPr>
          </a:p>
          <a:p>
            <a:pPr marL="285750" indent="-285750">
              <a:buFont typeface="Wingdings" pitchFamily="2" charset="2"/>
              <a:buChar char="q"/>
            </a:pPr>
            <a:r>
              <a:rPr lang="en-US" altLang="zh-CN" dirty="0">
                <a:solidFill>
                  <a:srgbClr val="006699"/>
                </a:solidFill>
                <a:highlight>
                  <a:srgbClr val="FFFF00"/>
                </a:highlight>
                <a:latin typeface="Times New Roman" panose="02020603050405020304" pitchFamily="18" charset="0"/>
              </a:rPr>
              <a:t>SPMT is increasingly being used to measure individual differences</a:t>
            </a:r>
          </a:p>
          <a:p>
            <a:pPr marL="742950" lvl="1" indent="-285750">
              <a:buFont typeface="Arial" panose="020B0604020202020204" pitchFamily="34" charset="0"/>
              <a:buChar char="•"/>
            </a:pPr>
            <a:r>
              <a:rPr lang="en-US" altLang="zh-CN" dirty="0">
                <a:solidFill>
                  <a:srgbClr val="006699"/>
                </a:solidFill>
                <a:highlight>
                  <a:srgbClr val="FFFF00"/>
                </a:highlight>
                <a:latin typeface="Times New Roman" panose="02020603050405020304" pitchFamily="18" charset="0"/>
              </a:rPr>
              <a:t>Psychiatry (Liu et al., 2022) , and social psychology (Enock et al., 2018).</a:t>
            </a:r>
          </a:p>
        </p:txBody>
      </p:sp>
    </p:spTree>
    <p:extLst>
      <p:ext uri="{BB962C8B-B14F-4D97-AF65-F5344CB8AC3E}">
        <p14:creationId xmlns:p14="http://schemas.microsoft.com/office/powerpoint/2010/main" val="135233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11560" y="339502"/>
            <a:ext cx="7222746" cy="523220"/>
          </a:xfrm>
          <a:prstGeom prst="rect">
            <a:avLst/>
          </a:prstGeom>
          <a:noFill/>
        </p:spPr>
        <p:txBody>
          <a:bodyPr wrap="square">
            <a:spAutoFit/>
          </a:bodyPr>
          <a:lstStyle/>
          <a:p>
            <a:pPr marR="0" defTabSz="914400">
              <a:buClrTx/>
              <a:buSzTx/>
              <a:buFontTx/>
              <a:buNone/>
              <a:defRPr/>
            </a:pPr>
            <a:r>
              <a:rPr lang="en-CN" altLang="zh-CN" sz="2800" b="1" dirty="0">
                <a:solidFill>
                  <a:srgbClr val="006699"/>
                </a:solidFill>
                <a:latin typeface="Times New Roman" panose="02020603050405020304" pitchFamily="18" charset="0"/>
                <a:cs typeface="Times New Roman" panose="02020603050405020304" pitchFamily="18" charset="0"/>
                <a:sym typeface="+mn-ea"/>
              </a:rPr>
              <a:t>The</a:t>
            </a:r>
            <a:r>
              <a:rPr lang="zh-CN" altLang="en-US" sz="2800" b="1" dirty="0">
                <a:solidFill>
                  <a:srgbClr val="006699"/>
                </a:solidFill>
                <a:latin typeface="Times New Roman" panose="02020603050405020304" pitchFamily="18" charset="0"/>
                <a:cs typeface="Times New Roman" panose="02020603050405020304" pitchFamily="18" charset="0"/>
                <a:sym typeface="+mn-ea"/>
              </a:rPr>
              <a:t> </a:t>
            </a:r>
            <a:r>
              <a:rPr lang="en-US" altLang="zh-CN" sz="2800" b="1" dirty="0">
                <a:solidFill>
                  <a:srgbClr val="006699"/>
                </a:solidFill>
                <a:latin typeface="Times New Roman" panose="02020603050405020304" pitchFamily="18" charset="0"/>
                <a:cs typeface="Times New Roman" panose="02020603050405020304" pitchFamily="18" charset="0"/>
                <a:sym typeface="+mn-ea"/>
              </a:rPr>
              <a:t>Current Study </a:t>
            </a:r>
            <a:endParaRPr lang="en-US" altLang="zh-CN" sz="2800" b="1" dirty="0">
              <a:solidFill>
                <a:srgbClr val="006699"/>
              </a:solidFill>
              <a:latin typeface="Times New Roman" panose="02020603050405020304" pitchFamily="18" charset="0"/>
              <a:cs typeface="Times New Roman" panose="02020603050405020304" pitchFamily="18" charset="0"/>
            </a:endParaRPr>
          </a:p>
        </p:txBody>
      </p:sp>
      <p:pic>
        <p:nvPicPr>
          <p:cNvPr id="4101" name="图片 1" descr="img_v2_3b4d54cf-2cce-4d3d-b52e-eddd298d12dg"/>
          <p:cNvPicPr>
            <a:picLocks noChangeAspect="1"/>
          </p:cNvPicPr>
          <p:nvPr>
            <p:custDataLst>
              <p:tags r:id="rId2"/>
            </p:custDataLst>
          </p:nvPr>
        </p:nvPicPr>
        <p:blipFill>
          <a:blip r:embed="rId4">
            <a:alphaModFix amt="37000"/>
          </a:blip>
          <a:stretch>
            <a:fillRect/>
          </a:stretch>
        </p:blipFill>
        <p:spPr>
          <a:xfrm>
            <a:off x="6804660" y="3651885"/>
            <a:ext cx="2852420" cy="1604645"/>
          </a:xfrm>
          <a:prstGeom prst="rect">
            <a:avLst/>
          </a:prstGeom>
          <a:noFill/>
          <a:ln w="9525">
            <a:noFill/>
          </a:ln>
        </p:spPr>
      </p:pic>
      <p:sp>
        <p:nvSpPr>
          <p:cNvPr id="4" name="TextBox 3">
            <a:extLst>
              <a:ext uri="{FF2B5EF4-FFF2-40B4-BE49-F238E27FC236}">
                <a16:creationId xmlns:a16="http://schemas.microsoft.com/office/drawing/2014/main" id="{D3B85DF2-EB7E-6532-1AD2-989283A142C7}"/>
              </a:ext>
            </a:extLst>
          </p:cNvPr>
          <p:cNvSpPr txBox="1"/>
          <p:nvPr/>
        </p:nvSpPr>
        <p:spPr>
          <a:xfrm>
            <a:off x="611560" y="1103141"/>
            <a:ext cx="7222746" cy="2677656"/>
          </a:xfrm>
          <a:prstGeom prst="rect">
            <a:avLst/>
          </a:prstGeom>
          <a:noFill/>
        </p:spPr>
        <p:txBody>
          <a:bodyPr wrap="square">
            <a:spAutoFit/>
          </a:bodyPr>
          <a:lstStyle/>
          <a:p>
            <a:pPr marL="285750" indent="-285750">
              <a:buFont typeface="Wingdings" pitchFamily="2" charset="2"/>
              <a:buChar char="q"/>
            </a:pPr>
            <a:r>
              <a:rPr lang="en-US" dirty="0">
                <a:solidFill>
                  <a:srgbClr val="006699"/>
                </a:solidFill>
                <a:latin typeface="Times New Roman" panose="02020603050405020304" pitchFamily="18" charset="0"/>
              </a:rPr>
              <a:t>Research Questions</a:t>
            </a:r>
          </a:p>
          <a:p>
            <a:pPr marL="742950" lvl="1" indent="-285750">
              <a:buFont typeface="Wingdings" pitchFamily="2" charset="2"/>
              <a:buChar char="ü"/>
            </a:pPr>
            <a:r>
              <a:rPr lang="en-GB" dirty="0">
                <a:solidFill>
                  <a:srgbClr val="0A999E"/>
                </a:solidFill>
                <a:highlight>
                  <a:srgbClr val="FFFF00"/>
                </a:highlight>
                <a:latin typeface="Times New Roman" panose="02020603050405020304" pitchFamily="18" charset="0"/>
                <a:cs typeface="Times New Roman" panose="02020603050405020304" pitchFamily="18" charset="0"/>
              </a:rPr>
              <a:t>Which way of quantifying SPE is the most reliable one(s)? </a:t>
            </a:r>
          </a:p>
          <a:p>
            <a:pPr marL="1200150" lvl="2" indent="-285750">
              <a:buFont typeface="Arial" panose="020B0604020202020204" pitchFamily="34" charset="0"/>
              <a:buChar char="•"/>
            </a:pPr>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RT, ACC, </a:t>
            </a:r>
            <a:r>
              <a:rPr lang="en-GB" altLang="zh-CN" i="1" dirty="0">
                <a:solidFill>
                  <a:srgbClr val="0A999E"/>
                </a:solidFill>
                <a:highlight>
                  <a:srgbClr val="FFFF00"/>
                </a:highlight>
                <a:latin typeface="Times New Roman" panose="02020603050405020304" pitchFamily="18" charset="0"/>
                <a:cs typeface="Times New Roman" panose="02020603050405020304" pitchFamily="18" charset="0"/>
              </a:rPr>
              <a:t>d′, </a:t>
            </a:r>
            <a:r>
              <a:rPr lang="el-GR" altLang="zh-CN" i="1" dirty="0">
                <a:solidFill>
                  <a:srgbClr val="0A999E"/>
                </a:solidFill>
                <a:highlight>
                  <a:srgbClr val="FFFF00"/>
                </a:highlight>
                <a:latin typeface="Times New Roman" panose="02020603050405020304" pitchFamily="18" charset="0"/>
                <a:cs typeface="Times New Roman" panose="02020603050405020304" pitchFamily="18" charset="0"/>
              </a:rPr>
              <a:t>η, </a:t>
            </a:r>
            <a:r>
              <a:rPr lang="en-GB" altLang="zh-CN" i="1" dirty="0">
                <a:solidFill>
                  <a:srgbClr val="0A999E"/>
                </a:solidFill>
                <a:highlight>
                  <a:srgbClr val="FFFF00"/>
                </a:highlight>
                <a:latin typeface="Times New Roman" panose="02020603050405020304" pitchFamily="18" charset="0"/>
                <a:cs typeface="Times New Roman" panose="02020603050405020304" pitchFamily="18" charset="0"/>
              </a:rPr>
              <a:t>v, z </a:t>
            </a:r>
          </a:p>
          <a:p>
            <a:pPr lvl="2"/>
            <a:r>
              <a:rPr lang="en-GB" altLang="zh-CN" sz="2400" i="1" dirty="0">
                <a:solidFill>
                  <a:srgbClr val="0A999E"/>
                </a:solidFill>
                <a:highlight>
                  <a:srgbClr val="FFFF00"/>
                </a:highlight>
                <a:latin typeface="Times New Roman" panose="02020603050405020304" pitchFamily="18" charset="0"/>
                <a:cs typeface="Times New Roman" panose="02020603050405020304" pitchFamily="18" charset="0"/>
              </a:rPr>
              <a:t>	</a:t>
            </a:r>
            <a:r>
              <a:rPr lang="en-US" altLang="zh-CN" sz="2400" i="1" dirty="0">
                <a:solidFill>
                  <a:srgbClr val="0A999E"/>
                </a:solidFill>
                <a:highlight>
                  <a:srgbClr val="FFFF00"/>
                </a:highlight>
                <a:latin typeface="Times New Roman" panose="02020603050405020304" pitchFamily="18" charset="0"/>
                <a:cs typeface="Times New Roman" panose="02020603050405020304" pitchFamily="18" charset="0"/>
              </a:rPr>
              <a:t>×</a:t>
            </a:r>
            <a:r>
              <a:rPr lang="en-GB" altLang="zh-CN" sz="2400" i="1" dirty="0">
                <a:solidFill>
                  <a:srgbClr val="0A999E"/>
                </a:solidFill>
                <a:highlight>
                  <a:srgbClr val="FFFF00"/>
                </a:highlight>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GB" altLang="zh-CN" dirty="0">
                <a:solidFill>
                  <a:srgbClr val="0A999E"/>
                </a:solidFill>
                <a:highlight>
                  <a:srgbClr val="FFFF00"/>
                </a:highlight>
                <a:latin typeface="Times New Roman" panose="02020603050405020304" pitchFamily="18" charset="0"/>
                <a:cs typeface="Times New Roman" panose="02020603050405020304" pitchFamily="18" charset="0"/>
              </a:rPr>
              <a:t>“Close other”, “Stranger”, “Celebrity”, and “Non-person”</a:t>
            </a:r>
          </a:p>
          <a:p>
            <a:pPr lvl="2"/>
            <a:endParaRPr lang="en-GB" dirty="0">
              <a:solidFill>
                <a:srgbClr val="0A999E"/>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ü"/>
            </a:pPr>
            <a:r>
              <a:rPr lang="en-GB" dirty="0">
                <a:solidFill>
                  <a:srgbClr val="0A999E"/>
                </a:solidFill>
                <a:latin typeface="Times New Roman" panose="02020603050405020304" pitchFamily="18" charset="0"/>
                <a:cs typeface="Times New Roman" panose="02020603050405020304" pitchFamily="18" charset="0"/>
              </a:rPr>
              <a:t>Is the SPE measured by SPMT suitable for assessing individual differences? </a:t>
            </a:r>
            <a:endParaRPr lang="en-GB" dirty="0">
              <a:solidFill>
                <a:srgbClr val="0A999E"/>
              </a:solidFill>
              <a:latin typeface="Times" pitchFamily="2" charset="0"/>
            </a:endParaRPr>
          </a:p>
          <a:p>
            <a:pPr marL="742950" lvl="1" indent="-285750">
              <a:buFont typeface="Wingdings" pitchFamily="2" charset="2"/>
              <a:buChar char="Ø"/>
            </a:pPr>
            <a:endParaRPr lang="en-GB" dirty="0">
              <a:solidFill>
                <a:srgbClr val="006699"/>
              </a:solidFill>
              <a:latin typeface="Times" pitchFamily="2" charset="0"/>
            </a:endParaRPr>
          </a:p>
        </p:txBody>
      </p:sp>
    </p:spTree>
    <p:extLst>
      <p:ext uri="{BB962C8B-B14F-4D97-AF65-F5344CB8AC3E}">
        <p14:creationId xmlns:p14="http://schemas.microsoft.com/office/powerpoint/2010/main" val="907438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62afa97-1eaa-4c40-b4dd-3c8ea91ccc0d"/>
  <p:tag name="COMMONDATA" val="eyJoZGlkIjoiOTlmYmUzYWM4NTJhMTA0N2RjNGY1NzhlYTViNjJlND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1710</Words>
  <Application>Microsoft Office PowerPoint</Application>
  <PresentationFormat>全屏显示(16:9)</PresentationFormat>
  <Paragraphs>290</Paragraphs>
  <Slides>26</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方正粗黑宋简体</vt:lpstr>
      <vt:lpstr>等线</vt:lpstr>
      <vt:lpstr>Arial</vt:lpstr>
      <vt:lpstr>Cambria Math</vt:lpstr>
      <vt:lpstr>Times</vt:lpstr>
      <vt:lpstr>Times New Roman</vt:lpstr>
      <vt:lpstr>Wingdings</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MengZhen Hu</dc:creator>
  <cp:lastModifiedBy>MengZhen</cp:lastModifiedBy>
  <cp:revision>87</cp:revision>
  <dcterms:created xsi:type="dcterms:W3CDTF">2023-03-29T07:06:00Z</dcterms:created>
  <dcterms:modified xsi:type="dcterms:W3CDTF">2023-10-06T10:19:33Z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6A16523F21E043AD805CA4939EC288BE_12</vt:lpwstr>
  </property>
</Properties>
</file>