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32"/>
  </p:notesMasterIdLst>
  <p:sldIdLst>
    <p:sldId id="262" r:id="rId2"/>
    <p:sldId id="257" r:id="rId3"/>
    <p:sldId id="294" r:id="rId4"/>
    <p:sldId id="256" r:id="rId5"/>
    <p:sldId id="259" r:id="rId6"/>
    <p:sldId id="261" r:id="rId7"/>
    <p:sldId id="260" r:id="rId8"/>
    <p:sldId id="316" r:id="rId9"/>
    <p:sldId id="272" r:id="rId10"/>
    <p:sldId id="267" r:id="rId11"/>
    <p:sldId id="264" r:id="rId12"/>
    <p:sldId id="263" r:id="rId13"/>
    <p:sldId id="270" r:id="rId14"/>
    <p:sldId id="265" r:id="rId15"/>
    <p:sldId id="266" r:id="rId16"/>
    <p:sldId id="323" r:id="rId17"/>
    <p:sldId id="275" r:id="rId18"/>
    <p:sldId id="271" r:id="rId19"/>
    <p:sldId id="317" r:id="rId20"/>
    <p:sldId id="318" r:id="rId21"/>
    <p:sldId id="319" r:id="rId22"/>
    <p:sldId id="320" r:id="rId23"/>
    <p:sldId id="276" r:id="rId24"/>
    <p:sldId id="314" r:id="rId25"/>
    <p:sldId id="321" r:id="rId26"/>
    <p:sldId id="322" r:id="rId27"/>
    <p:sldId id="280" r:id="rId28"/>
    <p:sldId id="278" r:id="rId29"/>
    <p:sldId id="281" r:id="rId30"/>
    <p:sldId id="307" r:id="rId31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064" userDrawn="1">
          <p15:clr>
            <a:srgbClr val="A4A3A4"/>
          </p15:clr>
        </p15:guide>
        <p15:guide id="2" orient="horz" pos="2136" userDrawn="1">
          <p15:clr>
            <a:srgbClr val="A4A3A4"/>
          </p15:clr>
        </p15:guide>
        <p15:guide id="3" pos="2376" userDrawn="1">
          <p15:clr>
            <a:srgbClr val="A4A3A4"/>
          </p15:clr>
        </p15:guide>
        <p15:guide id="4" orient="horz" pos="18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0CA09D"/>
    <a:srgbClr val="14C49F"/>
    <a:srgbClr val="6485D2"/>
    <a:srgbClr val="69D084"/>
    <a:srgbClr val="FAF1B4"/>
    <a:srgbClr val="7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84" autoAdjust="0"/>
    <p:restoredTop sz="87872" autoAdjust="0"/>
  </p:normalViewPr>
  <p:slideViewPr>
    <p:cSldViewPr snapToGrid="0">
      <p:cViewPr varScale="1">
        <p:scale>
          <a:sx n="75" d="100"/>
          <a:sy n="75" d="100"/>
        </p:scale>
        <p:origin x="1008" y="72"/>
      </p:cViewPr>
      <p:guideLst>
        <p:guide pos="2064"/>
        <p:guide orient="horz" pos="2136"/>
        <p:guide pos="2376"/>
        <p:guide orient="horz" pos="1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BFD96-1C7E-4895-B002-8AA86726AA6F}" type="datetimeFigureOut">
              <a:rPr lang="zh-CN" altLang="en-US" smtClean="0"/>
              <a:t>2024/1/1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7E87D-5A90-4B20-A821-667C0F792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841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鸡尾酒效应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284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然后计算自我与他人，在这六种指标上的差异，即自我优势效应</a:t>
            </a:r>
            <a:r>
              <a:rPr lang="en-US" altLang="zh-CN" dirty="0"/>
              <a:t>SPE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995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每个被试在每个实验条件下，</a:t>
            </a:r>
            <a:endParaRPr lang="en-US" altLang="zh-CN" dirty="0"/>
          </a:p>
          <a:p>
            <a:r>
              <a:rPr lang="zh-CN" altLang="en-US" dirty="0"/>
              <a:t>按照四种分半方法</a:t>
            </a:r>
            <a:endParaRPr lang="en-US" altLang="zh-CN" dirty="0"/>
          </a:p>
          <a:p>
            <a:r>
              <a:rPr lang="zh-CN" altLang="en-US" dirty="0"/>
              <a:t>数据被均等的分为两份。</a:t>
            </a:r>
            <a:endParaRPr lang="en-US" altLang="zh-CN" dirty="0"/>
          </a:p>
          <a:p>
            <a:r>
              <a:rPr lang="zh-CN" altLang="en-US" dirty="0"/>
              <a:t>每一个两半都需要计算六种表示</a:t>
            </a:r>
            <a:r>
              <a:rPr lang="en-US" altLang="zh-CN" dirty="0"/>
              <a:t>SPE</a:t>
            </a:r>
            <a:r>
              <a:rPr lang="zh-CN" altLang="en-US" dirty="0"/>
              <a:t>的指标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690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每个被试在每个实验条件下，</a:t>
            </a:r>
            <a:endParaRPr lang="en-US" altLang="zh-CN" dirty="0"/>
          </a:p>
          <a:p>
            <a:r>
              <a:rPr lang="zh-CN" altLang="en-US" dirty="0"/>
              <a:t>按照四种分半方法</a:t>
            </a:r>
            <a:endParaRPr lang="en-US" altLang="zh-CN" dirty="0"/>
          </a:p>
          <a:p>
            <a:r>
              <a:rPr lang="zh-CN" altLang="en-US" dirty="0"/>
              <a:t>数据被均等的分为两份。</a:t>
            </a:r>
            <a:endParaRPr lang="en-US" altLang="zh-CN" dirty="0"/>
          </a:p>
          <a:p>
            <a:r>
              <a:rPr lang="zh-CN" altLang="en-US" dirty="0"/>
              <a:t>每一个两半都需要计算六种表示</a:t>
            </a:r>
            <a:r>
              <a:rPr lang="en-US" altLang="zh-CN" dirty="0"/>
              <a:t>SPE</a:t>
            </a:r>
            <a:r>
              <a:rPr lang="zh-CN" altLang="en-US" dirty="0"/>
              <a:t>的指标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899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622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033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181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3499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Reaction Time (RT) with "Stranger" contrast (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.65, SE = .02, 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&lt;.001, 95% CI [.61, .70]); </a:t>
            </a:r>
          </a:p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Efficiency (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η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with "Stranger" contrast (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.64, SE = .03, 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&lt;.001, 95% CI [.59, .69]); </a:t>
            </a:r>
          </a:p>
          <a:p>
            <a:endParaRPr lang="en-US" altLang="zh-C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RT with "Close other" contrast (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.58, SE = .02, 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&lt;.001, 95% CI [.54, .63]); </a:t>
            </a:r>
          </a:p>
          <a:p>
            <a:r>
              <a:rPr lang="en-US" altLang="zh-C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η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with "Self vs Close" contrast (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.57, SE = .02, 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&lt;.001, 95% CI [.52, . 62]).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028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ICC2</a:t>
            </a:r>
            <a:r>
              <a:rPr lang="zh-CN" altLang="en-US" dirty="0"/>
              <a:t>和</a:t>
            </a:r>
            <a:r>
              <a:rPr lang="en-US" altLang="zh-CN" dirty="0"/>
              <a:t>ICC2k</a:t>
            </a:r>
            <a:r>
              <a:rPr lang="zh-CN" altLang="en-US" dirty="0"/>
              <a:t>越大说明重复度量的稳定性越高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RT</a:t>
            </a:r>
            <a:r>
              <a:rPr lang="zh-CN" altLang="en-US" dirty="0"/>
              <a:t>和</a:t>
            </a:r>
            <a:r>
              <a:rPr lang="en-US" altLang="zh-CN" dirty="0"/>
              <a:t>efficiency</a:t>
            </a:r>
            <a:r>
              <a:rPr lang="zh-CN" altLang="en-US" dirty="0"/>
              <a:t>的</a:t>
            </a:r>
            <a:r>
              <a:rPr lang="en-US" altLang="zh-CN" dirty="0"/>
              <a:t>ICC2k</a:t>
            </a:r>
            <a:r>
              <a:rPr lang="zh-CN" altLang="en-US" dirty="0"/>
              <a:t>较大，说明这两个指标具有较好的重测信度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多了一个两天的数据</a:t>
            </a:r>
            <a:endParaRPr lang="en-US" altLang="zh-CN" dirty="0"/>
          </a:p>
          <a:p>
            <a:r>
              <a:rPr lang="zh-CN" altLang="en-US" dirty="0"/>
              <a:t>四天的由于混杂了情绪，效果很早。就像</a:t>
            </a:r>
            <a:r>
              <a:rPr lang="en-US" altLang="zh-CN" dirty="0"/>
              <a:t>celebrity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840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试次数越高</a:t>
            </a:r>
            <a:r>
              <a:rPr lang="en-US" altLang="zh-CN" dirty="0"/>
              <a:t>, </a:t>
            </a:r>
            <a:r>
              <a:rPr lang="zh-CN" altLang="en-US" dirty="0"/>
              <a:t>分半信度越高</a:t>
            </a:r>
            <a:endParaRPr lang="en-US" altLang="zh-CN" dirty="0"/>
          </a:p>
          <a:p>
            <a:r>
              <a:rPr lang="en-US" altLang="zh-CN" dirty="0"/>
              <a:t>Q: </a:t>
            </a:r>
            <a:r>
              <a:rPr lang="zh-CN" altLang="en-US" dirty="0"/>
              <a:t>大概需要多少试次数</a:t>
            </a:r>
            <a:r>
              <a:rPr lang="en-US" altLang="zh-CN" dirty="0"/>
              <a:t>, </a:t>
            </a:r>
            <a:r>
              <a:rPr lang="zh-CN" altLang="en-US" dirty="0"/>
              <a:t>才能让信度达到</a:t>
            </a:r>
            <a:r>
              <a:rPr lang="en-US" altLang="zh-CN" dirty="0"/>
              <a:t>0.8?</a:t>
            </a:r>
          </a:p>
          <a:p>
            <a:r>
              <a:rPr lang="en-US" altLang="zh-CN" dirty="0"/>
              <a:t>A: Stranger 80</a:t>
            </a:r>
            <a:r>
              <a:rPr lang="zh-CN" altLang="en-US" dirty="0"/>
              <a:t>；</a:t>
            </a:r>
            <a:r>
              <a:rPr lang="en-US" altLang="zh-CN" dirty="0"/>
              <a:t>close 110-120</a:t>
            </a:r>
          </a:p>
          <a:p>
            <a:endParaRPr lang="en-US" altLang="zh-CN" dirty="0"/>
          </a:p>
          <a:p>
            <a:r>
              <a:rPr lang="en-US" altLang="zh-CN" dirty="0"/>
              <a:t>DDM V </a:t>
            </a:r>
            <a:r>
              <a:rPr lang="zh-CN" altLang="en-US" dirty="0"/>
              <a:t>约</a:t>
            </a:r>
            <a:r>
              <a:rPr lang="en-US" altLang="zh-CN" dirty="0"/>
              <a:t>130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241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SPMT</a:t>
            </a:r>
            <a:r>
              <a:rPr lang="zh-CN" altLang="en-US" dirty="0"/>
              <a:t>的实验流程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509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分半信度与效应量</a:t>
            </a:r>
            <a:r>
              <a:rPr lang="en-US" altLang="zh-CN" dirty="0"/>
              <a:t>g</a:t>
            </a:r>
            <a:r>
              <a:rPr lang="zh-CN" altLang="en-US" dirty="0"/>
              <a:t>无关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329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效应量</a:t>
            </a:r>
            <a:r>
              <a:rPr lang="en-US" altLang="zh-CN" dirty="0"/>
              <a:t>g</a:t>
            </a:r>
            <a:r>
              <a:rPr lang="zh-CN" altLang="en-US" dirty="0"/>
              <a:t>与试次数无关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3426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Ezddm</a:t>
            </a:r>
            <a:r>
              <a:rPr lang="zh-CN" altLang="en-US" dirty="0"/>
              <a:t>不会对</a:t>
            </a:r>
            <a:r>
              <a:rPr lang="en-US" altLang="zh-CN" dirty="0"/>
              <a:t>z</a:t>
            </a:r>
            <a:r>
              <a:rPr lang="zh-CN" altLang="en-US" dirty="0"/>
              <a:t>进行估计，而是假定</a:t>
            </a:r>
            <a:r>
              <a:rPr lang="en-US" altLang="zh-CN" dirty="0"/>
              <a:t>z</a:t>
            </a:r>
            <a:r>
              <a:rPr lang="zh-CN" altLang="en-US" dirty="0"/>
              <a:t>为</a:t>
            </a:r>
            <a:r>
              <a:rPr lang="en-US" altLang="zh-CN" dirty="0"/>
              <a:t>a/2</a:t>
            </a:r>
          </a:p>
          <a:p>
            <a:r>
              <a:rPr lang="zh-CN" altLang="en-US" dirty="0"/>
              <a:t>为了得到对</a:t>
            </a:r>
            <a:r>
              <a:rPr lang="en-US" altLang="zh-CN" dirty="0"/>
              <a:t>z</a:t>
            </a:r>
            <a:r>
              <a:rPr lang="zh-CN" altLang="en-US" dirty="0"/>
              <a:t>的准确估计，我们对比了</a:t>
            </a:r>
            <a:r>
              <a:rPr lang="en-US" altLang="zh-CN" dirty="0"/>
              <a:t>R</a:t>
            </a:r>
            <a:r>
              <a:rPr lang="zh-CN" altLang="en-US" dirty="0"/>
              <a:t>里各种可以计算</a:t>
            </a:r>
            <a:r>
              <a:rPr lang="en-US" altLang="zh-CN" dirty="0" err="1"/>
              <a:t>ddm</a:t>
            </a:r>
            <a:r>
              <a:rPr lang="zh-CN" altLang="en-US" dirty="0"/>
              <a:t>参数的包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Wagenmakers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E. J., Van Der Maas, H. L., &amp; </a:t>
            </a:r>
            <a:r>
              <a:rPr lang="en-US" altLang="zh-CN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Grasman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R. P. (2007). An EZ-diffusion model for response time and accuracy. </a:t>
            </a:r>
            <a:r>
              <a:rPr lang="en-US" altLang="zh-CN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Psychonomic bulletin &amp; review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zh-CN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(1), 3-22.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r>
              <a:rPr lang="zh-CN" altLang="en-US" dirty="0"/>
              <a:t>我们设定了</a:t>
            </a:r>
            <a:r>
              <a:rPr lang="en-US" altLang="zh-CN" dirty="0"/>
              <a:t>a = 2, t = 0.3, v = 1, z = 0.7</a:t>
            </a:r>
          </a:p>
          <a:p>
            <a:r>
              <a:rPr lang="zh-CN" altLang="en-US" dirty="0"/>
              <a:t>由</a:t>
            </a:r>
            <a:r>
              <a:rPr lang="en-US" altLang="zh-CN" dirty="0" err="1"/>
              <a:t>hddm</a:t>
            </a:r>
            <a:r>
              <a:rPr lang="zh-CN" altLang="en-US" dirty="0"/>
              <a:t>这个包生成了符合这四个参数的一百个，含有</a:t>
            </a:r>
            <a:r>
              <a:rPr lang="en-US" altLang="zh-CN" dirty="0"/>
              <a:t>60</a:t>
            </a:r>
            <a:r>
              <a:rPr lang="zh-CN" altLang="en-US" dirty="0"/>
              <a:t>试次的数据集</a:t>
            </a:r>
            <a:endParaRPr lang="en-US" altLang="zh-CN" dirty="0"/>
          </a:p>
          <a:p>
            <a:r>
              <a:rPr lang="zh-CN" altLang="en-US" dirty="0"/>
              <a:t>然后让</a:t>
            </a:r>
            <a:r>
              <a:rPr lang="en-US" altLang="zh-CN" dirty="0" err="1"/>
              <a:t>Rwiener</a:t>
            </a:r>
            <a:r>
              <a:rPr lang="zh-CN" altLang="en-US" dirty="0"/>
              <a:t>，</a:t>
            </a:r>
            <a:r>
              <a:rPr lang="en-US" altLang="zh-CN" dirty="0"/>
              <a:t>hausekeep</a:t>
            </a:r>
            <a:r>
              <a:rPr lang="zh-CN" altLang="en-US" dirty="0"/>
              <a:t>，</a:t>
            </a:r>
            <a:r>
              <a:rPr lang="en-US" altLang="zh-CN" dirty="0" err="1"/>
              <a:t>fastDMinR</a:t>
            </a:r>
            <a:r>
              <a:rPr lang="zh-CN" altLang="en-US" dirty="0"/>
              <a:t>，这三个包，一共五种估计方法估计这四个参数</a:t>
            </a:r>
            <a:endParaRPr lang="en-US" altLang="zh-CN" dirty="0"/>
          </a:p>
          <a:p>
            <a:r>
              <a:rPr lang="zh-CN" altLang="en-US" dirty="0"/>
              <a:t>从而筛选出估计最准确，耗时最低的那个包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结果是，对于</a:t>
            </a:r>
            <a:r>
              <a:rPr lang="en-US" altLang="zh-CN" dirty="0"/>
              <a:t>a</a:t>
            </a:r>
            <a:r>
              <a:rPr lang="zh-CN" altLang="en-US" dirty="0"/>
              <a:t>的估计，三个包都不太准确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t</a:t>
            </a:r>
            <a:r>
              <a:rPr lang="zh-CN" altLang="en-US" dirty="0"/>
              <a:t>的估计，</a:t>
            </a:r>
            <a:r>
              <a:rPr lang="en-US" altLang="zh-CN" dirty="0"/>
              <a:t>RW</a:t>
            </a:r>
            <a:r>
              <a:rPr lang="zh-CN" altLang="en-US" dirty="0"/>
              <a:t>最准确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v</a:t>
            </a:r>
            <a:r>
              <a:rPr lang="zh-CN" altLang="en-US" dirty="0"/>
              <a:t>的估计，</a:t>
            </a:r>
            <a:r>
              <a:rPr lang="en-US" altLang="zh-CN" dirty="0"/>
              <a:t>RW</a:t>
            </a:r>
            <a:r>
              <a:rPr lang="zh-CN" altLang="en-US" dirty="0"/>
              <a:t>最准确，</a:t>
            </a:r>
            <a:r>
              <a:rPr lang="en-US" altLang="zh-CN" dirty="0"/>
              <a:t>hausekeep</a:t>
            </a:r>
            <a:r>
              <a:rPr lang="zh-CN" altLang="en-US" dirty="0"/>
              <a:t>也不错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z</a:t>
            </a:r>
            <a:r>
              <a:rPr lang="zh-CN" altLang="en-US" dirty="0"/>
              <a:t>的估计，</a:t>
            </a:r>
            <a:r>
              <a:rPr lang="en-US" altLang="zh-CN" dirty="0"/>
              <a:t>RW</a:t>
            </a:r>
            <a:r>
              <a:rPr lang="zh-CN" altLang="en-US" dirty="0"/>
              <a:t>最准确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2965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548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是所有指标里最稳定的，不论是分半信度还是重测信度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总体而言，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范式的信度并不高，只有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的分半信度超过了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。并没有达到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0.8-0.9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的信度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DDM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&amp; z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prime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的信度较低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5494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814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SPMT</a:t>
            </a:r>
            <a:r>
              <a:rPr lang="zh-CN" altLang="en-US" dirty="0"/>
              <a:t>越来越被普遍用于测量自我优势效应</a:t>
            </a:r>
            <a:endParaRPr lang="en-US" altLang="zh-CN" dirty="0"/>
          </a:p>
          <a:p>
            <a:r>
              <a:rPr lang="zh-CN" altLang="en-US" dirty="0"/>
              <a:t>这意味着我们需要检验这个范式是否具有稳定性，也就是信度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253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zh-CN" altLang="en-US" dirty="0"/>
              <a:t>此外，越来越多的认知实验被用来测量稳定的个体差异（类似于问卷被用于测量人格特质）</a:t>
            </a:r>
            <a:endParaRPr lang="en-US" altLang="zh-CN" dirty="0"/>
          </a:p>
          <a:p>
            <a:pPr marL="0" indent="0">
              <a:buFont typeface="+mj-lt"/>
              <a:buNone/>
            </a:pPr>
            <a:r>
              <a:rPr lang="zh-CN" altLang="en-US" dirty="0"/>
              <a:t>自我相关刺激反应更快速（自我优势效应）也是具有个体差异的</a:t>
            </a:r>
            <a:endParaRPr lang="en-US" altLang="zh-CN" dirty="0"/>
          </a:p>
          <a:p>
            <a:pPr marL="0" indent="0">
              <a:buFont typeface="+mj-lt"/>
              <a:buNone/>
            </a:pPr>
            <a:r>
              <a:rPr lang="zh-CN" altLang="en-US" dirty="0"/>
              <a:t>如果</a:t>
            </a:r>
            <a:r>
              <a:rPr lang="en-US" altLang="zh-CN" dirty="0"/>
              <a:t>SPMT</a:t>
            </a:r>
            <a:r>
              <a:rPr lang="zh-CN" altLang="en-US" dirty="0"/>
              <a:t>要被用于测量这样的个体差异，那么这个范式需要具有较高的信度</a:t>
            </a:r>
            <a:endParaRPr lang="en-US" altLang="zh-CN" dirty="0"/>
          </a:p>
          <a:p>
            <a:pPr marL="0" indent="0">
              <a:buFont typeface="+mj-lt"/>
              <a:buNone/>
            </a:pPr>
            <a:r>
              <a:rPr lang="zh-CN" altLang="en-US" dirty="0"/>
              <a:t>就像问卷一样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613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zh-CN" altLang="en-US" dirty="0"/>
              <a:t>信度悖论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574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ECECF1"/>
                </a:solidFill>
                <a:effectLst/>
                <a:latin typeface="Söhne"/>
              </a:rPr>
              <a:t>SPMT</a:t>
            </a:r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这个范式是否具有信度（分半信度和重测信度） </a:t>
            </a:r>
            <a:endParaRPr lang="en-US" altLang="zh-CN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体现</a:t>
            </a:r>
            <a:r>
              <a:rPr lang="en-US" altLang="zh-CN" b="0" i="0" dirty="0">
                <a:solidFill>
                  <a:srgbClr val="ECECF1"/>
                </a:solidFill>
                <a:effectLst/>
                <a:latin typeface="Söhne"/>
              </a:rPr>
              <a:t>SPE</a:t>
            </a:r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的指标有很多（比如</a:t>
            </a:r>
            <a:r>
              <a:rPr lang="en-US" altLang="zh-CN" b="0" i="0" dirty="0">
                <a:solidFill>
                  <a:srgbClr val="ECECF1"/>
                </a:solidFill>
                <a:effectLst/>
                <a:latin typeface="Söhne"/>
              </a:rPr>
              <a:t>RT, ACC, ..)</a:t>
            </a:r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，这些指标是否都具有信度 </a:t>
            </a:r>
            <a:endParaRPr lang="en-US" altLang="zh-CN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哪种</a:t>
            </a:r>
            <a:r>
              <a:rPr lang="en-US" altLang="zh-CN" b="0" i="0" dirty="0">
                <a:solidFill>
                  <a:srgbClr val="ECECF1"/>
                </a:solidFill>
                <a:effectLst/>
                <a:latin typeface="Söhne"/>
              </a:rPr>
              <a:t>SPE</a:t>
            </a:r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的指标信度最高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451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589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需要按照自变量分组，每个实验条件下，都需要计算六种（八种）因变量指标</a:t>
            </a:r>
            <a:endParaRPr lang="en-US" altLang="zh-CN" dirty="0"/>
          </a:p>
          <a:p>
            <a:r>
              <a:rPr lang="en-US" altLang="zh-CN" dirty="0"/>
              <a:t>Session</a:t>
            </a:r>
            <a:r>
              <a:rPr lang="zh-CN" altLang="en-US" dirty="0"/>
              <a:t>在数据集</a:t>
            </a:r>
            <a:r>
              <a:rPr lang="en-US" altLang="zh-CN" dirty="0"/>
              <a:t>1</a:t>
            </a:r>
            <a:r>
              <a:rPr lang="zh-CN" altLang="en-US" dirty="0"/>
              <a:t>中意味着重复度量，在其他数据集中如果没有这个变量，则会编码为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如果有其他做实验中组间平衡的变量，则会放在这里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638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31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B8293-FD16-1BCD-DFC6-E6A517402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3D5DD4-921A-E06E-B770-6758C93CE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07F37F-3C2E-B1A3-CA7F-EBCBDDE6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1/1/2024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FD35E2-7357-D6C3-3466-5126F6BA4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14D2D9-8782-A074-07EC-E52CC5DE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2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CDA0A-DCF2-B952-D6F6-971BC214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7978FF-AACA-1348-A5F7-AD771CFE4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DD11B5-E973-739F-7090-0D121370E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1/1/2024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DAC9CE-EFBF-3C56-73F8-5BEBACCD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320037-A738-6D35-4799-7B8684A1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9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32C010-5C17-B4DF-AB81-EC6716EE6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09EC18-E630-8DA6-D205-7E9B9050B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B78C13-2D92-DDC9-72D9-D07C417AA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1/1/2024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5309B4-D33C-13DD-914F-B892A8C0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28A1D-411F-A018-5334-48C26B99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44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CB35B-38E1-C5B6-3E32-7C544F6A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8FF221-C9F5-2A9C-CA5F-3208B620E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6DA688-0F8E-BCCA-EFC4-7D123D7B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1/1/2024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273B40-2E6F-1E28-FF96-0A66A7E9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EC82E9-59A4-A330-03E5-6856ADEE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9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7D098-472B-4A19-F564-3D903EF13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500ED9-37FA-0345-7F48-A7EE6702C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DEC229-5D66-1589-486D-0E2AEF1B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1/1/2024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1D8806-F1D3-E856-788E-85A0CBFA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E0A07F-D860-3A8E-D0E4-42403BF8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9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0E05F-CD51-EF76-1620-0A971000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A17DAC-9E15-9320-1AC9-9359DDF76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C839DE-4419-9068-48A3-D7A0098BF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425CAD-541F-B1A2-C7E8-597C9EFE0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1/1/2024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3D6E0C-D821-1B16-8A12-62E97717D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15F94A-0022-D683-5381-50ADA797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30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B3A86-0516-986F-0517-D2A2DE07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B366BB-9868-38EC-F33F-4AE653C35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4FBBB-88A8-A62F-908D-B58D01FAC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9B5934-BA4E-E8F1-1D86-855F5FA89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0CE64C-DBC1-4A97-EF32-804AABF6F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27080B-320E-8618-6779-532683103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1/1/2024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DEF4FD-AC92-DD0E-3819-579B31C0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3BD6B9-1E02-8EC7-5C9F-1820E012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1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5E0EB-C481-0273-112F-CAC5191D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888979-513F-A9DE-81BA-B9F7ED49E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1/1/2024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A6095C-A40B-46F7-4D49-7CE2931C2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F1C1F4-C43A-4D90-FED3-789B1E9E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9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DCF27A-AF67-C17A-FF09-84A07DA1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1/1/2024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8A27C2-1211-1319-556F-C5451E094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C0E759-3B31-931E-7212-51C64013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15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C9C58-C211-DC41-9F75-CC26E91B4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327D5D-1FE1-5C1E-A8A0-7DC945F99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62E2DE-7A98-3059-BEDE-0A84478DB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4F7BCC-0940-F2F5-3AEE-1B818482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1/1/2024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4727D5-F90A-013D-8AFB-063EF9E04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C299EE-9218-F710-26B6-E193F291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0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896F4-B387-0DDE-5492-A2672BC90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697264-C4CD-4EA2-68BD-98F309B33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5EE005-3F44-EB43-2971-55E05EC99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B1BB85-0473-5BAB-BF93-771F61AA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1/1/2024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061CB0-4B4A-497E-BB19-A29004B8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661785-8700-4B7C-3EDE-5BAE45A5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5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E73E6C-B981-EDD8-4F7C-0F52E46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5CD8C1-CD72-8844-6042-A3BC741AF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0CC747-4CFF-BBF2-CFF0-ACDA7547E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1/1/2024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3888AB-0B8E-90E3-C69C-BB6247226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C05E6-3A9A-3480-4EE4-31BD27183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28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~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874D43-82E7-EA22-6009-844110D750D3}"/>
              </a:ext>
            </a:extLst>
          </p:cNvPr>
          <p:cNvSpPr txBox="1"/>
          <p:nvPr/>
        </p:nvSpPr>
        <p:spPr>
          <a:xfrm>
            <a:off x="207475" y="1527681"/>
            <a:ext cx="6172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 Assessment of Self-Prioritization Effect as Measured by the Perceptual Matching Task</a:t>
            </a:r>
            <a:endParaRPr lang="zh-CN" altLang="en-US" sz="3200" b="1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7EA495-0F41-5D9A-44B7-B772B75269F1}"/>
              </a:ext>
            </a:extLst>
          </p:cNvPr>
          <p:cNvSpPr txBox="1"/>
          <p:nvPr/>
        </p:nvSpPr>
        <p:spPr>
          <a:xfrm>
            <a:off x="745377" y="3648725"/>
            <a:ext cx="50624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Zheng Liu (Helen), Mengzhen Hu (YuKi), Yuanrui Zheng, Jie Sui, Hu Chuan-Peng</a:t>
            </a:r>
            <a:endParaRPr lang="zh-CN" altLang="en-US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BF64202-F349-491C-25A2-2D8B3BE32A20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89A1788-3DCA-5E59-1C6D-272D6AB1F2D3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9" name="图片 8" descr="徽标, 公司名称&#10;&#10;描述已自动生成">
              <a:extLst>
                <a:ext uri="{FF2B5EF4-FFF2-40B4-BE49-F238E27FC236}">
                  <a16:creationId xmlns:a16="http://schemas.microsoft.com/office/drawing/2014/main" id="{B01A5F1F-555E-EB29-8A0A-003E4B3E8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1624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131060-FE66-3972-756C-83877B34628E}"/>
              </a:ext>
            </a:extLst>
          </p:cNvPr>
          <p:cNvSpPr txBox="1"/>
          <p:nvPr/>
        </p:nvSpPr>
        <p:spPr>
          <a:xfrm>
            <a:off x="1231541" y="2629280"/>
            <a:ext cx="40901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  <a:endParaRPr lang="zh-CN" altLang="en-US" sz="3200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7ADDD60-6D27-5555-EA9E-4EF7E15D8C8F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1ACAE5F-0E75-9B78-78F3-BC735098DC05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8" name="图片 7" descr="徽标, 公司名称&#10;&#10;描述已自动生成">
              <a:extLst>
                <a:ext uri="{FF2B5EF4-FFF2-40B4-BE49-F238E27FC236}">
                  <a16:creationId xmlns:a16="http://schemas.microsoft.com/office/drawing/2014/main" id="{D27CC4DE-8AC1-6F41-8903-277323FFA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1121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A4C013BB-425D-EC29-6913-2D89C88D8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7" y="913655"/>
            <a:ext cx="6463442" cy="4033188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2494425-A1A5-3419-BACD-36461F691730}"/>
              </a:ext>
            </a:extLst>
          </p:cNvPr>
          <p:cNvSpPr txBox="1"/>
          <p:nvPr/>
        </p:nvSpPr>
        <p:spPr>
          <a:xfrm>
            <a:off x="3276600" y="100534"/>
            <a:ext cx="32470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Chart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3FC56AB-2D51-04AC-ADFD-536E18AD55FA}"/>
              </a:ext>
            </a:extLst>
          </p:cNvPr>
          <p:cNvSpPr txBox="1"/>
          <p:nvPr/>
        </p:nvSpPr>
        <p:spPr>
          <a:xfrm>
            <a:off x="4186268" y="1083469"/>
            <a:ext cx="1427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papers </a:t>
            </a:r>
          </a:p>
          <a:p>
            <a:pPr algn="ctr"/>
            <a:r>
              <a:rPr lang="en-US" altLang="zh-CN" sz="14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(17 datasets)</a:t>
            </a:r>
            <a:endParaRPr lang="zh-CN" altLang="en-US" sz="1400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D2C075B-2228-4B8B-CE4F-5FBB2E186C04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9A38208-6225-337E-41C8-934817AB7C2E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9" name="图片 8" descr="徽标, 公司名称&#10;&#10;描述已自动生成">
              <a:extLst>
                <a:ext uri="{FF2B5EF4-FFF2-40B4-BE49-F238E27FC236}">
                  <a16:creationId xmlns:a16="http://schemas.microsoft.com/office/drawing/2014/main" id="{6E5947C9-BC3A-117D-5861-F6F6E680E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D51582E6-BA4C-7E51-7CF2-0C2F7D9588FC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BFCD09C-0233-52B1-BEB2-3FBCFD3E029B}"/>
              </a:ext>
            </a:extLst>
          </p:cNvPr>
          <p:cNvSpPr txBox="1"/>
          <p:nvPr/>
        </p:nvSpPr>
        <p:spPr>
          <a:xfrm>
            <a:off x="3273752" y="81264"/>
            <a:ext cx="32470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endParaRPr lang="zh-CN" altLang="en-US" sz="2400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963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04A372-F856-A0D2-12C8-C289C0C6BC0B}"/>
              </a:ext>
            </a:extLst>
          </p:cNvPr>
          <p:cNvSpPr txBox="1"/>
          <p:nvPr/>
        </p:nvSpPr>
        <p:spPr>
          <a:xfrm>
            <a:off x="3977640" y="2546808"/>
            <a:ext cx="21557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Reaction Time (RT),</a:t>
            </a:r>
            <a:r>
              <a:rPr lang="zh-CN" altLang="en-US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(ACC),</a:t>
            </a:r>
          </a:p>
          <a:p>
            <a:pPr algn="ctr"/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Prime </a:t>
            </a:r>
            <a:r>
              <a:rPr lang="en-US" altLang="zh-CN" i="1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(d’)</a:t>
            </a:r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 (</a:t>
            </a:r>
            <a:r>
              <a:rPr lang="en-US" altLang="zh-CN" i="1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algn="ctr"/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DDM Drift Rate (</a:t>
            </a:r>
            <a:r>
              <a:rPr lang="en-US" altLang="zh-CN" i="1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algn="ctr"/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DDM Start Point (</a:t>
            </a:r>
            <a:r>
              <a:rPr lang="en-US" altLang="zh-CN" i="1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B07B0B2-C501-1D62-D738-F3C509882F32}"/>
              </a:ext>
            </a:extLst>
          </p:cNvPr>
          <p:cNvSpPr txBox="1"/>
          <p:nvPr/>
        </p:nvSpPr>
        <p:spPr>
          <a:xfrm>
            <a:off x="3615350" y="1408696"/>
            <a:ext cx="2777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n w="0"/>
                <a:solidFill>
                  <a:srgbClr val="0CA0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Y: Indices</a:t>
            </a:r>
            <a:endParaRPr lang="zh-CN" altLang="en-US" sz="4800" dirty="0">
              <a:ln w="0"/>
              <a:solidFill>
                <a:srgbClr val="0CA09D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0AB80-FEEE-EB2A-87D9-DFC9FCEBD638}"/>
              </a:ext>
            </a:extLst>
          </p:cNvPr>
          <p:cNvSpPr txBox="1"/>
          <p:nvPr/>
        </p:nvSpPr>
        <p:spPr>
          <a:xfrm>
            <a:off x="288015" y="1408695"/>
            <a:ext cx="2777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n w="0"/>
                <a:solidFill>
                  <a:srgbClr val="0CA0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X: Groups</a:t>
            </a:r>
            <a:endParaRPr lang="zh-CN" altLang="en-US" sz="4800" dirty="0">
              <a:ln w="0"/>
              <a:solidFill>
                <a:srgbClr val="0CA09D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2DFC42-DD8C-E875-8D79-168444E8AB5A}"/>
              </a:ext>
            </a:extLst>
          </p:cNvPr>
          <p:cNvSpPr txBox="1"/>
          <p:nvPr/>
        </p:nvSpPr>
        <p:spPr>
          <a:xfrm>
            <a:off x="671090" y="2823806"/>
            <a:ext cx="201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</a:p>
          <a:p>
            <a:pPr algn="ctr"/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</a:p>
          <a:p>
            <a:pPr algn="ctr"/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</a:p>
          <a:p>
            <a:pPr algn="ctr"/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(Session)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DFB1AA-4182-F1FE-906D-AA6B354F7B4E}"/>
              </a:ext>
            </a:extLst>
          </p:cNvPr>
          <p:cNvSpPr/>
          <p:nvPr/>
        </p:nvSpPr>
        <p:spPr>
          <a:xfrm>
            <a:off x="3237970" y="1280157"/>
            <a:ext cx="77260" cy="3154680"/>
          </a:xfrm>
          <a:prstGeom prst="rect">
            <a:avLst/>
          </a:prstGeom>
          <a:solidFill>
            <a:srgbClr val="0CA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CA09D"/>
              </a:solidFill>
            </a:endParaRP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72A5DD76-F628-4FF6-BE59-3C21E8411C3D}"/>
              </a:ext>
            </a:extLst>
          </p:cNvPr>
          <p:cNvSpPr/>
          <p:nvPr/>
        </p:nvSpPr>
        <p:spPr>
          <a:xfrm>
            <a:off x="2214388" y="3174414"/>
            <a:ext cx="159026" cy="826936"/>
          </a:xfrm>
          <a:prstGeom prst="leftBrace">
            <a:avLst/>
          </a:prstGeom>
          <a:noFill/>
          <a:ln w="38100">
            <a:solidFill>
              <a:srgbClr val="0CA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CA09D"/>
              </a:solidFill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67C6C0C-A99E-6F61-AAA4-47FD5C83F96D}"/>
              </a:ext>
            </a:extLst>
          </p:cNvPr>
          <p:cNvGrpSpPr/>
          <p:nvPr/>
        </p:nvGrpSpPr>
        <p:grpSpPr>
          <a:xfrm>
            <a:off x="2340016" y="3055157"/>
            <a:ext cx="877116" cy="1017465"/>
            <a:chOff x="2339835" y="3072252"/>
            <a:chExt cx="877116" cy="1017465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24CACE2-504A-706A-F561-F2087321F803}"/>
                </a:ext>
              </a:extLst>
            </p:cNvPr>
            <p:cNvSpPr txBox="1"/>
            <p:nvPr/>
          </p:nvSpPr>
          <p:spPr>
            <a:xfrm>
              <a:off x="2339835" y="3072252"/>
              <a:ext cx="84338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rgbClr val="0CA09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Close</a:t>
              </a:r>
              <a:endParaRPr lang="zh-CN" altLang="en-US" sz="1100" dirty="0">
                <a:solidFill>
                  <a:srgbClr val="0CA09D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80875F3-AB18-6216-1619-085DDDE5591B}"/>
                </a:ext>
              </a:extLst>
            </p:cNvPr>
            <p:cNvSpPr txBox="1"/>
            <p:nvPr/>
          </p:nvSpPr>
          <p:spPr>
            <a:xfrm>
              <a:off x="2371409" y="3316884"/>
              <a:ext cx="84338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rgbClr val="0CA09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Celebrity</a:t>
              </a:r>
              <a:endParaRPr lang="zh-CN" altLang="en-US" sz="1100" dirty="0">
                <a:solidFill>
                  <a:srgbClr val="0CA09D"/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C33EA32-D95F-287D-44F3-2DC41BD4ADC8}"/>
                </a:ext>
              </a:extLst>
            </p:cNvPr>
            <p:cNvSpPr txBox="1"/>
            <p:nvPr/>
          </p:nvSpPr>
          <p:spPr>
            <a:xfrm>
              <a:off x="2371409" y="3582924"/>
              <a:ext cx="84338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b="0" i="0" u="none" strike="noStrike" dirty="0">
                  <a:solidFill>
                    <a:srgbClr val="0CA09D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Stranger</a:t>
              </a:r>
              <a:endParaRPr lang="zh-CN" altLang="en-US" sz="11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09948A2-DD3A-E683-5C76-39628FA4DAB8}"/>
                </a:ext>
              </a:extLst>
            </p:cNvPr>
            <p:cNvSpPr txBox="1"/>
            <p:nvPr/>
          </p:nvSpPr>
          <p:spPr>
            <a:xfrm>
              <a:off x="2373568" y="3828107"/>
              <a:ext cx="84338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b="0" i="0" u="none" strike="noStrike" dirty="0">
                  <a:solidFill>
                    <a:srgbClr val="0CA09D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NonPerson</a:t>
              </a:r>
              <a:r>
                <a:rPr lang="en-US" altLang="zh-CN" sz="1100" dirty="0">
                  <a:solidFill>
                    <a:srgbClr val="0CA09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11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右大括号 24">
            <a:extLst>
              <a:ext uri="{FF2B5EF4-FFF2-40B4-BE49-F238E27FC236}">
                <a16:creationId xmlns:a16="http://schemas.microsoft.com/office/drawing/2014/main" id="{D92EE017-5375-A8F5-0E6B-374562FCBA9C}"/>
              </a:ext>
            </a:extLst>
          </p:cNvPr>
          <p:cNvSpPr/>
          <p:nvPr/>
        </p:nvSpPr>
        <p:spPr>
          <a:xfrm>
            <a:off x="967740" y="3084270"/>
            <a:ext cx="159026" cy="410497"/>
          </a:xfrm>
          <a:prstGeom prst="rightBrace">
            <a:avLst/>
          </a:prstGeom>
          <a:noFill/>
          <a:ln w="38100">
            <a:solidFill>
              <a:srgbClr val="0CA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CA09D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0434078-4515-4B4D-AF27-D7DF288C1979}"/>
              </a:ext>
            </a:extLst>
          </p:cNvPr>
          <p:cNvSpPr txBox="1"/>
          <p:nvPr/>
        </p:nvSpPr>
        <p:spPr>
          <a:xfrm>
            <a:off x="59397" y="2981516"/>
            <a:ext cx="97469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</a:p>
          <a:p>
            <a:pPr algn="ctr"/>
            <a:endParaRPr lang="en-US" altLang="zh-CN" sz="1100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1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Nonmatching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ED3ACAC-202C-8535-D3F8-BB5519042229}"/>
              </a:ext>
            </a:extLst>
          </p:cNvPr>
          <p:cNvSpPr txBox="1"/>
          <p:nvPr/>
        </p:nvSpPr>
        <p:spPr>
          <a:xfrm>
            <a:off x="3276600" y="100534"/>
            <a:ext cx="32470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zh-CN" altLang="en-US" sz="2400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6000A39-5FEC-5171-5701-5F67AD762AC1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94824F2-7463-B258-873F-4B979396FD68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18" name="图片 17" descr="徽标, 公司名称&#10;&#10;描述已自动生成">
              <a:extLst>
                <a:ext uri="{FF2B5EF4-FFF2-40B4-BE49-F238E27FC236}">
                  <a16:creationId xmlns:a16="http://schemas.microsoft.com/office/drawing/2014/main" id="{5AE8B109-221E-2A2D-20F6-F9ACFCE67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62766FD9-54A1-AAD4-C731-0B6BDCBFB40C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882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8E0023F-DA03-B6DD-8224-1C695B425A89}"/>
              </a:ext>
            </a:extLst>
          </p:cNvPr>
          <p:cNvSpPr txBox="1"/>
          <p:nvPr/>
        </p:nvSpPr>
        <p:spPr>
          <a:xfrm>
            <a:off x="288015" y="982465"/>
            <a:ext cx="6006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 = Self - &lt;Target&gt;</a:t>
            </a:r>
          </a:p>
          <a:p>
            <a:endParaRPr lang="en-US" altLang="zh-CN" sz="2000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e.g.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RT_SPE = Self </a:t>
            </a:r>
            <a:r>
              <a:rPr lang="en-US" altLang="zh-CN" sz="9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en-US" altLang="zh-CN" sz="20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&lt;Target&gt; </a:t>
            </a:r>
            <a:r>
              <a:rPr lang="en-US" altLang="zh-CN" sz="9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71B5CA2-9BAF-4D30-254A-D80E9E8519D9}"/>
              </a:ext>
            </a:extLst>
          </p:cNvPr>
          <p:cNvGrpSpPr/>
          <p:nvPr/>
        </p:nvGrpSpPr>
        <p:grpSpPr>
          <a:xfrm>
            <a:off x="5149516" y="2902545"/>
            <a:ext cx="1014375" cy="2375775"/>
            <a:chOff x="5115568" y="3205621"/>
            <a:chExt cx="862222" cy="2375775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3FD60D4-37C5-33A7-4888-74F4FCE77F48}"/>
                </a:ext>
              </a:extLst>
            </p:cNvPr>
            <p:cNvSpPr txBox="1"/>
            <p:nvPr/>
          </p:nvSpPr>
          <p:spPr>
            <a:xfrm>
              <a:off x="5115568" y="3205621"/>
              <a:ext cx="862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solidFill>
                    <a:srgbClr val="0CA09D"/>
                  </a:solidFill>
                </a:rPr>
                <a:t>14 Datasets</a:t>
              </a:r>
              <a:endParaRPr lang="zh-CN" altLang="en-US" sz="1200" i="1" dirty="0">
                <a:solidFill>
                  <a:srgbClr val="0CA09D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2D4AE41-73A9-CB9E-7CFE-24C86B2F92F5}"/>
                </a:ext>
              </a:extLst>
            </p:cNvPr>
            <p:cNvSpPr txBox="1"/>
            <p:nvPr/>
          </p:nvSpPr>
          <p:spPr>
            <a:xfrm>
              <a:off x="5115568" y="3896508"/>
              <a:ext cx="862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solidFill>
                    <a:srgbClr val="0CA09D"/>
                  </a:solidFill>
                </a:rPr>
                <a:t>13 Datasets</a:t>
              </a:r>
              <a:endParaRPr lang="zh-CN" altLang="en-US" sz="1200" i="1" dirty="0">
                <a:solidFill>
                  <a:srgbClr val="0CA09D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2BD95C6-03D6-9FB0-A29A-985B099D0B49}"/>
                </a:ext>
              </a:extLst>
            </p:cNvPr>
            <p:cNvSpPr txBox="1"/>
            <p:nvPr/>
          </p:nvSpPr>
          <p:spPr>
            <a:xfrm>
              <a:off x="5115568" y="4600452"/>
              <a:ext cx="862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solidFill>
                    <a:srgbClr val="0CA09D"/>
                  </a:solidFill>
                </a:rPr>
                <a:t>1 Dataset</a:t>
              </a:r>
              <a:endParaRPr lang="zh-CN" altLang="en-US" sz="1200" i="1" dirty="0">
                <a:solidFill>
                  <a:srgbClr val="0CA09D"/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5F6F7F6-09E4-75C3-50F9-53F592C17B97}"/>
                </a:ext>
              </a:extLst>
            </p:cNvPr>
            <p:cNvSpPr txBox="1"/>
            <p:nvPr/>
          </p:nvSpPr>
          <p:spPr>
            <a:xfrm>
              <a:off x="5115568" y="5304397"/>
              <a:ext cx="862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solidFill>
                    <a:srgbClr val="0CA09D"/>
                  </a:solidFill>
                </a:rPr>
                <a:t>1 Dataset</a:t>
              </a:r>
              <a:endParaRPr lang="zh-CN" altLang="en-US" sz="1200" i="1" dirty="0">
                <a:solidFill>
                  <a:srgbClr val="0CA09D"/>
                </a:solidFill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5624D3E9-50E2-B9F7-32EA-42BB4E904662}"/>
              </a:ext>
            </a:extLst>
          </p:cNvPr>
          <p:cNvSpPr txBox="1"/>
          <p:nvPr/>
        </p:nvSpPr>
        <p:spPr>
          <a:xfrm>
            <a:off x="3276600" y="100534"/>
            <a:ext cx="32470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calculate SPE ?</a:t>
            </a:r>
            <a:endParaRPr lang="zh-CN" altLang="en-US" sz="2400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27CB776-AD28-BA35-76D0-E2213C79307C}"/>
              </a:ext>
            </a:extLst>
          </p:cNvPr>
          <p:cNvGrpSpPr/>
          <p:nvPr/>
        </p:nvGrpSpPr>
        <p:grpSpPr>
          <a:xfrm>
            <a:off x="288015" y="2502435"/>
            <a:ext cx="5066237" cy="2588092"/>
            <a:chOff x="288015" y="2502435"/>
            <a:chExt cx="5066237" cy="2588092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4D5FDF3-8601-3A00-B8FD-93A5DCB3A1EC}"/>
                </a:ext>
              </a:extLst>
            </p:cNvPr>
            <p:cNvSpPr txBox="1"/>
            <p:nvPr/>
          </p:nvSpPr>
          <p:spPr>
            <a:xfrm>
              <a:off x="288015" y="3596427"/>
              <a:ext cx="140299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0CA09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&lt;Target&gt;</a:t>
              </a:r>
              <a:endParaRPr lang="zh-CN" altLang="en-US" sz="2000" dirty="0">
                <a:solidFill>
                  <a:srgbClr val="0CA09D"/>
                </a:solidFill>
              </a:endParaRPr>
            </a:p>
          </p:txBody>
        </p:sp>
        <p:sp>
          <p:nvSpPr>
            <p:cNvPr id="9" name="左大括号 8">
              <a:extLst>
                <a:ext uri="{FF2B5EF4-FFF2-40B4-BE49-F238E27FC236}">
                  <a16:creationId xmlns:a16="http://schemas.microsoft.com/office/drawing/2014/main" id="{50DBD305-A271-55BF-570E-074087C921EE}"/>
                </a:ext>
              </a:extLst>
            </p:cNvPr>
            <p:cNvSpPr/>
            <p:nvPr/>
          </p:nvSpPr>
          <p:spPr>
            <a:xfrm>
              <a:off x="1829126" y="2621098"/>
              <a:ext cx="327660" cy="2386462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CA09D"/>
                </a:solidFill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5BC01340-3C19-9A17-CDE7-440116F127C2}"/>
                </a:ext>
              </a:extLst>
            </p:cNvPr>
            <p:cNvGrpSpPr/>
            <p:nvPr/>
          </p:nvGrpSpPr>
          <p:grpSpPr>
            <a:xfrm>
              <a:off x="2148237" y="2502435"/>
              <a:ext cx="1727038" cy="2588092"/>
              <a:chOff x="3098432" y="2896131"/>
              <a:chExt cx="1727038" cy="2588092"/>
            </a:xfrm>
          </p:grpSpPr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88C1115-219F-A456-F21F-0EF48486EA04}"/>
                  </a:ext>
                </a:extLst>
              </p:cNvPr>
              <p:cNvSpPr txBox="1"/>
              <p:nvPr/>
            </p:nvSpPr>
            <p:spPr>
              <a:xfrm>
                <a:off x="3098433" y="2896131"/>
                <a:ext cx="17126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0CA09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Close</a:t>
                </a:r>
                <a:endParaRPr lang="zh-CN" altLang="en-US" sz="2000" dirty="0">
                  <a:solidFill>
                    <a:srgbClr val="0CA09D"/>
                  </a:solidFill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96E45F5-8234-E373-1582-2CE1CDE60CD4}"/>
                  </a:ext>
                </a:extLst>
              </p:cNvPr>
              <p:cNvSpPr txBox="1"/>
              <p:nvPr/>
            </p:nvSpPr>
            <p:spPr>
              <a:xfrm>
                <a:off x="3112845" y="4350831"/>
                <a:ext cx="17126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0CA09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Celebrity</a:t>
                </a:r>
                <a:endParaRPr lang="zh-CN" altLang="en-US" sz="2000" dirty="0">
                  <a:solidFill>
                    <a:srgbClr val="0CA09D"/>
                  </a:solidFill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650CCA1-25B4-1F52-7784-34B66CAB43D4}"/>
                  </a:ext>
                </a:extLst>
              </p:cNvPr>
              <p:cNvSpPr txBox="1"/>
              <p:nvPr/>
            </p:nvSpPr>
            <p:spPr>
              <a:xfrm>
                <a:off x="3112845" y="3565506"/>
                <a:ext cx="17126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0" i="0" u="none" strike="noStrike" dirty="0">
                    <a:solidFill>
                      <a:srgbClr val="0CA09D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Stranger</a:t>
                </a:r>
                <a:endParaRPr lang="zh-CN" altLang="en-US" sz="2000" dirty="0">
                  <a:solidFill>
                    <a:srgbClr val="0CA09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01E7E2B-8D9F-0C1F-5F1C-9D9D7728C7C9}"/>
                  </a:ext>
                </a:extLst>
              </p:cNvPr>
              <p:cNvSpPr txBox="1"/>
              <p:nvPr/>
            </p:nvSpPr>
            <p:spPr>
              <a:xfrm>
                <a:off x="3098432" y="5084113"/>
                <a:ext cx="17126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0" i="0" u="none" strike="noStrike" dirty="0">
                    <a:solidFill>
                      <a:srgbClr val="0CA09D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NonPerson</a:t>
                </a:r>
                <a:r>
                  <a:rPr lang="en-US" altLang="zh-CN" sz="2000" dirty="0">
                    <a:solidFill>
                      <a:srgbClr val="0CA09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2000" dirty="0">
                  <a:solidFill>
                    <a:srgbClr val="0CA09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3016A92-0A29-9244-6A3C-C8E0ACFFC3B8}"/>
                </a:ext>
              </a:extLst>
            </p:cNvPr>
            <p:cNvSpPr txBox="1"/>
            <p:nvPr/>
          </p:nvSpPr>
          <p:spPr>
            <a:xfrm>
              <a:off x="3758306" y="2602462"/>
              <a:ext cx="1595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rgbClr val="0CA09D"/>
                  </a:solidFill>
                </a:rPr>
                <a:t>Friend, Mother, Father...</a:t>
              </a:r>
              <a:endParaRPr lang="zh-CN" altLang="en-US" sz="1050" dirty="0">
                <a:solidFill>
                  <a:srgbClr val="0CA09D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0021F54-C423-0315-A071-4274F9A8DE99}"/>
                </a:ext>
              </a:extLst>
            </p:cNvPr>
            <p:cNvSpPr txBox="1"/>
            <p:nvPr/>
          </p:nvSpPr>
          <p:spPr>
            <a:xfrm>
              <a:off x="3756908" y="4759667"/>
              <a:ext cx="5214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rgbClr val="0CA09D"/>
                  </a:solidFill>
                </a:rPr>
                <a:t>none</a:t>
              </a:r>
              <a:endParaRPr lang="zh-CN" altLang="en-US" sz="1050" dirty="0">
                <a:solidFill>
                  <a:srgbClr val="0CA09D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F4CBE8D-DCA2-406E-3AD6-C39855280A23}"/>
                </a:ext>
              </a:extLst>
            </p:cNvPr>
            <p:cNvSpPr txBox="1"/>
            <p:nvPr/>
          </p:nvSpPr>
          <p:spPr>
            <a:xfrm>
              <a:off x="3754606" y="4064847"/>
              <a:ext cx="5214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solidFill>
                    <a:srgbClr val="0CA09D"/>
                  </a:solidFill>
                </a:rPr>
                <a:t>鲁迅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19FAD824-267E-081A-5703-EAED00008012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AE9A98B-F0DE-39DC-DDCA-03B78BF278D3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24" name="图片 23" descr="徽标, 公司名称&#10;&#10;描述已自动生成">
              <a:extLst>
                <a:ext uri="{FF2B5EF4-FFF2-40B4-BE49-F238E27FC236}">
                  <a16:creationId xmlns:a16="http://schemas.microsoft.com/office/drawing/2014/main" id="{A004A022-4901-AC12-6DFE-8C4316836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774A1A26-56E7-8E75-B1E4-354D53D2DB7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819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8A2F6EB0-270C-C477-ED2F-CC7028E993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2239229"/>
                  </p:ext>
                </p:extLst>
              </p:nvPr>
            </p:nvGraphicFramePr>
            <p:xfrm>
              <a:off x="154945" y="1360908"/>
              <a:ext cx="6221792" cy="3135404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219429">
                      <a:extLst>
                        <a:ext uri="{9D8B030D-6E8A-4147-A177-3AD203B41FA5}">
                          <a16:colId xmlns:a16="http://schemas.microsoft.com/office/drawing/2014/main" val="1305533542"/>
                        </a:ext>
                      </a:extLst>
                    </a:gridCol>
                    <a:gridCol w="2090721">
                      <a:extLst>
                        <a:ext uri="{9D8B030D-6E8A-4147-A177-3AD203B41FA5}">
                          <a16:colId xmlns:a16="http://schemas.microsoft.com/office/drawing/2014/main" val="1598237062"/>
                        </a:ext>
                      </a:extLst>
                    </a:gridCol>
                    <a:gridCol w="2013284">
                      <a:extLst>
                        <a:ext uri="{9D8B030D-6E8A-4147-A177-3AD203B41FA5}">
                          <a16:colId xmlns:a16="http://schemas.microsoft.com/office/drawing/2014/main" val="844030469"/>
                        </a:ext>
                      </a:extLst>
                    </a:gridCol>
                    <a:gridCol w="898358">
                      <a:extLst>
                        <a:ext uri="{9D8B030D-6E8A-4147-A177-3AD203B41FA5}">
                          <a16:colId xmlns:a16="http://schemas.microsoft.com/office/drawing/2014/main" val="2992902287"/>
                        </a:ext>
                      </a:extLst>
                    </a:gridCol>
                  </a:tblGrid>
                  <a:tr h="4063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rgbClr val="0CA09D"/>
                              </a:solidFill>
                              <a:effectLst/>
                            </a:rPr>
                            <a:t>Indices</a:t>
                          </a: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rgbClr val="0CA09D"/>
                              </a:solidFill>
                              <a:effectLst/>
                            </a:rPr>
                            <a:t>Indices Calculation</a:t>
                          </a: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rgbClr val="0CA09D"/>
                              </a:solidFill>
                              <a:effectLst/>
                            </a:rPr>
                            <a:t>SPE Calculation Based on Indices</a:t>
                          </a: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rgbClr val="0CA09D"/>
                              </a:solidFill>
                              <a:effectLst/>
                            </a:rPr>
                            <a:t>Source</a:t>
                          </a: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1229830"/>
                      </a:ext>
                    </a:extLst>
                  </a:tr>
                  <a:tr h="520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rgbClr val="0CA09D"/>
                              </a:solidFill>
                              <a:effectLst/>
                            </a:rPr>
                            <a:t>Mean Reaction Times (RT)</a:t>
                          </a:r>
                          <a:endParaRPr lang="zh-CN" sz="1100" dirty="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zh-CN" sz="1000" i="1" smtClean="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zh-CN" sz="1000" i="1">
                                            <a:solidFill>
                                              <a:srgbClr val="0CA09D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000">
                                            <a:solidFill>
                                              <a:srgbClr val="0CA09D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∑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rgbClr val="0CA09D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RT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zh-CN" sz="1000" i="1">
                                                <a:solidFill>
                                                  <a:srgbClr val="0CA09D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000">
                                                <a:solidFill>
                                                  <a:srgbClr val="0CA09D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>
                                                <a:solidFill>
                                                  <a:srgbClr val="0CA09D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000">
                                                <a:solidFill>
                                                  <a:srgbClr val="0CA09D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trials</m:t>
                                            </m:r>
                                            <m:r>
                                              <a:rPr lang="en-US" sz="1000">
                                                <a:solidFill>
                                                  <a:srgbClr val="0CA09D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zh-CN" sz="120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rgbClr val="0CA09D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rgbClr val="0CA09D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4009325"/>
                      </a:ext>
                    </a:extLst>
                  </a:tr>
                  <a:tr h="328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rgbClr val="0CA09D"/>
                              </a:solidFill>
                              <a:effectLst/>
                            </a:rPr>
                            <a:t>Accuracy (ACC)</a:t>
                          </a:r>
                          <a:endParaRPr lang="zh-CN" sz="120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sz="1000" i="1" smtClean="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sz="1000" i="1">
                                            <a:solidFill>
                                              <a:srgbClr val="0CA09D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rgbClr val="0CA09D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000">
                                            <a:solidFill>
                                              <a:srgbClr val="0CA09D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rgbClr val="0CA09D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correct</m:t>
                                        </m:r>
                                        <m:r>
                                          <a:rPr lang="en-US" sz="1000">
                                            <a:solidFill>
                                              <a:srgbClr val="0CA09D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rgbClr val="0CA09D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response</m:t>
                                        </m:r>
                                        <m:r>
                                          <a:rPr lang="en-US" sz="1000">
                                            <a:solidFill>
                                              <a:srgbClr val="0CA09D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sz="1000" i="1">
                                            <a:solidFill>
                                              <a:srgbClr val="0CA09D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rgbClr val="0CA09D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rgbClr val="0CA09D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total</m:t>
                                        </m:r>
                                        <m:r>
                                          <a:rPr lang="en-US" sz="1000">
                                            <a:solidFill>
                                              <a:srgbClr val="0CA09D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rgbClr val="0CA09D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response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CN" sz="120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rgbClr val="0CA09D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rgbClr val="0CA09D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 dirty="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1513701"/>
                      </a:ext>
                    </a:extLst>
                  </a:tr>
                  <a:tr h="3242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rgbClr val="0CA09D"/>
                              </a:solidFill>
                              <a:effectLst/>
                            </a:rPr>
                            <a:t>d prime (d’)</a:t>
                          </a:r>
                          <a:endParaRPr lang="zh-CN" sz="1200" dirty="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000" i="1" smtClean="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ACC</m:t>
                                    </m:r>
                                    <m:r>
                                      <a:rPr lang="en-US" altLang="zh-CN" sz="1000" b="0" i="0" smtClean="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Matching</m:t>
                                    </m:r>
                                    <m:r>
                                      <a:rPr lang="en-US" altLang="zh-CN" sz="1000" b="0" i="0" smtClean="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altLang="zh-CN" sz="1000">
                                    <a:solidFill>
                                      <a:srgbClr val="0CA09D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sz="1000" i="1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a:rPr lang="en-US" altLang="zh-CN" sz="1000" b="0" i="0" smtClean="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ACC</m:t>
                                    </m:r>
                                    <m:r>
                                      <a:rPr lang="en-US" altLang="zh-CN" sz="1000" b="0" i="0" smtClean="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Nonmatching</m:t>
                                    </m:r>
                                    <m:r>
                                      <a:rPr lang="en-US" altLang="zh-CN" sz="1000" b="0" i="1" smtClean="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00" kern="1200" baseline="-25000" dirty="0">
                            <a:solidFill>
                              <a:srgbClr val="0CA09D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rgbClr val="0CA09D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 dirty="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rgbClr val="0CA09D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7122795"/>
                      </a:ext>
                    </a:extLst>
                  </a:tr>
                  <a:tr h="8528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rgbClr val="0CA09D"/>
                              </a:solidFill>
                              <a:effectLst/>
                            </a:rPr>
                            <a:t>Efficiency (</a:t>
                          </a:r>
                          <a:r>
                            <a:rPr lang="en-US" altLang="zh-CN" sz="1000" dirty="0">
                              <a:solidFill>
                                <a:srgbClr val="0CA09D"/>
                              </a:solidFill>
                              <a:effectLst/>
                            </a:rPr>
                            <a:t>η</a:t>
                          </a:r>
                          <a:r>
                            <a:rPr lang="en-US" sz="1000" dirty="0">
                              <a:solidFill>
                                <a:srgbClr val="0CA09D"/>
                              </a:solidFill>
                              <a:effectLst/>
                            </a:rPr>
                            <a:t>)</a:t>
                          </a:r>
                          <a:endParaRPr lang="zh-CN" sz="1200" dirty="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sz="1000" i="1" smtClean="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sz="1000" i="1">
                                            <a:solidFill>
                                              <a:srgbClr val="0CA09D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rgbClr val="0CA09D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RT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rgbClr val="0CA09D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mean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ACC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sz="120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rgbClr val="0CA09D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rgbClr val="0CA09D"/>
                              </a:solidFill>
                              <a:effectLst/>
                            </a:rPr>
                            <a:t>Humphreys and Sui (2015); </a:t>
                          </a:r>
                        </a:p>
                        <a:p>
                          <a:pPr algn="ctr"/>
                          <a:r>
                            <a:rPr lang="en-US" sz="1000" dirty="0" err="1">
                              <a:solidFill>
                                <a:srgbClr val="0CA09D"/>
                              </a:solidFill>
                              <a:effectLst/>
                            </a:rPr>
                            <a:t>Stoeber</a:t>
                          </a:r>
                          <a:r>
                            <a:rPr lang="en-US" sz="1000" dirty="0">
                              <a:solidFill>
                                <a:srgbClr val="0CA09D"/>
                              </a:solidFill>
                              <a:effectLst/>
                            </a:rPr>
                            <a:t> and Eysenck (2008)</a:t>
                          </a:r>
                          <a:endParaRPr lang="zh-CN" sz="1200" dirty="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562001"/>
                      </a:ext>
                    </a:extLst>
                  </a:tr>
                  <a:tr h="3208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rgbClr val="0CA09D"/>
                              </a:solidFill>
                              <a:effectLst/>
                            </a:rPr>
                            <a:t>Drift rate (v)</a:t>
                          </a:r>
                          <a:endParaRPr lang="zh-CN" sz="120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rgbClr val="0CA09D"/>
                              </a:solidFill>
                              <a:effectLst/>
                            </a:rPr>
                            <a:t>DDM</a:t>
                          </a:r>
                          <a:r>
                            <a:rPr lang="zh-CN" sz="1000">
                              <a:solidFill>
                                <a:srgbClr val="0CA09D"/>
                              </a:solidFill>
                              <a:effectLst/>
                            </a:rPr>
                            <a:t>：</a:t>
                          </a:r>
                          <a:r>
                            <a:rPr lang="en-US" sz="1000">
                              <a:solidFill>
                                <a:srgbClr val="0CA09D"/>
                              </a:solidFill>
                              <a:effectLst/>
                            </a:rPr>
                            <a:t>parameters will be identified through model selection</a:t>
                          </a:r>
                          <a:endParaRPr lang="zh-CN" sz="120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rgbClr val="0CA09D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rgbClr val="0CA09D"/>
                              </a:solidFill>
                              <a:effectLst/>
                            </a:rPr>
                            <a:t>Golubickis et al. (2017)</a:t>
                          </a:r>
                          <a:endParaRPr lang="zh-CN" sz="120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2081923"/>
                      </a:ext>
                    </a:extLst>
                  </a:tr>
                  <a:tr h="3208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rgbClr val="0CA09D"/>
                              </a:solidFill>
                              <a:effectLst/>
                            </a:rPr>
                            <a:t>Starting Point (z)</a:t>
                          </a:r>
                          <a:endParaRPr lang="zh-CN" sz="1200" dirty="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rgbClr val="0CA09D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rgbClr val="0CA09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err="1">
                              <a:solidFill>
                                <a:srgbClr val="0CA09D"/>
                              </a:solidFill>
                              <a:effectLst/>
                            </a:rPr>
                            <a:t>Golubickis</a:t>
                          </a:r>
                          <a:r>
                            <a:rPr lang="en-US" sz="1000" dirty="0">
                              <a:solidFill>
                                <a:srgbClr val="0CA09D"/>
                              </a:solidFill>
                              <a:effectLst/>
                            </a:rPr>
                            <a:t> et al. (2017)</a:t>
                          </a:r>
                          <a:endParaRPr lang="zh-CN" sz="1200" dirty="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99442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8A2F6EB0-270C-C477-ED2F-CC7028E993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2239229"/>
                  </p:ext>
                </p:extLst>
              </p:nvPr>
            </p:nvGraphicFramePr>
            <p:xfrm>
              <a:off x="154945" y="1360908"/>
              <a:ext cx="6221792" cy="3135404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219429">
                      <a:extLst>
                        <a:ext uri="{9D8B030D-6E8A-4147-A177-3AD203B41FA5}">
                          <a16:colId xmlns:a16="http://schemas.microsoft.com/office/drawing/2014/main" val="1305533542"/>
                        </a:ext>
                      </a:extLst>
                    </a:gridCol>
                    <a:gridCol w="2090721">
                      <a:extLst>
                        <a:ext uri="{9D8B030D-6E8A-4147-A177-3AD203B41FA5}">
                          <a16:colId xmlns:a16="http://schemas.microsoft.com/office/drawing/2014/main" val="1598237062"/>
                        </a:ext>
                      </a:extLst>
                    </a:gridCol>
                    <a:gridCol w="2013284">
                      <a:extLst>
                        <a:ext uri="{9D8B030D-6E8A-4147-A177-3AD203B41FA5}">
                          <a16:colId xmlns:a16="http://schemas.microsoft.com/office/drawing/2014/main" val="844030469"/>
                        </a:ext>
                      </a:extLst>
                    </a:gridCol>
                    <a:gridCol w="898358">
                      <a:extLst>
                        <a:ext uri="{9D8B030D-6E8A-4147-A177-3AD203B41FA5}">
                          <a16:colId xmlns:a16="http://schemas.microsoft.com/office/drawing/2014/main" val="2992902287"/>
                        </a:ext>
                      </a:extLst>
                    </a:gridCol>
                  </a:tblGrid>
                  <a:tr h="4063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rgbClr val="0CA09D"/>
                              </a:solidFill>
                              <a:effectLst/>
                            </a:rPr>
                            <a:t>Indices</a:t>
                          </a: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rgbClr val="0CA09D"/>
                              </a:solidFill>
                              <a:effectLst/>
                            </a:rPr>
                            <a:t>Indices Calculation</a:t>
                          </a: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rgbClr val="0CA09D"/>
                              </a:solidFill>
                              <a:effectLst/>
                            </a:rPr>
                            <a:t>SPE Calculation Based on Indices</a:t>
                          </a: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rgbClr val="0CA09D"/>
                              </a:solidFill>
                              <a:effectLst/>
                            </a:rPr>
                            <a:t>Source</a:t>
                          </a: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1229830"/>
                      </a:ext>
                    </a:extLst>
                  </a:tr>
                  <a:tr h="520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rgbClr val="0CA09D"/>
                              </a:solidFill>
                              <a:effectLst/>
                            </a:rPr>
                            <a:t>Mean Reaction Times (RT)</a:t>
                          </a:r>
                          <a:endParaRPr lang="zh-CN" sz="1100" dirty="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8140" t="-80000" r="-139244" b="-4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64848" t="-80000" r="-45152" b="-4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rgbClr val="0CA09D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4009325"/>
                      </a:ext>
                    </a:extLst>
                  </a:tr>
                  <a:tr h="328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rgbClr val="0CA09D"/>
                              </a:solidFill>
                              <a:effectLst/>
                            </a:rPr>
                            <a:t>Accuracy (ACC)</a:t>
                          </a:r>
                          <a:endParaRPr lang="zh-CN" sz="120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8140" t="-283333" r="-139244" b="-59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64848" t="-283333" r="-45152" b="-59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rgbClr val="0CA09D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 dirty="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1513701"/>
                      </a:ext>
                    </a:extLst>
                  </a:tr>
                  <a:tr h="3242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rgbClr val="0CA09D"/>
                              </a:solidFill>
                              <a:effectLst/>
                            </a:rPr>
                            <a:t>d prime (d’)</a:t>
                          </a:r>
                          <a:endParaRPr lang="zh-CN" sz="1200" dirty="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8140" t="-390566" r="-139244" b="-5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64848" t="-390566" r="-45152" b="-5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rgbClr val="0CA09D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7122795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rgbClr val="0CA09D"/>
                              </a:solidFill>
                              <a:effectLst/>
                            </a:rPr>
                            <a:t>Efficiency (</a:t>
                          </a:r>
                          <a:r>
                            <a:rPr lang="en-US" altLang="zh-CN" sz="1000" dirty="0">
                              <a:solidFill>
                                <a:srgbClr val="0CA09D"/>
                              </a:solidFill>
                              <a:effectLst/>
                            </a:rPr>
                            <a:t>η</a:t>
                          </a:r>
                          <a:r>
                            <a:rPr lang="en-US" sz="1000" dirty="0">
                              <a:solidFill>
                                <a:srgbClr val="0CA09D"/>
                              </a:solidFill>
                              <a:effectLst/>
                            </a:rPr>
                            <a:t>)</a:t>
                          </a:r>
                          <a:endParaRPr lang="zh-CN" sz="1200" dirty="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8140" t="-172185" r="-139244" b="-77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64848" t="-172185" r="-45152" b="-77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rgbClr val="0CA09D"/>
                              </a:solidFill>
                              <a:effectLst/>
                            </a:rPr>
                            <a:t>Humphreys and Sui (2015); </a:t>
                          </a:r>
                        </a:p>
                        <a:p>
                          <a:pPr algn="ctr"/>
                          <a:r>
                            <a:rPr lang="en-US" sz="1000" dirty="0" err="1">
                              <a:solidFill>
                                <a:srgbClr val="0CA09D"/>
                              </a:solidFill>
                              <a:effectLst/>
                            </a:rPr>
                            <a:t>Stoeber</a:t>
                          </a:r>
                          <a:r>
                            <a:rPr lang="en-US" sz="1000" dirty="0">
                              <a:solidFill>
                                <a:srgbClr val="0CA09D"/>
                              </a:solidFill>
                              <a:effectLst/>
                            </a:rPr>
                            <a:t> and Eysenck (2008)</a:t>
                          </a:r>
                          <a:endParaRPr lang="zh-CN" sz="1200" dirty="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562001"/>
                      </a:ext>
                    </a:extLst>
                  </a:tr>
                  <a:tr h="3208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rgbClr val="0CA09D"/>
                              </a:solidFill>
                              <a:effectLst/>
                            </a:rPr>
                            <a:t>Drift rate (v)</a:t>
                          </a:r>
                          <a:endParaRPr lang="zh-CN" sz="120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rgbClr val="0CA09D"/>
                              </a:solidFill>
                              <a:effectLst/>
                            </a:rPr>
                            <a:t>DDM</a:t>
                          </a:r>
                          <a:r>
                            <a:rPr lang="zh-CN" sz="1000">
                              <a:solidFill>
                                <a:srgbClr val="0CA09D"/>
                              </a:solidFill>
                              <a:effectLst/>
                            </a:rPr>
                            <a:t>：</a:t>
                          </a:r>
                          <a:r>
                            <a:rPr lang="en-US" sz="1000">
                              <a:solidFill>
                                <a:srgbClr val="0CA09D"/>
                              </a:solidFill>
                              <a:effectLst/>
                            </a:rPr>
                            <a:t>parameters will be identified through model selection</a:t>
                          </a:r>
                          <a:endParaRPr lang="zh-CN" sz="120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64848" t="-790385" r="-45152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rgbClr val="0CA09D"/>
                              </a:solidFill>
                              <a:effectLst/>
                            </a:rPr>
                            <a:t>Golubickis et al. (2017)</a:t>
                          </a:r>
                          <a:endParaRPr lang="zh-CN" sz="120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2081923"/>
                      </a:ext>
                    </a:extLst>
                  </a:tr>
                  <a:tr h="3208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rgbClr val="0CA09D"/>
                              </a:solidFill>
                              <a:effectLst/>
                            </a:rPr>
                            <a:t>Starting Point (z)</a:t>
                          </a:r>
                          <a:endParaRPr lang="zh-CN" sz="1200" dirty="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64848" t="-873585" r="-45152" b="-226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err="1">
                              <a:solidFill>
                                <a:srgbClr val="0CA09D"/>
                              </a:solidFill>
                              <a:effectLst/>
                            </a:rPr>
                            <a:t>Golubickis</a:t>
                          </a:r>
                          <a:r>
                            <a:rPr lang="en-US" sz="1000" dirty="0">
                              <a:solidFill>
                                <a:srgbClr val="0CA09D"/>
                              </a:solidFill>
                              <a:effectLst/>
                            </a:rPr>
                            <a:t> et al. (2017)</a:t>
                          </a:r>
                          <a:endParaRPr lang="zh-CN" sz="1200" dirty="0">
                            <a:solidFill>
                              <a:srgbClr val="0CA09D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CA09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99442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086A2CA4-9696-03CE-4F07-8E3253433BC0}"/>
              </a:ext>
            </a:extLst>
          </p:cNvPr>
          <p:cNvSpPr txBox="1"/>
          <p:nvPr/>
        </p:nvSpPr>
        <p:spPr>
          <a:xfrm>
            <a:off x="3276600" y="100534"/>
            <a:ext cx="32470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of SPE</a:t>
            </a:r>
            <a:endParaRPr lang="zh-CN" altLang="en-US" sz="2400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D41731F-DE8A-B6DE-DB59-5CA2B171AB54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3B9B50A-AAB1-0D3E-F2C6-BBCA1048D0CC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9" name="图片 8" descr="徽标, 公司名称&#10;&#10;描述已自动生成">
              <a:extLst>
                <a:ext uri="{FF2B5EF4-FFF2-40B4-BE49-F238E27FC236}">
                  <a16:creationId xmlns:a16="http://schemas.microsoft.com/office/drawing/2014/main" id="{3ADDE8A6-01ED-AAFA-F9D3-040042220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20E40A2D-0BD9-3594-4A4F-56FA6EC5C118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850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7CBFC51-BCBF-1EA7-B195-CCB8B4A0877A}"/>
              </a:ext>
            </a:extLst>
          </p:cNvPr>
          <p:cNvSpPr txBox="1"/>
          <p:nvPr/>
        </p:nvSpPr>
        <p:spPr>
          <a:xfrm>
            <a:off x="3276600" y="44904"/>
            <a:ext cx="32470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Level :</a:t>
            </a:r>
          </a:p>
          <a:p>
            <a:pPr algn="ctr"/>
            <a:r>
              <a:rPr lang="en-US" altLang="zh-CN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Meta-Analysis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6300042B-4993-910F-ED8B-1EB3CC5A82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620" y="2483670"/>
            <a:ext cx="884017" cy="884017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2771D04F-D5FC-8685-7888-A55CA5015674}"/>
              </a:ext>
            </a:extLst>
          </p:cNvPr>
          <p:cNvSpPr txBox="1"/>
          <p:nvPr/>
        </p:nvSpPr>
        <p:spPr>
          <a:xfrm>
            <a:off x="1534306" y="2441614"/>
            <a:ext cx="15981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Hedges’ </a:t>
            </a:r>
            <a:r>
              <a:rPr lang="en-US" altLang="zh-CN" sz="1800" i="1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pPr algn="ctr"/>
            <a:endParaRPr lang="en-US" altLang="zh-CN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8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 - &lt;Target&gt;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BE653F9-2CB2-75D8-565B-44A56B019CFD}"/>
              </a:ext>
            </a:extLst>
          </p:cNvPr>
          <p:cNvSpPr txBox="1"/>
          <p:nvPr/>
        </p:nvSpPr>
        <p:spPr>
          <a:xfrm>
            <a:off x="3667907" y="1356017"/>
            <a:ext cx="246446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Reaction Time (RT),</a:t>
            </a:r>
          </a:p>
          <a:p>
            <a:pPr algn="ctr"/>
            <a:r>
              <a:rPr lang="zh-CN" altLang="en-US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(ACC),</a:t>
            </a:r>
          </a:p>
          <a:p>
            <a:pPr algn="ctr"/>
            <a:endParaRPr lang="en-US" altLang="zh-CN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Prime </a:t>
            </a:r>
            <a:r>
              <a:rPr lang="en-US" altLang="zh-CN" i="1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(d’)</a:t>
            </a:r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endParaRPr lang="en-US" altLang="zh-CN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 (</a:t>
            </a:r>
            <a:r>
              <a:rPr lang="en-US" altLang="zh-CN" i="1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algn="ctr"/>
            <a:endParaRPr lang="en-US" altLang="zh-CN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DDM Drift Rate (</a:t>
            </a:r>
            <a:r>
              <a:rPr lang="en-US" altLang="zh-CN" i="1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algn="ctr"/>
            <a:endParaRPr lang="en-US" altLang="zh-CN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DDM Start Point (</a:t>
            </a:r>
            <a:r>
              <a:rPr lang="en-US" altLang="zh-CN" i="1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67D86371-ADC4-6D29-D6B7-D0B759FACAEE}"/>
              </a:ext>
            </a:extLst>
          </p:cNvPr>
          <p:cNvGrpSpPr/>
          <p:nvPr/>
        </p:nvGrpSpPr>
        <p:grpSpPr>
          <a:xfrm>
            <a:off x="3132501" y="1510017"/>
            <a:ext cx="639399" cy="2848966"/>
            <a:chOff x="3132501" y="1510017"/>
            <a:chExt cx="639399" cy="2848966"/>
          </a:xfrm>
        </p:grpSpPr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5CA6B6D8-A5EA-DA98-FD10-B865A10460B9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 flipV="1">
              <a:off x="3132501" y="1510017"/>
              <a:ext cx="639399" cy="1393262"/>
            </a:xfrm>
            <a:prstGeom prst="straightConnector1">
              <a:avLst/>
            </a:prstGeom>
            <a:ln w="38100">
              <a:solidFill>
                <a:srgbClr val="0CA09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BD11DFBD-A3C0-D54F-1F9F-F525728E1943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 flipV="1">
              <a:off x="3132501" y="2063469"/>
              <a:ext cx="639399" cy="839810"/>
            </a:xfrm>
            <a:prstGeom prst="straightConnector1">
              <a:avLst/>
            </a:prstGeom>
            <a:ln w="38100">
              <a:solidFill>
                <a:srgbClr val="0CA09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FB92F8FB-8937-C22A-1F5D-BAF4E96D8F0A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 flipV="1">
              <a:off x="3132501" y="2654968"/>
              <a:ext cx="639399" cy="248311"/>
            </a:xfrm>
            <a:prstGeom prst="straightConnector1">
              <a:avLst/>
            </a:prstGeom>
            <a:ln w="38100">
              <a:solidFill>
                <a:srgbClr val="0CA09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69515C12-8387-AC54-B3A9-BEEB8CFE6D86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3132501" y="2903279"/>
              <a:ext cx="639399" cy="326462"/>
            </a:xfrm>
            <a:prstGeom prst="straightConnector1">
              <a:avLst/>
            </a:prstGeom>
            <a:ln w="38100">
              <a:solidFill>
                <a:srgbClr val="0CA09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38CACEA0-E162-C2C2-BD0B-C8550BD6B4E1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3132501" y="2903279"/>
              <a:ext cx="639399" cy="856886"/>
            </a:xfrm>
            <a:prstGeom prst="straightConnector1">
              <a:avLst/>
            </a:prstGeom>
            <a:ln w="38100">
              <a:solidFill>
                <a:srgbClr val="0CA09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657925E7-5207-4079-BBCA-B92166FDD7E7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3132501" y="2903279"/>
              <a:ext cx="639399" cy="1455704"/>
            </a:xfrm>
            <a:prstGeom prst="straightConnector1">
              <a:avLst/>
            </a:prstGeom>
            <a:ln w="38100">
              <a:solidFill>
                <a:srgbClr val="0CA09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3B3E8C01-987C-B11C-7EF4-7004291F898F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329125A-823A-7179-5273-C5C221790173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7" name="图片 6" descr="徽标, 公司名称&#10;&#10;描述已自动生成">
              <a:extLst>
                <a:ext uri="{FF2B5EF4-FFF2-40B4-BE49-F238E27FC236}">
                  <a16:creationId xmlns:a16="http://schemas.microsoft.com/office/drawing/2014/main" id="{74AA1997-BFBB-4425-9E26-93BC7116F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F85E8222-184D-6252-AD07-398C5B60B6D1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E9F2CBC-0F45-66A6-B033-AFFA14881E53}"/>
              </a:ext>
            </a:extLst>
          </p:cNvPr>
          <p:cNvSpPr txBox="1"/>
          <p:nvPr/>
        </p:nvSpPr>
        <p:spPr>
          <a:xfrm>
            <a:off x="3276600" y="6800"/>
            <a:ext cx="32470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Level :</a:t>
            </a:r>
            <a:endParaRPr lang="fr-FR" altLang="zh-CN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altLang="zh-CN" i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Meta-</a:t>
            </a:r>
            <a:r>
              <a:rPr lang="fr-FR" altLang="zh-CN" i="1" dirty="0" err="1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fr-FR" altLang="zh-CN" i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021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CB25BF-84B9-364D-3EDC-C420E888E5E1}"/>
              </a:ext>
            </a:extLst>
          </p:cNvPr>
          <p:cNvSpPr txBox="1"/>
          <p:nvPr/>
        </p:nvSpPr>
        <p:spPr>
          <a:xfrm>
            <a:off x="511386" y="1077381"/>
            <a:ext cx="201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</a:p>
          <a:p>
            <a:pPr algn="ctr"/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</a:p>
          <a:p>
            <a:pPr algn="ctr"/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</a:p>
          <a:p>
            <a:pPr algn="ctr"/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(Session)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2E11B60-6632-712B-00D1-F666D46552CC}"/>
              </a:ext>
            </a:extLst>
          </p:cNvPr>
          <p:cNvSpPr txBox="1"/>
          <p:nvPr/>
        </p:nvSpPr>
        <p:spPr>
          <a:xfrm>
            <a:off x="2142922" y="4945614"/>
            <a:ext cx="220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Half Reliability</a:t>
            </a:r>
            <a:endParaRPr lang="zh-CN" altLang="en-US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85A6667-E0F4-43E3-4431-5051AA008B0D}"/>
              </a:ext>
            </a:extLst>
          </p:cNvPr>
          <p:cNvGrpSpPr/>
          <p:nvPr/>
        </p:nvGrpSpPr>
        <p:grpSpPr>
          <a:xfrm>
            <a:off x="1576800" y="1488608"/>
            <a:ext cx="3334994" cy="2949306"/>
            <a:chOff x="829924" y="1371014"/>
            <a:chExt cx="3334994" cy="2949306"/>
          </a:xfrm>
        </p:grpSpPr>
        <p:pic>
          <p:nvPicPr>
            <p:cNvPr id="10244" name="Picture 4">
              <a:extLst>
                <a:ext uri="{FF2B5EF4-FFF2-40B4-BE49-F238E27FC236}">
                  <a16:creationId xmlns:a16="http://schemas.microsoft.com/office/drawing/2014/main" id="{1BC3A774-2D96-FA1D-CBC3-4405F187D1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033267" y="1371014"/>
              <a:ext cx="793656" cy="10287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06C0BA22-5DB3-B284-F70B-55A494D3CE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29924" y="3291620"/>
              <a:ext cx="793656" cy="1028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AA5F5863-CBC5-CD2A-AE8C-A566B63A61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371262" y="3291620"/>
              <a:ext cx="793656" cy="1028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50C3C18F-7E52-C64F-5CC2-E5BF94AF50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6752" y="2647950"/>
              <a:ext cx="859223" cy="477284"/>
            </a:xfrm>
            <a:prstGeom prst="straightConnector1">
              <a:avLst/>
            </a:prstGeom>
            <a:ln w="28575">
              <a:solidFill>
                <a:srgbClr val="0CA09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DCCC55A-3552-C45E-A9D5-818748CA2377}"/>
                </a:ext>
              </a:extLst>
            </p:cNvPr>
            <p:cNvCxnSpPr>
              <a:cxnSpLocks/>
            </p:cNvCxnSpPr>
            <p:nvPr/>
          </p:nvCxnSpPr>
          <p:spPr>
            <a:xfrm>
              <a:off x="2724150" y="2647950"/>
              <a:ext cx="934850" cy="448377"/>
            </a:xfrm>
            <a:prstGeom prst="straightConnector1">
              <a:avLst/>
            </a:prstGeom>
            <a:ln w="28575">
              <a:solidFill>
                <a:srgbClr val="0CA09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75B39727-350F-4B8C-EF74-08AEA8BAEEE9}"/>
              </a:ext>
            </a:extLst>
          </p:cNvPr>
          <p:cNvSpPr/>
          <p:nvPr/>
        </p:nvSpPr>
        <p:spPr>
          <a:xfrm rot="16200000">
            <a:off x="3152402" y="4139145"/>
            <a:ext cx="173321" cy="927475"/>
          </a:xfrm>
          <a:prstGeom prst="upDownArrow">
            <a:avLst/>
          </a:prstGeom>
          <a:solidFill>
            <a:srgbClr val="0CA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3B472AD-6906-FF7C-78FA-D14EA4B9D9F8}"/>
              </a:ext>
            </a:extLst>
          </p:cNvPr>
          <p:cNvSpPr txBox="1"/>
          <p:nvPr/>
        </p:nvSpPr>
        <p:spPr>
          <a:xfrm>
            <a:off x="4000616" y="1077091"/>
            <a:ext cx="201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First-Second</a:t>
            </a:r>
          </a:p>
          <a:p>
            <a:pPr algn="ctr"/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Odd-Even</a:t>
            </a:r>
          </a:p>
          <a:p>
            <a:pPr algn="ctr"/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Permuted</a:t>
            </a:r>
          </a:p>
          <a:p>
            <a:pPr algn="ctr"/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Monte Carlo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8A42A6-3801-20DB-17E8-985553D04675}"/>
              </a:ext>
            </a:extLst>
          </p:cNvPr>
          <p:cNvSpPr txBox="1"/>
          <p:nvPr/>
        </p:nvSpPr>
        <p:spPr>
          <a:xfrm>
            <a:off x="2377463" y="3315893"/>
            <a:ext cx="773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</a:p>
          <a:p>
            <a:r>
              <a:rPr lang="en-US" altLang="zh-CN" sz="12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</a:p>
          <a:p>
            <a:r>
              <a:rPr lang="en-US" altLang="zh-CN" sz="1200" i="1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r>
              <a:rPr lang="en-US" altLang="zh-CN" sz="12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</a:t>
            </a:r>
          </a:p>
          <a:p>
            <a:r>
              <a:rPr lang="en-US" altLang="zh-CN" sz="12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DDM v</a:t>
            </a:r>
          </a:p>
          <a:p>
            <a:r>
              <a:rPr lang="en-US" altLang="zh-CN" sz="12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DDM z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D452CF2-6F3C-2EF8-0986-43FD30832152}"/>
              </a:ext>
            </a:extLst>
          </p:cNvPr>
          <p:cNvSpPr txBox="1"/>
          <p:nvPr/>
        </p:nvSpPr>
        <p:spPr>
          <a:xfrm>
            <a:off x="4923353" y="3315436"/>
            <a:ext cx="773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</a:p>
          <a:p>
            <a:r>
              <a:rPr lang="en-US" altLang="zh-CN" sz="12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</a:p>
          <a:p>
            <a:r>
              <a:rPr lang="en-US" altLang="zh-CN" sz="1200" i="1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r>
              <a:rPr lang="en-US" altLang="zh-CN" sz="12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</a:t>
            </a:r>
          </a:p>
          <a:p>
            <a:r>
              <a:rPr lang="en-US" altLang="zh-CN" sz="12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DDM v</a:t>
            </a:r>
          </a:p>
          <a:p>
            <a:r>
              <a:rPr lang="en-US" altLang="zh-CN" sz="12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DDM z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490F883-850D-909F-817B-7F34F48AA5E4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B2285BD-1C54-33D3-C930-FC86A3AC10BE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21" name="图片 20" descr="徽标, 公司名称&#10;&#10;描述已自动生成">
              <a:extLst>
                <a:ext uri="{FF2B5EF4-FFF2-40B4-BE49-F238E27FC236}">
                  <a16:creationId xmlns:a16="http://schemas.microsoft.com/office/drawing/2014/main" id="{4A3BE742-4F06-F5F9-7407-E78064F54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2FBBC729-8F6C-AEBD-563E-EF411960BC7F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79A9F0E-0812-A9A0-17EA-D6423337110C}"/>
              </a:ext>
            </a:extLst>
          </p:cNvPr>
          <p:cNvSpPr txBox="1"/>
          <p:nvPr/>
        </p:nvSpPr>
        <p:spPr>
          <a:xfrm>
            <a:off x="3276600" y="6800"/>
            <a:ext cx="324708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Level :</a:t>
            </a:r>
            <a:endParaRPr lang="fr-FR" altLang="zh-CN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altLang="zh-CN" sz="1600" i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Split-Half </a:t>
            </a:r>
            <a:r>
              <a:rPr lang="fr-FR" altLang="zh-CN" sz="1600" i="1" dirty="0" err="1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endParaRPr lang="fr-FR" altLang="zh-CN" sz="1600" i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753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358512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B6A4D46-7B0A-6631-C85D-EC98034C9893}"/>
              </a:ext>
            </a:extLst>
          </p:cNvPr>
          <p:cNvSpPr txBox="1"/>
          <p:nvPr/>
        </p:nvSpPr>
        <p:spPr>
          <a:xfrm>
            <a:off x="484533" y="3158261"/>
            <a:ext cx="56139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Variance between Subjects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Variance within Subjects (Session)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 ~ 1 + (1 | Subject) + (1 | Session) + COV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26C2855-93CE-8D4D-0263-48DD50E50CAA}"/>
              </a:ext>
            </a:extLst>
          </p:cNvPr>
          <p:cNvSpPr txBox="1"/>
          <p:nvPr/>
        </p:nvSpPr>
        <p:spPr>
          <a:xfrm>
            <a:off x="3276600" y="6800"/>
            <a:ext cx="324708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Level :</a:t>
            </a:r>
            <a:endParaRPr lang="fr-FR" altLang="zh-CN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altLang="zh-CN" sz="1600" i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Intraclass Correlation Coefficient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B4C186B-1F2F-2F28-4F7F-CC76E9184681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BF7829D-8409-0A1D-EC94-648169C0DDCF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25" name="图片 24" descr="徽标, 公司名称&#10;&#10;描述已自动生成">
              <a:extLst>
                <a:ext uri="{FF2B5EF4-FFF2-40B4-BE49-F238E27FC236}">
                  <a16:creationId xmlns:a16="http://schemas.microsoft.com/office/drawing/2014/main" id="{0212EF63-E752-12F5-5D66-C23977DB0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8A4636E6-8933-1AEF-2120-4FC96EF982CB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DCB2890-79AC-86AF-1836-33765A6A1F93}"/>
              </a:ext>
            </a:extLst>
          </p:cNvPr>
          <p:cNvGrpSpPr/>
          <p:nvPr/>
        </p:nvGrpSpPr>
        <p:grpSpPr>
          <a:xfrm>
            <a:off x="386109" y="1193598"/>
            <a:ext cx="5640341" cy="1517547"/>
            <a:chOff x="386109" y="1193598"/>
            <a:chExt cx="5640341" cy="1517547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CFA097A-B5D0-683A-5703-FD959837CE27}"/>
                </a:ext>
              </a:extLst>
            </p:cNvPr>
            <p:cNvSpPr txBox="1"/>
            <p:nvPr/>
          </p:nvSpPr>
          <p:spPr>
            <a:xfrm>
              <a:off x="412474" y="1193598"/>
              <a:ext cx="1225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0CA09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  <a:endParaRPr lang="zh-CN" altLang="en-US" sz="2000" b="1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8EC7CDA-447F-B305-5EAC-A8329372CC8B}"/>
                </a:ext>
              </a:extLst>
            </p:cNvPr>
            <p:cNvSpPr txBox="1"/>
            <p:nvPr/>
          </p:nvSpPr>
          <p:spPr>
            <a:xfrm>
              <a:off x="2663687" y="1193598"/>
              <a:ext cx="1225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0CA09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  <a:endParaRPr lang="zh-CN" altLang="en-US" sz="2000" b="1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298DA1A-D2E2-E5E3-9FB2-29B0E650764B}"/>
                </a:ext>
              </a:extLst>
            </p:cNvPr>
            <p:cNvSpPr txBox="1"/>
            <p:nvPr/>
          </p:nvSpPr>
          <p:spPr>
            <a:xfrm>
              <a:off x="4800625" y="1193598"/>
              <a:ext cx="1225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0CA09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  <a:endParaRPr lang="zh-CN" altLang="en-US" sz="2000" b="1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FF8BD17-20BF-AADE-2209-64B9DC598776}"/>
                </a:ext>
              </a:extLst>
            </p:cNvPr>
            <p:cNvSpPr txBox="1"/>
            <p:nvPr/>
          </p:nvSpPr>
          <p:spPr>
            <a:xfrm>
              <a:off x="1899949" y="1804572"/>
              <a:ext cx="417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rgbClr val="0CA09D"/>
                  </a:solidFill>
                </a:rPr>
                <a:t>…</a:t>
              </a:r>
              <a:endParaRPr lang="zh-CN" altLang="en-US" sz="3600" dirty="0">
                <a:solidFill>
                  <a:srgbClr val="0CA09D"/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A64325B-B66C-1788-47EB-F77F365E23D7}"/>
                </a:ext>
              </a:extLst>
            </p:cNvPr>
            <p:cNvSpPr txBox="1"/>
            <p:nvPr/>
          </p:nvSpPr>
          <p:spPr>
            <a:xfrm>
              <a:off x="4095278" y="1804572"/>
              <a:ext cx="417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rgbClr val="0CA09D"/>
                  </a:solidFill>
                </a:rPr>
                <a:t>…</a:t>
              </a:r>
              <a:endParaRPr lang="zh-CN" altLang="en-US" sz="3600" dirty="0">
                <a:solidFill>
                  <a:srgbClr val="0CA09D"/>
                </a:solidFill>
              </a:endParaRPr>
            </a:p>
          </p:txBody>
        </p:sp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B05BD2ED-1907-5854-BAC7-89816B2A7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109" y="1593708"/>
              <a:ext cx="1225826" cy="1117437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6AD15C93-8BFC-8934-DF16-E51B65ED6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48928" y="1593707"/>
              <a:ext cx="1225826" cy="1117437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A532C9E0-7A86-E4A7-ED3D-72C073AB8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00624" y="1569018"/>
              <a:ext cx="1225826" cy="11174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1544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77ED5A7-5A78-A2A3-38A2-AD4EB3AAB641}"/>
              </a:ext>
            </a:extLst>
          </p:cNvPr>
          <p:cNvSpPr txBox="1"/>
          <p:nvPr/>
        </p:nvSpPr>
        <p:spPr>
          <a:xfrm>
            <a:off x="1231541" y="2565112"/>
            <a:ext cx="40901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Result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1C63DD9-F859-2DB9-C802-652818D2C764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246B3CE-5438-6F24-F3E7-B82C5CF64657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8" name="图片 7" descr="徽标, 公司名称&#10;&#10;描述已自动生成">
              <a:extLst>
                <a:ext uri="{FF2B5EF4-FFF2-40B4-BE49-F238E27FC236}">
                  <a16:creationId xmlns:a16="http://schemas.microsoft.com/office/drawing/2014/main" id="{82104E21-3D26-806E-A918-C4C6776D9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5385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ECAACF-09B7-3C33-BF9C-FE6EC4740DFD}"/>
              </a:ext>
            </a:extLst>
          </p:cNvPr>
          <p:cNvSpPr txBox="1"/>
          <p:nvPr/>
        </p:nvSpPr>
        <p:spPr>
          <a:xfrm>
            <a:off x="3276600" y="4444"/>
            <a:ext cx="3247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Level :</a:t>
            </a:r>
          </a:p>
          <a:p>
            <a:pPr algn="ctr"/>
            <a:r>
              <a:rPr lang="en-US" altLang="zh-CN" i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Meta-Analysis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5B880FB-C984-54C2-25AA-97F65BD44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089761"/>
              </p:ext>
            </p:extLst>
          </p:nvPr>
        </p:nvGraphicFramePr>
        <p:xfrm>
          <a:off x="302773" y="1070793"/>
          <a:ext cx="5947653" cy="3840480"/>
        </p:xfrm>
        <a:graphic>
          <a:graphicData uri="http://schemas.openxmlformats.org/drawingml/2006/table">
            <a:tbl>
              <a:tblPr firstRow="1" firstCol="1" bandRow="1"/>
              <a:tblGrid>
                <a:gridCol w="816909">
                  <a:extLst>
                    <a:ext uri="{9D8B030D-6E8A-4147-A177-3AD203B41FA5}">
                      <a16:colId xmlns:a16="http://schemas.microsoft.com/office/drawing/2014/main" val="4021581589"/>
                    </a:ext>
                  </a:extLst>
                </a:gridCol>
                <a:gridCol w="958760">
                  <a:extLst>
                    <a:ext uri="{9D8B030D-6E8A-4147-A177-3AD203B41FA5}">
                      <a16:colId xmlns:a16="http://schemas.microsoft.com/office/drawing/2014/main" val="3116841407"/>
                    </a:ext>
                  </a:extLst>
                </a:gridCol>
                <a:gridCol w="1405688">
                  <a:extLst>
                    <a:ext uri="{9D8B030D-6E8A-4147-A177-3AD203B41FA5}">
                      <a16:colId xmlns:a16="http://schemas.microsoft.com/office/drawing/2014/main" val="273257221"/>
                    </a:ext>
                  </a:extLst>
                </a:gridCol>
                <a:gridCol w="741125">
                  <a:extLst>
                    <a:ext uri="{9D8B030D-6E8A-4147-A177-3AD203B41FA5}">
                      <a16:colId xmlns:a16="http://schemas.microsoft.com/office/drawing/2014/main" val="500289059"/>
                    </a:ext>
                  </a:extLst>
                </a:gridCol>
                <a:gridCol w="680887">
                  <a:extLst>
                    <a:ext uri="{9D8B030D-6E8A-4147-A177-3AD203B41FA5}">
                      <a16:colId xmlns:a16="http://schemas.microsoft.com/office/drawing/2014/main" val="870486088"/>
                    </a:ext>
                  </a:extLst>
                </a:gridCol>
                <a:gridCol w="607046">
                  <a:extLst>
                    <a:ext uri="{9D8B030D-6E8A-4147-A177-3AD203B41FA5}">
                      <a16:colId xmlns:a16="http://schemas.microsoft.com/office/drawing/2014/main" val="2776852202"/>
                    </a:ext>
                  </a:extLst>
                </a:gridCol>
                <a:gridCol w="737238">
                  <a:extLst>
                    <a:ext uri="{9D8B030D-6E8A-4147-A177-3AD203B41FA5}">
                      <a16:colId xmlns:a16="http://schemas.microsoft.com/office/drawing/2014/main" val="124118232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Baseline</a:t>
                      </a:r>
                      <a:endParaRPr lang="zh-CN" sz="1600" dirty="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CA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A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b="1" dirty="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Indicators</a:t>
                      </a:r>
                      <a:endParaRPr lang="zh-CN" sz="1600" dirty="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CA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A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b="1" i="1" dirty="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 </a:t>
                      </a:r>
                      <a:r>
                        <a:rPr lang="en-US" sz="1400" b="1" dirty="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zh-CN" sz="1400" b="1" dirty="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95% CI]</a:t>
                      </a:r>
                      <a:endParaRPr lang="zh-CN" sz="1600" dirty="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CA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A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b="1" dirty="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No. of</a:t>
                      </a:r>
                      <a:endParaRPr lang="zh-CN" sz="1600" dirty="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sz="1400" b="1" dirty="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Studies</a:t>
                      </a:r>
                      <a:endParaRPr lang="zh-CN" sz="1600" dirty="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CA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A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b="1" dirty="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lang="zh-CN" sz="1600" dirty="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CA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A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b="1" i="1" dirty="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sz="1600" dirty="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CA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A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b="1" i="1" dirty="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zh-CN" sz="1400" b="1" i="1" baseline="30000" dirty="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600" dirty="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CA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CA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130469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Close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CA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sz="1600" dirty="0">
                        <a:solidFill>
                          <a:srgbClr val="0CA09D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CA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sz="1600">
                        <a:solidFill>
                          <a:srgbClr val="0CA09D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CA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sz="1600">
                        <a:solidFill>
                          <a:srgbClr val="0CA09D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CA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sz="1600">
                        <a:solidFill>
                          <a:srgbClr val="0CA09D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CA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sz="1600">
                        <a:solidFill>
                          <a:srgbClr val="0CA09D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CA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sz="1600">
                        <a:solidFill>
                          <a:srgbClr val="0CA09D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CA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64407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endParaRPr lang="zh-CN" sz="1600">
                        <a:solidFill>
                          <a:srgbClr val="0CA09D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0.47 [0.30, 0.63]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68.67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&lt;.001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84.94%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574326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endParaRPr lang="zh-CN" sz="1600">
                        <a:solidFill>
                          <a:srgbClr val="0CA09D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ACC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0.73 [0.42, 1.03]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144.57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&lt;.001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92.87%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969836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endParaRPr lang="zh-CN" sz="1600">
                        <a:solidFill>
                          <a:srgbClr val="0CA09D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i="1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0.44 [0.28, 0.59]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81.96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&lt;.001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83.02%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523794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endParaRPr lang="zh-CN" sz="1600">
                        <a:solidFill>
                          <a:srgbClr val="0CA09D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i="1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η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0.88 [0.50, 1.25]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128.47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&lt;.001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94.67%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031985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endParaRPr lang="zh-CN" sz="1600">
                        <a:solidFill>
                          <a:srgbClr val="0CA09D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i="1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0.54 [0.32, 0.76]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142.79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&lt;.001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91.16%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668002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endParaRPr lang="zh-CN" sz="1600">
                        <a:solidFill>
                          <a:srgbClr val="0CA09D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i="1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0.15 [-0.03, 0.33]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122.30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.11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88.95%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168607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Stranger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sz="1600">
                        <a:solidFill>
                          <a:srgbClr val="0CA09D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sz="1600">
                        <a:solidFill>
                          <a:srgbClr val="0CA09D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sz="1600">
                        <a:solidFill>
                          <a:srgbClr val="0CA09D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sz="1600">
                        <a:solidFill>
                          <a:srgbClr val="0CA09D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sz="1600">
                        <a:solidFill>
                          <a:srgbClr val="0CA09D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sz="1600">
                        <a:solidFill>
                          <a:srgbClr val="0CA09D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370444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endParaRPr lang="zh-CN" sz="1600">
                        <a:solidFill>
                          <a:srgbClr val="0CA09D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0.59 [0.40, 0.78]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55.30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&lt;.001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83.20%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174342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endParaRPr lang="zh-CN" sz="1600">
                        <a:solidFill>
                          <a:srgbClr val="0CA09D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ACC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0.78 [0.48, 1.08]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77.78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&lt;.001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88.60%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349088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endParaRPr lang="zh-CN" sz="1600">
                        <a:solidFill>
                          <a:srgbClr val="0CA09D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i="1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0.35 [0.21, 0.50]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47.81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&lt;.001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75.38%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721706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endParaRPr lang="zh-CN" sz="1600">
                        <a:solidFill>
                          <a:srgbClr val="0CA09D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i="1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η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0.92 [0.56, 1.29]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98.79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&lt;.001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93.30%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837202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endParaRPr lang="zh-CN" sz="1600">
                        <a:solidFill>
                          <a:srgbClr val="0CA09D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i="1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0.44 [0.28, 0.59]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50.98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&lt;.001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79.33%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7377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endParaRPr lang="zh-CN" sz="1600" dirty="0">
                        <a:solidFill>
                          <a:srgbClr val="0CA09D"/>
                        </a:solidFill>
                        <a:effectLst/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CA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i="1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CA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0.08 [-0.09, 0.24]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CA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CA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70.48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CA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.37</a:t>
                      </a:r>
                      <a:endParaRPr lang="zh-CN" sz="160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CA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CA09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84.44%</a:t>
                      </a:r>
                      <a:endParaRPr lang="zh-CN" sz="1600" dirty="0">
                        <a:solidFill>
                          <a:srgbClr val="0CA09D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CA0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720162"/>
                  </a:ext>
                </a:extLst>
              </a:tr>
            </a:tbl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122C0409-094E-CEDC-0D8C-C9A74C5C2A0D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A24AA85-B64A-4B38-0D9E-806AF4DDC340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9" name="图片 8" descr="徽标, 公司名称&#10;&#10;描述已自动生成">
              <a:extLst>
                <a:ext uri="{FF2B5EF4-FFF2-40B4-BE49-F238E27FC236}">
                  <a16:creationId xmlns:a16="http://schemas.microsoft.com/office/drawing/2014/main" id="{691120C6-69A9-31CC-6F21-1B5EA3A87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13309894-B8B3-8562-A987-18DEA6741006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46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382212-40B2-FA6B-EF2C-8ECD56A7873F}"/>
              </a:ext>
            </a:extLst>
          </p:cNvPr>
          <p:cNvSpPr txBox="1"/>
          <p:nvPr/>
        </p:nvSpPr>
        <p:spPr>
          <a:xfrm>
            <a:off x="1231541" y="1890616"/>
            <a:ext cx="409011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Result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Discussion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EC94C7-7D7D-A652-FF4F-5E282DABDF1D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602345A-3ED9-136E-C99C-E0BC168601C7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8" name="图片 7" descr="徽标, 公司名称&#10;&#10;描述已自动生成">
              <a:extLst>
                <a:ext uri="{FF2B5EF4-FFF2-40B4-BE49-F238E27FC236}">
                  <a16:creationId xmlns:a16="http://schemas.microsoft.com/office/drawing/2014/main" id="{618A4468-1170-ABEB-356B-E5BF3B8E4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8884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ECAACF-09B7-3C33-BF9C-FE6EC4740DFD}"/>
              </a:ext>
            </a:extLst>
          </p:cNvPr>
          <p:cNvSpPr txBox="1"/>
          <p:nvPr/>
        </p:nvSpPr>
        <p:spPr>
          <a:xfrm>
            <a:off x="3276600" y="12536"/>
            <a:ext cx="3247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Level :</a:t>
            </a:r>
          </a:p>
          <a:p>
            <a:pPr algn="ctr"/>
            <a:r>
              <a:rPr lang="en-US" altLang="zh-CN" i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Forest Plot of RT (Self – Close)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73E7A0B-0E4E-5022-4914-D9263BCCA643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F6E0F2C-099E-91D1-3175-74DEFDB8314E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9" name="图片 8" descr="徽标, 公司名称&#10;&#10;描述已自动生成">
              <a:extLst>
                <a:ext uri="{FF2B5EF4-FFF2-40B4-BE49-F238E27FC236}">
                  <a16:creationId xmlns:a16="http://schemas.microsoft.com/office/drawing/2014/main" id="{C8C9FC09-4B3E-8F37-0338-44F88D5FC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AF5A3385-AC7B-D2D1-741A-652D5FEC6EC5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 descr="表格&#10;&#10;描述已自动生成">
            <a:extLst>
              <a:ext uri="{FF2B5EF4-FFF2-40B4-BE49-F238E27FC236}">
                <a16:creationId xmlns:a16="http://schemas.microsoft.com/office/drawing/2014/main" id="{4712E507-166A-006A-9215-7C90633D0F4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10"/>
          <a:stretch/>
        </p:blipFill>
        <p:spPr>
          <a:xfrm>
            <a:off x="-463" y="1097855"/>
            <a:ext cx="6524145" cy="363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48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ECAACF-09B7-3C33-BF9C-FE6EC4740DFD}"/>
              </a:ext>
            </a:extLst>
          </p:cNvPr>
          <p:cNvSpPr txBox="1"/>
          <p:nvPr/>
        </p:nvSpPr>
        <p:spPr>
          <a:xfrm>
            <a:off x="3268508" y="4444"/>
            <a:ext cx="3276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Level :</a:t>
            </a:r>
          </a:p>
          <a:p>
            <a:pPr algn="ctr"/>
            <a:r>
              <a:rPr lang="en-US" altLang="zh-CN" i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Forest Plot of RT (Self – Stranger)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2044CC0-E53B-5E41-60F3-80A7CB3157AC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12DAAF0-A167-8538-16FA-0DD2B3014D77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9" name="图片 8" descr="徽标, 公司名称&#10;&#10;描述已自动生成">
              <a:extLst>
                <a:ext uri="{FF2B5EF4-FFF2-40B4-BE49-F238E27FC236}">
                  <a16:creationId xmlns:a16="http://schemas.microsoft.com/office/drawing/2014/main" id="{34B2D1F4-4A7B-460D-7E26-619FF3BDC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314FA98D-5757-E50C-C68B-FE6352CE84FD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 descr="表格&#10;&#10;描述已自动生成">
            <a:extLst>
              <a:ext uri="{FF2B5EF4-FFF2-40B4-BE49-F238E27FC236}">
                <a16:creationId xmlns:a16="http://schemas.microsoft.com/office/drawing/2014/main" id="{5CB3D546-DC8D-C7B8-E604-6AED918070C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-463" y="1136810"/>
            <a:ext cx="6532800" cy="36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17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ECAACF-09B7-3C33-BF9C-FE6EC4740DFD}"/>
              </a:ext>
            </a:extLst>
          </p:cNvPr>
          <p:cNvSpPr txBox="1"/>
          <p:nvPr/>
        </p:nvSpPr>
        <p:spPr>
          <a:xfrm>
            <a:off x="3276600" y="12536"/>
            <a:ext cx="3247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Level :</a:t>
            </a:r>
          </a:p>
          <a:p>
            <a:pPr algn="ctr"/>
            <a:r>
              <a:rPr lang="en-US" altLang="zh-CN" i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Half Reliability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D3342D7-3773-CC14-E64C-A195101E3BF6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A66A3CD-6C1B-7FDD-5191-FE54E4C85545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9" name="图片 8" descr="徽标, 公司名称&#10;&#10;描述已自动生成">
              <a:extLst>
                <a:ext uri="{FF2B5EF4-FFF2-40B4-BE49-F238E27FC236}">
                  <a16:creationId xmlns:a16="http://schemas.microsoft.com/office/drawing/2014/main" id="{6F2F7386-699D-6F52-3A4F-5C5AF4861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3E584ADD-7F83-D6C5-8F55-738EE48617D9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EB63D9C-E1DD-7319-9D0D-5D4D5CA30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013" y="653131"/>
            <a:ext cx="5633173" cy="450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30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9FD723-7BFF-AE46-9BA0-9238E7806655}"/>
              </a:ext>
            </a:extLst>
          </p:cNvPr>
          <p:cNvSpPr txBox="1"/>
          <p:nvPr/>
        </p:nvSpPr>
        <p:spPr>
          <a:xfrm>
            <a:off x="3236139" y="6800"/>
            <a:ext cx="33345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Level :</a:t>
            </a:r>
            <a:endParaRPr lang="fr-FR" altLang="zh-CN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altLang="zh-CN" i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Intraclass Correlation Coefficient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FE45EB9-1F63-0297-04AB-CA877D7011C1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A3A0B28-90AB-5EDF-BB3D-96ED2F9228FE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9" name="图片 8" descr="徽标, 公司名称&#10;&#10;描述已自动生成">
              <a:extLst>
                <a:ext uri="{FF2B5EF4-FFF2-40B4-BE49-F238E27FC236}">
                  <a16:creationId xmlns:a16="http://schemas.microsoft.com/office/drawing/2014/main" id="{F0A3502F-7AA5-6F7B-0621-FFB9A1981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4A93F17A-219F-0257-F26A-E8D67BBF0F46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DA76B64-18B0-F8CA-86E6-055E947BBC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0431" y="662372"/>
            <a:ext cx="5652337" cy="45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09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9FD723-7BFF-AE46-9BA0-9238E7806655}"/>
              </a:ext>
            </a:extLst>
          </p:cNvPr>
          <p:cNvSpPr txBox="1"/>
          <p:nvPr/>
        </p:nvSpPr>
        <p:spPr>
          <a:xfrm>
            <a:off x="3287008" y="9294"/>
            <a:ext cx="32618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Analysis :</a:t>
            </a:r>
          </a:p>
          <a:p>
            <a:pPr algn="ctr"/>
            <a:r>
              <a:rPr lang="en-US" altLang="zh-CN" sz="1400" i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Regression: SHR ~ Trial Numbers</a:t>
            </a:r>
            <a:endParaRPr lang="zh-CN" altLang="en-US" sz="1400" i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91A16C4-9EE0-C142-EE08-2078AC9337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6241" y="662425"/>
            <a:ext cx="5640718" cy="4512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733E70AE-E33F-6943-6410-518ED364CAA8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795D848-EA4F-A808-5EFF-81C919322E3A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9" name="图片 8" descr="徽标, 公司名称&#10;&#10;描述已自动生成">
              <a:extLst>
                <a:ext uri="{FF2B5EF4-FFF2-40B4-BE49-F238E27FC236}">
                  <a16:creationId xmlns:a16="http://schemas.microsoft.com/office/drawing/2014/main" id="{46CBCB7A-4988-9B15-9EE3-319300C95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D6088067-1363-73D0-609E-0287C1D670AD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600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9FD723-7BFF-AE46-9BA0-9238E7806655}"/>
              </a:ext>
            </a:extLst>
          </p:cNvPr>
          <p:cNvSpPr txBox="1"/>
          <p:nvPr/>
        </p:nvSpPr>
        <p:spPr>
          <a:xfrm>
            <a:off x="3278916" y="9294"/>
            <a:ext cx="32618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Analysis :</a:t>
            </a:r>
          </a:p>
          <a:p>
            <a:pPr algn="ctr"/>
            <a:r>
              <a:rPr lang="en-US" altLang="zh-CN" sz="1400" i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Regression: SHR ~ Hedges’ g</a:t>
            </a:r>
            <a:endParaRPr lang="zh-CN" altLang="en-US" sz="1400" i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83B3C25-6217-D0AF-79E5-FBCC175979BD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F796906-5945-D8FB-74F4-EBB8C4309380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9" name="图片 8" descr="徽标, 公司名称&#10;&#10;描述已自动生成">
              <a:extLst>
                <a:ext uri="{FF2B5EF4-FFF2-40B4-BE49-F238E27FC236}">
                  <a16:creationId xmlns:a16="http://schemas.microsoft.com/office/drawing/2014/main" id="{D4D49F1B-E154-D64C-0259-DF6619424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F9428215-D5C6-D7B6-1404-D7972DC8E2BD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26A4C78-2E45-E301-7FF9-C55B4E1A7A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2747" y="653131"/>
            <a:ext cx="5652336" cy="45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61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9FD723-7BFF-AE46-9BA0-9238E7806655}"/>
              </a:ext>
            </a:extLst>
          </p:cNvPr>
          <p:cNvSpPr txBox="1"/>
          <p:nvPr/>
        </p:nvSpPr>
        <p:spPr>
          <a:xfrm>
            <a:off x="3278916" y="9294"/>
            <a:ext cx="3261841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Analysis :</a:t>
            </a:r>
          </a:p>
          <a:p>
            <a:pPr algn="ctr"/>
            <a:r>
              <a:rPr lang="en-US" altLang="zh-CN" sz="1600" i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Regression: </a:t>
            </a:r>
            <a:r>
              <a:rPr lang="en-US" altLang="zh-CN" sz="1400" i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Hedges’ g ~ Trial Numbers</a:t>
            </a:r>
            <a:endParaRPr lang="zh-CN" altLang="en-US" sz="1600" i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91A16C4-9EE0-C142-EE08-2078AC9337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0015" y="653131"/>
            <a:ext cx="5652336" cy="45218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09FB9380-59CA-0DC1-2C68-E32E41C77DC2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F10079C-9737-F51D-8472-B08D5F3FFF7A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9" name="图片 8" descr="徽标, 公司名称&#10;&#10;描述已自动生成">
              <a:extLst>
                <a:ext uri="{FF2B5EF4-FFF2-40B4-BE49-F238E27FC236}">
                  <a16:creationId xmlns:a16="http://schemas.microsoft.com/office/drawing/2014/main" id="{52A1FE40-49D8-C84A-696C-9AEE7E676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7227448E-F9E8-0B67-D620-A9929B1CBFB3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988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30D213-11FB-A27B-5AB5-A9554CA46A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5" b="6890"/>
          <a:stretch/>
        </p:blipFill>
        <p:spPr bwMode="auto">
          <a:xfrm>
            <a:off x="8092" y="812216"/>
            <a:ext cx="6515590" cy="423150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1B1A9BF-5175-8BD3-0AA2-6EFE01CC1CA0}"/>
              </a:ext>
            </a:extLst>
          </p:cNvPr>
          <p:cNvSpPr txBox="1"/>
          <p:nvPr/>
        </p:nvSpPr>
        <p:spPr>
          <a:xfrm>
            <a:off x="3287008" y="9294"/>
            <a:ext cx="32618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Analysis :</a:t>
            </a:r>
          </a:p>
          <a:p>
            <a:pPr algn="ctr"/>
            <a:r>
              <a:rPr lang="en-US" altLang="zh-CN" i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DMM Packages Comparison</a:t>
            </a:r>
            <a:endParaRPr lang="zh-CN" altLang="en-US" i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9AE5C92-B2FE-3C09-976E-E29DE0A5FD6E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1C1BE1B-C6C9-BEBD-4061-2B838BBF40D3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9" name="图片 8" descr="徽标, 公司名称&#10;&#10;描述已自动生成">
              <a:extLst>
                <a:ext uri="{FF2B5EF4-FFF2-40B4-BE49-F238E27FC236}">
                  <a16:creationId xmlns:a16="http://schemas.microsoft.com/office/drawing/2014/main" id="{C5ABB838-94A3-2EFC-58CC-5EE063544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F1819053-EAD1-657D-22C3-17C687347C4B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558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53BF76-D526-7DB8-BB0C-7D6FDCBB417E}"/>
              </a:ext>
            </a:extLst>
          </p:cNvPr>
          <p:cNvSpPr txBox="1"/>
          <p:nvPr/>
        </p:nvSpPr>
        <p:spPr>
          <a:xfrm>
            <a:off x="1231541" y="2565112"/>
            <a:ext cx="40901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Discussion</a:t>
            </a:r>
            <a:endParaRPr lang="zh-CN" altLang="en-US" sz="3200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3D774BB-46A4-959A-B199-76EE517420C3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D74DED8-B20D-D5A2-E920-3E3166F2E15B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8" name="图片 7" descr="徽标, 公司名称&#10;&#10;描述已自动生成">
              <a:extLst>
                <a:ext uri="{FF2B5EF4-FFF2-40B4-BE49-F238E27FC236}">
                  <a16:creationId xmlns:a16="http://schemas.microsoft.com/office/drawing/2014/main" id="{EED7F875-5E26-E7B0-7DAA-EA83AB81D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6476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545FA1-1679-B483-FD35-9301B98831BE}"/>
              </a:ext>
            </a:extLst>
          </p:cNvPr>
          <p:cNvSpPr txBox="1"/>
          <p:nvPr/>
        </p:nvSpPr>
        <p:spPr>
          <a:xfrm>
            <a:off x="288229" y="917763"/>
            <a:ext cx="597674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Consistent with reliability paradox.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i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1600" i="1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Robust experimental effects do not consistently correspond with robust correlations among individual differences” (Logie et al., 1996)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result of meat-analysis (Group-Level), SPMT does indeed exhibit a stable experimental effect.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result of split-half reliability and test-retest reliability (Individual-Level). The reliability of SPMT is relatively low.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i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 and η are relatively the most reliable among all these indices, both in terms of split-half reliability and test-retest reliability; The reliability of the other indicators (DDM v &amp; z,</a:t>
            </a:r>
            <a:r>
              <a:rPr lang="zh-CN" altLang="en-US" sz="1600" i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prime and ACC) is relatively low.</a:t>
            </a:r>
            <a:endParaRPr lang="zh-CN" altLang="en-US" sz="1600" i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C4FE782-0749-5226-5064-17096FFE3302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AE3B5C3-AF4A-E926-29D4-6CA84CAA6797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8" name="图片 7" descr="徽标, 公司名称&#10;&#10;描述已自动生成">
              <a:extLst>
                <a:ext uri="{FF2B5EF4-FFF2-40B4-BE49-F238E27FC236}">
                  <a16:creationId xmlns:a16="http://schemas.microsoft.com/office/drawing/2014/main" id="{A25B55C0-E529-F068-AECF-8C32CA4B4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744D0E46-0C3B-BEED-173F-F3EA13404B2B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88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382212-40B2-FA6B-EF2C-8ECD56A7873F}"/>
              </a:ext>
            </a:extLst>
          </p:cNvPr>
          <p:cNvSpPr txBox="1"/>
          <p:nvPr/>
        </p:nvSpPr>
        <p:spPr>
          <a:xfrm>
            <a:off x="1231541" y="2637301"/>
            <a:ext cx="40901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 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A218D54-614F-60C9-C6DF-EE4AB3525A6A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EEAA7EA-AA1D-0D6D-D90A-DAF7A63DB970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8" name="图片 7" descr="徽标, 公司名称&#10;&#10;描述已自动生成">
              <a:extLst>
                <a:ext uri="{FF2B5EF4-FFF2-40B4-BE49-F238E27FC236}">
                  <a16:creationId xmlns:a16="http://schemas.microsoft.com/office/drawing/2014/main" id="{5154753C-232D-E4D3-8A7D-9E309964B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0206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259C88-C0D9-3FC7-7113-220C3BBD3A69}"/>
              </a:ext>
            </a:extLst>
          </p:cNvPr>
          <p:cNvSpPr txBox="1"/>
          <p:nvPr/>
        </p:nvSpPr>
        <p:spPr>
          <a:xfrm>
            <a:off x="1216782" y="2349665"/>
            <a:ext cx="40901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6000" b="1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8049279-F5D3-461D-0F4C-47112BBF1951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60A69B9-E431-14D2-E21E-BB541149AEFC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8" name="图片 7" descr="徽标, 公司名称&#10;&#10;描述已自动生成">
              <a:extLst>
                <a:ext uri="{FF2B5EF4-FFF2-40B4-BE49-F238E27FC236}">
                  <a16:creationId xmlns:a16="http://schemas.microsoft.com/office/drawing/2014/main" id="{1B55F6B0-453B-9CD1-9C2A-645CDB5CE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0850096F-1D74-FABE-8F26-1BF4685203A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69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BAE6EC3-71D9-5488-3692-782DD8C30047}"/>
              </a:ext>
            </a:extLst>
          </p:cNvPr>
          <p:cNvSpPr txBox="1"/>
          <p:nvPr/>
        </p:nvSpPr>
        <p:spPr>
          <a:xfrm>
            <a:off x="302773" y="2989624"/>
            <a:ext cx="5947653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Self-Prioritization Effect (SPE)</a:t>
            </a:r>
          </a:p>
          <a:p>
            <a:endParaRPr lang="en-US" altLang="zh-CN" sz="2000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cocktail effect</a:t>
            </a:r>
          </a:p>
          <a:p>
            <a:pPr lvl="1"/>
            <a:endParaRPr lang="en-US" altLang="zh-CN" sz="1800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800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memory advantage in recalling information encoded with self-relevance compared with those encoded with non-self relevance. </a:t>
            </a:r>
            <a:r>
              <a:rPr lang="en-US" altLang="zh-CN" sz="1800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(Rogers et al., 1977) </a:t>
            </a:r>
          </a:p>
        </p:txBody>
      </p:sp>
      <p:pic>
        <p:nvPicPr>
          <p:cNvPr id="1028" name="Picture 4" descr="DSRP and the Cocktail Party Effect">
            <a:extLst>
              <a:ext uri="{FF2B5EF4-FFF2-40B4-BE49-F238E27FC236}">
                <a16:creationId xmlns:a16="http://schemas.microsoft.com/office/drawing/2014/main" id="{E4DF4C19-359B-C982-D5FF-0563B104D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22" y="819103"/>
            <a:ext cx="3935356" cy="209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2B22D5BF-A905-BFD4-6F39-500A672036FC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2313CD5-FEB6-C4E6-E14A-DB95C17E288B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6" name="图片 5" descr="徽标, 公司名称&#10;&#10;描述已自动生成">
              <a:extLst>
                <a:ext uri="{FF2B5EF4-FFF2-40B4-BE49-F238E27FC236}">
                  <a16:creationId xmlns:a16="http://schemas.microsoft.com/office/drawing/2014/main" id="{B72B7C85-D4C7-3458-2DF7-85ADCC542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43A1D6BC-CDF8-BF7F-E37A-C35719253BA3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0CF8E5B-99C6-5CB8-EB2A-E9DC262CBE3A}"/>
              </a:ext>
            </a:extLst>
          </p:cNvPr>
          <p:cNvSpPr txBox="1"/>
          <p:nvPr/>
        </p:nvSpPr>
        <p:spPr>
          <a:xfrm>
            <a:off x="3276600" y="100534"/>
            <a:ext cx="32470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zh-CN" altLang="en-US" sz="2400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72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BA762ABD-150F-4738-D69E-94856D6DD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09" y="1454027"/>
            <a:ext cx="6271223" cy="2525501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C64B53A-FBE7-FF1E-F845-309BC379ECB4}"/>
              </a:ext>
            </a:extLst>
          </p:cNvPr>
          <p:cNvSpPr txBox="1"/>
          <p:nvPr/>
        </p:nvSpPr>
        <p:spPr>
          <a:xfrm>
            <a:off x="339969" y="4162575"/>
            <a:ext cx="58732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fontAlgn="base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lang="en-US" altLang="zh-CN" sz="1800" dirty="0">
                <a:solidFill>
                  <a:srgbClr val="0CA09D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new paradigm to study the self-reference effect named shape-matching task was proposed </a:t>
            </a:r>
            <a:r>
              <a:rPr lang="en-US" altLang="zh-CN" sz="1800" dirty="0">
                <a:solidFill>
                  <a:srgbClr val="006699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(Sui et al., 2012).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90EF6F0-548D-64B8-A3C7-72BB06F6B828}"/>
              </a:ext>
            </a:extLst>
          </p:cNvPr>
          <p:cNvSpPr txBox="1"/>
          <p:nvPr/>
        </p:nvSpPr>
        <p:spPr>
          <a:xfrm>
            <a:off x="132728" y="895940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* Identity</a:t>
            </a:r>
            <a:endParaRPr lang="zh-CN" altLang="en-US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A628B8-186C-7CD2-BF25-2C359D59455F}"/>
              </a:ext>
            </a:extLst>
          </p:cNvPr>
          <p:cNvSpPr txBox="1"/>
          <p:nvPr/>
        </p:nvSpPr>
        <p:spPr>
          <a:xfrm>
            <a:off x="3531537" y="878644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* Matching</a:t>
            </a:r>
            <a:endParaRPr lang="zh-CN" altLang="en-US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8AFE19-3B02-82E1-FA69-577AA0A0FDF7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66CADF9-BF3E-6E10-4C46-12FBA3DB518F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8" name="图片 7" descr="徽标, 公司名称&#10;&#10;描述已自动生成">
              <a:extLst>
                <a:ext uri="{FF2B5EF4-FFF2-40B4-BE49-F238E27FC236}">
                  <a16:creationId xmlns:a16="http://schemas.microsoft.com/office/drawing/2014/main" id="{5CF44ABE-F345-4A2D-29F2-EB6C525D5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59314978-4AFC-1B6D-42C7-4919199BAD13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9BF9E50-59F2-98B7-BE14-06268376F8CE}"/>
              </a:ext>
            </a:extLst>
          </p:cNvPr>
          <p:cNvSpPr txBox="1"/>
          <p:nvPr/>
        </p:nvSpPr>
        <p:spPr>
          <a:xfrm>
            <a:off x="3276600" y="100534"/>
            <a:ext cx="32470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 Design</a:t>
            </a:r>
          </a:p>
        </p:txBody>
      </p:sp>
    </p:spTree>
    <p:extLst>
      <p:ext uri="{BB962C8B-B14F-4D97-AF65-F5344CB8AC3E}">
        <p14:creationId xmlns:p14="http://schemas.microsoft.com/office/powerpoint/2010/main" val="741945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C2CD16-54BF-3B92-19AC-EB07B829A7A3}"/>
              </a:ext>
            </a:extLst>
          </p:cNvPr>
          <p:cNvSpPr txBox="1"/>
          <p:nvPr/>
        </p:nvSpPr>
        <p:spPr>
          <a:xfrm>
            <a:off x="384810" y="2042155"/>
            <a:ext cx="57835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SPMT has become a mainstream method for investigating the mechanism underlying the SPE, little attention has been paid to the exact indices of the effect and their reliability, which require careful examination </a:t>
            </a:r>
            <a:r>
              <a:rPr lang="en-US" altLang="zh-CN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(Parsons et al., 2019; </a:t>
            </a:r>
            <a:r>
              <a:rPr lang="en-US" altLang="zh-CN" dirty="0" err="1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Zorowitz</a:t>
            </a:r>
            <a:r>
              <a:rPr lang="en-US" altLang="zh-CN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Niv, 2023).</a:t>
            </a:r>
            <a:endParaRPr lang="zh-CN" altLang="en-US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F189DCF-0A33-D4B6-B42B-DD9F5D2490DB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F509826-9746-5442-BB8E-C374D7D68B76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8" name="图片 7" descr="徽标, 公司名称&#10;&#10;描述已自动生成">
              <a:extLst>
                <a:ext uri="{FF2B5EF4-FFF2-40B4-BE49-F238E27FC236}">
                  <a16:creationId xmlns:a16="http://schemas.microsoft.com/office/drawing/2014/main" id="{185212D4-2B17-7609-4551-DD4A2C694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FD1E4811-AD28-6238-9FEA-181F1AA006C2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92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4BCAE6-50FF-A5D7-B35B-06D3DD3B887A}"/>
              </a:ext>
            </a:extLst>
          </p:cNvPr>
          <p:cNvSpPr txBox="1"/>
          <p:nvPr/>
        </p:nvSpPr>
        <p:spPr>
          <a:xfrm>
            <a:off x="330698" y="1841834"/>
            <a:ext cx="58918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0" i="0" dirty="0">
                <a:solidFill>
                  <a:srgbClr val="0CA0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growing number of cognitive experimental paradigms are being directly used to examine personality traits </a:t>
            </a:r>
            <a:r>
              <a:rPr lang="en-US" altLang="zh-CN" b="0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(Kucina et al., 2023).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reaction time differences in the Stroop paradigm are used to reflect individuals' varying executive control abilities </a:t>
            </a:r>
            <a:r>
              <a:rPr lang="en-US" altLang="zh-CN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Eriksen, 1995; </a:t>
            </a:r>
            <a:r>
              <a:rPr lang="en-US" altLang="zh-TW" dirty="0" err="1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Hommel</a:t>
            </a:r>
            <a:r>
              <a:rPr lang="en-US" altLang="zh-TW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2011; MacLeod, 1991</a:t>
            </a:r>
            <a:r>
              <a:rPr lang="en-US" altLang="zh-CN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EE1B798-660E-CD51-C388-071CAFACB0CA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1180FB3-D798-C1C2-548D-C2393DA948FA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7" name="图片 6" descr="徽标, 公司名称&#10;&#10;描述已自动生成">
              <a:extLst>
                <a:ext uri="{FF2B5EF4-FFF2-40B4-BE49-F238E27FC236}">
                  <a16:creationId xmlns:a16="http://schemas.microsoft.com/office/drawing/2014/main" id="{8C4986D3-BE2D-84CE-FEA2-FEE336239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6A188C1E-5364-C68E-E9B6-9DF5A3932FC8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04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4BCAE6-50FF-A5D7-B35B-06D3DD3B887A}"/>
              </a:ext>
            </a:extLst>
          </p:cNvPr>
          <p:cNvSpPr txBox="1"/>
          <p:nvPr/>
        </p:nvSpPr>
        <p:spPr>
          <a:xfrm>
            <a:off x="343864" y="1759903"/>
            <a:ext cx="58918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800" dirty="0">
                <a:solidFill>
                  <a:srgbClr val="0CA09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Recent years have witnessed a growing focus on the reliability of cognitive tasks, driven in part by the reliability paradox </a:t>
            </a:r>
            <a:r>
              <a:rPr lang="en-US" altLang="zh-CN" sz="180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(Kucina et al., 2023). 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CA0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800" dirty="0">
                <a:solidFill>
                  <a:srgbClr val="0CA09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paradox stems from the observation that while cognitive tasks yield consistent experimental effects, they do not exhibit the same reliability when assessing individual differences</a:t>
            </a:r>
            <a:r>
              <a:rPr lang="en-US" altLang="zh-CN" sz="180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(Logie et al., 1996).</a:t>
            </a:r>
            <a:endParaRPr lang="en-US" altLang="zh-CN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930F392-2978-1906-858F-4646D56CAA65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384AB5E-A8D3-726B-66C2-10CF498641BB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7" name="图片 6" descr="徽标, 公司名称&#10;&#10;描述已自动生成">
              <a:extLst>
                <a:ext uri="{FF2B5EF4-FFF2-40B4-BE49-F238E27FC236}">
                  <a16:creationId xmlns:a16="http://schemas.microsoft.com/office/drawing/2014/main" id="{2D0B7CE7-94E6-3D40-B973-D80277C81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0F7C7D74-53C4-726E-1B85-E7D42CB57CDC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72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-463" y="5175000"/>
            <a:ext cx="864000" cy="540000"/>
          </a:xfrm>
          <a:prstGeom prst="rect">
            <a:avLst/>
          </a:prstGeom>
          <a:solidFill>
            <a:srgbClr val="14C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 / 31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CD39D27-C710-7BCD-9F5A-8978A44BEAF1}"/>
              </a:ext>
            </a:extLst>
          </p:cNvPr>
          <p:cNvSpPr txBox="1"/>
          <p:nvPr/>
        </p:nvSpPr>
        <p:spPr>
          <a:xfrm>
            <a:off x="514590" y="1841834"/>
            <a:ext cx="55240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the SPMT paradigm also provide evidence for the existence of the reliability paradox?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indices that reflect SPE (such as RT, ACC, etc.), do all these indicators have reliability?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rgbClr val="0CA0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indice has the highest reliability?</a:t>
            </a:r>
            <a:endParaRPr lang="zh-CN" altLang="en-US" dirty="0">
              <a:solidFill>
                <a:srgbClr val="0CA0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71522F2-83D5-4D37-6FF9-A750A65C0660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6523682" y="0"/>
            <a:chExt cx="2620318" cy="571499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0D93475-066E-0845-C622-0BAF2807BA68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gradFill flip="none" rotWithShape="1">
              <a:gsLst>
                <a:gs pos="0">
                  <a:srgbClr val="006699"/>
                </a:gs>
                <a:gs pos="50000">
                  <a:srgbClr val="0CA09D"/>
                </a:gs>
                <a:gs pos="100000">
                  <a:srgbClr val="14C49F"/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chemeClr val="bg1"/>
                    </a:solidFill>
                  </a:ln>
                  <a:solidFill>
                    <a:srgbClr val="14C49F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pic>
          <p:nvPicPr>
            <p:cNvPr id="8" name="图片 7" descr="徽标, 公司名称&#10;&#10;描述已自动生成">
              <a:extLst>
                <a:ext uri="{FF2B5EF4-FFF2-40B4-BE49-F238E27FC236}">
                  <a16:creationId xmlns:a16="http://schemas.microsoft.com/office/drawing/2014/main" id="{B0EE1FB4-0B63-9790-E0AC-264B35D4A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19" y="4661115"/>
              <a:ext cx="1046252" cy="1046252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FF6C935D-EE70-98F7-C0E8-11DB363B01B3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017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1623</TotalTime>
  <Words>2076</Words>
  <Application>Microsoft Office PowerPoint</Application>
  <PresentationFormat>全屏显示(16:10)</PresentationFormat>
  <Paragraphs>494</Paragraphs>
  <Slides>30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Söhne</vt:lpstr>
      <vt:lpstr>等线</vt:lpstr>
      <vt:lpstr>等线 Light</vt:lpstr>
      <vt:lpstr>Arial</vt:lpstr>
      <vt:lpstr>Cambria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MengZhen</dc:creator>
  <cp:lastModifiedBy>Mengzhen Hu</cp:lastModifiedBy>
  <cp:revision>20</cp:revision>
  <dcterms:created xsi:type="dcterms:W3CDTF">2023-06-23T04:19:48Z</dcterms:created>
  <dcterms:modified xsi:type="dcterms:W3CDTF">2024-01-01T07:18:50Z</dcterms:modified>
</cp:coreProperties>
</file>