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60" r:id="rId2"/>
    <p:sldId id="256" r:id="rId3"/>
    <p:sldId id="261" r:id="rId4"/>
    <p:sldId id="258" r:id="rId5"/>
    <p:sldId id="268" r:id="rId6"/>
    <p:sldId id="259" r:id="rId7"/>
    <p:sldId id="289" r:id="rId8"/>
    <p:sldId id="280" r:id="rId9"/>
    <p:sldId id="290" r:id="rId10"/>
    <p:sldId id="282" r:id="rId11"/>
    <p:sldId id="284" r:id="rId12"/>
    <p:sldId id="285" r:id="rId13"/>
    <p:sldId id="293" r:id="rId14"/>
    <p:sldId id="291" r:id="rId15"/>
    <p:sldId id="294" r:id="rId16"/>
    <p:sldId id="287" r:id="rId17"/>
    <p:sldId id="29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255"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FBBD7-9283-4C49-8316-22130DABA4DF}" type="datetimeFigureOut">
              <a:rPr lang="zh-CN" altLang="en-US" smtClean="0"/>
              <a:t>2024/6/29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21C67-7CF2-4365-9654-A803E7E3626D}" type="slidenum">
              <a:rPr lang="zh-CN" altLang="en-US" smtClean="0"/>
              <a:t>‹#›</a:t>
            </a:fld>
            <a:endParaRPr lang="zh-CN" altLang="en-US"/>
          </a:p>
        </p:txBody>
      </p:sp>
    </p:spTree>
    <p:extLst>
      <p:ext uri="{BB962C8B-B14F-4D97-AF65-F5344CB8AC3E}">
        <p14:creationId xmlns:p14="http://schemas.microsoft.com/office/powerpoint/2010/main" val="154103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这学期刚接手嘉晨的毕设，项目的主题是探究</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a:t>
            </a:fld>
            <a:endParaRPr lang="zh-CN" altLang="en-US"/>
          </a:p>
        </p:txBody>
      </p:sp>
    </p:spTree>
    <p:extLst>
      <p:ext uri="{BB962C8B-B14F-4D97-AF65-F5344CB8AC3E}">
        <p14:creationId xmlns:p14="http://schemas.microsoft.com/office/powerpoint/2010/main" val="1937999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为了排除实验二中按键冲突以及快同效应对实验结果的影响，实验三去除了图形与标签的匹配情况，被试在实验程序中仅对图形是否为重点关注图形做出判断。通过简化实验二中复杂的按键以及将匹配与不匹配的按键替换为是否为重点关注图形的按键判断，实验三能够消除被试按键冲突与默认匹配优先加工的干扰，进一步探究任务目标对认知加工优先级的影响。</a:t>
            </a:r>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13</a:t>
            </a:fld>
            <a:endParaRPr lang="zh-CN" altLang="en-US"/>
          </a:p>
        </p:txBody>
      </p:sp>
    </p:spTree>
    <p:extLst>
      <p:ext uri="{BB962C8B-B14F-4D97-AF65-F5344CB8AC3E}">
        <p14:creationId xmlns:p14="http://schemas.microsoft.com/office/powerpoint/2010/main" val="227445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快同效应：指</a:t>
            </a:r>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35721C67-7CF2-4365-9654-A803E7E3626D}" type="slidenum">
              <a:rPr lang="zh-CN" altLang="en-US" smtClean="0"/>
              <a:t>3</a:t>
            </a:fld>
            <a:endParaRPr lang="zh-CN" altLang="en-US"/>
          </a:p>
        </p:txBody>
      </p:sp>
    </p:spTree>
    <p:extLst>
      <p:ext uri="{BB962C8B-B14F-4D97-AF65-F5344CB8AC3E}">
        <p14:creationId xmlns:p14="http://schemas.microsoft.com/office/powerpoint/2010/main" val="1456700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5</a:t>
            </a:fld>
            <a:endParaRPr lang="zh-CN" altLang="en-US"/>
          </a:p>
        </p:txBody>
      </p:sp>
    </p:spTree>
    <p:extLst>
      <p:ext uri="{BB962C8B-B14F-4D97-AF65-F5344CB8AC3E}">
        <p14:creationId xmlns:p14="http://schemas.microsoft.com/office/powerpoint/2010/main" val="17826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6</a:t>
            </a:fld>
            <a:endParaRPr lang="zh-CN" altLang="en-US"/>
          </a:p>
        </p:txBody>
      </p:sp>
    </p:spTree>
    <p:extLst>
      <p:ext uri="{BB962C8B-B14F-4D97-AF65-F5344CB8AC3E}">
        <p14:creationId xmlns:p14="http://schemas.microsoft.com/office/powerpoint/2010/main" val="46004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上述结果说明了判断优先级对快同效应的调节作用，</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验证了实验假设</a:t>
            </a:r>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7</a:t>
            </a:fld>
            <a:endParaRPr lang="zh-CN" altLang="en-US"/>
          </a:p>
        </p:txBody>
      </p:sp>
    </p:spTree>
    <p:extLst>
      <p:ext uri="{BB962C8B-B14F-4D97-AF65-F5344CB8AC3E}">
        <p14:creationId xmlns:p14="http://schemas.microsoft.com/office/powerpoint/2010/main" val="121222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先前自我联结学习范式中的快同效应可能是个体默认优先加工匹配条件的结果，判断优先级能够调节个体加工的优先级。</a:t>
            </a:r>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8</a:t>
            </a:fld>
            <a:endParaRPr lang="zh-CN" altLang="en-US"/>
          </a:p>
        </p:txBody>
      </p:sp>
    </p:spTree>
    <p:extLst>
      <p:ext uri="{BB962C8B-B14F-4D97-AF65-F5344CB8AC3E}">
        <p14:creationId xmlns:p14="http://schemas.microsoft.com/office/powerpoint/2010/main" val="40616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10</a:t>
            </a:fld>
            <a:endParaRPr lang="zh-CN" altLang="en-US"/>
          </a:p>
        </p:txBody>
      </p:sp>
    </p:spTree>
    <p:extLst>
      <p:ext uri="{BB962C8B-B14F-4D97-AF65-F5344CB8AC3E}">
        <p14:creationId xmlns:p14="http://schemas.microsoft.com/office/powerpoint/2010/main" val="73319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点关注自我图形时，无论图形与标签是匹配还是不匹配的，都存在对自我图形的反应速度高于另外两种图形；相似的结果也发生在重点关注朋友图形与重点关注生人图形上。在重点关注朋友图形时，对朋友图形的反应速度高于另外两种图形；在重点关注生人图形时，对生人图形的反应速度高于另外两种图形。上述结果说明了任务目标对反应优先级的调节作用，验证了实验假设。</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11</a:t>
            </a:fld>
            <a:endParaRPr lang="zh-CN" altLang="en-US"/>
          </a:p>
        </p:txBody>
      </p:sp>
    </p:spTree>
    <p:extLst>
      <p:ext uri="{BB962C8B-B14F-4D97-AF65-F5344CB8AC3E}">
        <p14:creationId xmlns:p14="http://schemas.microsoft.com/office/powerpoint/2010/main" val="355211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点关注自我图形时，在匹配试次下，自我图形的正确率高于另外两种图形；在不匹配试次下，自我图形的正确率低于另外两种图形；在重点关注朋友与重点关注生人的条件下也发现了相似的结果。在重点关注朋友图形时，在匹配试次下，朋友图形的正确率高于另外两种图形；在不匹配试次下，朋友图形的正确率低于另外两种图形；在重点关注生人图形时，在匹配试次下，生人图形的正确率高于另外两种图形；在不匹配试次下，生人图形的正确率低于另外两种图形。匹配试次的结果验证了实验假设，任务目标能够调节加工优先级，使重点关注的图形得到优先加工。</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12</a:t>
            </a:fld>
            <a:endParaRPr lang="zh-CN" altLang="en-US"/>
          </a:p>
        </p:txBody>
      </p:sp>
    </p:spTree>
    <p:extLst>
      <p:ext uri="{BB962C8B-B14F-4D97-AF65-F5344CB8AC3E}">
        <p14:creationId xmlns:p14="http://schemas.microsoft.com/office/powerpoint/2010/main" val="377935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75A75-F735-525E-EBBE-BC6F8A20BC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AB8048-EC91-7475-6BF1-09350D1D9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BF8411-8241-F641-939B-D62EF0CBAA4C}"/>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44C09C32-C8CE-458A-C606-83DD65D840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2EF2FF-802C-BE94-16FB-581C69DC8C6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427057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87587-466A-1CEF-6B10-5B44639F27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728DA0-B1E2-E1BE-F7C7-BB38E30FEB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28964-4E4F-4301-7719-C64AE84B6016}"/>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E0794DAC-FD44-2800-8518-0E27CE7594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3A6381-3CA7-8226-35DF-213BE72A7BE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09833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08DE09-DB5A-9722-77D9-D2F497C33D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70CCDB-8E0C-E23E-2967-3FF3411487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C3ECC-4789-443D-0E7A-BE18575D85E0}"/>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46CF5664-E320-C7FF-9153-C36EABC80D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FFB72A-0EFD-2B07-6AD5-2D96FF1C5092}"/>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55298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FB190-B25F-AB9A-79C5-4FE514067C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5BD0C3-874C-7E4F-61F1-1D6BD290E8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F95414-881F-32D8-111F-442A1943CF17}"/>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1B798B72-6D3D-00F2-4CA7-8F3D2E6CD7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284DB2-7F11-5410-C5E3-DF3B805F3597}"/>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96783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5FA6-2107-54EA-2037-1A7BFF77F0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EBF674-7CCD-35F8-F970-0B9F6575E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9DE1EF-3DA1-2836-44B7-50272DAD9850}"/>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1D6851AD-58BB-BFBB-BA34-F86296533C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40E7E-9051-F978-F9D2-FFA53EE2E23C}"/>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4105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48F8-3119-B7F6-E761-0040780026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96B046-D0CE-902B-EF5A-EB165963CB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904753-0EB9-1AC2-F322-D790E4CE3D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662DFF-AB1E-8988-0CBB-64F321A00D5E}"/>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3D05C371-9E05-61FF-49DC-1BD294B4A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3B29E7-48C1-BFD7-63D8-BF878B3A1FE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25212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03EB8-6AD9-E3AC-1ADA-E27B724608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F33893-16FC-E55D-F94A-A288B320C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ABE72D-82FD-B86F-67E8-E592794A1F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F8179B-837D-99D3-90DC-D4ECA5D5F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E4B61C-C428-766B-C29B-829B6D6FFB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93FCFA-FDF9-4EF2-A6C2-E63957B72E13}"/>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8" name="页脚占位符 7">
            <a:extLst>
              <a:ext uri="{FF2B5EF4-FFF2-40B4-BE49-F238E27FC236}">
                <a16:creationId xmlns:a16="http://schemas.microsoft.com/office/drawing/2014/main" id="{7584364E-7C6A-94B7-21C4-43501874E8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8BE5BA-9A08-972A-7768-C2B5993C557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9356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43274-7653-BD86-BD3D-5D91CEDB9C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D1F527-9B8E-9324-6F84-E49F3A06DC39}"/>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4" name="页脚占位符 3">
            <a:extLst>
              <a:ext uri="{FF2B5EF4-FFF2-40B4-BE49-F238E27FC236}">
                <a16:creationId xmlns:a16="http://schemas.microsoft.com/office/drawing/2014/main" id="{6B6434B8-7ECE-CA2A-8CF1-71F7556831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CF07E1-21CF-DF11-DADB-A70D64F4A3A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255810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D17648-7862-3A41-E04E-53A171D0F7F2}"/>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3" name="页脚占位符 2">
            <a:extLst>
              <a:ext uri="{FF2B5EF4-FFF2-40B4-BE49-F238E27FC236}">
                <a16:creationId xmlns:a16="http://schemas.microsoft.com/office/drawing/2014/main" id="{3CBA134C-6AD7-A51C-5FD8-5B7B1269E3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E43484-0BBE-9925-C3F9-405F37D2B60F}"/>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83418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6B084-1450-58E6-5369-FC2B8B5121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6C9DE2-7F5D-BEA1-8D89-6F4C060E0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161878F-48E5-2E7A-C2B2-6239B6845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558888-6747-B475-4DD3-77B520902EFB}"/>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ED913DB6-780C-EC30-82B5-3FFCFDB164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B111DD-84E6-D4CD-9938-99D126A688F6}"/>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7727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D49D-F349-C601-6C0B-9F55620825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E61963-A4F4-0239-042C-DC0B346FE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581CCD-B7F8-BB12-E3E1-FAB24FB08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DE4E9C-874E-2AC3-2EDC-63EEA8F02A66}"/>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5742C24F-AE0E-B95A-A8A4-62C05DE35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185599-35EF-287C-74A8-5F8775D168F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53839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BCC3B8-306C-5AA2-062F-FFD3C4BA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594212-45F0-B482-BDEE-15DBE9676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B377B8-8462-CF10-64AB-43090B2DD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0898F3E8-0FBE-54D5-B28C-A3B15F033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514CBE-E7B9-BF42-EA34-3D2652737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67537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tiff"/><Relationship Id="rId4" Type="http://schemas.openxmlformats.org/officeDocument/2006/relationships/image" Target="../media/image17.tiff"/></Relationships>
</file>

<file path=ppt/slides/_rels/slide12.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tiff"/><Relationship Id="rId4" Type="http://schemas.openxmlformats.org/officeDocument/2006/relationships/image" Target="../media/image20.tif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tif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50CA23-7912-C754-7391-3D56285E5905}"/>
              </a:ext>
            </a:extLst>
          </p:cNvPr>
          <p:cNvSpPr>
            <a:spLocks noGrp="1"/>
          </p:cNvSpPr>
          <p:nvPr>
            <p:ph type="title"/>
          </p:nvPr>
        </p:nvSpPr>
        <p:spPr>
          <a:xfrm>
            <a:off x="831850" y="1709738"/>
            <a:ext cx="10515600" cy="3203456"/>
          </a:xfrm>
        </p:spPr>
        <p:txBody>
          <a:bodyPr>
            <a:normAutofit fontScale="90000"/>
          </a:bodyPr>
          <a:lstStyle/>
          <a:p>
            <a:pPr algn="ctr">
              <a:lnSpc>
                <a:spcPct val="200000"/>
              </a:lnSpc>
            </a:pPr>
            <a:r>
              <a:rPr lang="zh-CN" altLang="en-US" sz="5300" dirty="0">
                <a:latin typeface="微软雅黑" panose="020B0503020204020204" pitchFamily="34" charset="-122"/>
                <a:ea typeface="微软雅黑" panose="020B0503020204020204" pitchFamily="34" charset="-122"/>
              </a:rPr>
              <a:t>自我优势效应中自上而下的加工机制</a:t>
            </a:r>
            <a:br>
              <a:rPr lang="zh-CN" altLang="en-US" sz="4800" dirty="0">
                <a:latin typeface="微软雅黑" panose="020B0503020204020204" pitchFamily="34" charset="-122"/>
                <a:ea typeface="微软雅黑" panose="020B0503020204020204" pitchFamily="34" charset="-122"/>
              </a:rPr>
            </a:br>
            <a:r>
              <a:rPr lang="en-US" altLang="zh-CN" sz="2700" dirty="0">
                <a:latin typeface="Times New Roman" panose="02020603050405020304" pitchFamily="18" charset="0"/>
                <a:ea typeface="微软雅黑" panose="020B0503020204020204" pitchFamily="34" charset="-122"/>
                <a:cs typeface="Times New Roman" panose="02020603050405020304" pitchFamily="18" charset="0"/>
              </a:rPr>
              <a:t>The mechanism of top-down processes in self-prioritization effect</a:t>
            </a:r>
            <a:br>
              <a:rPr lang="en-US" altLang="zh-CN" sz="4800" dirty="0">
                <a:latin typeface="微软雅黑" panose="020B0503020204020204" pitchFamily="34" charset="-122"/>
                <a:ea typeface="微软雅黑" panose="020B0503020204020204" pitchFamily="34" charset="-122"/>
              </a:rPr>
            </a:br>
            <a:endParaRPr lang="zh-CN" altLang="en-US" sz="4800" dirty="0">
              <a:latin typeface="微软雅黑" panose="020B0503020204020204" pitchFamily="34" charset="-122"/>
              <a:ea typeface="微软雅黑" panose="020B0503020204020204" pitchFamily="34" charset="-122"/>
            </a:endParaRPr>
          </a:p>
        </p:txBody>
      </p:sp>
      <p:sp>
        <p:nvSpPr>
          <p:cNvPr id="4" name="副标题 3">
            <a:extLst>
              <a:ext uri="{FF2B5EF4-FFF2-40B4-BE49-F238E27FC236}">
                <a16:creationId xmlns:a16="http://schemas.microsoft.com/office/drawing/2014/main" id="{A0458FFD-F659-AE02-4C2C-0AC0D8C915EE}"/>
              </a:ext>
            </a:extLst>
          </p:cNvPr>
          <p:cNvSpPr>
            <a:spLocks noGrp="1"/>
          </p:cNvSpPr>
          <p:nvPr>
            <p:ph type="body" idx="1"/>
          </p:nvPr>
        </p:nvSpPr>
        <p:spPr>
          <a:xfrm>
            <a:off x="2871987" y="4780532"/>
            <a:ext cx="7687156" cy="150018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汇报人：伍嘉琪            汇报时间：</a:t>
            </a:r>
            <a:r>
              <a:rPr lang="en-US" altLang="zh-CN" dirty="0">
                <a:solidFill>
                  <a:schemeClr val="tx1"/>
                </a:solidFill>
                <a:latin typeface="微软雅黑" panose="020B0503020204020204" pitchFamily="34" charset="-122"/>
                <a:ea typeface="微软雅黑" panose="020B0503020204020204" pitchFamily="34" charset="-122"/>
              </a:rPr>
              <a:t>2024</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a:t>
            </a:r>
            <a:r>
              <a:rPr lang="zh-CN" altLang="en-US" dirty="0">
                <a:solidFill>
                  <a:schemeClr val="tx1"/>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19123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8BE872F3-BBFE-FD62-B79B-2B56F2AD1EBF}"/>
              </a:ext>
            </a:extLst>
          </p:cNvPr>
          <p:cNvGrpSpPr/>
          <p:nvPr/>
        </p:nvGrpSpPr>
        <p:grpSpPr>
          <a:xfrm>
            <a:off x="568183" y="1167903"/>
            <a:ext cx="11147567" cy="5815320"/>
            <a:chOff x="5426916" y="1932842"/>
            <a:chExt cx="11707690" cy="8063448"/>
          </a:xfrm>
        </p:grpSpPr>
        <p:sp>
          <p:nvSpPr>
            <p:cNvPr id="40" name="任意多边形 46">
              <a:extLst>
                <a:ext uri="{FF2B5EF4-FFF2-40B4-BE49-F238E27FC236}">
                  <a16:creationId xmlns:a16="http://schemas.microsoft.com/office/drawing/2014/main" id="{BDADDB76-26EC-9CF3-76E0-D5CA8CBE0055}"/>
                </a:ext>
              </a:extLst>
            </p:cNvPr>
            <p:cNvSpPr/>
            <p:nvPr/>
          </p:nvSpPr>
          <p:spPr>
            <a:xfrm>
              <a:off x="10011796" y="3010859"/>
              <a:ext cx="3447088" cy="406312"/>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a:extLst>
                <a:ext uri="{FF2B5EF4-FFF2-40B4-BE49-F238E27FC236}">
                  <a16:creationId xmlns:a16="http://schemas.microsoft.com/office/drawing/2014/main" id="{A8512D9B-AD7F-94FE-BE5A-584120953C84}"/>
                </a:ext>
              </a:extLst>
            </p:cNvPr>
            <p:cNvSpPr txBox="1"/>
            <p:nvPr/>
          </p:nvSpPr>
          <p:spPr>
            <a:xfrm>
              <a:off x="9528007" y="6708375"/>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BD6D71A5-A5C1-B0A8-5981-0B938D06A848}"/>
                </a:ext>
              </a:extLst>
            </p:cNvPr>
            <p:cNvSpPr txBox="1"/>
            <p:nvPr/>
          </p:nvSpPr>
          <p:spPr>
            <a:xfrm>
              <a:off x="9054764" y="6288401"/>
              <a:ext cx="1623975" cy="915772"/>
            </a:xfrm>
            <a:prstGeom prst="rect">
              <a:avLst/>
            </a:prstGeom>
            <a:solidFill>
              <a:schemeClr val="bg1">
                <a:lumMod val="75000"/>
              </a:schemeClr>
            </a:solid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00783F82-5939-B428-46A1-4CF22301ACBE}"/>
                </a:ext>
              </a:extLst>
            </p:cNvPr>
            <p:cNvSpPr txBox="1"/>
            <p:nvPr/>
          </p:nvSpPr>
          <p:spPr>
            <a:xfrm>
              <a:off x="8600735" y="5688500"/>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5B9E35AF-6E61-8E09-83E8-18908126F0E2}"/>
                </a:ext>
              </a:extLst>
            </p:cNvPr>
            <p:cNvSpPr txBox="1"/>
            <p:nvPr/>
          </p:nvSpPr>
          <p:spPr>
            <a:xfrm>
              <a:off x="7926844" y="5179243"/>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AA6B727C-C4FC-13CB-BD84-85DBFF8CD9F7}"/>
                </a:ext>
              </a:extLst>
            </p:cNvPr>
            <p:cNvSpPr txBox="1"/>
            <p:nvPr/>
          </p:nvSpPr>
          <p:spPr>
            <a:xfrm>
              <a:off x="10596520" y="7704486"/>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32100437-1290-5DEE-051B-63A803704BBA}"/>
                </a:ext>
              </a:extLst>
            </p:cNvPr>
            <p:cNvSpPr txBox="1"/>
            <p:nvPr/>
          </p:nvSpPr>
          <p:spPr>
            <a:xfrm>
              <a:off x="10073272" y="7253520"/>
              <a:ext cx="1057275" cy="808792"/>
            </a:xfrm>
            <a:prstGeom prst="rect">
              <a:avLst/>
            </a:prstGeom>
            <a:solidFill>
              <a:schemeClr val="bg1">
                <a:lumMod val="75000"/>
              </a:schemeClr>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4D118ACA-0F86-AC93-C825-7D1B53B00CC4}"/>
                </a:ext>
              </a:extLst>
            </p:cNvPr>
            <p:cNvSpPr txBox="1"/>
            <p:nvPr/>
          </p:nvSpPr>
          <p:spPr>
            <a:xfrm>
              <a:off x="8341721" y="5441732"/>
              <a:ext cx="190500" cy="369332"/>
            </a:xfrm>
            <a:prstGeom prst="rect">
              <a:avLst/>
            </a:prstGeom>
            <a:solidFill>
              <a:schemeClr val="bg1">
                <a:lumMod val="75000"/>
              </a:schemeClr>
            </a:solidFill>
          </p:spPr>
          <p:txBody>
            <a:bodyPr wrap="square" rtlCol="0">
              <a:spAutoFit/>
            </a:bodyPr>
            <a:lstStyle/>
            <a:p>
              <a:r>
                <a:rPr lang="zh-CN" altLang="en-US" dirty="0">
                  <a:solidFill>
                    <a:schemeClr val="bg1"/>
                  </a:solidFill>
                </a:rPr>
                <a:t>＋</a:t>
              </a:r>
            </a:p>
          </p:txBody>
        </p:sp>
        <p:sp>
          <p:nvSpPr>
            <p:cNvPr id="14" name="文本框 13">
              <a:extLst>
                <a:ext uri="{FF2B5EF4-FFF2-40B4-BE49-F238E27FC236}">
                  <a16:creationId xmlns:a16="http://schemas.microsoft.com/office/drawing/2014/main" id="{B038D386-4568-92B2-A1C3-C8F9095FE8AF}"/>
                </a:ext>
              </a:extLst>
            </p:cNvPr>
            <p:cNvSpPr txBox="1"/>
            <p:nvPr/>
          </p:nvSpPr>
          <p:spPr>
            <a:xfrm>
              <a:off x="7303426" y="585625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019B4CA-33FF-FFAD-5428-716363134927}"/>
                </a:ext>
              </a:extLst>
            </p:cNvPr>
            <p:cNvSpPr txBox="1"/>
            <p:nvPr/>
          </p:nvSpPr>
          <p:spPr>
            <a:xfrm>
              <a:off x="8318777" y="6914065"/>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13736B5-57D9-723C-F012-D33F5DEDA14F}"/>
                </a:ext>
              </a:extLst>
            </p:cNvPr>
            <p:cNvSpPr txBox="1"/>
            <p:nvPr/>
          </p:nvSpPr>
          <p:spPr>
            <a:xfrm>
              <a:off x="10134592" y="7903826"/>
              <a:ext cx="633414" cy="461665"/>
            </a:xfrm>
            <a:prstGeom prst="rect">
              <a:avLst/>
            </a:prstGeom>
            <a:noFill/>
          </p:spPr>
          <p:txBody>
            <a:bodyPr wrap="square" rtlCol="0">
              <a:spAutoFit/>
            </a:bodyPr>
            <a:lstStyle/>
            <a:p>
              <a:r>
                <a:rPr lang="en-US" altLang="zh-CN" sz="2400" b="1" dirty="0"/>
                <a:t>…</a:t>
              </a:r>
              <a:endParaRPr lang="zh-CN" altLang="en-US" sz="2400" b="1" dirty="0"/>
            </a:p>
          </p:txBody>
        </p:sp>
        <p:cxnSp>
          <p:nvCxnSpPr>
            <p:cNvPr id="17" name="直接箭头连接符 16">
              <a:extLst>
                <a:ext uri="{FF2B5EF4-FFF2-40B4-BE49-F238E27FC236}">
                  <a16:creationId xmlns:a16="http://schemas.microsoft.com/office/drawing/2014/main" id="{F3460E22-AAD6-C065-70FB-4718857FCFCC}"/>
                </a:ext>
              </a:extLst>
            </p:cNvPr>
            <p:cNvCxnSpPr>
              <a:cxnSpLocks/>
            </p:cNvCxnSpPr>
            <p:nvPr/>
          </p:nvCxnSpPr>
          <p:spPr>
            <a:xfrm>
              <a:off x="6711260" y="5427987"/>
              <a:ext cx="4196944" cy="42602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6BCF0EC3-8CFF-5319-91F9-49CD7B7136C8}"/>
                </a:ext>
              </a:extLst>
            </p:cNvPr>
            <p:cNvSpPr txBox="1"/>
            <p:nvPr/>
          </p:nvSpPr>
          <p:spPr>
            <a:xfrm>
              <a:off x="11110018" y="8303241"/>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6470379A-4997-A70D-B175-2322B9BF5A7E}"/>
                </a:ext>
              </a:extLst>
            </p:cNvPr>
            <p:cNvSpPr txBox="1"/>
            <p:nvPr/>
          </p:nvSpPr>
          <p:spPr>
            <a:xfrm>
              <a:off x="11259909" y="8439792"/>
              <a:ext cx="887399" cy="584775"/>
            </a:xfrm>
            <a:prstGeom prst="rect">
              <a:avLst/>
            </a:prstGeom>
            <a:noFill/>
          </p:spPr>
          <p:txBody>
            <a:bodyPr wrap="square" rtlCol="0">
              <a:spAutoFit/>
            </a:bodyPr>
            <a:lstStyle/>
            <a:p>
              <a:pPr algn="ctr"/>
              <a:r>
                <a:rPr lang="zh-CN" altLang="en-US" sz="1600" dirty="0">
                  <a:solidFill>
                    <a:schemeClr val="bg1"/>
                  </a:solidFill>
                </a:rPr>
                <a:t>指导语</a:t>
              </a:r>
              <a:endParaRPr lang="en-US" altLang="zh-CN" sz="1600" dirty="0">
                <a:solidFill>
                  <a:schemeClr val="bg1"/>
                </a:solidFill>
              </a:endParaRPr>
            </a:p>
            <a:p>
              <a:pPr algn="ctr"/>
              <a:r>
                <a:rPr lang="en-US" altLang="zh-CN" sz="1600" dirty="0">
                  <a:solidFill>
                    <a:schemeClr val="bg1"/>
                  </a:solidFill>
                </a:rPr>
                <a:t>(A/B/C)</a:t>
              </a:r>
              <a:r>
                <a:rPr lang="zh-CN" altLang="en-US" sz="1600" dirty="0">
                  <a:solidFill>
                    <a:schemeClr val="bg1"/>
                  </a:solidFill>
                </a:rPr>
                <a:t>  </a:t>
              </a:r>
            </a:p>
          </p:txBody>
        </p:sp>
        <p:sp>
          <p:nvSpPr>
            <p:cNvPr id="20" name="文本框 19">
              <a:extLst>
                <a:ext uri="{FF2B5EF4-FFF2-40B4-BE49-F238E27FC236}">
                  <a16:creationId xmlns:a16="http://schemas.microsoft.com/office/drawing/2014/main" id="{7C2D62C0-3671-2AF7-465A-EB017DB1AA46}"/>
                </a:ext>
              </a:extLst>
            </p:cNvPr>
            <p:cNvSpPr txBox="1"/>
            <p:nvPr/>
          </p:nvSpPr>
          <p:spPr>
            <a:xfrm>
              <a:off x="11963365" y="9055710"/>
              <a:ext cx="633414" cy="461665"/>
            </a:xfrm>
            <a:prstGeom prst="rect">
              <a:avLst/>
            </a:prstGeom>
            <a:noFill/>
          </p:spPr>
          <p:txBody>
            <a:bodyPr wrap="square" rtlCol="0">
              <a:spAutoFit/>
            </a:bodyPr>
            <a:lstStyle/>
            <a:p>
              <a:r>
                <a:rPr lang="en-US" altLang="zh-CN" sz="2400" b="1" dirty="0"/>
                <a:t>…</a:t>
              </a:r>
              <a:endParaRPr lang="zh-CN" altLang="en-US" b="1" dirty="0"/>
            </a:p>
          </p:txBody>
        </p:sp>
        <p:sp>
          <p:nvSpPr>
            <p:cNvPr id="21" name="文本框 20">
              <a:extLst>
                <a:ext uri="{FF2B5EF4-FFF2-40B4-BE49-F238E27FC236}">
                  <a16:creationId xmlns:a16="http://schemas.microsoft.com/office/drawing/2014/main" id="{127364D3-1FEA-50F9-057C-C40FA2130B12}"/>
                </a:ext>
              </a:extLst>
            </p:cNvPr>
            <p:cNvSpPr txBox="1"/>
            <p:nvPr/>
          </p:nvSpPr>
          <p:spPr>
            <a:xfrm>
              <a:off x="10837587" y="8012092"/>
              <a:ext cx="716948" cy="338554"/>
            </a:xfrm>
            <a:prstGeom prst="rect">
              <a:avLst/>
            </a:prstGeom>
            <a:solidFill>
              <a:schemeClr val="bg1">
                <a:lumMod val="75000"/>
              </a:schemeClr>
            </a:solidFill>
          </p:spPr>
          <p:txBody>
            <a:bodyPr wrap="square" rtlCol="0">
              <a:spAutoFit/>
            </a:bodyPr>
            <a:lstStyle/>
            <a:p>
              <a:pPr algn="ctr"/>
              <a:r>
                <a:rPr lang="zh-CN" altLang="en-US" sz="1600" dirty="0">
                  <a:solidFill>
                    <a:schemeClr val="bg1"/>
                  </a:solidFill>
                </a:rPr>
                <a:t>休息</a:t>
              </a:r>
            </a:p>
          </p:txBody>
        </p:sp>
        <p:pic>
          <p:nvPicPr>
            <p:cNvPr id="22" name="图片 21">
              <a:extLst>
                <a:ext uri="{FF2B5EF4-FFF2-40B4-BE49-F238E27FC236}">
                  <a16:creationId xmlns:a16="http://schemas.microsoft.com/office/drawing/2014/main" id="{FB04018A-D6B9-326A-C516-E5F62CCD6E15}"/>
                </a:ext>
              </a:extLst>
            </p:cNvPr>
            <p:cNvPicPr>
              <a:picLocks noChangeAspect="1"/>
            </p:cNvPicPr>
            <p:nvPr/>
          </p:nvPicPr>
          <p:blipFill>
            <a:blip r:embed="rId3"/>
            <a:stretch>
              <a:fillRect/>
            </a:stretch>
          </p:blipFill>
          <p:spPr>
            <a:xfrm>
              <a:off x="9082719" y="5851634"/>
              <a:ext cx="287339" cy="283918"/>
            </a:xfrm>
            <a:prstGeom prst="rect">
              <a:avLst/>
            </a:prstGeom>
          </p:spPr>
        </p:pic>
        <p:sp>
          <p:nvSpPr>
            <p:cNvPr id="23" name="文本框 22">
              <a:extLst>
                <a:ext uri="{FF2B5EF4-FFF2-40B4-BE49-F238E27FC236}">
                  <a16:creationId xmlns:a16="http://schemas.microsoft.com/office/drawing/2014/main" id="{829A1931-1114-2FC2-0EE6-21C3D7A157DD}"/>
                </a:ext>
              </a:extLst>
            </p:cNvPr>
            <p:cNvSpPr txBox="1"/>
            <p:nvPr/>
          </p:nvSpPr>
          <p:spPr>
            <a:xfrm>
              <a:off x="8957307" y="6177925"/>
              <a:ext cx="538164" cy="292388"/>
            </a:xfrm>
            <a:prstGeom prst="rect">
              <a:avLst/>
            </a:prstGeom>
            <a:solidFill>
              <a:schemeClr val="bg1">
                <a:lumMod val="75000"/>
              </a:schemeClr>
            </a:solidFill>
          </p:spPr>
          <p:txBody>
            <a:bodyPr wrap="square" rtlCol="0">
              <a:spAutoFit/>
            </a:bodyPr>
            <a:lstStyle/>
            <a:p>
              <a:r>
                <a:rPr lang="zh-CN" altLang="en-US" sz="1300" dirty="0">
                  <a:solidFill>
                    <a:schemeClr val="bg1"/>
                  </a:solidFill>
                </a:rPr>
                <a:t>自我</a:t>
              </a:r>
            </a:p>
          </p:txBody>
        </p:sp>
        <p:sp>
          <p:nvSpPr>
            <p:cNvPr id="24" name="文本框 23">
              <a:extLst>
                <a:ext uri="{FF2B5EF4-FFF2-40B4-BE49-F238E27FC236}">
                  <a16:creationId xmlns:a16="http://schemas.microsoft.com/office/drawing/2014/main" id="{AAD7C8B8-370E-EBEA-874D-12B87AD7582D}"/>
                </a:ext>
              </a:extLst>
            </p:cNvPr>
            <p:cNvSpPr txBox="1"/>
            <p:nvPr/>
          </p:nvSpPr>
          <p:spPr>
            <a:xfrm>
              <a:off x="9608571" y="6941459"/>
              <a:ext cx="929402" cy="307777"/>
            </a:xfrm>
            <a:prstGeom prst="rect">
              <a:avLst/>
            </a:prstGeom>
            <a:noFill/>
          </p:spPr>
          <p:txBody>
            <a:bodyPr wrap="square" rtlCol="0">
              <a:spAutoFit/>
            </a:bodyPr>
            <a:lstStyle/>
            <a:p>
              <a:pPr algn="ctr"/>
              <a:r>
                <a:rPr lang="zh-CN" altLang="en-US" sz="1400" dirty="0">
                  <a:solidFill>
                    <a:srgbClr val="FFFF00"/>
                  </a:solidFill>
                </a:rPr>
                <a:t>反馈</a:t>
              </a:r>
            </a:p>
          </p:txBody>
        </p:sp>
        <p:sp>
          <p:nvSpPr>
            <p:cNvPr id="25" name="文本框 24">
              <a:extLst>
                <a:ext uri="{FF2B5EF4-FFF2-40B4-BE49-F238E27FC236}">
                  <a16:creationId xmlns:a16="http://schemas.microsoft.com/office/drawing/2014/main" id="{EB0F73AB-BACE-8665-D043-1CFCDC82FB3B}"/>
                </a:ext>
              </a:extLst>
            </p:cNvPr>
            <p:cNvSpPr txBox="1"/>
            <p:nvPr/>
          </p:nvSpPr>
          <p:spPr>
            <a:xfrm>
              <a:off x="10449655" y="7538328"/>
              <a:ext cx="190500" cy="369332"/>
            </a:xfrm>
            <a:prstGeom prst="rect">
              <a:avLst/>
            </a:prstGeom>
            <a:solidFill>
              <a:schemeClr val="bg1">
                <a:lumMod val="75000"/>
              </a:schemeClr>
            </a:solidFill>
          </p:spPr>
          <p:txBody>
            <a:bodyPr wrap="square" rtlCol="0">
              <a:spAutoFit/>
            </a:bodyPr>
            <a:lstStyle/>
            <a:p>
              <a:r>
                <a:rPr lang="zh-CN" altLang="en-US" dirty="0">
                  <a:solidFill>
                    <a:schemeClr val="bg1"/>
                  </a:solidFill>
                </a:rPr>
                <a:t>＋</a:t>
              </a:r>
            </a:p>
          </p:txBody>
        </p:sp>
        <p:sp>
          <p:nvSpPr>
            <p:cNvPr id="26" name="文本框 25">
              <a:extLst>
                <a:ext uri="{FF2B5EF4-FFF2-40B4-BE49-F238E27FC236}">
                  <a16:creationId xmlns:a16="http://schemas.microsoft.com/office/drawing/2014/main" id="{107DF2DC-EB53-E590-469B-3DC894DE7688}"/>
                </a:ext>
              </a:extLst>
            </p:cNvPr>
            <p:cNvSpPr txBox="1"/>
            <p:nvPr/>
          </p:nvSpPr>
          <p:spPr>
            <a:xfrm>
              <a:off x="8836641" y="7351309"/>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7ED91132-FD6F-CE71-CE1F-01ADE0D8ED43}"/>
                </a:ext>
              </a:extLst>
            </p:cNvPr>
            <p:cNvSpPr txBox="1"/>
            <p:nvPr/>
          </p:nvSpPr>
          <p:spPr>
            <a:xfrm>
              <a:off x="7924376" y="6322932"/>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1760C930-5735-23A8-88AB-1C69103C58C5}"/>
                </a:ext>
              </a:extLst>
            </p:cNvPr>
            <p:cNvSpPr txBox="1"/>
            <p:nvPr/>
          </p:nvSpPr>
          <p:spPr>
            <a:xfrm>
              <a:off x="9387567" y="7843523"/>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314DAC25-DD0F-18BF-3061-A97761A5D67F}"/>
                </a:ext>
              </a:extLst>
            </p:cNvPr>
            <p:cNvSpPr txBox="1"/>
            <p:nvPr/>
          </p:nvSpPr>
          <p:spPr>
            <a:xfrm>
              <a:off x="7228714" y="4569847"/>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2150DFC6-5790-912D-5AF0-4E32F3931BB1}"/>
                </a:ext>
              </a:extLst>
            </p:cNvPr>
            <p:cNvSpPr txBox="1"/>
            <p:nvPr/>
          </p:nvSpPr>
          <p:spPr>
            <a:xfrm>
              <a:off x="7370522" y="4705100"/>
              <a:ext cx="887399" cy="584775"/>
            </a:xfrm>
            <a:prstGeom prst="rect">
              <a:avLst/>
            </a:prstGeom>
            <a:noFill/>
          </p:spPr>
          <p:txBody>
            <a:bodyPr wrap="square" rtlCol="0">
              <a:spAutoFit/>
            </a:bodyPr>
            <a:lstStyle/>
            <a:p>
              <a:pPr algn="ctr"/>
              <a:r>
                <a:rPr lang="zh-CN" altLang="en-US" sz="1600" dirty="0">
                  <a:solidFill>
                    <a:schemeClr val="bg1"/>
                  </a:solidFill>
                </a:rPr>
                <a:t>指导语</a:t>
              </a:r>
              <a:endParaRPr lang="en-US" altLang="zh-CN" sz="1600" dirty="0">
                <a:solidFill>
                  <a:schemeClr val="bg1"/>
                </a:solidFill>
              </a:endParaRPr>
            </a:p>
            <a:p>
              <a:pPr algn="ctr"/>
              <a:r>
                <a:rPr lang="en-US" altLang="zh-CN" sz="1600" dirty="0">
                  <a:solidFill>
                    <a:schemeClr val="bg1"/>
                  </a:solidFill>
                </a:rPr>
                <a:t>(A/B/C)</a:t>
              </a:r>
              <a:r>
                <a:rPr lang="zh-CN" altLang="en-US" sz="1600" dirty="0">
                  <a:solidFill>
                    <a:schemeClr val="bg1"/>
                  </a:solidFill>
                </a:rPr>
                <a:t>  </a:t>
              </a:r>
            </a:p>
          </p:txBody>
        </p:sp>
        <p:grpSp>
          <p:nvGrpSpPr>
            <p:cNvPr id="31" name="组合 30">
              <a:extLst>
                <a:ext uri="{FF2B5EF4-FFF2-40B4-BE49-F238E27FC236}">
                  <a16:creationId xmlns:a16="http://schemas.microsoft.com/office/drawing/2014/main" id="{8129DACA-4CB0-924D-081C-1139BF71C0A0}"/>
                </a:ext>
              </a:extLst>
            </p:cNvPr>
            <p:cNvGrpSpPr/>
            <p:nvPr/>
          </p:nvGrpSpPr>
          <p:grpSpPr>
            <a:xfrm>
              <a:off x="6323881" y="1932842"/>
              <a:ext cx="10585072" cy="1475493"/>
              <a:chOff x="4015287" y="2367035"/>
              <a:chExt cx="7387731" cy="1548088"/>
            </a:xfrm>
          </p:grpSpPr>
          <p:sp>
            <p:nvSpPr>
              <p:cNvPr id="46" name="文本框 45">
                <a:extLst>
                  <a:ext uri="{FF2B5EF4-FFF2-40B4-BE49-F238E27FC236}">
                    <a16:creationId xmlns:a16="http://schemas.microsoft.com/office/drawing/2014/main" id="{250D693A-301F-5E99-4B50-2E2C01EB3C64}"/>
                  </a:ext>
                </a:extLst>
              </p:cNvPr>
              <p:cNvSpPr txBox="1"/>
              <p:nvPr/>
            </p:nvSpPr>
            <p:spPr>
              <a:xfrm>
                <a:off x="4015287" y="2367035"/>
                <a:ext cx="2469004" cy="1300529"/>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自由练习阶段</a:t>
                </a:r>
                <a:r>
                  <a:rPr lang="zh-CN" altLang="en-US" dirty="0"/>
                  <a:t>：不限反应时</a:t>
                </a:r>
                <a:endParaRPr lang="en-US" altLang="zh-CN" dirty="0"/>
              </a:p>
              <a:p>
                <a:pPr algn="ctr" defTabSz="913765">
                  <a:lnSpc>
                    <a:spcPct val="150000"/>
                  </a:lnSpc>
                  <a:buSzPct val="25000"/>
                  <a:defRPr/>
                </a:pPr>
                <a:r>
                  <a:rPr lang="en-US" altLang="zh-CN" dirty="0"/>
                  <a:t> </a:t>
                </a:r>
                <a:r>
                  <a:rPr lang="en-US" altLang="zh-CN" dirty="0">
                    <a:latin typeface="Times New Roman" panose="02020603050405020304" pitchFamily="18" charset="0"/>
                    <a:cs typeface="Times New Roman" panose="02020603050405020304" pitchFamily="18" charset="0"/>
                  </a:rPr>
                  <a:t>12×3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p>
            </p:txBody>
          </p:sp>
          <p:grpSp>
            <p:nvGrpSpPr>
              <p:cNvPr id="47" name="组合 46">
                <a:extLst>
                  <a:ext uri="{FF2B5EF4-FFF2-40B4-BE49-F238E27FC236}">
                    <a16:creationId xmlns:a16="http://schemas.microsoft.com/office/drawing/2014/main" id="{E41695CB-20BD-6530-AFA4-F8E41A125A39}"/>
                  </a:ext>
                </a:extLst>
              </p:cNvPr>
              <p:cNvGrpSpPr/>
              <p:nvPr/>
            </p:nvGrpSpPr>
            <p:grpSpPr>
              <a:xfrm>
                <a:off x="4181289" y="3477350"/>
                <a:ext cx="7221729" cy="437773"/>
                <a:chOff x="4315103" y="3477350"/>
                <a:chExt cx="7221729" cy="437773"/>
              </a:xfrm>
            </p:grpSpPr>
            <p:sp>
              <p:nvSpPr>
                <p:cNvPr id="48" name="任意多边形 47">
                  <a:extLst>
                    <a:ext uri="{FF2B5EF4-FFF2-40B4-BE49-F238E27FC236}">
                      <a16:creationId xmlns:a16="http://schemas.microsoft.com/office/drawing/2014/main" id="{10EB7314-8AB1-49B1-0B2D-5C53DE522F01}"/>
                    </a:ext>
                  </a:extLst>
                </p:cNvPr>
                <p:cNvSpPr/>
                <p:nvPr/>
              </p:nvSpPr>
              <p:spPr>
                <a:xfrm>
                  <a:off x="9130976" y="3488820"/>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6">
                  <a:extLst>
                    <a:ext uri="{FF2B5EF4-FFF2-40B4-BE49-F238E27FC236}">
                      <a16:creationId xmlns:a16="http://schemas.microsoft.com/office/drawing/2014/main" id="{6715EADE-5A58-E661-405A-8E8789C92A4A}"/>
                    </a:ext>
                  </a:extLst>
                </p:cNvPr>
                <p:cNvSpPr/>
                <p:nvPr/>
              </p:nvSpPr>
              <p:spPr>
                <a:xfrm>
                  <a:off x="4315103" y="3477350"/>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sp>
          <p:nvSpPr>
            <p:cNvPr id="32" name="文本框 31">
              <a:extLst>
                <a:ext uri="{FF2B5EF4-FFF2-40B4-BE49-F238E27FC236}">
                  <a16:creationId xmlns:a16="http://schemas.microsoft.com/office/drawing/2014/main" id="{B573EEF4-F3FB-BAF2-432B-217E654AC2B7}"/>
                </a:ext>
              </a:extLst>
            </p:cNvPr>
            <p:cNvSpPr txBox="1"/>
            <p:nvPr/>
          </p:nvSpPr>
          <p:spPr>
            <a:xfrm>
              <a:off x="9935931" y="1938264"/>
              <a:ext cx="3834844" cy="875881"/>
            </a:xfrm>
            <a:prstGeom prst="rect">
              <a:avLst/>
            </a:prstGeom>
            <a:noFill/>
          </p:spPr>
          <p:txBody>
            <a:bodyPr wrap="square">
              <a:spAutoFit/>
            </a:bodyPr>
            <a:lstStyle/>
            <a:p>
              <a:pPr algn="ctr" defTabSz="913765">
                <a:lnSpc>
                  <a:spcPct val="150000"/>
                </a:lnSpc>
                <a:buSzPct val="25000"/>
                <a:defRPr/>
              </a:pPr>
              <a:r>
                <a:rPr lang="zh-CN" altLang="en-US" b="1" dirty="0"/>
                <a:t>正式练习阶段</a:t>
              </a:r>
              <a:r>
                <a:rPr lang="zh-CN" altLang="en-US" dirty="0"/>
                <a:t>：</a:t>
              </a:r>
              <a:r>
                <a:rPr lang="en-US" altLang="zh-CN" dirty="0">
                  <a:latin typeface="Times New Roman" panose="02020603050405020304" pitchFamily="18" charset="0"/>
                  <a:cs typeface="Times New Roman" panose="02020603050405020304" pitchFamily="18" charset="0"/>
                </a:rPr>
                <a:t>1.5s </a:t>
              </a:r>
              <a:r>
                <a:rPr lang="zh-CN" altLang="en-US" dirty="0"/>
                <a:t>内做反应</a:t>
              </a:r>
              <a:endParaRPr lang="en-US" altLang="zh-CN"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24</a:t>
              </a:r>
              <a:r>
                <a:rPr kumimoji="0" lang="en-US" altLang="zh-CN"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kumimoji="0" lang="en-US" altLang="zh-CN"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trials </a:t>
              </a:r>
            </a:p>
          </p:txBody>
        </p:sp>
        <p:sp>
          <p:nvSpPr>
            <p:cNvPr id="33" name="文本框 32">
              <a:extLst>
                <a:ext uri="{FF2B5EF4-FFF2-40B4-BE49-F238E27FC236}">
                  <a16:creationId xmlns:a16="http://schemas.microsoft.com/office/drawing/2014/main" id="{BEA39589-63B3-2FCB-B92B-CB33D53629D8}"/>
                </a:ext>
              </a:extLst>
            </p:cNvPr>
            <p:cNvSpPr txBox="1"/>
            <p:nvPr/>
          </p:nvSpPr>
          <p:spPr>
            <a:xfrm>
              <a:off x="13236210" y="1960200"/>
              <a:ext cx="3898396" cy="875881"/>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正式实验阶段</a:t>
              </a:r>
              <a:endParaRPr lang="en-US" altLang="zh-CN"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72×5×3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p>
          </p:txBody>
        </p:sp>
        <p:cxnSp>
          <p:nvCxnSpPr>
            <p:cNvPr id="34" name="直接连接符 33">
              <a:extLst>
                <a:ext uri="{FF2B5EF4-FFF2-40B4-BE49-F238E27FC236}">
                  <a16:creationId xmlns:a16="http://schemas.microsoft.com/office/drawing/2014/main" id="{ADD8899E-8D15-AB6D-7608-C615EBA73DB4}"/>
                </a:ext>
              </a:extLst>
            </p:cNvPr>
            <p:cNvCxnSpPr>
              <a:cxnSpLocks/>
            </p:cNvCxnSpPr>
            <p:nvPr/>
          </p:nvCxnSpPr>
          <p:spPr>
            <a:xfrm>
              <a:off x="6172200" y="1944222"/>
              <a:ext cx="0" cy="213247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9559822-105D-55F6-3D69-B82DBD8B36DE}"/>
                </a:ext>
              </a:extLst>
            </p:cNvPr>
            <p:cNvCxnSpPr>
              <a:cxnSpLocks/>
            </p:cNvCxnSpPr>
            <p:nvPr/>
          </p:nvCxnSpPr>
          <p:spPr>
            <a:xfrm>
              <a:off x="6172200" y="4574543"/>
              <a:ext cx="0" cy="542174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742660B-CA60-C1C2-A145-8D895CF7E420}"/>
                </a:ext>
              </a:extLst>
            </p:cNvPr>
            <p:cNvSpPr txBox="1"/>
            <p:nvPr/>
          </p:nvSpPr>
          <p:spPr>
            <a:xfrm>
              <a:off x="5426916" y="1944222"/>
              <a:ext cx="593604" cy="1827674"/>
            </a:xfrm>
            <a:prstGeom prst="rect">
              <a:avLst/>
            </a:prstGeom>
            <a:noFill/>
          </p:spPr>
          <p:txBody>
            <a:bodyPr vert="eaVert" wrap="square" rtlCol="0">
              <a:spAutoFit/>
            </a:bodyPr>
            <a:lstStyle/>
            <a:p>
              <a:r>
                <a:rPr lang="zh-CN" altLang="en-US" sz="2400" dirty="0"/>
                <a:t>三阶段</a:t>
              </a:r>
            </a:p>
          </p:txBody>
        </p:sp>
        <p:sp>
          <p:nvSpPr>
            <p:cNvPr id="37" name="文本框 36">
              <a:extLst>
                <a:ext uri="{FF2B5EF4-FFF2-40B4-BE49-F238E27FC236}">
                  <a16:creationId xmlns:a16="http://schemas.microsoft.com/office/drawing/2014/main" id="{1C22AE9E-4A9E-9F99-E323-E79B737D3438}"/>
                </a:ext>
              </a:extLst>
            </p:cNvPr>
            <p:cNvSpPr txBox="1"/>
            <p:nvPr/>
          </p:nvSpPr>
          <p:spPr>
            <a:xfrm>
              <a:off x="5426916" y="6300525"/>
              <a:ext cx="593604" cy="2274030"/>
            </a:xfrm>
            <a:prstGeom prst="rect">
              <a:avLst/>
            </a:prstGeom>
            <a:noFill/>
          </p:spPr>
          <p:txBody>
            <a:bodyPr vert="eaVert" wrap="square" rtlCol="0">
              <a:spAutoFit/>
            </a:bodyPr>
            <a:lstStyle/>
            <a:p>
              <a:r>
                <a:rPr lang="zh-CN" altLang="en-US" sz="2400" dirty="0"/>
                <a:t>流程图</a:t>
              </a:r>
            </a:p>
          </p:txBody>
        </p:sp>
        <p:sp>
          <p:nvSpPr>
            <p:cNvPr id="38" name="文本框 37">
              <a:extLst>
                <a:ext uri="{FF2B5EF4-FFF2-40B4-BE49-F238E27FC236}">
                  <a16:creationId xmlns:a16="http://schemas.microsoft.com/office/drawing/2014/main" id="{AED0D51D-80FF-1C33-CDF4-7781777D704B}"/>
                </a:ext>
              </a:extLst>
            </p:cNvPr>
            <p:cNvSpPr txBox="1"/>
            <p:nvPr/>
          </p:nvSpPr>
          <p:spPr>
            <a:xfrm>
              <a:off x="9200276" y="2991258"/>
              <a:ext cx="1830793" cy="910950"/>
            </a:xfrm>
            <a:prstGeom prst="rect">
              <a:avLst/>
            </a:prstGeom>
            <a:noFill/>
          </p:spPr>
          <p:txBody>
            <a:bodyPr wrap="square" rtlCol="0">
              <a:spAutoFit/>
            </a:bodyPr>
            <a:lstStyle/>
            <a:p>
              <a:r>
                <a:rPr lang="en-US" altLang="zh-CN" dirty="0"/>
                <a:t> </a:t>
              </a:r>
              <a:r>
                <a:rPr lang="en-US" altLang="zh-CN" dirty="0">
                  <a:latin typeface="Times New Roman" panose="02020603050405020304" pitchFamily="18" charset="0"/>
                  <a:cs typeface="Times New Roman" panose="02020603050405020304" pitchFamily="18" charset="0"/>
                </a:rPr>
                <a:t>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p>
            <a:p>
              <a:endParaRPr lang="zh-CN" altLang="en-US" dirty="0"/>
            </a:p>
          </p:txBody>
        </p:sp>
        <p:sp>
          <p:nvSpPr>
            <p:cNvPr id="39" name="文本框 38">
              <a:extLst>
                <a:ext uri="{FF2B5EF4-FFF2-40B4-BE49-F238E27FC236}">
                  <a16:creationId xmlns:a16="http://schemas.microsoft.com/office/drawing/2014/main" id="{E12E1436-4842-AA4F-61D0-DCF2700E9047}"/>
                </a:ext>
              </a:extLst>
            </p:cNvPr>
            <p:cNvSpPr txBox="1"/>
            <p:nvPr/>
          </p:nvSpPr>
          <p:spPr>
            <a:xfrm>
              <a:off x="12889521" y="3024000"/>
              <a:ext cx="1521857"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p>
            <a:p>
              <a:endParaRPr lang="zh-CN" altLang="en-US" dirty="0"/>
            </a:p>
          </p:txBody>
        </p:sp>
        <p:sp>
          <p:nvSpPr>
            <p:cNvPr id="41" name="左大括号 40">
              <a:extLst>
                <a:ext uri="{FF2B5EF4-FFF2-40B4-BE49-F238E27FC236}">
                  <a16:creationId xmlns:a16="http://schemas.microsoft.com/office/drawing/2014/main" id="{96947304-BAAF-F2E8-85C9-024E1468D48D}"/>
                </a:ext>
              </a:extLst>
            </p:cNvPr>
            <p:cNvSpPr/>
            <p:nvPr/>
          </p:nvSpPr>
          <p:spPr>
            <a:xfrm>
              <a:off x="8436971" y="4175941"/>
              <a:ext cx="522543" cy="95540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9D49361-631C-B626-864B-FEE62E812297}"/>
                </a:ext>
              </a:extLst>
            </p:cNvPr>
            <p:cNvSpPr txBox="1"/>
            <p:nvPr/>
          </p:nvSpPr>
          <p:spPr>
            <a:xfrm>
              <a:off x="8981650" y="4119706"/>
              <a:ext cx="5343673" cy="1015663"/>
            </a:xfrm>
            <a:prstGeom prst="rect">
              <a:avLst/>
            </a:prstGeom>
            <a:noFill/>
          </p:spPr>
          <p:txBody>
            <a:bodyPr wrap="square" rtlCol="0">
              <a:spAutoFit/>
            </a:bodyPr>
            <a:lstStyle/>
            <a:p>
              <a:r>
                <a:rPr lang="zh-CN" altLang="en-US" sz="2000" dirty="0"/>
                <a:t>指导语</a:t>
              </a:r>
              <a:r>
                <a:rPr lang="en-US" altLang="zh-CN" sz="2000" dirty="0"/>
                <a:t>A</a:t>
              </a:r>
              <a:r>
                <a:rPr lang="zh-CN" altLang="en-US" sz="2000" dirty="0"/>
                <a:t>：本阶段重点关注图形为自我图形</a:t>
              </a:r>
              <a:endParaRPr lang="en-US" altLang="zh-CN" sz="2000" dirty="0"/>
            </a:p>
            <a:p>
              <a:r>
                <a:rPr lang="zh-CN" altLang="en-US" sz="2000" dirty="0"/>
                <a:t>指导语</a:t>
              </a:r>
              <a:r>
                <a:rPr lang="en-US" altLang="zh-CN" sz="2000" dirty="0"/>
                <a:t>B</a:t>
              </a:r>
              <a:r>
                <a:rPr lang="zh-CN" altLang="en-US" sz="2000" dirty="0"/>
                <a:t>：本阶段重点关注图形为朋友图形</a:t>
              </a:r>
              <a:endParaRPr lang="en-US" altLang="zh-CN" sz="2000" dirty="0"/>
            </a:p>
            <a:p>
              <a:r>
                <a:rPr lang="zh-CN" altLang="en-US" sz="2000" dirty="0"/>
                <a:t>指导语</a:t>
              </a:r>
              <a:r>
                <a:rPr lang="en-US" altLang="zh-CN" sz="2000" dirty="0"/>
                <a:t>C</a:t>
              </a:r>
              <a:r>
                <a:rPr lang="zh-CN" altLang="en-US" sz="2000" dirty="0"/>
                <a:t>：本阶段重点关注图形为生人图形</a:t>
              </a:r>
              <a:endParaRPr lang="en-US" altLang="zh-CN" sz="2000" dirty="0"/>
            </a:p>
          </p:txBody>
        </p:sp>
        <p:sp>
          <p:nvSpPr>
            <p:cNvPr id="43" name="左大括号 42">
              <a:extLst>
                <a:ext uri="{FF2B5EF4-FFF2-40B4-BE49-F238E27FC236}">
                  <a16:creationId xmlns:a16="http://schemas.microsoft.com/office/drawing/2014/main" id="{10E9C94A-0273-2AD0-E542-98ADAB1D1BB5}"/>
                </a:ext>
              </a:extLst>
            </p:cNvPr>
            <p:cNvSpPr/>
            <p:nvPr/>
          </p:nvSpPr>
          <p:spPr>
            <a:xfrm>
              <a:off x="10406928" y="5951880"/>
              <a:ext cx="685585" cy="7564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23F1CF5B-1466-D339-A446-024D2ABC9C94}"/>
                </a:ext>
              </a:extLst>
            </p:cNvPr>
            <p:cNvSpPr txBox="1"/>
            <p:nvPr/>
          </p:nvSpPr>
          <p:spPr>
            <a:xfrm>
              <a:off x="11073807" y="5835239"/>
              <a:ext cx="5504091" cy="1015663"/>
            </a:xfrm>
            <a:prstGeom prst="rect">
              <a:avLst/>
            </a:prstGeom>
            <a:noFill/>
          </p:spPr>
          <p:txBody>
            <a:bodyPr wrap="square" rtlCol="0">
              <a:spAutoFit/>
            </a:bodyPr>
            <a:lstStyle/>
            <a:p>
              <a:r>
                <a:rPr lang="zh-CN" altLang="en-US" sz="2000" dirty="0"/>
                <a:t>重点关注图形：匹配按</a:t>
              </a:r>
              <a:r>
                <a:rPr lang="en-US" altLang="zh-CN" sz="2000" dirty="0"/>
                <a:t>F</a:t>
              </a:r>
              <a:r>
                <a:rPr lang="zh-CN" altLang="en-US" sz="2000" dirty="0"/>
                <a:t>键、不匹配按</a:t>
              </a:r>
              <a:r>
                <a:rPr lang="en-US" altLang="zh-CN" sz="2000" dirty="0"/>
                <a:t>J</a:t>
              </a:r>
              <a:r>
                <a:rPr lang="zh-CN" altLang="en-US" sz="2000" dirty="0"/>
                <a:t>键</a:t>
              </a:r>
              <a:endParaRPr lang="en-US" altLang="zh-CN" sz="2000" dirty="0"/>
            </a:p>
            <a:p>
              <a:endParaRPr lang="en-US" altLang="zh-CN" sz="2000" dirty="0"/>
            </a:p>
            <a:p>
              <a:r>
                <a:rPr lang="zh-CN" altLang="en-US" sz="2000" dirty="0"/>
                <a:t>非重点关注图形：匹配按</a:t>
              </a:r>
              <a:r>
                <a:rPr lang="en-US" altLang="zh-CN" sz="2000" dirty="0"/>
                <a:t>D</a:t>
              </a:r>
              <a:r>
                <a:rPr lang="zh-CN" altLang="en-US" sz="2000" dirty="0"/>
                <a:t>键、不匹配按</a:t>
              </a:r>
              <a:r>
                <a:rPr lang="en-US" altLang="zh-CN" sz="2000" dirty="0"/>
                <a:t>K</a:t>
              </a:r>
              <a:r>
                <a:rPr lang="zh-CN" altLang="en-US" sz="2000" dirty="0"/>
                <a:t>键</a:t>
              </a:r>
            </a:p>
          </p:txBody>
        </p:sp>
      </p:grpSp>
      <p:sp>
        <p:nvSpPr>
          <p:cNvPr id="53" name="标题 8">
            <a:extLst>
              <a:ext uri="{FF2B5EF4-FFF2-40B4-BE49-F238E27FC236}">
                <a16:creationId xmlns:a16="http://schemas.microsoft.com/office/drawing/2014/main" id="{3189D82E-0961-10F7-4875-998D78FD5BF3}"/>
              </a:ext>
            </a:extLst>
          </p:cNvPr>
          <p:cNvSpPr>
            <a:spLocks noGrp="1"/>
          </p:cNvSpPr>
          <p:nvPr>
            <p:ph type="title"/>
          </p:nvPr>
        </p:nvSpPr>
        <p:spPr>
          <a:xfrm>
            <a:off x="0" y="0"/>
            <a:ext cx="10515600" cy="1325563"/>
          </a:xfrm>
        </p:spPr>
        <p:txBody>
          <a:bodyPr/>
          <a:lstStyle/>
          <a:p>
            <a:r>
              <a:rPr lang="zh-CN" altLang="en-US" sz="4400" dirty="0">
                <a:latin typeface="微软雅黑" panose="020B0503020204020204" pitchFamily="34" charset="-122"/>
                <a:ea typeface="微软雅黑" panose="020B0503020204020204" pitchFamily="34" charset="-122"/>
              </a:rPr>
              <a:t>实验二：任务目标对自我优势效应的影响</a:t>
            </a:r>
            <a:endParaRPr lang="zh-CN" altLang="en-US" dirty="0"/>
          </a:p>
        </p:txBody>
      </p:sp>
    </p:spTree>
    <p:extLst>
      <p:ext uri="{BB962C8B-B14F-4D97-AF65-F5344CB8AC3E}">
        <p14:creationId xmlns:p14="http://schemas.microsoft.com/office/powerpoint/2010/main" val="79316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0CC05C30-4949-318F-19B8-B2B69F7E166C}"/>
              </a:ext>
            </a:extLst>
          </p:cNvPr>
          <p:cNvSpPr txBox="1"/>
          <p:nvPr/>
        </p:nvSpPr>
        <p:spPr>
          <a:xfrm>
            <a:off x="4573855" y="5801996"/>
            <a:ext cx="3003645" cy="458074"/>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三阶交互作用</a:t>
            </a:r>
            <a:r>
              <a:rPr lang="en-US" altLang="zh-CN" sz="1800" dirty="0">
                <a:effectLst/>
                <a:latin typeface="Times New Roman" panose="02020603050405020304" pitchFamily="18" charset="0"/>
                <a:ea typeface="宋体" panose="02010600030101010101" pitchFamily="2" charset="-122"/>
              </a:rPr>
              <a:t>(</a:t>
            </a:r>
            <a:r>
              <a:rPr lang="en-US" altLang="zh-CN" sz="1800" i="1" dirty="0" err="1">
                <a:effectLst/>
                <a:latin typeface="Times New Roman" panose="02020603050405020304" pitchFamily="18" charset="0"/>
                <a:ea typeface="宋体" panose="02010600030101010101" pitchFamily="2" charset="-122"/>
              </a:rPr>
              <a:t>BF</a:t>
            </a:r>
            <a:r>
              <a:rPr lang="en-US" altLang="zh-CN" sz="1800" baseline="-25000" dirty="0" err="1">
                <a:effectLst/>
                <a:latin typeface="Times New Roman" panose="02020603050405020304" pitchFamily="18" charset="0"/>
                <a:ea typeface="宋体" panose="02010600030101010101" pitchFamily="2" charset="-122"/>
              </a:rPr>
              <a:t>incl</a:t>
            </a:r>
            <a:r>
              <a:rPr lang="en-US" altLang="zh-CN" sz="1800" baseline="-25000" dirty="0">
                <a:effectLst/>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 68.289)</a:t>
            </a:r>
            <a:endParaRPr lang="en-US" altLang="zh-CN" sz="1600" dirty="0">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DD19CD6E-D2C9-74E7-01FD-BDD518A2D902}"/>
              </a:ext>
            </a:extLst>
          </p:cNvPr>
          <p:cNvGrpSpPr/>
          <p:nvPr/>
        </p:nvGrpSpPr>
        <p:grpSpPr>
          <a:xfrm>
            <a:off x="1073203" y="1370334"/>
            <a:ext cx="10698345" cy="4382198"/>
            <a:chOff x="357106" y="1256776"/>
            <a:chExt cx="8071248" cy="3306101"/>
          </a:xfrm>
        </p:grpSpPr>
        <p:grpSp>
          <p:nvGrpSpPr>
            <p:cNvPr id="2" name="组合 1">
              <a:extLst>
                <a:ext uri="{FF2B5EF4-FFF2-40B4-BE49-F238E27FC236}">
                  <a16:creationId xmlns:a16="http://schemas.microsoft.com/office/drawing/2014/main" id="{6F39F39F-D112-12BA-736F-EE1AF3715D35}"/>
                </a:ext>
              </a:extLst>
            </p:cNvPr>
            <p:cNvGrpSpPr/>
            <p:nvPr/>
          </p:nvGrpSpPr>
          <p:grpSpPr>
            <a:xfrm>
              <a:off x="357106" y="1256776"/>
              <a:ext cx="8071248" cy="3306101"/>
              <a:chOff x="254749" y="2171176"/>
              <a:chExt cx="8071248" cy="3306101"/>
            </a:xfrm>
          </p:grpSpPr>
          <p:sp>
            <p:nvSpPr>
              <p:cNvPr id="7" name="文本框 6">
                <a:extLst>
                  <a:ext uri="{FF2B5EF4-FFF2-40B4-BE49-F238E27FC236}">
                    <a16:creationId xmlns:a16="http://schemas.microsoft.com/office/drawing/2014/main" id="{DE4DDF74-6CF4-FB10-5B0F-178D46CDE340}"/>
                  </a:ext>
                </a:extLst>
              </p:cNvPr>
              <p:cNvSpPr txBox="1"/>
              <p:nvPr/>
            </p:nvSpPr>
            <p:spPr>
              <a:xfrm>
                <a:off x="615128" y="5107945"/>
                <a:ext cx="2163170" cy="369332"/>
              </a:xfrm>
              <a:prstGeom prst="rect">
                <a:avLst/>
              </a:prstGeom>
              <a:noFill/>
            </p:spPr>
            <p:txBody>
              <a:bodyPr wrap="square" rtlCol="0">
                <a:spAutoFit/>
              </a:bodyPr>
              <a:lstStyle/>
              <a:p>
                <a:r>
                  <a:rPr lang="zh-CN" altLang="en-US" dirty="0"/>
                  <a:t>重点关注自我图形</a:t>
                </a:r>
              </a:p>
            </p:txBody>
          </p:sp>
          <p:sp>
            <p:nvSpPr>
              <p:cNvPr id="13" name="文本框 12">
                <a:extLst>
                  <a:ext uri="{FF2B5EF4-FFF2-40B4-BE49-F238E27FC236}">
                    <a16:creationId xmlns:a16="http://schemas.microsoft.com/office/drawing/2014/main" id="{3EA67D84-3402-E4BD-91B6-E8064179E2BC}"/>
                  </a:ext>
                </a:extLst>
              </p:cNvPr>
              <p:cNvSpPr txBox="1"/>
              <p:nvPr/>
            </p:nvSpPr>
            <p:spPr>
              <a:xfrm>
                <a:off x="2766909" y="5104147"/>
                <a:ext cx="2163170" cy="369332"/>
              </a:xfrm>
              <a:prstGeom prst="rect">
                <a:avLst/>
              </a:prstGeom>
              <a:noFill/>
            </p:spPr>
            <p:txBody>
              <a:bodyPr wrap="square" rtlCol="0">
                <a:spAutoFit/>
              </a:bodyPr>
              <a:lstStyle/>
              <a:p>
                <a:r>
                  <a:rPr lang="zh-CN" altLang="en-US" dirty="0"/>
                  <a:t>重点关注朋友图形</a:t>
                </a:r>
              </a:p>
            </p:txBody>
          </p:sp>
          <p:sp>
            <p:nvSpPr>
              <p:cNvPr id="14" name="文本框 13">
                <a:extLst>
                  <a:ext uri="{FF2B5EF4-FFF2-40B4-BE49-F238E27FC236}">
                    <a16:creationId xmlns:a16="http://schemas.microsoft.com/office/drawing/2014/main" id="{9B96ECCA-BD57-58D1-07BA-FAF6DAAC6426}"/>
                  </a:ext>
                </a:extLst>
              </p:cNvPr>
              <p:cNvSpPr txBox="1"/>
              <p:nvPr/>
            </p:nvSpPr>
            <p:spPr>
              <a:xfrm>
                <a:off x="4875241" y="5107945"/>
                <a:ext cx="2163170" cy="369332"/>
              </a:xfrm>
              <a:prstGeom prst="rect">
                <a:avLst/>
              </a:prstGeom>
              <a:noFill/>
            </p:spPr>
            <p:txBody>
              <a:bodyPr wrap="square" rtlCol="0">
                <a:spAutoFit/>
              </a:bodyPr>
              <a:lstStyle/>
              <a:p>
                <a:r>
                  <a:rPr lang="zh-CN" altLang="en-US" dirty="0"/>
                  <a:t>重点关注生人图形</a:t>
                </a:r>
              </a:p>
            </p:txBody>
          </p:sp>
          <p:pic>
            <p:nvPicPr>
              <p:cNvPr id="15" name="图片 14">
                <a:extLst>
                  <a:ext uri="{FF2B5EF4-FFF2-40B4-BE49-F238E27FC236}">
                    <a16:creationId xmlns:a16="http://schemas.microsoft.com/office/drawing/2014/main" id="{25555D99-793D-6A8F-34F5-8630B18F0DFB}"/>
                  </a:ext>
                </a:extLst>
              </p:cNvPr>
              <p:cNvPicPr>
                <a:picLocks noChangeAspect="1"/>
              </p:cNvPicPr>
              <p:nvPr/>
            </p:nvPicPr>
            <p:blipFill rotWithShape="1">
              <a:blip r:embed="rId3">
                <a:extLst>
                  <a:ext uri="{28A0092B-C50C-407E-A947-70E740481C1C}">
                    <a14:useLocalDpi xmlns:a14="http://schemas.microsoft.com/office/drawing/2010/main" val="0"/>
                  </a:ext>
                </a:extLst>
              </a:blip>
              <a:srcRect r="51119"/>
              <a:stretch/>
            </p:blipFill>
            <p:spPr>
              <a:xfrm>
                <a:off x="254749" y="2191642"/>
                <a:ext cx="1880153" cy="2851200"/>
              </a:xfrm>
              <a:prstGeom prst="rect">
                <a:avLst/>
              </a:prstGeom>
            </p:spPr>
          </p:pic>
          <p:pic>
            <p:nvPicPr>
              <p:cNvPr id="16" name="图片 15">
                <a:extLst>
                  <a:ext uri="{FF2B5EF4-FFF2-40B4-BE49-F238E27FC236}">
                    <a16:creationId xmlns:a16="http://schemas.microsoft.com/office/drawing/2014/main" id="{0293007A-4D0D-A7EC-AB0C-0B530E03CEE3}"/>
                  </a:ext>
                </a:extLst>
              </p:cNvPr>
              <p:cNvPicPr>
                <a:picLocks noChangeAspect="1"/>
              </p:cNvPicPr>
              <p:nvPr/>
            </p:nvPicPr>
            <p:blipFill rotWithShape="1">
              <a:blip r:embed="rId4">
                <a:extLst>
                  <a:ext uri="{28A0092B-C50C-407E-A947-70E740481C1C}">
                    <a14:useLocalDpi xmlns:a14="http://schemas.microsoft.com/office/drawing/2010/main" val="0"/>
                  </a:ext>
                </a:extLst>
              </a:blip>
              <a:srcRect r="53506"/>
              <a:stretch/>
            </p:blipFill>
            <p:spPr>
              <a:xfrm>
                <a:off x="2439549" y="2171176"/>
                <a:ext cx="1782635" cy="2851200"/>
              </a:xfrm>
              <a:prstGeom prst="rect">
                <a:avLst/>
              </a:prstGeom>
            </p:spPr>
          </p:pic>
          <p:pic>
            <p:nvPicPr>
              <p:cNvPr id="17" name="图片 16">
                <a:extLst>
                  <a:ext uri="{FF2B5EF4-FFF2-40B4-BE49-F238E27FC236}">
                    <a16:creationId xmlns:a16="http://schemas.microsoft.com/office/drawing/2014/main" id="{F4EDEB10-0082-A9CB-C292-C9920A6B989A}"/>
                  </a:ext>
                </a:extLst>
              </p:cNvPr>
              <p:cNvPicPr>
                <a:picLocks noChangeAspect="1"/>
              </p:cNvPicPr>
              <p:nvPr/>
            </p:nvPicPr>
            <p:blipFill rotWithShape="1">
              <a:blip r:embed="rId5">
                <a:extLst>
                  <a:ext uri="{28A0092B-C50C-407E-A947-70E740481C1C}">
                    <a14:useLocalDpi xmlns:a14="http://schemas.microsoft.com/office/drawing/2010/main" val="0"/>
                  </a:ext>
                </a:extLst>
              </a:blip>
              <a:srcRect r="11062"/>
              <a:stretch/>
            </p:blipFill>
            <p:spPr>
              <a:xfrm>
                <a:off x="4673091" y="2211832"/>
                <a:ext cx="3652906" cy="2851200"/>
              </a:xfrm>
              <a:prstGeom prst="rect">
                <a:avLst/>
              </a:prstGeom>
            </p:spPr>
          </p:pic>
        </p:grpSp>
        <p:sp>
          <p:nvSpPr>
            <p:cNvPr id="18" name="矩形 17">
              <a:extLst>
                <a:ext uri="{FF2B5EF4-FFF2-40B4-BE49-F238E27FC236}">
                  <a16:creationId xmlns:a16="http://schemas.microsoft.com/office/drawing/2014/main" id="{2DB9ED2F-B05B-5BFC-2D86-D8906CFDDF05}"/>
                </a:ext>
              </a:extLst>
            </p:cNvPr>
            <p:cNvSpPr/>
            <p:nvPr/>
          </p:nvSpPr>
          <p:spPr>
            <a:xfrm>
              <a:off x="690373" y="3928920"/>
              <a:ext cx="1589964" cy="204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BC2C4700-9C06-40D1-DD59-DA3BD0DB9766}"/>
                </a:ext>
              </a:extLst>
            </p:cNvPr>
            <p:cNvSpPr/>
            <p:nvPr/>
          </p:nvSpPr>
          <p:spPr>
            <a:xfrm>
              <a:off x="5264201" y="3923726"/>
              <a:ext cx="1589964" cy="204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436AB44-63B9-EAD4-FF42-A7B79DDBA54E}"/>
                </a:ext>
              </a:extLst>
            </p:cNvPr>
            <p:cNvSpPr/>
            <p:nvPr/>
          </p:nvSpPr>
          <p:spPr>
            <a:xfrm>
              <a:off x="2992813" y="3858686"/>
              <a:ext cx="1589964" cy="204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标题 7">
            <a:extLst>
              <a:ext uri="{FF2B5EF4-FFF2-40B4-BE49-F238E27FC236}">
                <a16:creationId xmlns:a16="http://schemas.microsoft.com/office/drawing/2014/main" id="{57757C8B-459E-901D-D507-AF2FC02FA4DC}"/>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实验二 </a:t>
            </a:r>
            <a:r>
              <a:rPr lang="en-US" altLang="zh-CN" dirty="0">
                <a:latin typeface="微软雅黑" panose="020B0503020204020204" pitchFamily="34" charset="-122"/>
                <a:ea typeface="微软雅黑" panose="020B0503020204020204" pitchFamily="34" charset="-122"/>
              </a:rPr>
              <a:t>RT</a:t>
            </a:r>
            <a:r>
              <a:rPr lang="zh-CN" altLang="en-US"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184016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C29E36C-234A-1146-E181-675F8651CE5D}"/>
              </a:ext>
            </a:extLst>
          </p:cNvPr>
          <p:cNvSpPr txBox="1"/>
          <p:nvPr/>
        </p:nvSpPr>
        <p:spPr>
          <a:xfrm>
            <a:off x="4330226" y="5841241"/>
            <a:ext cx="3591799" cy="455894"/>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三阶交互作用</a:t>
            </a:r>
            <a:r>
              <a:rPr lang="en-US" altLang="zh-CN" sz="1600" dirty="0">
                <a:latin typeface="微软雅黑" panose="020B0503020204020204" pitchFamily="34" charset="-122"/>
                <a:ea typeface="微软雅黑" panose="020B0503020204020204" pitchFamily="34" charset="-122"/>
              </a:rPr>
              <a:t> </a:t>
            </a:r>
            <a:r>
              <a:rPr lang="en-US" altLang="zh-CN" sz="1800" dirty="0">
                <a:effectLst/>
                <a:latin typeface="Times New Roman" panose="02020603050405020304" pitchFamily="18" charset="0"/>
                <a:ea typeface="宋体" panose="02010600030101010101" pitchFamily="2" charset="-122"/>
              </a:rPr>
              <a:t>(</a:t>
            </a:r>
            <a:r>
              <a:rPr lang="en-US" altLang="zh-CN" sz="1800" i="1" dirty="0" err="1">
                <a:effectLst/>
                <a:latin typeface="Times New Roman" panose="02020603050405020304" pitchFamily="18" charset="0"/>
                <a:ea typeface="宋体" panose="02010600030101010101" pitchFamily="2" charset="-122"/>
              </a:rPr>
              <a:t>BF</a:t>
            </a:r>
            <a:r>
              <a:rPr lang="en-US" altLang="zh-CN" sz="1800" baseline="-25000" dirty="0" err="1">
                <a:effectLst/>
                <a:latin typeface="Times New Roman" panose="02020603050405020304" pitchFamily="18" charset="0"/>
                <a:ea typeface="宋体" panose="02010600030101010101" pitchFamily="2" charset="-122"/>
              </a:rPr>
              <a:t>incl</a:t>
            </a:r>
            <a:r>
              <a:rPr lang="en-US" altLang="zh-CN" sz="1800" baseline="-25000" dirty="0">
                <a:effectLst/>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 7.100×10</a:t>
            </a:r>
            <a:r>
              <a:rPr lang="en-US" altLang="zh-CN" sz="1800" baseline="30000" dirty="0">
                <a:effectLst/>
                <a:latin typeface="Times New Roman" panose="02020603050405020304" pitchFamily="18" charset="0"/>
                <a:ea typeface="宋体" panose="02010600030101010101" pitchFamily="2" charset="-122"/>
              </a:rPr>
              <a:t>32</a:t>
            </a:r>
            <a:r>
              <a:rPr lang="en-US" altLang="zh-CN" sz="1800" dirty="0">
                <a:effectLst/>
                <a:latin typeface="Times New Roman" panose="02020603050405020304" pitchFamily="18" charset="0"/>
                <a:ea typeface="宋体" panose="02010600030101010101" pitchFamily="2" charset="-122"/>
              </a:rPr>
              <a:t>)</a:t>
            </a:r>
            <a:endParaRPr lang="zh-CN" altLang="en-US" sz="16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43B0C15C-8D8A-5213-C85F-1C1AB32F6381}"/>
              </a:ext>
            </a:extLst>
          </p:cNvPr>
          <p:cNvGrpSpPr/>
          <p:nvPr/>
        </p:nvGrpSpPr>
        <p:grpSpPr>
          <a:xfrm>
            <a:off x="513213" y="1394238"/>
            <a:ext cx="11536410" cy="4447003"/>
            <a:chOff x="366784" y="1956308"/>
            <a:chExt cx="8379283" cy="3230008"/>
          </a:xfrm>
        </p:grpSpPr>
        <p:sp>
          <p:nvSpPr>
            <p:cNvPr id="5" name="文本框 4">
              <a:extLst>
                <a:ext uri="{FF2B5EF4-FFF2-40B4-BE49-F238E27FC236}">
                  <a16:creationId xmlns:a16="http://schemas.microsoft.com/office/drawing/2014/main" id="{46D41EA4-0428-2CAF-F5CF-2593B5739BED}"/>
                </a:ext>
              </a:extLst>
            </p:cNvPr>
            <p:cNvSpPr txBox="1"/>
            <p:nvPr/>
          </p:nvSpPr>
          <p:spPr>
            <a:xfrm>
              <a:off x="695217" y="4816984"/>
              <a:ext cx="2163170" cy="369332"/>
            </a:xfrm>
            <a:prstGeom prst="rect">
              <a:avLst/>
            </a:prstGeom>
            <a:noFill/>
          </p:spPr>
          <p:txBody>
            <a:bodyPr wrap="square" rtlCol="0">
              <a:spAutoFit/>
            </a:bodyPr>
            <a:lstStyle/>
            <a:p>
              <a:r>
                <a:rPr lang="zh-CN" altLang="en-US" dirty="0"/>
                <a:t>重点关注自我图形</a:t>
              </a:r>
            </a:p>
          </p:txBody>
        </p:sp>
        <p:sp>
          <p:nvSpPr>
            <p:cNvPr id="6" name="文本框 5">
              <a:extLst>
                <a:ext uri="{FF2B5EF4-FFF2-40B4-BE49-F238E27FC236}">
                  <a16:creationId xmlns:a16="http://schemas.microsoft.com/office/drawing/2014/main" id="{929FC4FC-CF67-8630-029E-D444F470B0FE}"/>
                </a:ext>
              </a:extLst>
            </p:cNvPr>
            <p:cNvSpPr txBox="1"/>
            <p:nvPr/>
          </p:nvSpPr>
          <p:spPr>
            <a:xfrm>
              <a:off x="3279096" y="4816984"/>
              <a:ext cx="2163170" cy="369332"/>
            </a:xfrm>
            <a:prstGeom prst="rect">
              <a:avLst/>
            </a:prstGeom>
            <a:noFill/>
          </p:spPr>
          <p:txBody>
            <a:bodyPr wrap="square" rtlCol="0">
              <a:spAutoFit/>
            </a:bodyPr>
            <a:lstStyle/>
            <a:p>
              <a:r>
                <a:rPr lang="zh-CN" altLang="en-US" dirty="0"/>
                <a:t>重点关注朋友图形</a:t>
              </a:r>
            </a:p>
          </p:txBody>
        </p:sp>
        <p:sp>
          <p:nvSpPr>
            <p:cNvPr id="8" name="文本框 7">
              <a:extLst>
                <a:ext uri="{FF2B5EF4-FFF2-40B4-BE49-F238E27FC236}">
                  <a16:creationId xmlns:a16="http://schemas.microsoft.com/office/drawing/2014/main" id="{AED7673D-47E8-38FC-9AC1-792B8F837B9E}"/>
                </a:ext>
              </a:extLst>
            </p:cNvPr>
            <p:cNvSpPr txBox="1"/>
            <p:nvPr/>
          </p:nvSpPr>
          <p:spPr>
            <a:xfrm>
              <a:off x="5723088" y="4816984"/>
              <a:ext cx="2163170" cy="369332"/>
            </a:xfrm>
            <a:prstGeom prst="rect">
              <a:avLst/>
            </a:prstGeom>
            <a:noFill/>
          </p:spPr>
          <p:txBody>
            <a:bodyPr wrap="square" rtlCol="0">
              <a:spAutoFit/>
            </a:bodyPr>
            <a:lstStyle/>
            <a:p>
              <a:r>
                <a:rPr lang="zh-CN" altLang="en-US" dirty="0"/>
                <a:t>重点关注生人图形</a:t>
              </a:r>
            </a:p>
          </p:txBody>
        </p:sp>
        <p:pic>
          <p:nvPicPr>
            <p:cNvPr id="10" name="图片 9">
              <a:extLst>
                <a:ext uri="{FF2B5EF4-FFF2-40B4-BE49-F238E27FC236}">
                  <a16:creationId xmlns:a16="http://schemas.microsoft.com/office/drawing/2014/main" id="{F0683738-7EDA-8F9E-27FB-BD3925A2A80D}"/>
                </a:ext>
              </a:extLst>
            </p:cNvPr>
            <p:cNvPicPr>
              <a:picLocks noChangeAspect="1"/>
            </p:cNvPicPr>
            <p:nvPr/>
          </p:nvPicPr>
          <p:blipFill rotWithShape="1">
            <a:blip r:embed="rId3">
              <a:extLst>
                <a:ext uri="{28A0092B-C50C-407E-A947-70E740481C1C}">
                  <a14:useLocalDpi xmlns:a14="http://schemas.microsoft.com/office/drawing/2010/main" val="0"/>
                </a:ext>
              </a:extLst>
            </a:blip>
            <a:srcRect r="43902" b="5111"/>
            <a:stretch/>
          </p:blipFill>
          <p:spPr>
            <a:xfrm>
              <a:off x="366784" y="1956308"/>
              <a:ext cx="2163170" cy="2705459"/>
            </a:xfrm>
            <a:prstGeom prst="rect">
              <a:avLst/>
            </a:prstGeom>
          </p:spPr>
        </p:pic>
        <p:pic>
          <p:nvPicPr>
            <p:cNvPr id="11" name="图片 10">
              <a:extLst>
                <a:ext uri="{FF2B5EF4-FFF2-40B4-BE49-F238E27FC236}">
                  <a16:creationId xmlns:a16="http://schemas.microsoft.com/office/drawing/2014/main" id="{B31E08AC-D7FF-FA24-61AF-9F3A8EA1F007}"/>
                </a:ext>
              </a:extLst>
            </p:cNvPr>
            <p:cNvPicPr>
              <a:picLocks noChangeAspect="1"/>
            </p:cNvPicPr>
            <p:nvPr/>
          </p:nvPicPr>
          <p:blipFill rotWithShape="1">
            <a:blip r:embed="rId4">
              <a:extLst>
                <a:ext uri="{28A0092B-C50C-407E-A947-70E740481C1C}">
                  <a14:useLocalDpi xmlns:a14="http://schemas.microsoft.com/office/drawing/2010/main" val="0"/>
                </a:ext>
              </a:extLst>
            </a:blip>
            <a:srcRect r="47100" b="7931"/>
            <a:stretch/>
          </p:blipFill>
          <p:spPr>
            <a:xfrm>
              <a:off x="2782182" y="2036740"/>
              <a:ext cx="2163170" cy="2625027"/>
            </a:xfrm>
            <a:prstGeom prst="rect">
              <a:avLst/>
            </a:prstGeom>
          </p:spPr>
        </p:pic>
        <p:pic>
          <p:nvPicPr>
            <p:cNvPr id="12" name="图片 11">
              <a:extLst>
                <a:ext uri="{FF2B5EF4-FFF2-40B4-BE49-F238E27FC236}">
                  <a16:creationId xmlns:a16="http://schemas.microsoft.com/office/drawing/2014/main" id="{C5D51158-90ED-7E43-2703-737298953A22}"/>
                </a:ext>
              </a:extLst>
            </p:cNvPr>
            <p:cNvPicPr>
              <a:picLocks noChangeAspect="1"/>
            </p:cNvPicPr>
            <p:nvPr/>
          </p:nvPicPr>
          <p:blipFill rotWithShape="1">
            <a:blip r:embed="rId5">
              <a:extLst>
                <a:ext uri="{28A0092B-C50C-407E-A947-70E740481C1C}">
                  <a14:useLocalDpi xmlns:a14="http://schemas.microsoft.com/office/drawing/2010/main" val="0"/>
                </a:ext>
              </a:extLst>
            </a:blip>
            <a:srcRect r="8420" b="5111"/>
            <a:stretch/>
          </p:blipFill>
          <p:spPr>
            <a:xfrm>
              <a:off x="5100998" y="1996523"/>
              <a:ext cx="3645069" cy="2705459"/>
            </a:xfrm>
            <a:prstGeom prst="rect">
              <a:avLst/>
            </a:prstGeom>
          </p:spPr>
        </p:pic>
      </p:grpSp>
      <p:sp>
        <p:nvSpPr>
          <p:cNvPr id="18" name="标题 7">
            <a:extLst>
              <a:ext uri="{FF2B5EF4-FFF2-40B4-BE49-F238E27FC236}">
                <a16:creationId xmlns:a16="http://schemas.microsoft.com/office/drawing/2014/main" id="{36ED5814-CC46-AF40-2A4E-1F91C02F5849}"/>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实验二 </a:t>
            </a:r>
            <a:r>
              <a:rPr lang="en-US" altLang="zh-CN" dirty="0">
                <a:latin typeface="微软雅黑" panose="020B0503020204020204" pitchFamily="34" charset="-122"/>
                <a:ea typeface="微软雅黑" panose="020B0503020204020204" pitchFamily="34" charset="-122"/>
              </a:rPr>
              <a:t>ACC</a:t>
            </a:r>
            <a:r>
              <a:rPr lang="zh-CN" altLang="en-US"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15555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a:extLst>
              <a:ext uri="{FF2B5EF4-FFF2-40B4-BE49-F238E27FC236}">
                <a16:creationId xmlns:a16="http://schemas.microsoft.com/office/drawing/2014/main" id="{9B226D10-D4FF-0C23-B6B2-8CA2456F207F}"/>
              </a:ext>
            </a:extLst>
          </p:cNvPr>
          <p:cNvSpPr>
            <a:spLocks noGrp="1"/>
          </p:cNvSpPr>
          <p:nvPr>
            <p:ph idx="1"/>
          </p:nvPr>
        </p:nvSpPr>
        <p:spPr>
          <a:xfrm>
            <a:off x="578040" y="1460500"/>
            <a:ext cx="11137710" cy="3609834"/>
          </a:xfrm>
        </p:spPr>
        <p:txBody>
          <a:bodyPr>
            <a:norm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两种潜在解释</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混淆按键：混淆了</a:t>
            </a:r>
            <a:r>
              <a:rPr lang="zh-CN" altLang="en-US" sz="1800" b="1" dirty="0">
                <a:latin typeface="微软雅黑" panose="020B0503020204020204" pitchFamily="34" charset="-122"/>
                <a:ea typeface="微软雅黑" panose="020B0503020204020204" pitchFamily="34" charset="-122"/>
              </a:rPr>
              <a:t>重点关注图形不匹配</a:t>
            </a:r>
            <a:r>
              <a:rPr lang="zh-CN" altLang="en-US" sz="1800" dirty="0">
                <a:latin typeface="微软雅黑" panose="020B0503020204020204" pitchFamily="34" charset="-122"/>
                <a:ea typeface="微软雅黑" panose="020B0503020204020204" pitchFamily="34" charset="-122"/>
              </a:rPr>
              <a:t>试次对应的按键与</a:t>
            </a:r>
            <a:r>
              <a:rPr lang="zh-CN" altLang="en-US" sz="1800" b="1" dirty="0">
                <a:latin typeface="微软雅黑" panose="020B0503020204020204" pitchFamily="34" charset="-122"/>
                <a:ea typeface="微软雅黑" panose="020B0503020204020204" pitchFamily="34" charset="-122"/>
              </a:rPr>
              <a:t>非重点关注图形不匹配</a:t>
            </a:r>
            <a:r>
              <a:rPr lang="zh-CN" altLang="en-US" sz="1800" dirty="0">
                <a:latin typeface="微软雅黑" panose="020B0503020204020204" pitchFamily="34" charset="-122"/>
                <a:ea typeface="微软雅黑" panose="020B0503020204020204" pitchFamily="34" charset="-122"/>
              </a:rPr>
              <a:t>试次对应的按键</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匹配偏向：在重点关注图形不匹配的试次中仍然</a:t>
            </a:r>
            <a:r>
              <a:rPr lang="zh-CN" altLang="en-US" sz="1800" b="1" dirty="0">
                <a:latin typeface="微软雅黑" panose="020B0503020204020204" pitchFamily="34" charset="-122"/>
                <a:ea typeface="微软雅黑" panose="020B0503020204020204" pitchFamily="34" charset="-122"/>
              </a:rPr>
              <a:t>倾向于认为</a:t>
            </a:r>
            <a:r>
              <a:rPr lang="zh-CN" altLang="en-US" sz="1800" dirty="0">
                <a:latin typeface="微软雅黑" panose="020B0503020204020204" pitchFamily="34" charset="-122"/>
                <a:ea typeface="微软雅黑" panose="020B0503020204020204" pitchFamily="34" charset="-122"/>
              </a:rPr>
              <a:t>图形与文字标签是</a:t>
            </a:r>
            <a:r>
              <a:rPr lang="zh-CN" altLang="en-US" sz="1800" b="1" dirty="0">
                <a:latin typeface="微软雅黑" panose="020B0503020204020204" pitchFamily="34" charset="-122"/>
                <a:ea typeface="微软雅黑" panose="020B0503020204020204" pitchFamily="34" charset="-122"/>
              </a:rPr>
              <a:t>匹配</a:t>
            </a:r>
            <a:r>
              <a:rPr lang="zh-CN" altLang="en-US" sz="1800" dirty="0">
                <a:latin typeface="微软雅黑" panose="020B0503020204020204" pitchFamily="34" charset="-122"/>
                <a:ea typeface="微软雅黑" panose="020B0503020204020204" pitchFamily="34" charset="-122"/>
              </a:rPr>
              <a:t>的</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实验三设计思路</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去除图形与标签的匹配情况，</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仅对图形是否为重点关注图形做出判断</a:t>
            </a:r>
            <a:endParaRPr lang="en-US" altLang="zh-CN" sz="1800" dirty="0">
              <a:latin typeface="微软雅黑" panose="020B0503020204020204" pitchFamily="34" charset="-122"/>
              <a:ea typeface="微软雅黑" panose="020B0503020204020204" pitchFamily="34" charset="-122"/>
            </a:endParaRPr>
          </a:p>
        </p:txBody>
      </p:sp>
      <p:sp>
        <p:nvSpPr>
          <p:cNvPr id="11" name="标题 7">
            <a:extLst>
              <a:ext uri="{FF2B5EF4-FFF2-40B4-BE49-F238E27FC236}">
                <a16:creationId xmlns:a16="http://schemas.microsoft.com/office/drawing/2014/main" id="{950E6FE4-B80F-3A8F-DA1D-2AD36A3F6938}"/>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实验二 </a:t>
            </a:r>
            <a:r>
              <a:rPr lang="en-US" altLang="zh-CN" dirty="0">
                <a:latin typeface="微软雅黑" panose="020B0503020204020204" pitchFamily="34" charset="-122"/>
                <a:ea typeface="微软雅黑" panose="020B0503020204020204" pitchFamily="34" charset="-122"/>
              </a:rPr>
              <a:t>ACC</a:t>
            </a:r>
            <a:r>
              <a:rPr lang="zh-CN" altLang="en-US"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280934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D804EDD-1CFA-8986-1CBE-CE2C4FE09EDC}"/>
              </a:ext>
            </a:extLst>
          </p:cNvPr>
          <p:cNvSpPr>
            <a:spLocks noGrp="1"/>
          </p:cNvSpPr>
          <p:nvPr>
            <p:ph type="title"/>
          </p:nvPr>
        </p:nvSpPr>
        <p:spPr>
          <a:xfrm>
            <a:off x="0" y="0"/>
            <a:ext cx="11075158" cy="1325563"/>
          </a:xfrm>
        </p:spPr>
        <p:txBody>
          <a:bodyPr/>
          <a:lstStyle/>
          <a:p>
            <a:r>
              <a:rPr lang="zh-CN" altLang="en-US" sz="4400" dirty="0">
                <a:latin typeface="微软雅黑" panose="020B0503020204020204" pitchFamily="34" charset="-122"/>
                <a:ea typeface="微软雅黑" panose="020B0503020204020204" pitchFamily="34" charset="-122"/>
              </a:rPr>
              <a:t>实验三：任务目标对认知加工优先级的影响 </a:t>
            </a:r>
            <a:endParaRPr lang="zh-CN" altLang="en-US" dirty="0"/>
          </a:p>
        </p:txBody>
      </p:sp>
      <p:sp>
        <p:nvSpPr>
          <p:cNvPr id="5" name="内容占位符 4">
            <a:extLst>
              <a:ext uri="{FF2B5EF4-FFF2-40B4-BE49-F238E27FC236}">
                <a16:creationId xmlns:a16="http://schemas.microsoft.com/office/drawing/2014/main" id="{BD61E0D1-09C1-0DD6-008F-B49CE64BC44B}"/>
              </a:ext>
            </a:extLst>
          </p:cNvPr>
          <p:cNvSpPr>
            <a:spLocks noGrp="1"/>
          </p:cNvSpPr>
          <p:nvPr>
            <p:ph idx="4294967295"/>
          </p:nvPr>
        </p:nvSpPr>
        <p:spPr>
          <a:xfrm>
            <a:off x="577850" y="1433513"/>
            <a:ext cx="11137900" cy="5424487"/>
          </a:xfrm>
        </p:spPr>
        <p:txBody>
          <a:bodyPr>
            <a:norm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实验假设：</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在重点关注自我图形的条件下将出现默认的自我优势效应，而在其他重点关注条件下，将出现目标优势效应，自我优势效应将减弱或消失。</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实验设计：</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en-US" altLang="zh-CN" sz="1800" dirty="0">
                <a:latin typeface="微软雅黑" panose="020B0503020204020204" pitchFamily="34" charset="-122"/>
                <a:ea typeface="微软雅黑" panose="020B0503020204020204" pitchFamily="34" charset="-122"/>
              </a:rPr>
              <a:t>3×3 </a:t>
            </a:r>
            <a:r>
              <a:rPr lang="zh-CN" altLang="en-US" sz="1800" dirty="0">
                <a:latin typeface="微软雅黑" panose="020B0503020204020204" pitchFamily="34" charset="-122"/>
                <a:ea typeface="微软雅黑" panose="020B0503020204020204" pitchFamily="34" charset="-122"/>
              </a:rPr>
              <a:t>两因素被试内实验设计；</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自变量：任务目标（重点关注自我图形</a:t>
            </a:r>
            <a:r>
              <a:rPr lang="en-US" altLang="zh-CN" sz="1800" dirty="0">
                <a:latin typeface="微软雅黑" panose="020B0503020204020204" pitchFamily="34" charset="-122"/>
                <a:ea typeface="微软雅黑" panose="020B0503020204020204" pitchFamily="34" charset="-122"/>
              </a:rPr>
              <a:t> vs.</a:t>
            </a:r>
            <a:r>
              <a:rPr lang="zh-CN" altLang="en-US" sz="1800" dirty="0">
                <a:latin typeface="微软雅黑" panose="020B0503020204020204" pitchFamily="34" charset="-122"/>
                <a:ea typeface="微软雅黑" panose="020B0503020204020204" pitchFamily="34" charset="-122"/>
              </a:rPr>
              <a:t>重点关注朋友图形</a:t>
            </a:r>
            <a:r>
              <a:rPr lang="en-US" altLang="zh-CN" sz="1800" dirty="0">
                <a:latin typeface="微软雅黑" panose="020B0503020204020204" pitchFamily="34" charset="-122"/>
                <a:ea typeface="微软雅黑" panose="020B0503020204020204" pitchFamily="34" charset="-122"/>
              </a:rPr>
              <a:t> vs.</a:t>
            </a:r>
            <a:r>
              <a:rPr lang="zh-CN" altLang="en-US" sz="1800" dirty="0">
                <a:latin typeface="微软雅黑" panose="020B0503020204020204" pitchFamily="34" charset="-122"/>
                <a:ea typeface="微软雅黑" panose="020B0503020204020204" pitchFamily="34" charset="-122"/>
              </a:rPr>
              <a:t>重点关注生人图形</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）、图形的社会相关性（自我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朋友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生人）</a:t>
            </a:r>
          </a:p>
          <a:p>
            <a:pPr lvl="1">
              <a:lnSpc>
                <a:spcPct val="150000"/>
              </a:lnSpc>
            </a:pPr>
            <a:r>
              <a:rPr lang="zh-CN" altLang="en-US" sz="1800" dirty="0">
                <a:latin typeface="微软雅黑" panose="020B0503020204020204" pitchFamily="34" charset="-122"/>
                <a:ea typeface="微软雅黑" panose="020B0503020204020204" pitchFamily="34" charset="-122"/>
              </a:rPr>
              <a:t>因变量：被试的按键反应时、正确率</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834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a:extLst>
              <a:ext uri="{FF2B5EF4-FFF2-40B4-BE49-F238E27FC236}">
                <a16:creationId xmlns:a16="http://schemas.microsoft.com/office/drawing/2014/main" id="{8464F17D-D3D0-A832-10CC-681FBEF48CEA}"/>
              </a:ext>
            </a:extLst>
          </p:cNvPr>
          <p:cNvPicPr>
            <a:picLocks noChangeAspect="1"/>
          </p:cNvPicPr>
          <p:nvPr/>
        </p:nvPicPr>
        <p:blipFill>
          <a:blip r:embed="rId2"/>
          <a:stretch>
            <a:fillRect/>
          </a:stretch>
        </p:blipFill>
        <p:spPr>
          <a:xfrm>
            <a:off x="3143883" y="1460500"/>
            <a:ext cx="5149840" cy="4891910"/>
          </a:xfrm>
          <a:prstGeom prst="rect">
            <a:avLst/>
          </a:prstGeom>
        </p:spPr>
      </p:pic>
      <p:sp>
        <p:nvSpPr>
          <p:cNvPr id="5" name="标题 8">
            <a:extLst>
              <a:ext uri="{FF2B5EF4-FFF2-40B4-BE49-F238E27FC236}">
                <a16:creationId xmlns:a16="http://schemas.microsoft.com/office/drawing/2014/main" id="{99EDEFC3-31FA-65FE-308B-42BA98BA662B}"/>
              </a:ext>
            </a:extLst>
          </p:cNvPr>
          <p:cNvSpPr>
            <a:spLocks noGrp="1"/>
          </p:cNvSpPr>
          <p:nvPr>
            <p:ph type="title"/>
          </p:nvPr>
        </p:nvSpPr>
        <p:spPr>
          <a:xfrm>
            <a:off x="0" y="0"/>
            <a:ext cx="11075158" cy="1325563"/>
          </a:xfrm>
        </p:spPr>
        <p:txBody>
          <a:bodyPr/>
          <a:lstStyle/>
          <a:p>
            <a:r>
              <a:rPr lang="zh-CN" altLang="en-US" sz="4400" dirty="0">
                <a:latin typeface="微软雅黑" panose="020B0503020204020204" pitchFamily="34" charset="-122"/>
                <a:ea typeface="微软雅黑" panose="020B0503020204020204" pitchFamily="34" charset="-122"/>
              </a:rPr>
              <a:t>实验三：任务目标对认知加工优先级的影响 </a:t>
            </a:r>
            <a:endParaRPr lang="zh-CN" altLang="en-US" dirty="0"/>
          </a:p>
        </p:txBody>
      </p:sp>
    </p:spTree>
    <p:extLst>
      <p:ext uri="{BB962C8B-B14F-4D97-AF65-F5344CB8AC3E}">
        <p14:creationId xmlns:p14="http://schemas.microsoft.com/office/powerpoint/2010/main" val="65883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a:xfrm>
            <a:off x="0" y="0"/>
            <a:ext cx="10515600" cy="1325563"/>
          </a:xfrm>
        </p:spPr>
        <p:txBody>
          <a:bodyPr>
            <a:normAutofit/>
          </a:bodyPr>
          <a:lstStyle/>
          <a:p>
            <a:r>
              <a:rPr lang="zh-CN" altLang="en-US" dirty="0">
                <a:latin typeface="微软雅黑" panose="020B0503020204020204" pitchFamily="34" charset="-122"/>
                <a:ea typeface="微软雅黑" panose="020B0503020204020204" pitchFamily="34" charset="-122"/>
              </a:rPr>
              <a:t>学期进展</a:t>
            </a:r>
          </a:p>
        </p:txBody>
      </p:sp>
      <p:sp>
        <p:nvSpPr>
          <p:cNvPr id="2" name="内容占位符 1">
            <a:extLst>
              <a:ext uri="{FF2B5EF4-FFF2-40B4-BE49-F238E27FC236}">
                <a16:creationId xmlns:a16="http://schemas.microsoft.com/office/drawing/2014/main" id="{8B96E849-5869-A78D-02EF-E630AEB83577}"/>
              </a:ext>
            </a:extLst>
          </p:cNvPr>
          <p:cNvSpPr>
            <a:spLocks noGrp="1"/>
          </p:cNvSpPr>
          <p:nvPr>
            <p:ph idx="1"/>
          </p:nvPr>
        </p:nvSpPr>
        <p:spPr>
          <a:xfrm>
            <a:off x="622300" y="1532198"/>
            <a:ext cx="10998200" cy="4351338"/>
          </a:xfrm>
        </p:spPr>
        <p:txBody>
          <a:bodyPr/>
          <a:lstStyle/>
          <a:p>
            <a:r>
              <a:rPr lang="zh-CN" altLang="en-US" dirty="0"/>
              <a:t>数据收集：实验一新增</a:t>
            </a:r>
            <a:r>
              <a:rPr lang="en-US" altLang="zh-CN" dirty="0"/>
              <a:t>20</a:t>
            </a:r>
            <a:r>
              <a:rPr lang="zh-CN" altLang="en-US" dirty="0"/>
              <a:t>位被试的数据</a:t>
            </a:r>
            <a:endParaRPr lang="en-US" altLang="zh-CN" dirty="0"/>
          </a:p>
          <a:p>
            <a:r>
              <a:rPr lang="zh-CN" altLang="en-US" dirty="0"/>
              <a:t>数据分析：用</a:t>
            </a:r>
            <a:r>
              <a:rPr lang="en-US" altLang="zh-CN" dirty="0"/>
              <a:t>bootstrap</a:t>
            </a:r>
            <a:r>
              <a:rPr lang="zh-CN" altLang="en-US" dirty="0"/>
              <a:t>、</a:t>
            </a:r>
            <a:r>
              <a:rPr lang="en-US" altLang="zh-CN" dirty="0" err="1"/>
              <a:t>dprime</a:t>
            </a:r>
            <a:r>
              <a:rPr lang="zh-CN" altLang="en-US" dirty="0"/>
              <a:t>对数据做进一步的探索和解释</a:t>
            </a:r>
            <a:endParaRPr lang="en-US" altLang="zh-CN" dirty="0"/>
          </a:p>
          <a:p>
            <a:r>
              <a:rPr lang="zh-CN" altLang="en-US" dirty="0"/>
              <a:t>实验设计与编程：设计与编写实验三的程序（进行中）</a:t>
            </a:r>
          </a:p>
        </p:txBody>
      </p:sp>
    </p:spTree>
    <p:extLst>
      <p:ext uri="{BB962C8B-B14F-4D97-AF65-F5344CB8AC3E}">
        <p14:creationId xmlns:p14="http://schemas.microsoft.com/office/powerpoint/2010/main" val="375275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68B8E937-49A7-09EA-22D4-08A817EE2EB7}"/>
              </a:ext>
            </a:extLst>
          </p:cNvPr>
          <p:cNvSpPr>
            <a:spLocks noGrp="1"/>
          </p:cNvSpPr>
          <p:nvPr>
            <p:ph type="title"/>
          </p:nvPr>
        </p:nvSpPr>
        <p:spPr>
          <a:xfrm>
            <a:off x="0" y="0"/>
            <a:ext cx="10515600" cy="1325563"/>
          </a:xfrm>
        </p:spPr>
        <p:txBody>
          <a:bodyPr/>
          <a:lstStyle/>
          <a:p>
            <a:r>
              <a:rPr lang="en-US" altLang="zh-CN" sz="4400" dirty="0" err="1">
                <a:latin typeface="微软雅黑" panose="020B0503020204020204" pitchFamily="34" charset="-122"/>
                <a:ea typeface="微软雅黑" panose="020B0503020204020204" pitchFamily="34" charset="-122"/>
              </a:rPr>
              <a:t>Github</a:t>
            </a:r>
            <a:r>
              <a:rPr lang="en-US" altLang="zh-CN" sz="4400" dirty="0">
                <a:latin typeface="微软雅黑" panose="020B0503020204020204" pitchFamily="34" charset="-122"/>
                <a:ea typeface="微软雅黑" panose="020B0503020204020204" pitchFamily="34" charset="-122"/>
              </a:rPr>
              <a:t> </a:t>
            </a:r>
            <a:r>
              <a:rPr lang="zh-CN" altLang="en-US" sz="4400">
                <a:latin typeface="微软雅黑" panose="020B0503020204020204" pitchFamily="34" charset="-122"/>
                <a:ea typeface="微软雅黑" panose="020B0503020204020204" pitchFamily="34" charset="-122"/>
              </a:rPr>
              <a:t>代码</a:t>
            </a:r>
            <a:endParaRPr lang="zh-CN" altLang="en-US" dirty="0"/>
          </a:p>
        </p:txBody>
      </p:sp>
      <p:pic>
        <p:nvPicPr>
          <p:cNvPr id="9" name="图片 8">
            <a:extLst>
              <a:ext uri="{FF2B5EF4-FFF2-40B4-BE49-F238E27FC236}">
                <a16:creationId xmlns:a16="http://schemas.microsoft.com/office/drawing/2014/main" id="{AB8B7E3B-476B-CD99-91EA-F70027193D5E}"/>
              </a:ext>
            </a:extLst>
          </p:cNvPr>
          <p:cNvPicPr>
            <a:picLocks noChangeAspect="1"/>
          </p:cNvPicPr>
          <p:nvPr/>
        </p:nvPicPr>
        <p:blipFill>
          <a:blip r:embed="rId2"/>
          <a:stretch>
            <a:fillRect/>
          </a:stretch>
        </p:blipFill>
        <p:spPr>
          <a:xfrm>
            <a:off x="1935133" y="1325563"/>
            <a:ext cx="8067734" cy="5053049"/>
          </a:xfrm>
          <a:prstGeom prst="rect">
            <a:avLst/>
          </a:prstGeom>
        </p:spPr>
      </p:pic>
    </p:spTree>
    <p:extLst>
      <p:ext uri="{BB962C8B-B14F-4D97-AF65-F5344CB8AC3E}">
        <p14:creationId xmlns:p14="http://schemas.microsoft.com/office/powerpoint/2010/main" val="324605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8CF9B09-CC60-D520-F971-4B7B5F4C2AA7}"/>
              </a:ext>
            </a:extLst>
          </p:cNvPr>
          <p:cNvSpPr>
            <a:spLocks noGrp="1"/>
          </p:cNvSpPr>
          <p:nvPr>
            <p:ph type="title"/>
          </p:nvPr>
        </p:nvSpPr>
        <p:spPr>
          <a:xfrm>
            <a:off x="0" y="0"/>
            <a:ext cx="10515600" cy="1325563"/>
          </a:xfrm>
        </p:spPr>
        <p:txBody>
          <a:bodyPr/>
          <a:lstStyle/>
          <a:p>
            <a:r>
              <a:rPr lang="zh-CN" altLang="en-US" dirty="0">
                <a:latin typeface="微软雅黑" panose="020B0503020204020204" pitchFamily="34" charset="-122"/>
                <a:ea typeface="微软雅黑" panose="020B0503020204020204" pitchFamily="34" charset="-122"/>
              </a:rPr>
              <a:t>引言</a:t>
            </a:r>
            <a:endParaRPr lang="zh-CN" altLang="en-US" dirty="0"/>
          </a:p>
        </p:txBody>
      </p:sp>
      <p:sp>
        <p:nvSpPr>
          <p:cNvPr id="4" name="内容占位符 3">
            <a:extLst>
              <a:ext uri="{FF2B5EF4-FFF2-40B4-BE49-F238E27FC236}">
                <a16:creationId xmlns:a16="http://schemas.microsoft.com/office/drawing/2014/main" id="{695D730A-528C-1B9F-5E62-2D1194B8E465}"/>
              </a:ext>
            </a:extLst>
          </p:cNvPr>
          <p:cNvSpPr>
            <a:spLocks noGrp="1"/>
          </p:cNvSpPr>
          <p:nvPr>
            <p:ph idx="4294967295"/>
          </p:nvPr>
        </p:nvSpPr>
        <p:spPr>
          <a:xfrm>
            <a:off x="527050" y="1446213"/>
            <a:ext cx="11028362" cy="5080000"/>
          </a:xfrm>
        </p:spPr>
        <p:txBody>
          <a:bodyPr>
            <a:normAutofit lnSpcReduction="10000"/>
          </a:bodyPr>
          <a:lstStyle/>
          <a:p>
            <a:pPr>
              <a:lnSpc>
                <a:spcPct val="150000"/>
              </a:lnSpc>
            </a:pPr>
            <a:r>
              <a:rPr lang="zh-CN" altLang="en-US" sz="2000" b="1" dirty="0">
                <a:latin typeface="微软雅黑" panose="020B0503020204020204" pitchFamily="34" charset="-122"/>
                <a:ea typeface="微软雅黑" panose="020B0503020204020204" pitchFamily="34" charset="-122"/>
              </a:rPr>
              <a:t>自我优势效应</a:t>
            </a:r>
            <a:r>
              <a:rPr lang="en-US" altLang="zh-CN" sz="2000" b="1" dirty="0">
                <a:latin typeface="微软雅黑" panose="020B0503020204020204" pitchFamily="34" charset="-122"/>
                <a:ea typeface="微软雅黑" panose="020B0503020204020204" pitchFamily="34" charset="-122"/>
              </a:rPr>
              <a:t>(self-prioritization effect, SPE)</a:t>
            </a:r>
          </a:p>
          <a:p>
            <a:pPr lvl="1">
              <a:lnSpc>
                <a:spcPct val="150000"/>
              </a:lnSpc>
            </a:pPr>
            <a:r>
              <a:rPr lang="zh-CN" altLang="zh-CN" sz="1800" dirty="0">
                <a:latin typeface="微软雅黑" panose="020B0503020204020204" pitchFamily="34" charset="-122"/>
                <a:ea typeface="微软雅黑" panose="020B0503020204020204" pitchFamily="34" charset="-122"/>
              </a:rPr>
              <a:t>相比于与他人联结的</a:t>
            </a:r>
            <a:r>
              <a:rPr lang="zh-CN" altLang="en-US" sz="1800" dirty="0">
                <a:latin typeface="微软雅黑" panose="020B0503020204020204" pitchFamily="34" charset="-122"/>
                <a:ea typeface="微软雅黑" panose="020B0503020204020204" pitchFamily="34" charset="-122"/>
              </a:rPr>
              <a:t>刺激</a:t>
            </a:r>
            <a:r>
              <a:rPr lang="zh-CN" altLang="zh-CN" sz="1800" dirty="0">
                <a:latin typeface="微软雅黑" panose="020B0503020204020204" pitchFamily="34" charset="-122"/>
                <a:ea typeface="微软雅黑" panose="020B0503020204020204" pitchFamily="34" charset="-122"/>
              </a:rPr>
              <a:t>，个体对自我相关的刺激反应更快、更准确的现象</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zh-CN" sz="2000" b="1" dirty="0">
                <a:latin typeface="微软雅黑" panose="020B0503020204020204" pitchFamily="34" charset="-122"/>
                <a:ea typeface="微软雅黑" panose="020B0503020204020204" pitchFamily="34" charset="-122"/>
              </a:rPr>
              <a:t>自我联结学习范式</a:t>
            </a:r>
            <a:r>
              <a:rPr lang="en-US" altLang="zh-CN" sz="2000" b="1" dirty="0">
                <a:latin typeface="微软雅黑" panose="020B0503020204020204" pitchFamily="34" charset="-122"/>
                <a:ea typeface="微软雅黑" panose="020B0503020204020204" pitchFamily="34" charset="-122"/>
              </a:rPr>
              <a:t>(shape-label task)</a:t>
            </a:r>
          </a:p>
          <a:p>
            <a:pPr lvl="1">
              <a:lnSpc>
                <a:spcPct val="150000"/>
              </a:lnSpc>
            </a:pPr>
            <a:r>
              <a:rPr lang="zh-CN" altLang="zh-CN" sz="1800" dirty="0">
                <a:latin typeface="微软雅黑" panose="020B0503020204020204" pitchFamily="34" charset="-122"/>
                <a:ea typeface="微软雅黑" panose="020B0503020204020204" pitchFamily="34" charset="-122"/>
              </a:rPr>
              <a:t>研究自我优势效应的经典范式</a:t>
            </a:r>
            <a:r>
              <a:rPr lang="en-US" altLang="zh-CN" sz="1800" dirty="0">
                <a:latin typeface="微软雅黑" panose="020B0503020204020204" pitchFamily="34" charset="-122"/>
                <a:ea typeface="微软雅黑" panose="020B0503020204020204" pitchFamily="34" charset="-122"/>
              </a:rPr>
              <a:t>(Sui et al., 2012)</a:t>
            </a:r>
          </a:p>
          <a:p>
            <a:pPr lvl="1">
              <a:lnSpc>
                <a:spcPct val="150000"/>
              </a:lnSpc>
            </a:pPr>
            <a:r>
              <a:rPr lang="zh-CN" altLang="zh-CN" sz="1800" dirty="0">
                <a:latin typeface="微软雅黑" panose="020B0503020204020204" pitchFamily="34" charset="-122"/>
                <a:ea typeface="微软雅黑" panose="020B0503020204020204" pitchFamily="34" charset="-122"/>
              </a:rPr>
              <a:t>自我优势效应</a:t>
            </a:r>
            <a:r>
              <a:rPr lang="en-US" altLang="zh-CN" sz="1800" dirty="0">
                <a:latin typeface="微软雅黑" panose="020B0503020204020204" pitchFamily="34" charset="-122"/>
                <a:ea typeface="微软雅黑" panose="020B0503020204020204" pitchFamily="34" charset="-122"/>
              </a:rPr>
              <a:t>(self-prioritization effect, SPE)</a:t>
            </a:r>
            <a:r>
              <a:rPr lang="zh-CN" altLang="en-US" sz="1800" dirty="0">
                <a:latin typeface="微软雅黑" panose="020B0503020204020204" pitchFamily="34" charset="-122"/>
                <a:ea typeface="微软雅黑" panose="020B0503020204020204" pitchFamily="34" charset="-122"/>
              </a:rPr>
              <a:t>与</a:t>
            </a:r>
            <a:r>
              <a:rPr lang="zh-CN" altLang="zh-CN" sz="1800" dirty="0">
                <a:latin typeface="微软雅黑" panose="020B0503020204020204" pitchFamily="34" charset="-122"/>
                <a:ea typeface="微软雅黑" panose="020B0503020204020204" pitchFamily="34" charset="-122"/>
              </a:rPr>
              <a:t>快同效应</a:t>
            </a:r>
            <a:r>
              <a:rPr lang="en-US" altLang="zh-CN" sz="1800" dirty="0">
                <a:latin typeface="微软雅黑" panose="020B0503020204020204" pitchFamily="34" charset="-122"/>
                <a:ea typeface="微软雅黑" panose="020B0503020204020204" pitchFamily="34" charset="-122"/>
              </a:rPr>
              <a:t>(Fast-Same Effect)</a:t>
            </a:r>
          </a:p>
          <a:p>
            <a:pPr lvl="1">
              <a:lnSpc>
                <a:spcPct val="150000"/>
              </a:lnSpc>
            </a:pPr>
            <a:r>
              <a:rPr lang="zh-CN" altLang="zh-CN" sz="1800" dirty="0">
                <a:latin typeface="微软雅黑" panose="020B0503020204020204" pitchFamily="34" charset="-122"/>
                <a:ea typeface="微软雅黑" panose="020B0503020204020204" pitchFamily="34" charset="-122"/>
              </a:rPr>
              <a:t>未对任务目标进行操纵</a:t>
            </a:r>
            <a:r>
              <a:rPr lang="zh-CN" altLang="en-US"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默认状态下的自发信息加工模式</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自上而下加工的作用</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zh-CN" sz="1800" dirty="0">
                <a:latin typeface="微软雅黑" panose="020B0503020204020204" pitchFamily="34" charset="-122"/>
                <a:ea typeface="微软雅黑" panose="020B0503020204020204" pitchFamily="34" charset="-122"/>
              </a:rPr>
              <a:t>个体能</a:t>
            </a:r>
            <a:r>
              <a:rPr lang="zh-CN" altLang="en-US" sz="1800" dirty="0">
                <a:latin typeface="微软雅黑" panose="020B0503020204020204" pitchFamily="34" charset="-122"/>
                <a:ea typeface="微软雅黑" panose="020B0503020204020204" pitchFamily="34" charset="-122"/>
              </a:rPr>
              <a:t>根据目标</a:t>
            </a:r>
            <a:r>
              <a:rPr lang="zh-CN" altLang="zh-CN" sz="1800" dirty="0">
                <a:latin typeface="微软雅黑" panose="020B0503020204020204" pitchFamily="34" charset="-122"/>
                <a:ea typeface="微软雅黑" panose="020B0503020204020204" pitchFamily="34" charset="-122"/>
              </a:rPr>
              <a:t>灵活地调整策略</a:t>
            </a:r>
            <a:r>
              <a:rPr lang="zh-CN" altLang="en-US" sz="1800" dirty="0">
                <a:latin typeface="微软雅黑" panose="020B0503020204020204" pitchFamily="34" charset="-122"/>
                <a:ea typeface="微软雅黑" panose="020B0503020204020204" pitchFamily="34" charset="-122"/>
              </a:rPr>
              <a:t>并优化</a:t>
            </a:r>
            <a:r>
              <a:rPr lang="zh-CN" altLang="zh-CN" sz="1800" dirty="0">
                <a:latin typeface="微软雅黑" panose="020B0503020204020204" pitchFamily="34" charset="-122"/>
                <a:ea typeface="微软雅黑" panose="020B0503020204020204" pitchFamily="34" charset="-122"/>
              </a:rPr>
              <a:t>相对目标的表现</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研究问题</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zh-CN" sz="1800" dirty="0">
                <a:latin typeface="微软雅黑" panose="020B0503020204020204" pitchFamily="34" charset="-122"/>
                <a:ea typeface="微软雅黑" panose="020B0503020204020204" pitchFamily="34" charset="-122"/>
              </a:rPr>
              <a:t>当自上而下地操纵任务目标时，任务目标是否会调节自我联结学习范式中的快同效应和自我优势效应？</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992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C506ADB-900B-9A6E-DADF-4D96B9676DCD}"/>
              </a:ext>
            </a:extLst>
          </p:cNvPr>
          <p:cNvGrpSpPr/>
          <p:nvPr/>
        </p:nvGrpSpPr>
        <p:grpSpPr>
          <a:xfrm>
            <a:off x="1249366" y="1658204"/>
            <a:ext cx="9693268" cy="972356"/>
            <a:chOff x="1658204" y="1821977"/>
            <a:chExt cx="9693268" cy="972356"/>
          </a:xfrm>
        </p:grpSpPr>
        <p:sp>
          <p:nvSpPr>
            <p:cNvPr id="10" name="矩形 9">
              <a:extLst>
                <a:ext uri="{FF2B5EF4-FFF2-40B4-BE49-F238E27FC236}">
                  <a16:creationId xmlns:a16="http://schemas.microsoft.com/office/drawing/2014/main" id="{0E859C77-27D9-952B-62D9-0404A53730FC}"/>
                </a:ext>
              </a:extLst>
            </p:cNvPr>
            <p:cNvSpPr/>
            <p:nvPr/>
          </p:nvSpPr>
          <p:spPr>
            <a:xfrm>
              <a:off x="1658204" y="1821977"/>
              <a:ext cx="2043806" cy="97235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微软雅黑" panose="020B0503020204020204" pitchFamily="34" charset="-122"/>
                  <a:ea typeface="微软雅黑" panose="020B0503020204020204" pitchFamily="34" charset="-122"/>
                </a:rPr>
                <a:t>实验一</a:t>
              </a:r>
            </a:p>
          </p:txBody>
        </p:sp>
        <p:sp>
          <p:nvSpPr>
            <p:cNvPr id="11" name="箭头: 右 10">
              <a:extLst>
                <a:ext uri="{FF2B5EF4-FFF2-40B4-BE49-F238E27FC236}">
                  <a16:creationId xmlns:a16="http://schemas.microsoft.com/office/drawing/2014/main" id="{160BBEFA-3710-57E3-4A2B-9BBD7FF8B58F}"/>
                </a:ext>
              </a:extLst>
            </p:cNvPr>
            <p:cNvSpPr/>
            <p:nvPr/>
          </p:nvSpPr>
          <p:spPr>
            <a:xfrm>
              <a:off x="4060210" y="2122227"/>
              <a:ext cx="1064525" cy="450376"/>
            </a:xfrm>
            <a:prstGeom prst="rightArrow">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B87FD4F-D351-CEB4-8A49-93AA215AA0D6}"/>
                </a:ext>
              </a:extLst>
            </p:cNvPr>
            <p:cNvSpPr/>
            <p:nvPr/>
          </p:nvSpPr>
          <p:spPr>
            <a:xfrm>
              <a:off x="5482935" y="1821977"/>
              <a:ext cx="2043806" cy="97235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微软雅黑" panose="020B0503020204020204" pitchFamily="34" charset="-122"/>
                  <a:ea typeface="微软雅黑" panose="020B0503020204020204" pitchFamily="34" charset="-122"/>
                </a:rPr>
                <a:t>实验二</a:t>
              </a:r>
            </a:p>
          </p:txBody>
        </p:sp>
        <p:sp>
          <p:nvSpPr>
            <p:cNvPr id="13" name="箭头: 右 12">
              <a:extLst>
                <a:ext uri="{FF2B5EF4-FFF2-40B4-BE49-F238E27FC236}">
                  <a16:creationId xmlns:a16="http://schemas.microsoft.com/office/drawing/2014/main" id="{A65F91D9-3535-413B-8366-B3D7C04BAF3F}"/>
                </a:ext>
              </a:extLst>
            </p:cNvPr>
            <p:cNvSpPr/>
            <p:nvPr/>
          </p:nvSpPr>
          <p:spPr>
            <a:xfrm>
              <a:off x="7884941" y="2122227"/>
              <a:ext cx="1064525" cy="450376"/>
            </a:xfrm>
            <a:prstGeom prst="rightArrow">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CB5C950-0198-5F9F-F0C7-456AAD9C33B4}"/>
                </a:ext>
              </a:extLst>
            </p:cNvPr>
            <p:cNvSpPr/>
            <p:nvPr/>
          </p:nvSpPr>
          <p:spPr>
            <a:xfrm>
              <a:off x="9307666" y="1821977"/>
              <a:ext cx="2043806" cy="97235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微软雅黑" panose="020B0503020204020204" pitchFamily="34" charset="-122"/>
                  <a:ea typeface="微软雅黑" panose="020B0503020204020204" pitchFamily="34" charset="-122"/>
                </a:rPr>
                <a:t>实验三</a:t>
              </a:r>
            </a:p>
          </p:txBody>
        </p:sp>
      </p:grpSp>
      <p:pic>
        <p:nvPicPr>
          <p:cNvPr id="18" name="图形 17" descr="目标">
            <a:extLst>
              <a:ext uri="{FF2B5EF4-FFF2-40B4-BE49-F238E27FC236}">
                <a16:creationId xmlns:a16="http://schemas.microsoft.com/office/drawing/2014/main" id="{BD4F89B1-028E-C5B7-0FC4-10FF47965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200" y="5013588"/>
            <a:ext cx="540000" cy="540000"/>
          </a:xfrm>
          <a:prstGeom prst="rect">
            <a:avLst/>
          </a:prstGeom>
        </p:spPr>
      </p:pic>
      <p:pic>
        <p:nvPicPr>
          <p:cNvPr id="20" name="图形 19" descr="扳手">
            <a:extLst>
              <a:ext uri="{FF2B5EF4-FFF2-40B4-BE49-F238E27FC236}">
                <a16:creationId xmlns:a16="http://schemas.microsoft.com/office/drawing/2014/main" id="{04EBA235-DDCC-C8DF-ADAF-2E3E4C31FA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8200" y="3521538"/>
            <a:ext cx="540000" cy="540000"/>
          </a:xfrm>
          <a:prstGeom prst="rect">
            <a:avLst/>
          </a:prstGeom>
        </p:spPr>
      </p:pic>
      <p:sp>
        <p:nvSpPr>
          <p:cNvPr id="22" name="文本框 21">
            <a:extLst>
              <a:ext uri="{FF2B5EF4-FFF2-40B4-BE49-F238E27FC236}">
                <a16:creationId xmlns:a16="http://schemas.microsoft.com/office/drawing/2014/main" id="{DF242936-8B3D-F19E-E735-BEA5A2843592}"/>
              </a:ext>
            </a:extLst>
          </p:cNvPr>
          <p:cNvSpPr txBox="1"/>
          <p:nvPr/>
        </p:nvSpPr>
        <p:spPr>
          <a:xfrm>
            <a:off x="1249366" y="4793083"/>
            <a:ext cx="2578830" cy="874407"/>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探究判断优先级对快同效应的调节作用</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AD0D701F-5E64-8E1C-58D9-DDFEFF3B4A63}"/>
              </a:ext>
            </a:extLst>
          </p:cNvPr>
          <p:cNvSpPr txBox="1"/>
          <p:nvPr/>
        </p:nvSpPr>
        <p:spPr>
          <a:xfrm>
            <a:off x="1249366" y="3174606"/>
            <a:ext cx="2578830" cy="1289905"/>
          </a:xfrm>
          <a:prstGeom prst="rect">
            <a:avLst/>
          </a:prstGeom>
          <a:noFill/>
        </p:spPr>
        <p:txBody>
          <a:bodyPr wrap="square">
            <a:spAutoFit/>
          </a:bodyPr>
          <a:lstStyle/>
          <a:p>
            <a:pPr>
              <a:lnSpc>
                <a:spcPct val="150000"/>
              </a:lnSpc>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操纵</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按键规则设置</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匹配判断</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优先、</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不匹配判断</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优先</a:t>
            </a:r>
            <a:endParaRPr lang="en-US" altLang="zh-CN"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E220DED0-6BB5-6140-6894-8AF16DE60A78}"/>
              </a:ext>
            </a:extLst>
          </p:cNvPr>
          <p:cNvSpPr txBox="1"/>
          <p:nvPr/>
        </p:nvSpPr>
        <p:spPr>
          <a:xfrm>
            <a:off x="4806584" y="3174606"/>
            <a:ext cx="2754275" cy="1286891"/>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操纵重点关注图形</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：分别重点关注自我图形、朋友图形、生人图形</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F96A442E-59F3-F91E-F295-3DD8C68304C7}"/>
              </a:ext>
            </a:extLst>
          </p:cNvPr>
          <p:cNvSpPr txBox="1"/>
          <p:nvPr/>
        </p:nvSpPr>
        <p:spPr>
          <a:xfrm>
            <a:off x="8631316" y="3174605"/>
            <a:ext cx="2722484"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简化实验二的范式，</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分离快同效应和自我优势效应</a:t>
            </a:r>
            <a:endParaRPr lang="en-US" altLang="zh-CN"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3E548F66-4DC4-F26F-603E-880C83482689}"/>
              </a:ext>
            </a:extLst>
          </p:cNvPr>
          <p:cNvSpPr txBox="1"/>
          <p:nvPr/>
        </p:nvSpPr>
        <p:spPr>
          <a:xfrm>
            <a:off x="4806585" y="4793083"/>
            <a:ext cx="2754274" cy="874407"/>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探究任务目标对我优势效应的影响</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8B51272F-7D71-2ED8-5DD0-513701DC5415}"/>
              </a:ext>
            </a:extLst>
          </p:cNvPr>
          <p:cNvSpPr txBox="1"/>
          <p:nvPr/>
        </p:nvSpPr>
        <p:spPr>
          <a:xfrm>
            <a:off x="8631316" y="4789928"/>
            <a:ext cx="2722484" cy="871392"/>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探究任务目标对认知加工优先级</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的影响</a:t>
            </a:r>
          </a:p>
        </p:txBody>
      </p:sp>
      <p:sp>
        <p:nvSpPr>
          <p:cNvPr id="16" name="标题 15">
            <a:extLst>
              <a:ext uri="{FF2B5EF4-FFF2-40B4-BE49-F238E27FC236}">
                <a16:creationId xmlns:a16="http://schemas.microsoft.com/office/drawing/2014/main" id="{E6C37535-00CD-FE8C-022F-38C0AEB660A4}"/>
              </a:ext>
            </a:extLst>
          </p:cNvPr>
          <p:cNvSpPr>
            <a:spLocks noGrp="1"/>
          </p:cNvSpPr>
          <p:nvPr>
            <p:ph type="title"/>
          </p:nvPr>
        </p:nvSpPr>
        <p:spPr>
          <a:xfrm>
            <a:off x="0" y="0"/>
            <a:ext cx="10515600" cy="1325563"/>
          </a:xfrm>
        </p:spPr>
        <p:txBody>
          <a:bodyPr/>
          <a:lstStyle/>
          <a:p>
            <a:r>
              <a:rPr lang="zh-CN" altLang="en-US" dirty="0">
                <a:latin typeface="微软雅黑" panose="020B0503020204020204" pitchFamily="34" charset="-122"/>
                <a:ea typeface="微软雅黑" panose="020B0503020204020204" pitchFamily="34" charset="-122"/>
              </a:rPr>
              <a:t>研究框架</a:t>
            </a:r>
            <a:endParaRPr lang="zh-CN" altLang="en-US" dirty="0"/>
          </a:p>
        </p:txBody>
      </p:sp>
    </p:spTree>
    <p:extLst>
      <p:ext uri="{BB962C8B-B14F-4D97-AF65-F5344CB8AC3E}">
        <p14:creationId xmlns:p14="http://schemas.microsoft.com/office/powerpoint/2010/main" val="276422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C8EDBF6-C74C-48FF-B8A6-CEBD6BA1F04F}"/>
              </a:ext>
            </a:extLst>
          </p:cNvPr>
          <p:cNvSpPr>
            <a:spLocks noGrp="1"/>
          </p:cNvSpPr>
          <p:nvPr>
            <p:ph type="title"/>
          </p:nvPr>
        </p:nvSpPr>
        <p:spPr>
          <a:xfrm>
            <a:off x="-1" y="0"/>
            <a:ext cx="11239501" cy="1325563"/>
          </a:xfrm>
        </p:spPr>
        <p:txBody>
          <a:bodyPr/>
          <a:lstStyle/>
          <a:p>
            <a:r>
              <a:rPr lang="zh-CN" altLang="en-US" dirty="0">
                <a:latin typeface="微软雅黑" panose="020B0503020204020204" pitchFamily="34" charset="-122"/>
                <a:ea typeface="微软雅黑" panose="020B0503020204020204" pitchFamily="34" charset="-122"/>
              </a:rPr>
              <a:t>实验一：判断优先级对自我优势效应的影响</a:t>
            </a:r>
            <a:endParaRPr lang="zh-CN" altLang="en-US" dirty="0"/>
          </a:p>
        </p:txBody>
      </p:sp>
      <p:sp>
        <p:nvSpPr>
          <p:cNvPr id="5" name="内容占位符 4">
            <a:extLst>
              <a:ext uri="{FF2B5EF4-FFF2-40B4-BE49-F238E27FC236}">
                <a16:creationId xmlns:a16="http://schemas.microsoft.com/office/drawing/2014/main" id="{BD61E0D1-09C1-0DD6-008F-B49CE64BC44B}"/>
              </a:ext>
            </a:extLst>
          </p:cNvPr>
          <p:cNvSpPr>
            <a:spLocks noGrp="1"/>
          </p:cNvSpPr>
          <p:nvPr>
            <p:ph idx="4294967295"/>
          </p:nvPr>
        </p:nvSpPr>
        <p:spPr>
          <a:xfrm>
            <a:off x="527050" y="1460500"/>
            <a:ext cx="11137900" cy="4895850"/>
          </a:xfrm>
        </p:spPr>
        <p:txBody>
          <a:bodyPr>
            <a:normAutofit lnSpcReduction="10000"/>
          </a:bodyPr>
          <a:lstStyle/>
          <a:p>
            <a:pPr>
              <a:lnSpc>
                <a:spcPct val="150000"/>
              </a:lnSpc>
            </a:pPr>
            <a:r>
              <a:rPr lang="zh-CN" altLang="en-US" sz="2000" b="1" dirty="0">
                <a:latin typeface="微软雅黑" panose="020B0503020204020204" pitchFamily="34" charset="-122"/>
                <a:ea typeface="微软雅黑" panose="020B0503020204020204" pitchFamily="34" charset="-122"/>
              </a:rPr>
              <a:t>实验假设：</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zh-CN" sz="1800" dirty="0">
                <a:latin typeface="微软雅黑" panose="020B0503020204020204" pitchFamily="34" charset="-122"/>
                <a:ea typeface="微软雅黑" panose="020B0503020204020204" pitchFamily="34" charset="-122"/>
              </a:rPr>
              <a:t>匹配判断优先条件将出现默认的快同效应，在不匹配判断优先条件下快同效应减弱。</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实验设计：</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en-US" altLang="zh-CN" sz="1800" dirty="0">
                <a:latin typeface="微软雅黑" panose="020B0503020204020204" pitchFamily="34" charset="-122"/>
                <a:ea typeface="微软雅黑" panose="020B0503020204020204" pitchFamily="34" charset="-122"/>
              </a:rPr>
              <a:t>2×3×2 </a:t>
            </a:r>
            <a:r>
              <a:rPr lang="zh-CN" altLang="en-US" sz="1800" dirty="0">
                <a:latin typeface="微软雅黑" panose="020B0503020204020204" pitchFamily="34" charset="-122"/>
                <a:ea typeface="微软雅黑" panose="020B0503020204020204" pitchFamily="34" charset="-122"/>
              </a:rPr>
              <a:t>的混合实验设计；</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被试间变量：判断优先级（匹配判断优先</a:t>
            </a:r>
            <a:r>
              <a:rPr lang="en-US" altLang="zh-CN" sz="1800" dirty="0">
                <a:latin typeface="微软雅黑" panose="020B0503020204020204" pitchFamily="34" charset="-122"/>
                <a:ea typeface="微软雅黑" panose="020B0503020204020204" pitchFamily="34" charset="-122"/>
              </a:rPr>
              <a:t> vs. </a:t>
            </a:r>
            <a:r>
              <a:rPr lang="zh-CN" altLang="en-US" sz="1800" dirty="0">
                <a:latin typeface="微软雅黑" panose="020B0503020204020204" pitchFamily="34" charset="-122"/>
                <a:ea typeface="微软雅黑" panose="020B0503020204020204" pitchFamily="34" charset="-122"/>
              </a:rPr>
              <a:t>不匹配判断优先）；</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被试内变量：图形的社会相关性（自我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朋友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生人）、图形</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标签匹配情况（匹配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不匹配）</a:t>
            </a:r>
          </a:p>
          <a:p>
            <a:pPr lvl="1">
              <a:lnSpc>
                <a:spcPct val="150000"/>
              </a:lnSpc>
            </a:pPr>
            <a:r>
              <a:rPr lang="zh-CN" altLang="en-US" sz="1800" dirty="0">
                <a:latin typeface="微软雅黑" panose="020B0503020204020204" pitchFamily="34" charset="-122"/>
                <a:ea typeface="微软雅黑" panose="020B0503020204020204" pitchFamily="34" charset="-122"/>
              </a:rPr>
              <a:t>因变量：被试的按键反应时、正确率</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被试：</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匹配判断优先组最终招募</a:t>
            </a:r>
            <a:r>
              <a:rPr lang="en-US" altLang="zh-CN" sz="1700" dirty="0">
                <a:effectLst/>
                <a:latin typeface="微软雅黑" panose="020B0503020204020204" pitchFamily="34" charset="-122"/>
                <a:ea typeface="微软雅黑" panose="020B0503020204020204" pitchFamily="34" charset="-122"/>
              </a:rPr>
              <a:t> 18 ~ 25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岁（</a:t>
            </a:r>
            <a:r>
              <a:rPr lang="en-US" altLang="zh-CN" sz="1700" i="1" dirty="0">
                <a:effectLst/>
                <a:latin typeface="微软雅黑" panose="020B0503020204020204" pitchFamily="34" charset="-122"/>
                <a:ea typeface="微软雅黑" panose="020B0503020204020204" pitchFamily="34" charset="-122"/>
              </a:rPr>
              <a:t>M</a:t>
            </a:r>
            <a:r>
              <a:rPr lang="en-US" altLang="zh-CN" sz="1700" dirty="0">
                <a:effectLst/>
                <a:latin typeface="微软雅黑" panose="020B0503020204020204" pitchFamily="34" charset="-122"/>
                <a:ea typeface="微软雅黑" panose="020B0503020204020204" pitchFamily="34" charset="-122"/>
              </a:rPr>
              <a:t> = 20.77 ± 1.98</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）被试</a:t>
            </a:r>
            <a:r>
              <a:rPr lang="en-US" altLang="zh-CN" sz="1700" dirty="0">
                <a:effectLst/>
                <a:latin typeface="微软雅黑" panose="020B0503020204020204" pitchFamily="34" charset="-122"/>
                <a:ea typeface="微软雅黑" panose="020B0503020204020204" pitchFamily="34" charset="-122"/>
              </a:rPr>
              <a:t> 30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名（男生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名，女生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a:t>
            </a:r>
            <a:r>
              <a:rPr lang="en-US"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lvl="1">
              <a:lnSpc>
                <a:spcPct val="150000"/>
              </a:lnSpc>
            </a:pP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不匹配判断优先组最终招募</a:t>
            </a:r>
            <a:r>
              <a:rPr lang="en-US" altLang="zh-CN" sz="1700" dirty="0">
                <a:effectLst/>
                <a:latin typeface="微软雅黑" panose="020B0503020204020204" pitchFamily="34" charset="-122"/>
                <a:ea typeface="微软雅黑" panose="020B0503020204020204" pitchFamily="34" charset="-122"/>
              </a:rPr>
              <a:t>19 ~ 24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岁（</a:t>
            </a:r>
            <a:r>
              <a:rPr lang="en-US" altLang="zh-CN" sz="1700" i="1" dirty="0">
                <a:effectLst/>
                <a:latin typeface="微软雅黑" panose="020B0503020204020204" pitchFamily="34" charset="-122"/>
                <a:ea typeface="微软雅黑" panose="020B0503020204020204" pitchFamily="34" charset="-122"/>
              </a:rPr>
              <a:t>M</a:t>
            </a:r>
            <a:r>
              <a:rPr lang="en-US" altLang="zh-CN" sz="1700" dirty="0">
                <a:effectLst/>
                <a:latin typeface="微软雅黑" panose="020B0503020204020204" pitchFamily="34" charset="-122"/>
                <a:ea typeface="微软雅黑" panose="020B0503020204020204" pitchFamily="34" charset="-122"/>
              </a:rPr>
              <a:t> = 20.83 ± 1.64</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）被试</a:t>
            </a:r>
            <a:r>
              <a:rPr lang="en-US" altLang="zh-CN" sz="1700" dirty="0">
                <a:effectLst/>
                <a:latin typeface="微软雅黑" panose="020B0503020204020204" pitchFamily="34" charset="-122"/>
                <a:ea typeface="微软雅黑" panose="020B0503020204020204" pitchFamily="34" charset="-122"/>
              </a:rPr>
              <a:t> 30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名（男生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名，女生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a:t>
            </a:r>
            <a:r>
              <a:rPr lang="zh-CN" altLang="en-US" sz="19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150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69CA626-59E4-47C0-7D62-BC450F01B798}"/>
              </a:ext>
            </a:extLst>
          </p:cNvPr>
          <p:cNvGrpSpPr/>
          <p:nvPr/>
        </p:nvGrpSpPr>
        <p:grpSpPr>
          <a:xfrm>
            <a:off x="357383" y="1263286"/>
            <a:ext cx="6989013" cy="5344145"/>
            <a:chOff x="7375020" y="4207453"/>
            <a:chExt cx="7255381" cy="5547823"/>
          </a:xfrm>
        </p:grpSpPr>
        <p:pic>
          <p:nvPicPr>
            <p:cNvPr id="3" name="图片 2">
              <a:extLst>
                <a:ext uri="{FF2B5EF4-FFF2-40B4-BE49-F238E27FC236}">
                  <a16:creationId xmlns:a16="http://schemas.microsoft.com/office/drawing/2014/main" id="{1FD85EF0-CECD-6E17-3B92-00974AE24C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09378" y="4578616"/>
              <a:ext cx="449187" cy="449187"/>
            </a:xfrm>
            <a:prstGeom prst="rect">
              <a:avLst/>
            </a:prstGeom>
          </p:spPr>
        </p:pic>
        <p:pic>
          <p:nvPicPr>
            <p:cNvPr id="6" name="图片 5">
              <a:extLst>
                <a:ext uri="{FF2B5EF4-FFF2-40B4-BE49-F238E27FC236}">
                  <a16:creationId xmlns:a16="http://schemas.microsoft.com/office/drawing/2014/main" id="{C611FBD9-E3DC-19BC-35D5-DF03A3F84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37996" y="4578616"/>
              <a:ext cx="449187" cy="449187"/>
            </a:xfrm>
            <a:prstGeom prst="rect">
              <a:avLst/>
            </a:prstGeom>
          </p:spPr>
        </p:pic>
        <p:pic>
          <p:nvPicPr>
            <p:cNvPr id="7" name="图片 6">
              <a:extLst>
                <a:ext uri="{FF2B5EF4-FFF2-40B4-BE49-F238E27FC236}">
                  <a16:creationId xmlns:a16="http://schemas.microsoft.com/office/drawing/2014/main" id="{16736ED1-CE81-FFE7-D661-8F586A9108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7931" y="4578616"/>
              <a:ext cx="446575" cy="446575"/>
            </a:xfrm>
            <a:prstGeom prst="rect">
              <a:avLst/>
            </a:prstGeom>
          </p:spPr>
        </p:pic>
        <p:pic>
          <p:nvPicPr>
            <p:cNvPr id="8" name="图片 7">
              <a:extLst>
                <a:ext uri="{FF2B5EF4-FFF2-40B4-BE49-F238E27FC236}">
                  <a16:creationId xmlns:a16="http://schemas.microsoft.com/office/drawing/2014/main" id="{83F970C6-88D3-EE83-D15C-77A89C5FA7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28971" y="4596862"/>
              <a:ext cx="446575" cy="446575"/>
            </a:xfrm>
            <a:prstGeom prst="rect">
              <a:avLst/>
            </a:prstGeom>
          </p:spPr>
        </p:pic>
        <p:grpSp>
          <p:nvGrpSpPr>
            <p:cNvPr id="9" name="组合 8">
              <a:extLst>
                <a:ext uri="{FF2B5EF4-FFF2-40B4-BE49-F238E27FC236}">
                  <a16:creationId xmlns:a16="http://schemas.microsoft.com/office/drawing/2014/main" id="{C4F23DF6-75F4-70B8-2CC6-16C211A22477}"/>
                </a:ext>
              </a:extLst>
            </p:cNvPr>
            <p:cNvGrpSpPr/>
            <p:nvPr/>
          </p:nvGrpSpPr>
          <p:grpSpPr>
            <a:xfrm>
              <a:off x="7375020" y="4207453"/>
              <a:ext cx="7255381" cy="5547823"/>
              <a:chOff x="7375020" y="4207453"/>
              <a:chExt cx="7255381" cy="5547823"/>
            </a:xfrm>
          </p:grpSpPr>
          <p:sp>
            <p:nvSpPr>
              <p:cNvPr id="10" name="文本框 9">
                <a:extLst>
                  <a:ext uri="{FF2B5EF4-FFF2-40B4-BE49-F238E27FC236}">
                    <a16:creationId xmlns:a16="http://schemas.microsoft.com/office/drawing/2014/main" id="{CA38CE37-2A61-A1F5-C70E-303D83931BC5}"/>
                  </a:ext>
                </a:extLst>
              </p:cNvPr>
              <p:cNvSpPr txBox="1"/>
              <p:nvPr/>
            </p:nvSpPr>
            <p:spPr>
              <a:xfrm>
                <a:off x="8435339" y="5036489"/>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30E8DA93-74D6-4DB9-2E62-9E6109912F69}"/>
                  </a:ext>
                </a:extLst>
              </p:cNvPr>
              <p:cNvSpPr txBox="1"/>
              <p:nvPr/>
            </p:nvSpPr>
            <p:spPr>
              <a:xfrm>
                <a:off x="11542911" y="8147740"/>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0A304EF0-E55C-A317-D652-16447D1E9ED0}"/>
                  </a:ext>
                </a:extLst>
              </p:cNvPr>
              <p:cNvSpPr txBox="1"/>
              <p:nvPr/>
            </p:nvSpPr>
            <p:spPr>
              <a:xfrm>
                <a:off x="10135261" y="6697098"/>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3BCDD8BF-3A5C-1518-CC23-207692D944AE}"/>
                  </a:ext>
                </a:extLst>
              </p:cNvPr>
              <p:cNvSpPr txBox="1"/>
              <p:nvPr/>
            </p:nvSpPr>
            <p:spPr>
              <a:xfrm>
                <a:off x="9336508" y="5859687"/>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313BCC17-F1AF-A37E-25A8-F9FDA8721879}"/>
                  </a:ext>
                </a:extLst>
              </p:cNvPr>
              <p:cNvSpPr txBox="1"/>
              <p:nvPr/>
            </p:nvSpPr>
            <p:spPr>
              <a:xfrm>
                <a:off x="8905060" y="5468825"/>
                <a:ext cx="190500" cy="369332"/>
              </a:xfrm>
              <a:prstGeom prst="rect">
                <a:avLst/>
              </a:prstGeom>
              <a:noFill/>
            </p:spPr>
            <p:txBody>
              <a:bodyPr wrap="square" rtlCol="0">
                <a:spAutoFit/>
              </a:bodyPr>
              <a:lstStyle/>
              <a:p>
                <a:r>
                  <a:rPr lang="zh-CN" altLang="en-US" dirty="0">
                    <a:solidFill>
                      <a:schemeClr val="bg1"/>
                    </a:solidFill>
                  </a:rPr>
                  <a:t>＋</a:t>
                </a:r>
              </a:p>
            </p:txBody>
          </p:sp>
          <p:sp>
            <p:nvSpPr>
              <p:cNvPr id="15" name="文本框 14">
                <a:extLst>
                  <a:ext uri="{FF2B5EF4-FFF2-40B4-BE49-F238E27FC236}">
                    <a16:creationId xmlns:a16="http://schemas.microsoft.com/office/drawing/2014/main" id="{7BC463D3-E516-7BC6-64CB-E0A2ACE2A201}"/>
                  </a:ext>
                </a:extLst>
              </p:cNvPr>
              <p:cNvSpPr txBox="1"/>
              <p:nvPr/>
            </p:nvSpPr>
            <p:spPr>
              <a:xfrm>
                <a:off x="7784534" y="580832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578B3E27-57A4-FB59-12FC-5008AAD6DBF8}"/>
                  </a:ext>
                </a:extLst>
              </p:cNvPr>
              <p:cNvSpPr txBox="1"/>
              <p:nvPr/>
            </p:nvSpPr>
            <p:spPr>
              <a:xfrm>
                <a:off x="8591668" y="6680535"/>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7357E9B5-7651-16B7-5CC2-088EB799886F}"/>
                  </a:ext>
                </a:extLst>
              </p:cNvPr>
              <p:cNvSpPr txBox="1"/>
              <p:nvPr/>
            </p:nvSpPr>
            <p:spPr>
              <a:xfrm>
                <a:off x="9768339" y="6485293"/>
                <a:ext cx="764977" cy="338554"/>
              </a:xfrm>
              <a:prstGeom prst="rect">
                <a:avLst/>
              </a:prstGeom>
              <a:noFill/>
            </p:spPr>
            <p:txBody>
              <a:bodyPr wrap="square" rtlCol="0">
                <a:spAutoFit/>
              </a:bodyPr>
              <a:lstStyle/>
              <a:p>
                <a:r>
                  <a:rPr lang="zh-CN" altLang="en-US" sz="1600" dirty="0">
                    <a:solidFill>
                      <a:schemeClr val="bg1"/>
                    </a:solidFill>
                  </a:rPr>
                  <a:t>自我</a:t>
                </a:r>
              </a:p>
            </p:txBody>
          </p:sp>
          <p:sp>
            <p:nvSpPr>
              <p:cNvPr id="18" name="文本框 17">
                <a:extLst>
                  <a:ext uri="{FF2B5EF4-FFF2-40B4-BE49-F238E27FC236}">
                    <a16:creationId xmlns:a16="http://schemas.microsoft.com/office/drawing/2014/main" id="{1F3BC015-3D16-BD62-7BF3-B815C8D68B2F}"/>
                  </a:ext>
                </a:extLst>
              </p:cNvPr>
              <p:cNvSpPr txBox="1"/>
              <p:nvPr/>
            </p:nvSpPr>
            <p:spPr>
              <a:xfrm>
                <a:off x="9357724" y="7373408"/>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704CBCB6-7A2D-BFFE-EC9E-60BBB9605CFA}"/>
                  </a:ext>
                </a:extLst>
              </p:cNvPr>
              <p:cNvSpPr txBox="1"/>
              <p:nvPr/>
            </p:nvSpPr>
            <p:spPr>
              <a:xfrm>
                <a:off x="10762781" y="7356028"/>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01C0E3FE-8BD9-A736-B4C3-664607D17DA5}"/>
                  </a:ext>
                </a:extLst>
              </p:cNvPr>
              <p:cNvSpPr txBox="1"/>
              <p:nvPr/>
            </p:nvSpPr>
            <p:spPr>
              <a:xfrm>
                <a:off x="11035834" y="7687759"/>
                <a:ext cx="929402" cy="400110"/>
              </a:xfrm>
              <a:prstGeom prst="rect">
                <a:avLst/>
              </a:prstGeom>
              <a:noFill/>
            </p:spPr>
            <p:txBody>
              <a:bodyPr wrap="square" rtlCol="0">
                <a:spAutoFit/>
              </a:bodyPr>
              <a:lstStyle/>
              <a:p>
                <a:pPr algn="ctr"/>
                <a:r>
                  <a:rPr lang="zh-CN" altLang="en-US" sz="2000" dirty="0">
                    <a:solidFill>
                      <a:srgbClr val="FFFF00"/>
                    </a:solidFill>
                  </a:rPr>
                  <a:t>反馈</a:t>
                </a:r>
              </a:p>
            </p:txBody>
          </p:sp>
          <p:sp>
            <p:nvSpPr>
              <p:cNvPr id="21" name="文本框 20">
                <a:extLst>
                  <a:ext uri="{FF2B5EF4-FFF2-40B4-BE49-F238E27FC236}">
                    <a16:creationId xmlns:a16="http://schemas.microsoft.com/office/drawing/2014/main" id="{1785DE21-00BB-FE4F-FC97-C53BBF116D03}"/>
                  </a:ext>
                </a:extLst>
              </p:cNvPr>
              <p:cNvSpPr txBox="1"/>
              <p:nvPr/>
            </p:nvSpPr>
            <p:spPr>
              <a:xfrm>
                <a:off x="10750546" y="8895812"/>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89C7FD0-48D3-BFF1-2107-A1B8FC9BD72B}"/>
                  </a:ext>
                </a:extLst>
              </p:cNvPr>
              <p:cNvSpPr txBox="1"/>
              <p:nvPr/>
            </p:nvSpPr>
            <p:spPr>
              <a:xfrm>
                <a:off x="10071758" y="8147740"/>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D54D646-1047-DF00-46C6-61E4073E6719}"/>
                  </a:ext>
                </a:extLst>
              </p:cNvPr>
              <p:cNvCxnSpPr>
                <a:cxnSpLocks/>
              </p:cNvCxnSpPr>
              <p:nvPr/>
            </p:nvCxnSpPr>
            <p:spPr>
              <a:xfrm>
                <a:off x="7375020" y="5593881"/>
                <a:ext cx="3940228" cy="416139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B082F41E-62F4-4E56-D0FE-33B3DC0730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4947" y="5991710"/>
                <a:ext cx="394899" cy="394899"/>
              </a:xfrm>
              <a:prstGeom prst="rect">
                <a:avLst/>
              </a:prstGeom>
            </p:spPr>
          </p:pic>
          <p:sp>
            <p:nvSpPr>
              <p:cNvPr id="25" name="矩形 24">
                <a:extLst>
                  <a:ext uri="{FF2B5EF4-FFF2-40B4-BE49-F238E27FC236}">
                    <a16:creationId xmlns:a16="http://schemas.microsoft.com/office/drawing/2014/main" id="{159DAF45-24BC-718E-CD69-86307C676AEE}"/>
                  </a:ext>
                </a:extLst>
              </p:cNvPr>
              <p:cNvSpPr/>
              <p:nvPr/>
            </p:nvSpPr>
            <p:spPr>
              <a:xfrm>
                <a:off x="11430000" y="4207453"/>
                <a:ext cx="3200401" cy="1830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E78D000B-2710-401A-C4FD-68B28240E69D}"/>
                  </a:ext>
                </a:extLst>
              </p:cNvPr>
              <p:cNvCxnSpPr>
                <a:cxnSpLocks/>
              </p:cNvCxnSpPr>
              <p:nvPr/>
            </p:nvCxnSpPr>
            <p:spPr>
              <a:xfrm flipV="1">
                <a:off x="10826033" y="5820681"/>
                <a:ext cx="605998" cy="297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B4563D4-1D89-C19C-D34C-2BF84FDA1CB2}"/>
                  </a:ext>
                </a:extLst>
              </p:cNvPr>
              <p:cNvSpPr txBox="1"/>
              <p:nvPr/>
            </p:nvSpPr>
            <p:spPr>
              <a:xfrm>
                <a:off x="11497353" y="5436804"/>
                <a:ext cx="671216" cy="369332"/>
              </a:xfrm>
              <a:prstGeom prst="rect">
                <a:avLst/>
              </a:prstGeom>
              <a:noFill/>
            </p:spPr>
            <p:txBody>
              <a:bodyPr wrap="square" rtlCol="0">
                <a:spAutoFit/>
              </a:bodyPr>
              <a:lstStyle/>
              <a:p>
                <a:r>
                  <a:rPr lang="zh-CN" altLang="en-US" dirty="0"/>
                  <a:t>自我</a:t>
                </a:r>
              </a:p>
            </p:txBody>
          </p:sp>
          <p:sp>
            <p:nvSpPr>
              <p:cNvPr id="28" name="文本框 27">
                <a:extLst>
                  <a:ext uri="{FF2B5EF4-FFF2-40B4-BE49-F238E27FC236}">
                    <a16:creationId xmlns:a16="http://schemas.microsoft.com/office/drawing/2014/main" id="{CAA98AFD-15C4-D308-9675-CCAEFFF4674D}"/>
                  </a:ext>
                </a:extLst>
              </p:cNvPr>
              <p:cNvSpPr txBox="1"/>
              <p:nvPr/>
            </p:nvSpPr>
            <p:spPr>
              <a:xfrm>
                <a:off x="12168569" y="5436804"/>
                <a:ext cx="671217" cy="369332"/>
              </a:xfrm>
              <a:prstGeom prst="rect">
                <a:avLst/>
              </a:prstGeom>
              <a:noFill/>
            </p:spPr>
            <p:txBody>
              <a:bodyPr wrap="square" rtlCol="0">
                <a:spAutoFit/>
              </a:bodyPr>
              <a:lstStyle/>
              <a:p>
                <a:r>
                  <a:rPr lang="zh-CN" altLang="en-US" dirty="0"/>
                  <a:t>朋友</a:t>
                </a:r>
              </a:p>
            </p:txBody>
          </p:sp>
          <p:sp>
            <p:nvSpPr>
              <p:cNvPr id="29" name="文本框 28">
                <a:extLst>
                  <a:ext uri="{FF2B5EF4-FFF2-40B4-BE49-F238E27FC236}">
                    <a16:creationId xmlns:a16="http://schemas.microsoft.com/office/drawing/2014/main" id="{0FD8D0F6-14E3-5F28-BF3D-7282BEBFF891}"/>
                  </a:ext>
                </a:extLst>
              </p:cNvPr>
              <p:cNvSpPr txBox="1"/>
              <p:nvPr/>
            </p:nvSpPr>
            <p:spPr>
              <a:xfrm>
                <a:off x="12824803" y="5436804"/>
                <a:ext cx="720618" cy="369332"/>
              </a:xfrm>
              <a:prstGeom prst="rect">
                <a:avLst/>
              </a:prstGeom>
              <a:noFill/>
            </p:spPr>
            <p:txBody>
              <a:bodyPr wrap="square" rtlCol="0">
                <a:spAutoFit/>
              </a:bodyPr>
              <a:lstStyle/>
              <a:p>
                <a:r>
                  <a:rPr lang="zh-CN" altLang="en-US" dirty="0"/>
                  <a:t>生人</a:t>
                </a:r>
              </a:p>
            </p:txBody>
          </p:sp>
          <p:sp>
            <p:nvSpPr>
              <p:cNvPr id="30" name="文本框 29">
                <a:extLst>
                  <a:ext uri="{FF2B5EF4-FFF2-40B4-BE49-F238E27FC236}">
                    <a16:creationId xmlns:a16="http://schemas.microsoft.com/office/drawing/2014/main" id="{B27D35FF-F624-8DE2-E3C2-9198FE192F62}"/>
                  </a:ext>
                </a:extLst>
              </p:cNvPr>
              <p:cNvSpPr txBox="1"/>
              <p:nvPr/>
            </p:nvSpPr>
            <p:spPr>
              <a:xfrm>
                <a:off x="13696341" y="5446864"/>
                <a:ext cx="778295" cy="369332"/>
              </a:xfrm>
              <a:prstGeom prst="rect">
                <a:avLst/>
              </a:prstGeom>
              <a:noFill/>
            </p:spPr>
            <p:txBody>
              <a:bodyPr wrap="square" rtlCol="0">
                <a:spAutoFit/>
              </a:bodyPr>
              <a:lstStyle/>
              <a:p>
                <a:r>
                  <a:rPr lang="zh-CN" altLang="zh-CN" dirty="0"/>
                  <a:t>をる</a:t>
                </a:r>
                <a:endParaRPr lang="zh-CN" altLang="en-US" dirty="0"/>
              </a:p>
            </p:txBody>
          </p:sp>
          <p:sp>
            <p:nvSpPr>
              <p:cNvPr id="31" name="文本框 30">
                <a:extLst>
                  <a:ext uri="{FF2B5EF4-FFF2-40B4-BE49-F238E27FC236}">
                    <a16:creationId xmlns:a16="http://schemas.microsoft.com/office/drawing/2014/main" id="{A92500D1-0AA8-C6D6-D739-FF870E6CBE17}"/>
                  </a:ext>
                </a:extLst>
              </p:cNvPr>
              <p:cNvSpPr txBox="1"/>
              <p:nvPr/>
            </p:nvSpPr>
            <p:spPr>
              <a:xfrm>
                <a:off x="12058565" y="8526480"/>
                <a:ext cx="190500" cy="369332"/>
              </a:xfrm>
              <a:prstGeom prst="rect">
                <a:avLst/>
              </a:prstGeom>
              <a:noFill/>
            </p:spPr>
            <p:txBody>
              <a:bodyPr wrap="square" rtlCol="0">
                <a:spAutoFit/>
              </a:bodyPr>
              <a:lstStyle/>
              <a:p>
                <a:r>
                  <a:rPr lang="zh-CN" altLang="en-US" dirty="0">
                    <a:solidFill>
                      <a:schemeClr val="bg1"/>
                    </a:solidFill>
                  </a:rPr>
                  <a:t>＋</a:t>
                </a:r>
              </a:p>
            </p:txBody>
          </p:sp>
          <p:sp>
            <p:nvSpPr>
              <p:cNvPr id="32" name="文本框 31">
                <a:extLst>
                  <a:ext uri="{FF2B5EF4-FFF2-40B4-BE49-F238E27FC236}">
                    <a16:creationId xmlns:a16="http://schemas.microsoft.com/office/drawing/2014/main" id="{2F6F84B9-B1B8-5010-B91E-87CA2C57F8B3}"/>
                  </a:ext>
                </a:extLst>
              </p:cNvPr>
              <p:cNvSpPr txBox="1"/>
              <p:nvPr/>
            </p:nvSpPr>
            <p:spPr>
              <a:xfrm>
                <a:off x="12228078" y="5038357"/>
                <a:ext cx="190995" cy="369332"/>
              </a:xfrm>
              <a:prstGeom prst="rect">
                <a:avLst/>
              </a:prstGeom>
              <a:noFill/>
            </p:spPr>
            <p:txBody>
              <a:bodyPr wrap="square" rtlCol="0">
                <a:spAutoFit/>
              </a:bodyPr>
              <a:lstStyle/>
              <a:p>
                <a:r>
                  <a:rPr lang="en-US" altLang="zh-CN" b="1" dirty="0"/>
                  <a:t>×</a:t>
                </a:r>
                <a:endParaRPr lang="zh-CN" altLang="en-US" b="1" dirty="0"/>
              </a:p>
            </p:txBody>
          </p:sp>
        </p:grpSp>
      </p:grpSp>
      <p:grpSp>
        <p:nvGrpSpPr>
          <p:cNvPr id="37" name="组合 36">
            <a:extLst>
              <a:ext uri="{FF2B5EF4-FFF2-40B4-BE49-F238E27FC236}">
                <a16:creationId xmlns:a16="http://schemas.microsoft.com/office/drawing/2014/main" id="{461CBE72-50B8-9F6E-FE65-FE95761CA4D1}"/>
              </a:ext>
            </a:extLst>
          </p:cNvPr>
          <p:cNvGrpSpPr/>
          <p:nvPr/>
        </p:nvGrpSpPr>
        <p:grpSpPr>
          <a:xfrm>
            <a:off x="7728523" y="4220367"/>
            <a:ext cx="3862341" cy="1631921"/>
            <a:chOff x="8263695" y="1644176"/>
            <a:chExt cx="3862341" cy="1631921"/>
          </a:xfrm>
        </p:grpSpPr>
        <p:sp>
          <p:nvSpPr>
            <p:cNvPr id="34" name="文本框 33">
              <a:extLst>
                <a:ext uri="{FF2B5EF4-FFF2-40B4-BE49-F238E27FC236}">
                  <a16:creationId xmlns:a16="http://schemas.microsoft.com/office/drawing/2014/main" id="{55BD3009-0671-84BF-6F0B-49036476C6CC}"/>
                </a:ext>
              </a:extLst>
            </p:cNvPr>
            <p:cNvSpPr txBox="1"/>
            <p:nvPr/>
          </p:nvSpPr>
          <p:spPr>
            <a:xfrm>
              <a:off x="8263695" y="1644176"/>
              <a:ext cx="386234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匹配判断优先</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匹配试次</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不匹配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填充试次</a:t>
              </a:r>
            </a:p>
          </p:txBody>
        </p:sp>
        <p:sp>
          <p:nvSpPr>
            <p:cNvPr id="36" name="文本框 35">
              <a:extLst>
                <a:ext uri="{FF2B5EF4-FFF2-40B4-BE49-F238E27FC236}">
                  <a16:creationId xmlns:a16="http://schemas.microsoft.com/office/drawing/2014/main" id="{B0C97A91-5627-2348-AFF7-251216580DF3}"/>
                </a:ext>
              </a:extLst>
            </p:cNvPr>
            <p:cNvSpPr txBox="1"/>
            <p:nvPr/>
          </p:nvSpPr>
          <p:spPr>
            <a:xfrm>
              <a:off x="8263695" y="2568211"/>
              <a:ext cx="386234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不匹配判断优先</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匹配</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填充试次</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不匹配试次</a:t>
              </a:r>
            </a:p>
          </p:txBody>
        </p:sp>
      </p:grpSp>
      <p:grpSp>
        <p:nvGrpSpPr>
          <p:cNvPr id="43" name="组合 42">
            <a:extLst>
              <a:ext uri="{FF2B5EF4-FFF2-40B4-BE49-F238E27FC236}">
                <a16:creationId xmlns:a16="http://schemas.microsoft.com/office/drawing/2014/main" id="{5D94F472-C38F-DABE-389E-D02C6022C792}"/>
              </a:ext>
            </a:extLst>
          </p:cNvPr>
          <p:cNvGrpSpPr/>
          <p:nvPr/>
        </p:nvGrpSpPr>
        <p:grpSpPr>
          <a:xfrm>
            <a:off x="7475240" y="2314189"/>
            <a:ext cx="4393869" cy="917076"/>
            <a:chOff x="7814512" y="2342903"/>
            <a:chExt cx="4393869" cy="917076"/>
          </a:xfrm>
        </p:grpSpPr>
        <p:sp>
          <p:nvSpPr>
            <p:cNvPr id="38" name="文本框 37">
              <a:extLst>
                <a:ext uri="{FF2B5EF4-FFF2-40B4-BE49-F238E27FC236}">
                  <a16:creationId xmlns:a16="http://schemas.microsoft.com/office/drawing/2014/main" id="{3758EB82-60F2-CAF6-B0F3-91D15D43A9C2}"/>
                </a:ext>
              </a:extLst>
            </p:cNvPr>
            <p:cNvSpPr txBox="1"/>
            <p:nvPr/>
          </p:nvSpPr>
          <p:spPr>
            <a:xfrm>
              <a:off x="7814512" y="2380507"/>
              <a:ext cx="1373662" cy="875881"/>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练习阶段</a:t>
              </a:r>
              <a:endParaRPr lang="en-US" altLang="zh-CN"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32 trials </a:t>
              </a:r>
            </a:p>
          </p:txBody>
        </p:sp>
        <p:sp>
          <p:nvSpPr>
            <p:cNvPr id="39" name="文本框 38">
              <a:extLst>
                <a:ext uri="{FF2B5EF4-FFF2-40B4-BE49-F238E27FC236}">
                  <a16:creationId xmlns:a16="http://schemas.microsoft.com/office/drawing/2014/main" id="{FDCECF7E-F667-4F36-9B30-F4848FFA5254}"/>
                </a:ext>
              </a:extLst>
            </p:cNvPr>
            <p:cNvSpPr txBox="1"/>
            <p:nvPr/>
          </p:nvSpPr>
          <p:spPr>
            <a:xfrm>
              <a:off x="10305327" y="2380507"/>
              <a:ext cx="1903054" cy="879472"/>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正式实验阶段</a:t>
              </a:r>
              <a:endParaRPr lang="en-US" altLang="zh-CN" sz="2000"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108×6</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r>
                <a:rPr lang="en-US" altLang="zh-CN" dirty="0"/>
                <a:t> </a:t>
              </a:r>
            </a:p>
          </p:txBody>
        </p:sp>
        <p:grpSp>
          <p:nvGrpSpPr>
            <p:cNvPr id="42" name="组合 41">
              <a:extLst>
                <a:ext uri="{FF2B5EF4-FFF2-40B4-BE49-F238E27FC236}">
                  <a16:creationId xmlns:a16="http://schemas.microsoft.com/office/drawing/2014/main" id="{F22EC05B-E7F8-D61C-6C1B-7B2D096123D6}"/>
                </a:ext>
              </a:extLst>
            </p:cNvPr>
            <p:cNvGrpSpPr/>
            <p:nvPr/>
          </p:nvGrpSpPr>
          <p:grpSpPr>
            <a:xfrm>
              <a:off x="9136298" y="2342903"/>
              <a:ext cx="1468309" cy="487469"/>
              <a:chOff x="9136298" y="2342903"/>
              <a:chExt cx="1468309" cy="487469"/>
            </a:xfrm>
          </p:grpSpPr>
          <p:cxnSp>
            <p:nvCxnSpPr>
              <p:cNvPr id="40" name="直接箭头连接符 39">
                <a:extLst>
                  <a:ext uri="{FF2B5EF4-FFF2-40B4-BE49-F238E27FC236}">
                    <a16:creationId xmlns:a16="http://schemas.microsoft.com/office/drawing/2014/main" id="{4399EDE5-12EE-083F-3BDD-0716D7AE4A3D}"/>
                  </a:ext>
                </a:extLst>
              </p:cNvPr>
              <p:cNvCxnSpPr>
                <a:cxnSpLocks/>
              </p:cNvCxnSpPr>
              <p:nvPr/>
            </p:nvCxnSpPr>
            <p:spPr>
              <a:xfrm>
                <a:off x="9151052" y="2830372"/>
                <a:ext cx="13529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317D8EC8-31FF-F4C1-A90C-379361D8EB9C}"/>
                  </a:ext>
                </a:extLst>
              </p:cNvPr>
              <p:cNvSpPr txBox="1"/>
              <p:nvPr/>
            </p:nvSpPr>
            <p:spPr>
              <a:xfrm>
                <a:off x="9136298" y="2342903"/>
                <a:ext cx="14683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endParaRPr lang="zh-CN" altLang="en-US" dirty="0">
                  <a:latin typeface="Times New Roman" panose="02020603050405020304" pitchFamily="18" charset="0"/>
                  <a:cs typeface="Times New Roman" panose="02020603050405020304" pitchFamily="18" charset="0"/>
                </a:endParaRPr>
              </a:p>
            </p:txBody>
          </p:sp>
        </p:grpSp>
      </p:grpSp>
      <p:sp>
        <p:nvSpPr>
          <p:cNvPr id="48" name="标题 8">
            <a:extLst>
              <a:ext uri="{FF2B5EF4-FFF2-40B4-BE49-F238E27FC236}">
                <a16:creationId xmlns:a16="http://schemas.microsoft.com/office/drawing/2014/main" id="{0EAFAB6F-9B94-4BD7-DF5C-4791F674C188}"/>
              </a:ext>
            </a:extLst>
          </p:cNvPr>
          <p:cNvSpPr txBox="1">
            <a:spLocks/>
          </p:cNvSpPr>
          <p:nvPr/>
        </p:nvSpPr>
        <p:spPr>
          <a:xfrm>
            <a:off x="-1" y="0"/>
            <a:ext cx="112395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latin typeface="微软雅黑" panose="020B0503020204020204" pitchFamily="34" charset="-122"/>
                <a:ea typeface="微软雅黑" panose="020B0503020204020204" pitchFamily="34" charset="-122"/>
              </a:rPr>
              <a:t>实验一：判断优先级对自我优势效应的影响</a:t>
            </a:r>
            <a:endParaRPr lang="zh-CN" altLang="en-US" dirty="0"/>
          </a:p>
        </p:txBody>
      </p:sp>
    </p:spTree>
    <p:extLst>
      <p:ext uri="{BB962C8B-B14F-4D97-AF65-F5344CB8AC3E}">
        <p14:creationId xmlns:p14="http://schemas.microsoft.com/office/powerpoint/2010/main" val="1600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5A9294D2-5F5E-45F0-FA32-9BBF6D1DD050}"/>
              </a:ext>
            </a:extLst>
          </p:cNvPr>
          <p:cNvSpPr txBox="1"/>
          <p:nvPr/>
        </p:nvSpPr>
        <p:spPr>
          <a:xfrm>
            <a:off x="137886" y="5605609"/>
            <a:ext cx="12054114" cy="871392"/>
          </a:xfrm>
          <a:prstGeom prst="rect">
            <a:avLst/>
          </a:prstGeom>
          <a:noFill/>
        </p:spPr>
        <p:txBody>
          <a:bodyPr wrap="square">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判断优先级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匹配情况 </a:t>
            </a:r>
            <a:r>
              <a:rPr lang="en-US" altLang="zh-CN" dirty="0">
                <a:latin typeface="微软雅黑" panose="020B0503020204020204" pitchFamily="34" charset="-122"/>
                <a:ea typeface="微软雅黑" panose="020B0503020204020204" pitchFamily="34" charset="-122"/>
              </a:rPr>
              <a:t>(</a:t>
            </a:r>
            <a:r>
              <a:rPr lang="en-US" altLang="zh-CN" sz="1800" i="1" dirty="0" err="1">
                <a:effectLst/>
                <a:latin typeface="微软雅黑" panose="020B0503020204020204" pitchFamily="34" charset="-122"/>
                <a:ea typeface="微软雅黑" panose="020B0503020204020204" pitchFamily="34" charset="-122"/>
                <a:cs typeface="Times New Roman" panose="02020603050405020304" pitchFamily="18" charset="0"/>
              </a:rPr>
              <a:t>BF</a:t>
            </a:r>
            <a:r>
              <a:rPr lang="en-US" altLang="zh-CN" sz="18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incl</a:t>
            </a:r>
            <a:r>
              <a:rPr lang="en-US" altLang="zh-CN" sz="1800" baseline="-25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977203.582</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不同的判断优先级下均存在</a:t>
            </a:r>
            <a:r>
              <a:rPr lang="zh-CN" altLang="en-US" dirty="0">
                <a:latin typeface="微软雅黑" panose="020B0503020204020204" pitchFamily="34" charset="-122"/>
                <a:ea typeface="微软雅黑" panose="020B0503020204020204" pitchFamily="34" charset="-122"/>
              </a:rPr>
              <a:t>对</a:t>
            </a:r>
            <a:r>
              <a:rPr lang="zh-CN" altLang="zh-CN" dirty="0">
                <a:latin typeface="微软雅黑" panose="020B0503020204020204" pitchFamily="34" charset="-122"/>
                <a:ea typeface="微软雅黑" panose="020B0503020204020204" pitchFamily="34" charset="-122"/>
              </a:rPr>
              <a:t>匹配</a:t>
            </a:r>
            <a:r>
              <a:rPr lang="zh-CN" altLang="en-US" dirty="0">
                <a:latin typeface="微软雅黑" panose="020B0503020204020204" pitchFamily="34" charset="-122"/>
                <a:ea typeface="微软雅黑" panose="020B0503020204020204" pitchFamily="34" charset="-122"/>
              </a:rPr>
              <a:t>试次的反应速度快于不匹配试次</a:t>
            </a:r>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匹配判断优先</a:t>
            </a:r>
            <a:r>
              <a:rPr lang="en-US" altLang="zh-CN" sz="1800" dirty="0">
                <a:effectLst/>
                <a:latin typeface="微软雅黑" panose="020B0503020204020204" pitchFamily="34" charset="-122"/>
                <a:ea typeface="微软雅黑" panose="020B0503020204020204" pitchFamily="34" charset="-122"/>
              </a:rPr>
              <a:t>: </a:t>
            </a:r>
            <a:r>
              <a:rPr lang="en-US" altLang="zh-CN" sz="1800" i="1" dirty="0">
                <a:effectLst/>
                <a:latin typeface="微软雅黑" panose="020B0503020204020204" pitchFamily="34" charset="-122"/>
                <a:ea typeface="微软雅黑" panose="020B0503020204020204" pitchFamily="34" charset="-122"/>
              </a:rPr>
              <a:t>BF</a:t>
            </a:r>
            <a:r>
              <a:rPr lang="en-US" altLang="zh-CN" sz="1800" baseline="-25000" dirty="0">
                <a:effectLst/>
                <a:latin typeface="微软雅黑" panose="020B0503020204020204" pitchFamily="34" charset="-122"/>
                <a:ea typeface="微软雅黑" panose="020B0503020204020204" pitchFamily="34" charset="-122"/>
              </a:rPr>
              <a:t>10 </a:t>
            </a:r>
            <a:r>
              <a:rPr lang="en-US" altLang="zh-CN" sz="1800" dirty="0">
                <a:effectLst/>
                <a:latin typeface="微软雅黑" panose="020B0503020204020204" pitchFamily="34" charset="-122"/>
                <a:ea typeface="微软雅黑" panose="020B0503020204020204" pitchFamily="34" charset="-122"/>
              </a:rPr>
              <a:t>= 2.706×10</a:t>
            </a:r>
            <a:r>
              <a:rPr lang="en-US" altLang="zh-CN" sz="1800" baseline="30000" dirty="0">
                <a:effectLst/>
                <a:latin typeface="微软雅黑" panose="020B0503020204020204" pitchFamily="34" charset="-122"/>
                <a:ea typeface="微软雅黑" panose="020B0503020204020204" pitchFamily="34" charset="-122"/>
              </a:rPr>
              <a:t>12</a:t>
            </a:r>
            <a:r>
              <a:rPr lang="en-US" altLang="zh-CN" sz="1800" dirty="0">
                <a:effectLst/>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不匹配判断优先</a:t>
            </a:r>
            <a:r>
              <a:rPr lang="en-US" altLang="zh-CN" sz="1800" dirty="0">
                <a:effectLst/>
                <a:latin typeface="微软雅黑" panose="020B0503020204020204" pitchFamily="34" charset="-122"/>
                <a:ea typeface="微软雅黑" panose="020B0503020204020204" pitchFamily="34" charset="-122"/>
              </a:rPr>
              <a:t>: </a:t>
            </a:r>
            <a:r>
              <a:rPr lang="en-US" altLang="zh-CN" sz="1800" i="1" dirty="0">
                <a:effectLst/>
                <a:latin typeface="微软雅黑" panose="020B0503020204020204" pitchFamily="34" charset="-122"/>
                <a:ea typeface="微软雅黑" panose="020B0503020204020204" pitchFamily="34" charset="-122"/>
              </a:rPr>
              <a:t>BF</a:t>
            </a:r>
            <a:r>
              <a:rPr lang="en-US" altLang="zh-CN" sz="1800" baseline="-25000" dirty="0">
                <a:effectLst/>
                <a:latin typeface="微软雅黑" panose="020B0503020204020204" pitchFamily="34" charset="-122"/>
                <a:ea typeface="微软雅黑" panose="020B0503020204020204" pitchFamily="34" charset="-122"/>
              </a:rPr>
              <a:t>10 </a:t>
            </a:r>
            <a:r>
              <a:rPr lang="en-US" altLang="zh-CN" sz="1800" dirty="0">
                <a:effectLst/>
                <a:latin typeface="微软雅黑" panose="020B0503020204020204" pitchFamily="34" charset="-122"/>
                <a:ea typeface="微软雅黑" panose="020B0503020204020204" pitchFamily="34" charset="-122"/>
              </a:rPr>
              <a:t>= 1536.279</a:t>
            </a:r>
            <a:r>
              <a:rPr lang="en-US" altLang="zh-CN" sz="1800" dirty="0">
                <a:effectLst/>
                <a:latin typeface="Times New Roman" panose="02020603050405020304" pitchFamily="18" charset="0"/>
                <a:ea typeface="宋体" panose="02010600030101010101" pitchFamily="2" charset="-122"/>
              </a:rPr>
              <a:t>)</a:t>
            </a:r>
            <a:endParaRPr lang="en-US" altLang="zh-CN"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0230C710-2ACD-3C7B-5833-19A81AB35E75}"/>
              </a:ext>
            </a:extLst>
          </p:cNvPr>
          <p:cNvGrpSpPr/>
          <p:nvPr/>
        </p:nvGrpSpPr>
        <p:grpSpPr>
          <a:xfrm>
            <a:off x="916215" y="1299279"/>
            <a:ext cx="10645445" cy="4185680"/>
            <a:chOff x="885110" y="2385547"/>
            <a:chExt cx="9136697" cy="3557650"/>
          </a:xfrm>
        </p:grpSpPr>
        <p:sp>
          <p:nvSpPr>
            <p:cNvPr id="15" name="文本框 14">
              <a:extLst>
                <a:ext uri="{FF2B5EF4-FFF2-40B4-BE49-F238E27FC236}">
                  <a16:creationId xmlns:a16="http://schemas.microsoft.com/office/drawing/2014/main" id="{D1EBDCFF-979A-3F05-3C06-30E5C1C136BB}"/>
                </a:ext>
              </a:extLst>
            </p:cNvPr>
            <p:cNvSpPr txBox="1"/>
            <p:nvPr/>
          </p:nvSpPr>
          <p:spPr>
            <a:xfrm>
              <a:off x="1843747" y="5629280"/>
              <a:ext cx="1692323" cy="31391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匹配判断优先</a:t>
              </a:r>
            </a:p>
          </p:txBody>
        </p:sp>
        <p:sp>
          <p:nvSpPr>
            <p:cNvPr id="16" name="文本框 15">
              <a:extLst>
                <a:ext uri="{FF2B5EF4-FFF2-40B4-BE49-F238E27FC236}">
                  <a16:creationId xmlns:a16="http://schemas.microsoft.com/office/drawing/2014/main" id="{7D3B956F-4C55-0ED3-959A-F791F704CDC1}"/>
                </a:ext>
              </a:extLst>
            </p:cNvPr>
            <p:cNvSpPr txBox="1"/>
            <p:nvPr/>
          </p:nvSpPr>
          <p:spPr>
            <a:xfrm>
              <a:off x="6254664" y="5629280"/>
              <a:ext cx="2106305" cy="31391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不匹配判断优先</a:t>
              </a:r>
            </a:p>
          </p:txBody>
        </p:sp>
        <p:pic>
          <p:nvPicPr>
            <p:cNvPr id="17" name="图片 16">
              <a:extLst>
                <a:ext uri="{FF2B5EF4-FFF2-40B4-BE49-F238E27FC236}">
                  <a16:creationId xmlns:a16="http://schemas.microsoft.com/office/drawing/2014/main" id="{3381013D-1301-4150-5646-110625028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110" y="2385547"/>
              <a:ext cx="4325518" cy="2851834"/>
            </a:xfrm>
            <a:prstGeom prst="rect">
              <a:avLst/>
            </a:prstGeom>
          </p:spPr>
        </p:pic>
        <p:pic>
          <p:nvPicPr>
            <p:cNvPr id="18" name="图片 17">
              <a:extLst>
                <a:ext uri="{FF2B5EF4-FFF2-40B4-BE49-F238E27FC236}">
                  <a16:creationId xmlns:a16="http://schemas.microsoft.com/office/drawing/2014/main" id="{2A5A4A25-1A25-0B28-1278-76E5BAAFA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0221" y="2386181"/>
              <a:ext cx="4451586" cy="2851200"/>
            </a:xfrm>
            <a:prstGeom prst="rect">
              <a:avLst/>
            </a:prstGeom>
          </p:spPr>
        </p:pic>
      </p:grpSp>
      <p:sp>
        <p:nvSpPr>
          <p:cNvPr id="8" name="标题 7">
            <a:extLst>
              <a:ext uri="{FF2B5EF4-FFF2-40B4-BE49-F238E27FC236}">
                <a16:creationId xmlns:a16="http://schemas.microsoft.com/office/drawing/2014/main" id="{C044D765-670B-3F06-50B0-FB83C1AF66CA}"/>
              </a:ext>
            </a:extLst>
          </p:cNvPr>
          <p:cNvSpPr>
            <a:spLocks noGrp="1"/>
          </p:cNvSpPr>
          <p:nvPr>
            <p:ph type="title"/>
          </p:nvPr>
        </p:nvSpPr>
        <p:spPr>
          <a:xfrm>
            <a:off x="0" y="0"/>
            <a:ext cx="10515600" cy="1325563"/>
          </a:xfrm>
        </p:spPr>
        <p:txBody>
          <a:bodyPr/>
          <a:lstStyle/>
          <a:p>
            <a:r>
              <a:rPr lang="zh-CN" altLang="en-US" sz="4400" dirty="0">
                <a:latin typeface="微软雅黑" panose="020B0503020204020204" pitchFamily="34" charset="-122"/>
                <a:ea typeface="微软雅黑" panose="020B0503020204020204" pitchFamily="34" charset="-122"/>
              </a:rPr>
              <a:t>实验一 </a:t>
            </a:r>
            <a:r>
              <a:rPr lang="en-US" altLang="zh-CN" sz="4400" dirty="0">
                <a:latin typeface="微软雅黑" panose="020B0503020204020204" pitchFamily="34" charset="-122"/>
                <a:ea typeface="微软雅黑" panose="020B0503020204020204" pitchFamily="34" charset="-122"/>
              </a:rPr>
              <a:t>RT</a:t>
            </a:r>
            <a:r>
              <a:rPr lang="zh-CN" altLang="en-US" sz="4400"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332844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BE40F00-D1A2-5B0C-D751-19CB6B104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715" y="2358122"/>
            <a:ext cx="6115940" cy="407729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F737031-8211-377E-01F0-2DD70BB7D5D0}"/>
              </a:ext>
            </a:extLst>
          </p:cNvPr>
          <p:cNvSpPr txBox="1"/>
          <p:nvPr/>
        </p:nvSpPr>
        <p:spPr>
          <a:xfrm>
            <a:off x="527050" y="1396833"/>
            <a:ext cx="10780486" cy="96128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快同效应量：</a:t>
            </a:r>
            <a:r>
              <a:rPr lang="zh-CN" altLang="zh-CN" sz="2000" dirty="0">
                <a:latin typeface="微软雅黑" panose="020B0503020204020204" pitchFamily="34" charset="-122"/>
                <a:ea typeface="微软雅黑" panose="020B0503020204020204" pitchFamily="34" charset="-122"/>
              </a:rPr>
              <a:t>不匹配条件下的平均反应时</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匹配条件下的平均反应时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匹配判断优先条件下的快同效应量高于不匹配判断优先条件</a:t>
            </a:r>
            <a:r>
              <a:rPr lang="en-US" altLang="zh-CN" sz="2000" dirty="0">
                <a:effectLst/>
                <a:latin typeface="微软雅黑" panose="020B0503020204020204" pitchFamily="34" charset="-122"/>
                <a:ea typeface="微软雅黑" panose="020B0503020204020204" pitchFamily="34" charset="-122"/>
              </a:rPr>
              <a:t>, </a:t>
            </a:r>
            <a:r>
              <a:rPr lang="en-US" altLang="zh-CN" sz="2000" i="1" dirty="0">
                <a:effectLst/>
                <a:latin typeface="微软雅黑" panose="020B0503020204020204" pitchFamily="34" charset="-122"/>
                <a:ea typeface="微软雅黑" panose="020B0503020204020204" pitchFamily="34" charset="-122"/>
              </a:rPr>
              <a:t>BF</a:t>
            </a:r>
            <a:r>
              <a:rPr lang="en-US" altLang="zh-CN" sz="2000" baseline="-25000" dirty="0">
                <a:effectLst/>
                <a:latin typeface="微软雅黑" panose="020B0503020204020204" pitchFamily="34" charset="-122"/>
                <a:ea typeface="微软雅黑" panose="020B0503020204020204" pitchFamily="34" charset="-122"/>
              </a:rPr>
              <a:t>10 </a:t>
            </a:r>
            <a:r>
              <a:rPr lang="en-US" altLang="zh-CN" sz="2000" dirty="0">
                <a:effectLst/>
                <a:latin typeface="微软雅黑" panose="020B0503020204020204" pitchFamily="34" charset="-122"/>
                <a:ea typeface="微软雅黑" panose="020B0503020204020204" pitchFamily="34" charset="-122"/>
              </a:rPr>
              <a:t>= 1.002×10</a:t>
            </a:r>
            <a:r>
              <a:rPr lang="en-US" altLang="zh-CN" sz="2000" baseline="30000" dirty="0">
                <a:effectLst/>
                <a:latin typeface="微软雅黑" panose="020B0503020204020204" pitchFamily="34" charset="-122"/>
                <a:ea typeface="微软雅黑" panose="020B0503020204020204" pitchFamily="34" charset="-122"/>
              </a:rPr>
              <a:t>6</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endParaRPr>
          </a:p>
        </p:txBody>
      </p:sp>
      <p:sp>
        <p:nvSpPr>
          <p:cNvPr id="11" name="标题 7">
            <a:extLst>
              <a:ext uri="{FF2B5EF4-FFF2-40B4-BE49-F238E27FC236}">
                <a16:creationId xmlns:a16="http://schemas.microsoft.com/office/drawing/2014/main" id="{4928588E-E940-0619-E3D9-0A5FB3610515}"/>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实验一 </a:t>
            </a:r>
            <a:r>
              <a:rPr lang="en-US" altLang="zh-CN" dirty="0">
                <a:latin typeface="微软雅黑" panose="020B0503020204020204" pitchFamily="34" charset="-122"/>
                <a:ea typeface="微软雅黑" panose="020B0503020204020204" pitchFamily="34" charset="-122"/>
              </a:rPr>
              <a:t>RT</a:t>
            </a:r>
            <a:r>
              <a:rPr lang="zh-CN" altLang="en-US"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402053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905F57FE-2964-2CD0-2FE2-0902CCC56848}"/>
              </a:ext>
            </a:extLst>
          </p:cNvPr>
          <p:cNvSpPr txBox="1"/>
          <p:nvPr/>
        </p:nvSpPr>
        <p:spPr>
          <a:xfrm>
            <a:off x="527050" y="5568826"/>
            <a:ext cx="11372233" cy="787523"/>
          </a:xfrm>
          <a:prstGeom prst="rect">
            <a:avLst/>
          </a:prstGeom>
          <a:noFill/>
        </p:spPr>
        <p:txBody>
          <a:bodyPr wrap="square">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判断优先级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匹配情况 </a:t>
            </a:r>
            <a:r>
              <a:rPr lang="en-US" altLang="zh-CN" sz="1600" dirty="0">
                <a:effectLst/>
                <a:latin typeface="微软雅黑" panose="020B0503020204020204" pitchFamily="34" charset="-122"/>
                <a:ea typeface="微软雅黑" panose="020B0503020204020204" pitchFamily="34" charset="-122"/>
              </a:rPr>
              <a:t>(</a:t>
            </a:r>
            <a:r>
              <a:rPr lang="en-US" altLang="zh-CN" sz="1600" i="1" dirty="0" err="1">
                <a:effectLst/>
                <a:latin typeface="微软雅黑" panose="020B0503020204020204" pitchFamily="34" charset="-122"/>
                <a:ea typeface="微软雅黑" panose="020B0503020204020204" pitchFamily="34" charset="-122"/>
              </a:rPr>
              <a:t>BF</a:t>
            </a:r>
            <a:r>
              <a:rPr lang="en-US" altLang="zh-CN" sz="1600" baseline="-25000" dirty="0" err="1">
                <a:effectLst/>
                <a:latin typeface="微软雅黑" panose="020B0503020204020204" pitchFamily="34" charset="-122"/>
                <a:ea typeface="微软雅黑" panose="020B0503020204020204" pitchFamily="34" charset="-122"/>
              </a:rPr>
              <a:t>incl</a:t>
            </a:r>
            <a:r>
              <a:rPr lang="en-US" altLang="zh-CN" sz="1600" baseline="-25000" dirty="0">
                <a:effectLst/>
                <a:latin typeface="微软雅黑" panose="020B0503020204020204" pitchFamily="34" charset="-122"/>
                <a:ea typeface="微软雅黑" panose="020B0503020204020204" pitchFamily="34" charset="-122"/>
              </a:rPr>
              <a:t> </a:t>
            </a:r>
            <a:r>
              <a:rPr lang="en-US" altLang="zh-CN" sz="1600" dirty="0">
                <a:effectLst/>
                <a:latin typeface="微软雅黑" panose="020B0503020204020204" pitchFamily="34" charset="-122"/>
                <a:ea typeface="微软雅黑" panose="020B0503020204020204" pitchFamily="34" charset="-122"/>
              </a:rPr>
              <a:t>= 1.314×10</a:t>
            </a:r>
            <a:r>
              <a:rPr lang="en-US" altLang="zh-CN" sz="1600" baseline="30000" dirty="0">
                <a:effectLst/>
                <a:latin typeface="微软雅黑" panose="020B0503020204020204" pitchFamily="34" charset="-122"/>
                <a:ea typeface="微软雅黑" panose="020B0503020204020204" pitchFamily="34" charset="-122"/>
              </a:rPr>
              <a:t>7</a:t>
            </a:r>
            <a:r>
              <a:rPr lang="en-US" altLang="zh-CN" sz="1600" dirty="0">
                <a:effectLst/>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匹配判断优先条件下，匹配条件下的正确率</a:t>
            </a:r>
            <a:r>
              <a:rPr lang="zh-CN"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高于</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不匹配条件</a:t>
            </a:r>
            <a:r>
              <a:rPr lang="en-US" altLang="zh-CN" sz="1600" dirty="0">
                <a:latin typeface="微软雅黑" panose="020B0503020204020204" pitchFamily="34" charset="-122"/>
                <a:ea typeface="微软雅黑" panose="020B0503020204020204" pitchFamily="34" charset="-122"/>
              </a:rPr>
              <a:t>(</a:t>
            </a:r>
            <a:r>
              <a:rPr lang="en-US" altLang="zh-CN" sz="1600" i="1" dirty="0">
                <a:effectLst/>
                <a:latin typeface="微软雅黑" panose="020B0503020204020204" pitchFamily="34" charset="-122"/>
                <a:ea typeface="微软雅黑" panose="020B0503020204020204" pitchFamily="34" charset="-122"/>
              </a:rPr>
              <a:t>BF</a:t>
            </a:r>
            <a:r>
              <a:rPr lang="en-US" altLang="zh-CN" sz="1600" baseline="-25000" dirty="0">
                <a:effectLst/>
                <a:latin typeface="微软雅黑" panose="020B0503020204020204" pitchFamily="34" charset="-122"/>
                <a:ea typeface="微软雅黑" panose="020B0503020204020204" pitchFamily="34" charset="-122"/>
              </a:rPr>
              <a:t>10 </a:t>
            </a:r>
            <a:r>
              <a:rPr lang="en-US" altLang="zh-CN" sz="1600" dirty="0">
                <a:effectLst/>
                <a:latin typeface="微软雅黑" panose="020B0503020204020204" pitchFamily="34" charset="-122"/>
                <a:ea typeface="微软雅黑" panose="020B0503020204020204" pitchFamily="34" charset="-122"/>
              </a:rPr>
              <a:t>= 9940.700)</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；不匹配判断优先条件下，匹配条件下的正确率</a:t>
            </a:r>
            <a:r>
              <a:rPr lang="zh-CN"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低于</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不匹配条件</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i="1" dirty="0">
                <a:effectLst/>
                <a:latin typeface="微软雅黑" panose="020B0503020204020204" pitchFamily="34" charset="-122"/>
                <a:ea typeface="微软雅黑" panose="020B0503020204020204" pitchFamily="34" charset="-122"/>
              </a:rPr>
              <a:t>BF</a:t>
            </a:r>
            <a:r>
              <a:rPr lang="en-US" altLang="zh-CN" sz="1600" baseline="-25000" dirty="0">
                <a:effectLst/>
                <a:latin typeface="微软雅黑" panose="020B0503020204020204" pitchFamily="34" charset="-122"/>
                <a:ea typeface="微软雅黑" panose="020B0503020204020204" pitchFamily="34" charset="-122"/>
              </a:rPr>
              <a:t>10 </a:t>
            </a:r>
            <a:r>
              <a:rPr lang="en-US" altLang="zh-CN" sz="1600" dirty="0">
                <a:effectLst/>
                <a:latin typeface="微软雅黑" panose="020B0503020204020204" pitchFamily="34" charset="-122"/>
                <a:ea typeface="微软雅黑" panose="020B0503020204020204" pitchFamily="34" charset="-122"/>
              </a:rPr>
              <a:t>= 361.803)</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6D1D3996-6BBD-554A-3E26-A3C8FB7C5B2E}"/>
              </a:ext>
            </a:extLst>
          </p:cNvPr>
          <p:cNvGrpSpPr/>
          <p:nvPr/>
        </p:nvGrpSpPr>
        <p:grpSpPr>
          <a:xfrm>
            <a:off x="916347" y="1260783"/>
            <a:ext cx="10651690" cy="4045025"/>
            <a:chOff x="757450" y="2414911"/>
            <a:chExt cx="9168465" cy="3481764"/>
          </a:xfrm>
        </p:grpSpPr>
        <p:sp>
          <p:nvSpPr>
            <p:cNvPr id="3" name="文本框 2">
              <a:extLst>
                <a:ext uri="{FF2B5EF4-FFF2-40B4-BE49-F238E27FC236}">
                  <a16:creationId xmlns:a16="http://schemas.microsoft.com/office/drawing/2014/main" id="{1464AED8-E3D8-A51C-868F-73C5F3D47049}"/>
                </a:ext>
              </a:extLst>
            </p:cNvPr>
            <p:cNvSpPr txBox="1"/>
            <p:nvPr/>
          </p:nvSpPr>
          <p:spPr>
            <a:xfrm>
              <a:off x="1839933" y="5527342"/>
              <a:ext cx="1692323" cy="369332"/>
            </a:xfrm>
            <a:prstGeom prst="rect">
              <a:avLst/>
            </a:prstGeom>
            <a:noFill/>
          </p:spPr>
          <p:txBody>
            <a:bodyPr wrap="square" rtlCol="0">
              <a:spAutoFit/>
            </a:bodyPr>
            <a:lstStyle/>
            <a:p>
              <a:r>
                <a:rPr lang="zh-CN" altLang="en-US" dirty="0"/>
                <a:t>匹配判断优先</a:t>
              </a:r>
            </a:p>
          </p:txBody>
        </p:sp>
        <p:sp>
          <p:nvSpPr>
            <p:cNvPr id="5" name="文本框 4">
              <a:extLst>
                <a:ext uri="{FF2B5EF4-FFF2-40B4-BE49-F238E27FC236}">
                  <a16:creationId xmlns:a16="http://schemas.microsoft.com/office/drawing/2014/main" id="{E650FE72-B785-C15F-CD49-78AF87E28E2A}"/>
                </a:ext>
              </a:extLst>
            </p:cNvPr>
            <p:cNvSpPr txBox="1"/>
            <p:nvPr/>
          </p:nvSpPr>
          <p:spPr>
            <a:xfrm>
              <a:off x="6723228" y="5527343"/>
              <a:ext cx="2106305" cy="369332"/>
            </a:xfrm>
            <a:prstGeom prst="rect">
              <a:avLst/>
            </a:prstGeom>
            <a:noFill/>
          </p:spPr>
          <p:txBody>
            <a:bodyPr wrap="square" rtlCol="0">
              <a:spAutoFit/>
            </a:bodyPr>
            <a:lstStyle/>
            <a:p>
              <a:r>
                <a:rPr lang="zh-CN" altLang="en-US" dirty="0"/>
                <a:t>不匹配判断优先</a:t>
              </a:r>
            </a:p>
          </p:txBody>
        </p:sp>
        <p:pic>
          <p:nvPicPr>
            <p:cNvPr id="8" name="图片 7">
              <a:extLst>
                <a:ext uri="{FF2B5EF4-FFF2-40B4-BE49-F238E27FC236}">
                  <a16:creationId xmlns:a16="http://schemas.microsoft.com/office/drawing/2014/main" id="{48C0C931-6070-D06E-3C58-E79144690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50" y="2414911"/>
              <a:ext cx="4365094" cy="2851200"/>
            </a:xfrm>
            <a:prstGeom prst="rect">
              <a:avLst/>
            </a:prstGeom>
          </p:spPr>
        </p:pic>
        <p:pic>
          <p:nvPicPr>
            <p:cNvPr id="9" name="图片 8">
              <a:extLst>
                <a:ext uri="{FF2B5EF4-FFF2-40B4-BE49-F238E27FC236}">
                  <a16:creationId xmlns:a16="http://schemas.microsoft.com/office/drawing/2014/main" id="{BE8C8CFC-56DF-5876-3215-C7DAEE33E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715" y="2414911"/>
              <a:ext cx="4171200" cy="2851200"/>
            </a:xfrm>
            <a:prstGeom prst="rect">
              <a:avLst/>
            </a:prstGeom>
          </p:spPr>
        </p:pic>
      </p:grpSp>
      <p:sp>
        <p:nvSpPr>
          <p:cNvPr id="15" name="标题 7">
            <a:extLst>
              <a:ext uri="{FF2B5EF4-FFF2-40B4-BE49-F238E27FC236}">
                <a16:creationId xmlns:a16="http://schemas.microsoft.com/office/drawing/2014/main" id="{E842E2E4-4EE6-FCDF-BC3F-72359BB0EB7F}"/>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实验一 </a:t>
            </a:r>
            <a:r>
              <a:rPr lang="en-US" altLang="zh-CN" dirty="0">
                <a:latin typeface="微软雅黑" panose="020B0503020204020204" pitchFamily="34" charset="-122"/>
                <a:ea typeface="微软雅黑" panose="020B0503020204020204" pitchFamily="34" charset="-122"/>
              </a:rPr>
              <a:t>ACC</a:t>
            </a:r>
            <a:r>
              <a:rPr lang="zh-CN" altLang="en-US"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253795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EAAD87E-85AE-A227-E704-D9D75EF451A5}"/>
              </a:ext>
            </a:extLst>
          </p:cNvPr>
          <p:cNvSpPr>
            <a:spLocks noGrp="1"/>
          </p:cNvSpPr>
          <p:nvPr>
            <p:ph type="title"/>
          </p:nvPr>
        </p:nvSpPr>
        <p:spPr>
          <a:xfrm>
            <a:off x="0" y="0"/>
            <a:ext cx="10515600" cy="1325563"/>
          </a:xfrm>
        </p:spPr>
        <p:txBody>
          <a:bodyPr/>
          <a:lstStyle/>
          <a:p>
            <a:r>
              <a:rPr lang="zh-CN" altLang="en-US" sz="4400" dirty="0">
                <a:latin typeface="微软雅黑" panose="020B0503020204020204" pitchFamily="34" charset="-122"/>
                <a:ea typeface="微软雅黑" panose="020B0503020204020204" pitchFamily="34" charset="-122"/>
              </a:rPr>
              <a:t>实验二：任务目标对自我优势效应的影响</a:t>
            </a:r>
            <a:endParaRPr lang="zh-CN" altLang="en-US" dirty="0"/>
          </a:p>
        </p:txBody>
      </p:sp>
      <p:sp>
        <p:nvSpPr>
          <p:cNvPr id="5" name="内容占位符 4">
            <a:extLst>
              <a:ext uri="{FF2B5EF4-FFF2-40B4-BE49-F238E27FC236}">
                <a16:creationId xmlns:a16="http://schemas.microsoft.com/office/drawing/2014/main" id="{BD61E0D1-09C1-0DD6-008F-B49CE64BC44B}"/>
              </a:ext>
            </a:extLst>
          </p:cNvPr>
          <p:cNvSpPr>
            <a:spLocks noGrp="1"/>
          </p:cNvSpPr>
          <p:nvPr>
            <p:ph idx="4294967295"/>
          </p:nvPr>
        </p:nvSpPr>
        <p:spPr>
          <a:xfrm>
            <a:off x="552450" y="1460500"/>
            <a:ext cx="11137900" cy="5424487"/>
          </a:xfrm>
        </p:spPr>
        <p:txBody>
          <a:bodyPr>
            <a:norm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实验假设：</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在重点关注自我图形的条件下将出现默认的自我优势效应，而在其他重点关注条件下，将出现目标优势效应，自我优势效应将减弱或消失。</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实验设计：</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en-US" altLang="zh-CN" sz="1800" dirty="0">
                <a:latin typeface="微软雅黑" panose="020B0503020204020204" pitchFamily="34" charset="-122"/>
                <a:ea typeface="微软雅黑" panose="020B0503020204020204" pitchFamily="34" charset="-122"/>
              </a:rPr>
              <a:t>3×3×2 </a:t>
            </a:r>
            <a:r>
              <a:rPr lang="zh-CN" altLang="en-US" sz="1800" dirty="0">
                <a:latin typeface="微软雅黑" panose="020B0503020204020204" pitchFamily="34" charset="-122"/>
                <a:ea typeface="微软雅黑" panose="020B0503020204020204" pitchFamily="34" charset="-122"/>
              </a:rPr>
              <a:t>三因素被试内实验设计；</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自变量：任务目标（重点关注自我图形</a:t>
            </a:r>
            <a:r>
              <a:rPr lang="en-US" altLang="zh-CN" sz="1800" dirty="0">
                <a:latin typeface="微软雅黑" panose="020B0503020204020204" pitchFamily="34" charset="-122"/>
                <a:ea typeface="微软雅黑" panose="020B0503020204020204" pitchFamily="34" charset="-122"/>
              </a:rPr>
              <a:t> vs.</a:t>
            </a:r>
            <a:r>
              <a:rPr lang="zh-CN" altLang="en-US" sz="1800" dirty="0">
                <a:latin typeface="微软雅黑" panose="020B0503020204020204" pitchFamily="34" charset="-122"/>
                <a:ea typeface="微软雅黑" panose="020B0503020204020204" pitchFamily="34" charset="-122"/>
              </a:rPr>
              <a:t>重点关注朋友图形</a:t>
            </a:r>
            <a:r>
              <a:rPr lang="en-US" altLang="zh-CN" sz="1800" dirty="0">
                <a:latin typeface="微软雅黑" panose="020B0503020204020204" pitchFamily="34" charset="-122"/>
                <a:ea typeface="微软雅黑" panose="020B0503020204020204" pitchFamily="34" charset="-122"/>
              </a:rPr>
              <a:t> vs.</a:t>
            </a:r>
            <a:r>
              <a:rPr lang="zh-CN" altLang="en-US" sz="1800" dirty="0">
                <a:latin typeface="微软雅黑" panose="020B0503020204020204" pitchFamily="34" charset="-122"/>
                <a:ea typeface="微软雅黑" panose="020B0503020204020204" pitchFamily="34" charset="-122"/>
              </a:rPr>
              <a:t>重点关注生人图形</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）、图形的社会相关性（自我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朋友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生人）、图形</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标签匹配情况（匹配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不匹配）</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因变量：被试的按键反应时、正确率</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被试：</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最终招募 </a:t>
            </a:r>
            <a:r>
              <a:rPr lang="en-US" altLang="zh-CN" sz="1800" dirty="0">
                <a:latin typeface="微软雅黑" panose="020B0503020204020204" pitchFamily="34" charset="-122"/>
                <a:ea typeface="微软雅黑" panose="020B0503020204020204" pitchFamily="34" charset="-122"/>
              </a:rPr>
              <a:t>20~28 </a:t>
            </a:r>
            <a:r>
              <a:rPr lang="zh-CN" altLang="en-US" sz="1800" dirty="0">
                <a:latin typeface="微软雅黑" panose="020B0503020204020204" pitchFamily="34" charset="-122"/>
                <a:ea typeface="微软雅黑" panose="020B0503020204020204" pitchFamily="34" charset="-122"/>
              </a:rPr>
              <a:t>岁（</a:t>
            </a:r>
            <a:r>
              <a:rPr lang="en-US" altLang="zh-CN" sz="1800" dirty="0">
                <a:latin typeface="微软雅黑" panose="020B0503020204020204" pitchFamily="34" charset="-122"/>
                <a:ea typeface="微软雅黑" panose="020B0503020204020204" pitchFamily="34" charset="-122"/>
              </a:rPr>
              <a:t>M = 22.28 ± 1.52</a:t>
            </a:r>
            <a:r>
              <a:rPr lang="zh-CN" altLang="en-US" sz="1800" dirty="0">
                <a:latin typeface="微软雅黑" panose="020B0503020204020204" pitchFamily="34" charset="-122"/>
                <a:ea typeface="微软雅黑" panose="020B0503020204020204" pitchFamily="34" charset="-122"/>
              </a:rPr>
              <a:t>）被试 </a:t>
            </a:r>
            <a:r>
              <a:rPr lang="en-US" altLang="zh-CN" sz="1800" dirty="0">
                <a:latin typeface="微软雅黑" panose="020B0503020204020204" pitchFamily="34" charset="-122"/>
                <a:ea typeface="微软雅黑" panose="020B0503020204020204" pitchFamily="34" charset="-122"/>
              </a:rPr>
              <a:t>39 </a:t>
            </a:r>
            <a:r>
              <a:rPr lang="zh-CN" altLang="en-US" sz="1800" dirty="0">
                <a:latin typeface="微软雅黑" panose="020B0503020204020204" pitchFamily="34" charset="-122"/>
                <a:ea typeface="微软雅黑" panose="020B0503020204020204" pitchFamily="34" charset="-122"/>
              </a:rPr>
              <a:t>名（男生 </a:t>
            </a:r>
            <a:r>
              <a:rPr lang="en-US" altLang="zh-CN" sz="1800" dirty="0">
                <a:latin typeface="微软雅黑" panose="020B0503020204020204" pitchFamily="34" charset="-122"/>
                <a:ea typeface="微软雅黑" panose="020B0503020204020204" pitchFamily="34" charset="-122"/>
              </a:rPr>
              <a:t>23 </a:t>
            </a:r>
            <a:r>
              <a:rPr lang="zh-CN" altLang="en-US" sz="1800" dirty="0">
                <a:latin typeface="微软雅黑" panose="020B0503020204020204" pitchFamily="34" charset="-122"/>
                <a:ea typeface="微软雅黑" panose="020B0503020204020204" pitchFamily="34" charset="-122"/>
              </a:rPr>
              <a:t>名，女生 </a:t>
            </a:r>
            <a:r>
              <a:rPr lang="en-US" altLang="zh-CN" sz="1800" dirty="0">
                <a:latin typeface="微软雅黑" panose="020B0503020204020204" pitchFamily="34" charset="-122"/>
                <a:ea typeface="微软雅黑" panose="020B0503020204020204" pitchFamily="34" charset="-122"/>
              </a:rPr>
              <a:t>16 </a:t>
            </a:r>
            <a:r>
              <a:rPr lang="zh-CN" altLang="en-US" sz="1800" dirty="0">
                <a:latin typeface="微软雅黑" panose="020B0503020204020204" pitchFamily="34" charset="-122"/>
                <a:ea typeface="微软雅黑" panose="020B0503020204020204" pitchFamily="34" charset="-122"/>
              </a:rPr>
              <a:t>名）</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0132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1685</Words>
  <Application>Microsoft Office PowerPoint</Application>
  <PresentationFormat>宽屏</PresentationFormat>
  <Paragraphs>156</Paragraphs>
  <Slides>17</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等线 Light</vt:lpstr>
      <vt:lpstr>宋体</vt:lpstr>
      <vt:lpstr>微软雅黑</vt:lpstr>
      <vt:lpstr>Arial</vt:lpstr>
      <vt:lpstr>Calibri</vt:lpstr>
      <vt:lpstr>Times New Roman</vt:lpstr>
      <vt:lpstr>Office 主题​​</vt:lpstr>
      <vt:lpstr>自我优势效应中自上而下的加工机制 The mechanism of top-down processes in self-prioritization effect </vt:lpstr>
      <vt:lpstr>引言</vt:lpstr>
      <vt:lpstr>研究框架</vt:lpstr>
      <vt:lpstr>实验一：判断优先级对自我优势效应的影响</vt:lpstr>
      <vt:lpstr>PowerPoint 演示文稿</vt:lpstr>
      <vt:lpstr>实验一 RT结果</vt:lpstr>
      <vt:lpstr>PowerPoint 演示文稿</vt:lpstr>
      <vt:lpstr>PowerPoint 演示文稿</vt:lpstr>
      <vt:lpstr>实验二：任务目标对自我优势效应的影响</vt:lpstr>
      <vt:lpstr>实验二：任务目标对自我优势效应的影响</vt:lpstr>
      <vt:lpstr>PowerPoint 演示文稿</vt:lpstr>
      <vt:lpstr>PowerPoint 演示文稿</vt:lpstr>
      <vt:lpstr>PowerPoint 演示文稿</vt:lpstr>
      <vt:lpstr>实验三：任务目标对认知加工优先级的影响 </vt:lpstr>
      <vt:lpstr>实验三：任务目标对认知加工优先级的影响 </vt:lpstr>
      <vt:lpstr>学期进展</vt:lpstr>
      <vt:lpstr>Github 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Jiaqi</dc:creator>
  <cp:lastModifiedBy>Jiaqi Wu</cp:lastModifiedBy>
  <cp:revision>63</cp:revision>
  <dcterms:created xsi:type="dcterms:W3CDTF">2023-07-04T04:51:35Z</dcterms:created>
  <dcterms:modified xsi:type="dcterms:W3CDTF">2024-06-29T00:50:47Z</dcterms:modified>
</cp:coreProperties>
</file>