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9"/>
  </p:notesMasterIdLst>
  <p:sldIdLst>
    <p:sldId id="260" r:id="rId2"/>
    <p:sldId id="256" r:id="rId3"/>
    <p:sldId id="261" r:id="rId4"/>
    <p:sldId id="258" r:id="rId5"/>
    <p:sldId id="268" r:id="rId6"/>
    <p:sldId id="259" r:id="rId7"/>
    <p:sldId id="289" r:id="rId8"/>
    <p:sldId id="280" r:id="rId9"/>
    <p:sldId id="290" r:id="rId10"/>
    <p:sldId id="282" r:id="rId11"/>
    <p:sldId id="284" r:id="rId12"/>
    <p:sldId id="285" r:id="rId13"/>
    <p:sldId id="297" r:id="rId14"/>
    <p:sldId id="294" r:id="rId15"/>
    <p:sldId id="287" r:id="rId16"/>
    <p:sldId id="296" r:id="rId17"/>
    <p:sldId id="295"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D1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8139" autoAdjust="0"/>
  </p:normalViewPr>
  <p:slideViewPr>
    <p:cSldViewPr snapToGrid="0" showGuides="1">
      <p:cViewPr varScale="1">
        <p:scale>
          <a:sx n="74" d="100"/>
          <a:sy n="74" d="100"/>
        </p:scale>
        <p:origin x="141"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FBBD7-9283-4C49-8316-22130DABA4DF}" type="datetimeFigureOut">
              <a:rPr lang="zh-CN" altLang="en-US" smtClean="0"/>
              <a:t>2024/6/29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721C67-7CF2-4365-9654-A803E7E3626D}" type="slidenum">
              <a:rPr lang="zh-CN" altLang="en-US" smtClean="0"/>
              <a:t>‹#›</a:t>
            </a:fld>
            <a:endParaRPr lang="zh-CN" altLang="en-US"/>
          </a:p>
        </p:txBody>
      </p:sp>
    </p:spTree>
    <p:extLst>
      <p:ext uri="{BB962C8B-B14F-4D97-AF65-F5344CB8AC3E}">
        <p14:creationId xmlns:p14="http://schemas.microsoft.com/office/powerpoint/2010/main" val="1541032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721C67-7CF2-4365-9654-A803E7E3626D}" type="slidenum">
              <a:rPr lang="zh-CN" altLang="en-US" smtClean="0"/>
              <a:t>1</a:t>
            </a:fld>
            <a:endParaRPr lang="zh-CN" altLang="en-US"/>
          </a:p>
        </p:txBody>
      </p:sp>
    </p:spTree>
    <p:extLst>
      <p:ext uri="{BB962C8B-B14F-4D97-AF65-F5344CB8AC3E}">
        <p14:creationId xmlns:p14="http://schemas.microsoft.com/office/powerpoint/2010/main" val="1937999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学习图形和标签的联结，根据指导语重点关注某种图形，若图形为重点关注图形则按重点关注图形对应的一套按键，如</a:t>
            </a:r>
            <a:r>
              <a:rPr lang="zh-CN" altLang="en-US" sz="1200" dirty="0"/>
              <a:t>匹配按</a:t>
            </a:r>
            <a:r>
              <a:rPr lang="en-US" altLang="zh-CN" sz="1200" dirty="0"/>
              <a:t>F</a:t>
            </a:r>
            <a:r>
              <a:rPr lang="zh-CN" altLang="en-US" sz="1200" dirty="0"/>
              <a:t>键、不匹配按</a:t>
            </a:r>
            <a:r>
              <a:rPr lang="en-US" altLang="zh-CN" sz="1200" dirty="0"/>
              <a:t>J</a:t>
            </a:r>
            <a:r>
              <a:rPr lang="zh-CN" altLang="en-US" sz="1200" dirty="0"/>
              <a:t>键</a:t>
            </a:r>
            <a:endParaRPr lang="en-US" altLang="zh-CN" sz="1200" dirty="0"/>
          </a:p>
          <a:p>
            <a:r>
              <a:rPr lang="zh-CN" altLang="en-US" dirty="0"/>
              <a:t>；若图形为非重点关注图形，则按另一套按键，如</a:t>
            </a:r>
            <a:r>
              <a:rPr lang="zh-CN" altLang="en-US" sz="1200" dirty="0"/>
              <a:t>匹配按</a:t>
            </a:r>
            <a:r>
              <a:rPr lang="en-US" altLang="zh-CN" sz="1200" dirty="0"/>
              <a:t>D</a:t>
            </a:r>
            <a:r>
              <a:rPr lang="zh-CN" altLang="en-US" sz="1200" dirty="0"/>
              <a:t>键、不匹配按</a:t>
            </a:r>
            <a:r>
              <a:rPr lang="en-US" altLang="zh-CN" sz="1200" dirty="0"/>
              <a:t>K</a:t>
            </a:r>
            <a:r>
              <a:rPr lang="zh-CN" altLang="en-US" sz="1200" dirty="0"/>
              <a:t>键。在实验过程中，被试首先需要根据图形确定按键类别，再根据图形和标签的配对情况确定具体的按键。</a:t>
            </a:r>
            <a:endParaRPr lang="zh-CN" altLang="en-US" dirty="0"/>
          </a:p>
        </p:txBody>
      </p:sp>
      <p:sp>
        <p:nvSpPr>
          <p:cNvPr id="4" name="灯片编号占位符 3"/>
          <p:cNvSpPr>
            <a:spLocks noGrp="1"/>
          </p:cNvSpPr>
          <p:nvPr>
            <p:ph type="sldNum" sz="quarter" idx="5"/>
          </p:nvPr>
        </p:nvSpPr>
        <p:spPr/>
        <p:txBody>
          <a:bodyPr/>
          <a:lstStyle/>
          <a:p>
            <a:fld id="{35721C67-7CF2-4365-9654-A803E7E3626D}" type="slidenum">
              <a:rPr lang="zh-CN" altLang="en-US" smtClean="0"/>
              <a:t>10</a:t>
            </a:fld>
            <a:endParaRPr lang="zh-CN" altLang="en-US"/>
          </a:p>
        </p:txBody>
      </p:sp>
    </p:spTree>
    <p:extLst>
      <p:ext uri="{BB962C8B-B14F-4D97-AF65-F5344CB8AC3E}">
        <p14:creationId xmlns:p14="http://schemas.microsoft.com/office/powerpoint/2010/main" val="733193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反应时结果显示，重点关注自我图形时，出现自我优势效应，被试对自我图形的反应速度快于其他两种图形；但在重点关注朋友图形和重点关注生人图形时，自我优势效应消失，出现的是重点关注图形的优势效应。上述结果验证了实验假设，形状标签匹配任务下的自我优势效应受到自上而下的任务目标的影响。</a:t>
            </a:r>
          </a:p>
        </p:txBody>
      </p:sp>
      <p:sp>
        <p:nvSpPr>
          <p:cNvPr id="4" name="灯片编号占位符 3"/>
          <p:cNvSpPr>
            <a:spLocks noGrp="1"/>
          </p:cNvSpPr>
          <p:nvPr>
            <p:ph type="sldNum" sz="quarter" idx="5"/>
          </p:nvPr>
        </p:nvSpPr>
        <p:spPr/>
        <p:txBody>
          <a:bodyPr/>
          <a:lstStyle/>
          <a:p>
            <a:fld id="{35721C67-7CF2-4365-9654-A803E7E3626D}" type="slidenum">
              <a:rPr lang="zh-CN" altLang="en-US" smtClean="0"/>
              <a:t>11</a:t>
            </a:fld>
            <a:endParaRPr lang="zh-CN" altLang="en-US"/>
          </a:p>
        </p:txBody>
      </p:sp>
    </p:spTree>
    <p:extLst>
      <p:ext uri="{BB962C8B-B14F-4D97-AF65-F5344CB8AC3E}">
        <p14:creationId xmlns:p14="http://schemas.microsoft.com/office/powerpoint/2010/main" val="3552111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确率的结果显示，匹配条件下的结果与实验假设一致，重点关注自我图形时出现自我优势效应，被试对自我图形判断的准确率高于其他两种图形，但是在重点关注朋友图形以及重点关注生人图形条件下，自我优势效应消失，出现的是重点关注图形的优势效应。</a:t>
            </a:r>
            <a:endParaRPr lang="en-US" altLang="zh-CN" dirty="0"/>
          </a:p>
          <a:p>
            <a:r>
              <a:rPr lang="zh-CN" altLang="en-US" dirty="0"/>
              <a:t>然而，不匹配条件下的结果与假设不一致。在重点关注自我图形时，不存在自我优势效应。被试对自我图形判断的准确率最低，相似的情况也出现在重点关注朋友图形以及重点关注生人图形的条件下。</a:t>
            </a:r>
          </a:p>
        </p:txBody>
      </p:sp>
      <p:sp>
        <p:nvSpPr>
          <p:cNvPr id="4" name="灯片编号占位符 3"/>
          <p:cNvSpPr>
            <a:spLocks noGrp="1"/>
          </p:cNvSpPr>
          <p:nvPr>
            <p:ph type="sldNum" sz="quarter" idx="5"/>
          </p:nvPr>
        </p:nvSpPr>
        <p:spPr/>
        <p:txBody>
          <a:bodyPr/>
          <a:lstStyle/>
          <a:p>
            <a:fld id="{35721C67-7CF2-4365-9654-A803E7E3626D}" type="slidenum">
              <a:rPr lang="zh-CN" altLang="en-US" smtClean="0"/>
              <a:t>12</a:t>
            </a:fld>
            <a:endParaRPr lang="zh-CN" altLang="en-US"/>
          </a:p>
        </p:txBody>
      </p:sp>
    </p:spTree>
    <p:extLst>
      <p:ext uri="{BB962C8B-B14F-4D97-AF65-F5344CB8AC3E}">
        <p14:creationId xmlns:p14="http://schemas.microsoft.com/office/powerpoint/2010/main" val="3779356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对于不匹配试次下重点关注图形正确率最低的结果，可能存在两种可鞥潜在解释。通过分析实验二不匹配试次的按键反应，结果显示，在不匹配条件下，无论重点关注图形是自我图形、朋友图形还是生人图形，都存在混淆按键和匹配反应倾向。被试会按按到另一套按键，以及看到不匹配刺激按成匹配键。</a:t>
            </a:r>
            <a:endParaRPr lang="zh-CN" altLang="en-US" dirty="0"/>
          </a:p>
        </p:txBody>
      </p:sp>
      <p:sp>
        <p:nvSpPr>
          <p:cNvPr id="4" name="灯片编号占位符 3"/>
          <p:cNvSpPr>
            <a:spLocks noGrp="1"/>
          </p:cNvSpPr>
          <p:nvPr>
            <p:ph type="sldNum" sz="quarter" idx="5"/>
          </p:nvPr>
        </p:nvSpPr>
        <p:spPr/>
        <p:txBody>
          <a:bodyPr/>
          <a:lstStyle/>
          <a:p>
            <a:fld id="{35721C67-7CF2-4365-9654-A803E7E3626D}" type="slidenum">
              <a:rPr lang="zh-CN" altLang="en-US" smtClean="0"/>
              <a:t>13</a:t>
            </a:fld>
            <a:endParaRPr lang="zh-CN" altLang="en-US"/>
          </a:p>
        </p:txBody>
      </p:sp>
    </p:spTree>
    <p:extLst>
      <p:ext uri="{BB962C8B-B14F-4D97-AF65-F5344CB8AC3E}">
        <p14:creationId xmlns:p14="http://schemas.microsoft.com/office/powerpoint/2010/main" val="1033180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effectLst/>
                <a:latin typeface="Calibri" panose="020F0502020204030204" pitchFamily="34" charset="0"/>
                <a:ea typeface="宋体" panose="02010600030101010101" pitchFamily="2" charset="-122"/>
                <a:cs typeface="Times New Roman" panose="02020603050405020304" pitchFamily="18" charset="0"/>
              </a:rPr>
              <a:t>为了排除混淆按键以及匹配反应偏向的影响，实验三去除了。。。实验三的实验设计是。。在实验三中，被试需要先学习图形和标签的联结，然后对呈现在屏幕上的图形类别进行分类。比如在需要判断图形是否为自我图形时，对自我图形按</a:t>
            </a:r>
            <a:r>
              <a:rPr lang="en-US" altLang="zh-CN" sz="1200" dirty="0">
                <a:effectLst/>
                <a:latin typeface="Calibri" panose="020F0502020204030204" pitchFamily="34" charset="0"/>
                <a:ea typeface="宋体" panose="02010600030101010101" pitchFamily="2" charset="-122"/>
                <a:cs typeface="Times New Roman" panose="02020603050405020304" pitchFamily="18" charset="0"/>
              </a:rPr>
              <a:t>F</a:t>
            </a:r>
            <a:r>
              <a:rPr lang="zh-CN" altLang="en-US" sz="1200" dirty="0">
                <a:effectLst/>
                <a:latin typeface="Calibri" panose="020F0502020204030204" pitchFamily="34" charset="0"/>
                <a:ea typeface="宋体" panose="02010600030101010101" pitchFamily="2" charset="-122"/>
                <a:cs typeface="Times New Roman" panose="02020603050405020304" pitchFamily="18" charset="0"/>
              </a:rPr>
              <a:t>键，对非自我图形按</a:t>
            </a:r>
            <a:r>
              <a:rPr lang="en-US" altLang="zh-CN" sz="1200" dirty="0">
                <a:effectLst/>
                <a:latin typeface="Calibri" panose="020F0502020204030204" pitchFamily="34" charset="0"/>
                <a:ea typeface="宋体" panose="02010600030101010101" pitchFamily="2" charset="-122"/>
                <a:cs typeface="Times New Roman" panose="02020603050405020304" pitchFamily="18" charset="0"/>
              </a:rPr>
              <a:t>J</a:t>
            </a:r>
            <a:r>
              <a:rPr lang="zh-CN" altLang="en-US" sz="1200" dirty="0">
                <a:effectLst/>
                <a:latin typeface="Calibri" panose="020F0502020204030204" pitchFamily="34" charset="0"/>
                <a:ea typeface="宋体" panose="02010600030101010101" pitchFamily="2" charset="-122"/>
                <a:cs typeface="Times New Roman" panose="02020603050405020304" pitchFamily="18" charset="0"/>
              </a:rPr>
              <a:t>键。</a:t>
            </a:r>
            <a:endParaRPr lang="zh-CN" altLang="en-US" dirty="0"/>
          </a:p>
        </p:txBody>
      </p:sp>
      <p:sp>
        <p:nvSpPr>
          <p:cNvPr id="4" name="灯片编号占位符 3"/>
          <p:cNvSpPr>
            <a:spLocks noGrp="1"/>
          </p:cNvSpPr>
          <p:nvPr>
            <p:ph type="sldNum" sz="quarter" idx="5"/>
          </p:nvPr>
        </p:nvSpPr>
        <p:spPr/>
        <p:txBody>
          <a:bodyPr/>
          <a:lstStyle/>
          <a:p>
            <a:fld id="{35721C67-7CF2-4365-9654-A803E7E3626D}" type="slidenum">
              <a:rPr lang="zh-CN" altLang="en-US" smtClean="0"/>
              <a:t>14</a:t>
            </a:fld>
            <a:endParaRPr lang="zh-CN" altLang="en-US"/>
          </a:p>
        </p:txBody>
      </p:sp>
    </p:spTree>
    <p:extLst>
      <p:ext uri="{BB962C8B-B14F-4D97-AF65-F5344CB8AC3E}">
        <p14:creationId xmlns:p14="http://schemas.microsoft.com/office/powerpoint/2010/main" val="2801274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721C67-7CF2-4365-9654-A803E7E3626D}" type="slidenum">
              <a:rPr lang="zh-CN" altLang="en-US" smtClean="0"/>
              <a:t>15</a:t>
            </a:fld>
            <a:endParaRPr lang="zh-CN" altLang="en-US"/>
          </a:p>
        </p:txBody>
      </p:sp>
    </p:spTree>
    <p:extLst>
      <p:ext uri="{BB962C8B-B14F-4D97-AF65-F5344CB8AC3E}">
        <p14:creationId xmlns:p14="http://schemas.microsoft.com/office/powerpoint/2010/main" val="2687329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首先是项目背景，自我优势效应是指。。。因此，这个项目的研究问题是。。。</a:t>
            </a:r>
          </a:p>
        </p:txBody>
      </p:sp>
      <p:sp>
        <p:nvSpPr>
          <p:cNvPr id="4" name="灯片编号占位符 3"/>
          <p:cNvSpPr>
            <a:spLocks noGrp="1"/>
          </p:cNvSpPr>
          <p:nvPr>
            <p:ph type="sldNum" sz="quarter" idx="5"/>
          </p:nvPr>
        </p:nvSpPr>
        <p:spPr/>
        <p:txBody>
          <a:bodyPr/>
          <a:lstStyle/>
          <a:p>
            <a:fld id="{35721C67-7CF2-4365-9654-A803E7E3626D}" type="slidenum">
              <a:rPr lang="zh-CN" altLang="en-US" smtClean="0"/>
              <a:t>2</a:t>
            </a:fld>
            <a:endParaRPr lang="zh-CN" altLang="en-US"/>
          </a:p>
        </p:txBody>
      </p:sp>
    </p:spTree>
    <p:extLst>
      <p:ext uri="{BB962C8B-B14F-4D97-AF65-F5344CB8AC3E}">
        <p14:creationId xmlns:p14="http://schemas.microsoft.com/office/powerpoint/2010/main" val="1673862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研究包括三个实验，实验</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35721C67-7CF2-4365-9654-A803E7E3626D}" type="slidenum">
              <a:rPr lang="zh-CN" altLang="en-US" smtClean="0"/>
              <a:t>3</a:t>
            </a:fld>
            <a:endParaRPr lang="zh-CN" altLang="en-US"/>
          </a:p>
        </p:txBody>
      </p:sp>
    </p:spTree>
    <p:extLst>
      <p:ext uri="{BB962C8B-B14F-4D97-AF65-F5344CB8AC3E}">
        <p14:creationId xmlns:p14="http://schemas.microsoft.com/office/powerpoint/2010/main" val="1456700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实验</a:t>
            </a:r>
            <a:r>
              <a:rPr lang="en-US" altLang="zh-CN" dirty="0"/>
              <a:t>1</a:t>
            </a:r>
            <a:r>
              <a:rPr lang="zh-CN" altLang="en-US" dirty="0"/>
              <a:t>探究。。。实验</a:t>
            </a:r>
            <a:r>
              <a:rPr lang="en-US" altLang="zh-CN" dirty="0"/>
              <a:t>1</a:t>
            </a:r>
            <a:r>
              <a:rPr lang="zh-CN" altLang="en-US" dirty="0"/>
              <a:t>假设。。。</a:t>
            </a:r>
          </a:p>
        </p:txBody>
      </p:sp>
      <p:sp>
        <p:nvSpPr>
          <p:cNvPr id="4" name="灯片编号占位符 3"/>
          <p:cNvSpPr>
            <a:spLocks noGrp="1"/>
          </p:cNvSpPr>
          <p:nvPr>
            <p:ph type="sldNum" sz="quarter" idx="5"/>
          </p:nvPr>
        </p:nvSpPr>
        <p:spPr/>
        <p:txBody>
          <a:bodyPr/>
          <a:lstStyle/>
          <a:p>
            <a:fld id="{35721C67-7CF2-4365-9654-A803E7E3626D}" type="slidenum">
              <a:rPr lang="zh-CN" altLang="en-US" smtClean="0"/>
              <a:t>4</a:t>
            </a:fld>
            <a:endParaRPr lang="zh-CN" altLang="en-US"/>
          </a:p>
        </p:txBody>
      </p:sp>
    </p:spTree>
    <p:extLst>
      <p:ext uri="{BB962C8B-B14F-4D97-AF65-F5344CB8AC3E}">
        <p14:creationId xmlns:p14="http://schemas.microsoft.com/office/powerpoint/2010/main" val="3260986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跳过</a:t>
            </a:r>
          </a:p>
        </p:txBody>
      </p:sp>
      <p:sp>
        <p:nvSpPr>
          <p:cNvPr id="4" name="灯片编号占位符 3"/>
          <p:cNvSpPr>
            <a:spLocks noGrp="1"/>
          </p:cNvSpPr>
          <p:nvPr>
            <p:ph type="sldNum" sz="quarter" idx="5"/>
          </p:nvPr>
        </p:nvSpPr>
        <p:spPr/>
        <p:txBody>
          <a:bodyPr/>
          <a:lstStyle/>
          <a:p>
            <a:fld id="{35721C67-7CF2-4365-9654-A803E7E3626D}" type="slidenum">
              <a:rPr lang="zh-CN" altLang="en-US" smtClean="0"/>
              <a:t>5</a:t>
            </a:fld>
            <a:endParaRPr lang="zh-CN" altLang="en-US"/>
          </a:p>
        </p:txBody>
      </p:sp>
    </p:spTree>
    <p:extLst>
      <p:ext uri="{BB962C8B-B14F-4D97-AF65-F5344CB8AC3E}">
        <p14:creationId xmlns:p14="http://schemas.microsoft.com/office/powerpoint/2010/main" val="178263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实验</a:t>
            </a:r>
            <a:r>
              <a:rPr lang="en-US" altLang="zh-CN" dirty="0"/>
              <a:t>1</a:t>
            </a:r>
            <a:r>
              <a:rPr lang="zh-CN" altLang="en-US" dirty="0"/>
              <a:t>结果发现，无论是匹配判断优先还是不匹配判断优先，都存在快同效应，对匹配刺激的反应速度快于不匹配刺激。</a:t>
            </a:r>
          </a:p>
        </p:txBody>
      </p:sp>
      <p:sp>
        <p:nvSpPr>
          <p:cNvPr id="4" name="灯片编号占位符 3"/>
          <p:cNvSpPr>
            <a:spLocks noGrp="1"/>
          </p:cNvSpPr>
          <p:nvPr>
            <p:ph type="sldNum" sz="quarter" idx="5"/>
          </p:nvPr>
        </p:nvSpPr>
        <p:spPr/>
        <p:txBody>
          <a:bodyPr/>
          <a:lstStyle/>
          <a:p>
            <a:fld id="{35721C67-7CF2-4365-9654-A803E7E3626D}" type="slidenum">
              <a:rPr lang="zh-CN" altLang="en-US" smtClean="0"/>
              <a:t>6</a:t>
            </a:fld>
            <a:endParaRPr lang="zh-CN" altLang="en-US"/>
          </a:p>
        </p:txBody>
      </p:sp>
    </p:spTree>
    <p:extLst>
      <p:ext uri="{BB962C8B-B14F-4D97-AF65-F5344CB8AC3E}">
        <p14:creationId xmlns:p14="http://schemas.microsoft.com/office/powerpoint/2010/main" val="460041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为了进一步验证实验假设，将</a:t>
            </a:r>
            <a:r>
              <a:rPr lang="zh-CN" altLang="zh-CN" sz="1800" dirty="0">
                <a:latin typeface="微软雅黑" panose="020B0503020204020204" pitchFamily="34" charset="-122"/>
                <a:ea typeface="微软雅黑" panose="020B0503020204020204" pitchFamily="34" charset="-122"/>
              </a:rPr>
              <a:t>不匹配条件下的平均反应时</a:t>
            </a:r>
            <a:r>
              <a:rPr lang="en-US" altLang="zh-CN" sz="1800" dirty="0">
                <a:latin typeface="微软雅黑" panose="020B0503020204020204" pitchFamily="34" charset="-122"/>
                <a:ea typeface="微软雅黑" panose="020B0503020204020204" pitchFamily="34" charset="-122"/>
              </a:rPr>
              <a:t>-</a:t>
            </a:r>
            <a:r>
              <a:rPr lang="zh-CN" altLang="zh-CN" sz="1800" dirty="0">
                <a:latin typeface="微软雅黑" panose="020B0503020204020204" pitchFamily="34" charset="-122"/>
                <a:ea typeface="微软雅黑" panose="020B0503020204020204" pitchFamily="34" charset="-122"/>
              </a:rPr>
              <a:t>匹配条件下的平均反应时</a:t>
            </a:r>
            <a:r>
              <a:rPr lang="zh-CN" altLang="en-US" sz="1800" dirty="0">
                <a:latin typeface="微软雅黑" panose="020B0503020204020204" pitchFamily="34" charset="-122"/>
                <a:ea typeface="微软雅黑" panose="020B0503020204020204" pitchFamily="34" charset="-122"/>
              </a:rPr>
              <a:t>得到快同效应量。结果发现。。。上述结果验证了实验</a:t>
            </a: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的假设。</a:t>
            </a:r>
            <a:endParaRPr lang="zh-CN" altLang="en-US" dirty="0"/>
          </a:p>
        </p:txBody>
      </p:sp>
      <p:sp>
        <p:nvSpPr>
          <p:cNvPr id="4" name="灯片编号占位符 3"/>
          <p:cNvSpPr>
            <a:spLocks noGrp="1"/>
          </p:cNvSpPr>
          <p:nvPr>
            <p:ph type="sldNum" sz="quarter" idx="5"/>
          </p:nvPr>
        </p:nvSpPr>
        <p:spPr/>
        <p:txBody>
          <a:bodyPr/>
          <a:lstStyle/>
          <a:p>
            <a:fld id="{35721C67-7CF2-4365-9654-A803E7E3626D}" type="slidenum">
              <a:rPr lang="zh-CN" altLang="en-US" smtClean="0"/>
              <a:t>7</a:t>
            </a:fld>
            <a:endParaRPr lang="zh-CN" altLang="en-US"/>
          </a:p>
        </p:txBody>
      </p:sp>
    </p:spTree>
    <p:extLst>
      <p:ext uri="{BB962C8B-B14F-4D97-AF65-F5344CB8AC3E}">
        <p14:creationId xmlns:p14="http://schemas.microsoft.com/office/powerpoint/2010/main" val="1212224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正确率的结果发现匹配判断优先条件下存在快同效应，不匹配判断优先条件下快同效应消失。正确率的结果也与实验假设相符。</a:t>
            </a:r>
          </a:p>
        </p:txBody>
      </p:sp>
      <p:sp>
        <p:nvSpPr>
          <p:cNvPr id="4" name="灯片编号占位符 3"/>
          <p:cNvSpPr>
            <a:spLocks noGrp="1"/>
          </p:cNvSpPr>
          <p:nvPr>
            <p:ph type="sldNum" sz="quarter" idx="5"/>
          </p:nvPr>
        </p:nvSpPr>
        <p:spPr/>
        <p:txBody>
          <a:bodyPr/>
          <a:lstStyle/>
          <a:p>
            <a:fld id="{35721C67-7CF2-4365-9654-A803E7E3626D}" type="slidenum">
              <a:rPr lang="zh-CN" altLang="en-US" smtClean="0"/>
              <a:t>8</a:t>
            </a:fld>
            <a:endParaRPr lang="zh-CN" altLang="en-US"/>
          </a:p>
        </p:txBody>
      </p:sp>
    </p:spTree>
    <p:extLst>
      <p:ext uri="{BB962C8B-B14F-4D97-AF65-F5344CB8AC3E}">
        <p14:creationId xmlns:p14="http://schemas.microsoft.com/office/powerpoint/2010/main" val="406164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实验</a:t>
            </a:r>
            <a:r>
              <a:rPr lang="en-US" altLang="zh-CN" dirty="0"/>
              <a:t>2</a:t>
            </a:r>
            <a:r>
              <a:rPr lang="zh-CN" altLang="en-US" dirty="0"/>
              <a:t>是探究。。实验</a:t>
            </a:r>
            <a:r>
              <a:rPr lang="en-US" altLang="zh-CN" dirty="0"/>
              <a:t>2</a:t>
            </a:r>
            <a:r>
              <a:rPr lang="zh-CN" altLang="en-US" dirty="0"/>
              <a:t>假设。。。</a:t>
            </a:r>
          </a:p>
        </p:txBody>
      </p:sp>
      <p:sp>
        <p:nvSpPr>
          <p:cNvPr id="4" name="灯片编号占位符 3"/>
          <p:cNvSpPr>
            <a:spLocks noGrp="1"/>
          </p:cNvSpPr>
          <p:nvPr>
            <p:ph type="sldNum" sz="quarter" idx="5"/>
          </p:nvPr>
        </p:nvSpPr>
        <p:spPr/>
        <p:txBody>
          <a:bodyPr/>
          <a:lstStyle/>
          <a:p>
            <a:fld id="{35721C67-7CF2-4365-9654-A803E7E3626D}" type="slidenum">
              <a:rPr lang="zh-CN" altLang="en-US" smtClean="0"/>
              <a:t>9</a:t>
            </a:fld>
            <a:endParaRPr lang="zh-CN" altLang="en-US"/>
          </a:p>
        </p:txBody>
      </p:sp>
    </p:spTree>
    <p:extLst>
      <p:ext uri="{BB962C8B-B14F-4D97-AF65-F5344CB8AC3E}">
        <p14:creationId xmlns:p14="http://schemas.microsoft.com/office/powerpoint/2010/main" val="2730643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475A75-F735-525E-EBBE-BC6F8A20BC1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5AB8048-EC91-7475-6BF1-09350D1D97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6BF8411-8241-F641-939B-D62EF0CBAA4C}"/>
              </a:ext>
            </a:extLst>
          </p:cNvPr>
          <p:cNvSpPr>
            <a:spLocks noGrp="1"/>
          </p:cNvSpPr>
          <p:nvPr>
            <p:ph type="dt" sz="half" idx="10"/>
          </p:nvPr>
        </p:nvSpPr>
        <p:spPr/>
        <p:txBody>
          <a:bodyPr/>
          <a:lstStyle/>
          <a:p>
            <a:fld id="{990FF5B7-8E42-494A-817E-7A75EF9ED1E8}" type="datetimeFigureOut">
              <a:rPr lang="zh-CN" altLang="en-US" smtClean="0"/>
              <a:t>2024/6/29</a:t>
            </a:fld>
            <a:endParaRPr lang="zh-CN" altLang="en-US"/>
          </a:p>
        </p:txBody>
      </p:sp>
      <p:sp>
        <p:nvSpPr>
          <p:cNvPr id="5" name="页脚占位符 4">
            <a:extLst>
              <a:ext uri="{FF2B5EF4-FFF2-40B4-BE49-F238E27FC236}">
                <a16:creationId xmlns:a16="http://schemas.microsoft.com/office/drawing/2014/main" id="{44C09C32-C8CE-458A-C606-83DD65D840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2EF2FF-802C-BE94-16FB-581C69DC8C69}"/>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4270578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87587-466A-1CEF-6B10-5B44639F27B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5728DA0-B1E2-E1BE-F7C7-BB38E30FEB8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D28964-4E4F-4301-7719-C64AE84B6016}"/>
              </a:ext>
            </a:extLst>
          </p:cNvPr>
          <p:cNvSpPr>
            <a:spLocks noGrp="1"/>
          </p:cNvSpPr>
          <p:nvPr>
            <p:ph type="dt" sz="half" idx="10"/>
          </p:nvPr>
        </p:nvSpPr>
        <p:spPr/>
        <p:txBody>
          <a:bodyPr/>
          <a:lstStyle/>
          <a:p>
            <a:fld id="{990FF5B7-8E42-494A-817E-7A75EF9ED1E8}" type="datetimeFigureOut">
              <a:rPr lang="zh-CN" altLang="en-US" smtClean="0"/>
              <a:t>2024/6/29</a:t>
            </a:fld>
            <a:endParaRPr lang="zh-CN" altLang="en-US"/>
          </a:p>
        </p:txBody>
      </p:sp>
      <p:sp>
        <p:nvSpPr>
          <p:cNvPr id="5" name="页脚占位符 4">
            <a:extLst>
              <a:ext uri="{FF2B5EF4-FFF2-40B4-BE49-F238E27FC236}">
                <a16:creationId xmlns:a16="http://schemas.microsoft.com/office/drawing/2014/main" id="{E0794DAC-FD44-2800-8518-0E27CE7594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3A6381-3CA7-8226-35DF-213BE72A7BEB}"/>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1098338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808DE09-DB5A-9722-77D9-D2F497C33D5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370CCDB-8E0C-E23E-2967-3FF34114877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2C3ECC-4789-443D-0E7A-BE18575D85E0}"/>
              </a:ext>
            </a:extLst>
          </p:cNvPr>
          <p:cNvSpPr>
            <a:spLocks noGrp="1"/>
          </p:cNvSpPr>
          <p:nvPr>
            <p:ph type="dt" sz="half" idx="10"/>
          </p:nvPr>
        </p:nvSpPr>
        <p:spPr/>
        <p:txBody>
          <a:bodyPr/>
          <a:lstStyle/>
          <a:p>
            <a:fld id="{990FF5B7-8E42-494A-817E-7A75EF9ED1E8}" type="datetimeFigureOut">
              <a:rPr lang="zh-CN" altLang="en-US" smtClean="0"/>
              <a:t>2024/6/29</a:t>
            </a:fld>
            <a:endParaRPr lang="zh-CN" altLang="en-US"/>
          </a:p>
        </p:txBody>
      </p:sp>
      <p:sp>
        <p:nvSpPr>
          <p:cNvPr id="5" name="页脚占位符 4">
            <a:extLst>
              <a:ext uri="{FF2B5EF4-FFF2-40B4-BE49-F238E27FC236}">
                <a16:creationId xmlns:a16="http://schemas.microsoft.com/office/drawing/2014/main" id="{46CF5664-E320-C7FF-9153-C36EABC80D1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FFB72A-0EFD-2B07-6AD5-2D96FF1C5092}"/>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355298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7FB190-B25F-AB9A-79C5-4FE514067CA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75BD0C3-874C-7E4F-61F1-1D6BD290E8C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F95414-881F-32D8-111F-442A1943CF17}"/>
              </a:ext>
            </a:extLst>
          </p:cNvPr>
          <p:cNvSpPr>
            <a:spLocks noGrp="1"/>
          </p:cNvSpPr>
          <p:nvPr>
            <p:ph type="dt" sz="half" idx="10"/>
          </p:nvPr>
        </p:nvSpPr>
        <p:spPr/>
        <p:txBody>
          <a:bodyPr/>
          <a:lstStyle/>
          <a:p>
            <a:fld id="{990FF5B7-8E42-494A-817E-7A75EF9ED1E8}" type="datetimeFigureOut">
              <a:rPr lang="zh-CN" altLang="en-US" smtClean="0"/>
              <a:t>2024/6/29</a:t>
            </a:fld>
            <a:endParaRPr lang="zh-CN" altLang="en-US"/>
          </a:p>
        </p:txBody>
      </p:sp>
      <p:sp>
        <p:nvSpPr>
          <p:cNvPr id="5" name="页脚占位符 4">
            <a:extLst>
              <a:ext uri="{FF2B5EF4-FFF2-40B4-BE49-F238E27FC236}">
                <a16:creationId xmlns:a16="http://schemas.microsoft.com/office/drawing/2014/main" id="{1B798B72-6D3D-00F2-4CA7-8F3D2E6CD7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284DB2-7F11-5410-C5E3-DF3B805F3597}"/>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3967836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355FA6-2107-54EA-2037-1A7BFF77F00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DEBF674-7CCD-35F8-F970-0B9F6575E3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19DE1EF-3DA1-2836-44B7-50272DAD9850}"/>
              </a:ext>
            </a:extLst>
          </p:cNvPr>
          <p:cNvSpPr>
            <a:spLocks noGrp="1"/>
          </p:cNvSpPr>
          <p:nvPr>
            <p:ph type="dt" sz="half" idx="10"/>
          </p:nvPr>
        </p:nvSpPr>
        <p:spPr/>
        <p:txBody>
          <a:bodyPr/>
          <a:lstStyle/>
          <a:p>
            <a:fld id="{990FF5B7-8E42-494A-817E-7A75EF9ED1E8}" type="datetimeFigureOut">
              <a:rPr lang="zh-CN" altLang="en-US" smtClean="0"/>
              <a:t>2024/6/29</a:t>
            </a:fld>
            <a:endParaRPr lang="zh-CN" altLang="en-US"/>
          </a:p>
        </p:txBody>
      </p:sp>
      <p:sp>
        <p:nvSpPr>
          <p:cNvPr id="5" name="页脚占位符 4">
            <a:extLst>
              <a:ext uri="{FF2B5EF4-FFF2-40B4-BE49-F238E27FC236}">
                <a16:creationId xmlns:a16="http://schemas.microsoft.com/office/drawing/2014/main" id="{1D6851AD-58BB-BFBB-BA34-F86296533C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E40E7E-9051-F978-F9D2-FFA53EE2E23C}"/>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3410546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F148F8-3119-B7F6-E761-0040780026D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296B046-D0CE-902B-EF5A-EB165963CBD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8904753-0EB9-1AC2-F322-D790E4CE3DC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1662DFF-AB1E-8988-0CBB-64F321A00D5E}"/>
              </a:ext>
            </a:extLst>
          </p:cNvPr>
          <p:cNvSpPr>
            <a:spLocks noGrp="1"/>
          </p:cNvSpPr>
          <p:nvPr>
            <p:ph type="dt" sz="half" idx="10"/>
          </p:nvPr>
        </p:nvSpPr>
        <p:spPr/>
        <p:txBody>
          <a:bodyPr/>
          <a:lstStyle/>
          <a:p>
            <a:fld id="{990FF5B7-8E42-494A-817E-7A75EF9ED1E8}" type="datetimeFigureOut">
              <a:rPr lang="zh-CN" altLang="en-US" smtClean="0"/>
              <a:t>2024/6/29</a:t>
            </a:fld>
            <a:endParaRPr lang="zh-CN" altLang="en-US"/>
          </a:p>
        </p:txBody>
      </p:sp>
      <p:sp>
        <p:nvSpPr>
          <p:cNvPr id="6" name="页脚占位符 5">
            <a:extLst>
              <a:ext uri="{FF2B5EF4-FFF2-40B4-BE49-F238E27FC236}">
                <a16:creationId xmlns:a16="http://schemas.microsoft.com/office/drawing/2014/main" id="{3D05C371-9E05-61FF-49DC-1BD294B4A20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F3B29E7-48C1-BFD7-63D8-BF878B3A1FE9}"/>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1252123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C03EB8-6AD9-E3AC-1ADA-E27B724608C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DF33893-16FC-E55D-F94A-A288B320C2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8ABE72D-82FD-B86F-67E8-E592794A1FD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9F8179B-837D-99D3-90DC-D4ECA5D5F6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DE4B61C-C428-766B-C29B-829B6D6FFBD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793FCFA-FDF9-4EF2-A6C2-E63957B72E13}"/>
              </a:ext>
            </a:extLst>
          </p:cNvPr>
          <p:cNvSpPr>
            <a:spLocks noGrp="1"/>
          </p:cNvSpPr>
          <p:nvPr>
            <p:ph type="dt" sz="half" idx="10"/>
          </p:nvPr>
        </p:nvSpPr>
        <p:spPr/>
        <p:txBody>
          <a:bodyPr/>
          <a:lstStyle/>
          <a:p>
            <a:fld id="{990FF5B7-8E42-494A-817E-7A75EF9ED1E8}" type="datetimeFigureOut">
              <a:rPr lang="zh-CN" altLang="en-US" smtClean="0"/>
              <a:t>2024/6/29</a:t>
            </a:fld>
            <a:endParaRPr lang="zh-CN" altLang="en-US"/>
          </a:p>
        </p:txBody>
      </p:sp>
      <p:sp>
        <p:nvSpPr>
          <p:cNvPr id="8" name="页脚占位符 7">
            <a:extLst>
              <a:ext uri="{FF2B5EF4-FFF2-40B4-BE49-F238E27FC236}">
                <a16:creationId xmlns:a16="http://schemas.microsoft.com/office/drawing/2014/main" id="{7584364E-7C6A-94B7-21C4-43501874E8B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48BE5BA-9A08-972A-7768-C2B5993C557B}"/>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19356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443274-7653-BD86-BD3D-5D91CEDB9CA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8D1F527-9B8E-9324-6F84-E49F3A06DC39}"/>
              </a:ext>
            </a:extLst>
          </p:cNvPr>
          <p:cNvSpPr>
            <a:spLocks noGrp="1"/>
          </p:cNvSpPr>
          <p:nvPr>
            <p:ph type="dt" sz="half" idx="10"/>
          </p:nvPr>
        </p:nvSpPr>
        <p:spPr/>
        <p:txBody>
          <a:bodyPr/>
          <a:lstStyle/>
          <a:p>
            <a:fld id="{990FF5B7-8E42-494A-817E-7A75EF9ED1E8}" type="datetimeFigureOut">
              <a:rPr lang="zh-CN" altLang="en-US" smtClean="0"/>
              <a:t>2024/6/29</a:t>
            </a:fld>
            <a:endParaRPr lang="zh-CN" altLang="en-US"/>
          </a:p>
        </p:txBody>
      </p:sp>
      <p:sp>
        <p:nvSpPr>
          <p:cNvPr id="4" name="页脚占位符 3">
            <a:extLst>
              <a:ext uri="{FF2B5EF4-FFF2-40B4-BE49-F238E27FC236}">
                <a16:creationId xmlns:a16="http://schemas.microsoft.com/office/drawing/2014/main" id="{6B6434B8-7ECE-CA2A-8CF1-71F7556831F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7CF07E1-21CF-DF11-DADB-A70D64F4A3A4}"/>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2558104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4D17648-7862-3A41-E04E-53A171D0F7F2}"/>
              </a:ext>
            </a:extLst>
          </p:cNvPr>
          <p:cNvSpPr>
            <a:spLocks noGrp="1"/>
          </p:cNvSpPr>
          <p:nvPr>
            <p:ph type="dt" sz="half" idx="10"/>
          </p:nvPr>
        </p:nvSpPr>
        <p:spPr/>
        <p:txBody>
          <a:bodyPr/>
          <a:lstStyle/>
          <a:p>
            <a:fld id="{990FF5B7-8E42-494A-817E-7A75EF9ED1E8}" type="datetimeFigureOut">
              <a:rPr lang="zh-CN" altLang="en-US" smtClean="0"/>
              <a:t>2024/6/29</a:t>
            </a:fld>
            <a:endParaRPr lang="zh-CN" altLang="en-US"/>
          </a:p>
        </p:txBody>
      </p:sp>
      <p:sp>
        <p:nvSpPr>
          <p:cNvPr id="3" name="页脚占位符 2">
            <a:extLst>
              <a:ext uri="{FF2B5EF4-FFF2-40B4-BE49-F238E27FC236}">
                <a16:creationId xmlns:a16="http://schemas.microsoft.com/office/drawing/2014/main" id="{3CBA134C-6AD7-A51C-5FD8-5B7B1269E3B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8E43484-0BBE-9925-C3F9-405F37D2B60F}"/>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1834185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86B084-1450-58E6-5369-FC2B8B5121D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66C9DE2-7F5D-BEA1-8D89-6F4C060E06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161878F-48E5-2E7A-C2B2-6239B6845B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9558888-6747-B475-4DD3-77B520902EFB}"/>
              </a:ext>
            </a:extLst>
          </p:cNvPr>
          <p:cNvSpPr>
            <a:spLocks noGrp="1"/>
          </p:cNvSpPr>
          <p:nvPr>
            <p:ph type="dt" sz="half" idx="10"/>
          </p:nvPr>
        </p:nvSpPr>
        <p:spPr/>
        <p:txBody>
          <a:bodyPr/>
          <a:lstStyle/>
          <a:p>
            <a:fld id="{990FF5B7-8E42-494A-817E-7A75EF9ED1E8}" type="datetimeFigureOut">
              <a:rPr lang="zh-CN" altLang="en-US" smtClean="0"/>
              <a:t>2024/6/29</a:t>
            </a:fld>
            <a:endParaRPr lang="zh-CN" altLang="en-US"/>
          </a:p>
        </p:txBody>
      </p:sp>
      <p:sp>
        <p:nvSpPr>
          <p:cNvPr id="6" name="页脚占位符 5">
            <a:extLst>
              <a:ext uri="{FF2B5EF4-FFF2-40B4-BE49-F238E27FC236}">
                <a16:creationId xmlns:a16="http://schemas.microsoft.com/office/drawing/2014/main" id="{ED913DB6-780C-EC30-82B5-3FFCFDB164D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1B111DD-84E6-D4CD-9938-99D126A688F6}"/>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3772745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C0D49D-F349-C601-6C0B-9F556208254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7E61963-A4F4-0239-042C-DC0B346FE3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1581CCD-B7F8-BB12-E3E1-FAB24FB084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BDE4E9C-874E-2AC3-2EDC-63EEA8F02A66}"/>
              </a:ext>
            </a:extLst>
          </p:cNvPr>
          <p:cNvSpPr>
            <a:spLocks noGrp="1"/>
          </p:cNvSpPr>
          <p:nvPr>
            <p:ph type="dt" sz="half" idx="10"/>
          </p:nvPr>
        </p:nvSpPr>
        <p:spPr/>
        <p:txBody>
          <a:bodyPr/>
          <a:lstStyle/>
          <a:p>
            <a:fld id="{990FF5B7-8E42-494A-817E-7A75EF9ED1E8}" type="datetimeFigureOut">
              <a:rPr lang="zh-CN" altLang="en-US" smtClean="0"/>
              <a:t>2024/6/29</a:t>
            </a:fld>
            <a:endParaRPr lang="zh-CN" altLang="en-US"/>
          </a:p>
        </p:txBody>
      </p:sp>
      <p:sp>
        <p:nvSpPr>
          <p:cNvPr id="6" name="页脚占位符 5">
            <a:extLst>
              <a:ext uri="{FF2B5EF4-FFF2-40B4-BE49-F238E27FC236}">
                <a16:creationId xmlns:a16="http://schemas.microsoft.com/office/drawing/2014/main" id="{5742C24F-AE0E-B95A-A8A4-62C05DE3564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185599-35EF-287C-74A8-5F8775D168F4}"/>
              </a:ext>
            </a:extLst>
          </p:cNvPr>
          <p:cNvSpPr>
            <a:spLocks noGrp="1"/>
          </p:cNvSpPr>
          <p:nvPr>
            <p:ph type="sldNum" sz="quarter" idx="12"/>
          </p:nvPr>
        </p:nvSpPr>
        <p:spPr/>
        <p:txBody>
          <a:body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538394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DBCC3B8-306C-5AA2-062F-FFD3C4BA9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9594212-45F0-B482-BDEE-15DBE9676F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B377B8-8462-CF10-64AB-43090B2DD6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FF5B7-8E42-494A-817E-7A75EF9ED1E8}" type="datetimeFigureOut">
              <a:rPr lang="zh-CN" altLang="en-US" smtClean="0"/>
              <a:t>2024/6/29</a:t>
            </a:fld>
            <a:endParaRPr lang="zh-CN" altLang="en-US"/>
          </a:p>
        </p:txBody>
      </p:sp>
      <p:sp>
        <p:nvSpPr>
          <p:cNvPr id="5" name="页脚占位符 4">
            <a:extLst>
              <a:ext uri="{FF2B5EF4-FFF2-40B4-BE49-F238E27FC236}">
                <a16:creationId xmlns:a16="http://schemas.microsoft.com/office/drawing/2014/main" id="{0898F3E8-0FBE-54D5-B28C-A3B15F0336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5514CBE-E7B9-BF42-EA34-3D26527378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3CEA0F-9451-499F-A37C-BBB83CFC7A69}" type="slidenum">
              <a:rPr lang="zh-CN" altLang="en-US" smtClean="0"/>
              <a:t>‹#›</a:t>
            </a:fld>
            <a:endParaRPr lang="zh-CN" altLang="en-US"/>
          </a:p>
        </p:txBody>
      </p:sp>
    </p:spTree>
    <p:extLst>
      <p:ext uri="{BB962C8B-B14F-4D97-AF65-F5344CB8AC3E}">
        <p14:creationId xmlns:p14="http://schemas.microsoft.com/office/powerpoint/2010/main" val="675375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tiff"/><Relationship Id="rId4" Type="http://schemas.openxmlformats.org/officeDocument/2006/relationships/image" Target="../media/image17.tiff"/></Relationships>
</file>

<file path=ppt/slides/_rels/slide12.xml.rels><?xml version="1.0" encoding="UTF-8" standalone="yes"?>
<Relationships xmlns="http://schemas.openxmlformats.org/package/2006/relationships"><Relationship Id="rId3" Type="http://schemas.openxmlformats.org/officeDocument/2006/relationships/image" Target="../media/image19.tif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tiff"/><Relationship Id="rId4" Type="http://schemas.openxmlformats.org/officeDocument/2006/relationships/image" Target="../media/image20.tiff"/></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1.tiff"/></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tif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D50CA23-7912-C754-7391-3D56285E5905}"/>
              </a:ext>
            </a:extLst>
          </p:cNvPr>
          <p:cNvSpPr>
            <a:spLocks noGrp="1"/>
          </p:cNvSpPr>
          <p:nvPr>
            <p:ph type="title"/>
          </p:nvPr>
        </p:nvSpPr>
        <p:spPr>
          <a:xfrm>
            <a:off x="831850" y="1709738"/>
            <a:ext cx="10515600" cy="3203456"/>
          </a:xfrm>
        </p:spPr>
        <p:txBody>
          <a:bodyPr>
            <a:normAutofit fontScale="90000"/>
          </a:bodyPr>
          <a:lstStyle/>
          <a:p>
            <a:pPr algn="ctr">
              <a:lnSpc>
                <a:spcPct val="200000"/>
              </a:lnSpc>
            </a:pPr>
            <a:r>
              <a:rPr lang="zh-CN" altLang="en-US" sz="5300" dirty="0">
                <a:latin typeface="微软雅黑" panose="020B0503020204020204" pitchFamily="34" charset="-122"/>
                <a:ea typeface="微软雅黑" panose="020B0503020204020204" pitchFamily="34" charset="-122"/>
              </a:rPr>
              <a:t>自我优势效应中自上而下的加工机制</a:t>
            </a:r>
            <a:br>
              <a:rPr lang="zh-CN" altLang="en-US" sz="4800" dirty="0">
                <a:latin typeface="微软雅黑" panose="020B0503020204020204" pitchFamily="34" charset="-122"/>
                <a:ea typeface="微软雅黑" panose="020B0503020204020204" pitchFamily="34" charset="-122"/>
              </a:rPr>
            </a:br>
            <a:r>
              <a:rPr lang="en-US" altLang="zh-CN" sz="2700" dirty="0">
                <a:latin typeface="Times New Roman" panose="02020603050405020304" pitchFamily="18" charset="0"/>
                <a:ea typeface="微软雅黑" panose="020B0503020204020204" pitchFamily="34" charset="-122"/>
                <a:cs typeface="Times New Roman" panose="02020603050405020304" pitchFamily="18" charset="0"/>
              </a:rPr>
              <a:t>The mechanism of top-down processes in self-prioritization effect</a:t>
            </a:r>
            <a:br>
              <a:rPr lang="en-US" altLang="zh-CN" sz="4800" dirty="0">
                <a:latin typeface="微软雅黑" panose="020B0503020204020204" pitchFamily="34" charset="-122"/>
                <a:ea typeface="微软雅黑" panose="020B0503020204020204" pitchFamily="34" charset="-122"/>
              </a:rPr>
            </a:br>
            <a:endParaRPr lang="zh-CN" altLang="en-US" sz="4800" dirty="0">
              <a:latin typeface="微软雅黑" panose="020B0503020204020204" pitchFamily="34" charset="-122"/>
              <a:ea typeface="微软雅黑" panose="020B0503020204020204" pitchFamily="34" charset="-122"/>
            </a:endParaRPr>
          </a:p>
        </p:txBody>
      </p:sp>
      <p:sp>
        <p:nvSpPr>
          <p:cNvPr id="4" name="副标题 3">
            <a:extLst>
              <a:ext uri="{FF2B5EF4-FFF2-40B4-BE49-F238E27FC236}">
                <a16:creationId xmlns:a16="http://schemas.microsoft.com/office/drawing/2014/main" id="{A0458FFD-F659-AE02-4C2C-0AC0D8C915EE}"/>
              </a:ext>
            </a:extLst>
          </p:cNvPr>
          <p:cNvSpPr>
            <a:spLocks noGrp="1"/>
          </p:cNvSpPr>
          <p:nvPr>
            <p:ph type="body" idx="1"/>
          </p:nvPr>
        </p:nvSpPr>
        <p:spPr>
          <a:xfrm>
            <a:off x="2871987" y="4780532"/>
            <a:ext cx="7687156" cy="1500187"/>
          </a:xfrm>
        </p:spPr>
        <p:txBody>
          <a:bodyPr/>
          <a:lstStyle/>
          <a:p>
            <a:r>
              <a:rPr lang="zh-CN" altLang="en-US" dirty="0">
                <a:solidFill>
                  <a:schemeClr val="tx1"/>
                </a:solidFill>
                <a:latin typeface="微软雅黑" panose="020B0503020204020204" pitchFamily="34" charset="-122"/>
                <a:ea typeface="微软雅黑" panose="020B0503020204020204" pitchFamily="34" charset="-122"/>
              </a:rPr>
              <a:t>汇报人：伍嘉琪            汇报时间：</a:t>
            </a:r>
            <a:r>
              <a:rPr lang="en-US" altLang="zh-CN" dirty="0">
                <a:solidFill>
                  <a:schemeClr val="tx1"/>
                </a:solidFill>
                <a:latin typeface="微软雅黑" panose="020B0503020204020204" pitchFamily="34" charset="-122"/>
                <a:ea typeface="微软雅黑" panose="020B0503020204020204" pitchFamily="34" charset="-122"/>
              </a:rPr>
              <a:t>2024</a:t>
            </a:r>
            <a:r>
              <a:rPr lang="zh-CN" altLang="en-US" dirty="0">
                <a:solidFill>
                  <a:schemeClr val="tx1"/>
                </a:solidFill>
                <a:latin typeface="微软雅黑" panose="020B0503020204020204" pitchFamily="34" charset="-122"/>
                <a:ea typeface="微软雅黑" panose="020B0503020204020204" pitchFamily="34" charset="-122"/>
              </a:rPr>
              <a:t>年</a:t>
            </a:r>
            <a:r>
              <a:rPr lang="en-US" altLang="zh-CN" dirty="0">
                <a:solidFill>
                  <a:schemeClr val="tx1"/>
                </a:solidFill>
                <a:latin typeface="微软雅黑" panose="020B0503020204020204" pitchFamily="34" charset="-122"/>
                <a:ea typeface="微软雅黑" panose="020B0503020204020204" pitchFamily="34" charset="-122"/>
              </a:rPr>
              <a:t>6</a:t>
            </a:r>
            <a:r>
              <a:rPr lang="zh-CN" altLang="en-US" dirty="0">
                <a:solidFill>
                  <a:schemeClr val="tx1"/>
                </a:solidFill>
                <a:latin typeface="微软雅黑" panose="020B0503020204020204" pitchFamily="34" charset="-122"/>
                <a:ea typeface="微软雅黑" panose="020B0503020204020204" pitchFamily="34" charset="-122"/>
              </a:rPr>
              <a:t>月</a:t>
            </a:r>
            <a:r>
              <a:rPr lang="en-US" altLang="zh-CN" dirty="0">
                <a:solidFill>
                  <a:schemeClr val="tx1"/>
                </a:solidFill>
                <a:latin typeface="微软雅黑" panose="020B0503020204020204" pitchFamily="34" charset="-122"/>
                <a:ea typeface="微软雅黑" panose="020B0503020204020204" pitchFamily="34" charset="-122"/>
              </a:rPr>
              <a:t>29</a:t>
            </a:r>
            <a:r>
              <a:rPr lang="zh-CN" altLang="en-US" dirty="0">
                <a:solidFill>
                  <a:schemeClr val="tx1"/>
                </a:solidFill>
                <a:latin typeface="微软雅黑" panose="020B0503020204020204" pitchFamily="34" charset="-122"/>
                <a:ea typeface="微软雅黑" panose="020B0503020204020204" pitchFamily="34" charset="-122"/>
              </a:rPr>
              <a:t>日</a:t>
            </a:r>
          </a:p>
        </p:txBody>
      </p:sp>
    </p:spTree>
    <p:extLst>
      <p:ext uri="{BB962C8B-B14F-4D97-AF65-F5344CB8AC3E}">
        <p14:creationId xmlns:p14="http://schemas.microsoft.com/office/powerpoint/2010/main" val="1191239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8BE872F3-BBFE-FD62-B79B-2B56F2AD1EBF}"/>
              </a:ext>
            </a:extLst>
          </p:cNvPr>
          <p:cNvGrpSpPr/>
          <p:nvPr/>
        </p:nvGrpSpPr>
        <p:grpSpPr>
          <a:xfrm>
            <a:off x="568183" y="1221475"/>
            <a:ext cx="11312193" cy="5636525"/>
            <a:chOff x="5426916" y="1932842"/>
            <a:chExt cx="11707690" cy="8063448"/>
          </a:xfrm>
        </p:grpSpPr>
        <p:sp>
          <p:nvSpPr>
            <p:cNvPr id="40" name="任意多边形 46">
              <a:extLst>
                <a:ext uri="{FF2B5EF4-FFF2-40B4-BE49-F238E27FC236}">
                  <a16:creationId xmlns:a16="http://schemas.microsoft.com/office/drawing/2014/main" id="{BDADDB76-26EC-9CF3-76E0-D5CA8CBE0055}"/>
                </a:ext>
              </a:extLst>
            </p:cNvPr>
            <p:cNvSpPr/>
            <p:nvPr/>
          </p:nvSpPr>
          <p:spPr>
            <a:xfrm>
              <a:off x="10011796" y="3010859"/>
              <a:ext cx="3447088" cy="406312"/>
            </a:xfrm>
            <a:custGeom>
              <a:avLst/>
              <a:gdLst>
                <a:gd name="connsiteX0" fmla="*/ 1202929 w 2405856"/>
                <a:gd name="connsiteY0" fmla="*/ 0 h 426303"/>
                <a:gd name="connsiteX1" fmla="*/ 1376760 w 2405856"/>
                <a:gd name="connsiteY1" fmla="*/ 163145 h 426303"/>
                <a:gd name="connsiteX2" fmla="*/ 2405856 w 2405856"/>
                <a:gd name="connsiteY2" fmla="*/ 163145 h 426303"/>
                <a:gd name="connsiteX3" fmla="*/ 2405856 w 2405856"/>
                <a:gd name="connsiteY3" fmla="*/ 426303 h 426303"/>
                <a:gd name="connsiteX4" fmla="*/ 0 w 2405856"/>
                <a:gd name="connsiteY4" fmla="*/ 426303 h 426303"/>
                <a:gd name="connsiteX5" fmla="*/ 0 w 2405856"/>
                <a:gd name="connsiteY5" fmla="*/ 163145 h 426303"/>
                <a:gd name="connsiteX6" fmla="*/ 1029097 w 2405856"/>
                <a:gd name="connsiteY6" fmla="*/ 163145 h 42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5856" h="426303">
                  <a:moveTo>
                    <a:pt x="1202929" y="0"/>
                  </a:moveTo>
                  <a:lnTo>
                    <a:pt x="1376760" y="163145"/>
                  </a:lnTo>
                  <a:lnTo>
                    <a:pt x="2405856" y="163145"/>
                  </a:lnTo>
                  <a:lnTo>
                    <a:pt x="2405856" y="426303"/>
                  </a:lnTo>
                  <a:lnTo>
                    <a:pt x="0" y="426303"/>
                  </a:lnTo>
                  <a:lnTo>
                    <a:pt x="0" y="163145"/>
                  </a:lnTo>
                  <a:lnTo>
                    <a:pt x="1029097" y="163145"/>
                  </a:ln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文本框 6">
              <a:extLst>
                <a:ext uri="{FF2B5EF4-FFF2-40B4-BE49-F238E27FC236}">
                  <a16:creationId xmlns:a16="http://schemas.microsoft.com/office/drawing/2014/main" id="{A8512D9B-AD7F-94FE-BE5A-584120953C84}"/>
                </a:ext>
              </a:extLst>
            </p:cNvPr>
            <p:cNvSpPr txBox="1"/>
            <p:nvPr/>
          </p:nvSpPr>
          <p:spPr>
            <a:xfrm>
              <a:off x="9528007" y="6708375"/>
              <a:ext cx="1199083" cy="915771"/>
            </a:xfrm>
            <a:prstGeom prst="rect">
              <a:avLst/>
            </a:prstGeom>
            <a:solidFill>
              <a:schemeClr val="bg1">
                <a:lumMod val="75000"/>
              </a:schemeClr>
            </a:solidFill>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BD6D71A5-A5C1-B0A8-5981-0B938D06A848}"/>
                </a:ext>
              </a:extLst>
            </p:cNvPr>
            <p:cNvSpPr txBox="1"/>
            <p:nvPr/>
          </p:nvSpPr>
          <p:spPr>
            <a:xfrm>
              <a:off x="9054764" y="6288401"/>
              <a:ext cx="1623975" cy="915772"/>
            </a:xfrm>
            <a:prstGeom prst="rect">
              <a:avLst/>
            </a:prstGeom>
            <a:solidFill>
              <a:schemeClr val="bg1">
                <a:lumMod val="75000"/>
              </a:schemeClr>
            </a:solidFill>
          </p:spPr>
          <p:txBody>
            <a:bodyPr wrap="square" rtlCol="0">
              <a:spAutoFit/>
            </a:bodyPr>
            <a:lstStyle/>
            <a:p>
              <a:endParaRPr lang="zh-CN" altLang="en-US" dirty="0"/>
            </a:p>
          </p:txBody>
        </p:sp>
        <p:sp>
          <p:nvSpPr>
            <p:cNvPr id="9" name="文本框 8">
              <a:extLst>
                <a:ext uri="{FF2B5EF4-FFF2-40B4-BE49-F238E27FC236}">
                  <a16:creationId xmlns:a16="http://schemas.microsoft.com/office/drawing/2014/main" id="{00783F82-5939-B428-46A1-4CF22301ACBE}"/>
                </a:ext>
              </a:extLst>
            </p:cNvPr>
            <p:cNvSpPr txBox="1"/>
            <p:nvPr/>
          </p:nvSpPr>
          <p:spPr>
            <a:xfrm>
              <a:off x="8600735" y="5688500"/>
              <a:ext cx="1199083" cy="915771"/>
            </a:xfrm>
            <a:prstGeom prst="rect">
              <a:avLst/>
            </a:prstGeom>
            <a:solidFill>
              <a:schemeClr val="bg1">
                <a:lumMod val="75000"/>
              </a:schemeClr>
            </a:solidFill>
          </p:spPr>
          <p:txBody>
            <a:bodyPr wrap="square" rtlCol="0">
              <a:spAutoFit/>
            </a:bodyPr>
            <a:lstStyle/>
            <a:p>
              <a:endParaRPr lang="zh-CN" altLang="en-US" dirty="0"/>
            </a:p>
          </p:txBody>
        </p:sp>
        <p:sp>
          <p:nvSpPr>
            <p:cNvPr id="10" name="文本框 9">
              <a:extLst>
                <a:ext uri="{FF2B5EF4-FFF2-40B4-BE49-F238E27FC236}">
                  <a16:creationId xmlns:a16="http://schemas.microsoft.com/office/drawing/2014/main" id="{5B9E35AF-6E61-8E09-83E8-18908126F0E2}"/>
                </a:ext>
              </a:extLst>
            </p:cNvPr>
            <p:cNvSpPr txBox="1"/>
            <p:nvPr/>
          </p:nvSpPr>
          <p:spPr>
            <a:xfrm>
              <a:off x="7926844" y="5179243"/>
              <a:ext cx="1199083" cy="915771"/>
            </a:xfrm>
            <a:prstGeom prst="rect">
              <a:avLst/>
            </a:prstGeom>
            <a:solidFill>
              <a:schemeClr val="bg1">
                <a:lumMod val="75000"/>
              </a:schemeClr>
            </a:solidFill>
          </p:spPr>
          <p:txBody>
            <a:bodyPr wrap="square" rtlCol="0">
              <a:spAutoFit/>
            </a:bodyPr>
            <a:lstStyle/>
            <a:p>
              <a:endParaRPr lang="zh-CN" altLang="en-US" dirty="0"/>
            </a:p>
          </p:txBody>
        </p:sp>
        <p:sp>
          <p:nvSpPr>
            <p:cNvPr id="11" name="文本框 10">
              <a:extLst>
                <a:ext uri="{FF2B5EF4-FFF2-40B4-BE49-F238E27FC236}">
                  <a16:creationId xmlns:a16="http://schemas.microsoft.com/office/drawing/2014/main" id="{AA6B727C-C4FC-13CB-BD84-85DBFF8CD9F7}"/>
                </a:ext>
              </a:extLst>
            </p:cNvPr>
            <p:cNvSpPr txBox="1"/>
            <p:nvPr/>
          </p:nvSpPr>
          <p:spPr>
            <a:xfrm>
              <a:off x="10596520" y="7704486"/>
              <a:ext cx="1199083" cy="915771"/>
            </a:xfrm>
            <a:prstGeom prst="rect">
              <a:avLst/>
            </a:prstGeom>
            <a:solidFill>
              <a:schemeClr val="bg1">
                <a:lumMod val="75000"/>
              </a:schemeClr>
            </a:solidFill>
          </p:spPr>
          <p:txBody>
            <a:bodyPr wrap="square" rtlCol="0">
              <a:spAutoFit/>
            </a:bodyPr>
            <a:lstStyle/>
            <a:p>
              <a:endParaRPr lang="zh-CN" altLang="en-US" dirty="0"/>
            </a:p>
          </p:txBody>
        </p:sp>
        <p:sp>
          <p:nvSpPr>
            <p:cNvPr id="12" name="文本框 11">
              <a:extLst>
                <a:ext uri="{FF2B5EF4-FFF2-40B4-BE49-F238E27FC236}">
                  <a16:creationId xmlns:a16="http://schemas.microsoft.com/office/drawing/2014/main" id="{32100437-1290-5DEE-051B-63A803704BBA}"/>
                </a:ext>
              </a:extLst>
            </p:cNvPr>
            <p:cNvSpPr txBox="1"/>
            <p:nvPr/>
          </p:nvSpPr>
          <p:spPr>
            <a:xfrm>
              <a:off x="10073272" y="7253520"/>
              <a:ext cx="1057275" cy="808792"/>
            </a:xfrm>
            <a:prstGeom prst="rect">
              <a:avLst/>
            </a:prstGeom>
            <a:solidFill>
              <a:schemeClr val="bg1">
                <a:lumMod val="75000"/>
              </a:schemeClr>
            </a:solidFill>
          </p:spPr>
          <p:txBody>
            <a:bodyPr wrap="square" rtlCol="0">
              <a:spAutoFit/>
            </a:bodyPr>
            <a:lstStyle/>
            <a:p>
              <a:endParaRPr lang="zh-CN" altLang="en-US" dirty="0"/>
            </a:p>
          </p:txBody>
        </p:sp>
        <p:sp>
          <p:nvSpPr>
            <p:cNvPr id="13" name="文本框 12">
              <a:extLst>
                <a:ext uri="{FF2B5EF4-FFF2-40B4-BE49-F238E27FC236}">
                  <a16:creationId xmlns:a16="http://schemas.microsoft.com/office/drawing/2014/main" id="{4D118ACA-0F86-AC93-C825-7D1B53B00CC4}"/>
                </a:ext>
              </a:extLst>
            </p:cNvPr>
            <p:cNvSpPr txBox="1"/>
            <p:nvPr/>
          </p:nvSpPr>
          <p:spPr>
            <a:xfrm>
              <a:off x="8341721" y="5441732"/>
              <a:ext cx="190500" cy="369332"/>
            </a:xfrm>
            <a:prstGeom prst="rect">
              <a:avLst/>
            </a:prstGeom>
            <a:solidFill>
              <a:schemeClr val="bg1">
                <a:lumMod val="75000"/>
              </a:schemeClr>
            </a:solidFill>
          </p:spPr>
          <p:txBody>
            <a:bodyPr wrap="square" rtlCol="0">
              <a:spAutoFit/>
            </a:bodyPr>
            <a:lstStyle/>
            <a:p>
              <a:r>
                <a:rPr lang="zh-CN" altLang="en-US" dirty="0">
                  <a:solidFill>
                    <a:schemeClr val="bg1"/>
                  </a:solidFill>
                </a:rPr>
                <a:t>＋</a:t>
              </a:r>
            </a:p>
          </p:txBody>
        </p:sp>
        <p:sp>
          <p:nvSpPr>
            <p:cNvPr id="14" name="文本框 13">
              <a:extLst>
                <a:ext uri="{FF2B5EF4-FFF2-40B4-BE49-F238E27FC236}">
                  <a16:creationId xmlns:a16="http://schemas.microsoft.com/office/drawing/2014/main" id="{B038D386-4568-92B2-A1C3-C8F9095FE8AF}"/>
                </a:ext>
              </a:extLst>
            </p:cNvPr>
            <p:cNvSpPr txBox="1"/>
            <p:nvPr/>
          </p:nvSpPr>
          <p:spPr>
            <a:xfrm>
              <a:off x="7303426" y="5856254"/>
              <a:ext cx="105727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500 ms</a:t>
              </a:r>
              <a:endParaRPr lang="zh-CN" altLang="en-US" sz="1400"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B019B4CA-33FF-FFAD-5428-716363134927}"/>
                </a:ext>
              </a:extLst>
            </p:cNvPr>
            <p:cNvSpPr txBox="1"/>
            <p:nvPr/>
          </p:nvSpPr>
          <p:spPr>
            <a:xfrm>
              <a:off x="8318777" y="6914065"/>
              <a:ext cx="1166219"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1500 ms</a:t>
              </a:r>
              <a:endParaRPr lang="zh-CN" altLang="en-US" sz="1400"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E13736B5-57D9-723C-F012-D33F5DEDA14F}"/>
                </a:ext>
              </a:extLst>
            </p:cNvPr>
            <p:cNvSpPr txBox="1"/>
            <p:nvPr/>
          </p:nvSpPr>
          <p:spPr>
            <a:xfrm>
              <a:off x="10134592" y="7903826"/>
              <a:ext cx="633414" cy="461665"/>
            </a:xfrm>
            <a:prstGeom prst="rect">
              <a:avLst/>
            </a:prstGeom>
            <a:noFill/>
          </p:spPr>
          <p:txBody>
            <a:bodyPr wrap="square" rtlCol="0">
              <a:spAutoFit/>
            </a:bodyPr>
            <a:lstStyle/>
            <a:p>
              <a:r>
                <a:rPr lang="en-US" altLang="zh-CN" sz="2400" b="1" dirty="0"/>
                <a:t>…</a:t>
              </a:r>
              <a:endParaRPr lang="zh-CN" altLang="en-US" sz="2400" b="1" dirty="0"/>
            </a:p>
          </p:txBody>
        </p:sp>
        <p:cxnSp>
          <p:nvCxnSpPr>
            <p:cNvPr id="17" name="直接箭头连接符 16">
              <a:extLst>
                <a:ext uri="{FF2B5EF4-FFF2-40B4-BE49-F238E27FC236}">
                  <a16:creationId xmlns:a16="http://schemas.microsoft.com/office/drawing/2014/main" id="{F3460E22-AAD6-C065-70FB-4718857FCFCC}"/>
                </a:ext>
              </a:extLst>
            </p:cNvPr>
            <p:cNvCxnSpPr>
              <a:cxnSpLocks/>
            </p:cNvCxnSpPr>
            <p:nvPr/>
          </p:nvCxnSpPr>
          <p:spPr>
            <a:xfrm>
              <a:off x="6711260" y="5427987"/>
              <a:ext cx="4196944" cy="4260294"/>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18" name="文本框 17">
              <a:extLst>
                <a:ext uri="{FF2B5EF4-FFF2-40B4-BE49-F238E27FC236}">
                  <a16:creationId xmlns:a16="http://schemas.microsoft.com/office/drawing/2014/main" id="{6BCF0EC3-8CFF-5319-91F9-49CD7B7136C8}"/>
                </a:ext>
              </a:extLst>
            </p:cNvPr>
            <p:cNvSpPr txBox="1"/>
            <p:nvPr/>
          </p:nvSpPr>
          <p:spPr>
            <a:xfrm>
              <a:off x="11110018" y="8303241"/>
              <a:ext cx="1199083" cy="915771"/>
            </a:xfrm>
            <a:prstGeom prst="rect">
              <a:avLst/>
            </a:prstGeom>
            <a:solidFill>
              <a:schemeClr val="bg1">
                <a:lumMod val="75000"/>
              </a:schemeClr>
            </a:solidFill>
          </p:spPr>
          <p:txBody>
            <a:bodyPr wrap="square" rtlCol="0">
              <a:spAutoFit/>
            </a:bodyPr>
            <a:lstStyle/>
            <a:p>
              <a:endParaRPr lang="zh-CN" altLang="en-US" dirty="0"/>
            </a:p>
          </p:txBody>
        </p:sp>
        <p:sp>
          <p:nvSpPr>
            <p:cNvPr id="19" name="文本框 18">
              <a:extLst>
                <a:ext uri="{FF2B5EF4-FFF2-40B4-BE49-F238E27FC236}">
                  <a16:creationId xmlns:a16="http://schemas.microsoft.com/office/drawing/2014/main" id="{6470379A-4997-A70D-B175-2322B9BF5A7E}"/>
                </a:ext>
              </a:extLst>
            </p:cNvPr>
            <p:cNvSpPr txBox="1"/>
            <p:nvPr/>
          </p:nvSpPr>
          <p:spPr>
            <a:xfrm>
              <a:off x="11259909" y="8439792"/>
              <a:ext cx="887399" cy="584775"/>
            </a:xfrm>
            <a:prstGeom prst="rect">
              <a:avLst/>
            </a:prstGeom>
            <a:noFill/>
          </p:spPr>
          <p:txBody>
            <a:bodyPr wrap="square" rtlCol="0">
              <a:spAutoFit/>
            </a:bodyPr>
            <a:lstStyle/>
            <a:p>
              <a:pPr algn="ctr"/>
              <a:r>
                <a:rPr lang="zh-CN" altLang="en-US" sz="1600" dirty="0">
                  <a:solidFill>
                    <a:schemeClr val="bg1"/>
                  </a:solidFill>
                </a:rPr>
                <a:t>指导语</a:t>
              </a:r>
              <a:endParaRPr lang="en-US" altLang="zh-CN" sz="1600" dirty="0">
                <a:solidFill>
                  <a:schemeClr val="bg1"/>
                </a:solidFill>
              </a:endParaRPr>
            </a:p>
            <a:p>
              <a:pPr algn="ctr"/>
              <a:r>
                <a:rPr lang="en-US" altLang="zh-CN" sz="1600" dirty="0">
                  <a:solidFill>
                    <a:schemeClr val="bg1"/>
                  </a:solidFill>
                </a:rPr>
                <a:t>(A/B/C)</a:t>
              </a:r>
              <a:r>
                <a:rPr lang="zh-CN" altLang="en-US" sz="1600" dirty="0">
                  <a:solidFill>
                    <a:schemeClr val="bg1"/>
                  </a:solidFill>
                </a:rPr>
                <a:t>  </a:t>
              </a:r>
            </a:p>
          </p:txBody>
        </p:sp>
        <p:sp>
          <p:nvSpPr>
            <p:cNvPr id="20" name="文本框 19">
              <a:extLst>
                <a:ext uri="{FF2B5EF4-FFF2-40B4-BE49-F238E27FC236}">
                  <a16:creationId xmlns:a16="http://schemas.microsoft.com/office/drawing/2014/main" id="{7C2D62C0-3671-2AF7-465A-EB017DB1AA46}"/>
                </a:ext>
              </a:extLst>
            </p:cNvPr>
            <p:cNvSpPr txBox="1"/>
            <p:nvPr/>
          </p:nvSpPr>
          <p:spPr>
            <a:xfrm>
              <a:off x="11963365" y="9055710"/>
              <a:ext cx="633414" cy="461665"/>
            </a:xfrm>
            <a:prstGeom prst="rect">
              <a:avLst/>
            </a:prstGeom>
            <a:noFill/>
          </p:spPr>
          <p:txBody>
            <a:bodyPr wrap="square" rtlCol="0">
              <a:spAutoFit/>
            </a:bodyPr>
            <a:lstStyle/>
            <a:p>
              <a:r>
                <a:rPr lang="en-US" altLang="zh-CN" sz="2400" b="1" dirty="0"/>
                <a:t>…</a:t>
              </a:r>
              <a:endParaRPr lang="zh-CN" altLang="en-US" b="1" dirty="0"/>
            </a:p>
          </p:txBody>
        </p:sp>
        <p:sp>
          <p:nvSpPr>
            <p:cNvPr id="21" name="文本框 20">
              <a:extLst>
                <a:ext uri="{FF2B5EF4-FFF2-40B4-BE49-F238E27FC236}">
                  <a16:creationId xmlns:a16="http://schemas.microsoft.com/office/drawing/2014/main" id="{127364D3-1FEA-50F9-057C-C40FA2130B12}"/>
                </a:ext>
              </a:extLst>
            </p:cNvPr>
            <p:cNvSpPr txBox="1"/>
            <p:nvPr/>
          </p:nvSpPr>
          <p:spPr>
            <a:xfrm>
              <a:off x="10837587" y="8012092"/>
              <a:ext cx="716948" cy="338554"/>
            </a:xfrm>
            <a:prstGeom prst="rect">
              <a:avLst/>
            </a:prstGeom>
            <a:solidFill>
              <a:schemeClr val="bg1">
                <a:lumMod val="75000"/>
              </a:schemeClr>
            </a:solidFill>
          </p:spPr>
          <p:txBody>
            <a:bodyPr wrap="square" rtlCol="0">
              <a:spAutoFit/>
            </a:bodyPr>
            <a:lstStyle/>
            <a:p>
              <a:pPr algn="ctr"/>
              <a:r>
                <a:rPr lang="zh-CN" altLang="en-US" sz="1600" dirty="0">
                  <a:solidFill>
                    <a:schemeClr val="bg1"/>
                  </a:solidFill>
                </a:rPr>
                <a:t>休息</a:t>
              </a:r>
            </a:p>
          </p:txBody>
        </p:sp>
        <p:pic>
          <p:nvPicPr>
            <p:cNvPr id="22" name="图片 21">
              <a:extLst>
                <a:ext uri="{FF2B5EF4-FFF2-40B4-BE49-F238E27FC236}">
                  <a16:creationId xmlns:a16="http://schemas.microsoft.com/office/drawing/2014/main" id="{FB04018A-D6B9-326A-C516-E5F62CCD6E15}"/>
                </a:ext>
              </a:extLst>
            </p:cNvPr>
            <p:cNvPicPr>
              <a:picLocks noChangeAspect="1"/>
            </p:cNvPicPr>
            <p:nvPr/>
          </p:nvPicPr>
          <p:blipFill>
            <a:blip r:embed="rId3"/>
            <a:stretch>
              <a:fillRect/>
            </a:stretch>
          </p:blipFill>
          <p:spPr>
            <a:xfrm>
              <a:off x="9082719" y="5851634"/>
              <a:ext cx="287339" cy="283918"/>
            </a:xfrm>
            <a:prstGeom prst="rect">
              <a:avLst/>
            </a:prstGeom>
          </p:spPr>
        </p:pic>
        <p:sp>
          <p:nvSpPr>
            <p:cNvPr id="23" name="文本框 22">
              <a:extLst>
                <a:ext uri="{FF2B5EF4-FFF2-40B4-BE49-F238E27FC236}">
                  <a16:creationId xmlns:a16="http://schemas.microsoft.com/office/drawing/2014/main" id="{829A1931-1114-2FC2-0EE6-21C3D7A157DD}"/>
                </a:ext>
              </a:extLst>
            </p:cNvPr>
            <p:cNvSpPr txBox="1"/>
            <p:nvPr/>
          </p:nvSpPr>
          <p:spPr>
            <a:xfrm>
              <a:off x="8957307" y="6177925"/>
              <a:ext cx="538164" cy="292388"/>
            </a:xfrm>
            <a:prstGeom prst="rect">
              <a:avLst/>
            </a:prstGeom>
            <a:solidFill>
              <a:schemeClr val="bg1">
                <a:lumMod val="75000"/>
              </a:schemeClr>
            </a:solidFill>
          </p:spPr>
          <p:txBody>
            <a:bodyPr wrap="square" rtlCol="0">
              <a:spAutoFit/>
            </a:bodyPr>
            <a:lstStyle/>
            <a:p>
              <a:r>
                <a:rPr lang="zh-CN" altLang="en-US" sz="1300" dirty="0">
                  <a:solidFill>
                    <a:schemeClr val="bg1"/>
                  </a:solidFill>
                </a:rPr>
                <a:t>自我</a:t>
              </a:r>
            </a:p>
          </p:txBody>
        </p:sp>
        <p:sp>
          <p:nvSpPr>
            <p:cNvPr id="24" name="文本框 23">
              <a:extLst>
                <a:ext uri="{FF2B5EF4-FFF2-40B4-BE49-F238E27FC236}">
                  <a16:creationId xmlns:a16="http://schemas.microsoft.com/office/drawing/2014/main" id="{AAD7C8B8-370E-EBEA-874D-12B87AD7582D}"/>
                </a:ext>
              </a:extLst>
            </p:cNvPr>
            <p:cNvSpPr txBox="1"/>
            <p:nvPr/>
          </p:nvSpPr>
          <p:spPr>
            <a:xfrm>
              <a:off x="9608571" y="6941459"/>
              <a:ext cx="929402" cy="307777"/>
            </a:xfrm>
            <a:prstGeom prst="rect">
              <a:avLst/>
            </a:prstGeom>
            <a:noFill/>
          </p:spPr>
          <p:txBody>
            <a:bodyPr wrap="square" rtlCol="0">
              <a:spAutoFit/>
            </a:bodyPr>
            <a:lstStyle/>
            <a:p>
              <a:pPr algn="ctr"/>
              <a:r>
                <a:rPr lang="zh-CN" altLang="en-US" sz="1400" dirty="0">
                  <a:solidFill>
                    <a:srgbClr val="FFFF00"/>
                  </a:solidFill>
                </a:rPr>
                <a:t>反馈</a:t>
              </a:r>
            </a:p>
          </p:txBody>
        </p:sp>
        <p:sp>
          <p:nvSpPr>
            <p:cNvPr id="25" name="文本框 24">
              <a:extLst>
                <a:ext uri="{FF2B5EF4-FFF2-40B4-BE49-F238E27FC236}">
                  <a16:creationId xmlns:a16="http://schemas.microsoft.com/office/drawing/2014/main" id="{EB0F73AB-BACE-8665-D043-1CFCDC82FB3B}"/>
                </a:ext>
              </a:extLst>
            </p:cNvPr>
            <p:cNvSpPr txBox="1"/>
            <p:nvPr/>
          </p:nvSpPr>
          <p:spPr>
            <a:xfrm>
              <a:off x="10449655" y="7538328"/>
              <a:ext cx="190500" cy="369332"/>
            </a:xfrm>
            <a:prstGeom prst="rect">
              <a:avLst/>
            </a:prstGeom>
            <a:solidFill>
              <a:schemeClr val="bg1">
                <a:lumMod val="75000"/>
              </a:schemeClr>
            </a:solidFill>
          </p:spPr>
          <p:txBody>
            <a:bodyPr wrap="square" rtlCol="0">
              <a:spAutoFit/>
            </a:bodyPr>
            <a:lstStyle/>
            <a:p>
              <a:r>
                <a:rPr lang="zh-CN" altLang="en-US" dirty="0">
                  <a:solidFill>
                    <a:schemeClr val="bg1"/>
                  </a:solidFill>
                </a:rPr>
                <a:t>＋</a:t>
              </a:r>
            </a:p>
          </p:txBody>
        </p:sp>
        <p:sp>
          <p:nvSpPr>
            <p:cNvPr id="26" name="文本框 25">
              <a:extLst>
                <a:ext uri="{FF2B5EF4-FFF2-40B4-BE49-F238E27FC236}">
                  <a16:creationId xmlns:a16="http://schemas.microsoft.com/office/drawing/2014/main" id="{107DF2DC-EB53-E590-469B-3DC894DE7688}"/>
                </a:ext>
              </a:extLst>
            </p:cNvPr>
            <p:cNvSpPr txBox="1"/>
            <p:nvPr/>
          </p:nvSpPr>
          <p:spPr>
            <a:xfrm>
              <a:off x="8836641" y="7351309"/>
              <a:ext cx="105727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300 ms</a:t>
              </a:r>
              <a:endParaRPr lang="zh-CN" altLang="en-US" sz="1400" dirty="0">
                <a:latin typeface="Times New Roman" panose="02020603050405020304" pitchFamily="18" charset="0"/>
                <a:cs typeface="Times New Roman" panose="02020603050405020304" pitchFamily="18" charset="0"/>
              </a:endParaRPr>
            </a:p>
          </p:txBody>
        </p:sp>
        <p:sp>
          <p:nvSpPr>
            <p:cNvPr id="27" name="文本框 26">
              <a:extLst>
                <a:ext uri="{FF2B5EF4-FFF2-40B4-BE49-F238E27FC236}">
                  <a16:creationId xmlns:a16="http://schemas.microsoft.com/office/drawing/2014/main" id="{7ED91132-FD6F-CE71-CE1F-01ADE0D8ED43}"/>
                </a:ext>
              </a:extLst>
            </p:cNvPr>
            <p:cNvSpPr txBox="1"/>
            <p:nvPr/>
          </p:nvSpPr>
          <p:spPr>
            <a:xfrm>
              <a:off x="7924376" y="6322932"/>
              <a:ext cx="105727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100 ms</a:t>
              </a:r>
              <a:endParaRPr lang="zh-CN" altLang="en-US" sz="1400" dirty="0">
                <a:latin typeface="Times New Roman" panose="02020603050405020304" pitchFamily="18" charset="0"/>
                <a:cs typeface="Times New Roman" panose="02020603050405020304" pitchFamily="18" charset="0"/>
              </a:endParaRPr>
            </a:p>
          </p:txBody>
        </p:sp>
        <p:sp>
          <p:nvSpPr>
            <p:cNvPr id="28" name="文本框 27">
              <a:extLst>
                <a:ext uri="{FF2B5EF4-FFF2-40B4-BE49-F238E27FC236}">
                  <a16:creationId xmlns:a16="http://schemas.microsoft.com/office/drawing/2014/main" id="{1760C930-5735-23A8-88AB-1C69103C58C5}"/>
                </a:ext>
              </a:extLst>
            </p:cNvPr>
            <p:cNvSpPr txBox="1"/>
            <p:nvPr/>
          </p:nvSpPr>
          <p:spPr>
            <a:xfrm>
              <a:off x="9387567" y="7843523"/>
              <a:ext cx="105727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500 ms</a:t>
              </a:r>
              <a:endParaRPr lang="zh-CN" altLang="en-US" sz="1400" dirty="0">
                <a:latin typeface="Times New Roman" panose="02020603050405020304" pitchFamily="18" charset="0"/>
                <a:cs typeface="Times New Roman" panose="02020603050405020304" pitchFamily="18" charset="0"/>
              </a:endParaRPr>
            </a:p>
          </p:txBody>
        </p:sp>
        <p:sp>
          <p:nvSpPr>
            <p:cNvPr id="29" name="文本框 28">
              <a:extLst>
                <a:ext uri="{FF2B5EF4-FFF2-40B4-BE49-F238E27FC236}">
                  <a16:creationId xmlns:a16="http://schemas.microsoft.com/office/drawing/2014/main" id="{314DAC25-DD0F-18BF-3061-A97761A5D67F}"/>
                </a:ext>
              </a:extLst>
            </p:cNvPr>
            <p:cNvSpPr txBox="1"/>
            <p:nvPr/>
          </p:nvSpPr>
          <p:spPr>
            <a:xfrm>
              <a:off x="7228714" y="4569847"/>
              <a:ext cx="1199083" cy="915771"/>
            </a:xfrm>
            <a:prstGeom prst="rect">
              <a:avLst/>
            </a:prstGeom>
            <a:solidFill>
              <a:schemeClr val="bg1">
                <a:lumMod val="75000"/>
              </a:schemeClr>
            </a:solidFill>
          </p:spPr>
          <p:txBody>
            <a:bodyPr wrap="square" rtlCol="0">
              <a:spAutoFit/>
            </a:bodyPr>
            <a:lstStyle/>
            <a:p>
              <a:endParaRPr lang="zh-CN" altLang="en-US" dirty="0"/>
            </a:p>
          </p:txBody>
        </p:sp>
        <p:sp>
          <p:nvSpPr>
            <p:cNvPr id="30" name="文本框 29">
              <a:extLst>
                <a:ext uri="{FF2B5EF4-FFF2-40B4-BE49-F238E27FC236}">
                  <a16:creationId xmlns:a16="http://schemas.microsoft.com/office/drawing/2014/main" id="{2150DFC6-5790-912D-5AF0-4E32F3931BB1}"/>
                </a:ext>
              </a:extLst>
            </p:cNvPr>
            <p:cNvSpPr txBox="1"/>
            <p:nvPr/>
          </p:nvSpPr>
          <p:spPr>
            <a:xfrm>
              <a:off x="7370522" y="4705100"/>
              <a:ext cx="887399" cy="584775"/>
            </a:xfrm>
            <a:prstGeom prst="rect">
              <a:avLst/>
            </a:prstGeom>
            <a:noFill/>
          </p:spPr>
          <p:txBody>
            <a:bodyPr wrap="square" rtlCol="0">
              <a:spAutoFit/>
            </a:bodyPr>
            <a:lstStyle/>
            <a:p>
              <a:pPr algn="ctr"/>
              <a:r>
                <a:rPr lang="zh-CN" altLang="en-US" sz="1600" dirty="0">
                  <a:solidFill>
                    <a:schemeClr val="bg1"/>
                  </a:solidFill>
                </a:rPr>
                <a:t>指导语</a:t>
              </a:r>
              <a:endParaRPr lang="en-US" altLang="zh-CN" sz="1600" dirty="0">
                <a:solidFill>
                  <a:schemeClr val="bg1"/>
                </a:solidFill>
              </a:endParaRPr>
            </a:p>
            <a:p>
              <a:pPr algn="ctr"/>
              <a:r>
                <a:rPr lang="en-US" altLang="zh-CN" sz="1600" dirty="0">
                  <a:solidFill>
                    <a:schemeClr val="bg1"/>
                  </a:solidFill>
                </a:rPr>
                <a:t>(A/B/C)</a:t>
              </a:r>
              <a:r>
                <a:rPr lang="zh-CN" altLang="en-US" sz="1600" dirty="0">
                  <a:solidFill>
                    <a:schemeClr val="bg1"/>
                  </a:solidFill>
                </a:rPr>
                <a:t>  </a:t>
              </a:r>
            </a:p>
          </p:txBody>
        </p:sp>
        <p:grpSp>
          <p:nvGrpSpPr>
            <p:cNvPr id="31" name="组合 30">
              <a:extLst>
                <a:ext uri="{FF2B5EF4-FFF2-40B4-BE49-F238E27FC236}">
                  <a16:creationId xmlns:a16="http://schemas.microsoft.com/office/drawing/2014/main" id="{8129DACA-4CB0-924D-081C-1139BF71C0A0}"/>
                </a:ext>
              </a:extLst>
            </p:cNvPr>
            <p:cNvGrpSpPr/>
            <p:nvPr/>
          </p:nvGrpSpPr>
          <p:grpSpPr>
            <a:xfrm>
              <a:off x="6323881" y="1932842"/>
              <a:ext cx="10585072" cy="1475493"/>
              <a:chOff x="4015287" y="2367035"/>
              <a:chExt cx="7387731" cy="1548088"/>
            </a:xfrm>
          </p:grpSpPr>
          <p:sp>
            <p:nvSpPr>
              <p:cNvPr id="46" name="文本框 45">
                <a:extLst>
                  <a:ext uri="{FF2B5EF4-FFF2-40B4-BE49-F238E27FC236}">
                    <a16:creationId xmlns:a16="http://schemas.microsoft.com/office/drawing/2014/main" id="{250D693A-301F-5E99-4B50-2E2C01EB3C64}"/>
                  </a:ext>
                </a:extLst>
              </p:cNvPr>
              <p:cNvSpPr txBox="1"/>
              <p:nvPr/>
            </p:nvSpPr>
            <p:spPr>
              <a:xfrm>
                <a:off x="4015287" y="2367035"/>
                <a:ext cx="2469004" cy="1300529"/>
              </a:xfrm>
              <a:prstGeom prst="rect">
                <a:avLst/>
              </a:prstGeom>
              <a:noFill/>
            </p:spPr>
            <p:txBody>
              <a:bodyPr wrap="square">
                <a:spAutoFit/>
              </a:bodyPr>
              <a:lstStyle/>
              <a:p>
                <a:pPr algn="ctr" defTabSz="913765">
                  <a:lnSpc>
                    <a:spcPct val="150000"/>
                  </a:lnSpc>
                  <a:buSzPct val="25000"/>
                  <a:defRPr/>
                </a:pPr>
                <a:r>
                  <a:rPr lang="zh-CN" altLang="en-US" dirty="0"/>
                  <a:t>    </a:t>
                </a:r>
                <a:r>
                  <a:rPr lang="zh-CN" altLang="en-US" b="1" dirty="0"/>
                  <a:t>自由练习阶段</a:t>
                </a:r>
                <a:r>
                  <a:rPr lang="zh-CN" altLang="en-US" dirty="0"/>
                  <a:t>：不限反应时</a:t>
                </a:r>
                <a:endParaRPr lang="en-US" altLang="zh-CN" dirty="0"/>
              </a:p>
              <a:p>
                <a:pPr algn="ctr" defTabSz="913765">
                  <a:lnSpc>
                    <a:spcPct val="150000"/>
                  </a:lnSpc>
                  <a:buSzPct val="25000"/>
                  <a:defRPr/>
                </a:pPr>
                <a:r>
                  <a:rPr lang="en-US" altLang="zh-CN" dirty="0"/>
                  <a:t> </a:t>
                </a:r>
                <a:r>
                  <a:rPr lang="en-US" altLang="zh-CN" dirty="0">
                    <a:latin typeface="Times New Roman" panose="02020603050405020304" pitchFamily="18" charset="0"/>
                    <a:cs typeface="Times New Roman" panose="02020603050405020304" pitchFamily="18" charset="0"/>
                  </a:rPr>
                  <a:t>12×3</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trials </a:t>
                </a:r>
              </a:p>
            </p:txBody>
          </p:sp>
          <p:grpSp>
            <p:nvGrpSpPr>
              <p:cNvPr id="47" name="组合 46">
                <a:extLst>
                  <a:ext uri="{FF2B5EF4-FFF2-40B4-BE49-F238E27FC236}">
                    <a16:creationId xmlns:a16="http://schemas.microsoft.com/office/drawing/2014/main" id="{E41695CB-20BD-6530-AFA4-F8E41A125A39}"/>
                  </a:ext>
                </a:extLst>
              </p:cNvPr>
              <p:cNvGrpSpPr/>
              <p:nvPr/>
            </p:nvGrpSpPr>
            <p:grpSpPr>
              <a:xfrm>
                <a:off x="4181289" y="3477350"/>
                <a:ext cx="7221729" cy="437773"/>
                <a:chOff x="4315103" y="3477350"/>
                <a:chExt cx="7221729" cy="437773"/>
              </a:xfrm>
            </p:grpSpPr>
            <p:sp>
              <p:nvSpPr>
                <p:cNvPr id="48" name="任意多边形 47">
                  <a:extLst>
                    <a:ext uri="{FF2B5EF4-FFF2-40B4-BE49-F238E27FC236}">
                      <a16:creationId xmlns:a16="http://schemas.microsoft.com/office/drawing/2014/main" id="{10EB7314-8AB1-49B1-0B2D-5C53DE522F01}"/>
                    </a:ext>
                  </a:extLst>
                </p:cNvPr>
                <p:cNvSpPr/>
                <p:nvPr/>
              </p:nvSpPr>
              <p:spPr>
                <a:xfrm>
                  <a:off x="9130976" y="3488820"/>
                  <a:ext cx="2405856" cy="426303"/>
                </a:xfrm>
                <a:custGeom>
                  <a:avLst/>
                  <a:gdLst>
                    <a:gd name="connsiteX0" fmla="*/ 1202929 w 2405856"/>
                    <a:gd name="connsiteY0" fmla="*/ 0 h 426303"/>
                    <a:gd name="connsiteX1" fmla="*/ 1376760 w 2405856"/>
                    <a:gd name="connsiteY1" fmla="*/ 163145 h 426303"/>
                    <a:gd name="connsiteX2" fmla="*/ 2405856 w 2405856"/>
                    <a:gd name="connsiteY2" fmla="*/ 163145 h 426303"/>
                    <a:gd name="connsiteX3" fmla="*/ 2405856 w 2405856"/>
                    <a:gd name="connsiteY3" fmla="*/ 426303 h 426303"/>
                    <a:gd name="connsiteX4" fmla="*/ 0 w 2405856"/>
                    <a:gd name="connsiteY4" fmla="*/ 426303 h 426303"/>
                    <a:gd name="connsiteX5" fmla="*/ 0 w 2405856"/>
                    <a:gd name="connsiteY5" fmla="*/ 163145 h 426303"/>
                    <a:gd name="connsiteX6" fmla="*/ 1029097 w 2405856"/>
                    <a:gd name="connsiteY6" fmla="*/ 163145 h 42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5856" h="426303">
                      <a:moveTo>
                        <a:pt x="1202929" y="0"/>
                      </a:moveTo>
                      <a:lnTo>
                        <a:pt x="1376760" y="163145"/>
                      </a:lnTo>
                      <a:lnTo>
                        <a:pt x="2405856" y="163145"/>
                      </a:lnTo>
                      <a:lnTo>
                        <a:pt x="2405856" y="426303"/>
                      </a:lnTo>
                      <a:lnTo>
                        <a:pt x="0" y="426303"/>
                      </a:lnTo>
                      <a:lnTo>
                        <a:pt x="0" y="163145"/>
                      </a:lnTo>
                      <a:lnTo>
                        <a:pt x="1029097" y="163145"/>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6">
                  <a:extLst>
                    <a:ext uri="{FF2B5EF4-FFF2-40B4-BE49-F238E27FC236}">
                      <a16:creationId xmlns:a16="http://schemas.microsoft.com/office/drawing/2014/main" id="{6715EADE-5A58-E661-405A-8E8789C92A4A}"/>
                    </a:ext>
                  </a:extLst>
                </p:cNvPr>
                <p:cNvSpPr/>
                <p:nvPr/>
              </p:nvSpPr>
              <p:spPr>
                <a:xfrm>
                  <a:off x="4315103" y="3477350"/>
                  <a:ext cx="2405856" cy="426303"/>
                </a:xfrm>
                <a:custGeom>
                  <a:avLst/>
                  <a:gdLst>
                    <a:gd name="connsiteX0" fmla="*/ 1202929 w 2405856"/>
                    <a:gd name="connsiteY0" fmla="*/ 0 h 426303"/>
                    <a:gd name="connsiteX1" fmla="*/ 1376760 w 2405856"/>
                    <a:gd name="connsiteY1" fmla="*/ 163145 h 426303"/>
                    <a:gd name="connsiteX2" fmla="*/ 2405856 w 2405856"/>
                    <a:gd name="connsiteY2" fmla="*/ 163145 h 426303"/>
                    <a:gd name="connsiteX3" fmla="*/ 2405856 w 2405856"/>
                    <a:gd name="connsiteY3" fmla="*/ 426303 h 426303"/>
                    <a:gd name="connsiteX4" fmla="*/ 0 w 2405856"/>
                    <a:gd name="connsiteY4" fmla="*/ 426303 h 426303"/>
                    <a:gd name="connsiteX5" fmla="*/ 0 w 2405856"/>
                    <a:gd name="connsiteY5" fmla="*/ 163145 h 426303"/>
                    <a:gd name="connsiteX6" fmla="*/ 1029097 w 2405856"/>
                    <a:gd name="connsiteY6" fmla="*/ 163145 h 42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5856" h="426303">
                      <a:moveTo>
                        <a:pt x="1202929" y="0"/>
                      </a:moveTo>
                      <a:lnTo>
                        <a:pt x="1376760" y="163145"/>
                      </a:lnTo>
                      <a:lnTo>
                        <a:pt x="2405856" y="163145"/>
                      </a:lnTo>
                      <a:lnTo>
                        <a:pt x="2405856" y="426303"/>
                      </a:lnTo>
                      <a:lnTo>
                        <a:pt x="0" y="426303"/>
                      </a:lnTo>
                      <a:lnTo>
                        <a:pt x="0" y="163145"/>
                      </a:lnTo>
                      <a:lnTo>
                        <a:pt x="1029097" y="163145"/>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sp>
          <p:nvSpPr>
            <p:cNvPr id="32" name="文本框 31">
              <a:extLst>
                <a:ext uri="{FF2B5EF4-FFF2-40B4-BE49-F238E27FC236}">
                  <a16:creationId xmlns:a16="http://schemas.microsoft.com/office/drawing/2014/main" id="{B573EEF4-F3FB-BAF2-432B-217E654AC2B7}"/>
                </a:ext>
              </a:extLst>
            </p:cNvPr>
            <p:cNvSpPr txBox="1"/>
            <p:nvPr/>
          </p:nvSpPr>
          <p:spPr>
            <a:xfrm>
              <a:off x="9935931" y="1938264"/>
              <a:ext cx="3834844" cy="875881"/>
            </a:xfrm>
            <a:prstGeom prst="rect">
              <a:avLst/>
            </a:prstGeom>
            <a:noFill/>
          </p:spPr>
          <p:txBody>
            <a:bodyPr wrap="square">
              <a:spAutoFit/>
            </a:bodyPr>
            <a:lstStyle/>
            <a:p>
              <a:pPr algn="ctr" defTabSz="913765">
                <a:lnSpc>
                  <a:spcPct val="150000"/>
                </a:lnSpc>
                <a:buSzPct val="25000"/>
                <a:defRPr/>
              </a:pPr>
              <a:r>
                <a:rPr lang="zh-CN" altLang="en-US" b="1" dirty="0"/>
                <a:t>正式练习阶段</a:t>
              </a:r>
              <a:r>
                <a:rPr lang="zh-CN" altLang="en-US" dirty="0"/>
                <a:t>：</a:t>
              </a:r>
              <a:r>
                <a:rPr lang="en-US" altLang="zh-CN" dirty="0">
                  <a:latin typeface="Times New Roman" panose="02020603050405020304" pitchFamily="18" charset="0"/>
                  <a:cs typeface="Times New Roman" panose="02020603050405020304" pitchFamily="18" charset="0"/>
                </a:rPr>
                <a:t>1.5s </a:t>
              </a:r>
              <a:r>
                <a:rPr lang="zh-CN" altLang="en-US" dirty="0"/>
                <a:t>内做反应</a:t>
              </a:r>
              <a:endParaRPr lang="en-US" altLang="zh-CN" dirty="0"/>
            </a:p>
            <a:p>
              <a:pPr algn="ctr" defTabSz="913765">
                <a:lnSpc>
                  <a:spcPct val="150000"/>
                </a:lnSpc>
                <a:buSzPct val="25000"/>
                <a:defRPr/>
              </a:pPr>
              <a:r>
                <a:rPr lang="en-US" altLang="zh-CN" dirty="0">
                  <a:latin typeface="Times New Roman" panose="02020603050405020304" pitchFamily="18" charset="0"/>
                  <a:cs typeface="Times New Roman" panose="02020603050405020304" pitchFamily="18" charset="0"/>
                </a:rPr>
                <a:t>24</a:t>
              </a:r>
              <a:r>
                <a:rPr kumimoji="0" lang="en-US" altLang="zh-CN"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 </a:t>
              </a:r>
              <a:r>
                <a:rPr kumimoji="0" lang="en-US" altLang="zh-CN"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trials </a:t>
              </a:r>
            </a:p>
          </p:txBody>
        </p:sp>
        <p:sp>
          <p:nvSpPr>
            <p:cNvPr id="33" name="文本框 32">
              <a:extLst>
                <a:ext uri="{FF2B5EF4-FFF2-40B4-BE49-F238E27FC236}">
                  <a16:creationId xmlns:a16="http://schemas.microsoft.com/office/drawing/2014/main" id="{BEA39589-63B3-2FCB-B92B-CB33D53629D8}"/>
                </a:ext>
              </a:extLst>
            </p:cNvPr>
            <p:cNvSpPr txBox="1"/>
            <p:nvPr/>
          </p:nvSpPr>
          <p:spPr>
            <a:xfrm>
              <a:off x="13236210" y="1960200"/>
              <a:ext cx="3898396" cy="875881"/>
            </a:xfrm>
            <a:prstGeom prst="rect">
              <a:avLst/>
            </a:prstGeom>
            <a:noFill/>
          </p:spPr>
          <p:txBody>
            <a:bodyPr wrap="square">
              <a:spAutoFit/>
            </a:bodyPr>
            <a:lstStyle/>
            <a:p>
              <a:pPr algn="ctr" defTabSz="913765">
                <a:lnSpc>
                  <a:spcPct val="150000"/>
                </a:lnSpc>
                <a:buSzPct val="25000"/>
                <a:defRPr/>
              </a:pPr>
              <a:r>
                <a:rPr lang="zh-CN" altLang="en-US" dirty="0"/>
                <a:t>    </a:t>
              </a:r>
              <a:r>
                <a:rPr lang="zh-CN" altLang="en-US" b="1" dirty="0"/>
                <a:t>正式实验阶段</a:t>
              </a:r>
              <a:endParaRPr lang="en-US" altLang="zh-CN" b="1" dirty="0"/>
            </a:p>
            <a:p>
              <a:pPr algn="ctr" defTabSz="913765">
                <a:lnSpc>
                  <a:spcPct val="150000"/>
                </a:lnSpc>
                <a:buSzPct val="25000"/>
                <a:defRPr/>
              </a:pPr>
              <a:r>
                <a:rPr lang="en-US" altLang="zh-CN" dirty="0">
                  <a:latin typeface="Times New Roman" panose="02020603050405020304" pitchFamily="18" charset="0"/>
                  <a:cs typeface="Times New Roman" panose="02020603050405020304" pitchFamily="18" charset="0"/>
                </a:rPr>
                <a:t> 72×5×3</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trials </a:t>
              </a:r>
            </a:p>
          </p:txBody>
        </p:sp>
        <p:cxnSp>
          <p:nvCxnSpPr>
            <p:cNvPr id="34" name="直接连接符 33">
              <a:extLst>
                <a:ext uri="{FF2B5EF4-FFF2-40B4-BE49-F238E27FC236}">
                  <a16:creationId xmlns:a16="http://schemas.microsoft.com/office/drawing/2014/main" id="{ADD8899E-8D15-AB6D-7608-C615EBA73DB4}"/>
                </a:ext>
              </a:extLst>
            </p:cNvPr>
            <p:cNvCxnSpPr>
              <a:cxnSpLocks/>
            </p:cNvCxnSpPr>
            <p:nvPr/>
          </p:nvCxnSpPr>
          <p:spPr>
            <a:xfrm>
              <a:off x="6172200" y="1944222"/>
              <a:ext cx="0" cy="2132478"/>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B9559822-105D-55F6-3D69-B82DBD8B36DE}"/>
                </a:ext>
              </a:extLst>
            </p:cNvPr>
            <p:cNvCxnSpPr>
              <a:cxnSpLocks/>
            </p:cNvCxnSpPr>
            <p:nvPr/>
          </p:nvCxnSpPr>
          <p:spPr>
            <a:xfrm>
              <a:off x="6172200" y="4574543"/>
              <a:ext cx="0" cy="5421747"/>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8742660B-CA60-C1C2-A145-8D895CF7E420}"/>
                </a:ext>
              </a:extLst>
            </p:cNvPr>
            <p:cNvSpPr txBox="1"/>
            <p:nvPr/>
          </p:nvSpPr>
          <p:spPr>
            <a:xfrm>
              <a:off x="5426916" y="1944222"/>
              <a:ext cx="593604" cy="1827674"/>
            </a:xfrm>
            <a:prstGeom prst="rect">
              <a:avLst/>
            </a:prstGeom>
            <a:noFill/>
          </p:spPr>
          <p:txBody>
            <a:bodyPr vert="eaVert" wrap="square" rtlCol="0">
              <a:spAutoFit/>
            </a:bodyPr>
            <a:lstStyle/>
            <a:p>
              <a:r>
                <a:rPr lang="zh-CN" altLang="en-US" sz="2400" dirty="0"/>
                <a:t>三阶段</a:t>
              </a:r>
            </a:p>
          </p:txBody>
        </p:sp>
        <p:sp>
          <p:nvSpPr>
            <p:cNvPr id="37" name="文本框 36">
              <a:extLst>
                <a:ext uri="{FF2B5EF4-FFF2-40B4-BE49-F238E27FC236}">
                  <a16:creationId xmlns:a16="http://schemas.microsoft.com/office/drawing/2014/main" id="{1C22AE9E-4A9E-9F99-E323-E79B737D3438}"/>
                </a:ext>
              </a:extLst>
            </p:cNvPr>
            <p:cNvSpPr txBox="1"/>
            <p:nvPr/>
          </p:nvSpPr>
          <p:spPr>
            <a:xfrm>
              <a:off x="5426916" y="6300525"/>
              <a:ext cx="593604" cy="2274030"/>
            </a:xfrm>
            <a:prstGeom prst="rect">
              <a:avLst/>
            </a:prstGeom>
            <a:noFill/>
          </p:spPr>
          <p:txBody>
            <a:bodyPr vert="eaVert" wrap="square" rtlCol="0">
              <a:spAutoFit/>
            </a:bodyPr>
            <a:lstStyle/>
            <a:p>
              <a:r>
                <a:rPr lang="zh-CN" altLang="en-US" sz="2400" dirty="0"/>
                <a:t>流程图</a:t>
              </a:r>
            </a:p>
          </p:txBody>
        </p:sp>
        <p:sp>
          <p:nvSpPr>
            <p:cNvPr id="38" name="文本框 37">
              <a:extLst>
                <a:ext uri="{FF2B5EF4-FFF2-40B4-BE49-F238E27FC236}">
                  <a16:creationId xmlns:a16="http://schemas.microsoft.com/office/drawing/2014/main" id="{AED0D51D-80FF-1C33-CDF4-7781777D704B}"/>
                </a:ext>
              </a:extLst>
            </p:cNvPr>
            <p:cNvSpPr txBox="1"/>
            <p:nvPr/>
          </p:nvSpPr>
          <p:spPr>
            <a:xfrm>
              <a:off x="9200276" y="2991258"/>
              <a:ext cx="1830793" cy="910950"/>
            </a:xfrm>
            <a:prstGeom prst="rect">
              <a:avLst/>
            </a:prstGeom>
            <a:noFill/>
          </p:spPr>
          <p:txBody>
            <a:bodyPr wrap="square" rtlCol="0">
              <a:spAutoFit/>
            </a:bodyPr>
            <a:lstStyle/>
            <a:p>
              <a:r>
                <a:rPr lang="en-US" altLang="zh-CN" dirty="0"/>
                <a:t> </a:t>
              </a:r>
              <a:r>
                <a:rPr lang="en-US" altLang="zh-CN" dirty="0">
                  <a:latin typeface="Times New Roman" panose="02020603050405020304" pitchFamily="18" charset="0"/>
                  <a:cs typeface="Times New Roman" panose="02020603050405020304" pitchFamily="18" charset="0"/>
                </a:rPr>
                <a:t>ACC </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70%</a:t>
              </a:r>
            </a:p>
            <a:p>
              <a:endParaRPr lang="zh-CN" altLang="en-US" dirty="0"/>
            </a:p>
          </p:txBody>
        </p:sp>
        <p:sp>
          <p:nvSpPr>
            <p:cNvPr id="39" name="文本框 38">
              <a:extLst>
                <a:ext uri="{FF2B5EF4-FFF2-40B4-BE49-F238E27FC236}">
                  <a16:creationId xmlns:a16="http://schemas.microsoft.com/office/drawing/2014/main" id="{E12E1436-4842-AA4F-61D0-DCF2700E9047}"/>
                </a:ext>
              </a:extLst>
            </p:cNvPr>
            <p:cNvSpPr txBox="1"/>
            <p:nvPr/>
          </p:nvSpPr>
          <p:spPr>
            <a:xfrm>
              <a:off x="12889521" y="3024000"/>
              <a:ext cx="1521857"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 ACC </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70%</a:t>
              </a:r>
            </a:p>
            <a:p>
              <a:endParaRPr lang="zh-CN" altLang="en-US" dirty="0"/>
            </a:p>
          </p:txBody>
        </p:sp>
        <p:sp>
          <p:nvSpPr>
            <p:cNvPr id="41" name="左大括号 40">
              <a:extLst>
                <a:ext uri="{FF2B5EF4-FFF2-40B4-BE49-F238E27FC236}">
                  <a16:creationId xmlns:a16="http://schemas.microsoft.com/office/drawing/2014/main" id="{96947304-BAAF-F2E8-85C9-024E1468D48D}"/>
                </a:ext>
              </a:extLst>
            </p:cNvPr>
            <p:cNvSpPr/>
            <p:nvPr/>
          </p:nvSpPr>
          <p:spPr>
            <a:xfrm>
              <a:off x="8436971" y="4175941"/>
              <a:ext cx="522543" cy="95540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09D49361-631C-B626-864B-FEE62E812297}"/>
                </a:ext>
              </a:extLst>
            </p:cNvPr>
            <p:cNvSpPr txBox="1"/>
            <p:nvPr/>
          </p:nvSpPr>
          <p:spPr>
            <a:xfrm>
              <a:off x="8981650" y="4119706"/>
              <a:ext cx="5343673" cy="1015663"/>
            </a:xfrm>
            <a:prstGeom prst="rect">
              <a:avLst/>
            </a:prstGeom>
            <a:noFill/>
          </p:spPr>
          <p:txBody>
            <a:bodyPr wrap="square" rtlCol="0">
              <a:spAutoFit/>
            </a:bodyPr>
            <a:lstStyle/>
            <a:p>
              <a:r>
                <a:rPr lang="zh-CN" altLang="en-US" sz="2000" dirty="0"/>
                <a:t>指导语</a:t>
              </a:r>
              <a:r>
                <a:rPr lang="en-US" altLang="zh-CN" sz="2000" dirty="0"/>
                <a:t>A</a:t>
              </a:r>
              <a:r>
                <a:rPr lang="zh-CN" altLang="en-US" sz="2000" dirty="0"/>
                <a:t>：本阶段重点关注图形为自我图形</a:t>
              </a:r>
              <a:endParaRPr lang="en-US" altLang="zh-CN" sz="2000" dirty="0"/>
            </a:p>
            <a:p>
              <a:r>
                <a:rPr lang="zh-CN" altLang="en-US" sz="2000" dirty="0"/>
                <a:t>指导语</a:t>
              </a:r>
              <a:r>
                <a:rPr lang="en-US" altLang="zh-CN" sz="2000" dirty="0"/>
                <a:t>B</a:t>
              </a:r>
              <a:r>
                <a:rPr lang="zh-CN" altLang="en-US" sz="2000" dirty="0"/>
                <a:t>：本阶段重点关注图形为朋友图形</a:t>
              </a:r>
              <a:endParaRPr lang="en-US" altLang="zh-CN" sz="2000" dirty="0"/>
            </a:p>
            <a:p>
              <a:r>
                <a:rPr lang="zh-CN" altLang="en-US" sz="2000" dirty="0"/>
                <a:t>指导语</a:t>
              </a:r>
              <a:r>
                <a:rPr lang="en-US" altLang="zh-CN" sz="2000" dirty="0"/>
                <a:t>C</a:t>
              </a:r>
              <a:r>
                <a:rPr lang="zh-CN" altLang="en-US" sz="2000" dirty="0"/>
                <a:t>：本阶段重点关注图形为生人图形</a:t>
              </a:r>
              <a:endParaRPr lang="en-US" altLang="zh-CN" sz="2000" dirty="0"/>
            </a:p>
          </p:txBody>
        </p:sp>
        <p:sp>
          <p:nvSpPr>
            <p:cNvPr id="43" name="左大括号 42">
              <a:extLst>
                <a:ext uri="{FF2B5EF4-FFF2-40B4-BE49-F238E27FC236}">
                  <a16:creationId xmlns:a16="http://schemas.microsoft.com/office/drawing/2014/main" id="{10E9C94A-0273-2AD0-E542-98ADAB1D1BB5}"/>
                </a:ext>
              </a:extLst>
            </p:cNvPr>
            <p:cNvSpPr/>
            <p:nvPr/>
          </p:nvSpPr>
          <p:spPr>
            <a:xfrm>
              <a:off x="10406928" y="5951880"/>
              <a:ext cx="685585" cy="756495"/>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23F1CF5B-1466-D339-A446-024D2ABC9C94}"/>
                </a:ext>
              </a:extLst>
            </p:cNvPr>
            <p:cNvSpPr txBox="1"/>
            <p:nvPr/>
          </p:nvSpPr>
          <p:spPr>
            <a:xfrm>
              <a:off x="11073807" y="5835239"/>
              <a:ext cx="5504091" cy="1015663"/>
            </a:xfrm>
            <a:prstGeom prst="rect">
              <a:avLst/>
            </a:prstGeom>
            <a:noFill/>
          </p:spPr>
          <p:txBody>
            <a:bodyPr wrap="square" rtlCol="0">
              <a:spAutoFit/>
            </a:bodyPr>
            <a:lstStyle/>
            <a:p>
              <a:r>
                <a:rPr lang="zh-CN" altLang="en-US" sz="2000" dirty="0"/>
                <a:t>重点关注图形：匹配按</a:t>
              </a:r>
              <a:r>
                <a:rPr lang="en-US" altLang="zh-CN" sz="2000" dirty="0"/>
                <a:t>F</a:t>
              </a:r>
              <a:r>
                <a:rPr lang="zh-CN" altLang="en-US" sz="2000" dirty="0"/>
                <a:t>键、不匹配按</a:t>
              </a:r>
              <a:r>
                <a:rPr lang="en-US" altLang="zh-CN" sz="2000" dirty="0"/>
                <a:t>J</a:t>
              </a:r>
              <a:r>
                <a:rPr lang="zh-CN" altLang="en-US" sz="2000" dirty="0"/>
                <a:t>键</a:t>
              </a:r>
              <a:endParaRPr lang="en-US" altLang="zh-CN" sz="2000" dirty="0"/>
            </a:p>
            <a:p>
              <a:endParaRPr lang="en-US" altLang="zh-CN" sz="2000" dirty="0"/>
            </a:p>
            <a:p>
              <a:r>
                <a:rPr lang="zh-CN" altLang="en-US" sz="2000" dirty="0"/>
                <a:t>非重点关注图形：匹配按</a:t>
              </a:r>
              <a:r>
                <a:rPr lang="en-US" altLang="zh-CN" sz="2000" dirty="0"/>
                <a:t>D</a:t>
              </a:r>
              <a:r>
                <a:rPr lang="zh-CN" altLang="en-US" sz="2000" dirty="0"/>
                <a:t>键、不匹配按</a:t>
              </a:r>
              <a:r>
                <a:rPr lang="en-US" altLang="zh-CN" sz="2000" dirty="0"/>
                <a:t>K</a:t>
              </a:r>
              <a:r>
                <a:rPr lang="zh-CN" altLang="en-US" sz="2000" dirty="0"/>
                <a:t>键</a:t>
              </a:r>
            </a:p>
          </p:txBody>
        </p:sp>
      </p:grpSp>
      <p:sp>
        <p:nvSpPr>
          <p:cNvPr id="53" name="标题 8">
            <a:extLst>
              <a:ext uri="{FF2B5EF4-FFF2-40B4-BE49-F238E27FC236}">
                <a16:creationId xmlns:a16="http://schemas.microsoft.com/office/drawing/2014/main" id="{3189D82E-0961-10F7-4875-998D78FD5BF3}"/>
              </a:ext>
            </a:extLst>
          </p:cNvPr>
          <p:cNvSpPr>
            <a:spLocks noGrp="1"/>
          </p:cNvSpPr>
          <p:nvPr>
            <p:ph type="title"/>
          </p:nvPr>
        </p:nvSpPr>
        <p:spPr>
          <a:xfrm>
            <a:off x="0" y="-24351"/>
            <a:ext cx="10515600" cy="1325563"/>
          </a:xfrm>
        </p:spPr>
        <p:txBody>
          <a:bodyPr/>
          <a:lstStyle/>
          <a:p>
            <a:r>
              <a:rPr lang="zh-CN" altLang="en-US" sz="4400" dirty="0">
                <a:latin typeface="微软雅黑" panose="020B0503020204020204" pitchFamily="34" charset="-122"/>
                <a:ea typeface="微软雅黑" panose="020B0503020204020204" pitchFamily="34" charset="-122"/>
              </a:rPr>
              <a:t>实验二：任务目标对自我优势效应的影响</a:t>
            </a:r>
            <a:endParaRPr lang="zh-CN" altLang="en-US" dirty="0"/>
          </a:p>
        </p:txBody>
      </p:sp>
    </p:spTree>
    <p:extLst>
      <p:ext uri="{BB962C8B-B14F-4D97-AF65-F5344CB8AC3E}">
        <p14:creationId xmlns:p14="http://schemas.microsoft.com/office/powerpoint/2010/main" val="793167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0CC05C30-4949-318F-19B8-B2B69F7E166C}"/>
              </a:ext>
            </a:extLst>
          </p:cNvPr>
          <p:cNvSpPr txBox="1"/>
          <p:nvPr/>
        </p:nvSpPr>
        <p:spPr>
          <a:xfrm>
            <a:off x="4573855" y="5801996"/>
            <a:ext cx="3003645" cy="458074"/>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三阶交互作用</a:t>
            </a:r>
            <a:r>
              <a:rPr lang="en-US" altLang="zh-CN" sz="1800" dirty="0">
                <a:effectLst/>
                <a:latin typeface="Times New Roman" panose="02020603050405020304" pitchFamily="18" charset="0"/>
                <a:ea typeface="宋体" panose="02010600030101010101" pitchFamily="2" charset="-122"/>
              </a:rPr>
              <a:t>(</a:t>
            </a:r>
            <a:r>
              <a:rPr lang="en-US" altLang="zh-CN" sz="1800" i="1" dirty="0" err="1">
                <a:effectLst/>
                <a:latin typeface="Times New Roman" panose="02020603050405020304" pitchFamily="18" charset="0"/>
                <a:ea typeface="宋体" panose="02010600030101010101" pitchFamily="2" charset="-122"/>
              </a:rPr>
              <a:t>BF</a:t>
            </a:r>
            <a:r>
              <a:rPr lang="en-US" altLang="zh-CN" sz="1800" baseline="-25000" dirty="0" err="1">
                <a:effectLst/>
                <a:latin typeface="Times New Roman" panose="02020603050405020304" pitchFamily="18" charset="0"/>
                <a:ea typeface="宋体" panose="02010600030101010101" pitchFamily="2" charset="-122"/>
              </a:rPr>
              <a:t>incl</a:t>
            </a:r>
            <a:r>
              <a:rPr lang="en-US" altLang="zh-CN" sz="1800" baseline="-25000" dirty="0">
                <a:effectLst/>
                <a:latin typeface="Times New Roman" panose="02020603050405020304" pitchFamily="18" charset="0"/>
                <a:ea typeface="宋体" panose="02010600030101010101" pitchFamily="2" charset="-122"/>
              </a:rPr>
              <a:t> </a:t>
            </a:r>
            <a:r>
              <a:rPr lang="en-US" altLang="zh-CN" sz="1800" dirty="0">
                <a:effectLst/>
                <a:latin typeface="Times New Roman" panose="02020603050405020304" pitchFamily="18" charset="0"/>
                <a:ea typeface="宋体" panose="02010600030101010101" pitchFamily="2" charset="-122"/>
              </a:rPr>
              <a:t>= 68.289)</a:t>
            </a:r>
            <a:endParaRPr lang="en-US" altLang="zh-CN" sz="1600" dirty="0">
              <a:latin typeface="微软雅黑" panose="020B0503020204020204" pitchFamily="34" charset="-122"/>
              <a:ea typeface="微软雅黑" panose="020B0503020204020204" pitchFamily="34" charset="-122"/>
            </a:endParaRPr>
          </a:p>
        </p:txBody>
      </p:sp>
      <p:grpSp>
        <p:nvGrpSpPr>
          <p:cNvPr id="21" name="组合 20">
            <a:extLst>
              <a:ext uri="{FF2B5EF4-FFF2-40B4-BE49-F238E27FC236}">
                <a16:creationId xmlns:a16="http://schemas.microsoft.com/office/drawing/2014/main" id="{DD19CD6E-D2C9-74E7-01FD-BDD518A2D902}"/>
              </a:ext>
            </a:extLst>
          </p:cNvPr>
          <p:cNvGrpSpPr/>
          <p:nvPr/>
        </p:nvGrpSpPr>
        <p:grpSpPr>
          <a:xfrm>
            <a:off x="1073203" y="1370334"/>
            <a:ext cx="10698345" cy="4382198"/>
            <a:chOff x="357106" y="1256776"/>
            <a:chExt cx="8071248" cy="3306101"/>
          </a:xfrm>
        </p:grpSpPr>
        <p:grpSp>
          <p:nvGrpSpPr>
            <p:cNvPr id="2" name="组合 1">
              <a:extLst>
                <a:ext uri="{FF2B5EF4-FFF2-40B4-BE49-F238E27FC236}">
                  <a16:creationId xmlns:a16="http://schemas.microsoft.com/office/drawing/2014/main" id="{6F39F39F-D112-12BA-736F-EE1AF3715D35}"/>
                </a:ext>
              </a:extLst>
            </p:cNvPr>
            <p:cNvGrpSpPr/>
            <p:nvPr/>
          </p:nvGrpSpPr>
          <p:grpSpPr>
            <a:xfrm>
              <a:off x="357106" y="1256776"/>
              <a:ext cx="8071248" cy="3306101"/>
              <a:chOff x="254749" y="2171176"/>
              <a:chExt cx="8071248" cy="3306101"/>
            </a:xfrm>
          </p:grpSpPr>
          <p:sp>
            <p:nvSpPr>
              <p:cNvPr id="7" name="文本框 6">
                <a:extLst>
                  <a:ext uri="{FF2B5EF4-FFF2-40B4-BE49-F238E27FC236}">
                    <a16:creationId xmlns:a16="http://schemas.microsoft.com/office/drawing/2014/main" id="{DE4DDF74-6CF4-FB10-5B0F-178D46CDE340}"/>
                  </a:ext>
                </a:extLst>
              </p:cNvPr>
              <p:cNvSpPr txBox="1"/>
              <p:nvPr/>
            </p:nvSpPr>
            <p:spPr>
              <a:xfrm>
                <a:off x="615128" y="5107945"/>
                <a:ext cx="2163170" cy="369332"/>
              </a:xfrm>
              <a:prstGeom prst="rect">
                <a:avLst/>
              </a:prstGeom>
              <a:noFill/>
            </p:spPr>
            <p:txBody>
              <a:bodyPr wrap="square" rtlCol="0">
                <a:spAutoFit/>
              </a:bodyPr>
              <a:lstStyle/>
              <a:p>
                <a:r>
                  <a:rPr lang="zh-CN" altLang="en-US" dirty="0"/>
                  <a:t>重点关注自我图形</a:t>
                </a:r>
              </a:p>
            </p:txBody>
          </p:sp>
          <p:sp>
            <p:nvSpPr>
              <p:cNvPr id="13" name="文本框 12">
                <a:extLst>
                  <a:ext uri="{FF2B5EF4-FFF2-40B4-BE49-F238E27FC236}">
                    <a16:creationId xmlns:a16="http://schemas.microsoft.com/office/drawing/2014/main" id="{3EA67D84-3402-E4BD-91B6-E8064179E2BC}"/>
                  </a:ext>
                </a:extLst>
              </p:cNvPr>
              <p:cNvSpPr txBox="1"/>
              <p:nvPr/>
            </p:nvSpPr>
            <p:spPr>
              <a:xfrm>
                <a:off x="2766909" y="5104147"/>
                <a:ext cx="2163170" cy="369332"/>
              </a:xfrm>
              <a:prstGeom prst="rect">
                <a:avLst/>
              </a:prstGeom>
              <a:noFill/>
            </p:spPr>
            <p:txBody>
              <a:bodyPr wrap="square" rtlCol="0">
                <a:spAutoFit/>
              </a:bodyPr>
              <a:lstStyle/>
              <a:p>
                <a:r>
                  <a:rPr lang="zh-CN" altLang="en-US" dirty="0"/>
                  <a:t>重点关注朋友图形</a:t>
                </a:r>
              </a:p>
            </p:txBody>
          </p:sp>
          <p:sp>
            <p:nvSpPr>
              <p:cNvPr id="14" name="文本框 13">
                <a:extLst>
                  <a:ext uri="{FF2B5EF4-FFF2-40B4-BE49-F238E27FC236}">
                    <a16:creationId xmlns:a16="http://schemas.microsoft.com/office/drawing/2014/main" id="{9B96ECCA-BD57-58D1-07BA-FAF6DAAC6426}"/>
                  </a:ext>
                </a:extLst>
              </p:cNvPr>
              <p:cNvSpPr txBox="1"/>
              <p:nvPr/>
            </p:nvSpPr>
            <p:spPr>
              <a:xfrm>
                <a:off x="4875241" y="5107945"/>
                <a:ext cx="2163170" cy="369332"/>
              </a:xfrm>
              <a:prstGeom prst="rect">
                <a:avLst/>
              </a:prstGeom>
              <a:noFill/>
            </p:spPr>
            <p:txBody>
              <a:bodyPr wrap="square" rtlCol="0">
                <a:spAutoFit/>
              </a:bodyPr>
              <a:lstStyle/>
              <a:p>
                <a:r>
                  <a:rPr lang="zh-CN" altLang="en-US" dirty="0"/>
                  <a:t>重点关注生人图形</a:t>
                </a:r>
              </a:p>
            </p:txBody>
          </p:sp>
          <p:pic>
            <p:nvPicPr>
              <p:cNvPr id="15" name="图片 14">
                <a:extLst>
                  <a:ext uri="{FF2B5EF4-FFF2-40B4-BE49-F238E27FC236}">
                    <a16:creationId xmlns:a16="http://schemas.microsoft.com/office/drawing/2014/main" id="{25555D99-793D-6A8F-34F5-8630B18F0DFB}"/>
                  </a:ext>
                </a:extLst>
              </p:cNvPr>
              <p:cNvPicPr>
                <a:picLocks noChangeAspect="1"/>
              </p:cNvPicPr>
              <p:nvPr/>
            </p:nvPicPr>
            <p:blipFill rotWithShape="1">
              <a:blip r:embed="rId3">
                <a:extLst>
                  <a:ext uri="{28A0092B-C50C-407E-A947-70E740481C1C}">
                    <a14:useLocalDpi xmlns:a14="http://schemas.microsoft.com/office/drawing/2010/main" val="0"/>
                  </a:ext>
                </a:extLst>
              </a:blip>
              <a:srcRect r="51119"/>
              <a:stretch/>
            </p:blipFill>
            <p:spPr>
              <a:xfrm>
                <a:off x="254749" y="2191642"/>
                <a:ext cx="1880153" cy="2851200"/>
              </a:xfrm>
              <a:prstGeom prst="rect">
                <a:avLst/>
              </a:prstGeom>
            </p:spPr>
          </p:pic>
          <p:pic>
            <p:nvPicPr>
              <p:cNvPr id="16" name="图片 15">
                <a:extLst>
                  <a:ext uri="{FF2B5EF4-FFF2-40B4-BE49-F238E27FC236}">
                    <a16:creationId xmlns:a16="http://schemas.microsoft.com/office/drawing/2014/main" id="{0293007A-4D0D-A7EC-AB0C-0B530E03CEE3}"/>
                  </a:ext>
                </a:extLst>
              </p:cNvPr>
              <p:cNvPicPr>
                <a:picLocks noChangeAspect="1"/>
              </p:cNvPicPr>
              <p:nvPr/>
            </p:nvPicPr>
            <p:blipFill rotWithShape="1">
              <a:blip r:embed="rId4">
                <a:extLst>
                  <a:ext uri="{28A0092B-C50C-407E-A947-70E740481C1C}">
                    <a14:useLocalDpi xmlns:a14="http://schemas.microsoft.com/office/drawing/2010/main" val="0"/>
                  </a:ext>
                </a:extLst>
              </a:blip>
              <a:srcRect r="53506"/>
              <a:stretch/>
            </p:blipFill>
            <p:spPr>
              <a:xfrm>
                <a:off x="2439549" y="2171176"/>
                <a:ext cx="1782635" cy="2851200"/>
              </a:xfrm>
              <a:prstGeom prst="rect">
                <a:avLst/>
              </a:prstGeom>
            </p:spPr>
          </p:pic>
          <p:pic>
            <p:nvPicPr>
              <p:cNvPr id="17" name="图片 16">
                <a:extLst>
                  <a:ext uri="{FF2B5EF4-FFF2-40B4-BE49-F238E27FC236}">
                    <a16:creationId xmlns:a16="http://schemas.microsoft.com/office/drawing/2014/main" id="{F4EDEB10-0082-A9CB-C292-C9920A6B989A}"/>
                  </a:ext>
                </a:extLst>
              </p:cNvPr>
              <p:cNvPicPr>
                <a:picLocks noChangeAspect="1"/>
              </p:cNvPicPr>
              <p:nvPr/>
            </p:nvPicPr>
            <p:blipFill rotWithShape="1">
              <a:blip r:embed="rId5">
                <a:extLst>
                  <a:ext uri="{28A0092B-C50C-407E-A947-70E740481C1C}">
                    <a14:useLocalDpi xmlns:a14="http://schemas.microsoft.com/office/drawing/2010/main" val="0"/>
                  </a:ext>
                </a:extLst>
              </a:blip>
              <a:srcRect r="11062"/>
              <a:stretch/>
            </p:blipFill>
            <p:spPr>
              <a:xfrm>
                <a:off x="4673091" y="2211832"/>
                <a:ext cx="3652906" cy="2851200"/>
              </a:xfrm>
              <a:prstGeom prst="rect">
                <a:avLst/>
              </a:prstGeom>
            </p:spPr>
          </p:pic>
        </p:grpSp>
        <p:sp>
          <p:nvSpPr>
            <p:cNvPr id="18" name="矩形 17">
              <a:extLst>
                <a:ext uri="{FF2B5EF4-FFF2-40B4-BE49-F238E27FC236}">
                  <a16:creationId xmlns:a16="http://schemas.microsoft.com/office/drawing/2014/main" id="{2DB9ED2F-B05B-5BFC-2D86-D8906CFDDF05}"/>
                </a:ext>
              </a:extLst>
            </p:cNvPr>
            <p:cNvSpPr/>
            <p:nvPr/>
          </p:nvSpPr>
          <p:spPr>
            <a:xfrm>
              <a:off x="690373" y="3928920"/>
              <a:ext cx="1589964" cy="20471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BC2C4700-9C06-40D1-DD59-DA3BD0DB9766}"/>
                </a:ext>
              </a:extLst>
            </p:cNvPr>
            <p:cNvSpPr/>
            <p:nvPr/>
          </p:nvSpPr>
          <p:spPr>
            <a:xfrm>
              <a:off x="5264201" y="3923726"/>
              <a:ext cx="1589964" cy="20471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1436AB44-63B9-EAD4-FF42-A7B79DDBA54E}"/>
                </a:ext>
              </a:extLst>
            </p:cNvPr>
            <p:cNvSpPr/>
            <p:nvPr/>
          </p:nvSpPr>
          <p:spPr>
            <a:xfrm>
              <a:off x="2992813" y="3858686"/>
              <a:ext cx="1589964" cy="20471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标题 7">
            <a:extLst>
              <a:ext uri="{FF2B5EF4-FFF2-40B4-BE49-F238E27FC236}">
                <a16:creationId xmlns:a16="http://schemas.microsoft.com/office/drawing/2014/main" id="{57757C8B-459E-901D-D507-AF2FC02FA4DC}"/>
              </a:ext>
            </a:extLst>
          </p:cNvPr>
          <p:cNvSpPr txBox="1">
            <a:spLocks/>
          </p:cNvSpPr>
          <p:nvPr/>
        </p:nvSpPr>
        <p:spPr>
          <a:xfrm>
            <a:off x="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latin typeface="微软雅黑" panose="020B0503020204020204" pitchFamily="34" charset="-122"/>
                <a:ea typeface="微软雅黑" panose="020B0503020204020204" pitchFamily="34" charset="-122"/>
              </a:rPr>
              <a:t>实验二 </a:t>
            </a:r>
            <a:r>
              <a:rPr lang="en-US" altLang="zh-CN" dirty="0">
                <a:latin typeface="微软雅黑" panose="020B0503020204020204" pitchFamily="34" charset="-122"/>
                <a:ea typeface="微软雅黑" panose="020B0503020204020204" pitchFamily="34" charset="-122"/>
              </a:rPr>
              <a:t>RT</a:t>
            </a:r>
            <a:r>
              <a:rPr lang="zh-CN" altLang="en-US" dirty="0">
                <a:latin typeface="微软雅黑" panose="020B0503020204020204" pitchFamily="34" charset="-122"/>
                <a:ea typeface="微软雅黑" panose="020B0503020204020204" pitchFamily="34" charset="-122"/>
              </a:rPr>
              <a:t>结果</a:t>
            </a:r>
            <a:endParaRPr lang="zh-CN" altLang="en-US" dirty="0"/>
          </a:p>
        </p:txBody>
      </p:sp>
      <p:sp>
        <p:nvSpPr>
          <p:cNvPr id="23" name="文本框 22">
            <a:extLst>
              <a:ext uri="{FF2B5EF4-FFF2-40B4-BE49-F238E27FC236}">
                <a16:creationId xmlns:a16="http://schemas.microsoft.com/office/drawing/2014/main" id="{8EEE5F3E-2029-CB5B-48C6-AC695A12BC02}"/>
              </a:ext>
            </a:extLst>
          </p:cNvPr>
          <p:cNvSpPr txBox="1"/>
          <p:nvPr/>
        </p:nvSpPr>
        <p:spPr>
          <a:xfrm>
            <a:off x="2867998" y="2764930"/>
            <a:ext cx="226496" cy="369111"/>
          </a:xfrm>
          <a:prstGeom prst="rect">
            <a:avLst/>
          </a:prstGeom>
          <a:noFill/>
          <a:ln w="28575">
            <a:solidFill>
              <a:srgbClr val="FF0000"/>
            </a:solidFill>
            <a:prstDash val="sysDash"/>
          </a:ln>
        </p:spPr>
        <p:txBody>
          <a:bodyPr wrap="square" rtlCol="0">
            <a:spAutoFit/>
          </a:bodyPr>
          <a:lstStyle/>
          <a:p>
            <a:endParaRPr lang="zh-CN" altLang="en-US" dirty="0"/>
          </a:p>
        </p:txBody>
      </p:sp>
      <p:sp>
        <p:nvSpPr>
          <p:cNvPr id="24" name="文本框 23">
            <a:extLst>
              <a:ext uri="{FF2B5EF4-FFF2-40B4-BE49-F238E27FC236}">
                <a16:creationId xmlns:a16="http://schemas.microsoft.com/office/drawing/2014/main" id="{11D808E5-B32D-9E91-CD37-5F4DB388BF37}"/>
              </a:ext>
            </a:extLst>
          </p:cNvPr>
          <p:cNvSpPr txBox="1"/>
          <p:nvPr/>
        </p:nvSpPr>
        <p:spPr>
          <a:xfrm>
            <a:off x="2165566" y="3884275"/>
            <a:ext cx="226496" cy="369111"/>
          </a:xfrm>
          <a:prstGeom prst="rect">
            <a:avLst/>
          </a:prstGeom>
          <a:noFill/>
          <a:ln w="28575">
            <a:solidFill>
              <a:srgbClr val="FF0000"/>
            </a:solidFill>
            <a:prstDash val="sysDash"/>
          </a:ln>
        </p:spPr>
        <p:txBody>
          <a:bodyPr wrap="square" rtlCol="0">
            <a:spAutoFit/>
          </a:bodyPr>
          <a:lstStyle/>
          <a:p>
            <a:endParaRPr lang="zh-CN" altLang="en-US" dirty="0"/>
          </a:p>
        </p:txBody>
      </p:sp>
      <p:sp>
        <p:nvSpPr>
          <p:cNvPr id="25" name="文本框 24">
            <a:extLst>
              <a:ext uri="{FF2B5EF4-FFF2-40B4-BE49-F238E27FC236}">
                <a16:creationId xmlns:a16="http://schemas.microsoft.com/office/drawing/2014/main" id="{8C6BC9AE-F4ED-2986-710E-557A7B195631}"/>
              </a:ext>
            </a:extLst>
          </p:cNvPr>
          <p:cNvSpPr txBox="1"/>
          <p:nvPr/>
        </p:nvSpPr>
        <p:spPr>
          <a:xfrm>
            <a:off x="5687783" y="2735854"/>
            <a:ext cx="226496" cy="369111"/>
          </a:xfrm>
          <a:prstGeom prst="rect">
            <a:avLst/>
          </a:prstGeom>
          <a:noFill/>
          <a:ln w="28575">
            <a:solidFill>
              <a:srgbClr val="FF0000"/>
            </a:solidFill>
            <a:prstDash val="sysDash"/>
          </a:ln>
        </p:spPr>
        <p:txBody>
          <a:bodyPr wrap="square" rtlCol="0">
            <a:spAutoFit/>
          </a:bodyPr>
          <a:lstStyle/>
          <a:p>
            <a:endParaRPr lang="zh-CN" altLang="en-US" dirty="0"/>
          </a:p>
        </p:txBody>
      </p:sp>
      <p:sp>
        <p:nvSpPr>
          <p:cNvPr id="26" name="文本框 25">
            <a:extLst>
              <a:ext uri="{FF2B5EF4-FFF2-40B4-BE49-F238E27FC236}">
                <a16:creationId xmlns:a16="http://schemas.microsoft.com/office/drawing/2014/main" id="{6382B393-2279-1ADA-09D0-18A8527E40BA}"/>
              </a:ext>
            </a:extLst>
          </p:cNvPr>
          <p:cNvSpPr txBox="1"/>
          <p:nvPr/>
        </p:nvSpPr>
        <p:spPr>
          <a:xfrm>
            <a:off x="5102958" y="3857784"/>
            <a:ext cx="226496" cy="369111"/>
          </a:xfrm>
          <a:prstGeom prst="rect">
            <a:avLst/>
          </a:prstGeom>
          <a:noFill/>
          <a:ln w="28575">
            <a:solidFill>
              <a:srgbClr val="FF0000"/>
            </a:solidFill>
            <a:prstDash val="sysDash"/>
          </a:ln>
        </p:spPr>
        <p:txBody>
          <a:bodyPr wrap="square" rtlCol="0">
            <a:spAutoFit/>
          </a:bodyPr>
          <a:lstStyle/>
          <a:p>
            <a:endParaRPr lang="zh-CN" altLang="en-US" dirty="0"/>
          </a:p>
        </p:txBody>
      </p:sp>
      <p:sp>
        <p:nvSpPr>
          <p:cNvPr id="27" name="文本框 26">
            <a:extLst>
              <a:ext uri="{FF2B5EF4-FFF2-40B4-BE49-F238E27FC236}">
                <a16:creationId xmlns:a16="http://schemas.microsoft.com/office/drawing/2014/main" id="{9B48B316-4D4A-82C3-59CD-7B6435E1A755}"/>
              </a:ext>
            </a:extLst>
          </p:cNvPr>
          <p:cNvSpPr txBox="1"/>
          <p:nvPr/>
        </p:nvSpPr>
        <p:spPr>
          <a:xfrm>
            <a:off x="8835834" y="2751367"/>
            <a:ext cx="226496" cy="369111"/>
          </a:xfrm>
          <a:prstGeom prst="rect">
            <a:avLst/>
          </a:prstGeom>
          <a:noFill/>
          <a:ln w="28575">
            <a:solidFill>
              <a:srgbClr val="FF0000"/>
            </a:solidFill>
            <a:prstDash val="sysDash"/>
          </a:ln>
        </p:spPr>
        <p:txBody>
          <a:bodyPr wrap="square" rtlCol="0">
            <a:spAutoFit/>
          </a:bodyPr>
          <a:lstStyle/>
          <a:p>
            <a:endParaRPr lang="zh-CN" altLang="en-US" dirty="0"/>
          </a:p>
        </p:txBody>
      </p:sp>
      <p:sp>
        <p:nvSpPr>
          <p:cNvPr id="28" name="文本框 27">
            <a:extLst>
              <a:ext uri="{FF2B5EF4-FFF2-40B4-BE49-F238E27FC236}">
                <a16:creationId xmlns:a16="http://schemas.microsoft.com/office/drawing/2014/main" id="{76CB2A6D-2B92-13D3-D59E-CD6EEC34A073}"/>
              </a:ext>
            </a:extLst>
          </p:cNvPr>
          <p:cNvSpPr txBox="1"/>
          <p:nvPr/>
        </p:nvSpPr>
        <p:spPr>
          <a:xfrm>
            <a:off x="8174700" y="3682094"/>
            <a:ext cx="226496" cy="369111"/>
          </a:xfrm>
          <a:prstGeom prst="rect">
            <a:avLst/>
          </a:prstGeom>
          <a:noFill/>
          <a:ln w="28575">
            <a:solidFill>
              <a:srgbClr val="FF0000"/>
            </a:solidFill>
            <a:prstDash val="sysDash"/>
          </a:ln>
        </p:spPr>
        <p:txBody>
          <a:bodyPr wrap="square" rtlCol="0">
            <a:spAutoFit/>
          </a:bodyPr>
          <a:lstStyle/>
          <a:p>
            <a:endParaRPr lang="zh-CN" altLang="en-US" dirty="0"/>
          </a:p>
        </p:txBody>
      </p:sp>
    </p:spTree>
    <p:extLst>
      <p:ext uri="{BB962C8B-B14F-4D97-AF65-F5344CB8AC3E}">
        <p14:creationId xmlns:p14="http://schemas.microsoft.com/office/powerpoint/2010/main" val="1840169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CC29E36C-234A-1146-E181-675F8651CE5D}"/>
              </a:ext>
            </a:extLst>
          </p:cNvPr>
          <p:cNvSpPr txBox="1"/>
          <p:nvPr/>
        </p:nvSpPr>
        <p:spPr>
          <a:xfrm>
            <a:off x="4330226" y="5841241"/>
            <a:ext cx="3591799" cy="455894"/>
          </a:xfrm>
          <a:prstGeom prst="rect">
            <a:avLst/>
          </a:prstGeom>
          <a:noFill/>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三阶交互作用</a:t>
            </a:r>
            <a:r>
              <a:rPr lang="en-US" altLang="zh-CN" sz="1600" dirty="0">
                <a:latin typeface="微软雅黑" panose="020B0503020204020204" pitchFamily="34" charset="-122"/>
                <a:ea typeface="微软雅黑" panose="020B0503020204020204" pitchFamily="34" charset="-122"/>
              </a:rPr>
              <a:t> </a:t>
            </a:r>
            <a:r>
              <a:rPr lang="en-US" altLang="zh-CN" sz="1800" dirty="0">
                <a:effectLst/>
                <a:latin typeface="Times New Roman" panose="02020603050405020304" pitchFamily="18" charset="0"/>
                <a:ea typeface="宋体" panose="02010600030101010101" pitchFamily="2" charset="-122"/>
              </a:rPr>
              <a:t>(</a:t>
            </a:r>
            <a:r>
              <a:rPr lang="en-US" altLang="zh-CN" sz="1800" i="1" dirty="0" err="1">
                <a:effectLst/>
                <a:latin typeface="Times New Roman" panose="02020603050405020304" pitchFamily="18" charset="0"/>
                <a:ea typeface="宋体" panose="02010600030101010101" pitchFamily="2" charset="-122"/>
              </a:rPr>
              <a:t>BF</a:t>
            </a:r>
            <a:r>
              <a:rPr lang="en-US" altLang="zh-CN" sz="1800" baseline="-25000" dirty="0" err="1">
                <a:effectLst/>
                <a:latin typeface="Times New Roman" panose="02020603050405020304" pitchFamily="18" charset="0"/>
                <a:ea typeface="宋体" panose="02010600030101010101" pitchFamily="2" charset="-122"/>
              </a:rPr>
              <a:t>incl</a:t>
            </a:r>
            <a:r>
              <a:rPr lang="en-US" altLang="zh-CN" sz="1800" baseline="-25000" dirty="0">
                <a:effectLst/>
                <a:latin typeface="Times New Roman" panose="02020603050405020304" pitchFamily="18" charset="0"/>
                <a:ea typeface="宋体" panose="02010600030101010101" pitchFamily="2" charset="-122"/>
              </a:rPr>
              <a:t> </a:t>
            </a:r>
            <a:r>
              <a:rPr lang="en-US" altLang="zh-CN" sz="1800" dirty="0">
                <a:effectLst/>
                <a:latin typeface="Times New Roman" panose="02020603050405020304" pitchFamily="18" charset="0"/>
                <a:ea typeface="宋体" panose="02010600030101010101" pitchFamily="2" charset="-122"/>
              </a:rPr>
              <a:t>= 7.100×10</a:t>
            </a:r>
            <a:r>
              <a:rPr lang="en-US" altLang="zh-CN" sz="1800" baseline="30000" dirty="0">
                <a:effectLst/>
                <a:latin typeface="Times New Roman" panose="02020603050405020304" pitchFamily="18" charset="0"/>
                <a:ea typeface="宋体" panose="02010600030101010101" pitchFamily="2" charset="-122"/>
              </a:rPr>
              <a:t>32</a:t>
            </a:r>
            <a:r>
              <a:rPr lang="en-US" altLang="zh-CN" sz="1800" dirty="0">
                <a:effectLst/>
                <a:latin typeface="Times New Roman" panose="02020603050405020304" pitchFamily="18" charset="0"/>
                <a:ea typeface="宋体" panose="02010600030101010101" pitchFamily="2" charset="-122"/>
              </a:rPr>
              <a:t>)</a:t>
            </a:r>
            <a:endParaRPr lang="zh-CN" altLang="en-US" sz="1600" dirty="0">
              <a:latin typeface="微软雅黑" panose="020B0503020204020204" pitchFamily="34" charset="-122"/>
              <a:ea typeface="微软雅黑" panose="020B0503020204020204" pitchFamily="34" charset="-122"/>
            </a:endParaRPr>
          </a:p>
        </p:txBody>
      </p:sp>
      <p:grpSp>
        <p:nvGrpSpPr>
          <p:cNvPr id="3" name="组合 2">
            <a:extLst>
              <a:ext uri="{FF2B5EF4-FFF2-40B4-BE49-F238E27FC236}">
                <a16:creationId xmlns:a16="http://schemas.microsoft.com/office/drawing/2014/main" id="{43B0C15C-8D8A-5213-C85F-1C1AB32F6381}"/>
              </a:ext>
            </a:extLst>
          </p:cNvPr>
          <p:cNvGrpSpPr/>
          <p:nvPr/>
        </p:nvGrpSpPr>
        <p:grpSpPr>
          <a:xfrm>
            <a:off x="513213" y="1394238"/>
            <a:ext cx="11536410" cy="4447003"/>
            <a:chOff x="366784" y="1956308"/>
            <a:chExt cx="8379283" cy="3230008"/>
          </a:xfrm>
        </p:grpSpPr>
        <p:sp>
          <p:nvSpPr>
            <p:cNvPr id="5" name="文本框 4">
              <a:extLst>
                <a:ext uri="{FF2B5EF4-FFF2-40B4-BE49-F238E27FC236}">
                  <a16:creationId xmlns:a16="http://schemas.microsoft.com/office/drawing/2014/main" id="{46D41EA4-0428-2CAF-F5CF-2593B5739BED}"/>
                </a:ext>
              </a:extLst>
            </p:cNvPr>
            <p:cNvSpPr txBox="1"/>
            <p:nvPr/>
          </p:nvSpPr>
          <p:spPr>
            <a:xfrm>
              <a:off x="695217" y="4816984"/>
              <a:ext cx="2163170" cy="369332"/>
            </a:xfrm>
            <a:prstGeom prst="rect">
              <a:avLst/>
            </a:prstGeom>
            <a:noFill/>
          </p:spPr>
          <p:txBody>
            <a:bodyPr wrap="square" rtlCol="0">
              <a:spAutoFit/>
            </a:bodyPr>
            <a:lstStyle/>
            <a:p>
              <a:r>
                <a:rPr lang="zh-CN" altLang="en-US" dirty="0"/>
                <a:t>重点关注自我图形</a:t>
              </a:r>
            </a:p>
          </p:txBody>
        </p:sp>
        <p:sp>
          <p:nvSpPr>
            <p:cNvPr id="6" name="文本框 5">
              <a:extLst>
                <a:ext uri="{FF2B5EF4-FFF2-40B4-BE49-F238E27FC236}">
                  <a16:creationId xmlns:a16="http://schemas.microsoft.com/office/drawing/2014/main" id="{929FC4FC-CF67-8630-029E-D444F470B0FE}"/>
                </a:ext>
              </a:extLst>
            </p:cNvPr>
            <p:cNvSpPr txBox="1"/>
            <p:nvPr/>
          </p:nvSpPr>
          <p:spPr>
            <a:xfrm>
              <a:off x="3279096" y="4816984"/>
              <a:ext cx="2163170" cy="369332"/>
            </a:xfrm>
            <a:prstGeom prst="rect">
              <a:avLst/>
            </a:prstGeom>
            <a:noFill/>
          </p:spPr>
          <p:txBody>
            <a:bodyPr wrap="square" rtlCol="0">
              <a:spAutoFit/>
            </a:bodyPr>
            <a:lstStyle/>
            <a:p>
              <a:r>
                <a:rPr lang="zh-CN" altLang="en-US" dirty="0"/>
                <a:t>重点关注朋友图形</a:t>
              </a:r>
            </a:p>
          </p:txBody>
        </p:sp>
        <p:sp>
          <p:nvSpPr>
            <p:cNvPr id="8" name="文本框 7">
              <a:extLst>
                <a:ext uri="{FF2B5EF4-FFF2-40B4-BE49-F238E27FC236}">
                  <a16:creationId xmlns:a16="http://schemas.microsoft.com/office/drawing/2014/main" id="{AED7673D-47E8-38FC-9AC1-792B8F837B9E}"/>
                </a:ext>
              </a:extLst>
            </p:cNvPr>
            <p:cNvSpPr txBox="1"/>
            <p:nvPr/>
          </p:nvSpPr>
          <p:spPr>
            <a:xfrm>
              <a:off x="5723088" y="4816984"/>
              <a:ext cx="2163170" cy="369332"/>
            </a:xfrm>
            <a:prstGeom prst="rect">
              <a:avLst/>
            </a:prstGeom>
            <a:noFill/>
          </p:spPr>
          <p:txBody>
            <a:bodyPr wrap="square" rtlCol="0">
              <a:spAutoFit/>
            </a:bodyPr>
            <a:lstStyle/>
            <a:p>
              <a:r>
                <a:rPr lang="zh-CN" altLang="en-US" dirty="0"/>
                <a:t>重点关注生人图形</a:t>
              </a:r>
            </a:p>
          </p:txBody>
        </p:sp>
        <p:pic>
          <p:nvPicPr>
            <p:cNvPr id="10" name="图片 9">
              <a:extLst>
                <a:ext uri="{FF2B5EF4-FFF2-40B4-BE49-F238E27FC236}">
                  <a16:creationId xmlns:a16="http://schemas.microsoft.com/office/drawing/2014/main" id="{F0683738-7EDA-8F9E-27FB-BD3925A2A80D}"/>
                </a:ext>
              </a:extLst>
            </p:cNvPr>
            <p:cNvPicPr>
              <a:picLocks noChangeAspect="1"/>
            </p:cNvPicPr>
            <p:nvPr/>
          </p:nvPicPr>
          <p:blipFill rotWithShape="1">
            <a:blip r:embed="rId3">
              <a:extLst>
                <a:ext uri="{28A0092B-C50C-407E-A947-70E740481C1C}">
                  <a14:useLocalDpi xmlns:a14="http://schemas.microsoft.com/office/drawing/2010/main" val="0"/>
                </a:ext>
              </a:extLst>
            </a:blip>
            <a:srcRect r="43902" b="5111"/>
            <a:stretch/>
          </p:blipFill>
          <p:spPr>
            <a:xfrm>
              <a:off x="366784" y="1956308"/>
              <a:ext cx="2163170" cy="2705459"/>
            </a:xfrm>
            <a:prstGeom prst="rect">
              <a:avLst/>
            </a:prstGeom>
          </p:spPr>
        </p:pic>
        <p:pic>
          <p:nvPicPr>
            <p:cNvPr id="11" name="图片 10">
              <a:extLst>
                <a:ext uri="{FF2B5EF4-FFF2-40B4-BE49-F238E27FC236}">
                  <a16:creationId xmlns:a16="http://schemas.microsoft.com/office/drawing/2014/main" id="{B31E08AC-D7FF-FA24-61AF-9F3A8EA1F007}"/>
                </a:ext>
              </a:extLst>
            </p:cNvPr>
            <p:cNvPicPr>
              <a:picLocks noChangeAspect="1"/>
            </p:cNvPicPr>
            <p:nvPr/>
          </p:nvPicPr>
          <p:blipFill rotWithShape="1">
            <a:blip r:embed="rId4">
              <a:extLst>
                <a:ext uri="{28A0092B-C50C-407E-A947-70E740481C1C}">
                  <a14:useLocalDpi xmlns:a14="http://schemas.microsoft.com/office/drawing/2010/main" val="0"/>
                </a:ext>
              </a:extLst>
            </a:blip>
            <a:srcRect r="47100" b="7931"/>
            <a:stretch/>
          </p:blipFill>
          <p:spPr>
            <a:xfrm>
              <a:off x="2782182" y="2036740"/>
              <a:ext cx="2163170" cy="2625027"/>
            </a:xfrm>
            <a:prstGeom prst="rect">
              <a:avLst/>
            </a:prstGeom>
          </p:spPr>
        </p:pic>
        <p:pic>
          <p:nvPicPr>
            <p:cNvPr id="12" name="图片 11">
              <a:extLst>
                <a:ext uri="{FF2B5EF4-FFF2-40B4-BE49-F238E27FC236}">
                  <a16:creationId xmlns:a16="http://schemas.microsoft.com/office/drawing/2014/main" id="{C5D51158-90ED-7E43-2703-737298953A22}"/>
                </a:ext>
              </a:extLst>
            </p:cNvPr>
            <p:cNvPicPr>
              <a:picLocks noChangeAspect="1"/>
            </p:cNvPicPr>
            <p:nvPr/>
          </p:nvPicPr>
          <p:blipFill rotWithShape="1">
            <a:blip r:embed="rId5">
              <a:extLst>
                <a:ext uri="{28A0092B-C50C-407E-A947-70E740481C1C}">
                  <a14:useLocalDpi xmlns:a14="http://schemas.microsoft.com/office/drawing/2010/main" val="0"/>
                </a:ext>
              </a:extLst>
            </a:blip>
            <a:srcRect r="8420" b="5111"/>
            <a:stretch/>
          </p:blipFill>
          <p:spPr>
            <a:xfrm>
              <a:off x="5100998" y="1996523"/>
              <a:ext cx="3645069" cy="2705459"/>
            </a:xfrm>
            <a:prstGeom prst="rect">
              <a:avLst/>
            </a:prstGeom>
          </p:spPr>
        </p:pic>
      </p:grpSp>
      <p:sp>
        <p:nvSpPr>
          <p:cNvPr id="18" name="标题 7">
            <a:extLst>
              <a:ext uri="{FF2B5EF4-FFF2-40B4-BE49-F238E27FC236}">
                <a16:creationId xmlns:a16="http://schemas.microsoft.com/office/drawing/2014/main" id="{36ED5814-CC46-AF40-2A4E-1F91C02F5849}"/>
              </a:ext>
            </a:extLst>
          </p:cNvPr>
          <p:cNvSpPr txBox="1">
            <a:spLocks/>
          </p:cNvSpPr>
          <p:nvPr/>
        </p:nvSpPr>
        <p:spPr>
          <a:xfrm>
            <a:off x="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latin typeface="微软雅黑" panose="020B0503020204020204" pitchFamily="34" charset="-122"/>
                <a:ea typeface="微软雅黑" panose="020B0503020204020204" pitchFamily="34" charset="-122"/>
              </a:rPr>
              <a:t>实验二 </a:t>
            </a:r>
            <a:r>
              <a:rPr lang="en-US" altLang="zh-CN" dirty="0">
                <a:latin typeface="微软雅黑" panose="020B0503020204020204" pitchFamily="34" charset="-122"/>
                <a:ea typeface="微软雅黑" panose="020B0503020204020204" pitchFamily="34" charset="-122"/>
              </a:rPr>
              <a:t>ACC</a:t>
            </a:r>
            <a:r>
              <a:rPr lang="zh-CN" altLang="en-US" dirty="0">
                <a:latin typeface="微软雅黑" panose="020B0503020204020204" pitchFamily="34" charset="-122"/>
                <a:ea typeface="微软雅黑" panose="020B0503020204020204" pitchFamily="34" charset="-122"/>
              </a:rPr>
              <a:t>结果</a:t>
            </a:r>
            <a:endParaRPr lang="zh-CN" altLang="en-US" dirty="0"/>
          </a:p>
        </p:txBody>
      </p:sp>
      <p:sp>
        <p:nvSpPr>
          <p:cNvPr id="4" name="文本框 3">
            <a:extLst>
              <a:ext uri="{FF2B5EF4-FFF2-40B4-BE49-F238E27FC236}">
                <a16:creationId xmlns:a16="http://schemas.microsoft.com/office/drawing/2014/main" id="{DB3E55A4-44AA-1E6A-6800-F43183F774FE}"/>
              </a:ext>
            </a:extLst>
          </p:cNvPr>
          <p:cNvSpPr txBox="1"/>
          <p:nvPr/>
        </p:nvSpPr>
        <p:spPr>
          <a:xfrm>
            <a:off x="1592753" y="1975610"/>
            <a:ext cx="226496" cy="369111"/>
          </a:xfrm>
          <a:prstGeom prst="rect">
            <a:avLst/>
          </a:prstGeom>
          <a:noFill/>
          <a:ln w="28575">
            <a:solidFill>
              <a:srgbClr val="FF0000"/>
            </a:solidFill>
            <a:prstDash val="sysDash"/>
          </a:ln>
        </p:spPr>
        <p:txBody>
          <a:bodyPr wrap="square" rtlCol="0">
            <a:spAutoFit/>
          </a:bodyPr>
          <a:lstStyle/>
          <a:p>
            <a:endParaRPr lang="zh-CN" altLang="en-US" dirty="0"/>
          </a:p>
        </p:txBody>
      </p:sp>
      <p:sp>
        <p:nvSpPr>
          <p:cNvPr id="16" name="文本框 15">
            <a:extLst>
              <a:ext uri="{FF2B5EF4-FFF2-40B4-BE49-F238E27FC236}">
                <a16:creationId xmlns:a16="http://schemas.microsoft.com/office/drawing/2014/main" id="{97F6EB79-C4CA-2A51-A18C-1884A24B9925}"/>
              </a:ext>
            </a:extLst>
          </p:cNvPr>
          <p:cNvSpPr txBox="1"/>
          <p:nvPr/>
        </p:nvSpPr>
        <p:spPr>
          <a:xfrm>
            <a:off x="8350441" y="2127321"/>
            <a:ext cx="226496" cy="369111"/>
          </a:xfrm>
          <a:prstGeom prst="rect">
            <a:avLst/>
          </a:prstGeom>
          <a:noFill/>
          <a:ln w="28575">
            <a:solidFill>
              <a:srgbClr val="FF0000"/>
            </a:solidFill>
            <a:prstDash val="sysDash"/>
          </a:ln>
        </p:spPr>
        <p:txBody>
          <a:bodyPr wrap="square" rtlCol="0">
            <a:spAutoFit/>
          </a:bodyPr>
          <a:lstStyle/>
          <a:p>
            <a:endParaRPr lang="zh-CN" altLang="en-US" dirty="0"/>
          </a:p>
        </p:txBody>
      </p:sp>
      <p:sp>
        <p:nvSpPr>
          <p:cNvPr id="17" name="文本框 16">
            <a:extLst>
              <a:ext uri="{FF2B5EF4-FFF2-40B4-BE49-F238E27FC236}">
                <a16:creationId xmlns:a16="http://schemas.microsoft.com/office/drawing/2014/main" id="{61489AC3-9D89-1790-77B3-49AC90A8ECCC}"/>
              </a:ext>
            </a:extLst>
          </p:cNvPr>
          <p:cNvSpPr txBox="1"/>
          <p:nvPr/>
        </p:nvSpPr>
        <p:spPr>
          <a:xfrm>
            <a:off x="5098380" y="2127321"/>
            <a:ext cx="226496" cy="369111"/>
          </a:xfrm>
          <a:prstGeom prst="rect">
            <a:avLst/>
          </a:prstGeom>
          <a:noFill/>
          <a:ln w="28575">
            <a:solidFill>
              <a:srgbClr val="FF0000"/>
            </a:solidFill>
            <a:prstDash val="sysDash"/>
          </a:ln>
        </p:spPr>
        <p:txBody>
          <a:bodyPr wrap="square" rtlCol="0">
            <a:spAutoFit/>
          </a:bodyPr>
          <a:lstStyle/>
          <a:p>
            <a:endParaRPr lang="zh-CN" altLang="en-US" dirty="0"/>
          </a:p>
        </p:txBody>
      </p:sp>
      <p:sp>
        <p:nvSpPr>
          <p:cNvPr id="19" name="文本框 18">
            <a:extLst>
              <a:ext uri="{FF2B5EF4-FFF2-40B4-BE49-F238E27FC236}">
                <a16:creationId xmlns:a16="http://schemas.microsoft.com/office/drawing/2014/main" id="{D9780162-BA3D-FFFA-61C5-15B51E5BFBE5}"/>
              </a:ext>
            </a:extLst>
          </p:cNvPr>
          <p:cNvSpPr txBox="1"/>
          <p:nvPr/>
        </p:nvSpPr>
        <p:spPr>
          <a:xfrm>
            <a:off x="6113519" y="3546465"/>
            <a:ext cx="226496" cy="369111"/>
          </a:xfrm>
          <a:prstGeom prst="rect">
            <a:avLst/>
          </a:prstGeom>
          <a:noFill/>
          <a:ln w="28575">
            <a:solidFill>
              <a:srgbClr val="FF0000"/>
            </a:solidFill>
            <a:prstDash val="sysDash"/>
          </a:ln>
        </p:spPr>
        <p:txBody>
          <a:bodyPr wrap="square" rtlCol="0">
            <a:spAutoFit/>
          </a:bodyPr>
          <a:lstStyle/>
          <a:p>
            <a:endParaRPr lang="zh-CN" altLang="en-US" dirty="0"/>
          </a:p>
        </p:txBody>
      </p:sp>
      <p:sp>
        <p:nvSpPr>
          <p:cNvPr id="20" name="文本框 19">
            <a:extLst>
              <a:ext uri="{FF2B5EF4-FFF2-40B4-BE49-F238E27FC236}">
                <a16:creationId xmlns:a16="http://schemas.microsoft.com/office/drawing/2014/main" id="{DD09A874-FB89-555D-E40E-5E9F83DF0A2E}"/>
              </a:ext>
            </a:extLst>
          </p:cNvPr>
          <p:cNvSpPr txBox="1"/>
          <p:nvPr/>
        </p:nvSpPr>
        <p:spPr>
          <a:xfrm>
            <a:off x="2650566" y="3620391"/>
            <a:ext cx="226496" cy="369111"/>
          </a:xfrm>
          <a:prstGeom prst="rect">
            <a:avLst/>
          </a:prstGeom>
          <a:noFill/>
          <a:ln w="28575">
            <a:solidFill>
              <a:srgbClr val="FF0000"/>
            </a:solidFill>
            <a:prstDash val="sysDash"/>
          </a:ln>
        </p:spPr>
        <p:txBody>
          <a:bodyPr wrap="square" rtlCol="0">
            <a:spAutoFit/>
          </a:bodyPr>
          <a:lstStyle/>
          <a:p>
            <a:endParaRPr lang="zh-CN" altLang="en-US" dirty="0"/>
          </a:p>
        </p:txBody>
      </p:sp>
      <p:sp>
        <p:nvSpPr>
          <p:cNvPr id="21" name="文本框 20">
            <a:extLst>
              <a:ext uri="{FF2B5EF4-FFF2-40B4-BE49-F238E27FC236}">
                <a16:creationId xmlns:a16="http://schemas.microsoft.com/office/drawing/2014/main" id="{24D60FA2-CABE-7C45-416D-991B57E96888}"/>
              </a:ext>
            </a:extLst>
          </p:cNvPr>
          <p:cNvSpPr txBox="1"/>
          <p:nvPr/>
        </p:nvSpPr>
        <p:spPr>
          <a:xfrm>
            <a:off x="9407058" y="3662336"/>
            <a:ext cx="226496" cy="369111"/>
          </a:xfrm>
          <a:prstGeom prst="rect">
            <a:avLst/>
          </a:prstGeom>
          <a:noFill/>
          <a:ln w="28575">
            <a:solidFill>
              <a:srgbClr val="FF0000"/>
            </a:solidFill>
            <a:prstDash val="sysDash"/>
          </a:ln>
        </p:spPr>
        <p:txBody>
          <a:bodyPr wrap="square" rtlCol="0">
            <a:spAutoFit/>
          </a:bodyPr>
          <a:lstStyle/>
          <a:p>
            <a:endParaRPr lang="zh-CN" altLang="en-US" dirty="0"/>
          </a:p>
        </p:txBody>
      </p:sp>
    </p:spTree>
    <p:extLst>
      <p:ext uri="{BB962C8B-B14F-4D97-AF65-F5344CB8AC3E}">
        <p14:creationId xmlns:p14="http://schemas.microsoft.com/office/powerpoint/2010/main" val="155550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a:extLst>
              <a:ext uri="{FF2B5EF4-FFF2-40B4-BE49-F238E27FC236}">
                <a16:creationId xmlns:a16="http://schemas.microsoft.com/office/drawing/2014/main" id="{6EB165F6-D519-5FA0-5304-06BE626BC353}"/>
              </a:ext>
            </a:extLst>
          </p:cNvPr>
          <p:cNvGrpSpPr/>
          <p:nvPr/>
        </p:nvGrpSpPr>
        <p:grpSpPr>
          <a:xfrm>
            <a:off x="527050" y="1460500"/>
            <a:ext cx="6016563" cy="2862327"/>
            <a:chOff x="527050" y="1460500"/>
            <a:chExt cx="6016563" cy="2862327"/>
          </a:xfrm>
        </p:grpSpPr>
        <p:pic>
          <p:nvPicPr>
            <p:cNvPr id="16" name="图片 15">
              <a:extLst>
                <a:ext uri="{FF2B5EF4-FFF2-40B4-BE49-F238E27FC236}">
                  <a16:creationId xmlns:a16="http://schemas.microsoft.com/office/drawing/2014/main" id="{4B558D79-EACD-AE76-6150-003964DEB258}"/>
                </a:ext>
              </a:extLst>
            </p:cNvPr>
            <p:cNvPicPr>
              <a:picLocks noChangeAspect="1"/>
            </p:cNvPicPr>
            <p:nvPr/>
          </p:nvPicPr>
          <p:blipFill>
            <a:blip r:embed="rId3"/>
            <a:stretch>
              <a:fillRect/>
            </a:stretch>
          </p:blipFill>
          <p:spPr>
            <a:xfrm>
              <a:off x="527050" y="1460500"/>
              <a:ext cx="6016563" cy="2862327"/>
            </a:xfrm>
            <a:prstGeom prst="rect">
              <a:avLst/>
            </a:prstGeom>
          </p:spPr>
        </p:pic>
        <p:sp>
          <p:nvSpPr>
            <p:cNvPr id="27" name="文本框 26">
              <a:extLst>
                <a:ext uri="{FF2B5EF4-FFF2-40B4-BE49-F238E27FC236}">
                  <a16:creationId xmlns:a16="http://schemas.microsoft.com/office/drawing/2014/main" id="{EB30F92C-337A-AC86-1F74-A1BF70413161}"/>
                </a:ext>
              </a:extLst>
            </p:cNvPr>
            <p:cNvSpPr txBox="1"/>
            <p:nvPr/>
          </p:nvSpPr>
          <p:spPr>
            <a:xfrm>
              <a:off x="4453911" y="2800350"/>
              <a:ext cx="1338828" cy="369332"/>
            </a:xfrm>
            <a:prstGeom prst="rect">
              <a:avLst/>
            </a:prstGeom>
            <a:noFill/>
          </p:spPr>
          <p:txBody>
            <a:bodyPr wrap="none" rtlCol="0">
              <a:spAutoFit/>
            </a:bodyPr>
            <a:lstStyle/>
            <a:p>
              <a:r>
                <a:rPr lang="zh-CN" altLang="en-US" b="1" dirty="0">
                  <a:solidFill>
                    <a:srgbClr val="48D1CC"/>
                  </a:solidFill>
                  <a:latin typeface="微软雅黑" panose="020B0503020204020204" pitchFamily="34" charset="-122"/>
                  <a:ea typeface="微软雅黑" panose="020B0503020204020204" pitchFamily="34" charset="-122"/>
                </a:rPr>
                <a:t>按成匹配键</a:t>
              </a:r>
            </a:p>
          </p:txBody>
        </p:sp>
        <p:sp>
          <p:nvSpPr>
            <p:cNvPr id="28" name="文本框 27">
              <a:extLst>
                <a:ext uri="{FF2B5EF4-FFF2-40B4-BE49-F238E27FC236}">
                  <a16:creationId xmlns:a16="http://schemas.microsoft.com/office/drawing/2014/main" id="{DE540F2C-2033-B5D2-3D6F-304F4A1362CC}"/>
                </a:ext>
              </a:extLst>
            </p:cNvPr>
            <p:cNvSpPr txBox="1"/>
            <p:nvPr/>
          </p:nvSpPr>
          <p:spPr>
            <a:xfrm>
              <a:off x="1727201" y="2706998"/>
              <a:ext cx="1338828" cy="369332"/>
            </a:xfrm>
            <a:prstGeom prst="rect">
              <a:avLst/>
            </a:prstGeom>
            <a:noFill/>
          </p:spPr>
          <p:txBody>
            <a:bodyPr wrap="none" rtlCol="0">
              <a:spAutoFit/>
            </a:bodyPr>
            <a:lstStyle/>
            <a:p>
              <a:r>
                <a:rPr lang="zh-CN" altLang="en-US" b="1" dirty="0">
                  <a:solidFill>
                    <a:srgbClr val="00B0F0"/>
                  </a:solidFill>
                  <a:latin typeface="微软雅黑" panose="020B0503020204020204" pitchFamily="34" charset="-122"/>
                  <a:ea typeface="微软雅黑" panose="020B0503020204020204" pitchFamily="34" charset="-122"/>
                </a:rPr>
                <a:t>另一套按键</a:t>
              </a:r>
            </a:p>
          </p:txBody>
        </p:sp>
      </p:grpSp>
      <p:sp>
        <p:nvSpPr>
          <p:cNvPr id="11" name="标题 7">
            <a:extLst>
              <a:ext uri="{FF2B5EF4-FFF2-40B4-BE49-F238E27FC236}">
                <a16:creationId xmlns:a16="http://schemas.microsoft.com/office/drawing/2014/main" id="{950E6FE4-B80F-3A8F-DA1D-2AD36A3F6938}"/>
              </a:ext>
            </a:extLst>
          </p:cNvPr>
          <p:cNvSpPr txBox="1">
            <a:spLocks/>
          </p:cNvSpPr>
          <p:nvPr/>
        </p:nvSpPr>
        <p:spPr>
          <a:xfrm>
            <a:off x="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latin typeface="微软雅黑" panose="020B0503020204020204" pitchFamily="34" charset="-122"/>
                <a:ea typeface="微软雅黑" panose="020B0503020204020204" pitchFamily="34" charset="-122"/>
              </a:rPr>
              <a:t>实验二 </a:t>
            </a:r>
            <a:r>
              <a:rPr lang="en-US" altLang="zh-CN" dirty="0">
                <a:latin typeface="微软雅黑" panose="020B0503020204020204" pitchFamily="34" charset="-122"/>
                <a:ea typeface="微软雅黑" panose="020B0503020204020204" pitchFamily="34" charset="-122"/>
              </a:rPr>
              <a:t>ACC</a:t>
            </a:r>
            <a:r>
              <a:rPr lang="zh-CN" altLang="en-US" dirty="0">
                <a:latin typeface="微软雅黑" panose="020B0503020204020204" pitchFamily="34" charset="-122"/>
                <a:ea typeface="微软雅黑" panose="020B0503020204020204" pitchFamily="34" charset="-122"/>
              </a:rPr>
              <a:t>结果</a:t>
            </a:r>
            <a:endParaRPr lang="zh-CN" altLang="en-US" dirty="0"/>
          </a:p>
        </p:txBody>
      </p:sp>
      <p:pic>
        <p:nvPicPr>
          <p:cNvPr id="23" name="图片 22">
            <a:extLst>
              <a:ext uri="{FF2B5EF4-FFF2-40B4-BE49-F238E27FC236}">
                <a16:creationId xmlns:a16="http://schemas.microsoft.com/office/drawing/2014/main" id="{9689FE6F-64D5-3DED-7213-60468ED5C166}"/>
              </a:ext>
            </a:extLst>
          </p:cNvPr>
          <p:cNvPicPr>
            <a:picLocks noChangeAspect="1"/>
          </p:cNvPicPr>
          <p:nvPr/>
        </p:nvPicPr>
        <p:blipFill rotWithShape="1">
          <a:blip r:embed="rId4"/>
          <a:srcRect l="1080" b="1165"/>
          <a:stretch/>
        </p:blipFill>
        <p:spPr>
          <a:xfrm>
            <a:off x="5699188" y="1443721"/>
            <a:ext cx="5959208" cy="2828662"/>
          </a:xfrm>
          <a:prstGeom prst="rect">
            <a:avLst/>
          </a:prstGeom>
        </p:spPr>
      </p:pic>
      <p:pic>
        <p:nvPicPr>
          <p:cNvPr id="25" name="图片 24">
            <a:extLst>
              <a:ext uri="{FF2B5EF4-FFF2-40B4-BE49-F238E27FC236}">
                <a16:creationId xmlns:a16="http://schemas.microsoft.com/office/drawing/2014/main" id="{8059C599-A161-C859-C919-DB3C80C8FEA0}"/>
              </a:ext>
            </a:extLst>
          </p:cNvPr>
          <p:cNvPicPr>
            <a:picLocks noChangeAspect="1"/>
          </p:cNvPicPr>
          <p:nvPr/>
        </p:nvPicPr>
        <p:blipFill>
          <a:blip r:embed="rId5"/>
          <a:stretch>
            <a:fillRect/>
          </a:stretch>
        </p:blipFill>
        <p:spPr>
          <a:xfrm>
            <a:off x="2976979" y="3688318"/>
            <a:ext cx="5994000" cy="2862000"/>
          </a:xfrm>
          <a:prstGeom prst="rect">
            <a:avLst/>
          </a:prstGeom>
        </p:spPr>
      </p:pic>
      <p:sp>
        <p:nvSpPr>
          <p:cNvPr id="31" name="文本框 30">
            <a:extLst>
              <a:ext uri="{FF2B5EF4-FFF2-40B4-BE49-F238E27FC236}">
                <a16:creationId xmlns:a16="http://schemas.microsoft.com/office/drawing/2014/main" id="{77198992-D5F0-3334-FC00-C8C866109990}"/>
              </a:ext>
            </a:extLst>
          </p:cNvPr>
          <p:cNvSpPr txBox="1"/>
          <p:nvPr/>
        </p:nvSpPr>
        <p:spPr>
          <a:xfrm>
            <a:off x="7060239" y="825939"/>
            <a:ext cx="4139064" cy="499624"/>
          </a:xfrm>
          <a:prstGeom prst="rect">
            <a:avLst/>
          </a:prstGeom>
          <a:noFill/>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两种潜在解释：</a:t>
            </a:r>
            <a:r>
              <a:rPr lang="zh-CN" altLang="en-US" sz="1800" dirty="0">
                <a:latin typeface="微软雅黑" panose="020B0503020204020204" pitchFamily="34" charset="-122"/>
                <a:ea typeface="微软雅黑" panose="020B0503020204020204" pitchFamily="34" charset="-122"/>
              </a:rPr>
              <a:t>混淆按键</a:t>
            </a:r>
            <a:r>
              <a:rPr lang="en-US" altLang="zh-CN"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匹配偏向</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3833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8">
            <a:extLst>
              <a:ext uri="{FF2B5EF4-FFF2-40B4-BE49-F238E27FC236}">
                <a16:creationId xmlns:a16="http://schemas.microsoft.com/office/drawing/2014/main" id="{99EDEFC3-31FA-65FE-308B-42BA98BA662B}"/>
              </a:ext>
            </a:extLst>
          </p:cNvPr>
          <p:cNvSpPr>
            <a:spLocks noGrp="1"/>
          </p:cNvSpPr>
          <p:nvPr>
            <p:ph type="title"/>
          </p:nvPr>
        </p:nvSpPr>
        <p:spPr>
          <a:xfrm>
            <a:off x="0" y="0"/>
            <a:ext cx="11075158" cy="1325563"/>
          </a:xfrm>
        </p:spPr>
        <p:txBody>
          <a:bodyPr/>
          <a:lstStyle/>
          <a:p>
            <a:r>
              <a:rPr lang="zh-CN" altLang="en-US" sz="4400" dirty="0">
                <a:latin typeface="微软雅黑" panose="020B0503020204020204" pitchFamily="34" charset="-122"/>
                <a:ea typeface="微软雅黑" panose="020B0503020204020204" pitchFamily="34" charset="-122"/>
              </a:rPr>
              <a:t>实验三：任务目标对认知加工优先级的影响 </a:t>
            </a:r>
            <a:endParaRPr lang="zh-CN" altLang="en-US" dirty="0"/>
          </a:p>
        </p:txBody>
      </p:sp>
      <p:pic>
        <p:nvPicPr>
          <p:cNvPr id="125" name="图片 124">
            <a:extLst>
              <a:ext uri="{FF2B5EF4-FFF2-40B4-BE49-F238E27FC236}">
                <a16:creationId xmlns:a16="http://schemas.microsoft.com/office/drawing/2014/main" id="{5B2E02B5-5A0A-8A3D-DA7D-201BBB85D4D2}"/>
              </a:ext>
            </a:extLst>
          </p:cNvPr>
          <p:cNvPicPr>
            <a:picLocks noChangeAspect="1"/>
          </p:cNvPicPr>
          <p:nvPr/>
        </p:nvPicPr>
        <p:blipFill>
          <a:blip r:embed="rId3"/>
          <a:stretch>
            <a:fillRect/>
          </a:stretch>
        </p:blipFill>
        <p:spPr>
          <a:xfrm>
            <a:off x="6197600" y="1460500"/>
            <a:ext cx="5429974" cy="5158014"/>
          </a:xfrm>
          <a:prstGeom prst="rect">
            <a:avLst/>
          </a:prstGeom>
        </p:spPr>
      </p:pic>
      <p:sp>
        <p:nvSpPr>
          <p:cNvPr id="136" name="文本框 135">
            <a:extLst>
              <a:ext uri="{FF2B5EF4-FFF2-40B4-BE49-F238E27FC236}">
                <a16:creationId xmlns:a16="http://schemas.microsoft.com/office/drawing/2014/main" id="{AE148D01-402C-0099-FEDA-860956231D17}"/>
              </a:ext>
            </a:extLst>
          </p:cNvPr>
          <p:cNvSpPr txBox="1"/>
          <p:nvPr/>
        </p:nvSpPr>
        <p:spPr>
          <a:xfrm>
            <a:off x="564425" y="1446213"/>
            <a:ext cx="5182033" cy="461132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实验三的不同点</a:t>
            </a:r>
            <a:endParaRPr lang="en-US" altLang="zh-CN" sz="2000" b="1" dirty="0">
              <a:latin typeface="微软雅黑" panose="020B0503020204020204" pitchFamily="34" charset="-122"/>
              <a:ea typeface="微软雅黑" panose="020B0503020204020204" pitchFamily="34" charset="-122"/>
            </a:endParaRPr>
          </a:p>
          <a:p>
            <a:pPr marL="742950" lvl="1" indent="-285750" algn="just">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去除图形与标签的匹配情况</a:t>
            </a:r>
            <a:endParaRPr lang="en-US" altLang="zh-CN" sz="1800" dirty="0">
              <a:latin typeface="微软雅黑" panose="020B0503020204020204" pitchFamily="34" charset="-122"/>
              <a:ea typeface="微软雅黑" panose="020B0503020204020204" pitchFamily="34" charset="-122"/>
            </a:endParaRPr>
          </a:p>
          <a:p>
            <a:pPr marL="742950" lvl="1" indent="-285750" algn="just">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采用分类任务，根据指导语判断图形所属类别</a:t>
            </a:r>
            <a:endPar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228600" marR="0" lvl="0" indent="-228600" algn="just"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实验设计：</a:t>
            </a:r>
            <a:endPar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685800" marR="0" lvl="1" indent="-228600" algn="just" defTabSz="914400" rtl="0" eaLnBrk="1" fontAlgn="auto" latinLnBrk="0" hangingPunct="1">
              <a:lnSpc>
                <a:spcPct val="150000"/>
              </a:lnSpc>
              <a:spcBef>
                <a:spcPts val="50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3×3 </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两因素被试内实验设计；</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685800" marR="0" lvl="1" indent="-228600" algn="just" defTabSz="914400" rtl="0" eaLnBrk="1" fontAlgn="auto" latinLnBrk="0" hangingPunct="1">
              <a:lnSpc>
                <a:spcPct val="150000"/>
              </a:lnSpc>
              <a:spcBef>
                <a:spcPts val="5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自变量：任务目标（重点关注自我图形</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vs.</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重点关注朋友图形</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vs.</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重点关注生人图形</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）、图形的社会相关性（自我 </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vs. </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朋友 </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vs. </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生人）</a:t>
            </a:r>
          </a:p>
          <a:p>
            <a:pPr marL="685800" marR="0" lvl="1" indent="-228600" algn="just" defTabSz="914400" rtl="0" eaLnBrk="1" fontAlgn="auto" latinLnBrk="0" hangingPunct="1">
              <a:lnSpc>
                <a:spcPct val="150000"/>
              </a:lnSpc>
              <a:spcBef>
                <a:spcPts val="5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因变量：被试的按键反应时、正确率</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658831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EE0E8B4-0FCA-3680-092C-EC2B1036938C}"/>
              </a:ext>
            </a:extLst>
          </p:cNvPr>
          <p:cNvSpPr>
            <a:spLocks noGrp="1"/>
          </p:cNvSpPr>
          <p:nvPr>
            <p:ph type="title"/>
          </p:nvPr>
        </p:nvSpPr>
        <p:spPr>
          <a:xfrm>
            <a:off x="0" y="0"/>
            <a:ext cx="10515600" cy="1325563"/>
          </a:xfrm>
        </p:spPr>
        <p:txBody>
          <a:bodyPr>
            <a:normAutofit/>
          </a:bodyPr>
          <a:lstStyle/>
          <a:p>
            <a:r>
              <a:rPr lang="zh-CN" altLang="en-US" dirty="0">
                <a:latin typeface="微软雅黑" panose="020B0503020204020204" pitchFamily="34" charset="-122"/>
                <a:ea typeface="微软雅黑" panose="020B0503020204020204" pitchFamily="34" charset="-122"/>
              </a:rPr>
              <a:t>学期进展</a:t>
            </a:r>
          </a:p>
        </p:txBody>
      </p:sp>
      <p:sp>
        <p:nvSpPr>
          <p:cNvPr id="2" name="内容占位符 1">
            <a:extLst>
              <a:ext uri="{FF2B5EF4-FFF2-40B4-BE49-F238E27FC236}">
                <a16:creationId xmlns:a16="http://schemas.microsoft.com/office/drawing/2014/main" id="{8B96E849-5869-A78D-02EF-E630AEB83577}"/>
              </a:ext>
            </a:extLst>
          </p:cNvPr>
          <p:cNvSpPr>
            <a:spLocks noGrp="1"/>
          </p:cNvSpPr>
          <p:nvPr>
            <p:ph idx="1"/>
          </p:nvPr>
        </p:nvSpPr>
        <p:spPr>
          <a:xfrm>
            <a:off x="552275" y="1460500"/>
            <a:ext cx="10998200" cy="1022641"/>
          </a:xfrm>
        </p:spPr>
        <p:txBody>
          <a:bodyPr>
            <a:normAutofit/>
          </a:bodyPr>
          <a:lstStyle/>
          <a:p>
            <a:r>
              <a:rPr lang="zh-CN" altLang="en-US" sz="2400" dirty="0">
                <a:latin typeface="微软雅黑" panose="020B0503020204020204" pitchFamily="34" charset="-122"/>
                <a:ea typeface="微软雅黑" panose="020B0503020204020204" pitchFamily="34" charset="-122"/>
              </a:rPr>
              <a:t>数据分析：对数据进行了一些探索分析</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实验设计与编程：设计与编写实验三的程序（进行中）</a:t>
            </a:r>
            <a:endParaRPr lang="en-US" altLang="zh-CN" sz="2400" dirty="0">
              <a:latin typeface="微软雅黑" panose="020B0503020204020204" pitchFamily="34" charset="-122"/>
              <a:ea typeface="微软雅黑" panose="020B0503020204020204" pitchFamily="34" charset="-122"/>
            </a:endParaRPr>
          </a:p>
        </p:txBody>
      </p:sp>
      <p:pic>
        <p:nvPicPr>
          <p:cNvPr id="24" name="图片 23">
            <a:extLst>
              <a:ext uri="{FF2B5EF4-FFF2-40B4-BE49-F238E27FC236}">
                <a16:creationId xmlns:a16="http://schemas.microsoft.com/office/drawing/2014/main" id="{7CF6F42B-342C-4421-4C37-AD78ED1244CD}"/>
              </a:ext>
            </a:extLst>
          </p:cNvPr>
          <p:cNvPicPr>
            <a:picLocks noChangeAspect="1"/>
          </p:cNvPicPr>
          <p:nvPr/>
        </p:nvPicPr>
        <p:blipFill>
          <a:blip r:embed="rId3"/>
          <a:stretch>
            <a:fillRect/>
          </a:stretch>
        </p:blipFill>
        <p:spPr>
          <a:xfrm>
            <a:off x="622300" y="3043793"/>
            <a:ext cx="5359049" cy="3244849"/>
          </a:xfrm>
          <a:prstGeom prst="rect">
            <a:avLst/>
          </a:prstGeom>
        </p:spPr>
      </p:pic>
      <p:pic>
        <p:nvPicPr>
          <p:cNvPr id="29" name="图片 28">
            <a:extLst>
              <a:ext uri="{FF2B5EF4-FFF2-40B4-BE49-F238E27FC236}">
                <a16:creationId xmlns:a16="http://schemas.microsoft.com/office/drawing/2014/main" id="{DC027BBC-A1A5-1ED3-5ECD-6A5BCF0537CF}"/>
              </a:ext>
            </a:extLst>
          </p:cNvPr>
          <p:cNvPicPr>
            <a:picLocks noChangeAspect="1"/>
          </p:cNvPicPr>
          <p:nvPr/>
        </p:nvPicPr>
        <p:blipFill rotWithShape="1">
          <a:blip r:embed="rId4"/>
          <a:srcRect l="1080" b="1165"/>
          <a:stretch/>
        </p:blipFill>
        <p:spPr>
          <a:xfrm>
            <a:off x="6121400" y="3460065"/>
            <a:ext cx="5532306" cy="2626024"/>
          </a:xfrm>
          <a:prstGeom prst="rect">
            <a:avLst/>
          </a:prstGeom>
        </p:spPr>
      </p:pic>
    </p:spTree>
    <p:extLst>
      <p:ext uri="{BB962C8B-B14F-4D97-AF65-F5344CB8AC3E}">
        <p14:creationId xmlns:p14="http://schemas.microsoft.com/office/powerpoint/2010/main" val="3752753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892531C9-BB27-1414-3240-C0AA7760F687}"/>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文件夹管理情况</a:t>
            </a:r>
          </a:p>
        </p:txBody>
      </p:sp>
    </p:spTree>
    <p:extLst>
      <p:ext uri="{BB962C8B-B14F-4D97-AF65-F5344CB8AC3E}">
        <p14:creationId xmlns:p14="http://schemas.microsoft.com/office/powerpoint/2010/main" val="409612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68B8E937-49A7-09EA-22D4-08A817EE2EB7}"/>
              </a:ext>
            </a:extLst>
          </p:cNvPr>
          <p:cNvSpPr>
            <a:spLocks noGrp="1"/>
          </p:cNvSpPr>
          <p:nvPr>
            <p:ph type="title"/>
          </p:nvPr>
        </p:nvSpPr>
        <p:spPr>
          <a:xfrm>
            <a:off x="0" y="0"/>
            <a:ext cx="10515600" cy="1325563"/>
          </a:xfrm>
        </p:spPr>
        <p:txBody>
          <a:bodyPr/>
          <a:lstStyle/>
          <a:p>
            <a:r>
              <a:rPr lang="en-US" altLang="zh-CN" sz="4400" dirty="0" err="1">
                <a:latin typeface="微软雅黑" panose="020B0503020204020204" pitchFamily="34" charset="-122"/>
                <a:ea typeface="微软雅黑" panose="020B0503020204020204" pitchFamily="34" charset="-122"/>
              </a:rPr>
              <a:t>Github</a:t>
            </a:r>
            <a:r>
              <a:rPr lang="en-US" altLang="zh-CN" sz="4400" dirty="0">
                <a:latin typeface="微软雅黑" panose="020B0503020204020204" pitchFamily="34" charset="-122"/>
                <a:ea typeface="微软雅黑" panose="020B0503020204020204" pitchFamily="34" charset="-122"/>
              </a:rPr>
              <a:t> </a:t>
            </a:r>
            <a:r>
              <a:rPr lang="zh-CN" altLang="en-US" sz="4400" dirty="0">
                <a:latin typeface="微软雅黑" panose="020B0503020204020204" pitchFamily="34" charset="-122"/>
                <a:ea typeface="微软雅黑" panose="020B0503020204020204" pitchFamily="34" charset="-122"/>
              </a:rPr>
              <a:t>代码</a:t>
            </a:r>
            <a:endParaRPr lang="zh-CN" altLang="en-US" dirty="0"/>
          </a:p>
        </p:txBody>
      </p:sp>
      <p:pic>
        <p:nvPicPr>
          <p:cNvPr id="12" name="图片 11">
            <a:extLst>
              <a:ext uri="{FF2B5EF4-FFF2-40B4-BE49-F238E27FC236}">
                <a16:creationId xmlns:a16="http://schemas.microsoft.com/office/drawing/2014/main" id="{39B76450-74DB-7A71-0469-A0B6ADCBCDA2}"/>
              </a:ext>
            </a:extLst>
          </p:cNvPr>
          <p:cNvPicPr>
            <a:picLocks noChangeAspect="1"/>
          </p:cNvPicPr>
          <p:nvPr/>
        </p:nvPicPr>
        <p:blipFill>
          <a:blip r:embed="rId2"/>
          <a:stretch>
            <a:fillRect/>
          </a:stretch>
        </p:blipFill>
        <p:spPr>
          <a:xfrm>
            <a:off x="1971645" y="1386664"/>
            <a:ext cx="8248710" cy="5043524"/>
          </a:xfrm>
          <a:prstGeom prst="rect">
            <a:avLst/>
          </a:prstGeom>
        </p:spPr>
      </p:pic>
    </p:spTree>
    <p:extLst>
      <p:ext uri="{BB962C8B-B14F-4D97-AF65-F5344CB8AC3E}">
        <p14:creationId xmlns:p14="http://schemas.microsoft.com/office/powerpoint/2010/main" val="3246054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58CF9B09-CC60-D520-F971-4B7B5F4C2AA7}"/>
              </a:ext>
            </a:extLst>
          </p:cNvPr>
          <p:cNvSpPr>
            <a:spLocks noGrp="1"/>
          </p:cNvSpPr>
          <p:nvPr>
            <p:ph type="title"/>
          </p:nvPr>
        </p:nvSpPr>
        <p:spPr>
          <a:xfrm>
            <a:off x="0" y="0"/>
            <a:ext cx="10515600" cy="1325563"/>
          </a:xfrm>
        </p:spPr>
        <p:txBody>
          <a:bodyPr/>
          <a:lstStyle/>
          <a:p>
            <a:r>
              <a:rPr lang="zh-CN" altLang="en-US" dirty="0">
                <a:latin typeface="微软雅黑" panose="020B0503020204020204" pitchFamily="34" charset="-122"/>
                <a:ea typeface="微软雅黑" panose="020B0503020204020204" pitchFamily="34" charset="-122"/>
              </a:rPr>
              <a:t>背景</a:t>
            </a:r>
            <a:endParaRPr lang="zh-CN" altLang="en-US" dirty="0"/>
          </a:p>
        </p:txBody>
      </p:sp>
      <p:sp>
        <p:nvSpPr>
          <p:cNvPr id="4" name="内容占位符 3">
            <a:extLst>
              <a:ext uri="{FF2B5EF4-FFF2-40B4-BE49-F238E27FC236}">
                <a16:creationId xmlns:a16="http://schemas.microsoft.com/office/drawing/2014/main" id="{695D730A-528C-1B9F-5E62-2D1194B8E465}"/>
              </a:ext>
            </a:extLst>
          </p:cNvPr>
          <p:cNvSpPr>
            <a:spLocks noGrp="1"/>
          </p:cNvSpPr>
          <p:nvPr>
            <p:ph idx="4294967295"/>
          </p:nvPr>
        </p:nvSpPr>
        <p:spPr>
          <a:xfrm>
            <a:off x="476249" y="1325563"/>
            <a:ext cx="11028362" cy="4265375"/>
          </a:xfrm>
        </p:spPr>
        <p:txBody>
          <a:bodyPr>
            <a:norm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自我优势效应</a:t>
            </a:r>
            <a:r>
              <a:rPr lang="en-US" altLang="zh-CN" sz="2000" b="1" dirty="0">
                <a:latin typeface="微软雅黑" panose="020B0503020204020204" pitchFamily="34" charset="-122"/>
                <a:ea typeface="微软雅黑" panose="020B0503020204020204" pitchFamily="34" charset="-122"/>
              </a:rPr>
              <a:t>(self-prioritization effect, SPE)</a:t>
            </a:r>
          </a:p>
          <a:p>
            <a:pPr lvl="1">
              <a:lnSpc>
                <a:spcPct val="150000"/>
              </a:lnSpc>
            </a:pPr>
            <a:r>
              <a:rPr lang="zh-CN" altLang="zh-CN" sz="1800" dirty="0">
                <a:latin typeface="微软雅黑" panose="020B0503020204020204" pitchFamily="34" charset="-122"/>
                <a:ea typeface="微软雅黑" panose="020B0503020204020204" pitchFamily="34" charset="-122"/>
              </a:rPr>
              <a:t>相比于与他人联结的</a:t>
            </a:r>
            <a:r>
              <a:rPr lang="zh-CN" altLang="en-US" sz="1800" dirty="0">
                <a:latin typeface="微软雅黑" panose="020B0503020204020204" pitchFamily="34" charset="-122"/>
                <a:ea typeface="微软雅黑" panose="020B0503020204020204" pitchFamily="34" charset="-122"/>
              </a:rPr>
              <a:t>刺激</a:t>
            </a:r>
            <a:r>
              <a:rPr lang="zh-CN" altLang="zh-CN" sz="1800" dirty="0">
                <a:latin typeface="微软雅黑" panose="020B0503020204020204" pitchFamily="34" charset="-122"/>
                <a:ea typeface="微软雅黑" panose="020B0503020204020204" pitchFamily="34" charset="-122"/>
              </a:rPr>
              <a:t>，个体对自我相关的刺激反应更快、更准确的现象</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自我联结学习范式</a:t>
            </a:r>
            <a:r>
              <a:rPr lang="en-US" altLang="zh-CN" sz="2000" b="1" dirty="0">
                <a:latin typeface="微软雅黑" panose="020B0503020204020204" pitchFamily="34" charset="-122"/>
                <a:ea typeface="微软雅黑" panose="020B0503020204020204" pitchFamily="34" charset="-122"/>
              </a:rPr>
              <a:t>(shape-label task)</a:t>
            </a:r>
          </a:p>
          <a:p>
            <a:pPr lvl="1">
              <a:lnSpc>
                <a:spcPct val="150000"/>
              </a:lnSpc>
            </a:pPr>
            <a:r>
              <a:rPr lang="zh-CN" altLang="zh-CN" sz="1800" dirty="0">
                <a:latin typeface="微软雅黑" panose="020B0503020204020204" pitchFamily="34" charset="-122"/>
                <a:ea typeface="微软雅黑" panose="020B0503020204020204" pitchFamily="34" charset="-122"/>
              </a:rPr>
              <a:t>研究自我优势效应的经典范式</a:t>
            </a:r>
            <a:r>
              <a:rPr lang="en-US" altLang="zh-CN" sz="1800" dirty="0">
                <a:latin typeface="微软雅黑" panose="020B0503020204020204" pitchFamily="34" charset="-122"/>
                <a:ea typeface="微软雅黑" panose="020B0503020204020204" pitchFamily="34" charset="-122"/>
              </a:rPr>
              <a:t>(Sui et al., 2012)</a:t>
            </a:r>
          </a:p>
          <a:p>
            <a:pPr lvl="1">
              <a:lnSpc>
                <a:spcPct val="150000"/>
              </a:lnSpc>
            </a:pPr>
            <a:r>
              <a:rPr lang="zh-CN" altLang="zh-CN" sz="1800" dirty="0">
                <a:latin typeface="微软雅黑" panose="020B0503020204020204" pitchFamily="34" charset="-122"/>
                <a:ea typeface="微软雅黑" panose="020B0503020204020204" pitchFamily="34" charset="-122"/>
              </a:rPr>
              <a:t>自我优势效应</a:t>
            </a:r>
            <a:r>
              <a:rPr lang="en-US" altLang="zh-CN" sz="1800" dirty="0">
                <a:latin typeface="微软雅黑" panose="020B0503020204020204" pitchFamily="34" charset="-122"/>
                <a:ea typeface="微软雅黑" panose="020B0503020204020204" pitchFamily="34" charset="-122"/>
              </a:rPr>
              <a:t>(self-prioritization effect, SPE)</a:t>
            </a:r>
            <a:r>
              <a:rPr lang="zh-CN" altLang="en-US" sz="1800" dirty="0">
                <a:latin typeface="微软雅黑" panose="020B0503020204020204" pitchFamily="34" charset="-122"/>
                <a:ea typeface="微软雅黑" panose="020B0503020204020204" pitchFamily="34" charset="-122"/>
              </a:rPr>
              <a:t>与</a:t>
            </a:r>
            <a:r>
              <a:rPr lang="zh-CN" altLang="zh-CN" sz="1800" dirty="0">
                <a:latin typeface="微软雅黑" panose="020B0503020204020204" pitchFamily="34" charset="-122"/>
                <a:ea typeface="微软雅黑" panose="020B0503020204020204" pitchFamily="34" charset="-122"/>
              </a:rPr>
              <a:t>快同效应</a:t>
            </a:r>
            <a:r>
              <a:rPr lang="en-US" altLang="zh-CN" sz="1800" dirty="0">
                <a:latin typeface="微软雅黑" panose="020B0503020204020204" pitchFamily="34" charset="-122"/>
                <a:ea typeface="微软雅黑" panose="020B0503020204020204" pitchFamily="34" charset="-122"/>
              </a:rPr>
              <a:t>(Fast-Same Effect)</a:t>
            </a:r>
          </a:p>
          <a:p>
            <a:pPr lvl="1">
              <a:lnSpc>
                <a:spcPct val="150000"/>
              </a:lnSpc>
            </a:pPr>
            <a:r>
              <a:rPr lang="zh-CN" altLang="zh-CN" sz="1800" dirty="0">
                <a:latin typeface="微软雅黑" panose="020B0503020204020204" pitchFamily="34" charset="-122"/>
                <a:ea typeface="微软雅黑" panose="020B0503020204020204" pitchFamily="34" charset="-122"/>
              </a:rPr>
              <a:t>未对任务目标进行操纵</a:t>
            </a:r>
            <a:r>
              <a:rPr lang="zh-CN" altLang="en-US" sz="1800" dirty="0">
                <a:latin typeface="微软雅黑" panose="020B0503020204020204" pitchFamily="34" charset="-122"/>
                <a:ea typeface="微软雅黑" panose="020B0503020204020204" pitchFamily="34" charset="-122"/>
              </a:rPr>
              <a:t>，</a:t>
            </a:r>
            <a:r>
              <a:rPr lang="zh-CN" altLang="zh-CN" sz="1800" dirty="0">
                <a:latin typeface="微软雅黑" panose="020B0503020204020204" pitchFamily="34" charset="-122"/>
                <a:ea typeface="微软雅黑" panose="020B0503020204020204" pitchFamily="34" charset="-122"/>
              </a:rPr>
              <a:t>默认状态下的自发信息加工模式</a:t>
            </a:r>
            <a:endParaRPr lang="en-US" altLang="zh-CN" sz="1800"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研究问题</a:t>
            </a:r>
            <a:endParaRPr lang="en-US" altLang="zh-CN" sz="2000" b="1" dirty="0">
              <a:latin typeface="微软雅黑" panose="020B0503020204020204" pitchFamily="34" charset="-122"/>
              <a:ea typeface="微软雅黑" panose="020B0503020204020204" pitchFamily="34" charset="-122"/>
            </a:endParaRPr>
          </a:p>
          <a:p>
            <a:pPr lvl="1">
              <a:lnSpc>
                <a:spcPct val="150000"/>
              </a:lnSpc>
            </a:pPr>
            <a:r>
              <a:rPr lang="zh-CN" altLang="zh-CN" sz="1800" dirty="0">
                <a:latin typeface="微软雅黑" panose="020B0503020204020204" pitchFamily="34" charset="-122"/>
                <a:ea typeface="微软雅黑" panose="020B0503020204020204" pitchFamily="34" charset="-122"/>
              </a:rPr>
              <a:t>当自上而下地操纵任务目标时，任务目标是否会调节自我联结学习范式中的快同效应和自我优势效应？</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59928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EC506ADB-900B-9A6E-DADF-4D96B9676DCD}"/>
              </a:ext>
            </a:extLst>
          </p:cNvPr>
          <p:cNvGrpSpPr/>
          <p:nvPr/>
        </p:nvGrpSpPr>
        <p:grpSpPr>
          <a:xfrm>
            <a:off x="1249365" y="1658204"/>
            <a:ext cx="9900853" cy="972356"/>
            <a:chOff x="1658204" y="1821977"/>
            <a:chExt cx="9693268" cy="972356"/>
          </a:xfrm>
        </p:grpSpPr>
        <p:sp>
          <p:nvSpPr>
            <p:cNvPr id="10" name="矩形 9">
              <a:extLst>
                <a:ext uri="{FF2B5EF4-FFF2-40B4-BE49-F238E27FC236}">
                  <a16:creationId xmlns:a16="http://schemas.microsoft.com/office/drawing/2014/main" id="{0E859C77-27D9-952B-62D9-0404A53730FC}"/>
                </a:ext>
              </a:extLst>
            </p:cNvPr>
            <p:cNvSpPr/>
            <p:nvPr/>
          </p:nvSpPr>
          <p:spPr>
            <a:xfrm>
              <a:off x="1658204" y="1821977"/>
              <a:ext cx="2043806" cy="97235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tx1"/>
                  </a:solidFill>
                  <a:latin typeface="微软雅黑" panose="020B0503020204020204" pitchFamily="34" charset="-122"/>
                  <a:ea typeface="微软雅黑" panose="020B0503020204020204" pitchFamily="34" charset="-122"/>
                </a:rPr>
                <a:t>实验一</a:t>
              </a:r>
            </a:p>
          </p:txBody>
        </p:sp>
        <p:sp>
          <p:nvSpPr>
            <p:cNvPr id="11" name="箭头: 右 10">
              <a:extLst>
                <a:ext uri="{FF2B5EF4-FFF2-40B4-BE49-F238E27FC236}">
                  <a16:creationId xmlns:a16="http://schemas.microsoft.com/office/drawing/2014/main" id="{160BBEFA-3710-57E3-4A2B-9BBD7FF8B58F}"/>
                </a:ext>
              </a:extLst>
            </p:cNvPr>
            <p:cNvSpPr/>
            <p:nvPr/>
          </p:nvSpPr>
          <p:spPr>
            <a:xfrm>
              <a:off x="4060210" y="2122227"/>
              <a:ext cx="1064525" cy="450376"/>
            </a:xfrm>
            <a:prstGeom prst="rightArrow">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DB87FD4F-D351-CEB4-8A49-93AA215AA0D6}"/>
                </a:ext>
              </a:extLst>
            </p:cNvPr>
            <p:cNvSpPr/>
            <p:nvPr/>
          </p:nvSpPr>
          <p:spPr>
            <a:xfrm>
              <a:off x="5482935" y="1821977"/>
              <a:ext cx="2043806" cy="97235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tx1"/>
                  </a:solidFill>
                  <a:latin typeface="微软雅黑" panose="020B0503020204020204" pitchFamily="34" charset="-122"/>
                  <a:ea typeface="微软雅黑" panose="020B0503020204020204" pitchFamily="34" charset="-122"/>
                </a:rPr>
                <a:t>实验二</a:t>
              </a:r>
            </a:p>
          </p:txBody>
        </p:sp>
        <p:sp>
          <p:nvSpPr>
            <p:cNvPr id="13" name="箭头: 右 12">
              <a:extLst>
                <a:ext uri="{FF2B5EF4-FFF2-40B4-BE49-F238E27FC236}">
                  <a16:creationId xmlns:a16="http://schemas.microsoft.com/office/drawing/2014/main" id="{A65F91D9-3535-413B-8366-B3D7C04BAF3F}"/>
                </a:ext>
              </a:extLst>
            </p:cNvPr>
            <p:cNvSpPr/>
            <p:nvPr/>
          </p:nvSpPr>
          <p:spPr>
            <a:xfrm>
              <a:off x="7884941" y="2122227"/>
              <a:ext cx="1064525" cy="450376"/>
            </a:xfrm>
            <a:prstGeom prst="rightArrow">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DCB5C950-0198-5F9F-F0C7-456AAD9C33B4}"/>
                </a:ext>
              </a:extLst>
            </p:cNvPr>
            <p:cNvSpPr/>
            <p:nvPr/>
          </p:nvSpPr>
          <p:spPr>
            <a:xfrm>
              <a:off x="9307666" y="1821977"/>
              <a:ext cx="2043806" cy="97235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tx1"/>
                  </a:solidFill>
                  <a:latin typeface="微软雅黑" panose="020B0503020204020204" pitchFamily="34" charset="-122"/>
                  <a:ea typeface="微软雅黑" panose="020B0503020204020204" pitchFamily="34" charset="-122"/>
                </a:rPr>
                <a:t>实验三</a:t>
              </a:r>
            </a:p>
          </p:txBody>
        </p:sp>
      </p:grpSp>
      <p:pic>
        <p:nvPicPr>
          <p:cNvPr id="18" name="图形 17" descr="目标">
            <a:extLst>
              <a:ext uri="{FF2B5EF4-FFF2-40B4-BE49-F238E27FC236}">
                <a16:creationId xmlns:a16="http://schemas.microsoft.com/office/drawing/2014/main" id="{BD4F89B1-028E-C5B7-0FC4-10FF479650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8200" y="5175760"/>
            <a:ext cx="540000" cy="540000"/>
          </a:xfrm>
          <a:prstGeom prst="rect">
            <a:avLst/>
          </a:prstGeom>
        </p:spPr>
      </p:pic>
      <p:pic>
        <p:nvPicPr>
          <p:cNvPr id="20" name="图形 19" descr="扳手">
            <a:extLst>
              <a:ext uri="{FF2B5EF4-FFF2-40B4-BE49-F238E27FC236}">
                <a16:creationId xmlns:a16="http://schemas.microsoft.com/office/drawing/2014/main" id="{04EBA235-DDCC-C8DF-ADAF-2E3E4C31FA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8200" y="3521538"/>
            <a:ext cx="540000" cy="540000"/>
          </a:xfrm>
          <a:prstGeom prst="rect">
            <a:avLst/>
          </a:prstGeom>
        </p:spPr>
      </p:pic>
      <p:sp>
        <p:nvSpPr>
          <p:cNvPr id="22" name="文本框 21">
            <a:extLst>
              <a:ext uri="{FF2B5EF4-FFF2-40B4-BE49-F238E27FC236}">
                <a16:creationId xmlns:a16="http://schemas.microsoft.com/office/drawing/2014/main" id="{DF242936-8B3D-F19E-E735-BEA5A2843592}"/>
              </a:ext>
            </a:extLst>
          </p:cNvPr>
          <p:cNvSpPr txBox="1"/>
          <p:nvPr/>
        </p:nvSpPr>
        <p:spPr>
          <a:xfrm>
            <a:off x="1249365" y="5008557"/>
            <a:ext cx="2578830" cy="874407"/>
          </a:xfrm>
          <a:prstGeom prst="rect">
            <a:avLst/>
          </a:prstGeom>
          <a:noFill/>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探究判断优先级对快同效应的</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影响</a:t>
            </a:r>
          </a:p>
        </p:txBody>
      </p:sp>
      <p:sp>
        <p:nvSpPr>
          <p:cNvPr id="24" name="文本框 23">
            <a:extLst>
              <a:ext uri="{FF2B5EF4-FFF2-40B4-BE49-F238E27FC236}">
                <a16:creationId xmlns:a16="http://schemas.microsoft.com/office/drawing/2014/main" id="{AD0D701F-5E64-8E1C-58D9-DDFEFF3B4A63}"/>
              </a:ext>
            </a:extLst>
          </p:cNvPr>
          <p:cNvSpPr txBox="1"/>
          <p:nvPr/>
        </p:nvSpPr>
        <p:spPr>
          <a:xfrm>
            <a:off x="1249366" y="3174606"/>
            <a:ext cx="2578830" cy="1289905"/>
          </a:xfrm>
          <a:prstGeom prst="rect">
            <a:avLst/>
          </a:prstGeom>
          <a:noFill/>
        </p:spPr>
        <p:txBody>
          <a:bodyPr wrap="square">
            <a:spAutoFit/>
          </a:bodyPr>
          <a:lstStyle/>
          <a:p>
            <a:pPr>
              <a:lnSpc>
                <a:spcPct val="150000"/>
              </a:lnSpc>
            </a:pP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操纵</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按键规则：设置</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匹配判断</a:t>
            </a:r>
            <a:r>
              <a:rPr lang="zh-CN" altLang="en-US" sz="1800" dirty="0">
                <a:effectLst/>
                <a:latin typeface="微软雅黑" panose="020B0503020204020204" pitchFamily="34" charset="-122"/>
                <a:ea typeface="微软雅黑" panose="020B0503020204020204" pitchFamily="34" charset="-122"/>
                <a:cs typeface="Times New Roman" panose="02020603050405020304" pitchFamily="18" charset="0"/>
              </a:rPr>
              <a:t>优先、</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不匹配判断</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优先</a:t>
            </a:r>
            <a:endParaRPr lang="en-US" altLang="zh-CN" dirty="0">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E220DED0-6BB5-6140-6894-8AF16DE60A78}"/>
              </a:ext>
            </a:extLst>
          </p:cNvPr>
          <p:cNvSpPr txBox="1"/>
          <p:nvPr/>
        </p:nvSpPr>
        <p:spPr>
          <a:xfrm>
            <a:off x="4806584" y="3174606"/>
            <a:ext cx="2754275" cy="1286891"/>
          </a:xfrm>
          <a:prstGeom prst="rect">
            <a:avLst/>
          </a:prstGeom>
          <a:noFill/>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操纵重点关注图形</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：分别重点关注自我图形、朋友图形、生人图形</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文本框 25">
            <a:extLst>
              <a:ext uri="{FF2B5EF4-FFF2-40B4-BE49-F238E27FC236}">
                <a16:creationId xmlns:a16="http://schemas.microsoft.com/office/drawing/2014/main" id="{F96A442E-59F3-F91E-F295-3DD8C68304C7}"/>
              </a:ext>
            </a:extLst>
          </p:cNvPr>
          <p:cNvSpPr txBox="1"/>
          <p:nvPr/>
        </p:nvSpPr>
        <p:spPr>
          <a:xfrm>
            <a:off x="8631315" y="3117360"/>
            <a:ext cx="2992479" cy="1289905"/>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去除快同效应。操纵分类规则，分别重点关注自我图形、朋友图形、生人图形</a:t>
            </a:r>
            <a:endParaRPr lang="en-US" altLang="zh-CN" dirty="0">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3E548F66-4DC4-F26F-603E-880C83482689}"/>
              </a:ext>
            </a:extLst>
          </p:cNvPr>
          <p:cNvSpPr txBox="1"/>
          <p:nvPr/>
        </p:nvSpPr>
        <p:spPr>
          <a:xfrm>
            <a:off x="4790133" y="5013588"/>
            <a:ext cx="2754274" cy="874407"/>
          </a:xfrm>
          <a:prstGeom prst="rect">
            <a:avLst/>
          </a:prstGeom>
          <a:noFill/>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探究任务目标对我优势效应的影响</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8" name="文本框 27">
            <a:extLst>
              <a:ext uri="{FF2B5EF4-FFF2-40B4-BE49-F238E27FC236}">
                <a16:creationId xmlns:a16="http://schemas.microsoft.com/office/drawing/2014/main" id="{8B51272F-7D71-2ED8-5DD0-513701DC5415}"/>
              </a:ext>
            </a:extLst>
          </p:cNvPr>
          <p:cNvSpPr txBox="1"/>
          <p:nvPr/>
        </p:nvSpPr>
        <p:spPr>
          <a:xfrm>
            <a:off x="8631315" y="5013588"/>
            <a:ext cx="2722484" cy="871392"/>
          </a:xfrm>
          <a:prstGeom prst="rect">
            <a:avLst/>
          </a:prstGeom>
          <a:noFill/>
        </p:spPr>
        <p:txBody>
          <a:bodyPr wrap="square">
            <a:spAutoFit/>
          </a:bodyPr>
          <a:lstStyle/>
          <a:p>
            <a:pPr>
              <a:lnSpc>
                <a:spcPct val="150000"/>
              </a:lnSpc>
            </a:pP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探究任务目标对我优势效应的影响</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标题 15">
            <a:extLst>
              <a:ext uri="{FF2B5EF4-FFF2-40B4-BE49-F238E27FC236}">
                <a16:creationId xmlns:a16="http://schemas.microsoft.com/office/drawing/2014/main" id="{E6C37535-00CD-FE8C-022F-38C0AEB660A4}"/>
              </a:ext>
            </a:extLst>
          </p:cNvPr>
          <p:cNvSpPr>
            <a:spLocks noGrp="1"/>
          </p:cNvSpPr>
          <p:nvPr>
            <p:ph type="title"/>
          </p:nvPr>
        </p:nvSpPr>
        <p:spPr>
          <a:xfrm>
            <a:off x="0" y="0"/>
            <a:ext cx="10515600" cy="1325563"/>
          </a:xfrm>
        </p:spPr>
        <p:txBody>
          <a:bodyPr/>
          <a:lstStyle/>
          <a:p>
            <a:r>
              <a:rPr lang="zh-CN" altLang="en-US" dirty="0">
                <a:latin typeface="微软雅黑" panose="020B0503020204020204" pitchFamily="34" charset="-122"/>
                <a:ea typeface="微软雅黑" panose="020B0503020204020204" pitchFamily="34" charset="-122"/>
              </a:rPr>
              <a:t>研究框架</a:t>
            </a:r>
            <a:endParaRPr lang="zh-CN" altLang="en-US" dirty="0"/>
          </a:p>
        </p:txBody>
      </p:sp>
    </p:spTree>
    <p:extLst>
      <p:ext uri="{BB962C8B-B14F-4D97-AF65-F5344CB8AC3E}">
        <p14:creationId xmlns:p14="http://schemas.microsoft.com/office/powerpoint/2010/main" val="2764220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FC8EDBF6-C74C-48FF-B8A6-CEBD6BA1F04F}"/>
              </a:ext>
            </a:extLst>
          </p:cNvPr>
          <p:cNvSpPr>
            <a:spLocks noGrp="1"/>
          </p:cNvSpPr>
          <p:nvPr>
            <p:ph type="title"/>
          </p:nvPr>
        </p:nvSpPr>
        <p:spPr>
          <a:xfrm>
            <a:off x="-1" y="0"/>
            <a:ext cx="11239501" cy="1325563"/>
          </a:xfrm>
        </p:spPr>
        <p:txBody>
          <a:bodyPr/>
          <a:lstStyle/>
          <a:p>
            <a:r>
              <a:rPr lang="zh-CN" altLang="en-US" dirty="0">
                <a:latin typeface="微软雅黑" panose="020B0503020204020204" pitchFamily="34" charset="-122"/>
                <a:ea typeface="微软雅黑" panose="020B0503020204020204" pitchFamily="34" charset="-122"/>
              </a:rPr>
              <a:t>实验一：判断优先级对自我优势效应的影响</a:t>
            </a:r>
            <a:endParaRPr lang="zh-CN" altLang="en-US" dirty="0"/>
          </a:p>
        </p:txBody>
      </p:sp>
      <p:sp>
        <p:nvSpPr>
          <p:cNvPr id="5" name="内容占位符 4">
            <a:extLst>
              <a:ext uri="{FF2B5EF4-FFF2-40B4-BE49-F238E27FC236}">
                <a16:creationId xmlns:a16="http://schemas.microsoft.com/office/drawing/2014/main" id="{BD61E0D1-09C1-0DD6-008F-B49CE64BC44B}"/>
              </a:ext>
            </a:extLst>
          </p:cNvPr>
          <p:cNvSpPr>
            <a:spLocks noGrp="1"/>
          </p:cNvSpPr>
          <p:nvPr>
            <p:ph idx="4294967295"/>
          </p:nvPr>
        </p:nvSpPr>
        <p:spPr>
          <a:xfrm>
            <a:off x="527050" y="1460500"/>
            <a:ext cx="11137900" cy="4895850"/>
          </a:xfrm>
        </p:spPr>
        <p:txBody>
          <a:bodyPr>
            <a:normAutofit lnSpcReduction="10000"/>
          </a:bodyPr>
          <a:lstStyle/>
          <a:p>
            <a:pPr>
              <a:lnSpc>
                <a:spcPct val="150000"/>
              </a:lnSpc>
            </a:pPr>
            <a:r>
              <a:rPr lang="zh-CN" altLang="en-US" sz="2000" b="1" dirty="0">
                <a:latin typeface="微软雅黑" panose="020B0503020204020204" pitchFamily="34" charset="-122"/>
                <a:ea typeface="微软雅黑" panose="020B0503020204020204" pitchFamily="34" charset="-122"/>
              </a:rPr>
              <a:t>实验假设：</a:t>
            </a:r>
            <a:endParaRPr lang="en-US" altLang="zh-CN" sz="2000" b="1" dirty="0">
              <a:latin typeface="微软雅黑" panose="020B0503020204020204" pitchFamily="34" charset="-122"/>
              <a:ea typeface="微软雅黑" panose="020B0503020204020204" pitchFamily="34" charset="-122"/>
            </a:endParaRPr>
          </a:p>
          <a:p>
            <a:pPr lvl="1">
              <a:lnSpc>
                <a:spcPct val="150000"/>
              </a:lnSpc>
            </a:pPr>
            <a:r>
              <a:rPr lang="zh-CN" altLang="zh-CN" sz="1800" dirty="0">
                <a:latin typeface="微软雅黑" panose="020B0503020204020204" pitchFamily="34" charset="-122"/>
                <a:ea typeface="微软雅黑" panose="020B0503020204020204" pitchFamily="34" charset="-122"/>
              </a:rPr>
              <a:t>匹配判断优先条件将出现默认的快同效应，在不匹配判断优先条件下快同效应减弱。</a:t>
            </a:r>
            <a:endParaRPr lang="en-US" altLang="zh-CN" sz="1800"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实验设计：</a:t>
            </a:r>
            <a:endParaRPr lang="en-US" altLang="zh-CN" sz="2000" b="1" dirty="0">
              <a:latin typeface="微软雅黑" panose="020B0503020204020204" pitchFamily="34" charset="-122"/>
              <a:ea typeface="微软雅黑" panose="020B0503020204020204" pitchFamily="34" charset="-122"/>
            </a:endParaRPr>
          </a:p>
          <a:p>
            <a:pPr lvl="1">
              <a:lnSpc>
                <a:spcPct val="150000"/>
              </a:lnSpc>
            </a:pPr>
            <a:r>
              <a:rPr lang="en-US" altLang="zh-CN" sz="1800" dirty="0">
                <a:latin typeface="微软雅黑" panose="020B0503020204020204" pitchFamily="34" charset="-122"/>
                <a:ea typeface="微软雅黑" panose="020B0503020204020204" pitchFamily="34" charset="-122"/>
              </a:rPr>
              <a:t>2×3×2 </a:t>
            </a:r>
            <a:r>
              <a:rPr lang="zh-CN" altLang="en-US" sz="1800" dirty="0">
                <a:latin typeface="微软雅黑" panose="020B0503020204020204" pitchFamily="34" charset="-122"/>
                <a:ea typeface="微软雅黑" panose="020B0503020204020204" pitchFamily="34" charset="-122"/>
              </a:rPr>
              <a:t>的混合实验设计；</a:t>
            </a:r>
            <a:endParaRPr lang="en-US" altLang="zh-CN" sz="1800" dirty="0">
              <a:latin typeface="微软雅黑" panose="020B0503020204020204" pitchFamily="34" charset="-122"/>
              <a:ea typeface="微软雅黑" panose="020B0503020204020204" pitchFamily="34" charset="-122"/>
            </a:endParaRPr>
          </a:p>
          <a:p>
            <a:pPr lvl="1">
              <a:lnSpc>
                <a:spcPct val="150000"/>
              </a:lnSpc>
            </a:pPr>
            <a:r>
              <a:rPr lang="zh-CN" altLang="en-US" sz="1800" dirty="0">
                <a:latin typeface="微软雅黑" panose="020B0503020204020204" pitchFamily="34" charset="-122"/>
                <a:ea typeface="微软雅黑" panose="020B0503020204020204" pitchFamily="34" charset="-122"/>
              </a:rPr>
              <a:t>被试间变量：判断优先级（匹配判断优先</a:t>
            </a:r>
            <a:r>
              <a:rPr lang="en-US" altLang="zh-CN" sz="1800" dirty="0">
                <a:latin typeface="微软雅黑" panose="020B0503020204020204" pitchFamily="34" charset="-122"/>
                <a:ea typeface="微软雅黑" panose="020B0503020204020204" pitchFamily="34" charset="-122"/>
              </a:rPr>
              <a:t> vs. </a:t>
            </a:r>
            <a:r>
              <a:rPr lang="zh-CN" altLang="en-US" sz="1800" dirty="0">
                <a:latin typeface="微软雅黑" panose="020B0503020204020204" pitchFamily="34" charset="-122"/>
                <a:ea typeface="微软雅黑" panose="020B0503020204020204" pitchFamily="34" charset="-122"/>
              </a:rPr>
              <a:t>不匹配判断优先）；</a:t>
            </a:r>
            <a:endParaRPr lang="en-US" altLang="zh-CN" sz="1800" dirty="0">
              <a:latin typeface="微软雅黑" panose="020B0503020204020204" pitchFamily="34" charset="-122"/>
              <a:ea typeface="微软雅黑" panose="020B0503020204020204" pitchFamily="34" charset="-122"/>
            </a:endParaRPr>
          </a:p>
          <a:p>
            <a:pPr lvl="1">
              <a:lnSpc>
                <a:spcPct val="150000"/>
              </a:lnSpc>
            </a:pPr>
            <a:r>
              <a:rPr lang="zh-CN" altLang="en-US" sz="1800" dirty="0">
                <a:latin typeface="微软雅黑" panose="020B0503020204020204" pitchFamily="34" charset="-122"/>
                <a:ea typeface="微软雅黑" panose="020B0503020204020204" pitchFamily="34" charset="-122"/>
              </a:rPr>
              <a:t>被试内变量：图形的社会相关性（自我 </a:t>
            </a:r>
            <a:r>
              <a:rPr lang="en-US" altLang="zh-CN" sz="1800" dirty="0">
                <a:latin typeface="微软雅黑" panose="020B0503020204020204" pitchFamily="34" charset="-122"/>
                <a:ea typeface="微软雅黑" panose="020B0503020204020204" pitchFamily="34" charset="-122"/>
              </a:rPr>
              <a:t>vs. </a:t>
            </a:r>
            <a:r>
              <a:rPr lang="zh-CN" altLang="en-US" sz="1800" dirty="0">
                <a:latin typeface="微软雅黑" panose="020B0503020204020204" pitchFamily="34" charset="-122"/>
                <a:ea typeface="微软雅黑" panose="020B0503020204020204" pitchFamily="34" charset="-122"/>
              </a:rPr>
              <a:t>朋友 </a:t>
            </a:r>
            <a:r>
              <a:rPr lang="en-US" altLang="zh-CN" sz="1800" dirty="0">
                <a:latin typeface="微软雅黑" panose="020B0503020204020204" pitchFamily="34" charset="-122"/>
                <a:ea typeface="微软雅黑" panose="020B0503020204020204" pitchFamily="34" charset="-122"/>
              </a:rPr>
              <a:t>vs. </a:t>
            </a:r>
            <a:r>
              <a:rPr lang="zh-CN" altLang="en-US" sz="1800" dirty="0">
                <a:latin typeface="微软雅黑" panose="020B0503020204020204" pitchFamily="34" charset="-122"/>
                <a:ea typeface="微软雅黑" panose="020B0503020204020204" pitchFamily="34" charset="-122"/>
              </a:rPr>
              <a:t>生人）、图形</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标签匹配情况（匹配 </a:t>
            </a:r>
            <a:r>
              <a:rPr lang="en-US" altLang="zh-CN" sz="1800" dirty="0">
                <a:latin typeface="微软雅黑" panose="020B0503020204020204" pitchFamily="34" charset="-122"/>
                <a:ea typeface="微软雅黑" panose="020B0503020204020204" pitchFamily="34" charset="-122"/>
              </a:rPr>
              <a:t>vs. </a:t>
            </a:r>
            <a:r>
              <a:rPr lang="zh-CN" altLang="en-US" sz="1800" dirty="0">
                <a:latin typeface="微软雅黑" panose="020B0503020204020204" pitchFamily="34" charset="-122"/>
                <a:ea typeface="微软雅黑" panose="020B0503020204020204" pitchFamily="34" charset="-122"/>
              </a:rPr>
              <a:t>不匹配）</a:t>
            </a:r>
          </a:p>
          <a:p>
            <a:pPr lvl="1">
              <a:lnSpc>
                <a:spcPct val="150000"/>
              </a:lnSpc>
            </a:pPr>
            <a:r>
              <a:rPr lang="zh-CN" altLang="en-US" sz="1800" dirty="0">
                <a:latin typeface="微软雅黑" panose="020B0503020204020204" pitchFamily="34" charset="-122"/>
                <a:ea typeface="微软雅黑" panose="020B0503020204020204" pitchFamily="34" charset="-122"/>
              </a:rPr>
              <a:t>因变量：被试的按键反应时、正确率</a:t>
            </a:r>
            <a:endParaRPr lang="en-US" altLang="zh-CN" sz="1800"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被试：</a:t>
            </a:r>
            <a:endParaRPr lang="en-US" altLang="zh-CN" sz="2000" b="1" dirty="0">
              <a:latin typeface="微软雅黑" panose="020B0503020204020204" pitchFamily="34" charset="-122"/>
              <a:ea typeface="微软雅黑" panose="020B0503020204020204" pitchFamily="34" charset="-122"/>
            </a:endParaRPr>
          </a:p>
          <a:p>
            <a:pPr lvl="1">
              <a:lnSpc>
                <a:spcPct val="150000"/>
              </a:lnSpc>
            </a:pPr>
            <a:r>
              <a:rPr lang="zh-CN" altLang="zh-CN" sz="1700" dirty="0">
                <a:effectLst/>
                <a:latin typeface="微软雅黑" panose="020B0503020204020204" pitchFamily="34" charset="-122"/>
                <a:ea typeface="微软雅黑" panose="020B0503020204020204" pitchFamily="34" charset="-122"/>
                <a:cs typeface="Times New Roman" panose="02020603050405020304" pitchFamily="18" charset="0"/>
              </a:rPr>
              <a:t>匹配判断优先组最终招募</a:t>
            </a:r>
            <a:r>
              <a:rPr lang="en-US" altLang="zh-CN" sz="1700" dirty="0">
                <a:effectLst/>
                <a:latin typeface="微软雅黑" panose="020B0503020204020204" pitchFamily="34" charset="-122"/>
                <a:ea typeface="微软雅黑" panose="020B0503020204020204" pitchFamily="34" charset="-122"/>
              </a:rPr>
              <a:t> 18 ~ 25 </a:t>
            </a:r>
            <a:r>
              <a:rPr lang="zh-CN" altLang="zh-CN" sz="1700" dirty="0">
                <a:effectLst/>
                <a:latin typeface="微软雅黑" panose="020B0503020204020204" pitchFamily="34" charset="-122"/>
                <a:ea typeface="微软雅黑" panose="020B0503020204020204" pitchFamily="34" charset="-122"/>
                <a:cs typeface="Times New Roman" panose="02020603050405020304" pitchFamily="18" charset="0"/>
              </a:rPr>
              <a:t>岁（</a:t>
            </a:r>
            <a:r>
              <a:rPr lang="en-US" altLang="zh-CN" sz="1700" i="1" dirty="0">
                <a:effectLst/>
                <a:latin typeface="微软雅黑" panose="020B0503020204020204" pitchFamily="34" charset="-122"/>
                <a:ea typeface="微软雅黑" panose="020B0503020204020204" pitchFamily="34" charset="-122"/>
              </a:rPr>
              <a:t>M</a:t>
            </a:r>
            <a:r>
              <a:rPr lang="en-US" altLang="zh-CN" sz="1700" dirty="0">
                <a:effectLst/>
                <a:latin typeface="微软雅黑" panose="020B0503020204020204" pitchFamily="34" charset="-122"/>
                <a:ea typeface="微软雅黑" panose="020B0503020204020204" pitchFamily="34" charset="-122"/>
              </a:rPr>
              <a:t> = 20.77 ± 1.98</a:t>
            </a:r>
            <a:r>
              <a:rPr lang="zh-CN" altLang="zh-CN" sz="1700" dirty="0">
                <a:effectLst/>
                <a:latin typeface="微软雅黑" panose="020B0503020204020204" pitchFamily="34" charset="-122"/>
                <a:ea typeface="微软雅黑" panose="020B0503020204020204" pitchFamily="34" charset="-122"/>
                <a:cs typeface="Times New Roman" panose="02020603050405020304" pitchFamily="18" charset="0"/>
              </a:rPr>
              <a:t>）被试</a:t>
            </a:r>
            <a:r>
              <a:rPr lang="en-US" altLang="zh-CN" sz="1700" dirty="0">
                <a:effectLst/>
                <a:latin typeface="微软雅黑" panose="020B0503020204020204" pitchFamily="34" charset="-122"/>
                <a:ea typeface="微软雅黑" panose="020B0503020204020204" pitchFamily="34" charset="-122"/>
              </a:rPr>
              <a:t> 30 </a:t>
            </a:r>
            <a:r>
              <a:rPr lang="zh-CN" altLang="zh-CN" sz="1700" dirty="0">
                <a:effectLst/>
                <a:latin typeface="微软雅黑" panose="020B0503020204020204" pitchFamily="34" charset="-122"/>
                <a:ea typeface="微软雅黑" panose="020B0503020204020204" pitchFamily="34" charset="-122"/>
                <a:cs typeface="Times New Roman" panose="02020603050405020304" pitchFamily="18" charset="0"/>
              </a:rPr>
              <a:t>名（男生</a:t>
            </a:r>
            <a:r>
              <a:rPr lang="en-US" altLang="zh-CN" sz="1700" dirty="0">
                <a:effectLst/>
                <a:latin typeface="微软雅黑" panose="020B0503020204020204" pitchFamily="34" charset="-122"/>
                <a:ea typeface="微软雅黑" panose="020B0503020204020204" pitchFamily="34" charset="-122"/>
              </a:rPr>
              <a:t> 15 </a:t>
            </a:r>
            <a:r>
              <a:rPr lang="zh-CN" altLang="zh-CN" sz="1700" dirty="0">
                <a:effectLst/>
                <a:latin typeface="微软雅黑" panose="020B0503020204020204" pitchFamily="34" charset="-122"/>
                <a:ea typeface="微软雅黑" panose="020B0503020204020204" pitchFamily="34" charset="-122"/>
                <a:cs typeface="Times New Roman" panose="02020603050405020304" pitchFamily="18" charset="0"/>
              </a:rPr>
              <a:t>名，女生</a:t>
            </a:r>
            <a:r>
              <a:rPr lang="en-US" altLang="zh-CN" sz="1700" dirty="0">
                <a:effectLst/>
                <a:latin typeface="微软雅黑" panose="020B0503020204020204" pitchFamily="34" charset="-122"/>
                <a:ea typeface="微软雅黑" panose="020B0503020204020204" pitchFamily="34" charset="-122"/>
              </a:rPr>
              <a:t> 15 </a:t>
            </a:r>
            <a:r>
              <a:rPr lang="zh-CN" altLang="zh-CN" sz="1700" dirty="0">
                <a:effectLst/>
                <a:latin typeface="微软雅黑" panose="020B0503020204020204" pitchFamily="34" charset="-122"/>
                <a:ea typeface="微软雅黑" panose="020B0503020204020204" pitchFamily="34" charset="-122"/>
                <a:cs typeface="Times New Roman" panose="02020603050405020304" pitchFamily="18" charset="0"/>
              </a:rPr>
              <a:t>名）</a:t>
            </a:r>
            <a:r>
              <a:rPr lang="en-US" altLang="zh-CN" sz="1700" dirty="0">
                <a:effectLst/>
                <a:latin typeface="微软雅黑" panose="020B0503020204020204" pitchFamily="34" charset="-122"/>
                <a:ea typeface="微软雅黑" panose="020B0503020204020204" pitchFamily="34" charset="-122"/>
                <a:cs typeface="Times New Roman" panose="02020603050405020304" pitchFamily="18" charset="0"/>
              </a:rPr>
              <a:t>;</a:t>
            </a:r>
          </a:p>
          <a:p>
            <a:pPr lvl="1">
              <a:lnSpc>
                <a:spcPct val="150000"/>
              </a:lnSpc>
            </a:pPr>
            <a:r>
              <a:rPr lang="zh-CN" altLang="zh-CN" sz="1700" dirty="0">
                <a:effectLst/>
                <a:latin typeface="微软雅黑" panose="020B0503020204020204" pitchFamily="34" charset="-122"/>
                <a:ea typeface="微软雅黑" panose="020B0503020204020204" pitchFamily="34" charset="-122"/>
                <a:cs typeface="Times New Roman" panose="02020603050405020304" pitchFamily="18" charset="0"/>
              </a:rPr>
              <a:t>不匹配判断优先组最终招募</a:t>
            </a:r>
            <a:r>
              <a:rPr lang="en-US" altLang="zh-CN" sz="1700" dirty="0">
                <a:effectLst/>
                <a:latin typeface="微软雅黑" panose="020B0503020204020204" pitchFamily="34" charset="-122"/>
                <a:ea typeface="微软雅黑" panose="020B0503020204020204" pitchFamily="34" charset="-122"/>
              </a:rPr>
              <a:t>19 ~ 24 </a:t>
            </a:r>
            <a:r>
              <a:rPr lang="zh-CN" altLang="zh-CN" sz="1700" dirty="0">
                <a:effectLst/>
                <a:latin typeface="微软雅黑" panose="020B0503020204020204" pitchFamily="34" charset="-122"/>
                <a:ea typeface="微软雅黑" panose="020B0503020204020204" pitchFamily="34" charset="-122"/>
                <a:cs typeface="Times New Roman" panose="02020603050405020304" pitchFamily="18" charset="0"/>
              </a:rPr>
              <a:t>岁（</a:t>
            </a:r>
            <a:r>
              <a:rPr lang="en-US" altLang="zh-CN" sz="1700" i="1" dirty="0">
                <a:effectLst/>
                <a:latin typeface="微软雅黑" panose="020B0503020204020204" pitchFamily="34" charset="-122"/>
                <a:ea typeface="微软雅黑" panose="020B0503020204020204" pitchFamily="34" charset="-122"/>
              </a:rPr>
              <a:t>M</a:t>
            </a:r>
            <a:r>
              <a:rPr lang="en-US" altLang="zh-CN" sz="1700" dirty="0">
                <a:effectLst/>
                <a:latin typeface="微软雅黑" panose="020B0503020204020204" pitchFamily="34" charset="-122"/>
                <a:ea typeface="微软雅黑" panose="020B0503020204020204" pitchFamily="34" charset="-122"/>
              </a:rPr>
              <a:t> = 20.83 ± 1.64</a:t>
            </a:r>
            <a:r>
              <a:rPr lang="zh-CN" altLang="zh-CN" sz="1700" dirty="0">
                <a:effectLst/>
                <a:latin typeface="微软雅黑" panose="020B0503020204020204" pitchFamily="34" charset="-122"/>
                <a:ea typeface="微软雅黑" panose="020B0503020204020204" pitchFamily="34" charset="-122"/>
                <a:cs typeface="Times New Roman" panose="02020603050405020304" pitchFamily="18" charset="0"/>
              </a:rPr>
              <a:t>）被试</a:t>
            </a:r>
            <a:r>
              <a:rPr lang="en-US" altLang="zh-CN" sz="1700" dirty="0">
                <a:effectLst/>
                <a:latin typeface="微软雅黑" panose="020B0503020204020204" pitchFamily="34" charset="-122"/>
                <a:ea typeface="微软雅黑" panose="020B0503020204020204" pitchFamily="34" charset="-122"/>
              </a:rPr>
              <a:t> 30 </a:t>
            </a:r>
            <a:r>
              <a:rPr lang="zh-CN" altLang="zh-CN" sz="1700" dirty="0">
                <a:effectLst/>
                <a:latin typeface="微软雅黑" panose="020B0503020204020204" pitchFamily="34" charset="-122"/>
                <a:ea typeface="微软雅黑" panose="020B0503020204020204" pitchFamily="34" charset="-122"/>
                <a:cs typeface="Times New Roman" panose="02020603050405020304" pitchFamily="18" charset="0"/>
              </a:rPr>
              <a:t>名（男生</a:t>
            </a:r>
            <a:r>
              <a:rPr lang="en-US" altLang="zh-CN" sz="1700" dirty="0">
                <a:effectLst/>
                <a:latin typeface="微软雅黑" panose="020B0503020204020204" pitchFamily="34" charset="-122"/>
                <a:ea typeface="微软雅黑" panose="020B0503020204020204" pitchFamily="34" charset="-122"/>
              </a:rPr>
              <a:t> 15 </a:t>
            </a:r>
            <a:r>
              <a:rPr lang="zh-CN" altLang="zh-CN" sz="1700" dirty="0">
                <a:effectLst/>
                <a:latin typeface="微软雅黑" panose="020B0503020204020204" pitchFamily="34" charset="-122"/>
                <a:ea typeface="微软雅黑" panose="020B0503020204020204" pitchFamily="34" charset="-122"/>
                <a:cs typeface="Times New Roman" panose="02020603050405020304" pitchFamily="18" charset="0"/>
              </a:rPr>
              <a:t>名，女生</a:t>
            </a:r>
            <a:r>
              <a:rPr lang="en-US" altLang="zh-CN" sz="1700" dirty="0">
                <a:effectLst/>
                <a:latin typeface="微软雅黑" panose="020B0503020204020204" pitchFamily="34" charset="-122"/>
                <a:ea typeface="微软雅黑" panose="020B0503020204020204" pitchFamily="34" charset="-122"/>
              </a:rPr>
              <a:t> 15 </a:t>
            </a:r>
            <a:r>
              <a:rPr lang="zh-CN" altLang="zh-CN" sz="1700" dirty="0">
                <a:effectLst/>
                <a:latin typeface="微软雅黑" panose="020B0503020204020204" pitchFamily="34" charset="-122"/>
                <a:ea typeface="微软雅黑" panose="020B0503020204020204" pitchFamily="34" charset="-122"/>
                <a:cs typeface="Times New Roman" panose="02020603050405020304" pitchFamily="18" charset="0"/>
              </a:rPr>
              <a:t>名）</a:t>
            </a:r>
            <a:r>
              <a:rPr lang="zh-CN" altLang="en-US" sz="19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9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71509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69CA626-59E4-47C0-7D62-BC450F01B798}"/>
              </a:ext>
            </a:extLst>
          </p:cNvPr>
          <p:cNvGrpSpPr/>
          <p:nvPr/>
        </p:nvGrpSpPr>
        <p:grpSpPr>
          <a:xfrm>
            <a:off x="357383" y="1263286"/>
            <a:ext cx="6989013" cy="5344145"/>
            <a:chOff x="7375020" y="4207453"/>
            <a:chExt cx="7255381" cy="5547823"/>
          </a:xfrm>
        </p:grpSpPr>
        <p:pic>
          <p:nvPicPr>
            <p:cNvPr id="3" name="图片 2">
              <a:extLst>
                <a:ext uri="{FF2B5EF4-FFF2-40B4-BE49-F238E27FC236}">
                  <a16:creationId xmlns:a16="http://schemas.microsoft.com/office/drawing/2014/main" id="{1FD85EF0-CECD-6E17-3B92-00974AE24C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09378" y="4578616"/>
              <a:ext cx="449187" cy="449187"/>
            </a:xfrm>
            <a:prstGeom prst="rect">
              <a:avLst/>
            </a:prstGeom>
          </p:spPr>
        </p:pic>
        <p:pic>
          <p:nvPicPr>
            <p:cNvPr id="6" name="图片 5">
              <a:extLst>
                <a:ext uri="{FF2B5EF4-FFF2-40B4-BE49-F238E27FC236}">
                  <a16:creationId xmlns:a16="http://schemas.microsoft.com/office/drawing/2014/main" id="{C611FBD9-E3DC-19BC-35D5-DF03A3F84C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237996" y="4578616"/>
              <a:ext cx="449187" cy="449187"/>
            </a:xfrm>
            <a:prstGeom prst="rect">
              <a:avLst/>
            </a:prstGeom>
          </p:spPr>
        </p:pic>
        <p:pic>
          <p:nvPicPr>
            <p:cNvPr id="7" name="图片 6">
              <a:extLst>
                <a:ext uri="{FF2B5EF4-FFF2-40B4-BE49-F238E27FC236}">
                  <a16:creationId xmlns:a16="http://schemas.microsoft.com/office/drawing/2014/main" id="{16736ED1-CE81-FFE7-D661-8F586A91084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867931" y="4578616"/>
              <a:ext cx="446575" cy="446575"/>
            </a:xfrm>
            <a:prstGeom prst="rect">
              <a:avLst/>
            </a:prstGeom>
          </p:spPr>
        </p:pic>
        <p:pic>
          <p:nvPicPr>
            <p:cNvPr id="8" name="图片 7">
              <a:extLst>
                <a:ext uri="{FF2B5EF4-FFF2-40B4-BE49-F238E27FC236}">
                  <a16:creationId xmlns:a16="http://schemas.microsoft.com/office/drawing/2014/main" id="{83F970C6-88D3-EE83-D15C-77A89C5FA78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828971" y="4596862"/>
              <a:ext cx="446575" cy="446575"/>
            </a:xfrm>
            <a:prstGeom prst="rect">
              <a:avLst/>
            </a:prstGeom>
          </p:spPr>
        </p:pic>
        <p:grpSp>
          <p:nvGrpSpPr>
            <p:cNvPr id="9" name="组合 8">
              <a:extLst>
                <a:ext uri="{FF2B5EF4-FFF2-40B4-BE49-F238E27FC236}">
                  <a16:creationId xmlns:a16="http://schemas.microsoft.com/office/drawing/2014/main" id="{C4F23DF6-75F4-70B8-2CC6-16C211A22477}"/>
                </a:ext>
              </a:extLst>
            </p:cNvPr>
            <p:cNvGrpSpPr/>
            <p:nvPr/>
          </p:nvGrpSpPr>
          <p:grpSpPr>
            <a:xfrm>
              <a:off x="7375020" y="4207453"/>
              <a:ext cx="7255381" cy="5547823"/>
              <a:chOff x="7375020" y="4207453"/>
              <a:chExt cx="7255381" cy="5547823"/>
            </a:xfrm>
          </p:grpSpPr>
          <p:sp>
            <p:nvSpPr>
              <p:cNvPr id="10" name="文本框 9">
                <a:extLst>
                  <a:ext uri="{FF2B5EF4-FFF2-40B4-BE49-F238E27FC236}">
                    <a16:creationId xmlns:a16="http://schemas.microsoft.com/office/drawing/2014/main" id="{CA38CE37-2A61-A1F5-C70E-303D83931BC5}"/>
                  </a:ext>
                </a:extLst>
              </p:cNvPr>
              <p:cNvSpPr txBox="1"/>
              <p:nvPr/>
            </p:nvSpPr>
            <p:spPr>
              <a:xfrm>
                <a:off x="8435339" y="5036489"/>
                <a:ext cx="1426273" cy="1081648"/>
              </a:xfrm>
              <a:prstGeom prst="rect">
                <a:avLst/>
              </a:prstGeom>
              <a:solidFill>
                <a:schemeClr val="bg1">
                  <a:lumMod val="75000"/>
                </a:schemeClr>
              </a:solidFill>
            </p:spPr>
            <p:txBody>
              <a:bodyPr wrap="square" rtlCol="0">
                <a:spAutoFit/>
              </a:bodyPr>
              <a:lstStyle/>
              <a:p>
                <a:endParaRPr lang="zh-CN" altLang="en-US" dirty="0"/>
              </a:p>
            </p:txBody>
          </p:sp>
          <p:sp>
            <p:nvSpPr>
              <p:cNvPr id="11" name="文本框 10">
                <a:extLst>
                  <a:ext uri="{FF2B5EF4-FFF2-40B4-BE49-F238E27FC236}">
                    <a16:creationId xmlns:a16="http://schemas.microsoft.com/office/drawing/2014/main" id="{30E8DA93-74D6-4DB9-2E62-9E6109912F69}"/>
                  </a:ext>
                </a:extLst>
              </p:cNvPr>
              <p:cNvSpPr txBox="1"/>
              <p:nvPr/>
            </p:nvSpPr>
            <p:spPr>
              <a:xfrm>
                <a:off x="11542911" y="8147740"/>
                <a:ext cx="1426273" cy="1081648"/>
              </a:xfrm>
              <a:prstGeom prst="rect">
                <a:avLst/>
              </a:prstGeom>
              <a:solidFill>
                <a:schemeClr val="bg1">
                  <a:lumMod val="75000"/>
                </a:schemeClr>
              </a:solidFill>
            </p:spPr>
            <p:txBody>
              <a:bodyPr wrap="square" rtlCol="0">
                <a:spAutoFit/>
              </a:bodyPr>
              <a:lstStyle/>
              <a:p>
                <a:endParaRPr lang="zh-CN" altLang="en-US" dirty="0"/>
              </a:p>
            </p:txBody>
          </p:sp>
          <p:sp>
            <p:nvSpPr>
              <p:cNvPr id="12" name="文本框 11">
                <a:extLst>
                  <a:ext uri="{FF2B5EF4-FFF2-40B4-BE49-F238E27FC236}">
                    <a16:creationId xmlns:a16="http://schemas.microsoft.com/office/drawing/2014/main" id="{0A304EF0-E55C-A317-D652-16447D1E9ED0}"/>
                  </a:ext>
                </a:extLst>
              </p:cNvPr>
              <p:cNvSpPr txBox="1"/>
              <p:nvPr/>
            </p:nvSpPr>
            <p:spPr>
              <a:xfrm>
                <a:off x="10135261" y="6697098"/>
                <a:ext cx="1426273" cy="1081648"/>
              </a:xfrm>
              <a:prstGeom prst="rect">
                <a:avLst/>
              </a:prstGeom>
              <a:solidFill>
                <a:schemeClr val="bg1">
                  <a:lumMod val="75000"/>
                </a:schemeClr>
              </a:solidFill>
            </p:spPr>
            <p:txBody>
              <a:bodyPr wrap="square" rtlCol="0">
                <a:spAutoFit/>
              </a:bodyPr>
              <a:lstStyle/>
              <a:p>
                <a:endParaRPr lang="zh-CN" altLang="en-US" dirty="0"/>
              </a:p>
            </p:txBody>
          </p:sp>
          <p:sp>
            <p:nvSpPr>
              <p:cNvPr id="13" name="文本框 12">
                <a:extLst>
                  <a:ext uri="{FF2B5EF4-FFF2-40B4-BE49-F238E27FC236}">
                    <a16:creationId xmlns:a16="http://schemas.microsoft.com/office/drawing/2014/main" id="{3BCDD8BF-3A5C-1518-CC23-207692D944AE}"/>
                  </a:ext>
                </a:extLst>
              </p:cNvPr>
              <p:cNvSpPr txBox="1"/>
              <p:nvPr/>
            </p:nvSpPr>
            <p:spPr>
              <a:xfrm>
                <a:off x="9336508" y="5859687"/>
                <a:ext cx="1426273" cy="1081648"/>
              </a:xfrm>
              <a:prstGeom prst="rect">
                <a:avLst/>
              </a:prstGeom>
              <a:solidFill>
                <a:schemeClr val="bg1">
                  <a:lumMod val="75000"/>
                </a:schemeClr>
              </a:solidFill>
            </p:spPr>
            <p:txBody>
              <a:bodyPr wrap="square" rtlCol="0">
                <a:spAutoFit/>
              </a:bodyPr>
              <a:lstStyle/>
              <a:p>
                <a:endParaRPr lang="zh-CN" altLang="en-US" dirty="0"/>
              </a:p>
            </p:txBody>
          </p:sp>
          <p:sp>
            <p:nvSpPr>
              <p:cNvPr id="14" name="文本框 13">
                <a:extLst>
                  <a:ext uri="{FF2B5EF4-FFF2-40B4-BE49-F238E27FC236}">
                    <a16:creationId xmlns:a16="http://schemas.microsoft.com/office/drawing/2014/main" id="{313BCC17-F1AF-A37E-25A8-F9FDA8721879}"/>
                  </a:ext>
                </a:extLst>
              </p:cNvPr>
              <p:cNvSpPr txBox="1"/>
              <p:nvPr/>
            </p:nvSpPr>
            <p:spPr>
              <a:xfrm>
                <a:off x="8905060" y="5468825"/>
                <a:ext cx="190500" cy="369332"/>
              </a:xfrm>
              <a:prstGeom prst="rect">
                <a:avLst/>
              </a:prstGeom>
              <a:noFill/>
            </p:spPr>
            <p:txBody>
              <a:bodyPr wrap="square" rtlCol="0">
                <a:spAutoFit/>
              </a:bodyPr>
              <a:lstStyle/>
              <a:p>
                <a:r>
                  <a:rPr lang="zh-CN" altLang="en-US" dirty="0">
                    <a:solidFill>
                      <a:schemeClr val="bg1"/>
                    </a:solidFill>
                  </a:rPr>
                  <a:t>＋</a:t>
                </a:r>
              </a:p>
            </p:txBody>
          </p:sp>
          <p:sp>
            <p:nvSpPr>
              <p:cNvPr id="15" name="文本框 14">
                <a:extLst>
                  <a:ext uri="{FF2B5EF4-FFF2-40B4-BE49-F238E27FC236}">
                    <a16:creationId xmlns:a16="http://schemas.microsoft.com/office/drawing/2014/main" id="{7BC463D3-E516-7BC6-64CB-E0A2ACE2A201}"/>
                  </a:ext>
                </a:extLst>
              </p:cNvPr>
              <p:cNvSpPr txBox="1"/>
              <p:nvPr/>
            </p:nvSpPr>
            <p:spPr>
              <a:xfrm>
                <a:off x="7784534" y="5808324"/>
                <a:ext cx="105727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500 ms</a:t>
                </a:r>
                <a:endParaRPr lang="zh-CN" altLang="en-US" sz="1400"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578B3E27-57A4-FB59-12FC-5008AAD6DBF8}"/>
                  </a:ext>
                </a:extLst>
              </p:cNvPr>
              <p:cNvSpPr txBox="1"/>
              <p:nvPr/>
            </p:nvSpPr>
            <p:spPr>
              <a:xfrm>
                <a:off x="8591668" y="6680535"/>
                <a:ext cx="105727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100 ms</a:t>
                </a:r>
                <a:endParaRPr lang="zh-CN" altLang="en-US" sz="1400"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7357E9B5-7651-16B7-5CC2-088EB799886F}"/>
                  </a:ext>
                </a:extLst>
              </p:cNvPr>
              <p:cNvSpPr txBox="1"/>
              <p:nvPr/>
            </p:nvSpPr>
            <p:spPr>
              <a:xfrm>
                <a:off x="9768339" y="6485293"/>
                <a:ext cx="764977" cy="338554"/>
              </a:xfrm>
              <a:prstGeom prst="rect">
                <a:avLst/>
              </a:prstGeom>
              <a:noFill/>
            </p:spPr>
            <p:txBody>
              <a:bodyPr wrap="square" rtlCol="0">
                <a:spAutoFit/>
              </a:bodyPr>
              <a:lstStyle/>
              <a:p>
                <a:r>
                  <a:rPr lang="zh-CN" altLang="en-US" sz="1600" dirty="0">
                    <a:solidFill>
                      <a:schemeClr val="bg1"/>
                    </a:solidFill>
                  </a:rPr>
                  <a:t>自我</a:t>
                </a:r>
              </a:p>
            </p:txBody>
          </p:sp>
          <p:sp>
            <p:nvSpPr>
              <p:cNvPr id="18" name="文本框 17">
                <a:extLst>
                  <a:ext uri="{FF2B5EF4-FFF2-40B4-BE49-F238E27FC236}">
                    <a16:creationId xmlns:a16="http://schemas.microsoft.com/office/drawing/2014/main" id="{1F3BC015-3D16-BD62-7BF3-B815C8D68B2F}"/>
                  </a:ext>
                </a:extLst>
              </p:cNvPr>
              <p:cNvSpPr txBox="1"/>
              <p:nvPr/>
            </p:nvSpPr>
            <p:spPr>
              <a:xfrm>
                <a:off x="9357724" y="7373408"/>
                <a:ext cx="1166219"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1500 ms</a:t>
                </a:r>
                <a:endParaRPr lang="zh-CN" altLang="en-US" sz="1400" dirty="0">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704CBCB6-7A2D-BFFE-EC9E-60BBB9605CFA}"/>
                  </a:ext>
                </a:extLst>
              </p:cNvPr>
              <p:cNvSpPr txBox="1"/>
              <p:nvPr/>
            </p:nvSpPr>
            <p:spPr>
              <a:xfrm>
                <a:off x="10762781" y="7356028"/>
                <a:ext cx="1426273" cy="1081648"/>
              </a:xfrm>
              <a:prstGeom prst="rect">
                <a:avLst/>
              </a:prstGeom>
              <a:solidFill>
                <a:schemeClr val="bg1">
                  <a:lumMod val="75000"/>
                </a:schemeClr>
              </a:solidFill>
            </p:spPr>
            <p:txBody>
              <a:bodyPr wrap="square" rtlCol="0">
                <a:spAutoFit/>
              </a:bodyPr>
              <a:lstStyle/>
              <a:p>
                <a:endParaRPr lang="zh-CN" altLang="en-US" dirty="0"/>
              </a:p>
            </p:txBody>
          </p:sp>
          <p:sp>
            <p:nvSpPr>
              <p:cNvPr id="20" name="文本框 19">
                <a:extLst>
                  <a:ext uri="{FF2B5EF4-FFF2-40B4-BE49-F238E27FC236}">
                    <a16:creationId xmlns:a16="http://schemas.microsoft.com/office/drawing/2014/main" id="{01C0E3FE-8BD9-A736-B4C3-664607D17DA5}"/>
                  </a:ext>
                </a:extLst>
              </p:cNvPr>
              <p:cNvSpPr txBox="1"/>
              <p:nvPr/>
            </p:nvSpPr>
            <p:spPr>
              <a:xfrm>
                <a:off x="11035834" y="7687759"/>
                <a:ext cx="929402" cy="400110"/>
              </a:xfrm>
              <a:prstGeom prst="rect">
                <a:avLst/>
              </a:prstGeom>
              <a:noFill/>
            </p:spPr>
            <p:txBody>
              <a:bodyPr wrap="square" rtlCol="0">
                <a:spAutoFit/>
              </a:bodyPr>
              <a:lstStyle/>
              <a:p>
                <a:pPr algn="ctr"/>
                <a:r>
                  <a:rPr lang="zh-CN" altLang="en-US" sz="2000" dirty="0">
                    <a:solidFill>
                      <a:srgbClr val="FFFF00"/>
                    </a:solidFill>
                  </a:rPr>
                  <a:t>反馈</a:t>
                </a:r>
              </a:p>
            </p:txBody>
          </p:sp>
          <p:sp>
            <p:nvSpPr>
              <p:cNvPr id="21" name="文本框 20">
                <a:extLst>
                  <a:ext uri="{FF2B5EF4-FFF2-40B4-BE49-F238E27FC236}">
                    <a16:creationId xmlns:a16="http://schemas.microsoft.com/office/drawing/2014/main" id="{1785DE21-00BB-FE4F-FC97-C53BBF116D03}"/>
                  </a:ext>
                </a:extLst>
              </p:cNvPr>
              <p:cNvSpPr txBox="1"/>
              <p:nvPr/>
            </p:nvSpPr>
            <p:spPr>
              <a:xfrm>
                <a:off x="10750546" y="8895812"/>
                <a:ext cx="105727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500 ms</a:t>
                </a:r>
                <a:endParaRPr lang="zh-CN" altLang="en-US" sz="1400"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389C7FD0-48D3-BFF1-2107-A1B8FC9BD72B}"/>
                  </a:ext>
                </a:extLst>
              </p:cNvPr>
              <p:cNvSpPr txBox="1"/>
              <p:nvPr/>
            </p:nvSpPr>
            <p:spPr>
              <a:xfrm>
                <a:off x="10071758" y="8147740"/>
                <a:ext cx="105727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300 ms</a:t>
                </a:r>
                <a:endParaRPr lang="zh-CN" altLang="en-US" sz="1400" dirty="0">
                  <a:latin typeface="Times New Roman" panose="02020603050405020304" pitchFamily="18" charset="0"/>
                  <a:cs typeface="Times New Roman" panose="02020603050405020304" pitchFamily="18" charset="0"/>
                </a:endParaRPr>
              </a:p>
            </p:txBody>
          </p:sp>
          <p:cxnSp>
            <p:nvCxnSpPr>
              <p:cNvPr id="23" name="直接箭头连接符 22">
                <a:extLst>
                  <a:ext uri="{FF2B5EF4-FFF2-40B4-BE49-F238E27FC236}">
                    <a16:creationId xmlns:a16="http://schemas.microsoft.com/office/drawing/2014/main" id="{DD54D646-1047-DF00-46C6-61E4073E6719}"/>
                  </a:ext>
                </a:extLst>
              </p:cNvPr>
              <p:cNvCxnSpPr>
                <a:cxnSpLocks/>
              </p:cNvCxnSpPr>
              <p:nvPr/>
            </p:nvCxnSpPr>
            <p:spPr>
              <a:xfrm>
                <a:off x="7375020" y="5593881"/>
                <a:ext cx="3940228" cy="4161395"/>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pic>
            <p:nvPicPr>
              <p:cNvPr id="24" name="图片 23">
                <a:extLst>
                  <a:ext uri="{FF2B5EF4-FFF2-40B4-BE49-F238E27FC236}">
                    <a16:creationId xmlns:a16="http://schemas.microsoft.com/office/drawing/2014/main" id="{B082F41E-62F4-4E56-D0FE-33B3DC0730F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54947" y="5991710"/>
                <a:ext cx="394899" cy="394899"/>
              </a:xfrm>
              <a:prstGeom prst="rect">
                <a:avLst/>
              </a:prstGeom>
            </p:spPr>
          </p:pic>
          <p:sp>
            <p:nvSpPr>
              <p:cNvPr id="25" name="矩形 24">
                <a:extLst>
                  <a:ext uri="{FF2B5EF4-FFF2-40B4-BE49-F238E27FC236}">
                    <a16:creationId xmlns:a16="http://schemas.microsoft.com/office/drawing/2014/main" id="{159DAF45-24BC-718E-CD69-86307C676AEE}"/>
                  </a:ext>
                </a:extLst>
              </p:cNvPr>
              <p:cNvSpPr/>
              <p:nvPr/>
            </p:nvSpPr>
            <p:spPr>
              <a:xfrm>
                <a:off x="11430000" y="4207453"/>
                <a:ext cx="3200401" cy="1830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a:extLst>
                  <a:ext uri="{FF2B5EF4-FFF2-40B4-BE49-F238E27FC236}">
                    <a16:creationId xmlns:a16="http://schemas.microsoft.com/office/drawing/2014/main" id="{E78D000B-2710-401A-C4FD-68B28240E69D}"/>
                  </a:ext>
                </a:extLst>
              </p:cNvPr>
              <p:cNvCxnSpPr>
                <a:cxnSpLocks/>
              </p:cNvCxnSpPr>
              <p:nvPr/>
            </p:nvCxnSpPr>
            <p:spPr>
              <a:xfrm flipV="1">
                <a:off x="10826033" y="5820681"/>
                <a:ext cx="605998" cy="2974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8B4563D4-1D89-C19C-D34C-2BF84FDA1CB2}"/>
                  </a:ext>
                </a:extLst>
              </p:cNvPr>
              <p:cNvSpPr txBox="1"/>
              <p:nvPr/>
            </p:nvSpPr>
            <p:spPr>
              <a:xfrm>
                <a:off x="11497353" y="5436804"/>
                <a:ext cx="671216" cy="369332"/>
              </a:xfrm>
              <a:prstGeom prst="rect">
                <a:avLst/>
              </a:prstGeom>
              <a:noFill/>
            </p:spPr>
            <p:txBody>
              <a:bodyPr wrap="square" rtlCol="0">
                <a:spAutoFit/>
              </a:bodyPr>
              <a:lstStyle/>
              <a:p>
                <a:r>
                  <a:rPr lang="zh-CN" altLang="en-US" dirty="0"/>
                  <a:t>自我</a:t>
                </a:r>
              </a:p>
            </p:txBody>
          </p:sp>
          <p:sp>
            <p:nvSpPr>
              <p:cNvPr id="28" name="文本框 27">
                <a:extLst>
                  <a:ext uri="{FF2B5EF4-FFF2-40B4-BE49-F238E27FC236}">
                    <a16:creationId xmlns:a16="http://schemas.microsoft.com/office/drawing/2014/main" id="{CAA98AFD-15C4-D308-9675-CCAEFFF4674D}"/>
                  </a:ext>
                </a:extLst>
              </p:cNvPr>
              <p:cNvSpPr txBox="1"/>
              <p:nvPr/>
            </p:nvSpPr>
            <p:spPr>
              <a:xfrm>
                <a:off x="12168569" y="5436804"/>
                <a:ext cx="671217" cy="369332"/>
              </a:xfrm>
              <a:prstGeom prst="rect">
                <a:avLst/>
              </a:prstGeom>
              <a:noFill/>
            </p:spPr>
            <p:txBody>
              <a:bodyPr wrap="square" rtlCol="0">
                <a:spAutoFit/>
              </a:bodyPr>
              <a:lstStyle/>
              <a:p>
                <a:r>
                  <a:rPr lang="zh-CN" altLang="en-US" dirty="0"/>
                  <a:t>朋友</a:t>
                </a:r>
              </a:p>
            </p:txBody>
          </p:sp>
          <p:sp>
            <p:nvSpPr>
              <p:cNvPr id="29" name="文本框 28">
                <a:extLst>
                  <a:ext uri="{FF2B5EF4-FFF2-40B4-BE49-F238E27FC236}">
                    <a16:creationId xmlns:a16="http://schemas.microsoft.com/office/drawing/2014/main" id="{0FD8D0F6-14E3-5F28-BF3D-7282BEBFF891}"/>
                  </a:ext>
                </a:extLst>
              </p:cNvPr>
              <p:cNvSpPr txBox="1"/>
              <p:nvPr/>
            </p:nvSpPr>
            <p:spPr>
              <a:xfrm>
                <a:off x="12824803" y="5436804"/>
                <a:ext cx="720618" cy="369332"/>
              </a:xfrm>
              <a:prstGeom prst="rect">
                <a:avLst/>
              </a:prstGeom>
              <a:noFill/>
            </p:spPr>
            <p:txBody>
              <a:bodyPr wrap="square" rtlCol="0">
                <a:spAutoFit/>
              </a:bodyPr>
              <a:lstStyle/>
              <a:p>
                <a:r>
                  <a:rPr lang="zh-CN" altLang="en-US" dirty="0"/>
                  <a:t>生人</a:t>
                </a:r>
              </a:p>
            </p:txBody>
          </p:sp>
          <p:sp>
            <p:nvSpPr>
              <p:cNvPr id="30" name="文本框 29">
                <a:extLst>
                  <a:ext uri="{FF2B5EF4-FFF2-40B4-BE49-F238E27FC236}">
                    <a16:creationId xmlns:a16="http://schemas.microsoft.com/office/drawing/2014/main" id="{B27D35FF-F624-8DE2-E3C2-9198FE192F62}"/>
                  </a:ext>
                </a:extLst>
              </p:cNvPr>
              <p:cNvSpPr txBox="1"/>
              <p:nvPr/>
            </p:nvSpPr>
            <p:spPr>
              <a:xfrm>
                <a:off x="13696341" y="5446864"/>
                <a:ext cx="778295" cy="369332"/>
              </a:xfrm>
              <a:prstGeom prst="rect">
                <a:avLst/>
              </a:prstGeom>
              <a:noFill/>
            </p:spPr>
            <p:txBody>
              <a:bodyPr wrap="square" rtlCol="0">
                <a:spAutoFit/>
              </a:bodyPr>
              <a:lstStyle/>
              <a:p>
                <a:r>
                  <a:rPr lang="zh-CN" altLang="zh-CN" dirty="0"/>
                  <a:t>をる</a:t>
                </a:r>
                <a:endParaRPr lang="zh-CN" altLang="en-US" dirty="0"/>
              </a:p>
            </p:txBody>
          </p:sp>
          <p:sp>
            <p:nvSpPr>
              <p:cNvPr id="31" name="文本框 30">
                <a:extLst>
                  <a:ext uri="{FF2B5EF4-FFF2-40B4-BE49-F238E27FC236}">
                    <a16:creationId xmlns:a16="http://schemas.microsoft.com/office/drawing/2014/main" id="{A92500D1-0AA8-C6D6-D739-FF870E6CBE17}"/>
                  </a:ext>
                </a:extLst>
              </p:cNvPr>
              <p:cNvSpPr txBox="1"/>
              <p:nvPr/>
            </p:nvSpPr>
            <p:spPr>
              <a:xfrm>
                <a:off x="12058565" y="8526480"/>
                <a:ext cx="190500" cy="369332"/>
              </a:xfrm>
              <a:prstGeom prst="rect">
                <a:avLst/>
              </a:prstGeom>
              <a:noFill/>
            </p:spPr>
            <p:txBody>
              <a:bodyPr wrap="square" rtlCol="0">
                <a:spAutoFit/>
              </a:bodyPr>
              <a:lstStyle/>
              <a:p>
                <a:r>
                  <a:rPr lang="zh-CN" altLang="en-US" dirty="0">
                    <a:solidFill>
                      <a:schemeClr val="bg1"/>
                    </a:solidFill>
                  </a:rPr>
                  <a:t>＋</a:t>
                </a:r>
              </a:p>
            </p:txBody>
          </p:sp>
          <p:sp>
            <p:nvSpPr>
              <p:cNvPr id="32" name="文本框 31">
                <a:extLst>
                  <a:ext uri="{FF2B5EF4-FFF2-40B4-BE49-F238E27FC236}">
                    <a16:creationId xmlns:a16="http://schemas.microsoft.com/office/drawing/2014/main" id="{2F6F84B9-B1B8-5010-B91E-87CA2C57F8B3}"/>
                  </a:ext>
                </a:extLst>
              </p:cNvPr>
              <p:cNvSpPr txBox="1"/>
              <p:nvPr/>
            </p:nvSpPr>
            <p:spPr>
              <a:xfrm>
                <a:off x="12228078" y="5038357"/>
                <a:ext cx="190995" cy="369332"/>
              </a:xfrm>
              <a:prstGeom prst="rect">
                <a:avLst/>
              </a:prstGeom>
              <a:noFill/>
            </p:spPr>
            <p:txBody>
              <a:bodyPr wrap="square" rtlCol="0">
                <a:spAutoFit/>
              </a:bodyPr>
              <a:lstStyle/>
              <a:p>
                <a:r>
                  <a:rPr lang="en-US" altLang="zh-CN" b="1" dirty="0"/>
                  <a:t>×</a:t>
                </a:r>
                <a:endParaRPr lang="zh-CN" altLang="en-US" b="1" dirty="0"/>
              </a:p>
            </p:txBody>
          </p:sp>
        </p:grpSp>
      </p:grpSp>
      <p:grpSp>
        <p:nvGrpSpPr>
          <p:cNvPr id="37" name="组合 36">
            <a:extLst>
              <a:ext uri="{FF2B5EF4-FFF2-40B4-BE49-F238E27FC236}">
                <a16:creationId xmlns:a16="http://schemas.microsoft.com/office/drawing/2014/main" id="{461CBE72-50B8-9F6E-FE65-FE95761CA4D1}"/>
              </a:ext>
            </a:extLst>
          </p:cNvPr>
          <p:cNvGrpSpPr/>
          <p:nvPr/>
        </p:nvGrpSpPr>
        <p:grpSpPr>
          <a:xfrm>
            <a:off x="7728523" y="4220367"/>
            <a:ext cx="3862341" cy="1631921"/>
            <a:chOff x="8263695" y="1644176"/>
            <a:chExt cx="3862341" cy="1631921"/>
          </a:xfrm>
        </p:grpSpPr>
        <p:sp>
          <p:nvSpPr>
            <p:cNvPr id="34" name="文本框 33">
              <a:extLst>
                <a:ext uri="{FF2B5EF4-FFF2-40B4-BE49-F238E27FC236}">
                  <a16:creationId xmlns:a16="http://schemas.microsoft.com/office/drawing/2014/main" id="{55BD3009-0671-84BF-6F0B-49036476C6CC}"/>
                </a:ext>
              </a:extLst>
            </p:cNvPr>
            <p:cNvSpPr txBox="1"/>
            <p:nvPr/>
          </p:nvSpPr>
          <p:spPr>
            <a:xfrm>
              <a:off x="8263695" y="1644176"/>
              <a:ext cx="3862341"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匹配判断优先</a:t>
              </a:r>
              <a:r>
                <a:rPr lang="en-US" altLang="zh-CN" sz="2000" b="1"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F</a:t>
              </a:r>
              <a:r>
                <a:rPr lang="zh-CN" altLang="en-US" sz="2000" dirty="0">
                  <a:latin typeface="微软雅黑" panose="020B0503020204020204" pitchFamily="34" charset="-122"/>
                  <a:ea typeface="微软雅黑" panose="020B0503020204020204" pitchFamily="34" charset="-122"/>
                </a:rPr>
                <a:t>键</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匹配试次</a:t>
              </a:r>
              <a:r>
                <a:rPr lang="en-US" altLang="zh-CN" sz="2000" dirty="0">
                  <a:latin typeface="微软雅黑" panose="020B0503020204020204" pitchFamily="34" charset="-122"/>
                  <a:ea typeface="微软雅黑" panose="020B0503020204020204" pitchFamily="34" charset="-122"/>
                </a:rPr>
                <a:t>;J</a:t>
              </a:r>
              <a:r>
                <a:rPr lang="zh-CN" altLang="en-US" sz="2000" dirty="0">
                  <a:latin typeface="微软雅黑" panose="020B0503020204020204" pitchFamily="34" charset="-122"/>
                  <a:ea typeface="微软雅黑" panose="020B0503020204020204" pitchFamily="34" charset="-122"/>
                </a:rPr>
                <a:t>键</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不匹配</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填充试次</a:t>
              </a:r>
            </a:p>
          </p:txBody>
        </p:sp>
        <p:sp>
          <p:nvSpPr>
            <p:cNvPr id="36" name="文本框 35">
              <a:extLst>
                <a:ext uri="{FF2B5EF4-FFF2-40B4-BE49-F238E27FC236}">
                  <a16:creationId xmlns:a16="http://schemas.microsoft.com/office/drawing/2014/main" id="{B0C97A91-5627-2348-AFF7-251216580DF3}"/>
                </a:ext>
              </a:extLst>
            </p:cNvPr>
            <p:cNvSpPr txBox="1"/>
            <p:nvPr/>
          </p:nvSpPr>
          <p:spPr>
            <a:xfrm>
              <a:off x="8263695" y="2568211"/>
              <a:ext cx="3862341" cy="70788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不匹配判断优先</a:t>
              </a:r>
              <a:r>
                <a:rPr lang="en-US" altLang="zh-CN" sz="2000" b="1"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F</a:t>
              </a:r>
              <a:r>
                <a:rPr lang="zh-CN" altLang="en-US" sz="2000" dirty="0">
                  <a:latin typeface="微软雅黑" panose="020B0503020204020204" pitchFamily="34" charset="-122"/>
                  <a:ea typeface="微软雅黑" panose="020B0503020204020204" pitchFamily="34" charset="-122"/>
                </a:rPr>
                <a:t>键</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匹配</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填充试次</a:t>
              </a:r>
              <a:r>
                <a:rPr lang="en-US" altLang="zh-CN" sz="2000" dirty="0">
                  <a:latin typeface="微软雅黑" panose="020B0503020204020204" pitchFamily="34" charset="-122"/>
                  <a:ea typeface="微软雅黑" panose="020B0503020204020204" pitchFamily="34" charset="-122"/>
                </a:rPr>
                <a:t>;J</a:t>
              </a:r>
              <a:r>
                <a:rPr lang="zh-CN" altLang="en-US" sz="2000" dirty="0">
                  <a:latin typeface="微软雅黑" panose="020B0503020204020204" pitchFamily="34" charset="-122"/>
                  <a:ea typeface="微软雅黑" panose="020B0503020204020204" pitchFamily="34" charset="-122"/>
                </a:rPr>
                <a:t>键</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不匹配试次</a:t>
              </a:r>
            </a:p>
          </p:txBody>
        </p:sp>
      </p:grpSp>
      <p:grpSp>
        <p:nvGrpSpPr>
          <p:cNvPr id="43" name="组合 42">
            <a:extLst>
              <a:ext uri="{FF2B5EF4-FFF2-40B4-BE49-F238E27FC236}">
                <a16:creationId xmlns:a16="http://schemas.microsoft.com/office/drawing/2014/main" id="{5D94F472-C38F-DABE-389E-D02C6022C792}"/>
              </a:ext>
            </a:extLst>
          </p:cNvPr>
          <p:cNvGrpSpPr/>
          <p:nvPr/>
        </p:nvGrpSpPr>
        <p:grpSpPr>
          <a:xfrm>
            <a:off x="7475240" y="2314189"/>
            <a:ext cx="4393869" cy="917076"/>
            <a:chOff x="7814512" y="2342903"/>
            <a:chExt cx="4393869" cy="917076"/>
          </a:xfrm>
        </p:grpSpPr>
        <p:sp>
          <p:nvSpPr>
            <p:cNvPr id="38" name="文本框 37">
              <a:extLst>
                <a:ext uri="{FF2B5EF4-FFF2-40B4-BE49-F238E27FC236}">
                  <a16:creationId xmlns:a16="http://schemas.microsoft.com/office/drawing/2014/main" id="{3758EB82-60F2-CAF6-B0F3-91D15D43A9C2}"/>
                </a:ext>
              </a:extLst>
            </p:cNvPr>
            <p:cNvSpPr txBox="1"/>
            <p:nvPr/>
          </p:nvSpPr>
          <p:spPr>
            <a:xfrm>
              <a:off x="7814512" y="2380507"/>
              <a:ext cx="1373662" cy="875881"/>
            </a:xfrm>
            <a:prstGeom prst="rect">
              <a:avLst/>
            </a:prstGeom>
            <a:noFill/>
          </p:spPr>
          <p:txBody>
            <a:bodyPr wrap="square">
              <a:spAutoFit/>
            </a:bodyPr>
            <a:lstStyle/>
            <a:p>
              <a:pPr algn="ctr" defTabSz="913765">
                <a:lnSpc>
                  <a:spcPct val="150000"/>
                </a:lnSpc>
                <a:buSzPct val="25000"/>
                <a:defRPr/>
              </a:pPr>
              <a:r>
                <a:rPr lang="zh-CN" altLang="en-US" dirty="0"/>
                <a:t>   </a:t>
              </a:r>
              <a:r>
                <a:rPr lang="zh-CN" altLang="en-US" b="1" dirty="0"/>
                <a:t>练习阶段</a:t>
              </a:r>
              <a:endParaRPr lang="en-US" altLang="zh-CN" b="1" dirty="0"/>
            </a:p>
            <a:p>
              <a:pPr algn="ctr" defTabSz="913765">
                <a:lnSpc>
                  <a:spcPct val="150000"/>
                </a:lnSpc>
                <a:buSzPct val="25000"/>
                <a:defRPr/>
              </a:pPr>
              <a:r>
                <a:rPr lang="en-US" altLang="zh-CN" dirty="0">
                  <a:latin typeface="Times New Roman" panose="02020603050405020304" pitchFamily="18" charset="0"/>
                  <a:cs typeface="Times New Roman" panose="02020603050405020304" pitchFamily="18" charset="0"/>
                </a:rPr>
                <a:t> 32 trials </a:t>
              </a:r>
            </a:p>
          </p:txBody>
        </p:sp>
        <p:sp>
          <p:nvSpPr>
            <p:cNvPr id="39" name="文本框 38">
              <a:extLst>
                <a:ext uri="{FF2B5EF4-FFF2-40B4-BE49-F238E27FC236}">
                  <a16:creationId xmlns:a16="http://schemas.microsoft.com/office/drawing/2014/main" id="{FDCECF7E-F667-4F36-9B30-F4848FFA5254}"/>
                </a:ext>
              </a:extLst>
            </p:cNvPr>
            <p:cNvSpPr txBox="1"/>
            <p:nvPr/>
          </p:nvSpPr>
          <p:spPr>
            <a:xfrm>
              <a:off x="10305327" y="2380507"/>
              <a:ext cx="1903054" cy="879472"/>
            </a:xfrm>
            <a:prstGeom prst="rect">
              <a:avLst/>
            </a:prstGeom>
            <a:noFill/>
          </p:spPr>
          <p:txBody>
            <a:bodyPr wrap="square">
              <a:spAutoFit/>
            </a:bodyPr>
            <a:lstStyle/>
            <a:p>
              <a:pPr algn="ctr" defTabSz="913765">
                <a:lnSpc>
                  <a:spcPct val="150000"/>
                </a:lnSpc>
                <a:buSzPct val="25000"/>
                <a:defRPr/>
              </a:pPr>
              <a:r>
                <a:rPr lang="zh-CN" altLang="en-US" dirty="0"/>
                <a:t>   </a:t>
              </a:r>
              <a:r>
                <a:rPr lang="zh-CN" altLang="en-US" b="1" dirty="0"/>
                <a:t>正式实验阶段</a:t>
              </a:r>
              <a:endParaRPr lang="en-US" altLang="zh-CN" sz="2000" b="1" dirty="0"/>
            </a:p>
            <a:p>
              <a:pPr algn="ctr" defTabSz="913765">
                <a:lnSpc>
                  <a:spcPct val="150000"/>
                </a:lnSpc>
                <a:buSzPct val="25000"/>
                <a:defRPr/>
              </a:pPr>
              <a:r>
                <a:rPr lang="en-US" altLang="zh-CN" dirty="0">
                  <a:latin typeface="Times New Roman" panose="02020603050405020304" pitchFamily="18" charset="0"/>
                  <a:cs typeface="Times New Roman" panose="02020603050405020304" pitchFamily="18" charset="0"/>
                </a:rPr>
                <a:t> 108×6</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trials </a:t>
              </a:r>
              <a:r>
                <a:rPr lang="en-US" altLang="zh-CN" dirty="0"/>
                <a:t> </a:t>
              </a:r>
            </a:p>
          </p:txBody>
        </p:sp>
        <p:grpSp>
          <p:nvGrpSpPr>
            <p:cNvPr id="42" name="组合 41">
              <a:extLst>
                <a:ext uri="{FF2B5EF4-FFF2-40B4-BE49-F238E27FC236}">
                  <a16:creationId xmlns:a16="http://schemas.microsoft.com/office/drawing/2014/main" id="{F22EC05B-E7F8-D61C-6C1B-7B2D096123D6}"/>
                </a:ext>
              </a:extLst>
            </p:cNvPr>
            <p:cNvGrpSpPr/>
            <p:nvPr/>
          </p:nvGrpSpPr>
          <p:grpSpPr>
            <a:xfrm>
              <a:off x="9136298" y="2342903"/>
              <a:ext cx="1468309" cy="487469"/>
              <a:chOff x="9136298" y="2342903"/>
              <a:chExt cx="1468309" cy="487469"/>
            </a:xfrm>
          </p:grpSpPr>
          <p:cxnSp>
            <p:nvCxnSpPr>
              <p:cNvPr id="40" name="直接箭头连接符 39">
                <a:extLst>
                  <a:ext uri="{FF2B5EF4-FFF2-40B4-BE49-F238E27FC236}">
                    <a16:creationId xmlns:a16="http://schemas.microsoft.com/office/drawing/2014/main" id="{4399EDE5-12EE-083F-3BDD-0716D7AE4A3D}"/>
                  </a:ext>
                </a:extLst>
              </p:cNvPr>
              <p:cNvCxnSpPr>
                <a:cxnSpLocks/>
              </p:cNvCxnSpPr>
              <p:nvPr/>
            </p:nvCxnSpPr>
            <p:spPr>
              <a:xfrm>
                <a:off x="9151052" y="2830372"/>
                <a:ext cx="135291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317D8EC8-31FF-F4C1-A90C-379361D8EB9C}"/>
                  </a:ext>
                </a:extLst>
              </p:cNvPr>
              <p:cNvSpPr txBox="1"/>
              <p:nvPr/>
            </p:nvSpPr>
            <p:spPr>
              <a:xfrm>
                <a:off x="9136298" y="2342903"/>
                <a:ext cx="146830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ACC </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70%</a:t>
                </a:r>
                <a:endParaRPr lang="zh-CN" altLang="en-US" dirty="0">
                  <a:latin typeface="Times New Roman" panose="02020603050405020304" pitchFamily="18" charset="0"/>
                  <a:cs typeface="Times New Roman" panose="02020603050405020304" pitchFamily="18" charset="0"/>
                </a:endParaRPr>
              </a:p>
            </p:txBody>
          </p:sp>
        </p:grpSp>
      </p:grpSp>
      <p:sp>
        <p:nvSpPr>
          <p:cNvPr id="48" name="标题 8">
            <a:extLst>
              <a:ext uri="{FF2B5EF4-FFF2-40B4-BE49-F238E27FC236}">
                <a16:creationId xmlns:a16="http://schemas.microsoft.com/office/drawing/2014/main" id="{0EAFAB6F-9B94-4BD7-DF5C-4791F674C188}"/>
              </a:ext>
            </a:extLst>
          </p:cNvPr>
          <p:cNvSpPr txBox="1">
            <a:spLocks/>
          </p:cNvSpPr>
          <p:nvPr/>
        </p:nvSpPr>
        <p:spPr>
          <a:xfrm>
            <a:off x="-1" y="0"/>
            <a:ext cx="1123950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latin typeface="微软雅黑" panose="020B0503020204020204" pitchFamily="34" charset="-122"/>
                <a:ea typeface="微软雅黑" panose="020B0503020204020204" pitchFamily="34" charset="-122"/>
              </a:rPr>
              <a:t>实验一：判断优先级对自我优势效应的影响</a:t>
            </a:r>
            <a:endParaRPr lang="zh-CN" altLang="en-US" dirty="0"/>
          </a:p>
        </p:txBody>
      </p:sp>
    </p:spTree>
    <p:extLst>
      <p:ext uri="{BB962C8B-B14F-4D97-AF65-F5344CB8AC3E}">
        <p14:creationId xmlns:p14="http://schemas.microsoft.com/office/powerpoint/2010/main" val="160075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5A9294D2-5F5E-45F0-FA32-9BBF6D1DD050}"/>
              </a:ext>
            </a:extLst>
          </p:cNvPr>
          <p:cNvSpPr txBox="1"/>
          <p:nvPr/>
        </p:nvSpPr>
        <p:spPr>
          <a:xfrm>
            <a:off x="137886" y="5605609"/>
            <a:ext cx="12054114" cy="871392"/>
          </a:xfrm>
          <a:prstGeom prst="rect">
            <a:avLst/>
          </a:prstGeom>
          <a:noFill/>
        </p:spPr>
        <p:txBody>
          <a:bodyPr wrap="square">
            <a:spAutoFit/>
          </a:bodyPr>
          <a:lstStyle/>
          <a:p>
            <a:pPr algn="ctr">
              <a:lnSpc>
                <a:spcPct val="150000"/>
              </a:lnSpc>
            </a:pPr>
            <a:r>
              <a:rPr lang="zh-CN" altLang="en-US" dirty="0">
                <a:latin typeface="微软雅黑" panose="020B0503020204020204" pitchFamily="34" charset="-122"/>
                <a:ea typeface="微软雅黑" panose="020B0503020204020204" pitchFamily="34" charset="-122"/>
              </a:rPr>
              <a:t>判断优先级 </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匹配情况 </a:t>
            </a:r>
            <a:r>
              <a:rPr lang="en-US" altLang="zh-CN" dirty="0">
                <a:latin typeface="微软雅黑" panose="020B0503020204020204" pitchFamily="34" charset="-122"/>
                <a:ea typeface="微软雅黑" panose="020B0503020204020204" pitchFamily="34" charset="-122"/>
              </a:rPr>
              <a:t>(</a:t>
            </a:r>
            <a:r>
              <a:rPr lang="en-US" altLang="zh-CN" sz="1800" i="1" dirty="0" err="1">
                <a:effectLst/>
                <a:latin typeface="微软雅黑" panose="020B0503020204020204" pitchFamily="34" charset="-122"/>
                <a:ea typeface="微软雅黑" panose="020B0503020204020204" pitchFamily="34" charset="-122"/>
                <a:cs typeface="Times New Roman" panose="02020603050405020304" pitchFamily="18" charset="0"/>
              </a:rPr>
              <a:t>BF</a:t>
            </a:r>
            <a:r>
              <a:rPr lang="en-US" altLang="zh-CN" sz="1800" baseline="-25000" dirty="0" err="1">
                <a:effectLst/>
                <a:latin typeface="微软雅黑" panose="020B0503020204020204" pitchFamily="34" charset="-122"/>
                <a:ea typeface="微软雅黑" panose="020B0503020204020204" pitchFamily="34" charset="-122"/>
                <a:cs typeface="Times New Roman" panose="02020603050405020304" pitchFamily="18" charset="0"/>
              </a:rPr>
              <a:t>incl</a:t>
            </a:r>
            <a:r>
              <a:rPr lang="en-US" altLang="zh-CN" sz="1800" baseline="-250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 977203.582</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zh-CN" altLang="zh-CN" b="1" dirty="0">
                <a:latin typeface="微软雅黑" panose="020B0503020204020204" pitchFamily="34" charset="-122"/>
                <a:ea typeface="微软雅黑" panose="020B0503020204020204" pitchFamily="34" charset="-122"/>
              </a:rPr>
              <a:t>不同的判断优先级下均存在</a:t>
            </a:r>
            <a:r>
              <a:rPr lang="zh-CN" altLang="en-US" b="1" dirty="0">
                <a:latin typeface="微软雅黑" panose="020B0503020204020204" pitchFamily="34" charset="-122"/>
                <a:ea typeface="微软雅黑" panose="020B0503020204020204" pitchFamily="34" charset="-122"/>
              </a:rPr>
              <a:t>对</a:t>
            </a:r>
            <a:r>
              <a:rPr lang="zh-CN" altLang="zh-CN" b="1" dirty="0">
                <a:latin typeface="微软雅黑" panose="020B0503020204020204" pitchFamily="34" charset="-122"/>
                <a:ea typeface="微软雅黑" panose="020B0503020204020204" pitchFamily="34" charset="-122"/>
              </a:rPr>
              <a:t>匹配</a:t>
            </a:r>
            <a:r>
              <a:rPr lang="zh-CN" altLang="en-US" b="1" dirty="0">
                <a:latin typeface="微软雅黑" panose="020B0503020204020204" pitchFamily="34" charset="-122"/>
                <a:ea typeface="微软雅黑" panose="020B0503020204020204" pitchFamily="34" charset="-122"/>
              </a:rPr>
              <a:t>试次的反应速度快于不匹配试次</a:t>
            </a:r>
            <a:r>
              <a:rPr lang="zh-CN" altLang="zh-CN"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匹配判断优先</a:t>
            </a:r>
            <a:r>
              <a:rPr lang="en-US" altLang="zh-CN" sz="1800" dirty="0">
                <a:effectLst/>
                <a:latin typeface="微软雅黑" panose="020B0503020204020204" pitchFamily="34" charset="-122"/>
                <a:ea typeface="微软雅黑" panose="020B0503020204020204" pitchFamily="34" charset="-122"/>
              </a:rPr>
              <a:t>: </a:t>
            </a:r>
            <a:r>
              <a:rPr lang="en-US" altLang="zh-CN" sz="1800" i="1" dirty="0">
                <a:effectLst/>
                <a:latin typeface="微软雅黑" panose="020B0503020204020204" pitchFamily="34" charset="-122"/>
                <a:ea typeface="微软雅黑" panose="020B0503020204020204" pitchFamily="34" charset="-122"/>
              </a:rPr>
              <a:t>BF</a:t>
            </a:r>
            <a:r>
              <a:rPr lang="en-US" altLang="zh-CN" sz="1800" baseline="-25000" dirty="0">
                <a:effectLst/>
                <a:latin typeface="微软雅黑" panose="020B0503020204020204" pitchFamily="34" charset="-122"/>
                <a:ea typeface="微软雅黑" panose="020B0503020204020204" pitchFamily="34" charset="-122"/>
              </a:rPr>
              <a:t>10 </a:t>
            </a:r>
            <a:r>
              <a:rPr lang="en-US" altLang="zh-CN" sz="1800" dirty="0">
                <a:effectLst/>
                <a:latin typeface="微软雅黑" panose="020B0503020204020204" pitchFamily="34" charset="-122"/>
                <a:ea typeface="微软雅黑" panose="020B0503020204020204" pitchFamily="34" charset="-122"/>
              </a:rPr>
              <a:t>= 2.706×10</a:t>
            </a:r>
            <a:r>
              <a:rPr lang="en-US" altLang="zh-CN" sz="1800" baseline="30000" dirty="0">
                <a:effectLst/>
                <a:latin typeface="微软雅黑" panose="020B0503020204020204" pitchFamily="34" charset="-122"/>
                <a:ea typeface="微软雅黑" panose="020B0503020204020204" pitchFamily="34" charset="-122"/>
              </a:rPr>
              <a:t>12</a:t>
            </a:r>
            <a:r>
              <a:rPr lang="en-US" altLang="zh-CN" sz="1800" dirty="0">
                <a:effectLst/>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不匹配判断优先</a:t>
            </a:r>
            <a:r>
              <a:rPr lang="en-US" altLang="zh-CN" sz="1800" dirty="0">
                <a:effectLst/>
                <a:latin typeface="微软雅黑" panose="020B0503020204020204" pitchFamily="34" charset="-122"/>
                <a:ea typeface="微软雅黑" panose="020B0503020204020204" pitchFamily="34" charset="-122"/>
              </a:rPr>
              <a:t>: </a:t>
            </a:r>
            <a:r>
              <a:rPr lang="en-US" altLang="zh-CN" sz="1800" i="1" dirty="0">
                <a:effectLst/>
                <a:latin typeface="微软雅黑" panose="020B0503020204020204" pitchFamily="34" charset="-122"/>
                <a:ea typeface="微软雅黑" panose="020B0503020204020204" pitchFamily="34" charset="-122"/>
              </a:rPr>
              <a:t>BF</a:t>
            </a:r>
            <a:r>
              <a:rPr lang="en-US" altLang="zh-CN" sz="1800" baseline="-25000" dirty="0">
                <a:effectLst/>
                <a:latin typeface="微软雅黑" panose="020B0503020204020204" pitchFamily="34" charset="-122"/>
                <a:ea typeface="微软雅黑" panose="020B0503020204020204" pitchFamily="34" charset="-122"/>
              </a:rPr>
              <a:t>10 </a:t>
            </a:r>
            <a:r>
              <a:rPr lang="en-US" altLang="zh-CN" sz="1800" dirty="0">
                <a:effectLst/>
                <a:latin typeface="微软雅黑" panose="020B0503020204020204" pitchFamily="34" charset="-122"/>
                <a:ea typeface="微软雅黑" panose="020B0503020204020204" pitchFamily="34" charset="-122"/>
              </a:rPr>
              <a:t>= 1536.279</a:t>
            </a:r>
            <a:r>
              <a:rPr lang="en-US" altLang="zh-CN" sz="1800" dirty="0">
                <a:effectLst/>
                <a:latin typeface="Times New Roman" panose="02020603050405020304" pitchFamily="18" charset="0"/>
                <a:ea typeface="宋体" panose="02010600030101010101" pitchFamily="2" charset="-122"/>
              </a:rPr>
              <a:t>)</a:t>
            </a:r>
            <a:endParaRPr lang="en-US" altLang="zh-CN" dirty="0">
              <a:latin typeface="微软雅黑" panose="020B0503020204020204" pitchFamily="34" charset="-122"/>
              <a:ea typeface="微软雅黑" panose="020B0503020204020204" pitchFamily="34" charset="-122"/>
            </a:endParaRPr>
          </a:p>
        </p:txBody>
      </p:sp>
      <p:grpSp>
        <p:nvGrpSpPr>
          <p:cNvPr id="13" name="组合 12">
            <a:extLst>
              <a:ext uri="{FF2B5EF4-FFF2-40B4-BE49-F238E27FC236}">
                <a16:creationId xmlns:a16="http://schemas.microsoft.com/office/drawing/2014/main" id="{0230C710-2ACD-3C7B-5833-19A81AB35E75}"/>
              </a:ext>
            </a:extLst>
          </p:cNvPr>
          <p:cNvGrpSpPr/>
          <p:nvPr/>
        </p:nvGrpSpPr>
        <p:grpSpPr>
          <a:xfrm>
            <a:off x="916215" y="1299279"/>
            <a:ext cx="10645445" cy="4185680"/>
            <a:chOff x="885110" y="2385547"/>
            <a:chExt cx="9136697" cy="3557650"/>
          </a:xfrm>
        </p:grpSpPr>
        <p:sp>
          <p:nvSpPr>
            <p:cNvPr id="15" name="文本框 14">
              <a:extLst>
                <a:ext uri="{FF2B5EF4-FFF2-40B4-BE49-F238E27FC236}">
                  <a16:creationId xmlns:a16="http://schemas.microsoft.com/office/drawing/2014/main" id="{D1EBDCFF-979A-3F05-3C06-30E5C1C136BB}"/>
                </a:ext>
              </a:extLst>
            </p:cNvPr>
            <p:cNvSpPr txBox="1"/>
            <p:nvPr/>
          </p:nvSpPr>
          <p:spPr>
            <a:xfrm>
              <a:off x="1843747" y="5629280"/>
              <a:ext cx="1692323" cy="313917"/>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匹配判断优先</a:t>
              </a:r>
            </a:p>
          </p:txBody>
        </p:sp>
        <p:sp>
          <p:nvSpPr>
            <p:cNvPr id="16" name="文本框 15">
              <a:extLst>
                <a:ext uri="{FF2B5EF4-FFF2-40B4-BE49-F238E27FC236}">
                  <a16:creationId xmlns:a16="http://schemas.microsoft.com/office/drawing/2014/main" id="{7D3B956F-4C55-0ED3-959A-F791F704CDC1}"/>
                </a:ext>
              </a:extLst>
            </p:cNvPr>
            <p:cNvSpPr txBox="1"/>
            <p:nvPr/>
          </p:nvSpPr>
          <p:spPr>
            <a:xfrm>
              <a:off x="6254664" y="5629280"/>
              <a:ext cx="2106305" cy="313917"/>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不匹配判断优先</a:t>
              </a:r>
            </a:p>
          </p:txBody>
        </p:sp>
        <p:pic>
          <p:nvPicPr>
            <p:cNvPr id="17" name="图片 16">
              <a:extLst>
                <a:ext uri="{FF2B5EF4-FFF2-40B4-BE49-F238E27FC236}">
                  <a16:creationId xmlns:a16="http://schemas.microsoft.com/office/drawing/2014/main" id="{3381013D-1301-4150-5646-1106250286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110" y="2385547"/>
              <a:ext cx="4325518" cy="2851834"/>
            </a:xfrm>
            <a:prstGeom prst="rect">
              <a:avLst/>
            </a:prstGeom>
          </p:spPr>
        </p:pic>
        <p:pic>
          <p:nvPicPr>
            <p:cNvPr id="18" name="图片 17">
              <a:extLst>
                <a:ext uri="{FF2B5EF4-FFF2-40B4-BE49-F238E27FC236}">
                  <a16:creationId xmlns:a16="http://schemas.microsoft.com/office/drawing/2014/main" id="{2A5A4A25-1A25-0B28-1278-76E5BAAFAD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0221" y="2386181"/>
              <a:ext cx="4451586" cy="2851200"/>
            </a:xfrm>
            <a:prstGeom prst="rect">
              <a:avLst/>
            </a:prstGeom>
          </p:spPr>
        </p:pic>
      </p:grpSp>
      <p:sp>
        <p:nvSpPr>
          <p:cNvPr id="8" name="标题 7">
            <a:extLst>
              <a:ext uri="{FF2B5EF4-FFF2-40B4-BE49-F238E27FC236}">
                <a16:creationId xmlns:a16="http://schemas.microsoft.com/office/drawing/2014/main" id="{C044D765-670B-3F06-50B0-FB83C1AF66CA}"/>
              </a:ext>
            </a:extLst>
          </p:cNvPr>
          <p:cNvSpPr>
            <a:spLocks noGrp="1"/>
          </p:cNvSpPr>
          <p:nvPr>
            <p:ph type="title"/>
          </p:nvPr>
        </p:nvSpPr>
        <p:spPr>
          <a:xfrm>
            <a:off x="0" y="0"/>
            <a:ext cx="10515600" cy="1325563"/>
          </a:xfrm>
        </p:spPr>
        <p:txBody>
          <a:bodyPr/>
          <a:lstStyle/>
          <a:p>
            <a:r>
              <a:rPr lang="zh-CN" altLang="en-US" sz="4400" dirty="0">
                <a:latin typeface="微软雅黑" panose="020B0503020204020204" pitchFamily="34" charset="-122"/>
                <a:ea typeface="微软雅黑" panose="020B0503020204020204" pitchFamily="34" charset="-122"/>
              </a:rPr>
              <a:t>实验一 </a:t>
            </a:r>
            <a:r>
              <a:rPr lang="en-US" altLang="zh-CN" sz="4400" dirty="0">
                <a:latin typeface="微软雅黑" panose="020B0503020204020204" pitchFamily="34" charset="-122"/>
                <a:ea typeface="微软雅黑" panose="020B0503020204020204" pitchFamily="34" charset="-122"/>
              </a:rPr>
              <a:t>RT</a:t>
            </a:r>
            <a:r>
              <a:rPr lang="zh-CN" altLang="en-US" sz="4400" dirty="0">
                <a:latin typeface="微软雅黑" panose="020B0503020204020204" pitchFamily="34" charset="-122"/>
                <a:ea typeface="微软雅黑" panose="020B0503020204020204" pitchFamily="34" charset="-122"/>
              </a:rPr>
              <a:t>结果</a:t>
            </a:r>
            <a:endParaRPr lang="zh-CN" altLang="en-US" dirty="0"/>
          </a:p>
        </p:txBody>
      </p:sp>
    </p:spTree>
    <p:extLst>
      <p:ext uri="{BB962C8B-B14F-4D97-AF65-F5344CB8AC3E}">
        <p14:creationId xmlns:p14="http://schemas.microsoft.com/office/powerpoint/2010/main" val="3328444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BBE40F00-D1A2-5B0C-D751-19CB6B104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2715" y="2358122"/>
            <a:ext cx="6115940" cy="407729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4F737031-8211-377E-01F0-2DD70BB7D5D0}"/>
              </a:ext>
            </a:extLst>
          </p:cNvPr>
          <p:cNvSpPr txBox="1"/>
          <p:nvPr/>
        </p:nvSpPr>
        <p:spPr>
          <a:xfrm>
            <a:off x="527050" y="1396833"/>
            <a:ext cx="10780486" cy="96128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快同效应量：</a:t>
            </a:r>
            <a:r>
              <a:rPr lang="zh-CN" altLang="zh-CN" sz="2000" dirty="0">
                <a:latin typeface="微软雅黑" panose="020B0503020204020204" pitchFamily="34" charset="-122"/>
                <a:ea typeface="微软雅黑" panose="020B0503020204020204" pitchFamily="34" charset="-122"/>
              </a:rPr>
              <a:t>不匹配条件下的平均反应时</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匹配条件下的平均反应时</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zh-CN" sz="2000" b="1" dirty="0">
                <a:effectLst/>
                <a:latin typeface="微软雅黑" panose="020B0503020204020204" pitchFamily="34" charset="-122"/>
                <a:ea typeface="微软雅黑" panose="020B0503020204020204" pitchFamily="34" charset="-122"/>
                <a:cs typeface="Times New Roman" panose="02020603050405020304" pitchFamily="18" charset="0"/>
              </a:rPr>
              <a:t>匹配判断优先条件下的快同效应量高于不匹配判断优先条件</a:t>
            </a:r>
            <a:r>
              <a:rPr lang="en-US" altLang="zh-CN" sz="2000" dirty="0">
                <a:effectLst/>
                <a:latin typeface="微软雅黑" panose="020B0503020204020204" pitchFamily="34" charset="-122"/>
                <a:ea typeface="微软雅黑" panose="020B0503020204020204" pitchFamily="34" charset="-122"/>
              </a:rPr>
              <a:t>, </a:t>
            </a:r>
            <a:r>
              <a:rPr lang="en-US" altLang="zh-CN" sz="2000" i="1" dirty="0">
                <a:effectLst/>
                <a:latin typeface="微软雅黑" panose="020B0503020204020204" pitchFamily="34" charset="-122"/>
                <a:ea typeface="微软雅黑" panose="020B0503020204020204" pitchFamily="34" charset="-122"/>
              </a:rPr>
              <a:t>BF</a:t>
            </a:r>
            <a:r>
              <a:rPr lang="en-US" altLang="zh-CN" sz="2000" baseline="-25000" dirty="0">
                <a:effectLst/>
                <a:latin typeface="微软雅黑" panose="020B0503020204020204" pitchFamily="34" charset="-122"/>
                <a:ea typeface="微软雅黑" panose="020B0503020204020204" pitchFamily="34" charset="-122"/>
              </a:rPr>
              <a:t>10 </a:t>
            </a:r>
            <a:r>
              <a:rPr lang="en-US" altLang="zh-CN" sz="2000" dirty="0">
                <a:effectLst/>
                <a:latin typeface="微软雅黑" panose="020B0503020204020204" pitchFamily="34" charset="-122"/>
                <a:ea typeface="微软雅黑" panose="020B0503020204020204" pitchFamily="34" charset="-122"/>
              </a:rPr>
              <a:t>= 1.002×10</a:t>
            </a:r>
            <a:r>
              <a:rPr lang="en-US" altLang="zh-CN" sz="2000" baseline="30000" dirty="0">
                <a:effectLst/>
                <a:latin typeface="微软雅黑" panose="020B0503020204020204" pitchFamily="34" charset="-122"/>
                <a:ea typeface="微软雅黑" panose="020B0503020204020204" pitchFamily="34" charset="-122"/>
              </a:rPr>
              <a:t>6</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endParaRPr>
          </a:p>
        </p:txBody>
      </p:sp>
      <p:sp>
        <p:nvSpPr>
          <p:cNvPr id="11" name="标题 7">
            <a:extLst>
              <a:ext uri="{FF2B5EF4-FFF2-40B4-BE49-F238E27FC236}">
                <a16:creationId xmlns:a16="http://schemas.microsoft.com/office/drawing/2014/main" id="{4928588E-E940-0619-E3D9-0A5FB3610515}"/>
              </a:ext>
            </a:extLst>
          </p:cNvPr>
          <p:cNvSpPr txBox="1">
            <a:spLocks/>
          </p:cNvSpPr>
          <p:nvPr/>
        </p:nvSpPr>
        <p:spPr>
          <a:xfrm>
            <a:off x="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latin typeface="微软雅黑" panose="020B0503020204020204" pitchFamily="34" charset="-122"/>
                <a:ea typeface="微软雅黑" panose="020B0503020204020204" pitchFamily="34" charset="-122"/>
              </a:rPr>
              <a:t>实验一 </a:t>
            </a:r>
            <a:r>
              <a:rPr lang="en-US" altLang="zh-CN" dirty="0">
                <a:latin typeface="微软雅黑" panose="020B0503020204020204" pitchFamily="34" charset="-122"/>
                <a:ea typeface="微软雅黑" panose="020B0503020204020204" pitchFamily="34" charset="-122"/>
              </a:rPr>
              <a:t>RT</a:t>
            </a:r>
            <a:r>
              <a:rPr lang="zh-CN" altLang="en-US" dirty="0">
                <a:latin typeface="微软雅黑" panose="020B0503020204020204" pitchFamily="34" charset="-122"/>
                <a:ea typeface="微软雅黑" panose="020B0503020204020204" pitchFamily="34" charset="-122"/>
              </a:rPr>
              <a:t>结果</a:t>
            </a:r>
            <a:endParaRPr lang="zh-CN" altLang="en-US" dirty="0"/>
          </a:p>
        </p:txBody>
      </p:sp>
    </p:spTree>
    <p:extLst>
      <p:ext uri="{BB962C8B-B14F-4D97-AF65-F5344CB8AC3E}">
        <p14:creationId xmlns:p14="http://schemas.microsoft.com/office/powerpoint/2010/main" val="4020536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a:extLst>
              <a:ext uri="{FF2B5EF4-FFF2-40B4-BE49-F238E27FC236}">
                <a16:creationId xmlns:a16="http://schemas.microsoft.com/office/drawing/2014/main" id="{905F57FE-2964-2CD0-2FE2-0902CCC56848}"/>
              </a:ext>
            </a:extLst>
          </p:cNvPr>
          <p:cNvSpPr txBox="1"/>
          <p:nvPr/>
        </p:nvSpPr>
        <p:spPr>
          <a:xfrm>
            <a:off x="527050" y="5568826"/>
            <a:ext cx="11372233" cy="787523"/>
          </a:xfrm>
          <a:prstGeom prst="rect">
            <a:avLst/>
          </a:prstGeom>
          <a:noFill/>
        </p:spPr>
        <p:txBody>
          <a:bodyPr wrap="square">
            <a:spAutoFit/>
          </a:bodyPr>
          <a:lstStyle/>
          <a:p>
            <a:pPr algn="ctr">
              <a:lnSpc>
                <a:spcPct val="150000"/>
              </a:lnSpc>
            </a:pPr>
            <a:r>
              <a:rPr lang="zh-CN" altLang="en-US" sz="1600" dirty="0">
                <a:latin typeface="微软雅黑" panose="020B0503020204020204" pitchFamily="34" charset="-122"/>
                <a:ea typeface="微软雅黑" panose="020B0503020204020204" pitchFamily="34" charset="-122"/>
              </a:rPr>
              <a:t>判断优先级 </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匹配情况 </a:t>
            </a:r>
            <a:r>
              <a:rPr lang="en-US" altLang="zh-CN" sz="1600" dirty="0">
                <a:effectLst/>
                <a:latin typeface="微软雅黑" panose="020B0503020204020204" pitchFamily="34" charset="-122"/>
                <a:ea typeface="微软雅黑" panose="020B0503020204020204" pitchFamily="34" charset="-122"/>
              </a:rPr>
              <a:t>(</a:t>
            </a:r>
            <a:r>
              <a:rPr lang="en-US" altLang="zh-CN" sz="1600" i="1" dirty="0" err="1">
                <a:effectLst/>
                <a:latin typeface="微软雅黑" panose="020B0503020204020204" pitchFamily="34" charset="-122"/>
                <a:ea typeface="微软雅黑" panose="020B0503020204020204" pitchFamily="34" charset="-122"/>
              </a:rPr>
              <a:t>BF</a:t>
            </a:r>
            <a:r>
              <a:rPr lang="en-US" altLang="zh-CN" sz="1600" baseline="-25000" dirty="0" err="1">
                <a:effectLst/>
                <a:latin typeface="微软雅黑" panose="020B0503020204020204" pitchFamily="34" charset="-122"/>
                <a:ea typeface="微软雅黑" panose="020B0503020204020204" pitchFamily="34" charset="-122"/>
              </a:rPr>
              <a:t>incl</a:t>
            </a:r>
            <a:r>
              <a:rPr lang="en-US" altLang="zh-CN" sz="1600" baseline="-25000" dirty="0">
                <a:effectLst/>
                <a:latin typeface="微软雅黑" panose="020B0503020204020204" pitchFamily="34" charset="-122"/>
                <a:ea typeface="微软雅黑" panose="020B0503020204020204" pitchFamily="34" charset="-122"/>
              </a:rPr>
              <a:t> </a:t>
            </a:r>
            <a:r>
              <a:rPr lang="en-US" altLang="zh-CN" sz="1600" dirty="0">
                <a:effectLst/>
                <a:latin typeface="微软雅黑" panose="020B0503020204020204" pitchFamily="34" charset="-122"/>
                <a:ea typeface="微软雅黑" panose="020B0503020204020204" pitchFamily="34" charset="-122"/>
              </a:rPr>
              <a:t>= 1.314×10</a:t>
            </a:r>
            <a:r>
              <a:rPr lang="en-US" altLang="zh-CN" sz="1600" baseline="30000" dirty="0">
                <a:effectLst/>
                <a:latin typeface="微软雅黑" panose="020B0503020204020204" pitchFamily="34" charset="-122"/>
                <a:ea typeface="微软雅黑" panose="020B0503020204020204" pitchFamily="34" charset="-122"/>
              </a:rPr>
              <a:t>7</a:t>
            </a:r>
            <a:r>
              <a:rPr lang="en-US" altLang="zh-CN" sz="1600" dirty="0">
                <a:effectLst/>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a:t>
            </a:r>
            <a:r>
              <a:rPr lang="zh-CN"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匹配判断优先条件下，匹配条件下的正确率</a:t>
            </a:r>
            <a:r>
              <a:rPr lang="zh-CN" altLang="zh-CN" sz="1600" b="1" dirty="0">
                <a:effectLst/>
                <a:latin typeface="微软雅黑" panose="020B0503020204020204" pitchFamily="34" charset="-122"/>
                <a:ea typeface="微软雅黑" panose="020B0503020204020204" pitchFamily="34" charset="-122"/>
                <a:cs typeface="Times New Roman" panose="02020603050405020304" pitchFamily="18" charset="0"/>
              </a:rPr>
              <a:t>高于</a:t>
            </a:r>
            <a:r>
              <a:rPr lang="zh-CN"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不匹配条件</a:t>
            </a:r>
            <a:r>
              <a:rPr lang="en-US" altLang="zh-CN" sz="1600" dirty="0">
                <a:latin typeface="微软雅黑" panose="020B0503020204020204" pitchFamily="34" charset="-122"/>
                <a:ea typeface="微软雅黑" panose="020B0503020204020204" pitchFamily="34" charset="-122"/>
              </a:rPr>
              <a:t>(</a:t>
            </a:r>
            <a:r>
              <a:rPr lang="en-US" altLang="zh-CN" sz="1600" i="1" dirty="0">
                <a:effectLst/>
                <a:latin typeface="微软雅黑" panose="020B0503020204020204" pitchFamily="34" charset="-122"/>
                <a:ea typeface="微软雅黑" panose="020B0503020204020204" pitchFamily="34" charset="-122"/>
              </a:rPr>
              <a:t>BF</a:t>
            </a:r>
            <a:r>
              <a:rPr lang="en-US" altLang="zh-CN" sz="1600" baseline="-25000" dirty="0">
                <a:effectLst/>
                <a:latin typeface="微软雅黑" panose="020B0503020204020204" pitchFamily="34" charset="-122"/>
                <a:ea typeface="微软雅黑" panose="020B0503020204020204" pitchFamily="34" charset="-122"/>
              </a:rPr>
              <a:t>10 </a:t>
            </a:r>
            <a:r>
              <a:rPr lang="en-US" altLang="zh-CN" sz="1600" dirty="0">
                <a:effectLst/>
                <a:latin typeface="微软雅黑" panose="020B0503020204020204" pitchFamily="34" charset="-122"/>
                <a:ea typeface="微软雅黑" panose="020B0503020204020204" pitchFamily="34" charset="-122"/>
              </a:rPr>
              <a:t>= 9940.700)</a:t>
            </a:r>
            <a:r>
              <a:rPr lang="zh-CN"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；不匹配判断优先条件下，匹配条件下的正确率</a:t>
            </a:r>
            <a:r>
              <a:rPr lang="zh-CN" altLang="zh-CN" sz="1600" b="1" dirty="0">
                <a:effectLst/>
                <a:latin typeface="微软雅黑" panose="020B0503020204020204" pitchFamily="34" charset="-122"/>
                <a:ea typeface="微软雅黑" panose="020B0503020204020204" pitchFamily="34" charset="-122"/>
                <a:cs typeface="Times New Roman" panose="02020603050405020304" pitchFamily="18" charset="0"/>
              </a:rPr>
              <a:t>低于</a:t>
            </a:r>
            <a:r>
              <a:rPr lang="zh-CN"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不匹配条件</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i="1" dirty="0">
                <a:effectLst/>
                <a:latin typeface="微软雅黑" panose="020B0503020204020204" pitchFamily="34" charset="-122"/>
                <a:ea typeface="微软雅黑" panose="020B0503020204020204" pitchFamily="34" charset="-122"/>
              </a:rPr>
              <a:t>BF</a:t>
            </a:r>
            <a:r>
              <a:rPr lang="en-US" altLang="zh-CN" sz="1600" baseline="-25000" dirty="0">
                <a:effectLst/>
                <a:latin typeface="微软雅黑" panose="020B0503020204020204" pitchFamily="34" charset="-122"/>
                <a:ea typeface="微软雅黑" panose="020B0503020204020204" pitchFamily="34" charset="-122"/>
              </a:rPr>
              <a:t>10 </a:t>
            </a:r>
            <a:r>
              <a:rPr lang="en-US" altLang="zh-CN" sz="1600" dirty="0">
                <a:effectLst/>
                <a:latin typeface="微软雅黑" panose="020B0503020204020204" pitchFamily="34" charset="-122"/>
                <a:ea typeface="微软雅黑" panose="020B0503020204020204" pitchFamily="34" charset="-122"/>
              </a:rPr>
              <a:t>= 361.803)</a:t>
            </a:r>
            <a:r>
              <a:rPr lang="zh-CN"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600" dirty="0">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6D1D3996-6BBD-554A-3E26-A3C8FB7C5B2E}"/>
              </a:ext>
            </a:extLst>
          </p:cNvPr>
          <p:cNvGrpSpPr/>
          <p:nvPr/>
        </p:nvGrpSpPr>
        <p:grpSpPr>
          <a:xfrm>
            <a:off x="916347" y="1260783"/>
            <a:ext cx="10651690" cy="4045025"/>
            <a:chOff x="757450" y="2414911"/>
            <a:chExt cx="9168465" cy="3481764"/>
          </a:xfrm>
        </p:grpSpPr>
        <p:sp>
          <p:nvSpPr>
            <p:cNvPr id="3" name="文本框 2">
              <a:extLst>
                <a:ext uri="{FF2B5EF4-FFF2-40B4-BE49-F238E27FC236}">
                  <a16:creationId xmlns:a16="http://schemas.microsoft.com/office/drawing/2014/main" id="{1464AED8-E3D8-A51C-868F-73C5F3D47049}"/>
                </a:ext>
              </a:extLst>
            </p:cNvPr>
            <p:cNvSpPr txBox="1"/>
            <p:nvPr/>
          </p:nvSpPr>
          <p:spPr>
            <a:xfrm>
              <a:off x="1839933" y="5527342"/>
              <a:ext cx="1692323" cy="369332"/>
            </a:xfrm>
            <a:prstGeom prst="rect">
              <a:avLst/>
            </a:prstGeom>
            <a:noFill/>
          </p:spPr>
          <p:txBody>
            <a:bodyPr wrap="square" rtlCol="0">
              <a:spAutoFit/>
            </a:bodyPr>
            <a:lstStyle/>
            <a:p>
              <a:r>
                <a:rPr lang="zh-CN" altLang="en-US" dirty="0"/>
                <a:t>匹配判断优先</a:t>
              </a:r>
            </a:p>
          </p:txBody>
        </p:sp>
        <p:sp>
          <p:nvSpPr>
            <p:cNvPr id="5" name="文本框 4">
              <a:extLst>
                <a:ext uri="{FF2B5EF4-FFF2-40B4-BE49-F238E27FC236}">
                  <a16:creationId xmlns:a16="http://schemas.microsoft.com/office/drawing/2014/main" id="{E650FE72-B785-C15F-CD49-78AF87E28E2A}"/>
                </a:ext>
              </a:extLst>
            </p:cNvPr>
            <p:cNvSpPr txBox="1"/>
            <p:nvPr/>
          </p:nvSpPr>
          <p:spPr>
            <a:xfrm>
              <a:off x="6723228" y="5527343"/>
              <a:ext cx="2106305" cy="369332"/>
            </a:xfrm>
            <a:prstGeom prst="rect">
              <a:avLst/>
            </a:prstGeom>
            <a:noFill/>
          </p:spPr>
          <p:txBody>
            <a:bodyPr wrap="square" rtlCol="0">
              <a:spAutoFit/>
            </a:bodyPr>
            <a:lstStyle/>
            <a:p>
              <a:r>
                <a:rPr lang="zh-CN" altLang="en-US" dirty="0"/>
                <a:t>不匹配判断优先</a:t>
              </a:r>
            </a:p>
          </p:txBody>
        </p:sp>
        <p:pic>
          <p:nvPicPr>
            <p:cNvPr id="8" name="图片 7">
              <a:extLst>
                <a:ext uri="{FF2B5EF4-FFF2-40B4-BE49-F238E27FC236}">
                  <a16:creationId xmlns:a16="http://schemas.microsoft.com/office/drawing/2014/main" id="{48C0C931-6070-D06E-3C58-E79144690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450" y="2414911"/>
              <a:ext cx="4365094" cy="2851200"/>
            </a:xfrm>
            <a:prstGeom prst="rect">
              <a:avLst/>
            </a:prstGeom>
          </p:spPr>
        </p:pic>
        <p:pic>
          <p:nvPicPr>
            <p:cNvPr id="9" name="图片 8">
              <a:extLst>
                <a:ext uri="{FF2B5EF4-FFF2-40B4-BE49-F238E27FC236}">
                  <a16:creationId xmlns:a16="http://schemas.microsoft.com/office/drawing/2014/main" id="{BE8C8CFC-56DF-5876-3215-C7DAEE33E6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4715" y="2414911"/>
              <a:ext cx="4171200" cy="2851200"/>
            </a:xfrm>
            <a:prstGeom prst="rect">
              <a:avLst/>
            </a:prstGeom>
          </p:spPr>
        </p:pic>
      </p:grpSp>
      <p:sp>
        <p:nvSpPr>
          <p:cNvPr id="15" name="标题 7">
            <a:extLst>
              <a:ext uri="{FF2B5EF4-FFF2-40B4-BE49-F238E27FC236}">
                <a16:creationId xmlns:a16="http://schemas.microsoft.com/office/drawing/2014/main" id="{E842E2E4-4EE6-FCDF-BC3F-72359BB0EB7F}"/>
              </a:ext>
            </a:extLst>
          </p:cNvPr>
          <p:cNvSpPr txBox="1">
            <a:spLocks/>
          </p:cNvSpPr>
          <p:nvPr/>
        </p:nvSpPr>
        <p:spPr>
          <a:xfrm>
            <a:off x="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latin typeface="微软雅黑" panose="020B0503020204020204" pitchFamily="34" charset="-122"/>
                <a:ea typeface="微软雅黑" panose="020B0503020204020204" pitchFamily="34" charset="-122"/>
              </a:rPr>
              <a:t>实验一 </a:t>
            </a:r>
            <a:r>
              <a:rPr lang="en-US" altLang="zh-CN" dirty="0">
                <a:latin typeface="微软雅黑" panose="020B0503020204020204" pitchFamily="34" charset="-122"/>
                <a:ea typeface="微软雅黑" panose="020B0503020204020204" pitchFamily="34" charset="-122"/>
              </a:rPr>
              <a:t>ACC</a:t>
            </a:r>
            <a:r>
              <a:rPr lang="zh-CN" altLang="en-US" dirty="0">
                <a:latin typeface="微软雅黑" panose="020B0503020204020204" pitchFamily="34" charset="-122"/>
                <a:ea typeface="微软雅黑" panose="020B0503020204020204" pitchFamily="34" charset="-122"/>
              </a:rPr>
              <a:t>结果</a:t>
            </a:r>
            <a:endParaRPr lang="zh-CN" altLang="en-US" dirty="0"/>
          </a:p>
        </p:txBody>
      </p:sp>
    </p:spTree>
    <p:extLst>
      <p:ext uri="{BB962C8B-B14F-4D97-AF65-F5344CB8AC3E}">
        <p14:creationId xmlns:p14="http://schemas.microsoft.com/office/powerpoint/2010/main" val="2537958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1EAAD87E-85AE-A227-E704-D9D75EF451A5}"/>
              </a:ext>
            </a:extLst>
          </p:cNvPr>
          <p:cNvSpPr>
            <a:spLocks noGrp="1"/>
          </p:cNvSpPr>
          <p:nvPr>
            <p:ph type="title"/>
          </p:nvPr>
        </p:nvSpPr>
        <p:spPr>
          <a:xfrm>
            <a:off x="0" y="0"/>
            <a:ext cx="10515600" cy="1325563"/>
          </a:xfrm>
        </p:spPr>
        <p:txBody>
          <a:bodyPr/>
          <a:lstStyle/>
          <a:p>
            <a:r>
              <a:rPr lang="zh-CN" altLang="en-US" sz="4400" dirty="0">
                <a:latin typeface="微软雅黑" panose="020B0503020204020204" pitchFamily="34" charset="-122"/>
                <a:ea typeface="微软雅黑" panose="020B0503020204020204" pitchFamily="34" charset="-122"/>
              </a:rPr>
              <a:t>实验二：任务目标对自我优势效应的影响</a:t>
            </a:r>
            <a:endParaRPr lang="zh-CN" altLang="en-US" dirty="0"/>
          </a:p>
        </p:txBody>
      </p:sp>
      <p:sp>
        <p:nvSpPr>
          <p:cNvPr id="5" name="内容占位符 4">
            <a:extLst>
              <a:ext uri="{FF2B5EF4-FFF2-40B4-BE49-F238E27FC236}">
                <a16:creationId xmlns:a16="http://schemas.microsoft.com/office/drawing/2014/main" id="{BD61E0D1-09C1-0DD6-008F-B49CE64BC44B}"/>
              </a:ext>
            </a:extLst>
          </p:cNvPr>
          <p:cNvSpPr>
            <a:spLocks noGrp="1"/>
          </p:cNvSpPr>
          <p:nvPr>
            <p:ph idx="4294967295"/>
          </p:nvPr>
        </p:nvSpPr>
        <p:spPr>
          <a:xfrm>
            <a:off x="552450" y="1460500"/>
            <a:ext cx="11137900" cy="5424487"/>
          </a:xfrm>
        </p:spPr>
        <p:txBody>
          <a:bodyPr>
            <a:norm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实验假设：</a:t>
            </a:r>
            <a:endParaRPr lang="en-US" altLang="zh-CN" sz="2000" b="1" dirty="0">
              <a:latin typeface="微软雅黑" panose="020B0503020204020204" pitchFamily="34" charset="-122"/>
              <a:ea typeface="微软雅黑" panose="020B0503020204020204" pitchFamily="34" charset="-122"/>
            </a:endParaRPr>
          </a:p>
          <a:p>
            <a:pPr lvl="1">
              <a:lnSpc>
                <a:spcPct val="150000"/>
              </a:lnSpc>
            </a:pPr>
            <a:r>
              <a:rPr lang="zh-CN" altLang="en-US" sz="1800" dirty="0">
                <a:latin typeface="微软雅黑" panose="020B0503020204020204" pitchFamily="34" charset="-122"/>
                <a:ea typeface="微软雅黑" panose="020B0503020204020204" pitchFamily="34" charset="-122"/>
              </a:rPr>
              <a:t>在重点关注自我图形的条件下将出现自我优势效应，而在其他重点关注条件下，自我优势效应减弱或消失。</a:t>
            </a:r>
            <a:endParaRPr lang="en-US" altLang="zh-CN" sz="1800"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实验设计：</a:t>
            </a:r>
            <a:endParaRPr lang="en-US" altLang="zh-CN" sz="2000" b="1" dirty="0">
              <a:latin typeface="微软雅黑" panose="020B0503020204020204" pitchFamily="34" charset="-122"/>
              <a:ea typeface="微软雅黑" panose="020B0503020204020204" pitchFamily="34" charset="-122"/>
            </a:endParaRPr>
          </a:p>
          <a:p>
            <a:pPr lvl="1">
              <a:lnSpc>
                <a:spcPct val="150000"/>
              </a:lnSpc>
            </a:pPr>
            <a:r>
              <a:rPr lang="en-US" altLang="zh-CN" sz="1800" dirty="0">
                <a:latin typeface="微软雅黑" panose="020B0503020204020204" pitchFamily="34" charset="-122"/>
                <a:ea typeface="微软雅黑" panose="020B0503020204020204" pitchFamily="34" charset="-122"/>
              </a:rPr>
              <a:t>3×3×2 </a:t>
            </a:r>
            <a:r>
              <a:rPr lang="zh-CN" altLang="en-US" sz="1800" dirty="0">
                <a:latin typeface="微软雅黑" panose="020B0503020204020204" pitchFamily="34" charset="-122"/>
                <a:ea typeface="微软雅黑" panose="020B0503020204020204" pitchFamily="34" charset="-122"/>
              </a:rPr>
              <a:t>三因素被试内实验设计；</a:t>
            </a:r>
            <a:endParaRPr lang="en-US" altLang="zh-CN" sz="1800" dirty="0">
              <a:latin typeface="微软雅黑" panose="020B0503020204020204" pitchFamily="34" charset="-122"/>
              <a:ea typeface="微软雅黑" panose="020B0503020204020204" pitchFamily="34" charset="-122"/>
            </a:endParaRPr>
          </a:p>
          <a:p>
            <a:pPr lvl="1">
              <a:lnSpc>
                <a:spcPct val="150000"/>
              </a:lnSpc>
            </a:pPr>
            <a:r>
              <a:rPr lang="zh-CN" altLang="en-US" sz="1800" dirty="0">
                <a:latin typeface="微软雅黑" panose="020B0503020204020204" pitchFamily="34" charset="-122"/>
                <a:ea typeface="微软雅黑" panose="020B0503020204020204" pitchFamily="34" charset="-122"/>
              </a:rPr>
              <a:t>自变量：任务目标（重点关注自我图形</a:t>
            </a:r>
            <a:r>
              <a:rPr lang="en-US" altLang="zh-CN" sz="1800" dirty="0">
                <a:latin typeface="微软雅黑" panose="020B0503020204020204" pitchFamily="34" charset="-122"/>
                <a:ea typeface="微软雅黑" panose="020B0503020204020204" pitchFamily="34" charset="-122"/>
              </a:rPr>
              <a:t> vs.</a:t>
            </a:r>
            <a:r>
              <a:rPr lang="zh-CN" altLang="en-US" sz="1800" dirty="0">
                <a:latin typeface="微软雅黑" panose="020B0503020204020204" pitchFamily="34" charset="-122"/>
                <a:ea typeface="微软雅黑" panose="020B0503020204020204" pitchFamily="34" charset="-122"/>
              </a:rPr>
              <a:t>重点关注朋友图形</a:t>
            </a:r>
            <a:r>
              <a:rPr lang="en-US" altLang="zh-CN" sz="1800" dirty="0">
                <a:latin typeface="微软雅黑" panose="020B0503020204020204" pitchFamily="34" charset="-122"/>
                <a:ea typeface="微软雅黑" panose="020B0503020204020204" pitchFamily="34" charset="-122"/>
              </a:rPr>
              <a:t> vs.</a:t>
            </a:r>
            <a:r>
              <a:rPr lang="zh-CN" altLang="en-US" sz="1800" dirty="0">
                <a:latin typeface="微软雅黑" panose="020B0503020204020204" pitchFamily="34" charset="-122"/>
                <a:ea typeface="微软雅黑" panose="020B0503020204020204" pitchFamily="34" charset="-122"/>
              </a:rPr>
              <a:t>重点关注生人图形</a:t>
            </a: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）、图形的社会相关性（自我 </a:t>
            </a:r>
            <a:r>
              <a:rPr lang="en-US" altLang="zh-CN" sz="1800" dirty="0">
                <a:latin typeface="微软雅黑" panose="020B0503020204020204" pitchFamily="34" charset="-122"/>
                <a:ea typeface="微软雅黑" panose="020B0503020204020204" pitchFamily="34" charset="-122"/>
              </a:rPr>
              <a:t>vs. </a:t>
            </a:r>
            <a:r>
              <a:rPr lang="zh-CN" altLang="en-US" sz="1800" dirty="0">
                <a:latin typeface="微软雅黑" panose="020B0503020204020204" pitchFamily="34" charset="-122"/>
                <a:ea typeface="微软雅黑" panose="020B0503020204020204" pitchFamily="34" charset="-122"/>
              </a:rPr>
              <a:t>朋友 </a:t>
            </a:r>
            <a:r>
              <a:rPr lang="en-US" altLang="zh-CN" sz="1800" dirty="0">
                <a:latin typeface="微软雅黑" panose="020B0503020204020204" pitchFamily="34" charset="-122"/>
                <a:ea typeface="微软雅黑" panose="020B0503020204020204" pitchFamily="34" charset="-122"/>
              </a:rPr>
              <a:t>vs. </a:t>
            </a:r>
            <a:r>
              <a:rPr lang="zh-CN" altLang="en-US" sz="1800" dirty="0">
                <a:latin typeface="微软雅黑" panose="020B0503020204020204" pitchFamily="34" charset="-122"/>
                <a:ea typeface="微软雅黑" panose="020B0503020204020204" pitchFamily="34" charset="-122"/>
              </a:rPr>
              <a:t>生人）、图形</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标签匹配情况（匹配 </a:t>
            </a:r>
            <a:r>
              <a:rPr lang="en-US" altLang="zh-CN" sz="1800" dirty="0">
                <a:latin typeface="微软雅黑" panose="020B0503020204020204" pitchFamily="34" charset="-122"/>
                <a:ea typeface="微软雅黑" panose="020B0503020204020204" pitchFamily="34" charset="-122"/>
              </a:rPr>
              <a:t>vs. </a:t>
            </a:r>
            <a:r>
              <a:rPr lang="zh-CN" altLang="en-US" sz="1800" dirty="0">
                <a:latin typeface="微软雅黑" panose="020B0503020204020204" pitchFamily="34" charset="-122"/>
                <a:ea typeface="微软雅黑" panose="020B0503020204020204" pitchFamily="34" charset="-122"/>
              </a:rPr>
              <a:t>不匹配）</a:t>
            </a:r>
            <a:r>
              <a:rPr lang="en-US" altLang="zh-CN"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a:p>
            <a:pPr lvl="1">
              <a:lnSpc>
                <a:spcPct val="150000"/>
              </a:lnSpc>
            </a:pPr>
            <a:r>
              <a:rPr lang="zh-CN" altLang="en-US" sz="1800" dirty="0">
                <a:latin typeface="微软雅黑" panose="020B0503020204020204" pitchFamily="34" charset="-122"/>
                <a:ea typeface="微软雅黑" panose="020B0503020204020204" pitchFamily="34" charset="-122"/>
              </a:rPr>
              <a:t>因变量：被试的按键反应时、正确率</a:t>
            </a:r>
            <a:endParaRPr lang="en-US" altLang="zh-CN" sz="1800"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被试：</a:t>
            </a:r>
            <a:endParaRPr lang="en-US" altLang="zh-CN" sz="2000" b="1" dirty="0">
              <a:latin typeface="微软雅黑" panose="020B0503020204020204" pitchFamily="34" charset="-122"/>
              <a:ea typeface="微软雅黑" panose="020B0503020204020204" pitchFamily="34" charset="-122"/>
            </a:endParaRPr>
          </a:p>
          <a:p>
            <a:pPr lvl="1">
              <a:lnSpc>
                <a:spcPct val="150000"/>
              </a:lnSpc>
            </a:pPr>
            <a:r>
              <a:rPr lang="zh-CN" altLang="en-US" sz="1800" dirty="0">
                <a:latin typeface="微软雅黑" panose="020B0503020204020204" pitchFamily="34" charset="-122"/>
                <a:ea typeface="微软雅黑" panose="020B0503020204020204" pitchFamily="34" charset="-122"/>
              </a:rPr>
              <a:t>最终招募 </a:t>
            </a:r>
            <a:r>
              <a:rPr lang="en-US" altLang="zh-CN" sz="1800" dirty="0">
                <a:latin typeface="微软雅黑" panose="020B0503020204020204" pitchFamily="34" charset="-122"/>
                <a:ea typeface="微软雅黑" panose="020B0503020204020204" pitchFamily="34" charset="-122"/>
              </a:rPr>
              <a:t>20~28 </a:t>
            </a:r>
            <a:r>
              <a:rPr lang="zh-CN" altLang="en-US" sz="1800" dirty="0">
                <a:latin typeface="微软雅黑" panose="020B0503020204020204" pitchFamily="34" charset="-122"/>
                <a:ea typeface="微软雅黑" panose="020B0503020204020204" pitchFamily="34" charset="-122"/>
              </a:rPr>
              <a:t>岁（</a:t>
            </a:r>
            <a:r>
              <a:rPr lang="en-US" altLang="zh-CN" sz="1800" dirty="0">
                <a:latin typeface="微软雅黑" panose="020B0503020204020204" pitchFamily="34" charset="-122"/>
                <a:ea typeface="微软雅黑" panose="020B0503020204020204" pitchFamily="34" charset="-122"/>
              </a:rPr>
              <a:t>M = 22.28 ± 1.52</a:t>
            </a:r>
            <a:r>
              <a:rPr lang="zh-CN" altLang="en-US" sz="1800" dirty="0">
                <a:latin typeface="微软雅黑" panose="020B0503020204020204" pitchFamily="34" charset="-122"/>
                <a:ea typeface="微软雅黑" panose="020B0503020204020204" pitchFamily="34" charset="-122"/>
              </a:rPr>
              <a:t>）被试 </a:t>
            </a:r>
            <a:r>
              <a:rPr lang="en-US" altLang="zh-CN" sz="1800" dirty="0">
                <a:latin typeface="微软雅黑" panose="020B0503020204020204" pitchFamily="34" charset="-122"/>
                <a:ea typeface="微软雅黑" panose="020B0503020204020204" pitchFamily="34" charset="-122"/>
              </a:rPr>
              <a:t>39 </a:t>
            </a:r>
            <a:r>
              <a:rPr lang="zh-CN" altLang="en-US" sz="1800" dirty="0">
                <a:latin typeface="微软雅黑" panose="020B0503020204020204" pitchFamily="34" charset="-122"/>
                <a:ea typeface="微软雅黑" panose="020B0503020204020204" pitchFamily="34" charset="-122"/>
              </a:rPr>
              <a:t>名（男生 </a:t>
            </a:r>
            <a:r>
              <a:rPr lang="en-US" altLang="zh-CN" sz="1800" dirty="0">
                <a:latin typeface="微软雅黑" panose="020B0503020204020204" pitchFamily="34" charset="-122"/>
                <a:ea typeface="微软雅黑" panose="020B0503020204020204" pitchFamily="34" charset="-122"/>
              </a:rPr>
              <a:t>23 </a:t>
            </a:r>
            <a:r>
              <a:rPr lang="zh-CN" altLang="en-US" sz="1800" dirty="0">
                <a:latin typeface="微软雅黑" panose="020B0503020204020204" pitchFamily="34" charset="-122"/>
                <a:ea typeface="微软雅黑" panose="020B0503020204020204" pitchFamily="34" charset="-122"/>
              </a:rPr>
              <a:t>名，女生 </a:t>
            </a:r>
            <a:r>
              <a:rPr lang="en-US" altLang="zh-CN" sz="1800" dirty="0">
                <a:latin typeface="微软雅黑" panose="020B0503020204020204" pitchFamily="34" charset="-122"/>
                <a:ea typeface="微软雅黑" panose="020B0503020204020204" pitchFamily="34" charset="-122"/>
              </a:rPr>
              <a:t>16 </a:t>
            </a:r>
            <a:r>
              <a:rPr lang="zh-CN" altLang="en-US" sz="1800" dirty="0">
                <a:latin typeface="微软雅黑" panose="020B0503020204020204" pitchFamily="34" charset="-122"/>
                <a:ea typeface="微软雅黑" panose="020B0503020204020204" pitchFamily="34" charset="-122"/>
              </a:rPr>
              <a:t>名）</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80132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1013</TotalTime>
  <Words>1777</Words>
  <Application>Microsoft Office PowerPoint</Application>
  <PresentationFormat>宽屏</PresentationFormat>
  <Paragraphs>164</Paragraphs>
  <Slides>17</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等线</vt:lpstr>
      <vt:lpstr>等线 Light</vt:lpstr>
      <vt:lpstr>宋体</vt:lpstr>
      <vt:lpstr>微软雅黑</vt:lpstr>
      <vt:lpstr>Arial</vt:lpstr>
      <vt:lpstr>Calibri</vt:lpstr>
      <vt:lpstr>Times New Roman</vt:lpstr>
      <vt:lpstr>Office 主题​​</vt:lpstr>
      <vt:lpstr>自我优势效应中自上而下的加工机制 The mechanism of top-down processes in self-prioritization effect </vt:lpstr>
      <vt:lpstr>背景</vt:lpstr>
      <vt:lpstr>研究框架</vt:lpstr>
      <vt:lpstr>实验一：判断优先级对自我优势效应的影响</vt:lpstr>
      <vt:lpstr>PowerPoint 演示文稿</vt:lpstr>
      <vt:lpstr>实验一 RT结果</vt:lpstr>
      <vt:lpstr>PowerPoint 演示文稿</vt:lpstr>
      <vt:lpstr>PowerPoint 演示文稿</vt:lpstr>
      <vt:lpstr>实验二：任务目标对自我优势效应的影响</vt:lpstr>
      <vt:lpstr>实验二：任务目标对自我优势效应的影响</vt:lpstr>
      <vt:lpstr>PowerPoint 演示文稿</vt:lpstr>
      <vt:lpstr>PowerPoint 演示文稿</vt:lpstr>
      <vt:lpstr>PowerPoint 演示文稿</vt:lpstr>
      <vt:lpstr>实验三：任务目标对认知加工优先级的影响 </vt:lpstr>
      <vt:lpstr>学期进展</vt:lpstr>
      <vt:lpstr>文件夹管理情况</vt:lpstr>
      <vt:lpstr>Github 代码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Jiaqi</dc:creator>
  <cp:lastModifiedBy>Jiaqi Wu</cp:lastModifiedBy>
  <cp:revision>85</cp:revision>
  <dcterms:created xsi:type="dcterms:W3CDTF">2023-07-04T04:51:35Z</dcterms:created>
  <dcterms:modified xsi:type="dcterms:W3CDTF">2024-06-29T09:36:45Z</dcterms:modified>
</cp:coreProperties>
</file>