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82" r:id="rId9"/>
    <p:sldId id="265" r:id="rId10"/>
    <p:sldId id="276" r:id="rId11"/>
    <p:sldId id="283" r:id="rId12"/>
    <p:sldId id="279" r:id="rId13"/>
    <p:sldId id="269" r:id="rId14"/>
    <p:sldId id="277" r:id="rId15"/>
    <p:sldId id="278" r:id="rId16"/>
    <p:sldId id="280" r:id="rId17"/>
    <p:sldId id="273" r:id="rId18"/>
    <p:sldId id="281" r:id="rId19"/>
    <p:sldId id="275" r:id="rId20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FFFFFF"/>
    <a:srgbClr val="E20232"/>
    <a:srgbClr val="00CC66"/>
    <a:srgbClr val="00CC00"/>
    <a:srgbClr val="006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84" y="1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A9AC8-8531-AD5F-FD39-FBA1A73A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F8DF03-9B7F-EFD5-1211-C64491CC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34F45C-9934-9481-E0EF-A3167FBD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13CAFB-01B1-7FF9-D159-ED23C4D2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2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782778"/>
            <a:ext cx="18288000" cy="8475522"/>
            <a:chOff x="0" y="0"/>
            <a:chExt cx="24384000" cy="11300695"/>
          </a:xfrm>
        </p:grpSpPr>
        <p:sp>
          <p:nvSpPr>
            <p:cNvPr id="3" name="AutoShape 3"/>
            <p:cNvSpPr/>
            <p:nvPr/>
          </p:nvSpPr>
          <p:spPr>
            <a:xfrm>
              <a:off x="0" y="1526326"/>
              <a:ext cx="24384000" cy="7803544"/>
            </a:xfrm>
            <a:prstGeom prst="rect">
              <a:avLst/>
            </a:prstGeom>
            <a:solidFill>
              <a:srgbClr val="006A44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0" y="9329870"/>
              <a:ext cx="24384000" cy="447725"/>
            </a:xfrm>
            <a:prstGeom prst="rect">
              <a:avLst/>
            </a:prstGeom>
            <a:solidFill>
              <a:srgbClr val="FFFFFF"/>
            </a:solidFill>
          </p:spPr>
        </p: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alphaModFix amt="25000"/>
            </a:blip>
            <a:srcRect t="60877"/>
            <a:stretch>
              <a:fillRect/>
            </a:stretch>
          </p:blipFill>
          <p:spPr>
            <a:xfrm>
              <a:off x="0" y="9774370"/>
              <a:ext cx="24384000" cy="1526326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>
              <a:alphaModFix amt="9999"/>
            </a:blip>
            <a:srcRect t="60877"/>
            <a:stretch>
              <a:fillRect/>
            </a:stretch>
          </p:blipFill>
          <p:spPr>
            <a:xfrm rot="-10800000">
              <a:off x="0" y="0"/>
              <a:ext cx="24384000" cy="1526326"/>
            </a:xfrm>
            <a:prstGeom prst="rect">
              <a:avLst/>
            </a:prstGeom>
          </p:spPr>
        </p:pic>
      </p:grpSp>
      <p:grpSp>
        <p:nvGrpSpPr>
          <p:cNvPr id="7" name="Group 7"/>
          <p:cNvGrpSpPr/>
          <p:nvPr/>
        </p:nvGrpSpPr>
        <p:grpSpPr>
          <a:xfrm>
            <a:off x="2004539" y="1591729"/>
            <a:ext cx="3867418" cy="5238646"/>
            <a:chOff x="0" y="0"/>
            <a:chExt cx="635000" cy="86014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" cy="860145"/>
            </a:xfrm>
            <a:custGeom>
              <a:avLst/>
              <a:gdLst/>
              <a:ahLst/>
              <a:cxnLst/>
              <a:rect l="l" t="t" r="r" b="b"/>
              <a:pathLst>
                <a:path w="635000" h="860145">
                  <a:moveTo>
                    <a:pt x="635000" y="0"/>
                  </a:moveTo>
                  <a:lnTo>
                    <a:pt x="635000" y="745845"/>
                  </a:lnTo>
                  <a:lnTo>
                    <a:pt x="317500" y="860145"/>
                  </a:lnTo>
                  <a:lnTo>
                    <a:pt x="0" y="745845"/>
                  </a:lnTo>
                  <a:lnTo>
                    <a:pt x="0" y="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04775"/>
              <a:ext cx="635000" cy="803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07"/>
                </a:lnSpc>
              </a:pPr>
              <a:endParaRPr dirty="0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5871957" y="1591729"/>
            <a:ext cx="336332" cy="335794"/>
            <a:chOff x="0" y="0"/>
            <a:chExt cx="6350000" cy="633984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6547421" y="2766309"/>
            <a:ext cx="11219938" cy="2678561"/>
            <a:chOff x="-606695" y="-57150"/>
            <a:chExt cx="14702760" cy="3145944"/>
          </a:xfrm>
        </p:grpSpPr>
        <p:sp>
          <p:nvSpPr>
            <p:cNvPr id="19" name="TextBox 19"/>
            <p:cNvSpPr txBox="1"/>
            <p:nvPr/>
          </p:nvSpPr>
          <p:spPr>
            <a:xfrm>
              <a:off x="-606695" y="549690"/>
              <a:ext cx="13969065" cy="104114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680"/>
                </a:lnSpc>
              </a:pPr>
              <a:r>
                <a:rPr lang="zh-CN" altLang="en-US" sz="4400" spc="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自我优势效应中自上而下的加工机制</a:t>
              </a:r>
              <a:endParaRPr lang="en-US" sz="4400" spc="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57150"/>
              <a:ext cx="14096065" cy="1675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239"/>
                </a:lnSpc>
              </a:pPr>
              <a:endParaRPr lang="en-US" sz="7999" spc="799" dirty="0">
                <a:solidFill>
                  <a:srgbClr val="FFFFFF"/>
                </a:solidFill>
                <a:ea typeface="思源黑体-粗体 Bold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-510239" y="1863526"/>
              <a:ext cx="14096065" cy="12252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096"/>
                </a:lnSpc>
              </a:pPr>
              <a:r>
                <a:rPr lang="en-US" sz="3600" spc="256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mechanism of top-down processes in self-prioritization effect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028700" y="8790851"/>
            <a:ext cx="16230600" cy="419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55"/>
              </a:lnSpc>
            </a:pPr>
            <a:r>
              <a:rPr lang="zh-CN" altLang="en-US" sz="2699" spc="269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答辩学生</a:t>
            </a:r>
            <a:r>
              <a:rPr lang="en-US" sz="2699" spc="269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2699" spc="269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马嘉晨       指导教师</a:t>
            </a:r>
            <a:r>
              <a:rPr lang="zh-CN" altLang="en-US" sz="2699" spc="269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2699" spc="269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胡传鹏</a:t>
            </a:r>
            <a:endParaRPr lang="en-US" sz="2699" spc="269" dirty="0">
              <a:solidFill>
                <a:srgbClr val="0030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42FC874-692D-8456-0F66-2180B0118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003" y="2972664"/>
            <a:ext cx="2592370" cy="2592370"/>
          </a:xfrm>
          <a:prstGeom prst="rect">
            <a:avLst/>
          </a:prstGeom>
        </p:spPr>
      </p:pic>
      <p:sp>
        <p:nvSpPr>
          <p:cNvPr id="25" name="TextBox 22">
            <a:extLst>
              <a:ext uri="{FF2B5EF4-FFF2-40B4-BE49-F238E27FC236}">
                <a16:creationId xmlns:a16="http://schemas.microsoft.com/office/drawing/2014/main" id="{7DFD6F74-3591-7055-97AA-EBF82EDCC07A}"/>
              </a:ext>
            </a:extLst>
          </p:cNvPr>
          <p:cNvSpPr txBox="1"/>
          <p:nvPr/>
        </p:nvSpPr>
        <p:spPr>
          <a:xfrm>
            <a:off x="1028700" y="9296858"/>
            <a:ext cx="16230600" cy="419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55"/>
              </a:lnSpc>
            </a:pPr>
            <a:r>
              <a:rPr lang="zh-CN" altLang="en-US" sz="2699" spc="269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学号：</a:t>
            </a:r>
            <a:r>
              <a:rPr lang="en-US" altLang="zh-CN" sz="2699" spc="269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18212001</a:t>
            </a:r>
            <a:r>
              <a:rPr lang="en-US" sz="2699" spc="269" dirty="0">
                <a:solidFill>
                  <a:srgbClr val="0030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699" spc="269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答辩日期</a:t>
            </a:r>
            <a:r>
              <a:rPr lang="en-US" sz="2699" spc="269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：6</a:t>
            </a:r>
            <a:r>
              <a:rPr lang="zh-CN" altLang="en-US" sz="2699" spc="269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月</a:t>
            </a:r>
            <a:r>
              <a:rPr lang="en-US" altLang="zh-CN" sz="2699" spc="269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lang="zh-CN" altLang="en-US" sz="2699" spc="269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日</a:t>
            </a:r>
            <a:r>
              <a:rPr lang="en-US" sz="2699" spc="269" dirty="0">
                <a:solidFill>
                  <a:srgbClr val="0030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05"/>
    </mc:Choice>
    <mc:Fallback xmlns="">
      <p:transition spd="slow" advTm="1100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338" y="18222"/>
            <a:ext cx="3952875" cy="10287000"/>
            <a:chOff x="0" y="0"/>
            <a:chExt cx="5270500" cy="13716000"/>
          </a:xfrm>
        </p:grpSpPr>
        <p:sp>
          <p:nvSpPr>
            <p:cNvPr id="3" name="AutoShape 3"/>
            <p:cNvSpPr/>
            <p:nvPr/>
          </p:nvSpPr>
          <p:spPr>
            <a:xfrm>
              <a:off x="238246" y="0"/>
              <a:ext cx="4463011" cy="13716000"/>
            </a:xfrm>
            <a:prstGeom prst="rect">
              <a:avLst/>
            </a:prstGeom>
            <a:solidFill>
              <a:srgbClr val="006A44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862360" y="10893648"/>
              <a:ext cx="3214783" cy="0"/>
            </a:xfrm>
            <a:prstGeom prst="line">
              <a:avLst/>
            </a:prstGeom>
            <a:ln w="127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AutoShape 5"/>
            <p:cNvSpPr/>
            <p:nvPr/>
          </p:nvSpPr>
          <p:spPr>
            <a:xfrm>
              <a:off x="862360" y="7226551"/>
              <a:ext cx="3214783" cy="0"/>
            </a:xfrm>
            <a:prstGeom prst="line">
              <a:avLst/>
            </a:prstGeom>
            <a:ln w="127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6" name="Group 6"/>
            <p:cNvGrpSpPr/>
            <p:nvPr/>
          </p:nvGrpSpPr>
          <p:grpSpPr>
            <a:xfrm>
              <a:off x="0" y="8212443"/>
              <a:ext cx="5270500" cy="1458839"/>
              <a:chOff x="0" y="0"/>
              <a:chExt cx="9823469" cy="271907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50850" cy="450850"/>
              </a:xfrm>
              <a:custGeom>
                <a:avLst/>
                <a:gdLst/>
                <a:ahLst/>
                <a:cxnLst/>
                <a:rect l="l" t="t" r="r" b="b"/>
                <a:pathLst>
                  <a:path w="450850" h="450850">
                    <a:moveTo>
                      <a:pt x="450850" y="450850"/>
                    </a:moveTo>
                    <a:lnTo>
                      <a:pt x="0" y="450850"/>
                    </a:lnTo>
                    <a:lnTo>
                      <a:pt x="450850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0" y="450850"/>
                <a:ext cx="9823469" cy="2269490"/>
              </a:xfrm>
              <a:custGeom>
                <a:avLst/>
                <a:gdLst/>
                <a:ahLst/>
                <a:cxnLst/>
                <a:rect l="l" t="t" r="r" b="b"/>
                <a:pathLst>
                  <a:path w="9823469" h="2269490">
                    <a:moveTo>
                      <a:pt x="9234188" y="0"/>
                    </a:moveTo>
                    <a:lnTo>
                      <a:pt x="0" y="0"/>
                    </a:lnTo>
                    <a:lnTo>
                      <a:pt x="0" y="2269490"/>
                    </a:lnTo>
                    <a:lnTo>
                      <a:pt x="9234188" y="2269490"/>
                    </a:lnTo>
                    <a:lnTo>
                      <a:pt x="9234188" y="2268220"/>
                    </a:lnTo>
                    <a:lnTo>
                      <a:pt x="9823469" y="1134110"/>
                    </a:lnTo>
                    <a:close/>
                  </a:path>
                </a:pathLst>
              </a:custGeom>
              <a:solidFill>
                <a:srgbClr val="E8E9EF"/>
              </a:solidFill>
            </p:spPr>
          </p:sp>
        </p:grpSp>
      </p:grpSp>
      <p:sp>
        <p:nvSpPr>
          <p:cNvPr id="9" name="TextBox 9"/>
          <p:cNvSpPr txBox="1"/>
          <p:nvPr/>
        </p:nvSpPr>
        <p:spPr>
          <a:xfrm>
            <a:off x="420020" y="5787084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研究问题及意义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46313" y="4855729"/>
            <a:ext cx="3165472" cy="329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3"/>
              </a:lnSpc>
            </a:pPr>
            <a:r>
              <a:rPr lang="en-US" sz="2103" spc="210" dirty="0" err="1">
                <a:solidFill>
                  <a:srgbClr val="FFFFFF"/>
                </a:solidFill>
                <a:ea typeface="思源黑体 Bold"/>
              </a:rPr>
              <a:t>选题背景</a:t>
            </a:r>
            <a:endParaRPr lang="en-US" sz="2103" spc="21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46313" y="6699734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006A44"/>
                </a:solidFill>
                <a:ea typeface="思源黑体 Bold"/>
              </a:rPr>
              <a:t>实验一设计及结果</a:t>
            </a:r>
            <a:endParaRPr lang="en-US" sz="2003" spc="200" dirty="0">
              <a:solidFill>
                <a:srgbClr val="006A44"/>
              </a:solidFill>
              <a:ea typeface="思源黑体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73572" y="7592089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实验二设计及结果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13415" y="8497445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结论</a:t>
            </a:r>
            <a:r>
              <a:rPr lang="en-US" sz="2003" spc="200" dirty="0" err="1">
                <a:solidFill>
                  <a:srgbClr val="FFFFFF"/>
                </a:solidFill>
                <a:ea typeface="思源黑体 Bold"/>
              </a:rPr>
              <a:t>与展望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22" name="AutoShape 22"/>
          <p:cNvSpPr/>
          <p:nvPr/>
        </p:nvSpPr>
        <p:spPr>
          <a:xfrm>
            <a:off x="5030893" y="1747611"/>
            <a:ext cx="12228407" cy="0"/>
          </a:xfrm>
          <a:prstGeom prst="line">
            <a:avLst/>
          </a:prstGeom>
          <a:ln w="19050" cap="flat">
            <a:solidFill>
              <a:srgbClr val="00307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64B0D3CD-4F90-B12B-5FE6-28D78C1C0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10" y="655324"/>
            <a:ext cx="2577797" cy="2577797"/>
          </a:xfrm>
          <a:prstGeom prst="rect">
            <a:avLst/>
          </a:prstGeom>
        </p:spPr>
      </p:pic>
      <p:sp>
        <p:nvSpPr>
          <p:cNvPr id="40" name="TextBox 32">
            <a:extLst>
              <a:ext uri="{FF2B5EF4-FFF2-40B4-BE49-F238E27FC236}">
                <a16:creationId xmlns:a16="http://schemas.microsoft.com/office/drawing/2014/main" id="{0DE99648-83CF-E771-128C-D837F8F0F2DE}"/>
              </a:ext>
            </a:extLst>
          </p:cNvPr>
          <p:cNvSpPr txBox="1"/>
          <p:nvPr/>
        </p:nvSpPr>
        <p:spPr>
          <a:xfrm>
            <a:off x="5030892" y="1060587"/>
            <a:ext cx="12228407" cy="545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zh-CN" altLang="en-US" sz="3500" spc="350" dirty="0">
                <a:solidFill>
                  <a:srgbClr val="006A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实验一：判断优先级对自我优势效应的影响</a:t>
            </a:r>
            <a:endParaRPr lang="en-US" sz="3500" spc="350" dirty="0">
              <a:solidFill>
                <a:srgbClr val="006A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AB5282B-35EC-CDB2-5590-4940E2B86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203" y="4533900"/>
            <a:ext cx="9604777" cy="540756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05EE0E1-CBA1-50B1-DA1D-68E97CDAAEDD}"/>
              </a:ext>
            </a:extLst>
          </p:cNvPr>
          <p:cNvSpPr txBox="1"/>
          <p:nvPr/>
        </p:nvSpPr>
        <p:spPr>
          <a:xfrm>
            <a:off x="6941704" y="2619884"/>
            <a:ext cx="10591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Step1</a:t>
            </a:r>
          </a:p>
          <a:p>
            <a:r>
              <a:rPr lang="en-US" altLang="zh-CN" sz="2400" b="1" dirty="0"/>
              <a:t>R</a:t>
            </a:r>
            <a:r>
              <a:rPr lang="zh-CN" altLang="en-US" sz="2400" b="1" dirty="0"/>
              <a:t>语言</a:t>
            </a:r>
            <a:r>
              <a:rPr lang="zh-CN" altLang="en-US" sz="2400" dirty="0"/>
              <a:t>：数据预处理（批量读取被试信息及单个试次数据、计算每个被试在不同条件下的平均反应时、正确率，剔除缺失值、筛选需要的数据列等）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F3FB3C2-C9C1-382A-DADB-9357D849139A}"/>
              </a:ext>
            </a:extLst>
          </p:cNvPr>
          <p:cNvSpPr txBox="1"/>
          <p:nvPr/>
        </p:nvSpPr>
        <p:spPr>
          <a:xfrm>
            <a:off x="4979403" y="4536408"/>
            <a:ext cx="334725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Step2</a:t>
            </a:r>
          </a:p>
          <a:p>
            <a:r>
              <a:rPr lang="en-US" altLang="zh-CN" sz="2400" b="1" dirty="0"/>
              <a:t>JASP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r>
              <a:rPr lang="zh-CN" altLang="en-US" sz="2400" dirty="0"/>
              <a:t>①描述性统计</a:t>
            </a:r>
            <a:endParaRPr lang="en-US" altLang="zh-CN" sz="2400" dirty="0"/>
          </a:p>
          <a:p>
            <a:r>
              <a:rPr lang="zh-CN" altLang="en-US" sz="2400" dirty="0"/>
              <a:t>②推断性统计：</a:t>
            </a:r>
            <a:endParaRPr lang="en-US" altLang="zh-CN" sz="2400" dirty="0"/>
          </a:p>
          <a:p>
            <a:r>
              <a:rPr lang="zh-CN" altLang="en-US" sz="2400" dirty="0"/>
              <a:t>贝叶斯方差分析及两两比较</a:t>
            </a:r>
            <a:endParaRPr lang="en-US" altLang="zh-CN" sz="2400" dirty="0"/>
          </a:p>
          <a:p>
            <a:r>
              <a:rPr lang="zh-CN" altLang="en-US" sz="2400" dirty="0"/>
              <a:t>③可视化作图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B66E17D-3604-5147-F941-5BC613C40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006" y="2563546"/>
            <a:ext cx="1761105" cy="1256668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EF10F3AC-4948-1B18-24EC-0ABCA61C9D24}"/>
              </a:ext>
            </a:extLst>
          </p:cNvPr>
          <p:cNvSpPr txBox="1"/>
          <p:nvPr/>
        </p:nvSpPr>
        <p:spPr>
          <a:xfrm>
            <a:off x="5030892" y="1889171"/>
            <a:ext cx="3347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数据处理流程：</a:t>
            </a:r>
          </a:p>
        </p:txBody>
      </p:sp>
    </p:spTree>
    <p:extLst>
      <p:ext uri="{BB962C8B-B14F-4D97-AF65-F5344CB8AC3E}">
        <p14:creationId xmlns:p14="http://schemas.microsoft.com/office/powerpoint/2010/main" val="3536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62"/>
    </mc:Choice>
    <mc:Fallback xmlns="">
      <p:transition spd="slow" advTm="3596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338" y="18222"/>
            <a:ext cx="3952875" cy="10287000"/>
            <a:chOff x="0" y="0"/>
            <a:chExt cx="5270500" cy="13716000"/>
          </a:xfrm>
        </p:grpSpPr>
        <p:sp>
          <p:nvSpPr>
            <p:cNvPr id="3" name="AutoShape 3"/>
            <p:cNvSpPr/>
            <p:nvPr/>
          </p:nvSpPr>
          <p:spPr>
            <a:xfrm>
              <a:off x="238246" y="0"/>
              <a:ext cx="4463011" cy="13716000"/>
            </a:xfrm>
            <a:prstGeom prst="rect">
              <a:avLst/>
            </a:prstGeom>
            <a:solidFill>
              <a:srgbClr val="006A44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862360" y="10893648"/>
              <a:ext cx="3214783" cy="0"/>
            </a:xfrm>
            <a:prstGeom prst="line">
              <a:avLst/>
            </a:prstGeom>
            <a:ln w="127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AutoShape 5"/>
            <p:cNvSpPr/>
            <p:nvPr/>
          </p:nvSpPr>
          <p:spPr>
            <a:xfrm>
              <a:off x="862360" y="7226551"/>
              <a:ext cx="3214783" cy="0"/>
            </a:xfrm>
            <a:prstGeom prst="line">
              <a:avLst/>
            </a:prstGeom>
            <a:ln w="127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6" name="Group 6"/>
            <p:cNvGrpSpPr/>
            <p:nvPr/>
          </p:nvGrpSpPr>
          <p:grpSpPr>
            <a:xfrm>
              <a:off x="0" y="8212443"/>
              <a:ext cx="5270500" cy="1458839"/>
              <a:chOff x="0" y="0"/>
              <a:chExt cx="9823469" cy="271907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50850" cy="450850"/>
              </a:xfrm>
              <a:custGeom>
                <a:avLst/>
                <a:gdLst/>
                <a:ahLst/>
                <a:cxnLst/>
                <a:rect l="l" t="t" r="r" b="b"/>
                <a:pathLst>
                  <a:path w="450850" h="450850">
                    <a:moveTo>
                      <a:pt x="450850" y="450850"/>
                    </a:moveTo>
                    <a:lnTo>
                      <a:pt x="0" y="450850"/>
                    </a:lnTo>
                    <a:lnTo>
                      <a:pt x="450850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0" y="450850"/>
                <a:ext cx="9823469" cy="2269490"/>
              </a:xfrm>
              <a:custGeom>
                <a:avLst/>
                <a:gdLst/>
                <a:ahLst/>
                <a:cxnLst/>
                <a:rect l="l" t="t" r="r" b="b"/>
                <a:pathLst>
                  <a:path w="9823469" h="2269490">
                    <a:moveTo>
                      <a:pt x="9234188" y="0"/>
                    </a:moveTo>
                    <a:lnTo>
                      <a:pt x="0" y="0"/>
                    </a:lnTo>
                    <a:lnTo>
                      <a:pt x="0" y="2269490"/>
                    </a:lnTo>
                    <a:lnTo>
                      <a:pt x="9234188" y="2269490"/>
                    </a:lnTo>
                    <a:lnTo>
                      <a:pt x="9234188" y="2268220"/>
                    </a:lnTo>
                    <a:lnTo>
                      <a:pt x="9823469" y="1134110"/>
                    </a:lnTo>
                    <a:close/>
                  </a:path>
                </a:pathLst>
              </a:custGeom>
              <a:solidFill>
                <a:srgbClr val="E8E9EF"/>
              </a:solidFill>
            </p:spPr>
          </p:sp>
        </p:grpSp>
      </p:grpSp>
      <p:sp>
        <p:nvSpPr>
          <p:cNvPr id="9" name="TextBox 9"/>
          <p:cNvSpPr txBox="1"/>
          <p:nvPr/>
        </p:nvSpPr>
        <p:spPr>
          <a:xfrm>
            <a:off x="420020" y="5787084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研究问题及意义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46313" y="4855729"/>
            <a:ext cx="3165472" cy="329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3"/>
              </a:lnSpc>
            </a:pPr>
            <a:r>
              <a:rPr lang="en-US" sz="2103" spc="210" dirty="0" err="1">
                <a:solidFill>
                  <a:srgbClr val="FFFFFF"/>
                </a:solidFill>
                <a:ea typeface="思源黑体 Bold"/>
              </a:rPr>
              <a:t>选题背景</a:t>
            </a:r>
            <a:endParaRPr lang="en-US" sz="2103" spc="21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46313" y="6699734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006A44"/>
                </a:solidFill>
                <a:ea typeface="思源黑体 Bold"/>
              </a:rPr>
              <a:t>实验一设计及结果</a:t>
            </a:r>
            <a:endParaRPr lang="en-US" sz="2003" spc="200" dirty="0">
              <a:solidFill>
                <a:srgbClr val="006A44"/>
              </a:solidFill>
              <a:ea typeface="思源黑体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73572" y="7592089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实验二设计及结果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13415" y="8497445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结论</a:t>
            </a:r>
            <a:r>
              <a:rPr lang="en-US" sz="2003" spc="200" dirty="0" err="1">
                <a:solidFill>
                  <a:srgbClr val="FFFFFF"/>
                </a:solidFill>
                <a:ea typeface="思源黑体 Bold"/>
              </a:rPr>
              <a:t>与展望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22" name="AutoShape 22"/>
          <p:cNvSpPr/>
          <p:nvPr/>
        </p:nvSpPr>
        <p:spPr>
          <a:xfrm>
            <a:off x="5030893" y="1747611"/>
            <a:ext cx="12228407" cy="0"/>
          </a:xfrm>
          <a:prstGeom prst="line">
            <a:avLst/>
          </a:prstGeom>
          <a:ln w="19050" cap="flat">
            <a:solidFill>
              <a:srgbClr val="00307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64B0D3CD-4F90-B12B-5FE6-28D78C1C0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10" y="655324"/>
            <a:ext cx="2577797" cy="2577797"/>
          </a:xfrm>
          <a:prstGeom prst="rect">
            <a:avLst/>
          </a:prstGeom>
        </p:spPr>
      </p:pic>
      <p:sp>
        <p:nvSpPr>
          <p:cNvPr id="40" name="TextBox 32">
            <a:extLst>
              <a:ext uri="{FF2B5EF4-FFF2-40B4-BE49-F238E27FC236}">
                <a16:creationId xmlns:a16="http://schemas.microsoft.com/office/drawing/2014/main" id="{0DE99648-83CF-E771-128C-D837F8F0F2DE}"/>
              </a:ext>
            </a:extLst>
          </p:cNvPr>
          <p:cNvSpPr txBox="1"/>
          <p:nvPr/>
        </p:nvSpPr>
        <p:spPr>
          <a:xfrm>
            <a:off x="5030892" y="1060587"/>
            <a:ext cx="12228407" cy="545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zh-CN" altLang="en-US" sz="3500" spc="350" dirty="0">
                <a:solidFill>
                  <a:srgbClr val="006A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实验一：判断优先级对自我优势效应的影响</a:t>
            </a:r>
            <a:endParaRPr lang="en-US" sz="3500" spc="350" dirty="0">
              <a:solidFill>
                <a:srgbClr val="006A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422BDB4-9EB8-9C0C-8514-63F584DE9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354562"/>
            <a:ext cx="9557035" cy="37490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96D13FE-FBED-8AF9-6429-EED33BAF3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811" y="6369124"/>
            <a:ext cx="4388344" cy="380723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72B4DFA-7469-DABE-EA65-7CA094713968}"/>
              </a:ext>
            </a:extLst>
          </p:cNvPr>
          <p:cNvSpPr txBox="1"/>
          <p:nvPr/>
        </p:nvSpPr>
        <p:spPr>
          <a:xfrm>
            <a:off x="4941034" y="1906720"/>
            <a:ext cx="1852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反应时结果：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D19E7A6-1311-A11C-1212-3E3B0115B9F9}"/>
              </a:ext>
            </a:extLst>
          </p:cNvPr>
          <p:cNvSpPr txBox="1"/>
          <p:nvPr/>
        </p:nvSpPr>
        <p:spPr>
          <a:xfrm>
            <a:off x="6793766" y="6057900"/>
            <a:ext cx="2883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实验</a:t>
            </a:r>
            <a:r>
              <a:rPr lang="en-US" altLang="zh-CN" sz="2000" dirty="0"/>
              <a:t>1A</a:t>
            </a:r>
            <a:r>
              <a:rPr lang="zh-CN" altLang="en-US" sz="2000" dirty="0"/>
              <a:t>（匹配判断优先）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50315C5-A5EA-34E8-568C-90DB0398E199}"/>
              </a:ext>
            </a:extLst>
          </p:cNvPr>
          <p:cNvSpPr txBox="1"/>
          <p:nvPr/>
        </p:nvSpPr>
        <p:spPr>
          <a:xfrm>
            <a:off x="11959308" y="6031222"/>
            <a:ext cx="3226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实验</a:t>
            </a:r>
            <a:r>
              <a:rPr lang="en-US" altLang="zh-CN" sz="2000" dirty="0"/>
              <a:t>1B</a:t>
            </a:r>
            <a:r>
              <a:rPr lang="zh-CN" altLang="en-US" sz="2000" dirty="0"/>
              <a:t>（不匹配判断优先）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76BF5D7-B038-7F9F-C466-AD9C67C1303A}"/>
              </a:ext>
            </a:extLst>
          </p:cNvPr>
          <p:cNvSpPr txBox="1"/>
          <p:nvPr/>
        </p:nvSpPr>
        <p:spPr>
          <a:xfrm>
            <a:off x="11145095" y="6591300"/>
            <a:ext cx="592370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贝叶斯方差分析：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中等程度的证据支持图形类型与判断优先级间不存在交互作用</a:t>
            </a:r>
            <a:endParaRPr lang="en-US" altLang="zh-CN" sz="2400" dirty="0"/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极强的证据支持存在图片类型主效应，三种图形间均存在差异</a:t>
            </a:r>
            <a:endParaRPr lang="en-US" altLang="zh-CN" sz="2400" dirty="0"/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极强的证据支持存在判断优先级主效应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4E7C76C-AB5E-0CC9-DA82-D1129F18E6E4}"/>
              </a:ext>
            </a:extLst>
          </p:cNvPr>
          <p:cNvSpPr txBox="1"/>
          <p:nvPr/>
        </p:nvSpPr>
        <p:spPr>
          <a:xfrm>
            <a:off x="8534400" y="1947470"/>
            <a:ext cx="7413053" cy="461665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快同效应量 </a:t>
            </a:r>
            <a:r>
              <a:rPr lang="en-US" altLang="zh-CN" sz="2400" dirty="0"/>
              <a:t>= </a:t>
            </a:r>
            <a:r>
              <a:rPr lang="zh-CN" altLang="en-US" sz="2400" dirty="0"/>
              <a:t>不匹配与匹配情况下，平均反应时之差</a:t>
            </a:r>
          </a:p>
        </p:txBody>
      </p:sp>
    </p:spTree>
    <p:extLst>
      <p:ext uri="{BB962C8B-B14F-4D97-AF65-F5344CB8AC3E}">
        <p14:creationId xmlns:p14="http://schemas.microsoft.com/office/powerpoint/2010/main" val="114717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099"/>
    </mc:Choice>
    <mc:Fallback xmlns="">
      <p:transition spd="slow" advTm="6109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338" y="18222"/>
            <a:ext cx="3952875" cy="10287000"/>
            <a:chOff x="0" y="0"/>
            <a:chExt cx="5270500" cy="13716000"/>
          </a:xfrm>
        </p:grpSpPr>
        <p:sp>
          <p:nvSpPr>
            <p:cNvPr id="3" name="AutoShape 3"/>
            <p:cNvSpPr/>
            <p:nvPr/>
          </p:nvSpPr>
          <p:spPr>
            <a:xfrm>
              <a:off x="238246" y="0"/>
              <a:ext cx="4463011" cy="13716000"/>
            </a:xfrm>
            <a:prstGeom prst="rect">
              <a:avLst/>
            </a:prstGeom>
            <a:solidFill>
              <a:srgbClr val="006A44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862360" y="10893648"/>
              <a:ext cx="3214783" cy="0"/>
            </a:xfrm>
            <a:prstGeom prst="line">
              <a:avLst/>
            </a:prstGeom>
            <a:ln w="127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AutoShape 5"/>
            <p:cNvSpPr/>
            <p:nvPr/>
          </p:nvSpPr>
          <p:spPr>
            <a:xfrm>
              <a:off x="862360" y="7226551"/>
              <a:ext cx="3214783" cy="0"/>
            </a:xfrm>
            <a:prstGeom prst="line">
              <a:avLst/>
            </a:prstGeom>
            <a:ln w="127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6" name="Group 6"/>
            <p:cNvGrpSpPr/>
            <p:nvPr/>
          </p:nvGrpSpPr>
          <p:grpSpPr>
            <a:xfrm>
              <a:off x="0" y="8212443"/>
              <a:ext cx="5270500" cy="1458839"/>
              <a:chOff x="0" y="0"/>
              <a:chExt cx="9823469" cy="271907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50850" cy="450850"/>
              </a:xfrm>
              <a:custGeom>
                <a:avLst/>
                <a:gdLst/>
                <a:ahLst/>
                <a:cxnLst/>
                <a:rect l="l" t="t" r="r" b="b"/>
                <a:pathLst>
                  <a:path w="450850" h="450850">
                    <a:moveTo>
                      <a:pt x="450850" y="450850"/>
                    </a:moveTo>
                    <a:lnTo>
                      <a:pt x="0" y="450850"/>
                    </a:lnTo>
                    <a:lnTo>
                      <a:pt x="450850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0" y="450850"/>
                <a:ext cx="9823469" cy="2269490"/>
              </a:xfrm>
              <a:custGeom>
                <a:avLst/>
                <a:gdLst/>
                <a:ahLst/>
                <a:cxnLst/>
                <a:rect l="l" t="t" r="r" b="b"/>
                <a:pathLst>
                  <a:path w="9823469" h="2269490">
                    <a:moveTo>
                      <a:pt x="9234188" y="0"/>
                    </a:moveTo>
                    <a:lnTo>
                      <a:pt x="0" y="0"/>
                    </a:lnTo>
                    <a:lnTo>
                      <a:pt x="0" y="2269490"/>
                    </a:lnTo>
                    <a:lnTo>
                      <a:pt x="9234188" y="2269490"/>
                    </a:lnTo>
                    <a:lnTo>
                      <a:pt x="9234188" y="2268220"/>
                    </a:lnTo>
                    <a:lnTo>
                      <a:pt x="9823469" y="1134110"/>
                    </a:lnTo>
                    <a:close/>
                  </a:path>
                </a:pathLst>
              </a:custGeom>
              <a:solidFill>
                <a:srgbClr val="E8E9EF"/>
              </a:solidFill>
            </p:spPr>
          </p:sp>
        </p:grpSp>
      </p:grpSp>
      <p:sp>
        <p:nvSpPr>
          <p:cNvPr id="9" name="TextBox 9"/>
          <p:cNvSpPr txBox="1"/>
          <p:nvPr/>
        </p:nvSpPr>
        <p:spPr>
          <a:xfrm>
            <a:off x="420020" y="5787084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研究问题及意义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46313" y="4855729"/>
            <a:ext cx="3165472" cy="329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3"/>
              </a:lnSpc>
            </a:pPr>
            <a:r>
              <a:rPr lang="en-US" sz="2103" spc="210" dirty="0" err="1">
                <a:solidFill>
                  <a:srgbClr val="FFFFFF"/>
                </a:solidFill>
                <a:ea typeface="思源黑体 Bold"/>
              </a:rPr>
              <a:t>选题背景</a:t>
            </a:r>
            <a:endParaRPr lang="en-US" sz="2103" spc="21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46313" y="6699734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006A44"/>
                </a:solidFill>
                <a:ea typeface="思源黑体 Bold"/>
              </a:rPr>
              <a:t>实验一设计及结果</a:t>
            </a:r>
            <a:endParaRPr lang="en-US" sz="2003" spc="200" dirty="0">
              <a:solidFill>
                <a:srgbClr val="006A44"/>
              </a:solidFill>
              <a:ea typeface="思源黑体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73572" y="7592089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实验二设计及结果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13415" y="8497445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结论</a:t>
            </a:r>
            <a:r>
              <a:rPr lang="en-US" sz="2003" spc="200" dirty="0" err="1">
                <a:solidFill>
                  <a:srgbClr val="FFFFFF"/>
                </a:solidFill>
                <a:ea typeface="思源黑体 Bold"/>
              </a:rPr>
              <a:t>与展望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22" name="AutoShape 22"/>
          <p:cNvSpPr/>
          <p:nvPr/>
        </p:nvSpPr>
        <p:spPr>
          <a:xfrm>
            <a:off x="5030893" y="1747611"/>
            <a:ext cx="12228407" cy="0"/>
          </a:xfrm>
          <a:prstGeom prst="line">
            <a:avLst/>
          </a:prstGeom>
          <a:ln w="19050" cap="flat">
            <a:solidFill>
              <a:srgbClr val="00307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64B0D3CD-4F90-B12B-5FE6-28D78C1C0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10" y="655324"/>
            <a:ext cx="2577797" cy="2577797"/>
          </a:xfrm>
          <a:prstGeom prst="rect">
            <a:avLst/>
          </a:prstGeom>
        </p:spPr>
      </p:pic>
      <p:sp>
        <p:nvSpPr>
          <p:cNvPr id="40" name="TextBox 32">
            <a:extLst>
              <a:ext uri="{FF2B5EF4-FFF2-40B4-BE49-F238E27FC236}">
                <a16:creationId xmlns:a16="http://schemas.microsoft.com/office/drawing/2014/main" id="{0DE99648-83CF-E771-128C-D837F8F0F2DE}"/>
              </a:ext>
            </a:extLst>
          </p:cNvPr>
          <p:cNvSpPr txBox="1"/>
          <p:nvPr/>
        </p:nvSpPr>
        <p:spPr>
          <a:xfrm>
            <a:off x="5030892" y="1060587"/>
            <a:ext cx="12228407" cy="545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zh-CN" altLang="en-US" sz="3500" spc="350" dirty="0">
                <a:solidFill>
                  <a:srgbClr val="006A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实验一：判断优先级对自我优势效应的影响</a:t>
            </a:r>
            <a:endParaRPr lang="en-US" sz="3500" spc="350" dirty="0">
              <a:solidFill>
                <a:srgbClr val="006A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0A7D6DB-D3EA-EF18-3F6E-1434F99BC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810" y="2657588"/>
            <a:ext cx="4964869" cy="399383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8B7CFD7-DEC9-DA41-271F-4641A0E1A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400" y="2682955"/>
            <a:ext cx="4857110" cy="396846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86ECEFE-CB1C-CE39-5405-45288381E7BE}"/>
              </a:ext>
            </a:extLst>
          </p:cNvPr>
          <p:cNvSpPr txBox="1"/>
          <p:nvPr/>
        </p:nvSpPr>
        <p:spPr>
          <a:xfrm>
            <a:off x="4941034" y="1906720"/>
            <a:ext cx="1852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正确率结果：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47C4EAD-CB08-1447-BD9C-694ABA46D0DD}"/>
              </a:ext>
            </a:extLst>
          </p:cNvPr>
          <p:cNvSpPr txBox="1"/>
          <p:nvPr/>
        </p:nvSpPr>
        <p:spPr>
          <a:xfrm>
            <a:off x="5334000" y="7272194"/>
            <a:ext cx="1150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贝叶斯方差分析：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较弱的证据支持图片类型、匹配情况与判断优先级间不存在三阶交互作用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极强的证据支持图形类型与匹配情况存在二阶交互作用；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极强的证据支持匹配情况与判断优先级存在二阶交互作用；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较弱的证据支持图形类型与判断优先级存在二阶交互作用；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1BF6908-6EC3-2394-92A6-44156D1B5977}"/>
              </a:ext>
            </a:extLst>
          </p:cNvPr>
          <p:cNvSpPr txBox="1"/>
          <p:nvPr/>
        </p:nvSpPr>
        <p:spPr>
          <a:xfrm>
            <a:off x="6482427" y="6651421"/>
            <a:ext cx="2883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实验</a:t>
            </a:r>
            <a:r>
              <a:rPr lang="en-US" altLang="zh-CN" sz="2000" dirty="0"/>
              <a:t>1A</a:t>
            </a:r>
            <a:r>
              <a:rPr lang="zh-CN" altLang="en-US" sz="2000" dirty="0"/>
              <a:t>（匹配判断优先）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B60BF47-345A-7654-9E29-203397018021}"/>
              </a:ext>
            </a:extLst>
          </p:cNvPr>
          <p:cNvSpPr txBox="1"/>
          <p:nvPr/>
        </p:nvSpPr>
        <p:spPr>
          <a:xfrm>
            <a:off x="11807138" y="6615528"/>
            <a:ext cx="3051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实验</a:t>
            </a:r>
            <a:r>
              <a:rPr lang="en-US" altLang="zh-CN" sz="2000" dirty="0"/>
              <a:t>1B</a:t>
            </a:r>
            <a:r>
              <a:rPr lang="zh-CN" altLang="en-US" sz="2000" dirty="0"/>
              <a:t>（不匹配判断优先）</a:t>
            </a:r>
          </a:p>
        </p:txBody>
      </p:sp>
    </p:spTree>
    <p:extLst>
      <p:ext uri="{BB962C8B-B14F-4D97-AF65-F5344CB8AC3E}">
        <p14:creationId xmlns:p14="http://schemas.microsoft.com/office/powerpoint/2010/main" val="414587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201"/>
    </mc:Choice>
    <mc:Fallback xmlns="">
      <p:transition spd="slow" advTm="4320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8131" y="2247"/>
            <a:ext cx="3952875" cy="10287000"/>
            <a:chOff x="0" y="0"/>
            <a:chExt cx="5270500" cy="13716000"/>
          </a:xfrm>
        </p:grpSpPr>
        <p:sp>
          <p:nvSpPr>
            <p:cNvPr id="3" name="AutoShape 3"/>
            <p:cNvSpPr/>
            <p:nvPr/>
          </p:nvSpPr>
          <p:spPr>
            <a:xfrm>
              <a:off x="238246" y="0"/>
              <a:ext cx="4463011" cy="13716000"/>
            </a:xfrm>
            <a:prstGeom prst="rect">
              <a:avLst/>
            </a:prstGeom>
            <a:solidFill>
              <a:srgbClr val="006A44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862360" y="8448917"/>
              <a:ext cx="3214783" cy="0"/>
            </a:xfrm>
            <a:prstGeom prst="line">
              <a:avLst/>
            </a:prstGeom>
            <a:ln w="127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AutoShape 5"/>
            <p:cNvSpPr/>
            <p:nvPr/>
          </p:nvSpPr>
          <p:spPr>
            <a:xfrm>
              <a:off x="862360" y="7226551"/>
              <a:ext cx="3214783" cy="0"/>
            </a:xfrm>
            <a:prstGeom prst="line">
              <a:avLst/>
            </a:prstGeom>
            <a:ln w="127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6" name="Group 6"/>
            <p:cNvGrpSpPr/>
            <p:nvPr/>
          </p:nvGrpSpPr>
          <p:grpSpPr>
            <a:xfrm>
              <a:off x="0" y="9434809"/>
              <a:ext cx="5270500" cy="1458839"/>
              <a:chOff x="0" y="0"/>
              <a:chExt cx="9823469" cy="271907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50850" cy="450850"/>
              </a:xfrm>
              <a:custGeom>
                <a:avLst/>
                <a:gdLst/>
                <a:ahLst/>
                <a:cxnLst/>
                <a:rect l="l" t="t" r="r" b="b"/>
                <a:pathLst>
                  <a:path w="450850" h="450850">
                    <a:moveTo>
                      <a:pt x="450850" y="450850"/>
                    </a:moveTo>
                    <a:lnTo>
                      <a:pt x="0" y="450850"/>
                    </a:lnTo>
                    <a:lnTo>
                      <a:pt x="450850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0" y="450850"/>
                <a:ext cx="9823469" cy="2269490"/>
              </a:xfrm>
              <a:custGeom>
                <a:avLst/>
                <a:gdLst/>
                <a:ahLst/>
                <a:cxnLst/>
                <a:rect l="l" t="t" r="r" b="b"/>
                <a:pathLst>
                  <a:path w="9823469" h="2269490">
                    <a:moveTo>
                      <a:pt x="9234188" y="0"/>
                    </a:moveTo>
                    <a:lnTo>
                      <a:pt x="0" y="0"/>
                    </a:lnTo>
                    <a:lnTo>
                      <a:pt x="0" y="2269490"/>
                    </a:lnTo>
                    <a:lnTo>
                      <a:pt x="9234188" y="2269490"/>
                    </a:lnTo>
                    <a:lnTo>
                      <a:pt x="9234188" y="2268220"/>
                    </a:lnTo>
                    <a:lnTo>
                      <a:pt x="9823469" y="1134110"/>
                    </a:lnTo>
                    <a:close/>
                  </a:path>
                </a:pathLst>
              </a:custGeom>
              <a:solidFill>
                <a:srgbClr val="E8E9EF"/>
              </a:solidFill>
            </p:spPr>
          </p:sp>
        </p:grpSp>
      </p:grpSp>
      <p:sp>
        <p:nvSpPr>
          <p:cNvPr id="9" name="TextBox 9"/>
          <p:cNvSpPr txBox="1"/>
          <p:nvPr/>
        </p:nvSpPr>
        <p:spPr>
          <a:xfrm>
            <a:off x="521833" y="5796834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研究问题及意义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07127" y="4867108"/>
            <a:ext cx="3165472" cy="329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3"/>
              </a:lnSpc>
            </a:pPr>
            <a:r>
              <a:rPr lang="en-US" sz="2103" spc="210" dirty="0" err="1">
                <a:solidFill>
                  <a:srgbClr val="FFFFFF"/>
                </a:solidFill>
                <a:ea typeface="思源黑体 Bold"/>
              </a:rPr>
              <a:t>选题背景</a:t>
            </a:r>
            <a:endParaRPr lang="en-US" sz="2103" spc="21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54325" y="6672295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实验一设计及结果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21464" y="7558134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006A44"/>
                </a:solidFill>
                <a:ea typeface="思源黑体 Bold"/>
              </a:rPr>
              <a:t>实验二设计及结果</a:t>
            </a:r>
            <a:endParaRPr lang="en-US" sz="2003" spc="200" dirty="0">
              <a:solidFill>
                <a:srgbClr val="006A44"/>
              </a:solidFill>
              <a:ea typeface="思源黑体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05033" y="8473013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结论</a:t>
            </a:r>
            <a:r>
              <a:rPr lang="en-US" sz="2003" spc="200" dirty="0" err="1">
                <a:solidFill>
                  <a:srgbClr val="FFFFFF"/>
                </a:solidFill>
                <a:ea typeface="思源黑体 Bold"/>
              </a:rPr>
              <a:t>与展望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22" name="AutoShape 22"/>
          <p:cNvSpPr/>
          <p:nvPr/>
        </p:nvSpPr>
        <p:spPr>
          <a:xfrm>
            <a:off x="5030893" y="1747611"/>
            <a:ext cx="12228407" cy="0"/>
          </a:xfrm>
          <a:prstGeom prst="line">
            <a:avLst/>
          </a:prstGeom>
          <a:ln w="19050" cap="flat">
            <a:solidFill>
              <a:srgbClr val="006A44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E894E453-8A58-DCD2-5B42-04A06EF2B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10" y="655324"/>
            <a:ext cx="2577797" cy="2577797"/>
          </a:xfrm>
          <a:prstGeom prst="rect">
            <a:avLst/>
          </a:prstGeom>
        </p:spPr>
      </p:pic>
      <p:sp>
        <p:nvSpPr>
          <p:cNvPr id="62" name="TextBox 32">
            <a:extLst>
              <a:ext uri="{FF2B5EF4-FFF2-40B4-BE49-F238E27FC236}">
                <a16:creationId xmlns:a16="http://schemas.microsoft.com/office/drawing/2014/main" id="{46264307-1205-5B55-C526-E11ECF232DE2}"/>
              </a:ext>
            </a:extLst>
          </p:cNvPr>
          <p:cNvSpPr txBox="1"/>
          <p:nvPr/>
        </p:nvSpPr>
        <p:spPr>
          <a:xfrm>
            <a:off x="5030892" y="1060587"/>
            <a:ext cx="12228407" cy="545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zh-CN" altLang="en-US" sz="3500" spc="350" dirty="0">
                <a:solidFill>
                  <a:srgbClr val="006A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实验二：任务目标对自我优势效应的影响</a:t>
            </a:r>
            <a:endParaRPr lang="en-US" sz="3500" spc="350" dirty="0">
              <a:solidFill>
                <a:srgbClr val="006A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3F82930-4B9A-40F3-8410-96EA30B7DEDA}"/>
              </a:ext>
            </a:extLst>
          </p:cNvPr>
          <p:cNvSpPr txBox="1"/>
          <p:nvPr/>
        </p:nvSpPr>
        <p:spPr>
          <a:xfrm>
            <a:off x="5030892" y="2057349"/>
            <a:ext cx="10894908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/>
              <a:t>实验设计</a:t>
            </a:r>
            <a:r>
              <a:rPr lang="zh-CN" altLang="en-US" sz="2400" dirty="0"/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3×3×2</a:t>
            </a:r>
            <a:r>
              <a:rPr lang="en-US" altLang="zh-CN" sz="2400" dirty="0"/>
              <a:t> </a:t>
            </a:r>
            <a:r>
              <a:rPr lang="zh-CN" altLang="en-US" sz="2400" dirty="0"/>
              <a:t>三因素被试内实验设计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endParaRPr lang="en-US" altLang="zh-CN" sz="2400" dirty="0"/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/>
              <a:t>自变量：</a:t>
            </a:r>
            <a:r>
              <a:rPr lang="zh-CN" altLang="en-US" sz="2400" dirty="0"/>
              <a:t>重点关注图形（自我</a:t>
            </a:r>
            <a:r>
              <a:rPr lang="en-US" altLang="zh-CN" sz="2400" dirty="0"/>
              <a:t>VS</a:t>
            </a:r>
            <a:r>
              <a:rPr lang="zh-CN" altLang="en-US" sz="2400" dirty="0"/>
              <a:t>朋友</a:t>
            </a:r>
            <a:r>
              <a:rPr lang="en-US" altLang="zh-CN" sz="2400" dirty="0"/>
              <a:t>VS</a:t>
            </a:r>
            <a:r>
              <a:rPr lang="zh-CN" altLang="en-US" sz="2400" dirty="0"/>
              <a:t>生人）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                       </a:t>
            </a:r>
            <a:r>
              <a:rPr lang="zh-CN" altLang="en-US" sz="2400" dirty="0"/>
              <a:t>反应目标的社会相关性（自我 </a:t>
            </a:r>
            <a:r>
              <a:rPr lang="en-US" altLang="zh-CN" sz="2400" dirty="0"/>
              <a:t>VS </a:t>
            </a:r>
            <a:r>
              <a:rPr lang="zh-CN" altLang="en-US" sz="2400" dirty="0"/>
              <a:t>朋友 </a:t>
            </a:r>
            <a:r>
              <a:rPr lang="en-US" altLang="zh-CN" sz="2400" dirty="0"/>
              <a:t>VS </a:t>
            </a:r>
            <a:r>
              <a:rPr lang="zh-CN" altLang="en-US" sz="2400" dirty="0"/>
              <a:t>生人）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                       图形</a:t>
            </a:r>
            <a:r>
              <a:rPr lang="en-US" altLang="zh-CN" sz="2400" dirty="0"/>
              <a:t>-</a:t>
            </a:r>
            <a:r>
              <a:rPr lang="zh-CN" altLang="en-US" sz="2400" dirty="0"/>
              <a:t>标签匹配情况（匹配 </a:t>
            </a:r>
            <a:r>
              <a:rPr lang="en-US" altLang="zh-CN" sz="2400" dirty="0"/>
              <a:t>VS </a:t>
            </a:r>
            <a:r>
              <a:rPr lang="zh-CN" altLang="en-US" sz="2400" dirty="0"/>
              <a:t>不匹配）</a:t>
            </a:r>
            <a:endParaRPr lang="en-US" altLang="zh-CN" sz="2400" dirty="0"/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/>
              <a:t>因变量：</a:t>
            </a:r>
            <a:r>
              <a:rPr lang="zh-CN" altLang="en-US" sz="2400" dirty="0"/>
              <a:t>被试的按键反应时、正确率</a:t>
            </a:r>
            <a:endParaRPr lang="en-US" altLang="zh-CN" sz="2400" dirty="0"/>
          </a:p>
          <a:p>
            <a:endParaRPr lang="en-US" altLang="zh-CN" sz="2400" b="1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/>
              <a:t>被试</a:t>
            </a:r>
            <a:r>
              <a:rPr lang="zh-CN" altLang="en-US" sz="2400" dirty="0"/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20~24</a:t>
            </a:r>
            <a:r>
              <a:rPr lang="zh-CN" altLang="en-US" sz="2400" dirty="0"/>
              <a:t>岁被试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zh-CN" altLang="en-US" sz="2400" dirty="0"/>
              <a:t>名（男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14</a:t>
            </a:r>
            <a:r>
              <a:rPr lang="zh-CN" altLang="en-US" sz="2400" dirty="0"/>
              <a:t>名；女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7</a:t>
            </a:r>
            <a:r>
              <a:rPr lang="zh-CN" altLang="en-US" sz="2400" dirty="0"/>
              <a:t>名）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/>
              <a:t>实验材料</a:t>
            </a:r>
            <a:r>
              <a:rPr lang="zh-CN" altLang="en-US" sz="2400" dirty="0"/>
              <a:t>：几何图形：圆形、正方形和六边形</a:t>
            </a:r>
            <a:endParaRPr lang="en-US" altLang="zh-CN" sz="2400" dirty="0"/>
          </a:p>
          <a:p>
            <a:r>
              <a:rPr lang="zh-CN" altLang="en-US" sz="2400" dirty="0"/>
              <a:t>                           文字标签：自我、朋友、生人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/>
              <a:t>实验任务</a:t>
            </a:r>
            <a:r>
              <a:rPr lang="zh-CN" altLang="en-US" sz="2400" dirty="0"/>
              <a:t>：知觉匹配任务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/>
              <a:t>实验假设：</a:t>
            </a:r>
            <a:r>
              <a:rPr lang="zh-CN" altLang="en-US" sz="2400" dirty="0"/>
              <a:t>重点关注图形为自我时，会出现较明显的自我优先效应；重点关注图形为朋友或生人时，自我优先效应减小或消失，出现相 应图形的反应优势。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1"/>
    </mc:Choice>
    <mc:Fallback xmlns="">
      <p:transition spd="slow" advTm="3703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5DFA31DF-2D96-347C-2D59-138E9E2012CC}"/>
              </a:ext>
            </a:extLst>
          </p:cNvPr>
          <p:cNvSpPr txBox="1"/>
          <p:nvPr/>
        </p:nvSpPr>
        <p:spPr>
          <a:xfrm>
            <a:off x="9528007" y="6708375"/>
            <a:ext cx="1199083" cy="91577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5330D48-E95B-D56F-9862-3F0E2CF76EC3}"/>
              </a:ext>
            </a:extLst>
          </p:cNvPr>
          <p:cNvSpPr txBox="1"/>
          <p:nvPr/>
        </p:nvSpPr>
        <p:spPr>
          <a:xfrm>
            <a:off x="9054764" y="6288401"/>
            <a:ext cx="1199083" cy="91577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E415DB1-6FB3-D950-089E-751CA0CEB3E5}"/>
              </a:ext>
            </a:extLst>
          </p:cNvPr>
          <p:cNvSpPr txBox="1"/>
          <p:nvPr/>
        </p:nvSpPr>
        <p:spPr>
          <a:xfrm>
            <a:off x="8600735" y="5688500"/>
            <a:ext cx="1199083" cy="91577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F842C5A-1E6A-82CB-EDB4-82E5A9D7A305}"/>
              </a:ext>
            </a:extLst>
          </p:cNvPr>
          <p:cNvSpPr txBox="1"/>
          <p:nvPr/>
        </p:nvSpPr>
        <p:spPr>
          <a:xfrm>
            <a:off x="7926844" y="5179243"/>
            <a:ext cx="1199083" cy="91577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84ADF76-9987-FCCF-81DD-231C3A3EC0F3}"/>
              </a:ext>
            </a:extLst>
          </p:cNvPr>
          <p:cNvSpPr txBox="1"/>
          <p:nvPr/>
        </p:nvSpPr>
        <p:spPr>
          <a:xfrm>
            <a:off x="10596520" y="7704486"/>
            <a:ext cx="1199083" cy="91577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" name="Group 2"/>
          <p:cNvGrpSpPr/>
          <p:nvPr/>
        </p:nvGrpSpPr>
        <p:grpSpPr>
          <a:xfrm>
            <a:off x="128131" y="2247"/>
            <a:ext cx="3952875" cy="10287000"/>
            <a:chOff x="0" y="0"/>
            <a:chExt cx="5270500" cy="13716000"/>
          </a:xfrm>
        </p:grpSpPr>
        <p:sp>
          <p:nvSpPr>
            <p:cNvPr id="3" name="AutoShape 3"/>
            <p:cNvSpPr/>
            <p:nvPr/>
          </p:nvSpPr>
          <p:spPr>
            <a:xfrm>
              <a:off x="238246" y="0"/>
              <a:ext cx="4463011" cy="13716000"/>
            </a:xfrm>
            <a:prstGeom prst="rect">
              <a:avLst/>
            </a:prstGeom>
            <a:solidFill>
              <a:srgbClr val="006A44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862360" y="8448917"/>
              <a:ext cx="3214783" cy="0"/>
            </a:xfrm>
            <a:prstGeom prst="line">
              <a:avLst/>
            </a:prstGeom>
            <a:ln w="127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AutoShape 5"/>
            <p:cNvSpPr/>
            <p:nvPr/>
          </p:nvSpPr>
          <p:spPr>
            <a:xfrm>
              <a:off x="862360" y="7226551"/>
              <a:ext cx="3214783" cy="0"/>
            </a:xfrm>
            <a:prstGeom prst="line">
              <a:avLst/>
            </a:prstGeom>
            <a:ln w="127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6" name="Group 6"/>
            <p:cNvGrpSpPr/>
            <p:nvPr/>
          </p:nvGrpSpPr>
          <p:grpSpPr>
            <a:xfrm>
              <a:off x="0" y="9434809"/>
              <a:ext cx="5270500" cy="1458839"/>
              <a:chOff x="0" y="0"/>
              <a:chExt cx="9823469" cy="271907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50850" cy="450850"/>
              </a:xfrm>
              <a:custGeom>
                <a:avLst/>
                <a:gdLst/>
                <a:ahLst/>
                <a:cxnLst/>
                <a:rect l="l" t="t" r="r" b="b"/>
                <a:pathLst>
                  <a:path w="450850" h="450850">
                    <a:moveTo>
                      <a:pt x="450850" y="450850"/>
                    </a:moveTo>
                    <a:lnTo>
                      <a:pt x="0" y="450850"/>
                    </a:lnTo>
                    <a:lnTo>
                      <a:pt x="450850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0" y="450850"/>
                <a:ext cx="9823469" cy="2269490"/>
              </a:xfrm>
              <a:custGeom>
                <a:avLst/>
                <a:gdLst/>
                <a:ahLst/>
                <a:cxnLst/>
                <a:rect l="l" t="t" r="r" b="b"/>
                <a:pathLst>
                  <a:path w="9823469" h="2269490">
                    <a:moveTo>
                      <a:pt x="9234188" y="0"/>
                    </a:moveTo>
                    <a:lnTo>
                      <a:pt x="0" y="0"/>
                    </a:lnTo>
                    <a:lnTo>
                      <a:pt x="0" y="2269490"/>
                    </a:lnTo>
                    <a:lnTo>
                      <a:pt x="9234188" y="2269490"/>
                    </a:lnTo>
                    <a:lnTo>
                      <a:pt x="9234188" y="2268220"/>
                    </a:lnTo>
                    <a:lnTo>
                      <a:pt x="9823469" y="1134110"/>
                    </a:lnTo>
                    <a:close/>
                  </a:path>
                </a:pathLst>
              </a:custGeom>
              <a:solidFill>
                <a:srgbClr val="E8E9EF"/>
              </a:solidFill>
            </p:spPr>
          </p:sp>
        </p:grpSp>
      </p:grpSp>
      <p:sp>
        <p:nvSpPr>
          <p:cNvPr id="9" name="TextBox 9"/>
          <p:cNvSpPr txBox="1"/>
          <p:nvPr/>
        </p:nvSpPr>
        <p:spPr>
          <a:xfrm>
            <a:off x="521833" y="5796834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研究问题及意义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07127" y="4867108"/>
            <a:ext cx="3165472" cy="329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3"/>
              </a:lnSpc>
            </a:pPr>
            <a:r>
              <a:rPr lang="en-US" sz="2103" spc="210" dirty="0" err="1">
                <a:solidFill>
                  <a:srgbClr val="FFFFFF"/>
                </a:solidFill>
                <a:ea typeface="思源黑体 Bold"/>
              </a:rPr>
              <a:t>选题背景</a:t>
            </a:r>
            <a:endParaRPr lang="en-US" sz="2103" spc="21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54325" y="6672295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实验一设计及结果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21464" y="7558134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006A44"/>
                </a:solidFill>
                <a:ea typeface="思源黑体 Bold"/>
              </a:rPr>
              <a:t>实验二设计及结果</a:t>
            </a:r>
            <a:endParaRPr lang="en-US" sz="2003" spc="200" dirty="0">
              <a:solidFill>
                <a:srgbClr val="006A44"/>
              </a:solidFill>
              <a:ea typeface="思源黑体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05033" y="8473013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结论</a:t>
            </a:r>
            <a:r>
              <a:rPr lang="en-US" sz="2003" spc="200" dirty="0" err="1">
                <a:solidFill>
                  <a:srgbClr val="FFFFFF"/>
                </a:solidFill>
                <a:ea typeface="思源黑体 Bold"/>
              </a:rPr>
              <a:t>与展望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22" name="AutoShape 22"/>
          <p:cNvSpPr/>
          <p:nvPr/>
        </p:nvSpPr>
        <p:spPr>
          <a:xfrm>
            <a:off x="5030893" y="1747611"/>
            <a:ext cx="12228407" cy="0"/>
          </a:xfrm>
          <a:prstGeom prst="line">
            <a:avLst/>
          </a:prstGeom>
          <a:ln w="19050" cap="flat">
            <a:solidFill>
              <a:srgbClr val="006A44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E894E453-8A58-DCD2-5B42-04A06EF2B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10" y="655324"/>
            <a:ext cx="2577797" cy="2577797"/>
          </a:xfrm>
          <a:prstGeom prst="rect">
            <a:avLst/>
          </a:prstGeom>
        </p:spPr>
      </p:pic>
      <p:sp>
        <p:nvSpPr>
          <p:cNvPr id="62" name="TextBox 32">
            <a:extLst>
              <a:ext uri="{FF2B5EF4-FFF2-40B4-BE49-F238E27FC236}">
                <a16:creationId xmlns:a16="http://schemas.microsoft.com/office/drawing/2014/main" id="{46264307-1205-5B55-C526-E11ECF232DE2}"/>
              </a:ext>
            </a:extLst>
          </p:cNvPr>
          <p:cNvSpPr txBox="1"/>
          <p:nvPr/>
        </p:nvSpPr>
        <p:spPr>
          <a:xfrm>
            <a:off x="5030892" y="1060587"/>
            <a:ext cx="12228407" cy="545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zh-CN" altLang="en-US" sz="3500" spc="350" dirty="0">
                <a:solidFill>
                  <a:srgbClr val="006A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实验二：任务目标对自我优势效应的影响</a:t>
            </a:r>
            <a:endParaRPr lang="en-US" sz="3500" spc="350" dirty="0">
              <a:solidFill>
                <a:srgbClr val="006A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C38C7BF-68B6-BB74-55FE-D494B87CE03A}"/>
              </a:ext>
            </a:extLst>
          </p:cNvPr>
          <p:cNvSpPr txBox="1"/>
          <p:nvPr/>
        </p:nvSpPr>
        <p:spPr>
          <a:xfrm>
            <a:off x="10073272" y="7253520"/>
            <a:ext cx="1057275" cy="8087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519A386-087D-3168-280B-98C5629FF867}"/>
              </a:ext>
            </a:extLst>
          </p:cNvPr>
          <p:cNvSpPr txBox="1"/>
          <p:nvPr/>
        </p:nvSpPr>
        <p:spPr>
          <a:xfrm>
            <a:off x="8341721" y="5441732"/>
            <a:ext cx="1905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＋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A99ABB0-B5C7-88C3-A273-19D857D6D9CA}"/>
              </a:ext>
            </a:extLst>
          </p:cNvPr>
          <p:cNvSpPr txBox="1"/>
          <p:nvPr/>
        </p:nvSpPr>
        <p:spPr>
          <a:xfrm>
            <a:off x="7303426" y="5856254"/>
            <a:ext cx="1057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 ms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DCA0769-E193-3AE2-5471-8A180D9A8048}"/>
              </a:ext>
            </a:extLst>
          </p:cNvPr>
          <p:cNvSpPr txBox="1"/>
          <p:nvPr/>
        </p:nvSpPr>
        <p:spPr>
          <a:xfrm>
            <a:off x="8318777" y="6914065"/>
            <a:ext cx="1166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1500 ms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3827ECE-3748-9A17-9286-291BC35AFB37}"/>
              </a:ext>
            </a:extLst>
          </p:cNvPr>
          <p:cNvSpPr txBox="1"/>
          <p:nvPr/>
        </p:nvSpPr>
        <p:spPr>
          <a:xfrm>
            <a:off x="10134592" y="7903826"/>
            <a:ext cx="633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sz="2400" b="1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C7852FE-3F1B-1EAF-FD30-9AAC00C2B381}"/>
              </a:ext>
            </a:extLst>
          </p:cNvPr>
          <p:cNvCxnSpPr>
            <a:cxnSpLocks/>
          </p:cNvCxnSpPr>
          <p:nvPr/>
        </p:nvCxnSpPr>
        <p:spPr>
          <a:xfrm>
            <a:off x="6711260" y="5427987"/>
            <a:ext cx="4196944" cy="426029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E52426A-D832-D111-11C2-402207F2086F}"/>
              </a:ext>
            </a:extLst>
          </p:cNvPr>
          <p:cNvSpPr txBox="1"/>
          <p:nvPr/>
        </p:nvSpPr>
        <p:spPr>
          <a:xfrm>
            <a:off x="11110018" y="8303241"/>
            <a:ext cx="1199083" cy="91577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C3A5405-64DD-5947-CFDF-60566FD257C6}"/>
              </a:ext>
            </a:extLst>
          </p:cNvPr>
          <p:cNvSpPr txBox="1"/>
          <p:nvPr/>
        </p:nvSpPr>
        <p:spPr>
          <a:xfrm>
            <a:off x="11259909" y="8439792"/>
            <a:ext cx="887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指导语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(A/B/C)</a:t>
            </a:r>
            <a:r>
              <a:rPr lang="zh-CN" altLang="en-US" sz="1600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B1ACFAF-86B6-7AE2-1B94-3AA17B4C319C}"/>
              </a:ext>
            </a:extLst>
          </p:cNvPr>
          <p:cNvSpPr txBox="1"/>
          <p:nvPr/>
        </p:nvSpPr>
        <p:spPr>
          <a:xfrm>
            <a:off x="11963365" y="9055710"/>
            <a:ext cx="633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B1982C4-CE41-2A70-3A43-CEEBAEBD916C}"/>
              </a:ext>
            </a:extLst>
          </p:cNvPr>
          <p:cNvSpPr txBox="1"/>
          <p:nvPr/>
        </p:nvSpPr>
        <p:spPr>
          <a:xfrm>
            <a:off x="10837587" y="8012092"/>
            <a:ext cx="716948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休息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2183814-92A5-0C2A-108A-D05FE0CC1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719" y="5851634"/>
            <a:ext cx="287339" cy="283918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22603FD1-644C-AE2E-AD07-6EBC8F6737C7}"/>
              </a:ext>
            </a:extLst>
          </p:cNvPr>
          <p:cNvSpPr txBox="1"/>
          <p:nvPr/>
        </p:nvSpPr>
        <p:spPr>
          <a:xfrm>
            <a:off x="8957307" y="6177925"/>
            <a:ext cx="538164" cy="2923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300" dirty="0">
                <a:solidFill>
                  <a:schemeClr val="bg1"/>
                </a:solidFill>
              </a:rPr>
              <a:t>自我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3190474-6E0F-4580-FFA7-9371DAFA029D}"/>
              </a:ext>
            </a:extLst>
          </p:cNvPr>
          <p:cNvSpPr txBox="1"/>
          <p:nvPr/>
        </p:nvSpPr>
        <p:spPr>
          <a:xfrm>
            <a:off x="9608571" y="6941459"/>
            <a:ext cx="929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FFFF00"/>
                </a:solidFill>
              </a:rPr>
              <a:t>反馈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5CD7F6C-7099-8FC2-7877-E8ADBA10F1EE}"/>
              </a:ext>
            </a:extLst>
          </p:cNvPr>
          <p:cNvSpPr txBox="1"/>
          <p:nvPr/>
        </p:nvSpPr>
        <p:spPr>
          <a:xfrm>
            <a:off x="10449655" y="7538328"/>
            <a:ext cx="1905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＋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5AD931A-DD15-AFE7-9959-7185D881397F}"/>
              </a:ext>
            </a:extLst>
          </p:cNvPr>
          <p:cNvSpPr txBox="1"/>
          <p:nvPr/>
        </p:nvSpPr>
        <p:spPr>
          <a:xfrm>
            <a:off x="8836641" y="7351309"/>
            <a:ext cx="1057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 ms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C8CC1DF-897B-8E15-29B0-82E3E8B88FB5}"/>
              </a:ext>
            </a:extLst>
          </p:cNvPr>
          <p:cNvSpPr txBox="1"/>
          <p:nvPr/>
        </p:nvSpPr>
        <p:spPr>
          <a:xfrm>
            <a:off x="7924376" y="6322932"/>
            <a:ext cx="1057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ms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433C8E3-16CF-42AF-01EE-D48A3C0715CB}"/>
              </a:ext>
            </a:extLst>
          </p:cNvPr>
          <p:cNvSpPr txBox="1"/>
          <p:nvPr/>
        </p:nvSpPr>
        <p:spPr>
          <a:xfrm>
            <a:off x="9387567" y="7843523"/>
            <a:ext cx="1057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 ms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046EDFD-9B09-892B-6F36-D9CF0FC2D804}"/>
              </a:ext>
            </a:extLst>
          </p:cNvPr>
          <p:cNvSpPr txBox="1"/>
          <p:nvPr/>
        </p:nvSpPr>
        <p:spPr>
          <a:xfrm>
            <a:off x="7228714" y="4569847"/>
            <a:ext cx="1199083" cy="91577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931592B-4219-79EE-2D29-359B26517C0D}"/>
              </a:ext>
            </a:extLst>
          </p:cNvPr>
          <p:cNvSpPr txBox="1"/>
          <p:nvPr/>
        </p:nvSpPr>
        <p:spPr>
          <a:xfrm>
            <a:off x="7370522" y="4705100"/>
            <a:ext cx="887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指导语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(A/B/C)</a:t>
            </a:r>
            <a:r>
              <a:rPr lang="zh-CN" altLang="en-US" sz="1600" dirty="0">
                <a:solidFill>
                  <a:schemeClr val="bg1"/>
                </a:solidFill>
              </a:rPr>
              <a:t>  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2DE5B3C-951A-AFDD-949C-0D5B5681A70B}"/>
              </a:ext>
            </a:extLst>
          </p:cNvPr>
          <p:cNvGrpSpPr/>
          <p:nvPr/>
        </p:nvGrpSpPr>
        <p:grpSpPr>
          <a:xfrm>
            <a:off x="6561727" y="2025864"/>
            <a:ext cx="10347226" cy="1382472"/>
            <a:chOff x="4181289" y="2464633"/>
            <a:chExt cx="7221729" cy="1450490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50EE0D1-2319-4F20-E13C-3FFD882C687C}"/>
                </a:ext>
              </a:extLst>
            </p:cNvPr>
            <p:cNvSpPr txBox="1"/>
            <p:nvPr/>
          </p:nvSpPr>
          <p:spPr>
            <a:xfrm>
              <a:off x="4238946" y="2464633"/>
              <a:ext cx="2245345" cy="9189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13765">
                <a:lnSpc>
                  <a:spcPct val="150000"/>
                </a:lnSpc>
                <a:buSzPct val="25000"/>
                <a:defRPr/>
              </a:pPr>
              <a:r>
                <a:rPr lang="zh-CN" altLang="en-US" dirty="0"/>
                <a:t>    </a:t>
              </a:r>
              <a:r>
                <a:rPr lang="zh-CN" altLang="en-US" b="1" dirty="0"/>
                <a:t>自由练习阶段</a:t>
              </a:r>
              <a:r>
                <a:rPr lang="zh-CN" altLang="en-US" dirty="0"/>
                <a:t>：不限反应时</a:t>
              </a:r>
              <a:endParaRPr lang="en-US" altLang="zh-CN" dirty="0"/>
            </a:p>
            <a:p>
              <a:pPr algn="ctr" defTabSz="913765">
                <a:lnSpc>
                  <a:spcPct val="150000"/>
                </a:lnSpc>
                <a:buSzPct val="25000"/>
                <a:defRPr/>
              </a:pPr>
              <a:r>
                <a:rPr lang="en-US" altLang="zh-CN" dirty="0"/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12×3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trials </a:t>
              </a:r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F75BD4AB-D502-8612-EA92-491C54617656}"/>
                </a:ext>
              </a:extLst>
            </p:cNvPr>
            <p:cNvGrpSpPr/>
            <p:nvPr/>
          </p:nvGrpSpPr>
          <p:grpSpPr>
            <a:xfrm>
              <a:off x="4181289" y="3477350"/>
              <a:ext cx="7221729" cy="437773"/>
              <a:chOff x="4315103" y="3477350"/>
              <a:chExt cx="7221729" cy="437773"/>
            </a:xfrm>
          </p:grpSpPr>
          <p:sp>
            <p:nvSpPr>
              <p:cNvPr id="53" name="任意多边形 47">
                <a:extLst>
                  <a:ext uri="{FF2B5EF4-FFF2-40B4-BE49-F238E27FC236}">
                    <a16:creationId xmlns:a16="http://schemas.microsoft.com/office/drawing/2014/main" id="{5DCD45C3-CD93-587A-FC71-0FFCCAD6071C}"/>
                  </a:ext>
                </a:extLst>
              </p:cNvPr>
              <p:cNvSpPr/>
              <p:nvPr/>
            </p:nvSpPr>
            <p:spPr>
              <a:xfrm>
                <a:off x="9130976" y="3488820"/>
                <a:ext cx="2405856" cy="426303"/>
              </a:xfrm>
              <a:custGeom>
                <a:avLst/>
                <a:gdLst>
                  <a:gd name="connsiteX0" fmla="*/ 1202929 w 2405856"/>
                  <a:gd name="connsiteY0" fmla="*/ 0 h 426303"/>
                  <a:gd name="connsiteX1" fmla="*/ 1376760 w 2405856"/>
                  <a:gd name="connsiteY1" fmla="*/ 163145 h 426303"/>
                  <a:gd name="connsiteX2" fmla="*/ 2405856 w 2405856"/>
                  <a:gd name="connsiteY2" fmla="*/ 163145 h 426303"/>
                  <a:gd name="connsiteX3" fmla="*/ 2405856 w 2405856"/>
                  <a:gd name="connsiteY3" fmla="*/ 426303 h 426303"/>
                  <a:gd name="connsiteX4" fmla="*/ 0 w 2405856"/>
                  <a:gd name="connsiteY4" fmla="*/ 426303 h 426303"/>
                  <a:gd name="connsiteX5" fmla="*/ 0 w 2405856"/>
                  <a:gd name="connsiteY5" fmla="*/ 163145 h 426303"/>
                  <a:gd name="connsiteX6" fmla="*/ 1029097 w 2405856"/>
                  <a:gd name="connsiteY6" fmla="*/ 163145 h 426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5856" h="426303">
                    <a:moveTo>
                      <a:pt x="1202929" y="0"/>
                    </a:moveTo>
                    <a:lnTo>
                      <a:pt x="1376760" y="163145"/>
                    </a:lnTo>
                    <a:lnTo>
                      <a:pt x="2405856" y="163145"/>
                    </a:lnTo>
                    <a:lnTo>
                      <a:pt x="2405856" y="426303"/>
                    </a:lnTo>
                    <a:lnTo>
                      <a:pt x="0" y="426303"/>
                    </a:lnTo>
                    <a:lnTo>
                      <a:pt x="0" y="163145"/>
                    </a:lnTo>
                    <a:lnTo>
                      <a:pt x="1029097" y="163145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任意多边形 46">
                <a:extLst>
                  <a:ext uri="{FF2B5EF4-FFF2-40B4-BE49-F238E27FC236}">
                    <a16:creationId xmlns:a16="http://schemas.microsoft.com/office/drawing/2014/main" id="{91CF8537-FD8E-1CB9-DC80-72BFD0D71B13}"/>
                  </a:ext>
                </a:extLst>
              </p:cNvPr>
              <p:cNvSpPr/>
              <p:nvPr/>
            </p:nvSpPr>
            <p:spPr>
              <a:xfrm>
                <a:off x="4315103" y="3477350"/>
                <a:ext cx="2405856" cy="426303"/>
              </a:xfrm>
              <a:custGeom>
                <a:avLst/>
                <a:gdLst>
                  <a:gd name="connsiteX0" fmla="*/ 1202929 w 2405856"/>
                  <a:gd name="connsiteY0" fmla="*/ 0 h 426303"/>
                  <a:gd name="connsiteX1" fmla="*/ 1376760 w 2405856"/>
                  <a:gd name="connsiteY1" fmla="*/ 163145 h 426303"/>
                  <a:gd name="connsiteX2" fmla="*/ 2405856 w 2405856"/>
                  <a:gd name="connsiteY2" fmla="*/ 163145 h 426303"/>
                  <a:gd name="connsiteX3" fmla="*/ 2405856 w 2405856"/>
                  <a:gd name="connsiteY3" fmla="*/ 426303 h 426303"/>
                  <a:gd name="connsiteX4" fmla="*/ 0 w 2405856"/>
                  <a:gd name="connsiteY4" fmla="*/ 426303 h 426303"/>
                  <a:gd name="connsiteX5" fmla="*/ 0 w 2405856"/>
                  <a:gd name="connsiteY5" fmla="*/ 163145 h 426303"/>
                  <a:gd name="connsiteX6" fmla="*/ 1029097 w 2405856"/>
                  <a:gd name="connsiteY6" fmla="*/ 163145 h 426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5856" h="426303">
                    <a:moveTo>
                      <a:pt x="1202929" y="0"/>
                    </a:moveTo>
                    <a:lnTo>
                      <a:pt x="1376760" y="163145"/>
                    </a:lnTo>
                    <a:lnTo>
                      <a:pt x="2405856" y="163145"/>
                    </a:lnTo>
                    <a:lnTo>
                      <a:pt x="2405856" y="426303"/>
                    </a:lnTo>
                    <a:lnTo>
                      <a:pt x="0" y="426303"/>
                    </a:lnTo>
                    <a:lnTo>
                      <a:pt x="0" y="163145"/>
                    </a:lnTo>
                    <a:lnTo>
                      <a:pt x="1029097" y="163145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DCF54FEA-4387-C9D9-CFAA-CBE945ED801F}"/>
              </a:ext>
            </a:extLst>
          </p:cNvPr>
          <p:cNvSpPr txBox="1"/>
          <p:nvPr/>
        </p:nvSpPr>
        <p:spPr>
          <a:xfrm>
            <a:off x="9911445" y="2090449"/>
            <a:ext cx="3834845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765">
              <a:lnSpc>
                <a:spcPct val="150000"/>
              </a:lnSpc>
              <a:buSzPct val="25000"/>
              <a:defRPr/>
            </a:pPr>
            <a:r>
              <a:rPr lang="zh-CN" altLang="en-US" b="1" dirty="0"/>
              <a:t>正式练习阶段</a:t>
            </a:r>
            <a:r>
              <a:rPr lang="zh-CN" altLang="en-US" dirty="0"/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1.5s </a:t>
            </a:r>
            <a:r>
              <a:rPr lang="zh-CN" altLang="en-US" dirty="0"/>
              <a:t>内做反应</a:t>
            </a:r>
            <a:endParaRPr lang="en-US" altLang="zh-CN" dirty="0"/>
          </a:p>
          <a:p>
            <a:pPr algn="ctr" defTabSz="913765">
              <a:lnSpc>
                <a:spcPct val="150000"/>
              </a:lnSpc>
              <a:buSzPct val="25000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×3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trials 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64AD18F-CE9D-70D2-32F1-17B55F54FB41}"/>
              </a:ext>
            </a:extLst>
          </p:cNvPr>
          <p:cNvSpPr txBox="1"/>
          <p:nvPr/>
        </p:nvSpPr>
        <p:spPr>
          <a:xfrm>
            <a:off x="13213918" y="2032353"/>
            <a:ext cx="3898396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765">
              <a:lnSpc>
                <a:spcPct val="150000"/>
              </a:lnSpc>
              <a:buSzPct val="25000"/>
              <a:defRPr/>
            </a:pPr>
            <a:r>
              <a:rPr lang="zh-CN" altLang="en-US" dirty="0"/>
              <a:t>    </a:t>
            </a:r>
            <a:r>
              <a:rPr lang="zh-CN" altLang="en-US" b="1" dirty="0"/>
              <a:t>正式实验阶段</a:t>
            </a:r>
            <a:endParaRPr lang="en-US" altLang="zh-CN" b="1" dirty="0"/>
          </a:p>
          <a:p>
            <a:pPr algn="ctr" defTabSz="913765">
              <a:lnSpc>
                <a:spcPct val="150000"/>
              </a:lnSpc>
              <a:buSzPct val="25000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72×5×3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trials </a:t>
            </a: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E50AC7FE-FE6F-4967-F105-73BB129F093F}"/>
              </a:ext>
            </a:extLst>
          </p:cNvPr>
          <p:cNvCxnSpPr>
            <a:cxnSpLocks/>
          </p:cNvCxnSpPr>
          <p:nvPr/>
        </p:nvCxnSpPr>
        <p:spPr>
          <a:xfrm>
            <a:off x="6172200" y="1944222"/>
            <a:ext cx="0" cy="213247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7213797F-3CEB-4C57-2643-3CD32168BC47}"/>
              </a:ext>
            </a:extLst>
          </p:cNvPr>
          <p:cNvCxnSpPr>
            <a:cxnSpLocks/>
          </p:cNvCxnSpPr>
          <p:nvPr/>
        </p:nvCxnSpPr>
        <p:spPr>
          <a:xfrm>
            <a:off x="6172200" y="4574543"/>
            <a:ext cx="0" cy="542174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9D3D02AD-B3AE-7086-E6C6-60626437C02E}"/>
              </a:ext>
            </a:extLst>
          </p:cNvPr>
          <p:cNvSpPr txBox="1"/>
          <p:nvPr/>
        </p:nvSpPr>
        <p:spPr>
          <a:xfrm>
            <a:off x="5466523" y="1944222"/>
            <a:ext cx="553998" cy="18276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/>
              <a:t>实验</a:t>
            </a:r>
            <a:r>
              <a:rPr lang="en-US" altLang="zh-CN" sz="2400" dirty="0"/>
              <a:t>2</a:t>
            </a:r>
            <a:r>
              <a:rPr lang="zh-CN" altLang="en-US" sz="2400" dirty="0"/>
              <a:t>三阶段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FF05054-63A0-EC92-CECA-02E01A46B96B}"/>
              </a:ext>
            </a:extLst>
          </p:cNvPr>
          <p:cNvSpPr txBox="1"/>
          <p:nvPr/>
        </p:nvSpPr>
        <p:spPr>
          <a:xfrm>
            <a:off x="5466523" y="6300524"/>
            <a:ext cx="553998" cy="2274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/>
              <a:t>实验</a:t>
            </a:r>
            <a:r>
              <a:rPr lang="en-US" altLang="zh-CN" sz="2400" dirty="0"/>
              <a:t>2</a:t>
            </a:r>
            <a:r>
              <a:rPr lang="zh-CN" altLang="en-US" sz="2400" dirty="0"/>
              <a:t>流程图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5F10E32-5FDE-5D58-AEB8-C812164DEA7D}"/>
              </a:ext>
            </a:extLst>
          </p:cNvPr>
          <p:cNvSpPr txBox="1"/>
          <p:nvPr/>
        </p:nvSpPr>
        <p:spPr>
          <a:xfrm>
            <a:off x="9299754" y="2795890"/>
            <a:ext cx="1439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70%</a:t>
            </a:r>
          </a:p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6DC64DC-8394-3455-74B8-8F2DF4B5E163}"/>
              </a:ext>
            </a:extLst>
          </p:cNvPr>
          <p:cNvSpPr txBox="1"/>
          <p:nvPr/>
        </p:nvSpPr>
        <p:spPr>
          <a:xfrm>
            <a:off x="12803467" y="2836222"/>
            <a:ext cx="1521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70%</a:t>
            </a:r>
          </a:p>
          <a:p>
            <a:endParaRPr lang="zh-CN" altLang="en-US" dirty="0"/>
          </a:p>
        </p:txBody>
      </p:sp>
      <p:sp>
        <p:nvSpPr>
          <p:cNvPr id="17" name="任意多边形 46">
            <a:extLst>
              <a:ext uri="{FF2B5EF4-FFF2-40B4-BE49-F238E27FC236}">
                <a16:creationId xmlns:a16="http://schemas.microsoft.com/office/drawing/2014/main" id="{E60B9739-F35C-AEA9-D43B-098652E94D92}"/>
              </a:ext>
            </a:extLst>
          </p:cNvPr>
          <p:cNvSpPr/>
          <p:nvPr/>
        </p:nvSpPr>
        <p:spPr>
          <a:xfrm>
            <a:off x="10011796" y="3010859"/>
            <a:ext cx="3447088" cy="406312"/>
          </a:xfrm>
          <a:custGeom>
            <a:avLst/>
            <a:gdLst>
              <a:gd name="connsiteX0" fmla="*/ 1202929 w 2405856"/>
              <a:gd name="connsiteY0" fmla="*/ 0 h 426303"/>
              <a:gd name="connsiteX1" fmla="*/ 1376760 w 2405856"/>
              <a:gd name="connsiteY1" fmla="*/ 163145 h 426303"/>
              <a:gd name="connsiteX2" fmla="*/ 2405856 w 2405856"/>
              <a:gd name="connsiteY2" fmla="*/ 163145 h 426303"/>
              <a:gd name="connsiteX3" fmla="*/ 2405856 w 2405856"/>
              <a:gd name="connsiteY3" fmla="*/ 426303 h 426303"/>
              <a:gd name="connsiteX4" fmla="*/ 0 w 2405856"/>
              <a:gd name="connsiteY4" fmla="*/ 426303 h 426303"/>
              <a:gd name="connsiteX5" fmla="*/ 0 w 2405856"/>
              <a:gd name="connsiteY5" fmla="*/ 163145 h 426303"/>
              <a:gd name="connsiteX6" fmla="*/ 1029097 w 2405856"/>
              <a:gd name="connsiteY6" fmla="*/ 163145 h 42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05856" h="426303">
                <a:moveTo>
                  <a:pt x="1202929" y="0"/>
                </a:moveTo>
                <a:lnTo>
                  <a:pt x="1376760" y="163145"/>
                </a:lnTo>
                <a:lnTo>
                  <a:pt x="2405856" y="163145"/>
                </a:lnTo>
                <a:lnTo>
                  <a:pt x="2405856" y="426303"/>
                </a:lnTo>
                <a:lnTo>
                  <a:pt x="0" y="426303"/>
                </a:lnTo>
                <a:lnTo>
                  <a:pt x="0" y="163145"/>
                </a:lnTo>
                <a:lnTo>
                  <a:pt x="1029097" y="163145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2C0C3530-4F17-51DB-0B6F-D7EB78A61904}"/>
              </a:ext>
            </a:extLst>
          </p:cNvPr>
          <p:cNvSpPr/>
          <p:nvPr/>
        </p:nvSpPr>
        <p:spPr>
          <a:xfrm>
            <a:off x="8436971" y="4175941"/>
            <a:ext cx="522543" cy="95540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97208A8-9C3E-90B0-FF8E-F121B9F85F9B}"/>
              </a:ext>
            </a:extLst>
          </p:cNvPr>
          <p:cNvSpPr txBox="1"/>
          <p:nvPr/>
        </p:nvSpPr>
        <p:spPr>
          <a:xfrm>
            <a:off x="8981650" y="4119706"/>
            <a:ext cx="5343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指导语</a:t>
            </a:r>
            <a:r>
              <a:rPr lang="en-US" altLang="zh-CN" sz="2000" dirty="0"/>
              <a:t>A</a:t>
            </a:r>
            <a:r>
              <a:rPr lang="zh-CN" altLang="en-US" sz="2000" dirty="0"/>
              <a:t>：本阶段重点关注图形为自我图形</a:t>
            </a:r>
            <a:endParaRPr lang="en-US" altLang="zh-CN" sz="2000" dirty="0"/>
          </a:p>
          <a:p>
            <a:r>
              <a:rPr lang="zh-CN" altLang="en-US" sz="2000" dirty="0"/>
              <a:t>指导语</a:t>
            </a:r>
            <a:r>
              <a:rPr lang="en-US" altLang="zh-CN" sz="2000" dirty="0"/>
              <a:t>B</a:t>
            </a:r>
            <a:r>
              <a:rPr lang="zh-CN" altLang="en-US" sz="2000" dirty="0"/>
              <a:t>：本阶段重点关注图形为朋友图形</a:t>
            </a:r>
            <a:endParaRPr lang="en-US" altLang="zh-CN" sz="2000" dirty="0"/>
          </a:p>
          <a:p>
            <a:r>
              <a:rPr lang="zh-CN" altLang="en-US" sz="2000" dirty="0"/>
              <a:t>指导语</a:t>
            </a:r>
            <a:r>
              <a:rPr lang="en-US" altLang="zh-CN" sz="2000" dirty="0"/>
              <a:t>C</a:t>
            </a:r>
            <a:r>
              <a:rPr lang="zh-CN" altLang="en-US" sz="2000" dirty="0"/>
              <a:t>：本阶段重点关注图形为生人图形</a:t>
            </a:r>
            <a:endParaRPr lang="en-US" altLang="zh-CN" sz="2000" dirty="0"/>
          </a:p>
        </p:txBody>
      </p:sp>
      <p:sp>
        <p:nvSpPr>
          <p:cNvPr id="32" name="左大括号 31">
            <a:extLst>
              <a:ext uri="{FF2B5EF4-FFF2-40B4-BE49-F238E27FC236}">
                <a16:creationId xmlns:a16="http://schemas.microsoft.com/office/drawing/2014/main" id="{79D33EA7-77EB-11C0-88E1-A41DBBD6C9EB}"/>
              </a:ext>
            </a:extLst>
          </p:cNvPr>
          <p:cNvSpPr/>
          <p:nvPr/>
        </p:nvSpPr>
        <p:spPr>
          <a:xfrm>
            <a:off x="10406928" y="5951880"/>
            <a:ext cx="685585" cy="75649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F47A9DD-D5E7-250C-2465-76C655D3DECB}"/>
              </a:ext>
            </a:extLst>
          </p:cNvPr>
          <p:cNvSpPr txBox="1"/>
          <p:nvPr/>
        </p:nvSpPr>
        <p:spPr>
          <a:xfrm>
            <a:off x="11073807" y="5835239"/>
            <a:ext cx="5504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重点关注图形：匹配按</a:t>
            </a:r>
            <a:r>
              <a:rPr lang="en-US" altLang="zh-CN" sz="2000" dirty="0"/>
              <a:t>F</a:t>
            </a:r>
            <a:r>
              <a:rPr lang="zh-CN" altLang="en-US" sz="2000" dirty="0"/>
              <a:t>键、不匹配按</a:t>
            </a:r>
            <a:r>
              <a:rPr lang="en-US" altLang="zh-CN" sz="2000" dirty="0"/>
              <a:t>J</a:t>
            </a:r>
            <a:r>
              <a:rPr lang="zh-CN" altLang="en-US" sz="2000" dirty="0"/>
              <a:t>键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非重点关注图形：匹配按</a:t>
            </a:r>
            <a:r>
              <a:rPr lang="en-US" altLang="zh-CN" sz="2000" dirty="0"/>
              <a:t>D</a:t>
            </a:r>
            <a:r>
              <a:rPr lang="zh-CN" altLang="en-US" sz="2000" dirty="0"/>
              <a:t>键、不匹配按</a:t>
            </a:r>
            <a:r>
              <a:rPr lang="en-US" altLang="zh-CN" sz="2000" dirty="0"/>
              <a:t>K</a:t>
            </a:r>
            <a:r>
              <a:rPr lang="zh-CN" altLang="en-US" sz="2000" dirty="0"/>
              <a:t>键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9665E34-A45B-23D3-51BB-BA2CF4F297D4}"/>
              </a:ext>
            </a:extLst>
          </p:cNvPr>
          <p:cNvSpPr txBox="1"/>
          <p:nvPr/>
        </p:nvSpPr>
        <p:spPr>
          <a:xfrm>
            <a:off x="13825852" y="3596255"/>
            <a:ext cx="3940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实验平均用时：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 min</a:t>
            </a:r>
            <a:r>
              <a:rPr lang="en-US" altLang="zh-CN" sz="2400" dirty="0"/>
              <a:t>/</a:t>
            </a:r>
            <a:r>
              <a:rPr lang="zh-CN" altLang="en-US" sz="2400" dirty="0"/>
              <a:t>被试</a:t>
            </a:r>
          </a:p>
        </p:txBody>
      </p:sp>
    </p:spTree>
    <p:extLst>
      <p:ext uri="{BB962C8B-B14F-4D97-AF65-F5344CB8AC3E}">
        <p14:creationId xmlns:p14="http://schemas.microsoft.com/office/powerpoint/2010/main" val="15927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210"/>
    </mc:Choice>
    <mc:Fallback xmlns="">
      <p:transition spd="slow" advTm="5421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8131" y="2247"/>
            <a:ext cx="3952875" cy="10287000"/>
            <a:chOff x="0" y="0"/>
            <a:chExt cx="5270500" cy="13716000"/>
          </a:xfrm>
        </p:grpSpPr>
        <p:sp>
          <p:nvSpPr>
            <p:cNvPr id="3" name="AutoShape 3"/>
            <p:cNvSpPr/>
            <p:nvPr/>
          </p:nvSpPr>
          <p:spPr>
            <a:xfrm>
              <a:off x="238246" y="0"/>
              <a:ext cx="4463011" cy="13716000"/>
            </a:xfrm>
            <a:prstGeom prst="rect">
              <a:avLst/>
            </a:prstGeom>
            <a:solidFill>
              <a:srgbClr val="006A44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862360" y="8448917"/>
              <a:ext cx="3214783" cy="0"/>
            </a:xfrm>
            <a:prstGeom prst="line">
              <a:avLst/>
            </a:prstGeom>
            <a:ln w="127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AutoShape 5"/>
            <p:cNvSpPr/>
            <p:nvPr/>
          </p:nvSpPr>
          <p:spPr>
            <a:xfrm>
              <a:off x="862360" y="7226551"/>
              <a:ext cx="3214783" cy="0"/>
            </a:xfrm>
            <a:prstGeom prst="line">
              <a:avLst/>
            </a:prstGeom>
            <a:ln w="127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6" name="Group 6"/>
            <p:cNvGrpSpPr/>
            <p:nvPr/>
          </p:nvGrpSpPr>
          <p:grpSpPr>
            <a:xfrm>
              <a:off x="0" y="9434809"/>
              <a:ext cx="5270500" cy="1458839"/>
              <a:chOff x="0" y="0"/>
              <a:chExt cx="9823469" cy="271907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50850" cy="450850"/>
              </a:xfrm>
              <a:custGeom>
                <a:avLst/>
                <a:gdLst/>
                <a:ahLst/>
                <a:cxnLst/>
                <a:rect l="l" t="t" r="r" b="b"/>
                <a:pathLst>
                  <a:path w="450850" h="450850">
                    <a:moveTo>
                      <a:pt x="450850" y="450850"/>
                    </a:moveTo>
                    <a:lnTo>
                      <a:pt x="0" y="450850"/>
                    </a:lnTo>
                    <a:lnTo>
                      <a:pt x="450850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0" y="450850"/>
                <a:ext cx="9823469" cy="2269490"/>
              </a:xfrm>
              <a:custGeom>
                <a:avLst/>
                <a:gdLst/>
                <a:ahLst/>
                <a:cxnLst/>
                <a:rect l="l" t="t" r="r" b="b"/>
                <a:pathLst>
                  <a:path w="9823469" h="2269490">
                    <a:moveTo>
                      <a:pt x="9234188" y="0"/>
                    </a:moveTo>
                    <a:lnTo>
                      <a:pt x="0" y="0"/>
                    </a:lnTo>
                    <a:lnTo>
                      <a:pt x="0" y="2269490"/>
                    </a:lnTo>
                    <a:lnTo>
                      <a:pt x="9234188" y="2269490"/>
                    </a:lnTo>
                    <a:lnTo>
                      <a:pt x="9234188" y="2268220"/>
                    </a:lnTo>
                    <a:lnTo>
                      <a:pt x="9823469" y="1134110"/>
                    </a:lnTo>
                    <a:close/>
                  </a:path>
                </a:pathLst>
              </a:custGeom>
              <a:solidFill>
                <a:srgbClr val="E8E9EF"/>
              </a:solidFill>
            </p:spPr>
          </p:sp>
        </p:grpSp>
      </p:grpSp>
      <p:sp>
        <p:nvSpPr>
          <p:cNvPr id="9" name="TextBox 9"/>
          <p:cNvSpPr txBox="1"/>
          <p:nvPr/>
        </p:nvSpPr>
        <p:spPr>
          <a:xfrm>
            <a:off x="521833" y="5796834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研究问题及意义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07127" y="4867108"/>
            <a:ext cx="3165472" cy="329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3"/>
              </a:lnSpc>
            </a:pPr>
            <a:r>
              <a:rPr lang="en-US" sz="2103" spc="210" dirty="0" err="1">
                <a:solidFill>
                  <a:srgbClr val="FFFFFF"/>
                </a:solidFill>
                <a:ea typeface="思源黑体 Bold"/>
              </a:rPr>
              <a:t>选题背景</a:t>
            </a:r>
            <a:endParaRPr lang="en-US" sz="2103" spc="21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54325" y="6672295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实验一设计及结果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21464" y="7558134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006A44"/>
                </a:solidFill>
                <a:ea typeface="思源黑体 Bold"/>
              </a:rPr>
              <a:t>实验二设计及结果</a:t>
            </a:r>
            <a:endParaRPr lang="en-US" sz="2003" spc="200" dirty="0">
              <a:solidFill>
                <a:srgbClr val="006A44"/>
              </a:solidFill>
              <a:ea typeface="思源黑体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05033" y="8473013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结论</a:t>
            </a:r>
            <a:r>
              <a:rPr lang="en-US" sz="2003" spc="200" dirty="0" err="1">
                <a:solidFill>
                  <a:srgbClr val="FFFFFF"/>
                </a:solidFill>
                <a:ea typeface="思源黑体 Bold"/>
              </a:rPr>
              <a:t>与展望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22" name="AutoShape 22"/>
          <p:cNvSpPr/>
          <p:nvPr/>
        </p:nvSpPr>
        <p:spPr>
          <a:xfrm>
            <a:off x="5030893" y="1747611"/>
            <a:ext cx="12228407" cy="0"/>
          </a:xfrm>
          <a:prstGeom prst="line">
            <a:avLst/>
          </a:prstGeom>
          <a:ln w="19050" cap="flat">
            <a:solidFill>
              <a:srgbClr val="006A44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E894E453-8A58-DCD2-5B42-04A06EF2B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10" y="655324"/>
            <a:ext cx="2577797" cy="2577797"/>
          </a:xfrm>
          <a:prstGeom prst="rect">
            <a:avLst/>
          </a:prstGeom>
        </p:spPr>
      </p:pic>
      <p:sp>
        <p:nvSpPr>
          <p:cNvPr id="62" name="TextBox 32">
            <a:extLst>
              <a:ext uri="{FF2B5EF4-FFF2-40B4-BE49-F238E27FC236}">
                <a16:creationId xmlns:a16="http://schemas.microsoft.com/office/drawing/2014/main" id="{46264307-1205-5B55-C526-E11ECF232DE2}"/>
              </a:ext>
            </a:extLst>
          </p:cNvPr>
          <p:cNvSpPr txBox="1"/>
          <p:nvPr/>
        </p:nvSpPr>
        <p:spPr>
          <a:xfrm>
            <a:off x="5030892" y="1060587"/>
            <a:ext cx="12228407" cy="545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zh-CN" altLang="en-US" sz="3500" spc="350" dirty="0">
                <a:solidFill>
                  <a:srgbClr val="006A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实验二：任务目标对自我优势效应的影响</a:t>
            </a:r>
            <a:endParaRPr lang="en-US" sz="3500" spc="350" dirty="0">
              <a:solidFill>
                <a:srgbClr val="006A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78FD53B-010A-9755-816A-CC616FE7A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009900"/>
            <a:ext cx="4121151" cy="349591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118C976-856A-B5A1-0EA9-D37ED7170C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828" y="3009900"/>
            <a:ext cx="4029678" cy="347798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92C08F8-D113-C5A4-2F5C-E681F9695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0" y="2985418"/>
            <a:ext cx="4232737" cy="352039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2C315B3-E6B2-5029-EAEB-77F4054D20C0}"/>
              </a:ext>
            </a:extLst>
          </p:cNvPr>
          <p:cNvSpPr txBox="1"/>
          <p:nvPr/>
        </p:nvSpPr>
        <p:spPr>
          <a:xfrm>
            <a:off x="4724400" y="2019300"/>
            <a:ext cx="334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反应时结果：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2AC0E34-2DCF-77ED-CB0C-985115D4DF0B}"/>
              </a:ext>
            </a:extLst>
          </p:cNvPr>
          <p:cNvSpPr txBox="1"/>
          <p:nvPr/>
        </p:nvSpPr>
        <p:spPr>
          <a:xfrm>
            <a:off x="5164140" y="6614837"/>
            <a:ext cx="290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重点关注图形为自我图形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59C7872-5017-5EE3-A0BD-4D777E5246F0}"/>
              </a:ext>
            </a:extLst>
          </p:cNvPr>
          <p:cNvSpPr txBox="1"/>
          <p:nvPr/>
        </p:nvSpPr>
        <p:spPr>
          <a:xfrm>
            <a:off x="9468908" y="6645877"/>
            <a:ext cx="290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重点关注图形为朋友图形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4290399-78BB-770F-197C-572CA2634314}"/>
              </a:ext>
            </a:extLst>
          </p:cNvPr>
          <p:cNvSpPr txBox="1"/>
          <p:nvPr/>
        </p:nvSpPr>
        <p:spPr>
          <a:xfrm>
            <a:off x="13886492" y="6628357"/>
            <a:ext cx="290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重点关注图形为生人图形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D418001-F468-0A4F-BD4D-308BB8214CD2}"/>
              </a:ext>
            </a:extLst>
          </p:cNvPr>
          <p:cNvSpPr txBox="1"/>
          <p:nvPr/>
        </p:nvSpPr>
        <p:spPr>
          <a:xfrm>
            <a:off x="4876800" y="7259772"/>
            <a:ext cx="1120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贝叶斯方差分析：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存在较弱证据支持不存在任务目标、图形类型和匹配情况的三阶交互作用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较强的证据支持存在任务目标与匹配情况的二阶交互作用；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极强的证据支持存在任务目标与图形类型的二阶交互作用；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中等强度的证据支持不存在图片类型与匹配情况的二阶交互作用</a:t>
            </a:r>
          </a:p>
        </p:txBody>
      </p:sp>
    </p:spTree>
    <p:extLst>
      <p:ext uri="{BB962C8B-B14F-4D97-AF65-F5344CB8AC3E}">
        <p14:creationId xmlns:p14="http://schemas.microsoft.com/office/powerpoint/2010/main" val="46700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334"/>
    </mc:Choice>
    <mc:Fallback xmlns="">
      <p:transition spd="slow" advTm="5733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8131" y="2247"/>
            <a:ext cx="3952875" cy="10287000"/>
            <a:chOff x="0" y="0"/>
            <a:chExt cx="5270500" cy="13716000"/>
          </a:xfrm>
        </p:grpSpPr>
        <p:sp>
          <p:nvSpPr>
            <p:cNvPr id="3" name="AutoShape 3"/>
            <p:cNvSpPr/>
            <p:nvPr/>
          </p:nvSpPr>
          <p:spPr>
            <a:xfrm>
              <a:off x="238246" y="0"/>
              <a:ext cx="4463011" cy="13716000"/>
            </a:xfrm>
            <a:prstGeom prst="rect">
              <a:avLst/>
            </a:prstGeom>
            <a:solidFill>
              <a:srgbClr val="006A44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862360" y="8448917"/>
              <a:ext cx="3214783" cy="0"/>
            </a:xfrm>
            <a:prstGeom prst="line">
              <a:avLst/>
            </a:prstGeom>
            <a:ln w="127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AutoShape 5"/>
            <p:cNvSpPr/>
            <p:nvPr/>
          </p:nvSpPr>
          <p:spPr>
            <a:xfrm>
              <a:off x="862360" y="7226551"/>
              <a:ext cx="3214783" cy="0"/>
            </a:xfrm>
            <a:prstGeom prst="line">
              <a:avLst/>
            </a:prstGeom>
            <a:ln w="127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6" name="Group 6"/>
            <p:cNvGrpSpPr/>
            <p:nvPr/>
          </p:nvGrpSpPr>
          <p:grpSpPr>
            <a:xfrm>
              <a:off x="0" y="9434809"/>
              <a:ext cx="5270500" cy="1458839"/>
              <a:chOff x="0" y="0"/>
              <a:chExt cx="9823469" cy="271907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50850" cy="450850"/>
              </a:xfrm>
              <a:custGeom>
                <a:avLst/>
                <a:gdLst/>
                <a:ahLst/>
                <a:cxnLst/>
                <a:rect l="l" t="t" r="r" b="b"/>
                <a:pathLst>
                  <a:path w="450850" h="450850">
                    <a:moveTo>
                      <a:pt x="450850" y="450850"/>
                    </a:moveTo>
                    <a:lnTo>
                      <a:pt x="0" y="450850"/>
                    </a:lnTo>
                    <a:lnTo>
                      <a:pt x="450850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0" y="450850"/>
                <a:ext cx="9823469" cy="2269490"/>
              </a:xfrm>
              <a:custGeom>
                <a:avLst/>
                <a:gdLst/>
                <a:ahLst/>
                <a:cxnLst/>
                <a:rect l="l" t="t" r="r" b="b"/>
                <a:pathLst>
                  <a:path w="9823469" h="2269490">
                    <a:moveTo>
                      <a:pt x="9234188" y="0"/>
                    </a:moveTo>
                    <a:lnTo>
                      <a:pt x="0" y="0"/>
                    </a:lnTo>
                    <a:lnTo>
                      <a:pt x="0" y="2269490"/>
                    </a:lnTo>
                    <a:lnTo>
                      <a:pt x="9234188" y="2269490"/>
                    </a:lnTo>
                    <a:lnTo>
                      <a:pt x="9234188" y="2268220"/>
                    </a:lnTo>
                    <a:lnTo>
                      <a:pt x="9823469" y="1134110"/>
                    </a:lnTo>
                    <a:close/>
                  </a:path>
                </a:pathLst>
              </a:custGeom>
              <a:solidFill>
                <a:srgbClr val="E8E9EF"/>
              </a:solidFill>
            </p:spPr>
          </p:sp>
        </p:grpSp>
      </p:grpSp>
      <p:sp>
        <p:nvSpPr>
          <p:cNvPr id="9" name="TextBox 9"/>
          <p:cNvSpPr txBox="1"/>
          <p:nvPr/>
        </p:nvSpPr>
        <p:spPr>
          <a:xfrm>
            <a:off x="521833" y="5796834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研究问题及意义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07127" y="4867108"/>
            <a:ext cx="3165472" cy="329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3"/>
              </a:lnSpc>
            </a:pPr>
            <a:r>
              <a:rPr lang="en-US" sz="2103" spc="210" dirty="0" err="1">
                <a:solidFill>
                  <a:srgbClr val="FFFFFF"/>
                </a:solidFill>
                <a:ea typeface="思源黑体 Bold"/>
              </a:rPr>
              <a:t>选题背景</a:t>
            </a:r>
            <a:endParaRPr lang="en-US" sz="2103" spc="21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54325" y="6672295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实验一设计及结果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21464" y="7558134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006A44"/>
                </a:solidFill>
                <a:ea typeface="思源黑体 Bold"/>
              </a:rPr>
              <a:t>实验二设计及结果</a:t>
            </a:r>
            <a:endParaRPr lang="en-US" sz="2003" spc="200" dirty="0">
              <a:solidFill>
                <a:srgbClr val="006A44"/>
              </a:solidFill>
              <a:ea typeface="思源黑体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05033" y="8473013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结论</a:t>
            </a:r>
            <a:r>
              <a:rPr lang="en-US" sz="2003" spc="200" dirty="0" err="1">
                <a:solidFill>
                  <a:srgbClr val="FFFFFF"/>
                </a:solidFill>
                <a:ea typeface="思源黑体 Bold"/>
              </a:rPr>
              <a:t>与展望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22" name="AutoShape 22"/>
          <p:cNvSpPr/>
          <p:nvPr/>
        </p:nvSpPr>
        <p:spPr>
          <a:xfrm>
            <a:off x="5030893" y="1747611"/>
            <a:ext cx="12228407" cy="0"/>
          </a:xfrm>
          <a:prstGeom prst="line">
            <a:avLst/>
          </a:prstGeom>
          <a:ln w="19050" cap="flat">
            <a:solidFill>
              <a:srgbClr val="006A44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E894E453-8A58-DCD2-5B42-04A06EF2B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10" y="655324"/>
            <a:ext cx="2577797" cy="2577797"/>
          </a:xfrm>
          <a:prstGeom prst="rect">
            <a:avLst/>
          </a:prstGeom>
        </p:spPr>
      </p:pic>
      <p:sp>
        <p:nvSpPr>
          <p:cNvPr id="62" name="TextBox 32">
            <a:extLst>
              <a:ext uri="{FF2B5EF4-FFF2-40B4-BE49-F238E27FC236}">
                <a16:creationId xmlns:a16="http://schemas.microsoft.com/office/drawing/2014/main" id="{46264307-1205-5B55-C526-E11ECF232DE2}"/>
              </a:ext>
            </a:extLst>
          </p:cNvPr>
          <p:cNvSpPr txBox="1"/>
          <p:nvPr/>
        </p:nvSpPr>
        <p:spPr>
          <a:xfrm>
            <a:off x="5030892" y="1060587"/>
            <a:ext cx="12228407" cy="545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zh-CN" altLang="en-US" sz="3500" spc="350" dirty="0">
                <a:solidFill>
                  <a:srgbClr val="006A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实验二：任务目标对自我优势效应的影响</a:t>
            </a:r>
            <a:endParaRPr lang="en-US" sz="3500" spc="350" dirty="0">
              <a:solidFill>
                <a:srgbClr val="006A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11C2089-0E99-C26F-9765-AF9747D58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972492"/>
            <a:ext cx="4135876" cy="378923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B24DD3B-111F-2459-5AAE-565071F48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583" y="3091128"/>
            <a:ext cx="4049709" cy="368555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AE8A155-D90E-2E34-A56D-02F54AAB6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0200" y="3116405"/>
            <a:ext cx="4049709" cy="368555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B858B6B-D4D7-0B49-257F-DCDB0C566C4C}"/>
              </a:ext>
            </a:extLst>
          </p:cNvPr>
          <p:cNvSpPr txBox="1"/>
          <p:nvPr/>
        </p:nvSpPr>
        <p:spPr>
          <a:xfrm>
            <a:off x="4724400" y="2019300"/>
            <a:ext cx="334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正确率结果：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88852BC-50F4-463C-B402-43986D842ADA}"/>
              </a:ext>
            </a:extLst>
          </p:cNvPr>
          <p:cNvSpPr txBox="1"/>
          <p:nvPr/>
        </p:nvSpPr>
        <p:spPr>
          <a:xfrm>
            <a:off x="5161731" y="6830543"/>
            <a:ext cx="290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重点关注图形为自我图形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FDBC94D-DEEC-155C-1469-4030F3422616}"/>
              </a:ext>
            </a:extLst>
          </p:cNvPr>
          <p:cNvSpPr txBox="1"/>
          <p:nvPr/>
        </p:nvSpPr>
        <p:spPr>
          <a:xfrm>
            <a:off x="9516001" y="6830543"/>
            <a:ext cx="290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重点关注图形为朋友图形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3A10434-890B-767E-6081-7B8BCC9F7EE3}"/>
              </a:ext>
            </a:extLst>
          </p:cNvPr>
          <p:cNvSpPr txBox="1"/>
          <p:nvPr/>
        </p:nvSpPr>
        <p:spPr>
          <a:xfrm>
            <a:off x="13867862" y="6793550"/>
            <a:ext cx="290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重点关注图形为生人图形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342CDAC-C6AF-3FF4-A590-64AE70D9DE90}"/>
              </a:ext>
            </a:extLst>
          </p:cNvPr>
          <p:cNvSpPr txBox="1"/>
          <p:nvPr/>
        </p:nvSpPr>
        <p:spPr>
          <a:xfrm>
            <a:off x="4800600" y="7558134"/>
            <a:ext cx="11125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重点关注图形在匹配条件下，正确率最高；在不匹配条件下，正确率最低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贝叶斯方差分析：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有极强的证据支持存在任务目标、图形类型和匹配情况的最高阶交互作用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85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400"/>
    </mc:Choice>
    <mc:Fallback xmlns="">
      <p:transition spd="slow" advTm="434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4014" y="0"/>
            <a:ext cx="3952875" cy="10287000"/>
            <a:chOff x="0" y="0"/>
            <a:chExt cx="5270500" cy="13716000"/>
          </a:xfrm>
        </p:grpSpPr>
        <p:sp>
          <p:nvSpPr>
            <p:cNvPr id="3" name="AutoShape 3"/>
            <p:cNvSpPr/>
            <p:nvPr/>
          </p:nvSpPr>
          <p:spPr>
            <a:xfrm>
              <a:off x="238246" y="0"/>
              <a:ext cx="4463011" cy="13716000"/>
            </a:xfrm>
            <a:prstGeom prst="rect">
              <a:avLst/>
            </a:prstGeom>
            <a:solidFill>
              <a:srgbClr val="006A44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862360" y="9671282"/>
              <a:ext cx="3214783" cy="0"/>
            </a:xfrm>
            <a:prstGeom prst="line">
              <a:avLst/>
            </a:prstGeom>
            <a:ln w="127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AutoShape 5"/>
            <p:cNvSpPr/>
            <p:nvPr/>
          </p:nvSpPr>
          <p:spPr>
            <a:xfrm>
              <a:off x="862360" y="8448917"/>
              <a:ext cx="3214783" cy="0"/>
            </a:xfrm>
            <a:prstGeom prst="line">
              <a:avLst/>
            </a:prstGeom>
            <a:ln w="127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" name="AutoShape 6"/>
            <p:cNvSpPr/>
            <p:nvPr/>
          </p:nvSpPr>
          <p:spPr>
            <a:xfrm>
              <a:off x="862360" y="7226551"/>
              <a:ext cx="3214783" cy="0"/>
            </a:xfrm>
            <a:prstGeom prst="line">
              <a:avLst/>
            </a:prstGeom>
            <a:ln w="127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7" name="Group 7"/>
            <p:cNvGrpSpPr/>
            <p:nvPr/>
          </p:nvGrpSpPr>
          <p:grpSpPr>
            <a:xfrm>
              <a:off x="0" y="10654470"/>
              <a:ext cx="5270500" cy="1458839"/>
              <a:chOff x="0" y="0"/>
              <a:chExt cx="9823469" cy="271907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450850" cy="450850"/>
              </a:xfrm>
              <a:custGeom>
                <a:avLst/>
                <a:gdLst/>
                <a:ahLst/>
                <a:cxnLst/>
                <a:rect l="l" t="t" r="r" b="b"/>
                <a:pathLst>
                  <a:path w="450850" h="450850">
                    <a:moveTo>
                      <a:pt x="450850" y="450850"/>
                    </a:moveTo>
                    <a:lnTo>
                      <a:pt x="0" y="450850"/>
                    </a:lnTo>
                    <a:lnTo>
                      <a:pt x="450850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</p:sp>
          <p:sp>
            <p:nvSpPr>
              <p:cNvPr id="9" name="Freeform 9"/>
              <p:cNvSpPr/>
              <p:nvPr/>
            </p:nvSpPr>
            <p:spPr>
              <a:xfrm>
                <a:off x="0" y="450850"/>
                <a:ext cx="9823469" cy="2269490"/>
              </a:xfrm>
              <a:custGeom>
                <a:avLst/>
                <a:gdLst/>
                <a:ahLst/>
                <a:cxnLst/>
                <a:rect l="l" t="t" r="r" b="b"/>
                <a:pathLst>
                  <a:path w="9823469" h="2269490">
                    <a:moveTo>
                      <a:pt x="9234188" y="0"/>
                    </a:moveTo>
                    <a:lnTo>
                      <a:pt x="0" y="0"/>
                    </a:lnTo>
                    <a:lnTo>
                      <a:pt x="0" y="2269490"/>
                    </a:lnTo>
                    <a:lnTo>
                      <a:pt x="9234188" y="2269490"/>
                    </a:lnTo>
                    <a:lnTo>
                      <a:pt x="9234188" y="2268220"/>
                    </a:lnTo>
                    <a:lnTo>
                      <a:pt x="9823469" y="1134110"/>
                    </a:lnTo>
                    <a:close/>
                  </a:path>
                </a:pathLst>
              </a:custGeom>
              <a:solidFill>
                <a:srgbClr val="E8E9EF"/>
              </a:solidFill>
            </p:spPr>
          </p:sp>
        </p:grpSp>
      </p:grpSp>
      <p:sp>
        <p:nvSpPr>
          <p:cNvPr id="18" name="AutoShape 18"/>
          <p:cNvSpPr/>
          <p:nvPr/>
        </p:nvSpPr>
        <p:spPr>
          <a:xfrm>
            <a:off x="5030893" y="1747611"/>
            <a:ext cx="12228407" cy="0"/>
          </a:xfrm>
          <a:prstGeom prst="line">
            <a:avLst/>
          </a:prstGeom>
          <a:ln w="19050" cap="flat">
            <a:solidFill>
              <a:srgbClr val="0030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TextBox 25"/>
          <p:cNvSpPr txBox="1"/>
          <p:nvPr/>
        </p:nvSpPr>
        <p:spPr>
          <a:xfrm>
            <a:off x="517716" y="5748465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研究问题及意义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484486" y="4793015"/>
            <a:ext cx="3165472" cy="329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3"/>
              </a:lnSpc>
            </a:pPr>
            <a:r>
              <a:rPr lang="en-US" sz="2103" spc="210" dirty="0" err="1">
                <a:solidFill>
                  <a:srgbClr val="FFFFFF"/>
                </a:solidFill>
                <a:ea typeface="思源黑体 Bold"/>
              </a:rPr>
              <a:t>选题背景</a:t>
            </a:r>
            <a:endParaRPr lang="en-US" sz="2103" spc="21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393591" y="6693940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实验一设计及结果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449421" y="7565062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实验二设计及结果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393591" y="8470633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006A44"/>
                </a:solidFill>
                <a:ea typeface="思源黑体 Bold"/>
              </a:rPr>
              <a:t>结论</a:t>
            </a:r>
            <a:r>
              <a:rPr lang="en-US" sz="2003" spc="200" dirty="0" err="1">
                <a:solidFill>
                  <a:srgbClr val="006A44"/>
                </a:solidFill>
                <a:ea typeface="思源黑体 Bold"/>
              </a:rPr>
              <a:t>与展望</a:t>
            </a:r>
            <a:endParaRPr lang="en-US" sz="2003" spc="200" dirty="0">
              <a:solidFill>
                <a:srgbClr val="006A44"/>
              </a:solidFill>
              <a:ea typeface="思源黑体 Bold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B12A438D-7B48-F5CE-4F0B-10E564F1C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10" y="655324"/>
            <a:ext cx="2577797" cy="2577797"/>
          </a:xfrm>
          <a:prstGeom prst="rect">
            <a:avLst/>
          </a:prstGeom>
        </p:spPr>
      </p:pic>
      <p:sp>
        <p:nvSpPr>
          <p:cNvPr id="32" name="AutoShape 25">
            <a:extLst>
              <a:ext uri="{FF2B5EF4-FFF2-40B4-BE49-F238E27FC236}">
                <a16:creationId xmlns:a16="http://schemas.microsoft.com/office/drawing/2014/main" id="{7C783F0C-93EC-6FB2-E26F-DCAB7D56D2C9}"/>
              </a:ext>
            </a:extLst>
          </p:cNvPr>
          <p:cNvSpPr/>
          <p:nvPr/>
        </p:nvSpPr>
        <p:spPr>
          <a:xfrm>
            <a:off x="5830252" y="2331470"/>
            <a:ext cx="1389777" cy="1390594"/>
          </a:xfrm>
          <a:prstGeom prst="rect">
            <a:avLst/>
          </a:prstGeom>
          <a:solidFill>
            <a:srgbClr val="00B050"/>
          </a:solidFill>
        </p:spPr>
      </p:sp>
      <p:grpSp>
        <p:nvGrpSpPr>
          <p:cNvPr id="33" name="Group 26">
            <a:extLst>
              <a:ext uri="{FF2B5EF4-FFF2-40B4-BE49-F238E27FC236}">
                <a16:creationId xmlns:a16="http://schemas.microsoft.com/office/drawing/2014/main" id="{1A51AEC0-A1EA-62F4-4AEF-65CBE773E769}"/>
              </a:ext>
            </a:extLst>
          </p:cNvPr>
          <p:cNvGrpSpPr/>
          <p:nvPr/>
        </p:nvGrpSpPr>
        <p:grpSpPr>
          <a:xfrm>
            <a:off x="7172223" y="2323224"/>
            <a:ext cx="9058376" cy="1390594"/>
            <a:chOff x="-572225" y="-2576166"/>
            <a:chExt cx="11851796" cy="1854125"/>
          </a:xfrm>
        </p:grpSpPr>
        <p:sp>
          <p:nvSpPr>
            <p:cNvPr id="34" name="AutoShape 27">
              <a:extLst>
                <a:ext uri="{FF2B5EF4-FFF2-40B4-BE49-F238E27FC236}">
                  <a16:creationId xmlns:a16="http://schemas.microsoft.com/office/drawing/2014/main" id="{902DB3A2-B1CB-7CB4-F0F1-7C60EA90BF2B}"/>
                </a:ext>
              </a:extLst>
            </p:cNvPr>
            <p:cNvSpPr/>
            <p:nvPr/>
          </p:nvSpPr>
          <p:spPr>
            <a:xfrm>
              <a:off x="-572225" y="-2576166"/>
              <a:ext cx="11851796" cy="1854125"/>
            </a:xfrm>
            <a:prstGeom prst="rect">
              <a:avLst/>
            </a:prstGeom>
            <a:solidFill>
              <a:srgbClr val="E8E9EF"/>
            </a:solidFill>
          </p:spPr>
        </p:sp>
        <p:sp>
          <p:nvSpPr>
            <p:cNvPr id="35" name="TextBox 28">
              <a:extLst>
                <a:ext uri="{FF2B5EF4-FFF2-40B4-BE49-F238E27FC236}">
                  <a16:creationId xmlns:a16="http://schemas.microsoft.com/office/drawing/2014/main" id="{DE6C537B-AEDC-DEF3-9907-9AF7DF06CF37}"/>
                </a:ext>
              </a:extLst>
            </p:cNvPr>
            <p:cNvSpPr txBox="1"/>
            <p:nvPr/>
          </p:nvSpPr>
          <p:spPr>
            <a:xfrm>
              <a:off x="-210700" y="-2147090"/>
              <a:ext cx="11279571" cy="11233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19"/>
                </a:lnSpc>
              </a:pPr>
              <a:r>
                <a:rPr lang="zh-CN" altLang="en-US" sz="2400" spc="142" dirty="0">
                  <a:solidFill>
                    <a:srgbClr val="000000"/>
                  </a:solidFill>
                  <a:ea typeface="思源黑体"/>
                </a:rPr>
                <a:t>任务目标优势性作为一种自上而下的因素，对自我联结范式的两个经典效应都产生了调节作用</a:t>
              </a:r>
              <a:endParaRPr lang="en-US" sz="2400" spc="142" dirty="0">
                <a:solidFill>
                  <a:srgbClr val="000000"/>
                </a:solidFill>
                <a:ea typeface="思源黑体"/>
              </a:endParaRPr>
            </a:p>
          </p:txBody>
        </p:sp>
      </p:grpSp>
      <p:grpSp>
        <p:nvGrpSpPr>
          <p:cNvPr id="39" name="Group 34">
            <a:extLst>
              <a:ext uri="{FF2B5EF4-FFF2-40B4-BE49-F238E27FC236}">
                <a16:creationId xmlns:a16="http://schemas.microsoft.com/office/drawing/2014/main" id="{55CD6479-8F5F-F997-DD29-93805790EEA6}"/>
              </a:ext>
            </a:extLst>
          </p:cNvPr>
          <p:cNvGrpSpPr/>
          <p:nvPr/>
        </p:nvGrpSpPr>
        <p:grpSpPr>
          <a:xfrm>
            <a:off x="7228783" y="4046037"/>
            <a:ext cx="9001816" cy="1702428"/>
            <a:chOff x="0" y="0"/>
            <a:chExt cx="11279571" cy="1878100"/>
          </a:xfrm>
        </p:grpSpPr>
        <p:sp>
          <p:nvSpPr>
            <p:cNvPr id="40" name="AutoShape 35">
              <a:extLst>
                <a:ext uri="{FF2B5EF4-FFF2-40B4-BE49-F238E27FC236}">
                  <a16:creationId xmlns:a16="http://schemas.microsoft.com/office/drawing/2014/main" id="{C9B140D8-C333-96EB-A340-6FF225158D78}"/>
                </a:ext>
              </a:extLst>
            </p:cNvPr>
            <p:cNvSpPr/>
            <p:nvPr/>
          </p:nvSpPr>
          <p:spPr>
            <a:xfrm>
              <a:off x="0" y="0"/>
              <a:ext cx="11279571" cy="1854125"/>
            </a:xfrm>
            <a:prstGeom prst="rect">
              <a:avLst/>
            </a:prstGeom>
            <a:solidFill>
              <a:srgbClr val="E8E9EF"/>
            </a:solidFill>
          </p:spPr>
        </p:sp>
        <p:sp>
          <p:nvSpPr>
            <p:cNvPr id="41" name="TextBox 36">
              <a:extLst>
                <a:ext uri="{FF2B5EF4-FFF2-40B4-BE49-F238E27FC236}">
                  <a16:creationId xmlns:a16="http://schemas.microsoft.com/office/drawing/2014/main" id="{9FDCC3AC-5C96-C7EF-FADA-D98B1D72E9F2}"/>
                </a:ext>
              </a:extLst>
            </p:cNvPr>
            <p:cNvSpPr txBox="1"/>
            <p:nvPr/>
          </p:nvSpPr>
          <p:spPr>
            <a:xfrm>
              <a:off x="230312" y="173359"/>
              <a:ext cx="10892519" cy="17047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419"/>
                </a:lnSpc>
              </a:pPr>
              <a:r>
                <a:rPr lang="zh-CN" altLang="en-US" sz="2400" spc="142" dirty="0">
                  <a:solidFill>
                    <a:srgbClr val="000000"/>
                  </a:solidFill>
                  <a:ea typeface="思源黑体"/>
                </a:rPr>
                <a:t>当实验任务设定了明确的目标后，个体会优先加工目标相关的信息。自我优势效应可能反映了个体自发的任务目标下的加工特点</a:t>
              </a:r>
              <a:endParaRPr lang="en-US" sz="2400" spc="142" dirty="0">
                <a:solidFill>
                  <a:srgbClr val="000000"/>
                </a:solidFill>
                <a:ea typeface="思源黑体"/>
              </a:endParaRPr>
            </a:p>
          </p:txBody>
        </p:sp>
      </p:grpSp>
      <p:sp>
        <p:nvSpPr>
          <p:cNvPr id="42" name="TextBox 37">
            <a:extLst>
              <a:ext uri="{FF2B5EF4-FFF2-40B4-BE49-F238E27FC236}">
                <a16:creationId xmlns:a16="http://schemas.microsoft.com/office/drawing/2014/main" id="{0D220388-7578-A48D-C4F0-4978389A0C50}"/>
              </a:ext>
            </a:extLst>
          </p:cNvPr>
          <p:cNvSpPr txBox="1"/>
          <p:nvPr/>
        </p:nvSpPr>
        <p:spPr>
          <a:xfrm>
            <a:off x="5906452" y="2323224"/>
            <a:ext cx="1313577" cy="1527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20"/>
              </a:lnSpc>
              <a:spcBef>
                <a:spcPct val="0"/>
              </a:spcBef>
            </a:pPr>
            <a:r>
              <a:rPr lang="en-US" sz="9000" spc="900" dirty="0">
                <a:solidFill>
                  <a:srgbClr val="FFFFFF"/>
                </a:solidFill>
                <a:latin typeface="Aharoni CLM Bold"/>
              </a:rPr>
              <a:t>1</a:t>
            </a:r>
          </a:p>
        </p:txBody>
      </p:sp>
      <p:sp>
        <p:nvSpPr>
          <p:cNvPr id="43" name="TextBox 38">
            <a:extLst>
              <a:ext uri="{FF2B5EF4-FFF2-40B4-BE49-F238E27FC236}">
                <a16:creationId xmlns:a16="http://schemas.microsoft.com/office/drawing/2014/main" id="{133505A6-99AB-8D70-5611-942DB9C66398}"/>
              </a:ext>
            </a:extLst>
          </p:cNvPr>
          <p:cNvSpPr txBox="1"/>
          <p:nvPr/>
        </p:nvSpPr>
        <p:spPr>
          <a:xfrm>
            <a:off x="6220369" y="5307663"/>
            <a:ext cx="1389777" cy="1527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20"/>
              </a:lnSpc>
              <a:spcBef>
                <a:spcPct val="0"/>
              </a:spcBef>
            </a:pPr>
            <a:r>
              <a:rPr lang="en-US" sz="9000" spc="900">
                <a:solidFill>
                  <a:srgbClr val="FFFFFF"/>
                </a:solidFill>
                <a:latin typeface="Aharoni CLM Bold"/>
              </a:rPr>
              <a:t>2</a:t>
            </a:r>
          </a:p>
        </p:txBody>
      </p:sp>
      <p:sp>
        <p:nvSpPr>
          <p:cNvPr id="44" name="TextBox 39">
            <a:extLst>
              <a:ext uri="{FF2B5EF4-FFF2-40B4-BE49-F238E27FC236}">
                <a16:creationId xmlns:a16="http://schemas.microsoft.com/office/drawing/2014/main" id="{AABB616A-7604-4D8A-6E60-C1EC6A766F32}"/>
              </a:ext>
            </a:extLst>
          </p:cNvPr>
          <p:cNvSpPr txBox="1"/>
          <p:nvPr/>
        </p:nvSpPr>
        <p:spPr>
          <a:xfrm>
            <a:off x="6220369" y="6908375"/>
            <a:ext cx="1389777" cy="1527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20"/>
              </a:lnSpc>
              <a:spcBef>
                <a:spcPct val="0"/>
              </a:spcBef>
            </a:pPr>
            <a:r>
              <a:rPr lang="en-US" sz="9000" spc="900">
                <a:solidFill>
                  <a:srgbClr val="FFFFFF"/>
                </a:solidFill>
                <a:latin typeface="Aharoni CLM Bold"/>
              </a:rPr>
              <a:t>3</a:t>
            </a:r>
          </a:p>
        </p:txBody>
      </p:sp>
      <p:sp>
        <p:nvSpPr>
          <p:cNvPr id="45" name="AutoShape 33">
            <a:extLst>
              <a:ext uri="{FF2B5EF4-FFF2-40B4-BE49-F238E27FC236}">
                <a16:creationId xmlns:a16="http://schemas.microsoft.com/office/drawing/2014/main" id="{23EE9855-EFCC-49BF-6F38-36688789F585}"/>
              </a:ext>
            </a:extLst>
          </p:cNvPr>
          <p:cNvSpPr/>
          <p:nvPr/>
        </p:nvSpPr>
        <p:spPr>
          <a:xfrm>
            <a:off x="5830252" y="4069342"/>
            <a:ext cx="1389777" cy="1679061"/>
          </a:xfrm>
          <a:prstGeom prst="rect">
            <a:avLst/>
          </a:prstGeom>
          <a:solidFill>
            <a:srgbClr val="00CC00"/>
          </a:solidFill>
        </p:spPr>
      </p:sp>
      <p:sp>
        <p:nvSpPr>
          <p:cNvPr id="46" name="TextBox 38">
            <a:extLst>
              <a:ext uri="{FF2B5EF4-FFF2-40B4-BE49-F238E27FC236}">
                <a16:creationId xmlns:a16="http://schemas.microsoft.com/office/drawing/2014/main" id="{AD5A4926-B13C-52DE-19D9-7DFD122E8233}"/>
              </a:ext>
            </a:extLst>
          </p:cNvPr>
          <p:cNvSpPr txBox="1"/>
          <p:nvPr/>
        </p:nvSpPr>
        <p:spPr>
          <a:xfrm>
            <a:off x="5926531" y="4223780"/>
            <a:ext cx="1389777" cy="1527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20"/>
              </a:lnSpc>
              <a:spcBef>
                <a:spcPct val="0"/>
              </a:spcBef>
            </a:pPr>
            <a:r>
              <a:rPr lang="en-US" sz="9000" spc="900" dirty="0">
                <a:solidFill>
                  <a:srgbClr val="FFFFFF"/>
                </a:solidFill>
                <a:latin typeface="Aharoni CLM Bold"/>
              </a:rPr>
              <a:t>2</a:t>
            </a:r>
          </a:p>
        </p:txBody>
      </p:sp>
      <p:sp>
        <p:nvSpPr>
          <p:cNvPr id="47" name="TextBox 39">
            <a:extLst>
              <a:ext uri="{FF2B5EF4-FFF2-40B4-BE49-F238E27FC236}">
                <a16:creationId xmlns:a16="http://schemas.microsoft.com/office/drawing/2014/main" id="{E0B09C0B-C65C-61D8-3F4A-08568DB433DB}"/>
              </a:ext>
            </a:extLst>
          </p:cNvPr>
          <p:cNvSpPr txBox="1"/>
          <p:nvPr/>
        </p:nvSpPr>
        <p:spPr>
          <a:xfrm>
            <a:off x="6197100" y="6913324"/>
            <a:ext cx="1389777" cy="1527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20"/>
              </a:lnSpc>
              <a:spcBef>
                <a:spcPct val="0"/>
              </a:spcBef>
            </a:pPr>
            <a:r>
              <a:rPr lang="en-US" sz="9000" spc="900" dirty="0">
                <a:solidFill>
                  <a:srgbClr val="FFFFFF"/>
                </a:solidFill>
                <a:latin typeface="Aharoni CLM Bold"/>
              </a:rPr>
              <a:t>3</a:t>
            </a:r>
          </a:p>
        </p:txBody>
      </p:sp>
      <p:sp>
        <p:nvSpPr>
          <p:cNvPr id="49" name="TextBox 39">
            <a:extLst>
              <a:ext uri="{FF2B5EF4-FFF2-40B4-BE49-F238E27FC236}">
                <a16:creationId xmlns:a16="http://schemas.microsoft.com/office/drawing/2014/main" id="{73D4177E-DCB0-2014-A9C0-4DD77F80FF43}"/>
              </a:ext>
            </a:extLst>
          </p:cNvPr>
          <p:cNvSpPr txBox="1"/>
          <p:nvPr/>
        </p:nvSpPr>
        <p:spPr>
          <a:xfrm>
            <a:off x="6250264" y="7005678"/>
            <a:ext cx="1389777" cy="1527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20"/>
              </a:lnSpc>
              <a:spcBef>
                <a:spcPct val="0"/>
              </a:spcBef>
            </a:pPr>
            <a:r>
              <a:rPr lang="en-US" sz="9000" spc="900" dirty="0">
                <a:solidFill>
                  <a:srgbClr val="FFFFFF"/>
                </a:solidFill>
                <a:latin typeface="Aharoni CLM Bold"/>
              </a:rPr>
              <a:t>3</a:t>
            </a:r>
          </a:p>
        </p:txBody>
      </p:sp>
      <p:sp>
        <p:nvSpPr>
          <p:cNvPr id="50" name="TextBox 32">
            <a:extLst>
              <a:ext uri="{FF2B5EF4-FFF2-40B4-BE49-F238E27FC236}">
                <a16:creationId xmlns:a16="http://schemas.microsoft.com/office/drawing/2014/main" id="{0154FB4D-1501-4D67-1214-DE416405A889}"/>
              </a:ext>
            </a:extLst>
          </p:cNvPr>
          <p:cNvSpPr txBox="1"/>
          <p:nvPr/>
        </p:nvSpPr>
        <p:spPr>
          <a:xfrm>
            <a:off x="5140840" y="6230339"/>
            <a:ext cx="12228407" cy="545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zh-CN" altLang="en-US" sz="3500" spc="350" dirty="0">
                <a:solidFill>
                  <a:srgbClr val="006A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endParaRPr lang="en-US" sz="3500" spc="350" dirty="0">
              <a:solidFill>
                <a:srgbClr val="006A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AutoShape 18">
            <a:extLst>
              <a:ext uri="{FF2B5EF4-FFF2-40B4-BE49-F238E27FC236}">
                <a16:creationId xmlns:a16="http://schemas.microsoft.com/office/drawing/2014/main" id="{21EC0F2B-66C6-1EF0-335B-2D77817D1675}"/>
              </a:ext>
            </a:extLst>
          </p:cNvPr>
          <p:cNvSpPr/>
          <p:nvPr/>
        </p:nvSpPr>
        <p:spPr>
          <a:xfrm>
            <a:off x="5030893" y="6906590"/>
            <a:ext cx="12228407" cy="0"/>
          </a:xfrm>
          <a:prstGeom prst="line">
            <a:avLst/>
          </a:prstGeom>
          <a:ln w="19050" cap="flat">
            <a:solidFill>
              <a:srgbClr val="0030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32">
            <a:extLst>
              <a:ext uri="{FF2B5EF4-FFF2-40B4-BE49-F238E27FC236}">
                <a16:creationId xmlns:a16="http://schemas.microsoft.com/office/drawing/2014/main" id="{350AC20E-1930-0C68-35B2-7CAAFCB9D425}"/>
              </a:ext>
            </a:extLst>
          </p:cNvPr>
          <p:cNvSpPr txBox="1"/>
          <p:nvPr/>
        </p:nvSpPr>
        <p:spPr>
          <a:xfrm>
            <a:off x="5140840" y="1082529"/>
            <a:ext cx="12228407" cy="545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zh-CN" altLang="en-US" sz="3500" spc="350" dirty="0">
                <a:solidFill>
                  <a:srgbClr val="006A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en-US" sz="3500" spc="350" dirty="0">
              <a:solidFill>
                <a:srgbClr val="006A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Group 34">
            <a:extLst>
              <a:ext uri="{FF2B5EF4-FFF2-40B4-BE49-F238E27FC236}">
                <a16:creationId xmlns:a16="http://schemas.microsoft.com/office/drawing/2014/main" id="{4C287B25-76DB-84B7-7143-6F67B79DB4FC}"/>
              </a:ext>
            </a:extLst>
          </p:cNvPr>
          <p:cNvGrpSpPr/>
          <p:nvPr/>
        </p:nvGrpSpPr>
        <p:grpSpPr>
          <a:xfrm>
            <a:off x="7272325" y="7345829"/>
            <a:ext cx="8914731" cy="1390594"/>
            <a:chOff x="36836" y="51710"/>
            <a:chExt cx="11279571" cy="1854125"/>
          </a:xfrm>
        </p:grpSpPr>
        <p:sp>
          <p:nvSpPr>
            <p:cNvPr id="13" name="AutoShape 35">
              <a:extLst>
                <a:ext uri="{FF2B5EF4-FFF2-40B4-BE49-F238E27FC236}">
                  <a16:creationId xmlns:a16="http://schemas.microsoft.com/office/drawing/2014/main" id="{2FDD9307-893D-AC46-183C-30A860B2EE0F}"/>
                </a:ext>
              </a:extLst>
            </p:cNvPr>
            <p:cNvSpPr/>
            <p:nvPr/>
          </p:nvSpPr>
          <p:spPr>
            <a:xfrm>
              <a:off x="36836" y="51710"/>
              <a:ext cx="11279571" cy="1854125"/>
            </a:xfrm>
            <a:prstGeom prst="rect">
              <a:avLst/>
            </a:prstGeom>
            <a:solidFill>
              <a:srgbClr val="E8E9EF"/>
            </a:solidFill>
          </p:spPr>
        </p:sp>
        <p:sp>
          <p:nvSpPr>
            <p:cNvPr id="14" name="TextBox 36">
              <a:extLst>
                <a:ext uri="{FF2B5EF4-FFF2-40B4-BE49-F238E27FC236}">
                  <a16:creationId xmlns:a16="http://schemas.microsoft.com/office/drawing/2014/main" id="{4FD5E4A9-6AA5-D0FC-5A24-65E561A37EA6}"/>
                </a:ext>
              </a:extLst>
            </p:cNvPr>
            <p:cNvSpPr txBox="1"/>
            <p:nvPr/>
          </p:nvSpPr>
          <p:spPr>
            <a:xfrm>
              <a:off x="242516" y="439998"/>
              <a:ext cx="10763804" cy="112338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419"/>
                </a:lnSpc>
              </a:pPr>
              <a:r>
                <a:rPr lang="zh-CN" altLang="en-US" sz="2400" spc="142" dirty="0">
                  <a:solidFill>
                    <a:srgbClr val="000000"/>
                  </a:solidFill>
                  <a:ea typeface="思源黑体"/>
                </a:rPr>
                <a:t>后续使用模型拟合等手段继续挖掘数据信息，更加深入地分析实验结果。</a:t>
              </a:r>
              <a:endParaRPr lang="en-US" sz="2400" spc="142" dirty="0">
                <a:solidFill>
                  <a:srgbClr val="000000"/>
                </a:solidFill>
                <a:ea typeface="思源黑体"/>
              </a:endParaRPr>
            </a:p>
          </p:txBody>
        </p:sp>
      </p:grpSp>
      <p:sp>
        <p:nvSpPr>
          <p:cNvPr id="15" name="AutoShape 33">
            <a:extLst>
              <a:ext uri="{FF2B5EF4-FFF2-40B4-BE49-F238E27FC236}">
                <a16:creationId xmlns:a16="http://schemas.microsoft.com/office/drawing/2014/main" id="{1717A0E0-AC64-402C-474C-26F4C825F7C7}"/>
              </a:ext>
            </a:extLst>
          </p:cNvPr>
          <p:cNvSpPr/>
          <p:nvPr/>
        </p:nvSpPr>
        <p:spPr>
          <a:xfrm>
            <a:off x="5902823" y="7345829"/>
            <a:ext cx="1389777" cy="1390594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16" name="TextBox 38">
            <a:extLst>
              <a:ext uri="{FF2B5EF4-FFF2-40B4-BE49-F238E27FC236}">
                <a16:creationId xmlns:a16="http://schemas.microsoft.com/office/drawing/2014/main" id="{8BCE3171-1835-94F1-0B28-8749700B45D7}"/>
              </a:ext>
            </a:extLst>
          </p:cNvPr>
          <p:cNvSpPr txBox="1"/>
          <p:nvPr/>
        </p:nvSpPr>
        <p:spPr>
          <a:xfrm>
            <a:off x="5873795" y="7296082"/>
            <a:ext cx="1389777" cy="1368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20"/>
              </a:lnSpc>
              <a:spcBef>
                <a:spcPct val="0"/>
              </a:spcBef>
            </a:pPr>
            <a:r>
              <a:rPr lang="en-US" sz="9000" spc="900" dirty="0">
                <a:solidFill>
                  <a:srgbClr val="FFFFFF"/>
                </a:solidFill>
                <a:latin typeface="Aharoni CLM Bold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0"/>
    </mc:Choice>
    <mc:Fallback xmlns="">
      <p:transition spd="slow" advTm="375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18"/>
          <p:cNvSpPr/>
          <p:nvPr/>
        </p:nvSpPr>
        <p:spPr>
          <a:xfrm>
            <a:off x="990601" y="1714500"/>
            <a:ext cx="16268700" cy="33111"/>
          </a:xfrm>
          <a:prstGeom prst="line">
            <a:avLst/>
          </a:prstGeom>
          <a:ln w="19050" cap="flat">
            <a:solidFill>
              <a:srgbClr val="006A4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TextBox 32">
            <a:extLst>
              <a:ext uri="{FF2B5EF4-FFF2-40B4-BE49-F238E27FC236}">
                <a16:creationId xmlns:a16="http://schemas.microsoft.com/office/drawing/2014/main" id="{E97B68F7-6D75-7F7F-D320-4416572C56B5}"/>
              </a:ext>
            </a:extLst>
          </p:cNvPr>
          <p:cNvSpPr txBox="1"/>
          <p:nvPr/>
        </p:nvSpPr>
        <p:spPr>
          <a:xfrm>
            <a:off x="990601" y="1028700"/>
            <a:ext cx="12228407" cy="545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zh-CN" altLang="en-US" sz="3500" spc="350" dirty="0">
                <a:solidFill>
                  <a:srgbClr val="006A44"/>
                </a:solidFill>
                <a:latin typeface="思源黑体-粗体 Bold"/>
                <a:ea typeface="微软雅黑" panose="020B0503020204020204" pitchFamily="34" charset="-122"/>
              </a:rPr>
              <a:t>参考文献</a:t>
            </a:r>
            <a:endParaRPr lang="en-US" sz="3500" spc="350" dirty="0">
              <a:solidFill>
                <a:srgbClr val="006A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861EE2D-C23B-2AAB-1CCB-D9A550ED3ECE}"/>
              </a:ext>
            </a:extLst>
          </p:cNvPr>
          <p:cNvSpPr txBox="1"/>
          <p:nvPr/>
        </p:nvSpPr>
        <p:spPr>
          <a:xfrm>
            <a:off x="990601" y="2095500"/>
            <a:ext cx="16154399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杨红升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(2013). 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自我信息加工优势中的熟悉性问题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 </a:t>
            </a:r>
            <a:r>
              <a:rPr lang="zh-CN" altLang="zh-CN" sz="2000" i="1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心理科学</a:t>
            </a:r>
            <a:r>
              <a:rPr lang="en-US" altLang="zh-CN" sz="20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(05)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1058-1065.</a:t>
            </a:r>
          </a:p>
          <a:p>
            <a:pPr algn="just"/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Caughey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S., 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Falbén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J. K., 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Tsamadi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D., Persson, L. M., 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Golubickis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M., &amp; Neil Macrae, C. (2021). Self-prioritization during stimulus processing is not obligatory. </a:t>
            </a:r>
            <a:r>
              <a:rPr lang="en-US" altLang="zh-CN" sz="2000" i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Psychological Research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85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(2), 503–508. </a:t>
            </a:r>
          </a:p>
          <a:p>
            <a:pPr algn="just"/>
            <a:endParaRPr lang="zh-CN" altLang="zh-CN" sz="20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Golubickis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M., &amp; Macrae, C. N. (2021). Judging me and you: Task design modulates self-prioritization. </a:t>
            </a:r>
            <a:r>
              <a:rPr lang="en-US" altLang="zh-CN" sz="2000" i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Acta </a:t>
            </a:r>
            <a:r>
              <a:rPr lang="en-US" altLang="zh-CN" sz="2000" i="1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Psychologica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218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103350. </a:t>
            </a: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Golubickis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M., &amp; Macrae, C. N. (2022). Self-Prioritization Reconsidered: Scrutinizing Three Claims. </a:t>
            </a:r>
            <a:r>
              <a:rPr lang="en-US" altLang="zh-CN" sz="2000" i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Perspectives on Psychological Science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174569162211312. </a:t>
            </a: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Golubickis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M., Persson, L.M., </a:t>
            </a:r>
            <a:r>
              <a:rPr lang="en-US" altLang="zh-CN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Falbén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J.K. </a:t>
            </a:r>
            <a:r>
              <a:rPr lang="en-US" altLang="zh-CN" sz="20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(2021) On stopping yourself: Self-relevance facilitates response inhibition. </a:t>
            </a:r>
            <a:r>
              <a:rPr lang="en-US" altLang="zh-CN" sz="20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Atten Percept </a:t>
            </a:r>
            <a:r>
              <a:rPr lang="en-US" altLang="zh-CN" sz="2000" b="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Psychophys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83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1416–1423.</a:t>
            </a:r>
            <a:endParaRPr lang="en-US" altLang="zh-CN" sz="2000" b="1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Liu, M., &amp; Sui, J. (2016). The interaction between social saliency and perceptual saliency. </a:t>
            </a:r>
            <a:r>
              <a:rPr lang="en-US" altLang="zh-CN" sz="20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Quarterly   Journal of Experimental Psychology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 </a:t>
            </a:r>
            <a:r>
              <a:rPr lang="en-US" altLang="zh-CN" sz="20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69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(12), 2419-2430.</a:t>
            </a:r>
            <a:endParaRPr lang="en-US" altLang="zh-CN" sz="2000" b="1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Sui, J., He, X., &amp; Humphreys, G. W. (2012). Perceptual effects of social salience: Evidence from self-prioritization effects on perceptual matching. </a:t>
            </a:r>
            <a:r>
              <a:rPr lang="en-US" altLang="zh-CN" sz="2000" i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Journal of Experimental Psychology. Human Perception and Performance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38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(5), 1105–1117. </a:t>
            </a: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Sui, J., Liu, C. H., Wang, L., &amp; Han, S. (2009). Attentional orientation induced by temporarily established self-referential cues. </a:t>
            </a:r>
            <a:r>
              <a:rPr lang="en-US" altLang="zh-CN" sz="2000" i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Quarterly Journal of Experimental Psychology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62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(5), 844–849. 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Sui, J., &amp; 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Rotshtein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P. (2019). Self-prioritization and the attentional systems. </a:t>
            </a:r>
            <a:r>
              <a:rPr lang="en-US" altLang="zh-CN" sz="2000" i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Current Opinion in Psychology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29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148–152. 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0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Symons, C. S., &amp; Johnson, B. T. (1997). The self-reference effect in memory: A meta-analysis. Psychological Bulletin, 121(3), 371–394. 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0758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9258300"/>
            <a:chOff x="0" y="0"/>
            <a:chExt cx="24384000" cy="12344400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4384000" cy="10373574"/>
            </a:xfrm>
            <a:prstGeom prst="rect">
              <a:avLst/>
            </a:prstGeom>
            <a:solidFill>
              <a:srgbClr val="006A44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0" y="10373574"/>
              <a:ext cx="24384000" cy="447725"/>
            </a:xfrm>
            <a:prstGeom prst="rect">
              <a:avLst/>
            </a:prstGeom>
            <a:solidFill>
              <a:srgbClr val="FFFFFF"/>
            </a:solidFill>
          </p:spPr>
        </p: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alphaModFix amt="25000"/>
            </a:blip>
            <a:srcRect t="60877"/>
            <a:stretch>
              <a:fillRect/>
            </a:stretch>
          </p:blipFill>
          <p:spPr>
            <a:xfrm>
              <a:off x="0" y="10818074"/>
              <a:ext cx="24384000" cy="1526326"/>
            </a:xfrm>
            <a:prstGeom prst="rect">
              <a:avLst/>
            </a:prstGeom>
          </p:spPr>
        </p:pic>
      </p:grpSp>
      <p:sp>
        <p:nvSpPr>
          <p:cNvPr id="6" name="TextBox 6"/>
          <p:cNvSpPr txBox="1"/>
          <p:nvPr/>
        </p:nvSpPr>
        <p:spPr>
          <a:xfrm>
            <a:off x="1295400" y="2781300"/>
            <a:ext cx="16230600" cy="154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500"/>
              </a:lnSpc>
            </a:pPr>
            <a:r>
              <a:rPr lang="en-US" sz="7500" spc="1125" dirty="0" err="1">
                <a:solidFill>
                  <a:srgbClr val="FFFFFF"/>
                </a:solidFill>
                <a:ea typeface="思源黑体-粗体 Bold"/>
              </a:rPr>
              <a:t>恳请各位老师批评指正</a:t>
            </a:r>
            <a:endParaRPr lang="en-US" sz="7500" spc="1125" dirty="0">
              <a:solidFill>
                <a:srgbClr val="FFFFFF"/>
              </a:solidFill>
              <a:ea typeface="思源黑体-粗体 Bold"/>
            </a:endParaRPr>
          </a:p>
        </p:txBody>
      </p:sp>
      <p:sp>
        <p:nvSpPr>
          <p:cNvPr id="8" name="TextBox 22">
            <a:extLst>
              <a:ext uri="{FF2B5EF4-FFF2-40B4-BE49-F238E27FC236}">
                <a16:creationId xmlns:a16="http://schemas.microsoft.com/office/drawing/2014/main" id="{82C302BC-62F4-4B38-B563-BD1DA79BD1A3}"/>
              </a:ext>
            </a:extLst>
          </p:cNvPr>
          <p:cNvSpPr txBox="1"/>
          <p:nvPr/>
        </p:nvSpPr>
        <p:spPr>
          <a:xfrm>
            <a:off x="1028700" y="8877539"/>
            <a:ext cx="16230600" cy="419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55"/>
              </a:lnSpc>
            </a:pPr>
            <a:r>
              <a:rPr lang="zh-CN" altLang="en-US" sz="2699" spc="269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答辩学生</a:t>
            </a:r>
            <a:r>
              <a:rPr lang="en-US" sz="2699" spc="269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2699" spc="269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马嘉晨       指导教师</a:t>
            </a:r>
            <a:r>
              <a:rPr lang="zh-CN" altLang="en-US" sz="2699" spc="269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2699" spc="269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胡传鹏</a:t>
            </a:r>
            <a:endParaRPr lang="en-US" sz="2699" spc="269" dirty="0">
              <a:solidFill>
                <a:srgbClr val="0030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14300"/>
            <a:ext cx="8359477" cy="10287000"/>
            <a:chOff x="0" y="0"/>
            <a:chExt cx="11145970" cy="13716000"/>
          </a:xfrm>
        </p:grpSpPr>
        <p:sp>
          <p:nvSpPr>
            <p:cNvPr id="3" name="AutoShape 3"/>
            <p:cNvSpPr/>
            <p:nvPr/>
          </p:nvSpPr>
          <p:spPr>
            <a:xfrm rot="-5400000">
              <a:off x="-2270428" y="2270428"/>
              <a:ext cx="13716000" cy="9175144"/>
            </a:xfrm>
            <a:prstGeom prst="rect">
              <a:avLst/>
            </a:prstGeom>
            <a:solidFill>
              <a:srgbClr val="006A44"/>
            </a:solidFill>
          </p:spPr>
        </p:sp>
        <p:sp>
          <p:nvSpPr>
            <p:cNvPr id="4" name="AutoShape 4"/>
            <p:cNvSpPr/>
            <p:nvPr/>
          </p:nvSpPr>
          <p:spPr>
            <a:xfrm rot="-5400000">
              <a:off x="2541006" y="6634137"/>
              <a:ext cx="13716000" cy="447725"/>
            </a:xfrm>
            <a:prstGeom prst="rect">
              <a:avLst/>
            </a:prstGeom>
            <a:solidFill>
              <a:srgbClr val="FFFFFF"/>
            </a:solidFill>
          </p:spPr>
        </p: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alphaModFix amt="15000"/>
            </a:blip>
            <a:srcRect l="21875" t="60877" r="21875"/>
            <a:stretch>
              <a:fillRect/>
            </a:stretch>
          </p:blipFill>
          <p:spPr>
            <a:xfrm rot="-5400000">
              <a:off x="3524807" y="6094837"/>
              <a:ext cx="13716000" cy="1526326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9967912" y="1575435"/>
            <a:ext cx="6492460" cy="988695"/>
            <a:chOff x="0" y="0"/>
            <a:chExt cx="8656614" cy="1318260"/>
          </a:xfrm>
        </p:grpSpPr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0" y="0"/>
              <a:ext cx="1318260" cy="1318260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-156812" y="-5088"/>
                <a:ext cx="6663624" cy="6360176"/>
              </a:xfrm>
              <a:custGeom>
                <a:avLst/>
                <a:gdLst/>
                <a:ahLst/>
                <a:cxnLst/>
                <a:rect l="l" t="t" r="r" b="b"/>
                <a:pathLst>
                  <a:path w="6663624" h="6360176">
                    <a:moveTo>
                      <a:pt x="3331812" y="5088"/>
                    </a:moveTo>
                    <a:lnTo>
                      <a:pt x="3331812" y="5088"/>
                    </a:lnTo>
                    <a:cubicBezTo>
                      <a:pt x="2194111" y="0"/>
                      <a:pt x="1140649" y="604036"/>
                      <a:pt x="570324" y="1588475"/>
                    </a:cubicBezTo>
                    <a:cubicBezTo>
                      <a:pt x="0" y="2572913"/>
                      <a:pt x="0" y="3787263"/>
                      <a:pt x="570324" y="4771701"/>
                    </a:cubicBezTo>
                    <a:cubicBezTo>
                      <a:pt x="1140649" y="5756140"/>
                      <a:pt x="2194111" y="6360176"/>
                      <a:pt x="3331812" y="6355088"/>
                    </a:cubicBezTo>
                    <a:cubicBezTo>
                      <a:pt x="4469513" y="6360176"/>
                      <a:pt x="5522976" y="5756140"/>
                      <a:pt x="6093300" y="4771701"/>
                    </a:cubicBezTo>
                    <a:cubicBezTo>
                      <a:pt x="6663624" y="3787263"/>
                      <a:pt x="6663624" y="2572913"/>
                      <a:pt x="6093300" y="1588475"/>
                    </a:cubicBezTo>
                    <a:cubicBezTo>
                      <a:pt x="5522976" y="604036"/>
                      <a:pt x="4469513" y="0"/>
                      <a:pt x="3331812" y="5088"/>
                    </a:cubicBezTo>
                    <a:close/>
                  </a:path>
                </a:pathLst>
              </a:custGeom>
              <a:solidFill>
                <a:srgbClr val="006A44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0" y="136870"/>
              <a:ext cx="1318260" cy="9804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59"/>
                </a:lnSpc>
              </a:pPr>
              <a:r>
                <a:rPr lang="en-US" sz="4499" spc="359" dirty="0">
                  <a:solidFill>
                    <a:srgbClr val="FFFFFF"/>
                  </a:solidFill>
                  <a:latin typeface="Aharoni CLM Bold"/>
                </a:rPr>
                <a:t>1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2207260" y="264880"/>
              <a:ext cx="6449354" cy="6672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96"/>
                </a:lnSpc>
              </a:pPr>
              <a:r>
                <a:rPr lang="en-US" sz="3200" spc="320" dirty="0" err="1">
                  <a:solidFill>
                    <a:srgbClr val="000000"/>
                  </a:solidFill>
                  <a:ea typeface="思源黑体-粗体 Bold"/>
                </a:rPr>
                <a:t>选题背景</a:t>
              </a:r>
              <a:endParaRPr lang="en-US" sz="3200" spc="320" dirty="0">
                <a:solidFill>
                  <a:srgbClr val="000000"/>
                </a:solidFill>
                <a:ea typeface="思源黑体-粗体 Bold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67912" y="3112294"/>
            <a:ext cx="6492460" cy="988695"/>
            <a:chOff x="0" y="0"/>
            <a:chExt cx="8656614" cy="1318260"/>
          </a:xfrm>
        </p:grpSpPr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0" y="0"/>
              <a:ext cx="1318260" cy="1318260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-156812" y="-5088"/>
                <a:ext cx="6663624" cy="6360176"/>
              </a:xfrm>
              <a:custGeom>
                <a:avLst/>
                <a:gdLst/>
                <a:ahLst/>
                <a:cxnLst/>
                <a:rect l="l" t="t" r="r" b="b"/>
                <a:pathLst>
                  <a:path w="6663624" h="6360176">
                    <a:moveTo>
                      <a:pt x="3331812" y="5088"/>
                    </a:moveTo>
                    <a:lnTo>
                      <a:pt x="3331812" y="5088"/>
                    </a:lnTo>
                    <a:cubicBezTo>
                      <a:pt x="2194111" y="0"/>
                      <a:pt x="1140649" y="604036"/>
                      <a:pt x="570324" y="1588475"/>
                    </a:cubicBezTo>
                    <a:cubicBezTo>
                      <a:pt x="0" y="2572913"/>
                      <a:pt x="0" y="3787263"/>
                      <a:pt x="570324" y="4771701"/>
                    </a:cubicBezTo>
                    <a:cubicBezTo>
                      <a:pt x="1140649" y="5756140"/>
                      <a:pt x="2194111" y="6360176"/>
                      <a:pt x="3331812" y="6355088"/>
                    </a:cubicBezTo>
                    <a:cubicBezTo>
                      <a:pt x="4469513" y="6360176"/>
                      <a:pt x="5522976" y="5756140"/>
                      <a:pt x="6093300" y="4771701"/>
                    </a:cubicBezTo>
                    <a:cubicBezTo>
                      <a:pt x="6663624" y="3787263"/>
                      <a:pt x="6663624" y="2572913"/>
                      <a:pt x="6093300" y="1588475"/>
                    </a:cubicBezTo>
                    <a:cubicBezTo>
                      <a:pt x="5522976" y="604036"/>
                      <a:pt x="4469513" y="0"/>
                      <a:pt x="3331812" y="5088"/>
                    </a:cubicBezTo>
                    <a:close/>
                  </a:path>
                </a:pathLst>
              </a:custGeom>
              <a:solidFill>
                <a:srgbClr val="006A44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0" y="136870"/>
              <a:ext cx="1318260" cy="9804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59"/>
                </a:lnSpc>
              </a:pPr>
              <a:r>
                <a:rPr lang="en-US" sz="4499" spc="359">
                  <a:solidFill>
                    <a:srgbClr val="FFFFFF"/>
                  </a:solidFill>
                  <a:latin typeface="Aharoni CLM Bold"/>
                </a:rPr>
                <a:t>2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2207260" y="264880"/>
              <a:ext cx="6449354" cy="6672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96"/>
                </a:lnSpc>
              </a:pPr>
              <a:r>
                <a:rPr lang="en-US" sz="3200" spc="320" dirty="0" err="1">
                  <a:solidFill>
                    <a:srgbClr val="000000"/>
                  </a:solidFill>
                  <a:ea typeface="思源黑体-粗体 Bold"/>
                </a:rPr>
                <a:t>研究</a:t>
              </a:r>
              <a:r>
                <a:rPr lang="zh-CN" altLang="en-US" sz="3200" spc="320" dirty="0">
                  <a:solidFill>
                    <a:srgbClr val="000000"/>
                  </a:solidFill>
                  <a:ea typeface="思源黑体-粗体 Bold"/>
                </a:rPr>
                <a:t>问题及意义</a:t>
              </a:r>
              <a:endParaRPr lang="en-US" sz="3200" spc="320" dirty="0">
                <a:solidFill>
                  <a:srgbClr val="000000"/>
                </a:solidFill>
                <a:ea typeface="思源黑体-粗体 Bold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967912" y="4649153"/>
            <a:ext cx="6492460" cy="988695"/>
            <a:chOff x="0" y="0"/>
            <a:chExt cx="8656614" cy="1318260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0" y="0"/>
              <a:ext cx="1318260" cy="1318260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-156812" y="-5088"/>
                <a:ext cx="6663624" cy="6360176"/>
              </a:xfrm>
              <a:custGeom>
                <a:avLst/>
                <a:gdLst/>
                <a:ahLst/>
                <a:cxnLst/>
                <a:rect l="l" t="t" r="r" b="b"/>
                <a:pathLst>
                  <a:path w="6663624" h="6360176">
                    <a:moveTo>
                      <a:pt x="3331812" y="5088"/>
                    </a:moveTo>
                    <a:lnTo>
                      <a:pt x="3331812" y="5088"/>
                    </a:lnTo>
                    <a:cubicBezTo>
                      <a:pt x="2194111" y="0"/>
                      <a:pt x="1140649" y="604036"/>
                      <a:pt x="570324" y="1588475"/>
                    </a:cubicBezTo>
                    <a:cubicBezTo>
                      <a:pt x="0" y="2572913"/>
                      <a:pt x="0" y="3787263"/>
                      <a:pt x="570324" y="4771701"/>
                    </a:cubicBezTo>
                    <a:cubicBezTo>
                      <a:pt x="1140649" y="5756140"/>
                      <a:pt x="2194111" y="6360176"/>
                      <a:pt x="3331812" y="6355088"/>
                    </a:cubicBezTo>
                    <a:cubicBezTo>
                      <a:pt x="4469513" y="6360176"/>
                      <a:pt x="5522976" y="5756140"/>
                      <a:pt x="6093300" y="4771701"/>
                    </a:cubicBezTo>
                    <a:cubicBezTo>
                      <a:pt x="6663624" y="3787263"/>
                      <a:pt x="6663624" y="2572913"/>
                      <a:pt x="6093300" y="1588475"/>
                    </a:cubicBezTo>
                    <a:cubicBezTo>
                      <a:pt x="5522976" y="604036"/>
                      <a:pt x="4469513" y="0"/>
                      <a:pt x="3331812" y="5088"/>
                    </a:cubicBezTo>
                    <a:close/>
                  </a:path>
                </a:pathLst>
              </a:custGeom>
              <a:solidFill>
                <a:srgbClr val="006A44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0" y="136870"/>
              <a:ext cx="1318260" cy="9804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59"/>
                </a:lnSpc>
              </a:pPr>
              <a:r>
                <a:rPr lang="en-US" sz="4499" spc="359">
                  <a:solidFill>
                    <a:srgbClr val="FFFFFF"/>
                  </a:solidFill>
                  <a:latin typeface="Aharoni CLM Bold"/>
                </a:rPr>
                <a:t>3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2207260" y="264880"/>
              <a:ext cx="6449354" cy="6672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96"/>
                </a:lnSpc>
              </a:pPr>
              <a:r>
                <a:rPr lang="zh-CN" altLang="en-US" sz="3200" spc="320" dirty="0">
                  <a:solidFill>
                    <a:srgbClr val="000000"/>
                  </a:solidFill>
                  <a:ea typeface="思源黑体-粗体 Bold"/>
                </a:rPr>
                <a:t>实验一设计及结果</a:t>
              </a:r>
              <a:endParaRPr lang="en-US" sz="3200" spc="320" dirty="0">
                <a:solidFill>
                  <a:srgbClr val="000000"/>
                </a:solidFill>
                <a:ea typeface="思源黑体-粗体 Bold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967912" y="6186011"/>
            <a:ext cx="6492460" cy="988695"/>
            <a:chOff x="0" y="0"/>
            <a:chExt cx="8656614" cy="1318260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0"/>
              <a:ext cx="1318260" cy="1318260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-156812" y="-5088"/>
                <a:ext cx="6663624" cy="6360176"/>
              </a:xfrm>
              <a:custGeom>
                <a:avLst/>
                <a:gdLst/>
                <a:ahLst/>
                <a:cxnLst/>
                <a:rect l="l" t="t" r="r" b="b"/>
                <a:pathLst>
                  <a:path w="6663624" h="6360176">
                    <a:moveTo>
                      <a:pt x="3331812" y="5088"/>
                    </a:moveTo>
                    <a:lnTo>
                      <a:pt x="3331812" y="5088"/>
                    </a:lnTo>
                    <a:cubicBezTo>
                      <a:pt x="2194111" y="0"/>
                      <a:pt x="1140649" y="604036"/>
                      <a:pt x="570324" y="1588475"/>
                    </a:cubicBezTo>
                    <a:cubicBezTo>
                      <a:pt x="0" y="2572913"/>
                      <a:pt x="0" y="3787263"/>
                      <a:pt x="570324" y="4771701"/>
                    </a:cubicBezTo>
                    <a:cubicBezTo>
                      <a:pt x="1140649" y="5756140"/>
                      <a:pt x="2194111" y="6360176"/>
                      <a:pt x="3331812" y="6355088"/>
                    </a:cubicBezTo>
                    <a:cubicBezTo>
                      <a:pt x="4469513" y="6360176"/>
                      <a:pt x="5522976" y="5756140"/>
                      <a:pt x="6093300" y="4771701"/>
                    </a:cubicBezTo>
                    <a:cubicBezTo>
                      <a:pt x="6663624" y="3787263"/>
                      <a:pt x="6663624" y="2572913"/>
                      <a:pt x="6093300" y="1588475"/>
                    </a:cubicBezTo>
                    <a:cubicBezTo>
                      <a:pt x="5522976" y="604036"/>
                      <a:pt x="4469513" y="0"/>
                      <a:pt x="3331812" y="5088"/>
                    </a:cubicBezTo>
                    <a:close/>
                  </a:path>
                </a:pathLst>
              </a:custGeom>
              <a:solidFill>
                <a:srgbClr val="006A44"/>
              </a:solidFill>
            </p:spPr>
          </p:sp>
        </p:grpSp>
        <p:sp>
          <p:nvSpPr>
            <p:cNvPr id="24" name="TextBox 24"/>
            <p:cNvSpPr txBox="1"/>
            <p:nvPr/>
          </p:nvSpPr>
          <p:spPr>
            <a:xfrm>
              <a:off x="0" y="136870"/>
              <a:ext cx="1318260" cy="9804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59"/>
                </a:lnSpc>
              </a:pPr>
              <a:r>
                <a:rPr lang="en-US" sz="4499" spc="359">
                  <a:solidFill>
                    <a:srgbClr val="FFFFFF"/>
                  </a:solidFill>
                  <a:latin typeface="Aharoni CLM Bold"/>
                </a:rPr>
                <a:t>4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2207260" y="264880"/>
              <a:ext cx="6449354" cy="6672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96"/>
                </a:lnSpc>
              </a:pPr>
              <a:r>
                <a:rPr lang="zh-CN" altLang="en-US" sz="3200" spc="320" dirty="0">
                  <a:solidFill>
                    <a:srgbClr val="000000"/>
                  </a:solidFill>
                  <a:ea typeface="思源黑体-粗体 Bold"/>
                </a:rPr>
                <a:t>实验二设计及结果</a:t>
              </a:r>
              <a:endParaRPr lang="en-US" sz="3200" spc="320" dirty="0">
                <a:solidFill>
                  <a:srgbClr val="000000"/>
                </a:solidFill>
                <a:ea typeface="思源黑体-粗体 Bold"/>
              </a:endParaRP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967912" y="7722870"/>
            <a:ext cx="6492460" cy="988695"/>
            <a:chOff x="0" y="0"/>
            <a:chExt cx="8656614" cy="1318260"/>
          </a:xfrm>
        </p:grpSpPr>
        <p:grpSp>
          <p:nvGrpSpPr>
            <p:cNvPr id="27" name="Group 27"/>
            <p:cNvGrpSpPr>
              <a:grpSpLocks noChangeAspect="1"/>
            </p:cNvGrpSpPr>
            <p:nvPr/>
          </p:nvGrpSpPr>
          <p:grpSpPr>
            <a:xfrm>
              <a:off x="0" y="0"/>
              <a:ext cx="1318260" cy="1318260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-156812" y="-5088"/>
                <a:ext cx="6663624" cy="6360176"/>
              </a:xfrm>
              <a:custGeom>
                <a:avLst/>
                <a:gdLst/>
                <a:ahLst/>
                <a:cxnLst/>
                <a:rect l="l" t="t" r="r" b="b"/>
                <a:pathLst>
                  <a:path w="6663624" h="6360176">
                    <a:moveTo>
                      <a:pt x="3331812" y="5088"/>
                    </a:moveTo>
                    <a:lnTo>
                      <a:pt x="3331812" y="5088"/>
                    </a:lnTo>
                    <a:cubicBezTo>
                      <a:pt x="2194111" y="0"/>
                      <a:pt x="1140649" y="604036"/>
                      <a:pt x="570324" y="1588475"/>
                    </a:cubicBezTo>
                    <a:cubicBezTo>
                      <a:pt x="0" y="2572913"/>
                      <a:pt x="0" y="3787263"/>
                      <a:pt x="570324" y="4771701"/>
                    </a:cubicBezTo>
                    <a:cubicBezTo>
                      <a:pt x="1140649" y="5756140"/>
                      <a:pt x="2194111" y="6360176"/>
                      <a:pt x="3331812" y="6355088"/>
                    </a:cubicBezTo>
                    <a:cubicBezTo>
                      <a:pt x="4469513" y="6360176"/>
                      <a:pt x="5522976" y="5756140"/>
                      <a:pt x="6093300" y="4771701"/>
                    </a:cubicBezTo>
                    <a:cubicBezTo>
                      <a:pt x="6663624" y="3787263"/>
                      <a:pt x="6663624" y="2572913"/>
                      <a:pt x="6093300" y="1588475"/>
                    </a:cubicBezTo>
                    <a:cubicBezTo>
                      <a:pt x="5522976" y="604036"/>
                      <a:pt x="4469513" y="0"/>
                      <a:pt x="3331812" y="5088"/>
                    </a:cubicBezTo>
                    <a:close/>
                  </a:path>
                </a:pathLst>
              </a:custGeom>
              <a:solidFill>
                <a:srgbClr val="006A44"/>
              </a:solidFill>
            </p:spPr>
          </p:sp>
        </p:grpSp>
        <p:sp>
          <p:nvSpPr>
            <p:cNvPr id="29" name="TextBox 29"/>
            <p:cNvSpPr txBox="1"/>
            <p:nvPr/>
          </p:nvSpPr>
          <p:spPr>
            <a:xfrm>
              <a:off x="0" y="136870"/>
              <a:ext cx="1318260" cy="9804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59"/>
                </a:lnSpc>
              </a:pPr>
              <a:r>
                <a:rPr lang="en-US" sz="4499" spc="359">
                  <a:solidFill>
                    <a:srgbClr val="FFFFFF"/>
                  </a:solidFill>
                  <a:latin typeface="Aharoni CLM Bold"/>
                </a:rPr>
                <a:t>5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2207260" y="264880"/>
              <a:ext cx="6449354" cy="6672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96"/>
                </a:lnSpc>
              </a:pPr>
              <a:r>
                <a:rPr lang="zh-CN" altLang="en-US" sz="3200" spc="320" dirty="0">
                  <a:solidFill>
                    <a:srgbClr val="000000"/>
                  </a:solidFill>
                  <a:ea typeface="思源黑体-粗体 Bold"/>
                </a:rPr>
                <a:t>结论</a:t>
              </a:r>
              <a:r>
                <a:rPr lang="en-US" sz="3200" spc="320" dirty="0" err="1">
                  <a:solidFill>
                    <a:srgbClr val="000000"/>
                  </a:solidFill>
                  <a:ea typeface="思源黑体-粗体 Bold"/>
                </a:rPr>
                <a:t>与展望</a:t>
              </a:r>
              <a:endParaRPr lang="en-US" sz="3200" spc="320" dirty="0">
                <a:solidFill>
                  <a:srgbClr val="000000"/>
                </a:solidFill>
                <a:ea typeface="思源黑体-粗体 Bold"/>
              </a:endParaRP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715785" y="3995002"/>
            <a:ext cx="5449787" cy="2106495"/>
            <a:chOff x="0" y="0"/>
            <a:chExt cx="7266383" cy="2808660"/>
          </a:xfrm>
        </p:grpSpPr>
        <p:sp>
          <p:nvSpPr>
            <p:cNvPr id="32" name="TextBox 32"/>
            <p:cNvSpPr txBox="1"/>
            <p:nvPr/>
          </p:nvSpPr>
          <p:spPr>
            <a:xfrm>
              <a:off x="0" y="-57150"/>
              <a:ext cx="7266383" cy="13660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320"/>
                </a:lnSpc>
              </a:pPr>
              <a:r>
                <a:rPr lang="en-US" sz="6500" spc="3250">
                  <a:solidFill>
                    <a:srgbClr val="FFFFFF"/>
                  </a:solidFill>
                  <a:ea typeface="思源黑体-粗体 Bold"/>
                </a:rPr>
                <a:t>目录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1828220"/>
              <a:ext cx="7266383" cy="9804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59"/>
                </a:lnSpc>
              </a:pPr>
              <a:r>
                <a:rPr lang="en-US" sz="4499" spc="359" dirty="0">
                  <a:solidFill>
                    <a:srgbClr val="FFFFFF"/>
                  </a:solidFill>
                  <a:latin typeface="Aharoni CLM Bold"/>
                </a:rPr>
                <a:t>CONTENT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16"/>
    </mc:Choice>
    <mc:Fallback xmlns="">
      <p:transition spd="slow" advTm="1121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3996" y="11638"/>
            <a:ext cx="3952875" cy="10287000"/>
            <a:chOff x="0" y="0"/>
            <a:chExt cx="5270500" cy="13716000"/>
          </a:xfrm>
        </p:grpSpPr>
        <p:sp>
          <p:nvSpPr>
            <p:cNvPr id="3" name="AutoShape 3"/>
            <p:cNvSpPr/>
            <p:nvPr/>
          </p:nvSpPr>
          <p:spPr>
            <a:xfrm>
              <a:off x="238246" y="0"/>
              <a:ext cx="4463011" cy="13716000"/>
            </a:xfrm>
            <a:prstGeom prst="rect">
              <a:avLst/>
            </a:prstGeom>
            <a:solidFill>
              <a:srgbClr val="006A44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862360" y="10894125"/>
              <a:ext cx="3214783" cy="0"/>
            </a:xfrm>
            <a:prstGeom prst="line">
              <a:avLst/>
            </a:prstGeom>
            <a:ln w="127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AutoShape 5"/>
            <p:cNvSpPr/>
            <p:nvPr/>
          </p:nvSpPr>
          <p:spPr>
            <a:xfrm>
              <a:off x="862360" y="9672713"/>
              <a:ext cx="3214783" cy="0"/>
            </a:xfrm>
            <a:prstGeom prst="line">
              <a:avLst/>
            </a:prstGeom>
            <a:ln w="127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" name="AutoShape 6"/>
            <p:cNvSpPr/>
            <p:nvPr/>
          </p:nvSpPr>
          <p:spPr>
            <a:xfrm>
              <a:off x="862360" y="8451302"/>
              <a:ext cx="3214783" cy="0"/>
            </a:xfrm>
            <a:prstGeom prst="line">
              <a:avLst/>
            </a:prstGeom>
            <a:ln w="127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7" name="Group 7"/>
            <p:cNvGrpSpPr/>
            <p:nvPr/>
          </p:nvGrpSpPr>
          <p:grpSpPr>
            <a:xfrm>
              <a:off x="0" y="5775790"/>
              <a:ext cx="5270500" cy="1458839"/>
              <a:chOff x="0" y="0"/>
              <a:chExt cx="9823469" cy="271907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450850" cy="450850"/>
              </a:xfrm>
              <a:custGeom>
                <a:avLst/>
                <a:gdLst/>
                <a:ahLst/>
                <a:cxnLst/>
                <a:rect l="l" t="t" r="r" b="b"/>
                <a:pathLst>
                  <a:path w="450850" h="450850">
                    <a:moveTo>
                      <a:pt x="450850" y="450850"/>
                    </a:moveTo>
                    <a:lnTo>
                      <a:pt x="0" y="450850"/>
                    </a:lnTo>
                    <a:lnTo>
                      <a:pt x="450850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</p:sp>
          <p:sp>
            <p:nvSpPr>
              <p:cNvPr id="9" name="Freeform 9"/>
              <p:cNvSpPr/>
              <p:nvPr/>
            </p:nvSpPr>
            <p:spPr>
              <a:xfrm>
                <a:off x="0" y="450850"/>
                <a:ext cx="9823469" cy="2269490"/>
              </a:xfrm>
              <a:custGeom>
                <a:avLst/>
                <a:gdLst/>
                <a:ahLst/>
                <a:cxnLst/>
                <a:rect l="l" t="t" r="r" b="b"/>
                <a:pathLst>
                  <a:path w="9823469" h="2269490">
                    <a:moveTo>
                      <a:pt x="9234188" y="0"/>
                    </a:moveTo>
                    <a:lnTo>
                      <a:pt x="0" y="0"/>
                    </a:lnTo>
                    <a:lnTo>
                      <a:pt x="0" y="2269490"/>
                    </a:lnTo>
                    <a:lnTo>
                      <a:pt x="9234188" y="2269490"/>
                    </a:lnTo>
                    <a:lnTo>
                      <a:pt x="9234188" y="2268220"/>
                    </a:lnTo>
                    <a:lnTo>
                      <a:pt x="9823469" y="1134110"/>
                    </a:lnTo>
                    <a:close/>
                  </a:path>
                </a:pathLst>
              </a:custGeom>
              <a:solidFill>
                <a:srgbClr val="E8E9EF"/>
              </a:solidFill>
            </p:spPr>
          </p:sp>
        </p:grpSp>
      </p:grpSp>
      <p:sp>
        <p:nvSpPr>
          <p:cNvPr id="18" name="AutoShape 18"/>
          <p:cNvSpPr/>
          <p:nvPr/>
        </p:nvSpPr>
        <p:spPr>
          <a:xfrm>
            <a:off x="5030893" y="1747611"/>
            <a:ext cx="12228407" cy="0"/>
          </a:xfrm>
          <a:prstGeom prst="line">
            <a:avLst/>
          </a:prstGeom>
          <a:ln w="19050" cap="flat">
            <a:solidFill>
              <a:srgbClr val="006A4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TextBox 30"/>
          <p:cNvSpPr txBox="1"/>
          <p:nvPr/>
        </p:nvSpPr>
        <p:spPr>
          <a:xfrm>
            <a:off x="446081" y="4833614"/>
            <a:ext cx="3165472" cy="329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3"/>
              </a:lnSpc>
            </a:pPr>
            <a:r>
              <a:rPr lang="en-US" sz="2103" spc="210" dirty="0" err="1">
                <a:solidFill>
                  <a:srgbClr val="006A44"/>
                </a:solidFill>
                <a:ea typeface="+mj-ea"/>
              </a:rPr>
              <a:t>选题背景</a:t>
            </a:r>
            <a:endParaRPr lang="en-US" sz="2103" spc="210" dirty="0">
              <a:solidFill>
                <a:srgbClr val="006A44"/>
              </a:solidFill>
              <a:ea typeface="+mj-ea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479397" y="6732003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实验一设计及结果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509002" y="7645957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实验二设计及结果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486735" y="8507915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结论</a:t>
            </a:r>
            <a:r>
              <a:rPr lang="en-US" sz="2003" spc="200" dirty="0" err="1">
                <a:solidFill>
                  <a:srgbClr val="FFFFFF"/>
                </a:solidFill>
                <a:ea typeface="思源黑体 Bold"/>
              </a:rPr>
              <a:t>与展望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5030893" y="1066827"/>
            <a:ext cx="12228407" cy="545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500" spc="350" dirty="0">
                <a:solidFill>
                  <a:srgbClr val="006A44"/>
                </a:solidFill>
                <a:latin typeface="思源黑体-粗体 Bold"/>
              </a:rPr>
              <a:t>1.</a:t>
            </a:r>
            <a:r>
              <a:rPr lang="zh-CN" altLang="en-US" sz="3500" spc="350" dirty="0">
                <a:solidFill>
                  <a:srgbClr val="006A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自我优势效应</a:t>
            </a:r>
            <a:r>
              <a:rPr lang="zh-CN" altLang="en-US" sz="3500" spc="350" dirty="0">
                <a:solidFill>
                  <a:srgbClr val="006A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3500" spc="350" dirty="0">
                <a:solidFill>
                  <a:srgbClr val="006A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</a:t>
            </a:r>
            <a:r>
              <a:rPr lang="zh-CN" altLang="en-US" sz="3500" spc="350" dirty="0">
                <a:solidFill>
                  <a:srgbClr val="006A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sz="3500" spc="350" dirty="0">
              <a:solidFill>
                <a:srgbClr val="006A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E13B698A-4C16-4039-CBA9-77497B4AD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10" y="655324"/>
            <a:ext cx="2577797" cy="2577797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96E73252-7695-E1D9-B75E-D148CC09D0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4881" y="3419414"/>
            <a:ext cx="5916085" cy="3629086"/>
          </a:xfrm>
          <a:prstGeom prst="rect">
            <a:avLst/>
          </a:prstGeom>
        </p:spPr>
      </p:pic>
      <p:grpSp>
        <p:nvGrpSpPr>
          <p:cNvPr id="38" name="îš1iḍé">
            <a:extLst>
              <a:ext uri="{FF2B5EF4-FFF2-40B4-BE49-F238E27FC236}">
                <a16:creationId xmlns:a16="http://schemas.microsoft.com/office/drawing/2014/main" id="{76C3CDEB-E07D-8B6C-BFAA-4185BE07ADB1}"/>
              </a:ext>
            </a:extLst>
          </p:cNvPr>
          <p:cNvGrpSpPr/>
          <p:nvPr/>
        </p:nvGrpSpPr>
        <p:grpSpPr>
          <a:xfrm>
            <a:off x="5412280" y="6439372"/>
            <a:ext cx="6332544" cy="3459542"/>
            <a:chOff x="2640190" y="1667744"/>
            <a:chExt cx="9264632" cy="5069020"/>
          </a:xfrm>
        </p:grpSpPr>
        <p:cxnSp>
          <p:nvCxnSpPr>
            <p:cNvPr id="39" name="išlîḋé">
              <a:extLst>
                <a:ext uri="{FF2B5EF4-FFF2-40B4-BE49-F238E27FC236}">
                  <a16:creationId xmlns:a16="http://schemas.microsoft.com/office/drawing/2014/main" id="{48C9DD70-AEC9-7437-E3C0-456A72F35678}"/>
                </a:ext>
              </a:extLst>
            </p:cNvPr>
            <p:cNvCxnSpPr>
              <a:cxnSpLocks/>
              <a:stCxn id="47" idx="6"/>
            </p:cNvCxnSpPr>
            <p:nvPr/>
          </p:nvCxnSpPr>
          <p:spPr>
            <a:xfrm flipV="1">
              <a:off x="7881685" y="3191571"/>
              <a:ext cx="814547" cy="1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îsḷiḋè">
              <a:extLst>
                <a:ext uri="{FF2B5EF4-FFF2-40B4-BE49-F238E27FC236}">
                  <a16:creationId xmlns:a16="http://schemas.microsoft.com/office/drawing/2014/main" id="{08474439-5B32-7840-AD27-4F752CEEBA05}"/>
                </a:ext>
              </a:extLst>
            </p:cNvPr>
            <p:cNvCxnSpPr>
              <a:cxnSpLocks/>
            </p:cNvCxnSpPr>
            <p:nvPr/>
          </p:nvCxnSpPr>
          <p:spPr>
            <a:xfrm>
              <a:off x="3479866" y="3229315"/>
              <a:ext cx="1018736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íṩliḑê">
              <a:extLst>
                <a:ext uri="{FF2B5EF4-FFF2-40B4-BE49-F238E27FC236}">
                  <a16:creationId xmlns:a16="http://schemas.microsoft.com/office/drawing/2014/main" id="{56A4FBB2-58DC-548D-19AB-9B67FB3BCA74}"/>
                </a:ext>
              </a:extLst>
            </p:cNvPr>
            <p:cNvSpPr/>
            <p:nvPr/>
          </p:nvSpPr>
          <p:spPr>
            <a:xfrm>
              <a:off x="4498602" y="1667744"/>
              <a:ext cx="3194798" cy="31694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9050" cap="rnd">
              <a:noFill/>
              <a:prstDash val="solid"/>
              <a:round/>
              <a:headEnd/>
              <a:tailEnd/>
            </a:ln>
            <a:effectLst>
              <a:outerShdw sx="1000" sy="1000" algn="ctr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íṡ1ïďê">
              <a:extLst>
                <a:ext uri="{FF2B5EF4-FFF2-40B4-BE49-F238E27FC236}">
                  <a16:creationId xmlns:a16="http://schemas.microsoft.com/office/drawing/2014/main" id="{90D9A4AD-3D9C-D89C-992B-195712E194F9}"/>
                </a:ext>
              </a:extLst>
            </p:cNvPr>
            <p:cNvGrpSpPr/>
            <p:nvPr/>
          </p:nvGrpSpPr>
          <p:grpSpPr>
            <a:xfrm>
              <a:off x="4822692" y="2014511"/>
              <a:ext cx="2606532" cy="2585890"/>
              <a:chOff x="5030913" y="2523815"/>
              <a:chExt cx="2184705" cy="2167404"/>
            </a:xfrm>
          </p:grpSpPr>
          <p:sp>
            <p:nvSpPr>
              <p:cNvPr id="53" name="îśḷiḑe">
                <a:extLst>
                  <a:ext uri="{FF2B5EF4-FFF2-40B4-BE49-F238E27FC236}">
                    <a16:creationId xmlns:a16="http://schemas.microsoft.com/office/drawing/2014/main" id="{0B7CC61A-378A-02D3-704F-1395871CE962}"/>
                  </a:ext>
                </a:extLst>
              </p:cNvPr>
              <p:cNvSpPr/>
              <p:nvPr/>
            </p:nvSpPr>
            <p:spPr>
              <a:xfrm>
                <a:off x="5030913" y="2523815"/>
                <a:ext cx="2184705" cy="21674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 cap="rnd">
                <a:noFill/>
                <a:prstDash val="solid"/>
                <a:round/>
                <a:headEnd/>
                <a:tailEnd/>
              </a:ln>
              <a:effectLst>
                <a:outerShdw blurRad="254000" dist="152400" dir="3900000" algn="ctr" rotWithShape="0">
                  <a:schemeClr val="bg1">
                    <a:lumMod val="75000"/>
                    <a:alpha val="3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îsḻïḍe">
                <a:extLst>
                  <a:ext uri="{FF2B5EF4-FFF2-40B4-BE49-F238E27FC236}">
                    <a16:creationId xmlns:a16="http://schemas.microsoft.com/office/drawing/2014/main" id="{CC1D0D93-7934-D360-97FA-89555DDB901D}"/>
                  </a:ext>
                </a:extLst>
              </p:cNvPr>
              <p:cNvSpPr txBox="1"/>
              <p:nvPr/>
            </p:nvSpPr>
            <p:spPr>
              <a:xfrm>
                <a:off x="5260146" y="2786893"/>
                <a:ext cx="1849762" cy="1396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chemeClr val="accent2"/>
                    </a:solidFill>
                  </a:rPr>
                  <a:t>自我相关信息</a:t>
                </a:r>
                <a:endParaRPr lang="en-US" altLang="zh-CN" sz="2400" b="1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43" name="îś1îḍe">
              <a:extLst>
                <a:ext uri="{FF2B5EF4-FFF2-40B4-BE49-F238E27FC236}">
                  <a16:creationId xmlns:a16="http://schemas.microsoft.com/office/drawing/2014/main" id="{C20815D7-0CD5-CDD1-4F4A-E695BCC0B455}"/>
                </a:ext>
              </a:extLst>
            </p:cNvPr>
            <p:cNvSpPr/>
            <p:nvPr/>
          </p:nvSpPr>
          <p:spPr>
            <a:xfrm>
              <a:off x="8379620" y="2503390"/>
              <a:ext cx="1355593" cy="1319885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 w="19050" cap="rnd">
              <a:noFill/>
              <a:prstDash val="solid"/>
              <a:round/>
              <a:headEnd/>
              <a:tailEnd/>
            </a:ln>
            <a:effectLst>
              <a:outerShdw sx="1000" sy="1000" algn="ct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îṣľiďè">
              <a:extLst>
                <a:ext uri="{FF2B5EF4-FFF2-40B4-BE49-F238E27FC236}">
                  <a16:creationId xmlns:a16="http://schemas.microsoft.com/office/drawing/2014/main" id="{3B8C7A5C-9E00-E3CB-2B68-3908AA15CE01}"/>
                </a:ext>
              </a:extLst>
            </p:cNvPr>
            <p:cNvSpPr/>
            <p:nvPr/>
          </p:nvSpPr>
          <p:spPr>
            <a:xfrm>
              <a:off x="2640190" y="5929701"/>
              <a:ext cx="3019355" cy="807063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</a:rPr>
                <a:t>更强的感知能力</a:t>
              </a:r>
              <a:endParaRPr lang="en-US" altLang="zh-CN" sz="1600" b="1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US" altLang="zh-CN" sz="12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Liu &amp; Sui, 2016</a:t>
              </a:r>
              <a:r>
                <a:rPr lang="en-US" altLang="zh-CN" sz="1200" b="1" dirty="0">
                  <a:solidFill>
                    <a:schemeClr val="bg1">
                      <a:lumMod val="75000"/>
                    </a:schemeClr>
                  </a:solidFill>
                </a:rPr>
                <a:t>)</a:t>
              </a:r>
            </a:p>
          </p:txBody>
        </p:sp>
        <p:grpSp>
          <p:nvGrpSpPr>
            <p:cNvPr id="45" name="íŝḷîḑé">
              <a:extLst>
                <a:ext uri="{FF2B5EF4-FFF2-40B4-BE49-F238E27FC236}">
                  <a16:creationId xmlns:a16="http://schemas.microsoft.com/office/drawing/2014/main" id="{1B926CFC-8C79-64B8-1627-0D06BA87EBFB}"/>
                </a:ext>
              </a:extLst>
            </p:cNvPr>
            <p:cNvGrpSpPr/>
            <p:nvPr/>
          </p:nvGrpSpPr>
          <p:grpSpPr>
            <a:xfrm>
              <a:off x="4149867" y="2892754"/>
              <a:ext cx="5508104" cy="3041016"/>
              <a:chOff x="4085761" y="2434933"/>
              <a:chExt cx="5508104" cy="3041016"/>
            </a:xfrm>
            <a:solidFill>
              <a:schemeClr val="bg1"/>
            </a:solidFill>
            <a:effectLst>
              <a:outerShdw blurRad="254000" dist="152400" dir="3900000" algn="ctr" rotWithShape="0">
                <a:schemeClr val="bg1">
                  <a:lumMod val="75000"/>
                  <a:alpha val="30000"/>
                </a:schemeClr>
              </a:outerShdw>
            </a:effectLst>
          </p:grpSpPr>
          <p:sp>
            <p:nvSpPr>
              <p:cNvPr id="51" name="ïśļîḓê">
                <a:extLst>
                  <a:ext uri="{FF2B5EF4-FFF2-40B4-BE49-F238E27FC236}">
                    <a16:creationId xmlns:a16="http://schemas.microsoft.com/office/drawing/2014/main" id="{A7F888C7-7F44-B728-4898-EABC7A21FF51}"/>
                  </a:ext>
                </a:extLst>
              </p:cNvPr>
              <p:cNvSpPr/>
              <p:nvPr/>
            </p:nvSpPr>
            <p:spPr>
              <a:xfrm>
                <a:off x="4085761" y="4156064"/>
                <a:ext cx="1498100" cy="1319885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 w="19050" cap="rnd">
                <a:noFill/>
                <a:prstDash val="solid"/>
                <a:round/>
                <a:headEnd/>
                <a:tailEnd/>
              </a:ln>
              <a:effectLst>
                <a:outerShdw sx="1000" sy="1000" algn="ctr" rotWithShape="0">
                  <a:schemeClr val="bg1">
                    <a:lumMod val="6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ctr" defTabSz="914354"/>
                <a:r>
                  <a:rPr lang="zh-CN" altLang="en-US" b="1" dirty="0">
                    <a:solidFill>
                      <a:schemeClr val="tx1"/>
                    </a:solidFill>
                  </a:rPr>
                  <a:t>感知觉</a:t>
                </a:r>
              </a:p>
            </p:txBody>
          </p:sp>
          <p:sp>
            <p:nvSpPr>
              <p:cNvPr id="52" name="iṧḻíḓé">
                <a:extLst>
                  <a:ext uri="{FF2B5EF4-FFF2-40B4-BE49-F238E27FC236}">
                    <a16:creationId xmlns:a16="http://schemas.microsoft.com/office/drawing/2014/main" id="{A4B09C78-2D51-320E-FBA2-23BC92E8FDC3}"/>
                  </a:ext>
                </a:extLst>
              </p:cNvPr>
              <p:cNvSpPr txBox="1"/>
              <p:nvPr/>
            </p:nvSpPr>
            <p:spPr>
              <a:xfrm>
                <a:off x="8374489" y="2434933"/>
                <a:ext cx="1219376" cy="5411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注意</a:t>
                </a:r>
                <a:endParaRPr lang="en-US" altLang="zh-CN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6" name="íṧļïdê">
              <a:extLst>
                <a:ext uri="{FF2B5EF4-FFF2-40B4-BE49-F238E27FC236}">
                  <a16:creationId xmlns:a16="http://schemas.microsoft.com/office/drawing/2014/main" id="{06C89F98-F59D-11F4-1295-C29AD4F22EC8}"/>
                </a:ext>
              </a:extLst>
            </p:cNvPr>
            <p:cNvSpPr/>
            <p:nvPr/>
          </p:nvSpPr>
          <p:spPr>
            <a:xfrm>
              <a:off x="9639119" y="2614125"/>
              <a:ext cx="2265703" cy="738017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</a:rPr>
                <a:t>自动捕获注意</a:t>
              </a:r>
              <a:endParaRPr lang="en-US" altLang="zh-CN" sz="1600" b="1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（</a:t>
              </a:r>
              <a:r>
                <a:rPr lang="en-US" altLang="zh-CN" sz="1200" b="1" dirty="0">
                  <a:solidFill>
                    <a:schemeClr val="bg1">
                      <a:lumMod val="50000"/>
                    </a:schemeClr>
                  </a:solidFill>
                </a:rPr>
                <a:t> Sui, Liu, Wang, &amp; Han, 2009 </a:t>
              </a:r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）</a:t>
              </a:r>
              <a:endParaRPr lang="en-US" altLang="zh-CN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7" name="i$líḑé">
              <a:extLst>
                <a:ext uri="{FF2B5EF4-FFF2-40B4-BE49-F238E27FC236}">
                  <a16:creationId xmlns:a16="http://schemas.microsoft.com/office/drawing/2014/main" id="{89AAC450-FA1F-73F8-1D46-515C89B26BF2}"/>
                </a:ext>
              </a:extLst>
            </p:cNvPr>
            <p:cNvSpPr/>
            <p:nvPr/>
          </p:nvSpPr>
          <p:spPr>
            <a:xfrm>
              <a:off x="7464803" y="2983133"/>
              <a:ext cx="416881" cy="416878"/>
            </a:xfrm>
            <a:prstGeom prst="ellipse">
              <a:avLst/>
            </a:prstGeom>
            <a:solidFill>
              <a:schemeClr val="accent3"/>
            </a:solidFill>
            <a:ln w="1524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3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îşľîḓé">
              <a:extLst>
                <a:ext uri="{FF2B5EF4-FFF2-40B4-BE49-F238E27FC236}">
                  <a16:creationId xmlns:a16="http://schemas.microsoft.com/office/drawing/2014/main" id="{F7C4AC26-D05E-1FF4-5807-8AB1CBE9C8A8}"/>
                </a:ext>
              </a:extLst>
            </p:cNvPr>
            <p:cNvSpPr/>
            <p:nvPr/>
          </p:nvSpPr>
          <p:spPr>
            <a:xfrm>
              <a:off x="4129721" y="2892755"/>
              <a:ext cx="597637" cy="597633"/>
            </a:xfrm>
            <a:prstGeom prst="ellipse">
              <a:avLst/>
            </a:prstGeom>
            <a:solidFill>
              <a:schemeClr val="accent5"/>
            </a:solidFill>
            <a:ln w="1524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5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ïṡļídè">
              <a:extLst>
                <a:ext uri="{FF2B5EF4-FFF2-40B4-BE49-F238E27FC236}">
                  <a16:creationId xmlns:a16="http://schemas.microsoft.com/office/drawing/2014/main" id="{242424E1-E13C-E558-E510-F2003A5D3AC0}"/>
                </a:ext>
              </a:extLst>
            </p:cNvPr>
            <p:cNvSpPr/>
            <p:nvPr/>
          </p:nvSpPr>
          <p:spPr>
            <a:xfrm>
              <a:off x="6584292" y="4564175"/>
              <a:ext cx="281599" cy="281598"/>
            </a:xfrm>
            <a:prstGeom prst="ellipse">
              <a:avLst/>
            </a:prstGeom>
            <a:solidFill>
              <a:schemeClr val="accent4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4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ïş1íḋê">
              <a:extLst>
                <a:ext uri="{FF2B5EF4-FFF2-40B4-BE49-F238E27FC236}">
                  <a16:creationId xmlns:a16="http://schemas.microsoft.com/office/drawing/2014/main" id="{43F5F326-FE2B-075F-8374-1599DBBC6254}"/>
                </a:ext>
              </a:extLst>
            </p:cNvPr>
            <p:cNvSpPr/>
            <p:nvPr/>
          </p:nvSpPr>
          <p:spPr>
            <a:xfrm>
              <a:off x="5082872" y="4271703"/>
              <a:ext cx="403681" cy="313314"/>
            </a:xfrm>
            <a:prstGeom prst="ellipse">
              <a:avLst/>
            </a:prstGeom>
            <a:solidFill>
              <a:schemeClr val="accent6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6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5" name="íṧļïdê">
            <a:extLst>
              <a:ext uri="{FF2B5EF4-FFF2-40B4-BE49-F238E27FC236}">
                <a16:creationId xmlns:a16="http://schemas.microsoft.com/office/drawing/2014/main" id="{0C55344B-3D77-6B62-0090-4AB174A49E22}"/>
              </a:ext>
            </a:extLst>
          </p:cNvPr>
          <p:cNvSpPr/>
          <p:nvPr/>
        </p:nvSpPr>
        <p:spPr>
          <a:xfrm>
            <a:off x="8994936" y="9037364"/>
            <a:ext cx="1926764" cy="550810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</a:rPr>
              <a:t>更强的执行控制力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</a:rPr>
              <a:t>Golubickis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, M., et al., 2021)</a:t>
            </a:r>
          </a:p>
        </p:txBody>
      </p:sp>
      <p:sp>
        <p:nvSpPr>
          <p:cNvPr id="58" name="íṧļïdê">
            <a:extLst>
              <a:ext uri="{FF2B5EF4-FFF2-40B4-BE49-F238E27FC236}">
                <a16:creationId xmlns:a16="http://schemas.microsoft.com/office/drawing/2014/main" id="{6DEEED2F-F0F9-46FB-A6C8-B4DEA7DFCC55}"/>
              </a:ext>
            </a:extLst>
          </p:cNvPr>
          <p:cNvSpPr/>
          <p:nvPr/>
        </p:nvSpPr>
        <p:spPr>
          <a:xfrm>
            <a:off x="4272759" y="7899266"/>
            <a:ext cx="1926764" cy="550810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</a:rPr>
              <a:t>更好的记忆效果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(Symons, C. S., &amp; Johnson, B. T. , 1997)</a:t>
            </a:r>
          </a:p>
        </p:txBody>
      </p:sp>
      <p:grpSp>
        <p:nvGrpSpPr>
          <p:cNvPr id="11" name="ísľîḋê">
            <a:extLst>
              <a:ext uri="{FF2B5EF4-FFF2-40B4-BE49-F238E27FC236}">
                <a16:creationId xmlns:a16="http://schemas.microsoft.com/office/drawing/2014/main" id="{3682C54B-1C6D-90AF-BE9E-74D45B91EC8F}"/>
              </a:ext>
            </a:extLst>
          </p:cNvPr>
          <p:cNvGrpSpPr/>
          <p:nvPr/>
        </p:nvGrpSpPr>
        <p:grpSpPr>
          <a:xfrm>
            <a:off x="5739606" y="2656571"/>
            <a:ext cx="4110520" cy="4249408"/>
            <a:chOff x="1744006" y="1976658"/>
            <a:chExt cx="3091932" cy="3150380"/>
          </a:xfrm>
        </p:grpSpPr>
        <p:grpSp>
          <p:nvGrpSpPr>
            <p:cNvPr id="12" name="îsḻïďê">
              <a:extLst>
                <a:ext uri="{FF2B5EF4-FFF2-40B4-BE49-F238E27FC236}">
                  <a16:creationId xmlns:a16="http://schemas.microsoft.com/office/drawing/2014/main" id="{4B378A58-7F6C-B133-FC04-11CB9C4CDA4A}"/>
                </a:ext>
              </a:extLst>
            </p:cNvPr>
            <p:cNvGrpSpPr/>
            <p:nvPr/>
          </p:nvGrpSpPr>
          <p:grpSpPr>
            <a:xfrm>
              <a:off x="1744006" y="2361691"/>
              <a:ext cx="3091932" cy="1732597"/>
              <a:chOff x="2899706" y="2298191"/>
              <a:chExt cx="3091932" cy="1732597"/>
            </a:xfrm>
            <a:solidFill>
              <a:schemeClr val="tx1">
                <a:lumMod val="50000"/>
                <a:lumOff val="50000"/>
                <a:alpha val="19000"/>
              </a:schemeClr>
            </a:solidFill>
          </p:grpSpPr>
          <p:sp>
            <p:nvSpPr>
              <p:cNvPr id="62" name="îŝ1îḓé">
                <a:extLst>
                  <a:ext uri="{FF2B5EF4-FFF2-40B4-BE49-F238E27FC236}">
                    <a16:creationId xmlns:a16="http://schemas.microsoft.com/office/drawing/2014/main" id="{EA2C761D-F308-28BC-FAAE-03682687AC46}"/>
                  </a:ext>
                </a:extLst>
              </p:cNvPr>
              <p:cNvSpPr/>
              <p:nvPr/>
            </p:nvSpPr>
            <p:spPr>
              <a:xfrm>
                <a:off x="3776242" y="3723417"/>
                <a:ext cx="1369592" cy="307371"/>
              </a:xfrm>
              <a:custGeom>
                <a:avLst/>
                <a:gdLst>
                  <a:gd name="connsiteX0" fmla="*/ 68329 w 1369592"/>
                  <a:gd name="connsiteY0" fmla="*/ 307372 h 307371"/>
                  <a:gd name="connsiteX1" fmla="*/ 684310 w 1369592"/>
                  <a:gd name="connsiteY1" fmla="*/ 171640 h 307371"/>
                  <a:gd name="connsiteX2" fmla="*/ 1303531 w 1369592"/>
                  <a:gd name="connsiteY2" fmla="*/ 307372 h 307371"/>
                  <a:gd name="connsiteX3" fmla="*/ 1368777 w 1369592"/>
                  <a:gd name="connsiteY3" fmla="*/ 221551 h 307371"/>
                  <a:gd name="connsiteX4" fmla="*/ 682310 w 1369592"/>
                  <a:gd name="connsiteY4" fmla="*/ 0 h 307371"/>
                  <a:gd name="connsiteX5" fmla="*/ 1082 w 1369592"/>
                  <a:gd name="connsiteY5" fmla="*/ 221551 h 307371"/>
                  <a:gd name="connsiteX6" fmla="*/ 68329 w 1369592"/>
                  <a:gd name="connsiteY6" fmla="*/ 307372 h 307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9592" h="307371">
                    <a:moveTo>
                      <a:pt x="68329" y="307372"/>
                    </a:moveTo>
                    <a:cubicBezTo>
                      <a:pt x="158626" y="227647"/>
                      <a:pt x="397132" y="171640"/>
                      <a:pt x="684310" y="171640"/>
                    </a:cubicBezTo>
                    <a:cubicBezTo>
                      <a:pt x="971489" y="171640"/>
                      <a:pt x="1211329" y="227647"/>
                      <a:pt x="1303531" y="307372"/>
                    </a:cubicBezTo>
                    <a:cubicBezTo>
                      <a:pt x="1340964" y="280988"/>
                      <a:pt x="1364110" y="252031"/>
                      <a:pt x="1368777" y="221551"/>
                    </a:cubicBezTo>
                    <a:cubicBezTo>
                      <a:pt x="1387541" y="99155"/>
                      <a:pt x="1080169" y="0"/>
                      <a:pt x="682310" y="0"/>
                    </a:cubicBezTo>
                    <a:cubicBezTo>
                      <a:pt x="284451" y="0"/>
                      <a:pt x="-20540" y="99155"/>
                      <a:pt x="1082" y="221551"/>
                    </a:cubicBezTo>
                    <a:cubicBezTo>
                      <a:pt x="6416" y="252031"/>
                      <a:pt x="30229" y="280988"/>
                      <a:pt x="68329" y="30737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" name="îŝ1íḋé">
                <a:extLst>
                  <a:ext uri="{FF2B5EF4-FFF2-40B4-BE49-F238E27FC236}">
                    <a16:creationId xmlns:a16="http://schemas.microsoft.com/office/drawing/2014/main" id="{F69718BA-FE27-9412-67A2-E3BD7E4F221B}"/>
                  </a:ext>
                </a:extLst>
              </p:cNvPr>
              <p:cNvSpPr/>
              <p:nvPr/>
            </p:nvSpPr>
            <p:spPr>
              <a:xfrm>
                <a:off x="3563911" y="3323082"/>
                <a:ext cx="1785310" cy="368808"/>
              </a:xfrm>
              <a:custGeom>
                <a:avLst/>
                <a:gdLst>
                  <a:gd name="connsiteX0" fmla="*/ 91112 w 1785310"/>
                  <a:gd name="connsiteY0" fmla="*/ 368808 h 368808"/>
                  <a:gd name="connsiteX1" fmla="*/ 892164 w 1785310"/>
                  <a:gd name="connsiteY1" fmla="*/ 205930 h 368808"/>
                  <a:gd name="connsiteX2" fmla="*/ 1697122 w 1785310"/>
                  <a:gd name="connsiteY2" fmla="*/ 368808 h 368808"/>
                  <a:gd name="connsiteX3" fmla="*/ 1783990 w 1785310"/>
                  <a:gd name="connsiteY3" fmla="*/ 265843 h 368808"/>
                  <a:gd name="connsiteX4" fmla="*/ 889688 w 1785310"/>
                  <a:gd name="connsiteY4" fmla="*/ 0 h 368808"/>
                  <a:gd name="connsiteX5" fmla="*/ 1672 w 1785310"/>
                  <a:gd name="connsiteY5" fmla="*/ 265843 h 368808"/>
                  <a:gd name="connsiteX6" fmla="*/ 91112 w 1785310"/>
                  <a:gd name="connsiteY6" fmla="*/ 368808 h 368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5310" h="368808">
                    <a:moveTo>
                      <a:pt x="91112" y="368808"/>
                    </a:moveTo>
                    <a:cubicBezTo>
                      <a:pt x="207126" y="273082"/>
                      <a:pt x="517451" y="205930"/>
                      <a:pt x="892164" y="205930"/>
                    </a:cubicBezTo>
                    <a:cubicBezTo>
                      <a:pt x="1266878" y="205930"/>
                      <a:pt x="1578822" y="273082"/>
                      <a:pt x="1697122" y="368808"/>
                    </a:cubicBezTo>
                    <a:cubicBezTo>
                      <a:pt x="1746462" y="337185"/>
                      <a:pt x="1777227" y="302323"/>
                      <a:pt x="1783990" y="265843"/>
                    </a:cubicBezTo>
                    <a:cubicBezTo>
                      <a:pt x="1811327" y="119063"/>
                      <a:pt x="1410896" y="0"/>
                      <a:pt x="889688" y="0"/>
                    </a:cubicBezTo>
                    <a:cubicBezTo>
                      <a:pt x="368385" y="0"/>
                      <a:pt x="-29094" y="119063"/>
                      <a:pt x="1672" y="265843"/>
                    </a:cubicBezTo>
                    <a:cubicBezTo>
                      <a:pt x="9483" y="302323"/>
                      <a:pt x="41010" y="337090"/>
                      <a:pt x="91112" y="36880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4" name="ïṩḻïḋé">
                <a:extLst>
                  <a:ext uri="{FF2B5EF4-FFF2-40B4-BE49-F238E27FC236}">
                    <a16:creationId xmlns:a16="http://schemas.microsoft.com/office/drawing/2014/main" id="{630C21B6-7243-E9D4-B8EF-B8A982C40DAD}"/>
                  </a:ext>
                </a:extLst>
              </p:cNvPr>
              <p:cNvSpPr/>
              <p:nvPr/>
            </p:nvSpPr>
            <p:spPr>
              <a:xfrm>
                <a:off x="3278864" y="2845784"/>
                <a:ext cx="2345192" cy="442531"/>
              </a:xfrm>
              <a:custGeom>
                <a:avLst/>
                <a:gdLst>
                  <a:gd name="connsiteX0" fmla="*/ 122223 w 2345192"/>
                  <a:gd name="connsiteY0" fmla="*/ 442531 h 442531"/>
                  <a:gd name="connsiteX1" fmla="*/ 1171973 w 2345192"/>
                  <a:gd name="connsiteY1" fmla="*/ 247079 h 442531"/>
                  <a:gd name="connsiteX2" fmla="*/ 2226391 w 2345192"/>
                  <a:gd name="connsiteY2" fmla="*/ 442531 h 442531"/>
                  <a:gd name="connsiteX3" fmla="*/ 2343072 w 2345192"/>
                  <a:gd name="connsiteY3" fmla="*/ 318992 h 442531"/>
                  <a:gd name="connsiteX4" fmla="*/ 1169020 w 2345192"/>
                  <a:gd name="connsiteY4" fmla="*/ 0 h 442531"/>
                  <a:gd name="connsiteX5" fmla="*/ 2589 w 2345192"/>
                  <a:gd name="connsiteY5" fmla="*/ 318992 h 442531"/>
                  <a:gd name="connsiteX6" fmla="*/ 122223 w 2345192"/>
                  <a:gd name="connsiteY6" fmla="*/ 442531 h 442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5192" h="442531">
                    <a:moveTo>
                      <a:pt x="122223" y="442531"/>
                    </a:moveTo>
                    <a:cubicBezTo>
                      <a:pt x="272432" y="327660"/>
                      <a:pt x="679340" y="247079"/>
                      <a:pt x="1171973" y="247079"/>
                    </a:cubicBezTo>
                    <a:cubicBezTo>
                      <a:pt x="1664606" y="247079"/>
                      <a:pt x="2073419" y="327660"/>
                      <a:pt x="2226391" y="442531"/>
                    </a:cubicBezTo>
                    <a:cubicBezTo>
                      <a:pt x="2291828" y="404527"/>
                      <a:pt x="2333166" y="362807"/>
                      <a:pt x="2343072" y="318992"/>
                    </a:cubicBezTo>
                    <a:cubicBezTo>
                      <a:pt x="2382887" y="142780"/>
                      <a:pt x="1857202" y="0"/>
                      <a:pt x="1169020" y="0"/>
                    </a:cubicBezTo>
                    <a:cubicBezTo>
                      <a:pt x="480839" y="0"/>
                      <a:pt x="-41417" y="142875"/>
                      <a:pt x="2589" y="318992"/>
                    </a:cubicBezTo>
                    <a:cubicBezTo>
                      <a:pt x="13543" y="362712"/>
                      <a:pt x="55834" y="404527"/>
                      <a:pt x="122223" y="4425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5" name="íṡ1îďè">
                <a:extLst>
                  <a:ext uri="{FF2B5EF4-FFF2-40B4-BE49-F238E27FC236}">
                    <a16:creationId xmlns:a16="http://schemas.microsoft.com/office/drawing/2014/main" id="{AF6224B0-C7DA-EB81-F829-C6F8FBE88604}"/>
                  </a:ext>
                </a:extLst>
              </p:cNvPr>
              <p:cNvSpPr/>
              <p:nvPr/>
            </p:nvSpPr>
            <p:spPr>
              <a:xfrm>
                <a:off x="2899706" y="2298191"/>
                <a:ext cx="3091932" cy="531113"/>
              </a:xfrm>
              <a:custGeom>
                <a:avLst/>
                <a:gdLst>
                  <a:gd name="connsiteX0" fmla="*/ 164767 w 3091932"/>
                  <a:gd name="connsiteY0" fmla="*/ 531114 h 531113"/>
                  <a:gd name="connsiteX1" fmla="*/ 1545225 w 3091932"/>
                  <a:gd name="connsiteY1" fmla="*/ 296609 h 531113"/>
                  <a:gd name="connsiteX2" fmla="*/ 2931303 w 3091932"/>
                  <a:gd name="connsiteY2" fmla="*/ 531114 h 531113"/>
                  <a:gd name="connsiteX3" fmla="*/ 3088561 w 3091932"/>
                  <a:gd name="connsiteY3" fmla="*/ 382810 h 531113"/>
                  <a:gd name="connsiteX4" fmla="*/ 1541701 w 3091932"/>
                  <a:gd name="connsiteY4" fmla="*/ 0 h 531113"/>
                  <a:gd name="connsiteX5" fmla="*/ 3985 w 3091932"/>
                  <a:gd name="connsiteY5" fmla="*/ 382905 h 531113"/>
                  <a:gd name="connsiteX6" fmla="*/ 164767 w 3091932"/>
                  <a:gd name="connsiteY6" fmla="*/ 531114 h 531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91932" h="531113">
                    <a:moveTo>
                      <a:pt x="164767" y="531114"/>
                    </a:moveTo>
                    <a:cubicBezTo>
                      <a:pt x="359839" y="393287"/>
                      <a:pt x="895048" y="296609"/>
                      <a:pt x="1545225" y="296609"/>
                    </a:cubicBezTo>
                    <a:cubicBezTo>
                      <a:pt x="2195401" y="296609"/>
                      <a:pt x="2732992" y="393383"/>
                      <a:pt x="2931303" y="531114"/>
                    </a:cubicBezTo>
                    <a:cubicBezTo>
                      <a:pt x="3018552" y="485489"/>
                      <a:pt x="3074178" y="435388"/>
                      <a:pt x="3088561" y="382810"/>
                    </a:cubicBezTo>
                    <a:cubicBezTo>
                      <a:pt x="3146377" y="171355"/>
                      <a:pt x="2453815" y="0"/>
                      <a:pt x="1541701" y="0"/>
                    </a:cubicBezTo>
                    <a:cubicBezTo>
                      <a:pt x="629587" y="0"/>
                      <a:pt x="-58880" y="171450"/>
                      <a:pt x="3985" y="382905"/>
                    </a:cubicBezTo>
                    <a:cubicBezTo>
                      <a:pt x="19606" y="435483"/>
                      <a:pt x="76375" y="485585"/>
                      <a:pt x="164767" y="5311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3" name="iŝļïḑè">
              <a:extLst>
                <a:ext uri="{FF2B5EF4-FFF2-40B4-BE49-F238E27FC236}">
                  <a16:creationId xmlns:a16="http://schemas.microsoft.com/office/drawing/2014/main" id="{2EE8D81C-FF82-ABF5-B6D7-B115B7FE6284}"/>
                </a:ext>
              </a:extLst>
            </p:cNvPr>
            <p:cNvSpPr/>
            <p:nvPr/>
          </p:nvSpPr>
          <p:spPr>
            <a:xfrm>
              <a:off x="3079681" y="3759866"/>
              <a:ext cx="420528" cy="1367172"/>
            </a:xfrm>
            <a:custGeom>
              <a:avLst/>
              <a:gdLst>
                <a:gd name="connsiteX0" fmla="*/ 331375 w 420528"/>
                <a:gd name="connsiteY0" fmla="*/ 777812 h 946689"/>
                <a:gd name="connsiteX1" fmla="*/ 331375 w 420528"/>
                <a:gd name="connsiteY1" fmla="*/ 0 h 946689"/>
                <a:gd name="connsiteX2" fmla="*/ 89154 w 420528"/>
                <a:gd name="connsiteY2" fmla="*/ 0 h 946689"/>
                <a:gd name="connsiteX3" fmla="*/ 89154 w 420528"/>
                <a:gd name="connsiteY3" fmla="*/ 777812 h 946689"/>
                <a:gd name="connsiteX4" fmla="*/ 0 w 420528"/>
                <a:gd name="connsiteY4" fmla="*/ 777812 h 946689"/>
                <a:gd name="connsiteX5" fmla="*/ 210312 w 420528"/>
                <a:gd name="connsiteY5" fmla="*/ 946690 h 946689"/>
                <a:gd name="connsiteX6" fmla="*/ 420529 w 420528"/>
                <a:gd name="connsiteY6" fmla="*/ 777812 h 94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0528" h="946689">
                  <a:moveTo>
                    <a:pt x="331375" y="777812"/>
                  </a:moveTo>
                  <a:lnTo>
                    <a:pt x="331375" y="0"/>
                  </a:lnTo>
                  <a:lnTo>
                    <a:pt x="89154" y="0"/>
                  </a:lnTo>
                  <a:lnTo>
                    <a:pt x="89154" y="777812"/>
                  </a:lnTo>
                  <a:lnTo>
                    <a:pt x="0" y="777812"/>
                  </a:lnTo>
                  <a:lnTo>
                    <a:pt x="210312" y="946690"/>
                  </a:lnTo>
                  <a:lnTo>
                    <a:pt x="420529" y="777812"/>
                  </a:lnTo>
                  <a:close/>
                </a:path>
              </a:pathLst>
            </a:custGeom>
            <a:gradFill>
              <a:gsLst>
                <a:gs pos="66000">
                  <a:schemeClr val="accent1"/>
                </a:gs>
                <a:gs pos="0">
                  <a:schemeClr val="accent1">
                    <a:lumMod val="20000"/>
                    <a:lumOff val="80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íš1iḋê">
              <a:extLst>
                <a:ext uri="{FF2B5EF4-FFF2-40B4-BE49-F238E27FC236}">
                  <a16:creationId xmlns:a16="http://schemas.microsoft.com/office/drawing/2014/main" id="{6C686B33-F247-F0AB-2F7D-0AAEF76BBF24}"/>
                </a:ext>
              </a:extLst>
            </p:cNvPr>
            <p:cNvSpPr/>
            <p:nvPr/>
          </p:nvSpPr>
          <p:spPr>
            <a:xfrm rot="20045309">
              <a:off x="3037082" y="2011595"/>
              <a:ext cx="454039" cy="340527"/>
            </a:xfrm>
            <a:custGeom>
              <a:avLst/>
              <a:gdLst>
                <a:gd name="connsiteX0" fmla="*/ 505433 w 533400"/>
                <a:gd name="connsiteY0" fmla="*/ 621 h 400050"/>
                <a:gd name="connsiteX1" fmla="*/ 534008 w 533400"/>
                <a:gd name="connsiteY1" fmla="*/ 29196 h 400050"/>
                <a:gd name="connsiteX2" fmla="*/ 534008 w 533400"/>
                <a:gd name="connsiteY2" fmla="*/ 372096 h 400050"/>
                <a:gd name="connsiteX3" fmla="*/ 505433 w 533400"/>
                <a:gd name="connsiteY3" fmla="*/ 400671 h 400050"/>
                <a:gd name="connsiteX4" fmla="*/ 29183 w 533400"/>
                <a:gd name="connsiteY4" fmla="*/ 400671 h 400050"/>
                <a:gd name="connsiteX5" fmla="*/ 608 w 533400"/>
                <a:gd name="connsiteY5" fmla="*/ 372096 h 400050"/>
                <a:gd name="connsiteX6" fmla="*/ 608 w 533400"/>
                <a:gd name="connsiteY6" fmla="*/ 29196 h 400050"/>
                <a:gd name="connsiteX7" fmla="*/ 29183 w 533400"/>
                <a:gd name="connsiteY7" fmla="*/ 621 h 400050"/>
                <a:gd name="connsiteX8" fmla="*/ 505433 w 533400"/>
                <a:gd name="connsiteY8" fmla="*/ 621 h 400050"/>
                <a:gd name="connsiteX9" fmla="*/ 391419 w 533400"/>
                <a:gd name="connsiteY9" fmla="*/ 198646 h 400050"/>
                <a:gd name="connsiteX10" fmla="*/ 351414 w 533400"/>
                <a:gd name="connsiteY10" fmla="*/ 204170 h 400050"/>
                <a:gd name="connsiteX11" fmla="*/ 351414 w 533400"/>
                <a:gd name="connsiteY11" fmla="*/ 204170 h 400050"/>
                <a:gd name="connsiteX12" fmla="*/ 267118 w 533400"/>
                <a:gd name="connsiteY12" fmla="*/ 315613 h 400050"/>
                <a:gd name="connsiteX13" fmla="*/ 264641 w 533400"/>
                <a:gd name="connsiteY13" fmla="*/ 318470 h 400050"/>
                <a:gd name="connsiteX14" fmla="*/ 224255 w 533400"/>
                <a:gd name="connsiteY14" fmla="*/ 318756 h 400050"/>
                <a:gd name="connsiteX15" fmla="*/ 224255 w 533400"/>
                <a:gd name="connsiteY15" fmla="*/ 318756 h 400050"/>
                <a:gd name="connsiteX16" fmla="*/ 162152 w 533400"/>
                <a:gd name="connsiteY16" fmla="*/ 257415 h 400050"/>
                <a:gd name="connsiteX17" fmla="*/ 160247 w 533400"/>
                <a:gd name="connsiteY17" fmla="*/ 255701 h 400050"/>
                <a:gd name="connsiteX18" fmla="*/ 120052 w 533400"/>
                <a:gd name="connsiteY18" fmla="*/ 259606 h 400050"/>
                <a:gd name="connsiteX19" fmla="*/ 120052 w 533400"/>
                <a:gd name="connsiteY19" fmla="*/ 259606 h 400050"/>
                <a:gd name="connsiteX20" fmla="*/ 32517 w 533400"/>
                <a:gd name="connsiteY20" fmla="*/ 366095 h 400050"/>
                <a:gd name="connsiteX21" fmla="*/ 30326 w 533400"/>
                <a:gd name="connsiteY21" fmla="*/ 372096 h 400050"/>
                <a:gd name="connsiteX22" fmla="*/ 39851 w 533400"/>
                <a:gd name="connsiteY22" fmla="*/ 381621 h 400050"/>
                <a:gd name="connsiteX23" fmla="*/ 39851 w 533400"/>
                <a:gd name="connsiteY23" fmla="*/ 381621 h 400050"/>
                <a:gd name="connsiteX24" fmla="*/ 497242 w 533400"/>
                <a:gd name="connsiteY24" fmla="*/ 381621 h 400050"/>
                <a:gd name="connsiteX25" fmla="*/ 502480 w 533400"/>
                <a:gd name="connsiteY25" fmla="*/ 380002 h 400050"/>
                <a:gd name="connsiteX26" fmla="*/ 505147 w 533400"/>
                <a:gd name="connsiteY26" fmla="*/ 366762 h 400050"/>
                <a:gd name="connsiteX27" fmla="*/ 505147 w 533400"/>
                <a:gd name="connsiteY27" fmla="*/ 366762 h 400050"/>
                <a:gd name="connsiteX28" fmla="*/ 397991 w 533400"/>
                <a:gd name="connsiteY28" fmla="*/ 205504 h 400050"/>
                <a:gd name="connsiteX29" fmla="*/ 391419 w 533400"/>
                <a:gd name="connsiteY29" fmla="*/ 198646 h 400050"/>
                <a:gd name="connsiteX30" fmla="*/ 95858 w 533400"/>
                <a:gd name="connsiteY30" fmla="*/ 57771 h 400050"/>
                <a:gd name="connsiteX31" fmla="*/ 57758 w 533400"/>
                <a:gd name="connsiteY31" fmla="*/ 95871 h 400050"/>
                <a:gd name="connsiteX32" fmla="*/ 95858 w 533400"/>
                <a:gd name="connsiteY32" fmla="*/ 133971 h 400050"/>
                <a:gd name="connsiteX33" fmla="*/ 133958 w 533400"/>
                <a:gd name="connsiteY33" fmla="*/ 95871 h 400050"/>
                <a:gd name="connsiteX34" fmla="*/ 95858 w 533400"/>
                <a:gd name="connsiteY34" fmla="*/ 5777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3400" h="400050">
                  <a:moveTo>
                    <a:pt x="505433" y="621"/>
                  </a:moveTo>
                  <a:cubicBezTo>
                    <a:pt x="521245" y="621"/>
                    <a:pt x="534008" y="13385"/>
                    <a:pt x="534008" y="29196"/>
                  </a:cubicBezTo>
                  <a:lnTo>
                    <a:pt x="534008" y="372096"/>
                  </a:lnTo>
                  <a:cubicBezTo>
                    <a:pt x="534008" y="387907"/>
                    <a:pt x="521245" y="400671"/>
                    <a:pt x="505433" y="400671"/>
                  </a:cubicBezTo>
                  <a:lnTo>
                    <a:pt x="29183" y="400671"/>
                  </a:lnTo>
                  <a:cubicBezTo>
                    <a:pt x="13371" y="400671"/>
                    <a:pt x="608" y="387907"/>
                    <a:pt x="608" y="372096"/>
                  </a:cubicBezTo>
                  <a:lnTo>
                    <a:pt x="608" y="29196"/>
                  </a:lnTo>
                  <a:cubicBezTo>
                    <a:pt x="608" y="13385"/>
                    <a:pt x="13371" y="621"/>
                    <a:pt x="29183" y="621"/>
                  </a:cubicBezTo>
                  <a:lnTo>
                    <a:pt x="505433" y="621"/>
                  </a:lnTo>
                  <a:close/>
                  <a:moveTo>
                    <a:pt x="391419" y="198646"/>
                  </a:moveTo>
                  <a:cubicBezTo>
                    <a:pt x="378846" y="189121"/>
                    <a:pt x="360939" y="191597"/>
                    <a:pt x="351414" y="204170"/>
                  </a:cubicBezTo>
                  <a:lnTo>
                    <a:pt x="351414" y="204170"/>
                  </a:lnTo>
                  <a:lnTo>
                    <a:pt x="267118" y="315613"/>
                  </a:lnTo>
                  <a:cubicBezTo>
                    <a:pt x="266355" y="316660"/>
                    <a:pt x="265498" y="317518"/>
                    <a:pt x="264641" y="318470"/>
                  </a:cubicBezTo>
                  <a:cubicBezTo>
                    <a:pt x="253592" y="329710"/>
                    <a:pt x="235495" y="329805"/>
                    <a:pt x="224255" y="318756"/>
                  </a:cubicBezTo>
                  <a:lnTo>
                    <a:pt x="224255" y="318756"/>
                  </a:lnTo>
                  <a:lnTo>
                    <a:pt x="162152" y="257415"/>
                  </a:lnTo>
                  <a:cubicBezTo>
                    <a:pt x="161485" y="256844"/>
                    <a:pt x="160914" y="256177"/>
                    <a:pt x="160247" y="255701"/>
                  </a:cubicBezTo>
                  <a:cubicBezTo>
                    <a:pt x="148055" y="245699"/>
                    <a:pt x="130053" y="247414"/>
                    <a:pt x="120052" y="259606"/>
                  </a:cubicBezTo>
                  <a:lnTo>
                    <a:pt x="120052" y="259606"/>
                  </a:lnTo>
                  <a:lnTo>
                    <a:pt x="32517" y="366095"/>
                  </a:lnTo>
                  <a:cubicBezTo>
                    <a:pt x="31088" y="367810"/>
                    <a:pt x="30326" y="369905"/>
                    <a:pt x="30326" y="372096"/>
                  </a:cubicBezTo>
                  <a:cubicBezTo>
                    <a:pt x="30326" y="377335"/>
                    <a:pt x="34612" y="381621"/>
                    <a:pt x="39851" y="381621"/>
                  </a:cubicBezTo>
                  <a:lnTo>
                    <a:pt x="39851" y="381621"/>
                  </a:lnTo>
                  <a:lnTo>
                    <a:pt x="497242" y="381621"/>
                  </a:lnTo>
                  <a:cubicBezTo>
                    <a:pt x="499146" y="381621"/>
                    <a:pt x="500956" y="381050"/>
                    <a:pt x="502480" y="380002"/>
                  </a:cubicBezTo>
                  <a:cubicBezTo>
                    <a:pt x="506862" y="377049"/>
                    <a:pt x="508005" y="371144"/>
                    <a:pt x="505147" y="366762"/>
                  </a:cubicBezTo>
                  <a:lnTo>
                    <a:pt x="505147" y="366762"/>
                  </a:lnTo>
                  <a:lnTo>
                    <a:pt x="397991" y="205504"/>
                  </a:lnTo>
                  <a:cubicBezTo>
                    <a:pt x="396181" y="202932"/>
                    <a:pt x="393990" y="200551"/>
                    <a:pt x="391419" y="198646"/>
                  </a:cubicBezTo>
                  <a:close/>
                  <a:moveTo>
                    <a:pt x="95858" y="57771"/>
                  </a:moveTo>
                  <a:cubicBezTo>
                    <a:pt x="74808" y="57771"/>
                    <a:pt x="57758" y="74821"/>
                    <a:pt x="57758" y="95871"/>
                  </a:cubicBezTo>
                  <a:cubicBezTo>
                    <a:pt x="57758" y="116921"/>
                    <a:pt x="74808" y="133971"/>
                    <a:pt x="95858" y="133971"/>
                  </a:cubicBezTo>
                  <a:cubicBezTo>
                    <a:pt x="116908" y="133971"/>
                    <a:pt x="133958" y="116921"/>
                    <a:pt x="133958" y="95871"/>
                  </a:cubicBezTo>
                  <a:cubicBezTo>
                    <a:pt x="133958" y="74821"/>
                    <a:pt x="116908" y="57771"/>
                    <a:pt x="95858" y="57771"/>
                  </a:cubicBezTo>
                  <a:close/>
                </a:path>
              </a:pathLst>
            </a:custGeom>
            <a:solidFill>
              <a:srgbClr val="929292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4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îšľíďé">
              <a:extLst>
                <a:ext uri="{FF2B5EF4-FFF2-40B4-BE49-F238E27FC236}">
                  <a16:creationId xmlns:a16="http://schemas.microsoft.com/office/drawing/2014/main" id="{BAC9E3BB-6971-29AE-4481-29B187CCBA5C}"/>
                </a:ext>
              </a:extLst>
            </p:cNvPr>
            <p:cNvSpPr/>
            <p:nvPr/>
          </p:nvSpPr>
          <p:spPr>
            <a:xfrm rot="3139005">
              <a:off x="3678153" y="2298202"/>
              <a:ext cx="454039" cy="377992"/>
            </a:xfrm>
            <a:custGeom>
              <a:avLst/>
              <a:gdLst>
                <a:gd name="connsiteX0" fmla="*/ 483573 w 526297"/>
                <a:gd name="connsiteY0" fmla="*/ 133971 h 438150"/>
                <a:gd name="connsiteX1" fmla="*/ 527674 w 526297"/>
                <a:gd name="connsiteY1" fmla="*/ 178072 h 438150"/>
                <a:gd name="connsiteX2" fmla="*/ 527579 w 526297"/>
                <a:gd name="connsiteY2" fmla="*/ 181501 h 438150"/>
                <a:gd name="connsiteX3" fmla="*/ 514244 w 526297"/>
                <a:gd name="connsiteY3" fmla="*/ 355237 h 438150"/>
                <a:gd name="connsiteX4" fmla="*/ 485764 w 526297"/>
                <a:gd name="connsiteY4" fmla="*/ 381621 h 438150"/>
                <a:gd name="connsiteX5" fmla="*/ 454998 w 526297"/>
                <a:gd name="connsiteY5" fmla="*/ 381621 h 438150"/>
                <a:gd name="connsiteX6" fmla="*/ 454998 w 526297"/>
                <a:gd name="connsiteY6" fmla="*/ 438771 h 438150"/>
                <a:gd name="connsiteX7" fmla="*/ 435948 w 526297"/>
                <a:gd name="connsiteY7" fmla="*/ 438771 h 438150"/>
                <a:gd name="connsiteX8" fmla="*/ 435948 w 526297"/>
                <a:gd name="connsiteY8" fmla="*/ 381621 h 438150"/>
                <a:gd name="connsiteX9" fmla="*/ 93048 w 526297"/>
                <a:gd name="connsiteY9" fmla="*/ 381621 h 438150"/>
                <a:gd name="connsiteX10" fmla="*/ 93048 w 526297"/>
                <a:gd name="connsiteY10" fmla="*/ 438771 h 438150"/>
                <a:gd name="connsiteX11" fmla="*/ 73998 w 526297"/>
                <a:gd name="connsiteY11" fmla="*/ 438771 h 438150"/>
                <a:gd name="connsiteX12" fmla="*/ 73998 w 526297"/>
                <a:gd name="connsiteY12" fmla="*/ 381621 h 438150"/>
                <a:gd name="connsiteX13" fmla="*/ 43328 w 526297"/>
                <a:gd name="connsiteY13" fmla="*/ 381621 h 438150"/>
                <a:gd name="connsiteX14" fmla="*/ 14848 w 526297"/>
                <a:gd name="connsiteY14" fmla="*/ 355237 h 438150"/>
                <a:gd name="connsiteX15" fmla="*/ 1513 w 526297"/>
                <a:gd name="connsiteY15" fmla="*/ 181501 h 438150"/>
                <a:gd name="connsiteX16" fmla="*/ 42089 w 526297"/>
                <a:gd name="connsiteY16" fmla="*/ 134162 h 438150"/>
                <a:gd name="connsiteX17" fmla="*/ 45518 w 526297"/>
                <a:gd name="connsiteY17" fmla="*/ 134066 h 438150"/>
                <a:gd name="connsiteX18" fmla="*/ 101906 w 526297"/>
                <a:gd name="connsiteY18" fmla="*/ 180834 h 438150"/>
                <a:gd name="connsiteX19" fmla="*/ 121623 w 526297"/>
                <a:gd name="connsiteY19" fmla="*/ 286371 h 438150"/>
                <a:gd name="connsiteX20" fmla="*/ 407373 w 526297"/>
                <a:gd name="connsiteY20" fmla="*/ 286371 h 438150"/>
                <a:gd name="connsiteX21" fmla="*/ 427185 w 526297"/>
                <a:gd name="connsiteY21" fmla="*/ 180739 h 438150"/>
                <a:gd name="connsiteX22" fmla="*/ 483573 w 526297"/>
                <a:gd name="connsiteY22" fmla="*/ 133971 h 438150"/>
                <a:gd name="connsiteX23" fmla="*/ 416898 w 526297"/>
                <a:gd name="connsiteY23" fmla="*/ 621 h 438150"/>
                <a:gd name="connsiteX24" fmla="*/ 483573 w 526297"/>
                <a:gd name="connsiteY24" fmla="*/ 67296 h 438150"/>
                <a:gd name="connsiteX25" fmla="*/ 483573 w 526297"/>
                <a:gd name="connsiteY25" fmla="*/ 115397 h 438150"/>
                <a:gd name="connsiteX26" fmla="*/ 476429 w 526297"/>
                <a:gd name="connsiteY26" fmla="*/ 114921 h 438150"/>
                <a:gd name="connsiteX27" fmla="*/ 412040 w 526297"/>
                <a:gd name="connsiteY27" fmla="*/ 166451 h 438150"/>
                <a:gd name="connsiteX28" fmla="*/ 411564 w 526297"/>
                <a:gd name="connsiteY28" fmla="*/ 168737 h 438150"/>
                <a:gd name="connsiteX29" fmla="*/ 393086 w 526297"/>
                <a:gd name="connsiteY29" fmla="*/ 267321 h 438150"/>
                <a:gd name="connsiteX30" fmla="*/ 135911 w 526297"/>
                <a:gd name="connsiteY30" fmla="*/ 267321 h 438150"/>
                <a:gd name="connsiteX31" fmla="*/ 117432 w 526297"/>
                <a:gd name="connsiteY31" fmla="*/ 168737 h 438150"/>
                <a:gd name="connsiteX32" fmla="*/ 52567 w 526297"/>
                <a:gd name="connsiteY32" fmla="*/ 114921 h 438150"/>
                <a:gd name="connsiteX33" fmla="*/ 54948 w 526297"/>
                <a:gd name="connsiteY33" fmla="*/ 67296 h 438150"/>
                <a:gd name="connsiteX34" fmla="*/ 121623 w 526297"/>
                <a:gd name="connsiteY34" fmla="*/ 621 h 438150"/>
                <a:gd name="connsiteX35" fmla="*/ 416898 w 526297"/>
                <a:gd name="connsiteY35" fmla="*/ 621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26297" h="438150">
                  <a:moveTo>
                    <a:pt x="483573" y="133971"/>
                  </a:moveTo>
                  <a:cubicBezTo>
                    <a:pt x="507957" y="133971"/>
                    <a:pt x="527674" y="153688"/>
                    <a:pt x="527674" y="178072"/>
                  </a:cubicBezTo>
                  <a:cubicBezTo>
                    <a:pt x="527674" y="179215"/>
                    <a:pt x="527674" y="180358"/>
                    <a:pt x="527579" y="181501"/>
                  </a:cubicBezTo>
                  <a:lnTo>
                    <a:pt x="514244" y="355237"/>
                  </a:lnTo>
                  <a:cubicBezTo>
                    <a:pt x="513101" y="370096"/>
                    <a:pt x="500718" y="381621"/>
                    <a:pt x="485764" y="381621"/>
                  </a:cubicBezTo>
                  <a:lnTo>
                    <a:pt x="454998" y="381621"/>
                  </a:lnTo>
                  <a:lnTo>
                    <a:pt x="454998" y="438771"/>
                  </a:lnTo>
                  <a:lnTo>
                    <a:pt x="435948" y="438771"/>
                  </a:lnTo>
                  <a:lnTo>
                    <a:pt x="435948" y="381621"/>
                  </a:lnTo>
                  <a:lnTo>
                    <a:pt x="93048" y="381621"/>
                  </a:lnTo>
                  <a:lnTo>
                    <a:pt x="93048" y="438771"/>
                  </a:lnTo>
                  <a:lnTo>
                    <a:pt x="73998" y="438771"/>
                  </a:lnTo>
                  <a:lnTo>
                    <a:pt x="73998" y="381621"/>
                  </a:lnTo>
                  <a:lnTo>
                    <a:pt x="43328" y="381621"/>
                  </a:lnTo>
                  <a:cubicBezTo>
                    <a:pt x="28373" y="381621"/>
                    <a:pt x="15991" y="370096"/>
                    <a:pt x="14848" y="355237"/>
                  </a:cubicBezTo>
                  <a:lnTo>
                    <a:pt x="1513" y="181501"/>
                  </a:lnTo>
                  <a:cubicBezTo>
                    <a:pt x="-392" y="157212"/>
                    <a:pt x="17801" y="135971"/>
                    <a:pt x="42089" y="134162"/>
                  </a:cubicBezTo>
                  <a:cubicBezTo>
                    <a:pt x="43232" y="134066"/>
                    <a:pt x="44375" y="134066"/>
                    <a:pt x="45518" y="134066"/>
                  </a:cubicBezTo>
                  <a:cubicBezTo>
                    <a:pt x="73141" y="134066"/>
                    <a:pt x="96858" y="153688"/>
                    <a:pt x="101906" y="180834"/>
                  </a:cubicBezTo>
                  <a:lnTo>
                    <a:pt x="121623" y="286371"/>
                  </a:lnTo>
                  <a:lnTo>
                    <a:pt x="407373" y="286371"/>
                  </a:lnTo>
                  <a:lnTo>
                    <a:pt x="427185" y="180739"/>
                  </a:lnTo>
                  <a:cubicBezTo>
                    <a:pt x="432233" y="153592"/>
                    <a:pt x="455951" y="133971"/>
                    <a:pt x="483573" y="133971"/>
                  </a:cubicBezTo>
                  <a:close/>
                  <a:moveTo>
                    <a:pt x="416898" y="621"/>
                  </a:moveTo>
                  <a:cubicBezTo>
                    <a:pt x="453760" y="621"/>
                    <a:pt x="483573" y="30434"/>
                    <a:pt x="483573" y="67296"/>
                  </a:cubicBezTo>
                  <a:lnTo>
                    <a:pt x="483573" y="115397"/>
                  </a:lnTo>
                  <a:cubicBezTo>
                    <a:pt x="481192" y="115112"/>
                    <a:pt x="478811" y="114921"/>
                    <a:pt x="476429" y="114921"/>
                  </a:cubicBezTo>
                  <a:cubicBezTo>
                    <a:pt x="445473" y="114921"/>
                    <a:pt x="418803" y="136448"/>
                    <a:pt x="412040" y="166451"/>
                  </a:cubicBezTo>
                  <a:lnTo>
                    <a:pt x="411564" y="168737"/>
                  </a:lnTo>
                  <a:lnTo>
                    <a:pt x="393086" y="267321"/>
                  </a:lnTo>
                  <a:lnTo>
                    <a:pt x="135911" y="267321"/>
                  </a:lnTo>
                  <a:lnTo>
                    <a:pt x="117432" y="168737"/>
                  </a:lnTo>
                  <a:cubicBezTo>
                    <a:pt x="111622" y="137495"/>
                    <a:pt x="84285" y="114921"/>
                    <a:pt x="52567" y="114921"/>
                  </a:cubicBezTo>
                  <a:lnTo>
                    <a:pt x="54948" y="67296"/>
                  </a:lnTo>
                  <a:cubicBezTo>
                    <a:pt x="54948" y="30434"/>
                    <a:pt x="84761" y="621"/>
                    <a:pt x="121623" y="621"/>
                  </a:cubicBezTo>
                  <a:lnTo>
                    <a:pt x="416898" y="62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iṡḷíḑé">
              <a:extLst>
                <a:ext uri="{FF2B5EF4-FFF2-40B4-BE49-F238E27FC236}">
                  <a16:creationId xmlns:a16="http://schemas.microsoft.com/office/drawing/2014/main" id="{5B3BA077-72F1-CCDC-C284-AC738E060A94}"/>
                </a:ext>
              </a:extLst>
            </p:cNvPr>
            <p:cNvSpPr/>
            <p:nvPr/>
          </p:nvSpPr>
          <p:spPr>
            <a:xfrm rot="20288182">
              <a:off x="3384429" y="2738034"/>
              <a:ext cx="454039" cy="445930"/>
            </a:xfrm>
            <a:custGeom>
              <a:avLst/>
              <a:gdLst>
                <a:gd name="connsiteX0" fmla="*/ 343764 w 533400"/>
                <a:gd name="connsiteY0" fmla="*/ 276846 h 523875"/>
                <a:gd name="connsiteX1" fmla="*/ 372339 w 533400"/>
                <a:gd name="connsiteY1" fmla="*/ 305421 h 523875"/>
                <a:gd name="connsiteX2" fmla="*/ 372339 w 533400"/>
                <a:gd name="connsiteY2" fmla="*/ 495921 h 523875"/>
                <a:gd name="connsiteX3" fmla="*/ 343764 w 533400"/>
                <a:gd name="connsiteY3" fmla="*/ 524496 h 523875"/>
                <a:gd name="connsiteX4" fmla="*/ 191364 w 533400"/>
                <a:gd name="connsiteY4" fmla="*/ 524496 h 523875"/>
                <a:gd name="connsiteX5" fmla="*/ 162789 w 533400"/>
                <a:gd name="connsiteY5" fmla="*/ 495921 h 523875"/>
                <a:gd name="connsiteX6" fmla="*/ 162789 w 533400"/>
                <a:gd name="connsiteY6" fmla="*/ 305421 h 523875"/>
                <a:gd name="connsiteX7" fmla="*/ 191364 w 533400"/>
                <a:gd name="connsiteY7" fmla="*/ 276846 h 523875"/>
                <a:gd name="connsiteX8" fmla="*/ 343764 w 533400"/>
                <a:gd name="connsiteY8" fmla="*/ 276846 h 523875"/>
                <a:gd name="connsiteX9" fmla="*/ 143739 w 533400"/>
                <a:gd name="connsiteY9" fmla="*/ 114921 h 523875"/>
                <a:gd name="connsiteX10" fmla="*/ 179934 w 533400"/>
                <a:gd name="connsiteY10" fmla="*/ 153021 h 523875"/>
                <a:gd name="connsiteX11" fmla="*/ 181839 w 533400"/>
                <a:gd name="connsiteY11" fmla="*/ 153021 h 523875"/>
                <a:gd name="connsiteX12" fmla="*/ 353289 w 533400"/>
                <a:gd name="connsiteY12" fmla="*/ 153021 h 523875"/>
                <a:gd name="connsiteX13" fmla="*/ 391389 w 533400"/>
                <a:gd name="connsiteY13" fmla="*/ 116826 h 523875"/>
                <a:gd name="connsiteX14" fmla="*/ 391389 w 533400"/>
                <a:gd name="connsiteY14" fmla="*/ 114921 h 523875"/>
                <a:gd name="connsiteX15" fmla="*/ 505689 w 533400"/>
                <a:gd name="connsiteY15" fmla="*/ 114921 h 523875"/>
                <a:gd name="connsiteX16" fmla="*/ 534264 w 533400"/>
                <a:gd name="connsiteY16" fmla="*/ 143496 h 523875"/>
                <a:gd name="connsiteX17" fmla="*/ 534264 w 533400"/>
                <a:gd name="connsiteY17" fmla="*/ 381621 h 523875"/>
                <a:gd name="connsiteX18" fmla="*/ 505689 w 533400"/>
                <a:gd name="connsiteY18" fmla="*/ 410196 h 523875"/>
                <a:gd name="connsiteX19" fmla="*/ 391389 w 533400"/>
                <a:gd name="connsiteY19" fmla="*/ 410196 h 523875"/>
                <a:gd name="connsiteX20" fmla="*/ 391389 w 533400"/>
                <a:gd name="connsiteY20" fmla="*/ 295896 h 523875"/>
                <a:gd name="connsiteX21" fmla="*/ 355194 w 533400"/>
                <a:gd name="connsiteY21" fmla="*/ 257796 h 523875"/>
                <a:gd name="connsiteX22" fmla="*/ 353289 w 533400"/>
                <a:gd name="connsiteY22" fmla="*/ 257796 h 523875"/>
                <a:gd name="connsiteX23" fmla="*/ 181839 w 533400"/>
                <a:gd name="connsiteY23" fmla="*/ 257796 h 523875"/>
                <a:gd name="connsiteX24" fmla="*/ 143739 w 533400"/>
                <a:gd name="connsiteY24" fmla="*/ 293991 h 523875"/>
                <a:gd name="connsiteX25" fmla="*/ 143739 w 533400"/>
                <a:gd name="connsiteY25" fmla="*/ 295896 h 523875"/>
                <a:gd name="connsiteX26" fmla="*/ 143739 w 533400"/>
                <a:gd name="connsiteY26" fmla="*/ 410196 h 523875"/>
                <a:gd name="connsiteX27" fmla="*/ 29439 w 533400"/>
                <a:gd name="connsiteY27" fmla="*/ 410196 h 523875"/>
                <a:gd name="connsiteX28" fmla="*/ 864 w 533400"/>
                <a:gd name="connsiteY28" fmla="*/ 381621 h 523875"/>
                <a:gd name="connsiteX29" fmla="*/ 864 w 533400"/>
                <a:gd name="connsiteY29" fmla="*/ 201408 h 523875"/>
                <a:gd name="connsiteX30" fmla="*/ 11151 w 533400"/>
                <a:gd name="connsiteY30" fmla="*/ 175405 h 523875"/>
                <a:gd name="connsiteX31" fmla="*/ 56300 w 533400"/>
                <a:gd name="connsiteY31" fmla="*/ 127018 h 523875"/>
                <a:gd name="connsiteX32" fmla="*/ 84112 w 533400"/>
                <a:gd name="connsiteY32" fmla="*/ 114921 h 523875"/>
                <a:gd name="connsiteX33" fmla="*/ 143739 w 533400"/>
                <a:gd name="connsiteY33" fmla="*/ 114921 h 523875"/>
                <a:gd name="connsiteX34" fmla="*/ 462827 w 533400"/>
                <a:gd name="connsiteY34" fmla="*/ 172071 h 523875"/>
                <a:gd name="connsiteX35" fmla="*/ 448539 w 533400"/>
                <a:gd name="connsiteY35" fmla="*/ 186359 h 523875"/>
                <a:gd name="connsiteX36" fmla="*/ 462827 w 533400"/>
                <a:gd name="connsiteY36" fmla="*/ 200646 h 523875"/>
                <a:gd name="connsiteX37" fmla="*/ 477114 w 533400"/>
                <a:gd name="connsiteY37" fmla="*/ 186359 h 523875"/>
                <a:gd name="connsiteX38" fmla="*/ 462827 w 533400"/>
                <a:gd name="connsiteY38" fmla="*/ 172071 h 523875"/>
                <a:gd name="connsiteX39" fmla="*/ 343764 w 533400"/>
                <a:gd name="connsiteY39" fmla="*/ 621 h 523875"/>
                <a:gd name="connsiteX40" fmla="*/ 372339 w 533400"/>
                <a:gd name="connsiteY40" fmla="*/ 29196 h 523875"/>
                <a:gd name="connsiteX41" fmla="*/ 372339 w 533400"/>
                <a:gd name="connsiteY41" fmla="*/ 105396 h 523875"/>
                <a:gd name="connsiteX42" fmla="*/ 343764 w 533400"/>
                <a:gd name="connsiteY42" fmla="*/ 133971 h 523875"/>
                <a:gd name="connsiteX43" fmla="*/ 191364 w 533400"/>
                <a:gd name="connsiteY43" fmla="*/ 133971 h 523875"/>
                <a:gd name="connsiteX44" fmla="*/ 162789 w 533400"/>
                <a:gd name="connsiteY44" fmla="*/ 105396 h 523875"/>
                <a:gd name="connsiteX45" fmla="*/ 162789 w 533400"/>
                <a:gd name="connsiteY45" fmla="*/ 29196 h 523875"/>
                <a:gd name="connsiteX46" fmla="*/ 191364 w 533400"/>
                <a:gd name="connsiteY46" fmla="*/ 621 h 523875"/>
                <a:gd name="connsiteX47" fmla="*/ 343764 w 533400"/>
                <a:gd name="connsiteY47" fmla="*/ 621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33400" h="523875">
                  <a:moveTo>
                    <a:pt x="343764" y="276846"/>
                  </a:moveTo>
                  <a:cubicBezTo>
                    <a:pt x="359576" y="276846"/>
                    <a:pt x="372339" y="289610"/>
                    <a:pt x="372339" y="305421"/>
                  </a:cubicBezTo>
                  <a:lnTo>
                    <a:pt x="372339" y="495921"/>
                  </a:lnTo>
                  <a:cubicBezTo>
                    <a:pt x="372339" y="511732"/>
                    <a:pt x="359576" y="524496"/>
                    <a:pt x="343764" y="524496"/>
                  </a:cubicBezTo>
                  <a:lnTo>
                    <a:pt x="191364" y="524496"/>
                  </a:lnTo>
                  <a:cubicBezTo>
                    <a:pt x="175552" y="524496"/>
                    <a:pt x="162789" y="511732"/>
                    <a:pt x="162789" y="495921"/>
                  </a:cubicBezTo>
                  <a:lnTo>
                    <a:pt x="162789" y="305421"/>
                  </a:lnTo>
                  <a:cubicBezTo>
                    <a:pt x="162789" y="289610"/>
                    <a:pt x="175552" y="276846"/>
                    <a:pt x="191364" y="276846"/>
                  </a:cubicBezTo>
                  <a:lnTo>
                    <a:pt x="343764" y="276846"/>
                  </a:lnTo>
                  <a:close/>
                  <a:moveTo>
                    <a:pt x="143739" y="114921"/>
                  </a:moveTo>
                  <a:cubicBezTo>
                    <a:pt x="143739" y="135305"/>
                    <a:pt x="159741" y="151973"/>
                    <a:pt x="179934" y="153021"/>
                  </a:cubicBezTo>
                  <a:lnTo>
                    <a:pt x="181839" y="153021"/>
                  </a:lnTo>
                  <a:lnTo>
                    <a:pt x="353289" y="153021"/>
                  </a:lnTo>
                  <a:cubicBezTo>
                    <a:pt x="373673" y="153021"/>
                    <a:pt x="390341" y="137019"/>
                    <a:pt x="391389" y="116826"/>
                  </a:cubicBezTo>
                  <a:lnTo>
                    <a:pt x="391389" y="114921"/>
                  </a:lnTo>
                  <a:lnTo>
                    <a:pt x="505689" y="114921"/>
                  </a:lnTo>
                  <a:cubicBezTo>
                    <a:pt x="521501" y="114921"/>
                    <a:pt x="534264" y="127685"/>
                    <a:pt x="534264" y="143496"/>
                  </a:cubicBezTo>
                  <a:lnTo>
                    <a:pt x="534264" y="381621"/>
                  </a:lnTo>
                  <a:cubicBezTo>
                    <a:pt x="534264" y="397432"/>
                    <a:pt x="521501" y="410196"/>
                    <a:pt x="505689" y="410196"/>
                  </a:cubicBezTo>
                  <a:lnTo>
                    <a:pt x="391389" y="410196"/>
                  </a:lnTo>
                  <a:lnTo>
                    <a:pt x="391389" y="295896"/>
                  </a:lnTo>
                  <a:cubicBezTo>
                    <a:pt x="391389" y="275512"/>
                    <a:pt x="375387" y="258844"/>
                    <a:pt x="355194" y="257796"/>
                  </a:cubicBezTo>
                  <a:lnTo>
                    <a:pt x="353289" y="257796"/>
                  </a:lnTo>
                  <a:lnTo>
                    <a:pt x="181839" y="257796"/>
                  </a:lnTo>
                  <a:cubicBezTo>
                    <a:pt x="161455" y="257796"/>
                    <a:pt x="144787" y="273798"/>
                    <a:pt x="143739" y="293991"/>
                  </a:cubicBezTo>
                  <a:lnTo>
                    <a:pt x="143739" y="295896"/>
                  </a:lnTo>
                  <a:lnTo>
                    <a:pt x="143739" y="410196"/>
                  </a:lnTo>
                  <a:lnTo>
                    <a:pt x="29439" y="410196"/>
                  </a:lnTo>
                  <a:cubicBezTo>
                    <a:pt x="13627" y="410196"/>
                    <a:pt x="864" y="397432"/>
                    <a:pt x="864" y="381621"/>
                  </a:cubicBezTo>
                  <a:lnTo>
                    <a:pt x="864" y="201408"/>
                  </a:lnTo>
                  <a:cubicBezTo>
                    <a:pt x="864" y="191788"/>
                    <a:pt x="4484" y="182454"/>
                    <a:pt x="11151" y="175405"/>
                  </a:cubicBezTo>
                  <a:lnTo>
                    <a:pt x="56300" y="127018"/>
                  </a:lnTo>
                  <a:cubicBezTo>
                    <a:pt x="63538" y="119303"/>
                    <a:pt x="73635" y="114921"/>
                    <a:pt x="84112" y="114921"/>
                  </a:cubicBezTo>
                  <a:lnTo>
                    <a:pt x="143739" y="114921"/>
                  </a:lnTo>
                  <a:close/>
                  <a:moveTo>
                    <a:pt x="462827" y="172071"/>
                  </a:moveTo>
                  <a:cubicBezTo>
                    <a:pt x="454921" y="172071"/>
                    <a:pt x="448539" y="178453"/>
                    <a:pt x="448539" y="186359"/>
                  </a:cubicBezTo>
                  <a:cubicBezTo>
                    <a:pt x="448539" y="194264"/>
                    <a:pt x="454921" y="200646"/>
                    <a:pt x="462827" y="200646"/>
                  </a:cubicBezTo>
                  <a:cubicBezTo>
                    <a:pt x="470732" y="200646"/>
                    <a:pt x="477114" y="194264"/>
                    <a:pt x="477114" y="186359"/>
                  </a:cubicBezTo>
                  <a:cubicBezTo>
                    <a:pt x="477114" y="178453"/>
                    <a:pt x="470732" y="172071"/>
                    <a:pt x="462827" y="172071"/>
                  </a:cubicBezTo>
                  <a:close/>
                  <a:moveTo>
                    <a:pt x="343764" y="621"/>
                  </a:moveTo>
                  <a:cubicBezTo>
                    <a:pt x="359576" y="621"/>
                    <a:pt x="372339" y="13385"/>
                    <a:pt x="372339" y="29196"/>
                  </a:cubicBezTo>
                  <a:lnTo>
                    <a:pt x="372339" y="105396"/>
                  </a:lnTo>
                  <a:cubicBezTo>
                    <a:pt x="372339" y="121207"/>
                    <a:pt x="359576" y="133971"/>
                    <a:pt x="343764" y="133971"/>
                  </a:cubicBezTo>
                  <a:lnTo>
                    <a:pt x="191364" y="133971"/>
                  </a:lnTo>
                  <a:cubicBezTo>
                    <a:pt x="175552" y="133971"/>
                    <a:pt x="162789" y="121207"/>
                    <a:pt x="162789" y="105396"/>
                  </a:cubicBezTo>
                  <a:lnTo>
                    <a:pt x="162789" y="29196"/>
                  </a:lnTo>
                  <a:cubicBezTo>
                    <a:pt x="162789" y="13385"/>
                    <a:pt x="175552" y="621"/>
                    <a:pt x="191364" y="621"/>
                  </a:cubicBezTo>
                  <a:lnTo>
                    <a:pt x="343764" y="621"/>
                  </a:lnTo>
                  <a:close/>
                </a:path>
              </a:pathLst>
            </a:cu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îṧlîdê">
              <a:extLst>
                <a:ext uri="{FF2B5EF4-FFF2-40B4-BE49-F238E27FC236}">
                  <a16:creationId xmlns:a16="http://schemas.microsoft.com/office/drawing/2014/main" id="{15CB1E6B-BA5E-AB4B-FE09-321F3EE38EF6}"/>
                </a:ext>
              </a:extLst>
            </p:cNvPr>
            <p:cNvSpPr/>
            <p:nvPr/>
          </p:nvSpPr>
          <p:spPr>
            <a:xfrm rot="20443523">
              <a:off x="2701670" y="2621873"/>
              <a:ext cx="414209" cy="454039"/>
            </a:xfrm>
            <a:custGeom>
              <a:avLst/>
              <a:gdLst>
                <a:gd name="connsiteX0" fmla="*/ 248770 w 495300"/>
                <a:gd name="connsiteY0" fmla="*/ 621 h 542925"/>
                <a:gd name="connsiteX1" fmla="*/ 496420 w 495300"/>
                <a:gd name="connsiteY1" fmla="*/ 248271 h 542925"/>
                <a:gd name="connsiteX2" fmla="*/ 323827 w 495300"/>
                <a:gd name="connsiteY2" fmla="*/ 484396 h 542925"/>
                <a:gd name="connsiteX3" fmla="*/ 346973 w 495300"/>
                <a:gd name="connsiteY3" fmla="*/ 524496 h 542925"/>
                <a:gd name="connsiteX4" fmla="*/ 420220 w 495300"/>
                <a:gd name="connsiteY4" fmla="*/ 524496 h 542925"/>
                <a:gd name="connsiteX5" fmla="*/ 420220 w 495300"/>
                <a:gd name="connsiteY5" fmla="*/ 543546 h 542925"/>
                <a:gd name="connsiteX6" fmla="*/ 77320 w 495300"/>
                <a:gd name="connsiteY6" fmla="*/ 543546 h 542925"/>
                <a:gd name="connsiteX7" fmla="*/ 77320 w 495300"/>
                <a:gd name="connsiteY7" fmla="*/ 524496 h 542925"/>
                <a:gd name="connsiteX8" fmla="*/ 150567 w 495300"/>
                <a:gd name="connsiteY8" fmla="*/ 524496 h 542925"/>
                <a:gd name="connsiteX9" fmla="*/ 173713 w 495300"/>
                <a:gd name="connsiteY9" fmla="*/ 484396 h 542925"/>
                <a:gd name="connsiteX10" fmla="*/ 1120 w 495300"/>
                <a:gd name="connsiteY10" fmla="*/ 248271 h 542925"/>
                <a:gd name="connsiteX11" fmla="*/ 248770 w 495300"/>
                <a:gd name="connsiteY11" fmla="*/ 621 h 542925"/>
                <a:gd name="connsiteX12" fmla="*/ 192763 w 495300"/>
                <a:gd name="connsiteY12" fmla="*/ 489539 h 542925"/>
                <a:gd name="connsiteX13" fmla="*/ 172570 w 495300"/>
                <a:gd name="connsiteY13" fmla="*/ 524496 h 542925"/>
                <a:gd name="connsiteX14" fmla="*/ 324970 w 495300"/>
                <a:gd name="connsiteY14" fmla="*/ 524496 h 542925"/>
                <a:gd name="connsiteX15" fmla="*/ 304777 w 495300"/>
                <a:gd name="connsiteY15" fmla="*/ 489539 h 542925"/>
                <a:gd name="connsiteX16" fmla="*/ 248770 w 495300"/>
                <a:gd name="connsiteY16" fmla="*/ 495921 h 542925"/>
                <a:gd name="connsiteX17" fmla="*/ 192763 w 495300"/>
                <a:gd name="connsiteY17" fmla="*/ 489539 h 542925"/>
                <a:gd name="connsiteX18" fmla="*/ 248770 w 495300"/>
                <a:gd name="connsiteY18" fmla="*/ 143496 h 542925"/>
                <a:gd name="connsiteX19" fmla="*/ 143995 w 495300"/>
                <a:gd name="connsiteY19" fmla="*/ 248271 h 542925"/>
                <a:gd name="connsiteX20" fmla="*/ 248770 w 495300"/>
                <a:gd name="connsiteY20" fmla="*/ 353046 h 542925"/>
                <a:gd name="connsiteX21" fmla="*/ 353545 w 495300"/>
                <a:gd name="connsiteY21" fmla="*/ 248271 h 542925"/>
                <a:gd name="connsiteX22" fmla="*/ 248770 w 495300"/>
                <a:gd name="connsiteY22" fmla="*/ 143496 h 542925"/>
                <a:gd name="connsiteX23" fmla="*/ 367833 w 495300"/>
                <a:gd name="connsiteY23" fmla="*/ 114921 h 542925"/>
                <a:gd name="connsiteX24" fmla="*/ 353545 w 495300"/>
                <a:gd name="connsiteY24" fmla="*/ 129209 h 542925"/>
                <a:gd name="connsiteX25" fmla="*/ 367833 w 495300"/>
                <a:gd name="connsiteY25" fmla="*/ 143496 h 542925"/>
                <a:gd name="connsiteX26" fmla="*/ 382120 w 495300"/>
                <a:gd name="connsiteY26" fmla="*/ 129209 h 542925"/>
                <a:gd name="connsiteX27" fmla="*/ 367833 w 495300"/>
                <a:gd name="connsiteY27" fmla="*/ 114921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5300" h="542925">
                  <a:moveTo>
                    <a:pt x="248770" y="621"/>
                  </a:moveTo>
                  <a:cubicBezTo>
                    <a:pt x="385549" y="621"/>
                    <a:pt x="496420" y="111492"/>
                    <a:pt x="496420" y="248271"/>
                  </a:cubicBezTo>
                  <a:cubicBezTo>
                    <a:pt x="496420" y="358856"/>
                    <a:pt x="423935" y="452582"/>
                    <a:pt x="323827" y="484396"/>
                  </a:cubicBezTo>
                  <a:lnTo>
                    <a:pt x="346973" y="524496"/>
                  </a:lnTo>
                  <a:lnTo>
                    <a:pt x="420220" y="524496"/>
                  </a:lnTo>
                  <a:lnTo>
                    <a:pt x="420220" y="543546"/>
                  </a:lnTo>
                  <a:lnTo>
                    <a:pt x="77320" y="543546"/>
                  </a:lnTo>
                  <a:lnTo>
                    <a:pt x="77320" y="524496"/>
                  </a:lnTo>
                  <a:lnTo>
                    <a:pt x="150567" y="524496"/>
                  </a:lnTo>
                  <a:lnTo>
                    <a:pt x="173713" y="484396"/>
                  </a:lnTo>
                  <a:cubicBezTo>
                    <a:pt x="73605" y="452582"/>
                    <a:pt x="1120" y="358856"/>
                    <a:pt x="1120" y="248271"/>
                  </a:cubicBezTo>
                  <a:cubicBezTo>
                    <a:pt x="1120" y="111492"/>
                    <a:pt x="111991" y="621"/>
                    <a:pt x="248770" y="621"/>
                  </a:cubicBezTo>
                  <a:close/>
                  <a:moveTo>
                    <a:pt x="192763" y="489539"/>
                  </a:moveTo>
                  <a:lnTo>
                    <a:pt x="172570" y="524496"/>
                  </a:lnTo>
                  <a:lnTo>
                    <a:pt x="324970" y="524496"/>
                  </a:lnTo>
                  <a:lnTo>
                    <a:pt x="304777" y="489539"/>
                  </a:lnTo>
                  <a:cubicBezTo>
                    <a:pt x="286775" y="493730"/>
                    <a:pt x="268010" y="495921"/>
                    <a:pt x="248770" y="495921"/>
                  </a:cubicBezTo>
                  <a:cubicBezTo>
                    <a:pt x="229530" y="495921"/>
                    <a:pt x="210765" y="493730"/>
                    <a:pt x="192763" y="489539"/>
                  </a:cubicBezTo>
                  <a:close/>
                  <a:moveTo>
                    <a:pt x="248770" y="143496"/>
                  </a:moveTo>
                  <a:cubicBezTo>
                    <a:pt x="190858" y="143496"/>
                    <a:pt x="143995" y="190359"/>
                    <a:pt x="143995" y="248271"/>
                  </a:cubicBezTo>
                  <a:cubicBezTo>
                    <a:pt x="143995" y="306183"/>
                    <a:pt x="190858" y="353046"/>
                    <a:pt x="248770" y="353046"/>
                  </a:cubicBezTo>
                  <a:cubicBezTo>
                    <a:pt x="306682" y="353046"/>
                    <a:pt x="353545" y="306183"/>
                    <a:pt x="353545" y="248271"/>
                  </a:cubicBezTo>
                  <a:cubicBezTo>
                    <a:pt x="353545" y="190359"/>
                    <a:pt x="306682" y="143496"/>
                    <a:pt x="248770" y="143496"/>
                  </a:cubicBezTo>
                  <a:close/>
                  <a:moveTo>
                    <a:pt x="367833" y="114921"/>
                  </a:moveTo>
                  <a:cubicBezTo>
                    <a:pt x="359927" y="114921"/>
                    <a:pt x="353545" y="121303"/>
                    <a:pt x="353545" y="129209"/>
                  </a:cubicBezTo>
                  <a:cubicBezTo>
                    <a:pt x="353545" y="137114"/>
                    <a:pt x="359927" y="143496"/>
                    <a:pt x="367833" y="143496"/>
                  </a:cubicBezTo>
                  <a:cubicBezTo>
                    <a:pt x="375738" y="143496"/>
                    <a:pt x="382120" y="137114"/>
                    <a:pt x="382120" y="129209"/>
                  </a:cubicBezTo>
                  <a:cubicBezTo>
                    <a:pt x="382120" y="121303"/>
                    <a:pt x="375738" y="114921"/>
                    <a:pt x="367833" y="11492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9" name="ïşḻïdê">
              <a:extLst>
                <a:ext uri="{FF2B5EF4-FFF2-40B4-BE49-F238E27FC236}">
                  <a16:creationId xmlns:a16="http://schemas.microsoft.com/office/drawing/2014/main" id="{B8A4CD3B-FFBE-F470-286F-2162D582465E}"/>
                </a:ext>
              </a:extLst>
            </p:cNvPr>
            <p:cNvGrpSpPr/>
            <p:nvPr/>
          </p:nvGrpSpPr>
          <p:grpSpPr>
            <a:xfrm>
              <a:off x="1777042" y="2793174"/>
              <a:ext cx="3025806" cy="1611439"/>
              <a:chOff x="2932742" y="2729674"/>
              <a:chExt cx="3025806" cy="1611439"/>
            </a:xfrm>
            <a:solidFill>
              <a:srgbClr val="C0C0C0"/>
            </a:solidFill>
          </p:grpSpPr>
          <p:grpSp>
            <p:nvGrpSpPr>
              <p:cNvPr id="21" name="iŝlîde">
                <a:extLst>
                  <a:ext uri="{FF2B5EF4-FFF2-40B4-BE49-F238E27FC236}">
                    <a16:creationId xmlns:a16="http://schemas.microsoft.com/office/drawing/2014/main" id="{DE22806C-26A2-AF06-BBE9-F2EE2D70767F}"/>
                  </a:ext>
                </a:extLst>
              </p:cNvPr>
              <p:cNvGrpSpPr/>
              <p:nvPr/>
            </p:nvGrpSpPr>
            <p:grpSpPr>
              <a:xfrm>
                <a:off x="3788849" y="3973163"/>
                <a:ext cx="1344930" cy="367950"/>
                <a:chOff x="3788849" y="3973163"/>
                <a:chExt cx="1344930" cy="367950"/>
              </a:xfrm>
              <a:grpFill/>
            </p:grpSpPr>
            <p:sp>
              <p:nvSpPr>
                <p:cNvPr id="60" name="îṩľïḋé">
                  <a:extLst>
                    <a:ext uri="{FF2B5EF4-FFF2-40B4-BE49-F238E27FC236}">
                      <a16:creationId xmlns:a16="http://schemas.microsoft.com/office/drawing/2014/main" id="{F39DE6BF-3BAB-105E-8DBA-71601B36AA99}"/>
                    </a:ext>
                  </a:extLst>
                </p:cNvPr>
                <p:cNvSpPr/>
                <p:nvPr/>
              </p:nvSpPr>
              <p:spPr>
                <a:xfrm>
                  <a:off x="3788849" y="3973163"/>
                  <a:ext cx="9525" cy="9525"/>
                </a:xfrm>
                <a:custGeom>
                  <a:avLst/>
                  <a:gdLst>
                    <a:gd name="connsiteX0" fmla="*/ 0 w 9525"/>
                    <a:gd name="connsiteY0" fmla="*/ 0 h 9525"/>
                    <a:gd name="connsiteX1" fmla="*/ 0 w 9525"/>
                    <a:gd name="connsiteY1" fmla="*/ 0 h 9525"/>
                    <a:gd name="connsiteX2" fmla="*/ 0 w 9525"/>
                    <a:gd name="connsiteY2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25" h="952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ïṥļîḑé">
                  <a:extLst>
                    <a:ext uri="{FF2B5EF4-FFF2-40B4-BE49-F238E27FC236}">
                      <a16:creationId xmlns:a16="http://schemas.microsoft.com/office/drawing/2014/main" id="{E6F97D66-81E3-D57C-40AC-AD83B9A85207}"/>
                    </a:ext>
                  </a:extLst>
                </p:cNvPr>
                <p:cNvSpPr/>
                <p:nvPr/>
              </p:nvSpPr>
              <p:spPr>
                <a:xfrm>
                  <a:off x="3788945" y="3973258"/>
                  <a:ext cx="1344834" cy="367855"/>
                </a:xfrm>
                <a:custGeom>
                  <a:avLst/>
                  <a:gdLst>
                    <a:gd name="connsiteX0" fmla="*/ 675989 w 1344834"/>
                    <a:gd name="connsiteY0" fmla="*/ 193262 h 367855"/>
                    <a:gd name="connsiteX1" fmla="*/ 0 w 1344834"/>
                    <a:gd name="connsiteY1" fmla="*/ 0 h 367855"/>
                    <a:gd name="connsiteX2" fmla="*/ 101441 w 1344834"/>
                    <a:gd name="connsiteY2" fmla="*/ 193262 h 367855"/>
                    <a:gd name="connsiteX3" fmla="*/ 677989 w 1344834"/>
                    <a:gd name="connsiteY3" fmla="*/ 367856 h 367855"/>
                    <a:gd name="connsiteX4" fmla="*/ 1253014 w 1344834"/>
                    <a:gd name="connsiteY4" fmla="*/ 187642 h 367855"/>
                    <a:gd name="connsiteX5" fmla="*/ 1344835 w 1344834"/>
                    <a:gd name="connsiteY5" fmla="*/ 4572 h 367855"/>
                    <a:gd name="connsiteX6" fmla="*/ 675989 w 1344834"/>
                    <a:gd name="connsiteY6" fmla="*/ 193262 h 367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44834" h="367855">
                      <a:moveTo>
                        <a:pt x="675989" y="193262"/>
                      </a:moveTo>
                      <a:cubicBezTo>
                        <a:pt x="346424" y="193262"/>
                        <a:pt x="60579" y="108966"/>
                        <a:pt x="0" y="0"/>
                      </a:cubicBezTo>
                      <a:lnTo>
                        <a:pt x="101441" y="193262"/>
                      </a:lnTo>
                      <a:cubicBezTo>
                        <a:pt x="150114" y="291560"/>
                        <a:pt x="394907" y="367856"/>
                        <a:pt x="677989" y="367856"/>
                      </a:cubicBezTo>
                      <a:cubicBezTo>
                        <a:pt x="966597" y="367856"/>
                        <a:pt x="1213676" y="288608"/>
                        <a:pt x="1253014" y="187642"/>
                      </a:cubicBezTo>
                      <a:lnTo>
                        <a:pt x="1344835" y="4572"/>
                      </a:lnTo>
                      <a:cubicBezTo>
                        <a:pt x="1281303" y="111347"/>
                        <a:pt x="1000887" y="193262"/>
                        <a:pt x="675989" y="19326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ïṣ1ïḑe">
                <a:extLst>
                  <a:ext uri="{FF2B5EF4-FFF2-40B4-BE49-F238E27FC236}">
                    <a16:creationId xmlns:a16="http://schemas.microsoft.com/office/drawing/2014/main" id="{FEEC17E6-EE01-3C43-DDEA-078FB2DC2902}"/>
                  </a:ext>
                </a:extLst>
              </p:cNvPr>
              <p:cNvGrpSpPr/>
              <p:nvPr/>
            </p:nvGrpSpPr>
            <p:grpSpPr>
              <a:xfrm>
                <a:off x="3581299" y="3622643"/>
                <a:ext cx="1751266" cy="441579"/>
                <a:chOff x="3581299" y="3622643"/>
                <a:chExt cx="1751266" cy="441579"/>
              </a:xfrm>
              <a:grpFill/>
            </p:grpSpPr>
            <p:sp>
              <p:nvSpPr>
                <p:cNvPr id="35" name="íṧlíḑé">
                  <a:extLst>
                    <a:ext uri="{FF2B5EF4-FFF2-40B4-BE49-F238E27FC236}">
                      <a16:creationId xmlns:a16="http://schemas.microsoft.com/office/drawing/2014/main" id="{6AF67340-5CF7-1C41-8C9D-E9BF42A4BB99}"/>
                    </a:ext>
                  </a:extLst>
                </p:cNvPr>
                <p:cNvSpPr/>
                <p:nvPr/>
              </p:nvSpPr>
              <p:spPr>
                <a:xfrm>
                  <a:off x="3581299" y="3622643"/>
                  <a:ext cx="9525" cy="9525"/>
                </a:xfrm>
                <a:custGeom>
                  <a:avLst/>
                  <a:gdLst>
                    <a:gd name="connsiteX0" fmla="*/ 0 w 9525"/>
                    <a:gd name="connsiteY0" fmla="*/ 0 h 9525"/>
                    <a:gd name="connsiteX1" fmla="*/ 0 w 9525"/>
                    <a:gd name="connsiteY1" fmla="*/ 0 h 9525"/>
                    <a:gd name="connsiteX2" fmla="*/ 0 w 9525"/>
                    <a:gd name="connsiteY2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25" h="952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ïşḷîḓé">
                  <a:extLst>
                    <a:ext uri="{FF2B5EF4-FFF2-40B4-BE49-F238E27FC236}">
                      <a16:creationId xmlns:a16="http://schemas.microsoft.com/office/drawing/2014/main" id="{77ADC34F-3CA8-730F-8938-F99E82EAFCF8}"/>
                    </a:ext>
                  </a:extLst>
                </p:cNvPr>
                <p:cNvSpPr/>
                <p:nvPr/>
              </p:nvSpPr>
              <p:spPr>
                <a:xfrm>
                  <a:off x="3581395" y="3622833"/>
                  <a:ext cx="1751171" cy="441388"/>
                </a:xfrm>
                <a:custGeom>
                  <a:avLst/>
                  <a:gdLst>
                    <a:gd name="connsiteX0" fmla="*/ 880015 w 1751171"/>
                    <a:gd name="connsiteY0" fmla="*/ 231934 h 441388"/>
                    <a:gd name="connsiteX1" fmla="*/ 0 w 1751171"/>
                    <a:gd name="connsiteY1" fmla="*/ 0 h 441388"/>
                    <a:gd name="connsiteX2" fmla="*/ 135731 w 1751171"/>
                    <a:gd name="connsiteY2" fmla="*/ 231934 h 441388"/>
                    <a:gd name="connsiteX3" fmla="*/ 882491 w 1751171"/>
                    <a:gd name="connsiteY3" fmla="*/ 441388 h 441388"/>
                    <a:gd name="connsiteX4" fmla="*/ 1627727 w 1751171"/>
                    <a:gd name="connsiteY4" fmla="*/ 225076 h 441388"/>
                    <a:gd name="connsiteX5" fmla="*/ 1751171 w 1751171"/>
                    <a:gd name="connsiteY5" fmla="*/ 5429 h 441388"/>
                    <a:gd name="connsiteX6" fmla="*/ 880015 w 1751171"/>
                    <a:gd name="connsiteY6" fmla="*/ 231934 h 4413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51171" h="441388">
                      <a:moveTo>
                        <a:pt x="880015" y="231934"/>
                      </a:moveTo>
                      <a:cubicBezTo>
                        <a:pt x="453104" y="231934"/>
                        <a:pt x="80963" y="130778"/>
                        <a:pt x="0" y="0"/>
                      </a:cubicBezTo>
                      <a:lnTo>
                        <a:pt x="135731" y="231934"/>
                      </a:lnTo>
                      <a:cubicBezTo>
                        <a:pt x="200596" y="349853"/>
                        <a:pt x="517589" y="441388"/>
                        <a:pt x="882491" y="441388"/>
                      </a:cubicBezTo>
                      <a:cubicBezTo>
                        <a:pt x="1254347" y="441388"/>
                        <a:pt x="1574578" y="346329"/>
                        <a:pt x="1627727" y="225076"/>
                      </a:cubicBezTo>
                      <a:lnTo>
                        <a:pt x="1751171" y="5429"/>
                      </a:lnTo>
                      <a:cubicBezTo>
                        <a:pt x="1666208" y="133540"/>
                        <a:pt x="1301020" y="231934"/>
                        <a:pt x="880015" y="2319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</p:grpSp>
          <p:grpSp>
            <p:nvGrpSpPr>
              <p:cNvPr id="23" name="íś1íďe">
                <a:extLst>
                  <a:ext uri="{FF2B5EF4-FFF2-40B4-BE49-F238E27FC236}">
                    <a16:creationId xmlns:a16="http://schemas.microsoft.com/office/drawing/2014/main" id="{08D7648B-B901-0374-BD7A-C8C93BFA5E98}"/>
                  </a:ext>
                </a:extLst>
              </p:cNvPr>
              <p:cNvGrpSpPr/>
              <p:nvPr/>
            </p:nvGrpSpPr>
            <p:grpSpPr>
              <a:xfrm>
                <a:off x="3302788" y="3205257"/>
                <a:ext cx="2298001" cy="529875"/>
                <a:chOff x="3302788" y="3205257"/>
                <a:chExt cx="2298001" cy="529875"/>
              </a:xfrm>
              <a:grpFill/>
            </p:grpSpPr>
            <p:sp>
              <p:nvSpPr>
                <p:cNvPr id="27" name="ïŝḻïďè">
                  <a:extLst>
                    <a:ext uri="{FF2B5EF4-FFF2-40B4-BE49-F238E27FC236}">
                      <a16:creationId xmlns:a16="http://schemas.microsoft.com/office/drawing/2014/main" id="{0F113DB1-0BA2-9CED-0F81-06A87E673901}"/>
                    </a:ext>
                  </a:extLst>
                </p:cNvPr>
                <p:cNvSpPr/>
                <p:nvPr/>
              </p:nvSpPr>
              <p:spPr>
                <a:xfrm>
                  <a:off x="3302788" y="3205257"/>
                  <a:ext cx="9525" cy="9525"/>
                </a:xfrm>
                <a:custGeom>
                  <a:avLst/>
                  <a:gdLst>
                    <a:gd name="connsiteX0" fmla="*/ 0 w 9525"/>
                    <a:gd name="connsiteY0" fmla="*/ 0 h 9525"/>
                    <a:gd name="connsiteX1" fmla="*/ 0 w 9525"/>
                    <a:gd name="connsiteY1" fmla="*/ 0 h 9525"/>
                    <a:gd name="connsiteX2" fmla="*/ 0 w 9525"/>
                    <a:gd name="connsiteY2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25" h="952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îṥḻíďê">
                  <a:extLst>
                    <a:ext uri="{FF2B5EF4-FFF2-40B4-BE49-F238E27FC236}">
                      <a16:creationId xmlns:a16="http://schemas.microsoft.com/office/drawing/2014/main" id="{CD14BCA9-3EB8-8835-D4B5-F61D4869F4B2}"/>
                    </a:ext>
                  </a:extLst>
                </p:cNvPr>
                <p:cNvSpPr/>
                <p:nvPr/>
              </p:nvSpPr>
              <p:spPr>
                <a:xfrm>
                  <a:off x="3302979" y="3205448"/>
                  <a:ext cx="2297810" cy="529685"/>
                </a:xfrm>
                <a:custGeom>
                  <a:avLst/>
                  <a:gdLst>
                    <a:gd name="connsiteX0" fmla="*/ 1154430 w 2297810"/>
                    <a:gd name="connsiteY0" fmla="*/ 278321 h 529685"/>
                    <a:gd name="connsiteX1" fmla="*/ 0 w 2297810"/>
                    <a:gd name="connsiteY1" fmla="*/ 0 h 529685"/>
                    <a:gd name="connsiteX2" fmla="*/ 183071 w 2297810"/>
                    <a:gd name="connsiteY2" fmla="*/ 278321 h 529685"/>
                    <a:gd name="connsiteX3" fmla="*/ 1157478 w 2297810"/>
                    <a:gd name="connsiteY3" fmla="*/ 529685 h 529685"/>
                    <a:gd name="connsiteX4" fmla="*/ 2130552 w 2297810"/>
                    <a:gd name="connsiteY4" fmla="*/ 270129 h 529685"/>
                    <a:gd name="connsiteX5" fmla="*/ 2297811 w 2297810"/>
                    <a:gd name="connsiteY5" fmla="*/ 6477 h 529685"/>
                    <a:gd name="connsiteX6" fmla="*/ 1154430 w 2297810"/>
                    <a:gd name="connsiteY6" fmla="*/ 278321 h 529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97810" h="529685">
                      <a:moveTo>
                        <a:pt x="1154430" y="278321"/>
                      </a:moveTo>
                      <a:cubicBezTo>
                        <a:pt x="597313" y="278321"/>
                        <a:pt x="109156" y="156972"/>
                        <a:pt x="0" y="0"/>
                      </a:cubicBezTo>
                      <a:lnTo>
                        <a:pt x="183071" y="278321"/>
                      </a:lnTo>
                      <a:cubicBezTo>
                        <a:pt x="270224" y="419862"/>
                        <a:pt x="683800" y="529685"/>
                        <a:pt x="1157478" y="529685"/>
                      </a:cubicBezTo>
                      <a:cubicBezTo>
                        <a:pt x="1640300" y="529685"/>
                        <a:pt x="2058257" y="415671"/>
                        <a:pt x="2130552" y="270129"/>
                      </a:cubicBezTo>
                      <a:lnTo>
                        <a:pt x="2297811" y="6477"/>
                      </a:lnTo>
                      <a:cubicBezTo>
                        <a:pt x="2183035" y="160306"/>
                        <a:pt x="1703832" y="278321"/>
                        <a:pt x="1154430" y="27832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" name="ïṥḷîďé">
                <a:extLst>
                  <a:ext uri="{FF2B5EF4-FFF2-40B4-BE49-F238E27FC236}">
                    <a16:creationId xmlns:a16="http://schemas.microsoft.com/office/drawing/2014/main" id="{C1EEADEF-1771-0533-06AE-2EE3E00748DC}"/>
                  </a:ext>
                </a:extLst>
              </p:cNvPr>
              <p:cNvGrpSpPr/>
              <p:nvPr/>
            </p:nvGrpSpPr>
            <p:grpSpPr>
              <a:xfrm>
                <a:off x="2932742" y="2729674"/>
                <a:ext cx="3025806" cy="635888"/>
                <a:chOff x="2932742" y="2729674"/>
                <a:chExt cx="3025806" cy="635888"/>
              </a:xfrm>
              <a:grpFill/>
            </p:grpSpPr>
            <p:sp>
              <p:nvSpPr>
                <p:cNvPr id="25" name="íşļïde">
                  <a:extLst>
                    <a:ext uri="{FF2B5EF4-FFF2-40B4-BE49-F238E27FC236}">
                      <a16:creationId xmlns:a16="http://schemas.microsoft.com/office/drawing/2014/main" id="{7D0B9CDD-AF66-C7AA-9D7A-A773C02AE909}"/>
                    </a:ext>
                  </a:extLst>
                </p:cNvPr>
                <p:cNvSpPr/>
                <p:nvPr/>
              </p:nvSpPr>
              <p:spPr>
                <a:xfrm>
                  <a:off x="2932742" y="2729674"/>
                  <a:ext cx="9525" cy="9525"/>
                </a:xfrm>
                <a:custGeom>
                  <a:avLst/>
                  <a:gdLst>
                    <a:gd name="connsiteX0" fmla="*/ 0 w 9525"/>
                    <a:gd name="connsiteY0" fmla="*/ 0 h 9525"/>
                    <a:gd name="connsiteX1" fmla="*/ 0 w 9525"/>
                    <a:gd name="connsiteY1" fmla="*/ 0 h 9525"/>
                    <a:gd name="connsiteX2" fmla="*/ 0 w 9525"/>
                    <a:gd name="connsiteY2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25" h="952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î$ḻiḓê">
                  <a:extLst>
                    <a:ext uri="{FF2B5EF4-FFF2-40B4-BE49-F238E27FC236}">
                      <a16:creationId xmlns:a16="http://schemas.microsoft.com/office/drawing/2014/main" id="{3D8EA4A3-E157-13CB-17B2-1A9A5C25CFB3}"/>
                    </a:ext>
                  </a:extLst>
                </p:cNvPr>
                <p:cNvSpPr/>
                <p:nvPr/>
              </p:nvSpPr>
              <p:spPr>
                <a:xfrm>
                  <a:off x="2932933" y="2729864"/>
                  <a:ext cx="3025616" cy="635698"/>
                </a:xfrm>
                <a:custGeom>
                  <a:avLst/>
                  <a:gdLst>
                    <a:gd name="connsiteX0" fmla="*/ 1519904 w 3025616"/>
                    <a:gd name="connsiteY0" fmla="*/ 334042 h 635698"/>
                    <a:gd name="connsiteX1" fmla="*/ 0 w 3025616"/>
                    <a:gd name="connsiteY1" fmla="*/ 0 h 635698"/>
                    <a:gd name="connsiteX2" fmla="*/ 247841 w 3025616"/>
                    <a:gd name="connsiteY2" fmla="*/ 334042 h 635698"/>
                    <a:gd name="connsiteX3" fmla="*/ 1523428 w 3025616"/>
                    <a:gd name="connsiteY3" fmla="*/ 635699 h 635698"/>
                    <a:gd name="connsiteX4" fmla="*/ 2798159 w 3025616"/>
                    <a:gd name="connsiteY4" fmla="*/ 324231 h 635698"/>
                    <a:gd name="connsiteX5" fmla="*/ 3025617 w 3025616"/>
                    <a:gd name="connsiteY5" fmla="*/ 7906 h 635698"/>
                    <a:gd name="connsiteX6" fmla="*/ 1519904 w 3025616"/>
                    <a:gd name="connsiteY6" fmla="*/ 334042 h 635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25616" h="635698">
                      <a:moveTo>
                        <a:pt x="1519904" y="334042"/>
                      </a:moveTo>
                      <a:cubicBezTo>
                        <a:pt x="790289" y="334042"/>
                        <a:pt x="147828" y="188405"/>
                        <a:pt x="0" y="0"/>
                      </a:cubicBezTo>
                      <a:lnTo>
                        <a:pt x="247841" y="334042"/>
                      </a:lnTo>
                      <a:cubicBezTo>
                        <a:pt x="365474" y="503873"/>
                        <a:pt x="906685" y="635699"/>
                        <a:pt x="1523428" y="635699"/>
                      </a:cubicBezTo>
                      <a:cubicBezTo>
                        <a:pt x="2151983" y="635699"/>
                        <a:pt x="2699576" y="498824"/>
                        <a:pt x="2798159" y="324231"/>
                      </a:cubicBezTo>
                      <a:lnTo>
                        <a:pt x="3025617" y="7906"/>
                      </a:lnTo>
                      <a:cubicBezTo>
                        <a:pt x="2870359" y="192405"/>
                        <a:pt x="2239328" y="334042"/>
                        <a:pt x="1519904" y="33404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0" name="iş1iďè">
              <a:extLst>
                <a:ext uri="{FF2B5EF4-FFF2-40B4-BE49-F238E27FC236}">
                  <a16:creationId xmlns:a16="http://schemas.microsoft.com/office/drawing/2014/main" id="{D51F7644-C18C-1F8F-4D6A-F7D15744A5E5}"/>
                </a:ext>
              </a:extLst>
            </p:cNvPr>
            <p:cNvSpPr/>
            <p:nvPr/>
          </p:nvSpPr>
          <p:spPr bwMode="auto">
            <a:xfrm rot="267446">
              <a:off x="2462570" y="1976658"/>
              <a:ext cx="317444" cy="428549"/>
            </a:xfrm>
            <a:custGeom>
              <a:avLst/>
              <a:gdLst>
                <a:gd name="connsiteX0" fmla="*/ 86973 w 381000"/>
                <a:gd name="connsiteY0" fmla="*/ 38721 h 514350"/>
                <a:gd name="connsiteX1" fmla="*/ 86973 w 381000"/>
                <a:gd name="connsiteY1" fmla="*/ 57771 h 514350"/>
                <a:gd name="connsiteX2" fmla="*/ 123168 w 381000"/>
                <a:gd name="connsiteY2" fmla="*/ 95871 h 514350"/>
                <a:gd name="connsiteX3" fmla="*/ 125073 w 381000"/>
                <a:gd name="connsiteY3" fmla="*/ 95871 h 514350"/>
                <a:gd name="connsiteX4" fmla="*/ 258423 w 381000"/>
                <a:gd name="connsiteY4" fmla="*/ 95871 h 514350"/>
                <a:gd name="connsiteX5" fmla="*/ 296523 w 381000"/>
                <a:gd name="connsiteY5" fmla="*/ 59676 h 514350"/>
                <a:gd name="connsiteX6" fmla="*/ 296523 w 381000"/>
                <a:gd name="connsiteY6" fmla="*/ 57771 h 514350"/>
                <a:gd name="connsiteX7" fmla="*/ 296523 w 381000"/>
                <a:gd name="connsiteY7" fmla="*/ 38721 h 514350"/>
                <a:gd name="connsiteX8" fmla="*/ 353673 w 381000"/>
                <a:gd name="connsiteY8" fmla="*/ 38721 h 514350"/>
                <a:gd name="connsiteX9" fmla="*/ 382248 w 381000"/>
                <a:gd name="connsiteY9" fmla="*/ 67296 h 514350"/>
                <a:gd name="connsiteX10" fmla="*/ 382248 w 381000"/>
                <a:gd name="connsiteY10" fmla="*/ 486396 h 514350"/>
                <a:gd name="connsiteX11" fmla="*/ 353673 w 381000"/>
                <a:gd name="connsiteY11" fmla="*/ 514971 h 514350"/>
                <a:gd name="connsiteX12" fmla="*/ 29823 w 381000"/>
                <a:gd name="connsiteY12" fmla="*/ 514971 h 514350"/>
                <a:gd name="connsiteX13" fmla="*/ 1248 w 381000"/>
                <a:gd name="connsiteY13" fmla="*/ 486396 h 514350"/>
                <a:gd name="connsiteX14" fmla="*/ 1248 w 381000"/>
                <a:gd name="connsiteY14" fmla="*/ 67296 h 514350"/>
                <a:gd name="connsiteX15" fmla="*/ 29823 w 381000"/>
                <a:gd name="connsiteY15" fmla="*/ 38721 h 514350"/>
                <a:gd name="connsiteX16" fmla="*/ 86973 w 381000"/>
                <a:gd name="connsiteY16" fmla="*/ 38721 h 514350"/>
                <a:gd name="connsiteX17" fmla="*/ 191748 w 381000"/>
                <a:gd name="connsiteY17" fmla="*/ 333996 h 514350"/>
                <a:gd name="connsiteX18" fmla="*/ 77448 w 381000"/>
                <a:gd name="connsiteY18" fmla="*/ 333996 h 514350"/>
                <a:gd name="connsiteX19" fmla="*/ 77448 w 381000"/>
                <a:gd name="connsiteY19" fmla="*/ 353046 h 514350"/>
                <a:gd name="connsiteX20" fmla="*/ 191748 w 381000"/>
                <a:gd name="connsiteY20" fmla="*/ 353046 h 514350"/>
                <a:gd name="connsiteX21" fmla="*/ 191748 w 381000"/>
                <a:gd name="connsiteY21" fmla="*/ 333996 h 514350"/>
                <a:gd name="connsiteX22" fmla="*/ 306048 w 381000"/>
                <a:gd name="connsiteY22" fmla="*/ 257796 h 514350"/>
                <a:gd name="connsiteX23" fmla="*/ 77448 w 381000"/>
                <a:gd name="connsiteY23" fmla="*/ 257796 h 514350"/>
                <a:gd name="connsiteX24" fmla="*/ 77448 w 381000"/>
                <a:gd name="connsiteY24" fmla="*/ 276846 h 514350"/>
                <a:gd name="connsiteX25" fmla="*/ 306048 w 381000"/>
                <a:gd name="connsiteY25" fmla="*/ 276846 h 514350"/>
                <a:gd name="connsiteX26" fmla="*/ 306048 w 381000"/>
                <a:gd name="connsiteY26" fmla="*/ 257796 h 514350"/>
                <a:gd name="connsiteX27" fmla="*/ 306048 w 381000"/>
                <a:gd name="connsiteY27" fmla="*/ 181596 h 514350"/>
                <a:gd name="connsiteX28" fmla="*/ 77448 w 381000"/>
                <a:gd name="connsiteY28" fmla="*/ 181596 h 514350"/>
                <a:gd name="connsiteX29" fmla="*/ 77448 w 381000"/>
                <a:gd name="connsiteY29" fmla="*/ 200646 h 514350"/>
                <a:gd name="connsiteX30" fmla="*/ 306048 w 381000"/>
                <a:gd name="connsiteY30" fmla="*/ 200646 h 514350"/>
                <a:gd name="connsiteX31" fmla="*/ 306048 w 381000"/>
                <a:gd name="connsiteY31" fmla="*/ 181596 h 514350"/>
                <a:gd name="connsiteX32" fmla="*/ 248898 w 381000"/>
                <a:gd name="connsiteY32" fmla="*/ 621 h 514350"/>
                <a:gd name="connsiteX33" fmla="*/ 277473 w 381000"/>
                <a:gd name="connsiteY33" fmla="*/ 29196 h 514350"/>
                <a:gd name="connsiteX34" fmla="*/ 277473 w 381000"/>
                <a:gd name="connsiteY34" fmla="*/ 48246 h 514350"/>
                <a:gd name="connsiteX35" fmla="*/ 248898 w 381000"/>
                <a:gd name="connsiteY35" fmla="*/ 76821 h 514350"/>
                <a:gd name="connsiteX36" fmla="*/ 134598 w 381000"/>
                <a:gd name="connsiteY36" fmla="*/ 76821 h 514350"/>
                <a:gd name="connsiteX37" fmla="*/ 106023 w 381000"/>
                <a:gd name="connsiteY37" fmla="*/ 48246 h 514350"/>
                <a:gd name="connsiteX38" fmla="*/ 106023 w 381000"/>
                <a:gd name="connsiteY38" fmla="*/ 29196 h 514350"/>
                <a:gd name="connsiteX39" fmla="*/ 134598 w 381000"/>
                <a:gd name="connsiteY39" fmla="*/ 621 h 514350"/>
                <a:gd name="connsiteX40" fmla="*/ 248898 w 381000"/>
                <a:gd name="connsiteY40" fmla="*/ 621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81000" h="514350">
                  <a:moveTo>
                    <a:pt x="86973" y="38721"/>
                  </a:moveTo>
                  <a:lnTo>
                    <a:pt x="86973" y="57771"/>
                  </a:lnTo>
                  <a:cubicBezTo>
                    <a:pt x="86973" y="78155"/>
                    <a:pt x="102975" y="94823"/>
                    <a:pt x="123168" y="95871"/>
                  </a:cubicBezTo>
                  <a:lnTo>
                    <a:pt x="125073" y="95871"/>
                  </a:lnTo>
                  <a:lnTo>
                    <a:pt x="258423" y="95871"/>
                  </a:lnTo>
                  <a:cubicBezTo>
                    <a:pt x="278807" y="95871"/>
                    <a:pt x="295475" y="79869"/>
                    <a:pt x="296523" y="59676"/>
                  </a:cubicBezTo>
                  <a:lnTo>
                    <a:pt x="296523" y="57771"/>
                  </a:lnTo>
                  <a:lnTo>
                    <a:pt x="296523" y="38721"/>
                  </a:lnTo>
                  <a:lnTo>
                    <a:pt x="353673" y="38721"/>
                  </a:lnTo>
                  <a:cubicBezTo>
                    <a:pt x="369485" y="38721"/>
                    <a:pt x="382248" y="51485"/>
                    <a:pt x="382248" y="67296"/>
                  </a:cubicBezTo>
                  <a:lnTo>
                    <a:pt x="382248" y="486396"/>
                  </a:lnTo>
                  <a:cubicBezTo>
                    <a:pt x="382248" y="502207"/>
                    <a:pt x="369485" y="514971"/>
                    <a:pt x="353673" y="514971"/>
                  </a:cubicBezTo>
                  <a:lnTo>
                    <a:pt x="29823" y="514971"/>
                  </a:lnTo>
                  <a:cubicBezTo>
                    <a:pt x="14011" y="514971"/>
                    <a:pt x="1248" y="502207"/>
                    <a:pt x="1248" y="486396"/>
                  </a:cubicBezTo>
                  <a:lnTo>
                    <a:pt x="1248" y="67296"/>
                  </a:lnTo>
                  <a:cubicBezTo>
                    <a:pt x="1248" y="51485"/>
                    <a:pt x="14011" y="38721"/>
                    <a:pt x="29823" y="38721"/>
                  </a:cubicBezTo>
                  <a:lnTo>
                    <a:pt x="86973" y="38721"/>
                  </a:lnTo>
                  <a:close/>
                  <a:moveTo>
                    <a:pt x="191748" y="333996"/>
                  </a:moveTo>
                  <a:lnTo>
                    <a:pt x="77448" y="333996"/>
                  </a:lnTo>
                  <a:lnTo>
                    <a:pt x="77448" y="353046"/>
                  </a:lnTo>
                  <a:lnTo>
                    <a:pt x="191748" y="353046"/>
                  </a:lnTo>
                  <a:lnTo>
                    <a:pt x="191748" y="333996"/>
                  </a:lnTo>
                  <a:close/>
                  <a:moveTo>
                    <a:pt x="306048" y="257796"/>
                  </a:moveTo>
                  <a:lnTo>
                    <a:pt x="77448" y="257796"/>
                  </a:lnTo>
                  <a:lnTo>
                    <a:pt x="77448" y="276846"/>
                  </a:lnTo>
                  <a:lnTo>
                    <a:pt x="306048" y="276846"/>
                  </a:lnTo>
                  <a:lnTo>
                    <a:pt x="306048" y="257796"/>
                  </a:lnTo>
                  <a:close/>
                  <a:moveTo>
                    <a:pt x="306048" y="181596"/>
                  </a:moveTo>
                  <a:lnTo>
                    <a:pt x="77448" y="181596"/>
                  </a:lnTo>
                  <a:lnTo>
                    <a:pt x="77448" y="200646"/>
                  </a:lnTo>
                  <a:lnTo>
                    <a:pt x="306048" y="200646"/>
                  </a:lnTo>
                  <a:lnTo>
                    <a:pt x="306048" y="181596"/>
                  </a:lnTo>
                  <a:close/>
                  <a:moveTo>
                    <a:pt x="248898" y="621"/>
                  </a:moveTo>
                  <a:cubicBezTo>
                    <a:pt x="264710" y="621"/>
                    <a:pt x="277473" y="13385"/>
                    <a:pt x="277473" y="29196"/>
                  </a:cubicBezTo>
                  <a:lnTo>
                    <a:pt x="277473" y="48246"/>
                  </a:lnTo>
                  <a:cubicBezTo>
                    <a:pt x="277473" y="64057"/>
                    <a:pt x="264710" y="76821"/>
                    <a:pt x="248898" y="76821"/>
                  </a:cubicBezTo>
                  <a:lnTo>
                    <a:pt x="134598" y="76821"/>
                  </a:lnTo>
                  <a:cubicBezTo>
                    <a:pt x="118786" y="76821"/>
                    <a:pt x="106023" y="64057"/>
                    <a:pt x="106023" y="48246"/>
                  </a:cubicBezTo>
                  <a:lnTo>
                    <a:pt x="106023" y="29196"/>
                  </a:lnTo>
                  <a:cubicBezTo>
                    <a:pt x="106023" y="13385"/>
                    <a:pt x="118786" y="621"/>
                    <a:pt x="134598" y="621"/>
                  </a:cubicBezTo>
                  <a:lnTo>
                    <a:pt x="248898" y="6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66" name="ïśļîḓê">
            <a:extLst>
              <a:ext uri="{FF2B5EF4-FFF2-40B4-BE49-F238E27FC236}">
                <a16:creationId xmlns:a16="http://schemas.microsoft.com/office/drawing/2014/main" id="{5F90B22A-47FE-7FB3-CF15-A50079BFB5C3}"/>
              </a:ext>
            </a:extLst>
          </p:cNvPr>
          <p:cNvSpPr/>
          <p:nvPr/>
        </p:nvSpPr>
        <p:spPr>
          <a:xfrm>
            <a:off x="5104696" y="7028962"/>
            <a:ext cx="1008997" cy="90080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9050" cap="rnd">
            <a:noFill/>
            <a:prstDash val="solid"/>
            <a:round/>
            <a:headEnd/>
            <a:tailEnd/>
          </a:ln>
          <a:effectLst>
            <a:outerShdw sx="1000" sy="1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r>
              <a:rPr lang="zh-CN" altLang="en-US" b="1" dirty="0">
                <a:solidFill>
                  <a:schemeClr val="tx1"/>
                </a:solidFill>
              </a:rPr>
              <a:t>记忆</a:t>
            </a:r>
          </a:p>
        </p:txBody>
      </p:sp>
      <p:sp>
        <p:nvSpPr>
          <p:cNvPr id="67" name="îś1îḍe">
            <a:extLst>
              <a:ext uri="{FF2B5EF4-FFF2-40B4-BE49-F238E27FC236}">
                <a16:creationId xmlns:a16="http://schemas.microsoft.com/office/drawing/2014/main" id="{3E97D242-D236-A16B-23D7-2F41D081A128}"/>
              </a:ext>
            </a:extLst>
          </p:cNvPr>
          <p:cNvSpPr/>
          <p:nvPr/>
        </p:nvSpPr>
        <p:spPr>
          <a:xfrm>
            <a:off x="8399094" y="8249283"/>
            <a:ext cx="926572" cy="90080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9050" cap="rnd">
            <a:noFill/>
            <a:prstDash val="solid"/>
            <a:round/>
            <a:headEnd/>
            <a:tailEnd/>
          </a:ln>
          <a:effectLst>
            <a:outerShdw sx="1000" sy="1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执行力</a:t>
            </a:r>
          </a:p>
        </p:txBody>
      </p: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753612AC-9CE3-A3F9-A665-B57EBF59F6BB}"/>
              </a:ext>
            </a:extLst>
          </p:cNvPr>
          <p:cNvCxnSpPr>
            <a:cxnSpLocks/>
          </p:cNvCxnSpPr>
          <p:nvPr/>
        </p:nvCxnSpPr>
        <p:spPr>
          <a:xfrm flipV="1">
            <a:off x="11744823" y="5055824"/>
            <a:ext cx="2604364" cy="2533128"/>
          </a:xfrm>
          <a:prstGeom prst="curvedConnector3">
            <a:avLst>
              <a:gd name="adj1" fmla="val 50000"/>
            </a:avLst>
          </a:prstGeom>
          <a:ln w="762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21">
            <a:extLst>
              <a:ext uri="{FF2B5EF4-FFF2-40B4-BE49-F238E27FC236}">
                <a16:creationId xmlns:a16="http://schemas.microsoft.com/office/drawing/2014/main" id="{0E9CADB5-5E32-57BF-871E-5116F297A196}"/>
              </a:ext>
            </a:extLst>
          </p:cNvPr>
          <p:cNvSpPr txBox="1"/>
          <p:nvPr/>
        </p:nvSpPr>
        <p:spPr>
          <a:xfrm>
            <a:off x="486735" y="5794318"/>
            <a:ext cx="3054872" cy="316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研究问题及意义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135"/>
    </mc:Choice>
    <mc:Fallback xmlns="">
      <p:transition spd="slow" advTm="5413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24015" y="0"/>
            <a:ext cx="3952875" cy="10287000"/>
            <a:chOff x="0" y="0"/>
            <a:chExt cx="5270500" cy="13716000"/>
          </a:xfrm>
        </p:grpSpPr>
        <p:sp>
          <p:nvSpPr>
            <p:cNvPr id="5" name="AutoShape 5"/>
            <p:cNvSpPr/>
            <p:nvPr/>
          </p:nvSpPr>
          <p:spPr>
            <a:xfrm>
              <a:off x="238246" y="0"/>
              <a:ext cx="4463011" cy="13716000"/>
            </a:xfrm>
            <a:prstGeom prst="rect">
              <a:avLst/>
            </a:prstGeom>
            <a:solidFill>
              <a:srgbClr val="006A44"/>
            </a:solidFill>
          </p:spPr>
        </p:sp>
        <p:sp>
          <p:nvSpPr>
            <p:cNvPr id="6" name="AutoShape 6"/>
            <p:cNvSpPr/>
            <p:nvPr/>
          </p:nvSpPr>
          <p:spPr>
            <a:xfrm>
              <a:off x="862360" y="10894125"/>
              <a:ext cx="3214783" cy="0"/>
            </a:xfrm>
            <a:prstGeom prst="line">
              <a:avLst/>
            </a:prstGeom>
            <a:ln w="127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862360" y="9672713"/>
              <a:ext cx="3214783" cy="0"/>
            </a:xfrm>
            <a:prstGeom prst="line">
              <a:avLst/>
            </a:prstGeom>
            <a:ln w="127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>
              <a:off x="862360" y="8451302"/>
              <a:ext cx="3214783" cy="0"/>
            </a:xfrm>
            <a:prstGeom prst="line">
              <a:avLst/>
            </a:prstGeom>
            <a:ln w="127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9" name="Group 9"/>
            <p:cNvGrpSpPr/>
            <p:nvPr/>
          </p:nvGrpSpPr>
          <p:grpSpPr>
            <a:xfrm>
              <a:off x="0" y="5775790"/>
              <a:ext cx="5270500" cy="1458839"/>
              <a:chOff x="0" y="0"/>
              <a:chExt cx="9823469" cy="271907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450850" cy="450850"/>
              </a:xfrm>
              <a:custGeom>
                <a:avLst/>
                <a:gdLst/>
                <a:ahLst/>
                <a:cxnLst/>
                <a:rect l="l" t="t" r="r" b="b"/>
                <a:pathLst>
                  <a:path w="450850" h="450850">
                    <a:moveTo>
                      <a:pt x="450850" y="450850"/>
                    </a:moveTo>
                    <a:lnTo>
                      <a:pt x="0" y="450850"/>
                    </a:lnTo>
                    <a:lnTo>
                      <a:pt x="450850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0" y="450850"/>
                <a:ext cx="9823469" cy="2269490"/>
              </a:xfrm>
              <a:custGeom>
                <a:avLst/>
                <a:gdLst/>
                <a:ahLst/>
                <a:cxnLst/>
                <a:rect l="l" t="t" r="r" b="b"/>
                <a:pathLst>
                  <a:path w="9823469" h="2269490">
                    <a:moveTo>
                      <a:pt x="9234188" y="0"/>
                    </a:moveTo>
                    <a:lnTo>
                      <a:pt x="0" y="0"/>
                    </a:lnTo>
                    <a:lnTo>
                      <a:pt x="0" y="2269490"/>
                    </a:lnTo>
                    <a:lnTo>
                      <a:pt x="9234188" y="2269490"/>
                    </a:lnTo>
                    <a:lnTo>
                      <a:pt x="9234188" y="2268220"/>
                    </a:lnTo>
                    <a:lnTo>
                      <a:pt x="9823469" y="1134110"/>
                    </a:lnTo>
                    <a:close/>
                  </a:path>
                </a:pathLst>
              </a:custGeom>
              <a:solidFill>
                <a:srgbClr val="E8E9EF"/>
              </a:solidFill>
            </p:spPr>
          </p:sp>
        </p:grpSp>
      </p:grpSp>
      <p:sp>
        <p:nvSpPr>
          <p:cNvPr id="20" name="AutoShape 20"/>
          <p:cNvSpPr/>
          <p:nvPr/>
        </p:nvSpPr>
        <p:spPr>
          <a:xfrm>
            <a:off x="5030893" y="1747611"/>
            <a:ext cx="12228407" cy="0"/>
          </a:xfrm>
          <a:prstGeom prst="line">
            <a:avLst/>
          </a:prstGeom>
          <a:ln w="19050" cap="flat">
            <a:solidFill>
              <a:srgbClr val="0030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TextBox 21"/>
          <p:cNvSpPr txBox="1"/>
          <p:nvPr/>
        </p:nvSpPr>
        <p:spPr>
          <a:xfrm>
            <a:off x="514386" y="5794628"/>
            <a:ext cx="3054872" cy="316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研究问题及意义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459086" y="4809110"/>
            <a:ext cx="3165472" cy="329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3"/>
              </a:lnSpc>
            </a:pPr>
            <a:r>
              <a:rPr lang="en-US" sz="2103" spc="210" dirty="0" err="1">
                <a:solidFill>
                  <a:srgbClr val="006A44"/>
                </a:solidFill>
                <a:ea typeface="思源黑体 Bold"/>
              </a:rPr>
              <a:t>选题背景</a:t>
            </a:r>
            <a:endParaRPr lang="en-US" sz="2103" spc="210" dirty="0">
              <a:solidFill>
                <a:srgbClr val="006A44"/>
              </a:solidFill>
              <a:ea typeface="思源黑体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459086" y="6706623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实验一设计及结果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459086" y="7579444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实验二设计及结果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459086" y="8474759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结论</a:t>
            </a:r>
            <a:r>
              <a:rPr lang="en-US" sz="2003" spc="200" dirty="0" err="1">
                <a:solidFill>
                  <a:srgbClr val="FFFFFF"/>
                </a:solidFill>
                <a:ea typeface="思源黑体 Bold"/>
              </a:rPr>
              <a:t>与展望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554509EC-D2F7-6033-CDF2-0BBD581B1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10" y="655324"/>
            <a:ext cx="2577797" cy="2577797"/>
          </a:xfrm>
          <a:prstGeom prst="rect">
            <a:avLst/>
          </a:prstGeom>
        </p:spPr>
      </p:pic>
      <p:sp>
        <p:nvSpPr>
          <p:cNvPr id="31" name="TextBox 34">
            <a:extLst>
              <a:ext uri="{FF2B5EF4-FFF2-40B4-BE49-F238E27FC236}">
                <a16:creationId xmlns:a16="http://schemas.microsoft.com/office/drawing/2014/main" id="{DA3B23B3-DC53-C954-CC0E-06086E1209E8}"/>
              </a:ext>
            </a:extLst>
          </p:cNvPr>
          <p:cNvSpPr txBox="1"/>
          <p:nvPr/>
        </p:nvSpPr>
        <p:spPr>
          <a:xfrm>
            <a:off x="5052664" y="1028700"/>
            <a:ext cx="12228407" cy="545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500" spc="350" dirty="0">
                <a:solidFill>
                  <a:srgbClr val="006A44"/>
                </a:solidFill>
                <a:latin typeface="思源黑体-粗体 Bold"/>
              </a:rPr>
              <a:t>2.</a:t>
            </a:r>
            <a:r>
              <a:rPr lang="zh-CN" altLang="en-US" sz="3500" spc="350" dirty="0">
                <a:solidFill>
                  <a:srgbClr val="006A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自我联结学习范式</a:t>
            </a:r>
            <a:endParaRPr lang="en-US" sz="3500" spc="350" dirty="0">
              <a:solidFill>
                <a:srgbClr val="006A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556321A-3992-420C-A78F-07F0F74EBD69}"/>
              </a:ext>
            </a:extLst>
          </p:cNvPr>
          <p:cNvSpPr txBox="1"/>
          <p:nvPr/>
        </p:nvSpPr>
        <p:spPr>
          <a:xfrm>
            <a:off x="4475496" y="2067623"/>
            <a:ext cx="7542829" cy="469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+mj-ea"/>
                <a:ea typeface="+mj-ea"/>
              </a:rPr>
              <a:t>范式提出</a:t>
            </a:r>
            <a:endParaRPr lang="en-US" altLang="zh-CN" sz="3200" b="1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过去研究的不足：</a:t>
            </a:r>
            <a:r>
              <a:rPr lang="zh-CN" altLang="en-US" sz="2400" dirty="0"/>
              <a:t>自我相关信息与他人相关信息之间的差异，除了“自我”</a:t>
            </a:r>
            <a:r>
              <a:rPr lang="en-US" altLang="zh-CN" sz="2400" dirty="0"/>
              <a:t>VS</a:t>
            </a:r>
            <a:r>
              <a:rPr lang="zh-CN" altLang="en-US" sz="2400" dirty="0"/>
              <a:t>“非我”，还有熟悉程度、感情色彩、社会突显性等维度的差异（杨红升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新范式的提出：</a:t>
            </a:r>
            <a:r>
              <a:rPr lang="zh-CN" altLang="en-US" sz="2400" dirty="0"/>
              <a:t>隋洁等发现人们在加工与自我建立暂时联结的中性刺激时，也会表现出自我加工优势</a:t>
            </a:r>
            <a:r>
              <a:rPr lang="en-US" altLang="zh-CN" sz="2400" dirty="0"/>
              <a:t>(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Sui, Liu, Wang, &amp; Han,2009</a:t>
            </a:r>
            <a:r>
              <a:rPr lang="en-US" altLang="zh-CN" sz="2400" dirty="0"/>
              <a:t>)</a:t>
            </a:r>
            <a:r>
              <a:rPr lang="zh-CN" altLang="en-US" sz="2400" dirty="0"/>
              <a:t>。在此基础上，提出了自我联结学习范式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(Sui, et al, 2012)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新范式的优点：</a:t>
            </a:r>
            <a:r>
              <a:rPr lang="zh-CN" altLang="en-US" sz="2400" dirty="0"/>
              <a:t>排除了以往自我研究中刺激熟悉性等因素的混淆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8003FD1-67EF-1564-198B-8DFFAF7BC7F8}"/>
              </a:ext>
            </a:extLst>
          </p:cNvPr>
          <p:cNvSpPr txBox="1"/>
          <p:nvPr/>
        </p:nvSpPr>
        <p:spPr>
          <a:xfrm>
            <a:off x="7543800" y="7295584"/>
            <a:ext cx="3046626" cy="2437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b="1" dirty="0"/>
              <a:t>学习阶段</a:t>
            </a:r>
            <a:endParaRPr lang="en-US" altLang="zh-CN" sz="2400" dirty="0"/>
          </a:p>
          <a:p>
            <a:pPr algn="just">
              <a:lnSpc>
                <a:spcPct val="125000"/>
              </a:lnSpc>
            </a:pPr>
            <a:r>
              <a:rPr lang="zh-CN" altLang="en-US" sz="2400" dirty="0"/>
              <a:t>    多个中性几何图形</a:t>
            </a:r>
            <a:endParaRPr lang="en-US" altLang="zh-CN" sz="2400" dirty="0"/>
          </a:p>
          <a:p>
            <a:pPr algn="just">
              <a:lnSpc>
                <a:spcPct val="125000"/>
              </a:lnSpc>
            </a:pPr>
            <a:r>
              <a:rPr lang="en-US" altLang="zh-CN" sz="2400" b="1" dirty="0"/>
              <a:t>                   ×</a:t>
            </a:r>
            <a:endParaRPr lang="en-US" altLang="zh-CN" sz="2800" b="1" dirty="0"/>
          </a:p>
          <a:p>
            <a:pPr algn="just">
              <a:lnSpc>
                <a:spcPct val="125000"/>
              </a:lnSpc>
            </a:pPr>
            <a:r>
              <a:rPr lang="zh-CN" altLang="en-US" sz="2400" dirty="0"/>
              <a:t>不同社会相关性的人</a:t>
            </a:r>
            <a:endParaRPr lang="en-US" altLang="zh-CN" sz="2400" dirty="0"/>
          </a:p>
          <a:p>
            <a:pPr algn="just">
              <a:lnSpc>
                <a:spcPct val="125000"/>
              </a:lnSpc>
            </a:pPr>
            <a:r>
              <a:rPr lang="zh-CN" altLang="en-US" sz="2400" dirty="0"/>
              <a:t>（自我、朋友、生人）</a:t>
            </a:r>
            <a:endParaRPr lang="en-US" altLang="zh-CN" sz="2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AF1F116-9522-BA18-8878-A433445333EC}"/>
              </a:ext>
            </a:extLst>
          </p:cNvPr>
          <p:cNvSpPr txBox="1"/>
          <p:nvPr/>
        </p:nvSpPr>
        <p:spPr>
          <a:xfrm>
            <a:off x="10035206" y="6727339"/>
            <a:ext cx="2219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实验流程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44B253-37FA-4CCE-D362-BDC1BB398478}"/>
              </a:ext>
            </a:extLst>
          </p:cNvPr>
          <p:cNvSpPr txBox="1"/>
          <p:nvPr/>
        </p:nvSpPr>
        <p:spPr>
          <a:xfrm>
            <a:off x="13280571" y="2318455"/>
            <a:ext cx="4000500" cy="389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3200" b="1" dirty="0">
                <a:latin typeface="+mj-ea"/>
                <a:ea typeface="+mj-ea"/>
              </a:rPr>
              <a:t>实验设计</a:t>
            </a:r>
            <a:endParaRPr lang="en-US" altLang="zh-CN" sz="3200" b="1" dirty="0">
              <a:latin typeface="+mj-ea"/>
              <a:ea typeface="+mj-ea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/>
              <a:t>自变量：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      ①图形的社会突显性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    （自我</a:t>
            </a:r>
            <a:r>
              <a:rPr lang="en-US" altLang="zh-CN" sz="2400" dirty="0"/>
              <a:t>VS</a:t>
            </a:r>
            <a:r>
              <a:rPr lang="zh-CN" altLang="en-US" sz="2400" dirty="0"/>
              <a:t>朋友</a:t>
            </a:r>
            <a:r>
              <a:rPr lang="en-US" altLang="zh-CN" sz="2400" dirty="0"/>
              <a:t>VS</a:t>
            </a:r>
            <a:r>
              <a:rPr lang="zh-CN" altLang="en-US" sz="2400" dirty="0"/>
              <a:t>生人） 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     ②图形</a:t>
            </a:r>
            <a:r>
              <a:rPr lang="en-US" altLang="zh-CN" sz="2400" dirty="0"/>
              <a:t>-</a:t>
            </a:r>
            <a:r>
              <a:rPr lang="zh-CN" altLang="en-US" sz="2400" dirty="0"/>
              <a:t>标签的匹配情况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（匹配</a:t>
            </a:r>
            <a:r>
              <a:rPr lang="en-US" altLang="zh-CN" sz="2400" dirty="0"/>
              <a:t>VS</a:t>
            </a:r>
            <a:r>
              <a:rPr lang="zh-CN" altLang="en-US" sz="2400" dirty="0"/>
              <a:t>不匹配）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因变量：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被试按键的反应时、正确率</a:t>
            </a:r>
            <a:endParaRPr lang="en-US" altLang="zh-CN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30B6E84-5B7C-5939-8236-F4C2ED53A429}"/>
              </a:ext>
            </a:extLst>
          </p:cNvPr>
          <p:cNvSpPr txBox="1"/>
          <p:nvPr/>
        </p:nvSpPr>
        <p:spPr>
          <a:xfrm>
            <a:off x="12018325" y="7295584"/>
            <a:ext cx="40005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b="1" dirty="0"/>
              <a:t>正式实验阶段</a:t>
            </a:r>
            <a:endParaRPr lang="en-US" altLang="zh-CN" sz="2400" b="1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     图形</a:t>
            </a:r>
            <a:r>
              <a:rPr lang="en-US" altLang="zh-CN" sz="2400" dirty="0"/>
              <a:t>-</a:t>
            </a:r>
            <a:r>
              <a:rPr lang="zh-CN" altLang="en-US" sz="2400" dirty="0"/>
              <a:t>标签知觉匹配任务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（判断图形与标签是否符合学习阶段的对应关系，进行按键反应）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5F29128E-AC63-A50B-391C-0B389F629D0E}"/>
              </a:ext>
            </a:extLst>
          </p:cNvPr>
          <p:cNvSpPr/>
          <p:nvPr/>
        </p:nvSpPr>
        <p:spPr>
          <a:xfrm>
            <a:off x="11050374" y="8206481"/>
            <a:ext cx="838200" cy="584775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8F4D7A6-A601-BA06-CB60-A546C158A988}"/>
              </a:ext>
            </a:extLst>
          </p:cNvPr>
          <p:cNvCxnSpPr>
            <a:cxnSpLocks/>
          </p:cNvCxnSpPr>
          <p:nvPr/>
        </p:nvCxnSpPr>
        <p:spPr>
          <a:xfrm>
            <a:off x="12725400" y="2171700"/>
            <a:ext cx="0" cy="43434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642"/>
    </mc:Choice>
    <mc:Fallback xmlns="">
      <p:transition spd="slow" advTm="9364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3806" y="0"/>
            <a:ext cx="3952875" cy="10287000"/>
            <a:chOff x="0" y="0"/>
            <a:chExt cx="5270500" cy="13716000"/>
          </a:xfrm>
        </p:grpSpPr>
        <p:sp>
          <p:nvSpPr>
            <p:cNvPr id="3" name="AutoShape 3"/>
            <p:cNvSpPr/>
            <p:nvPr/>
          </p:nvSpPr>
          <p:spPr>
            <a:xfrm>
              <a:off x="238246" y="0"/>
              <a:ext cx="4463011" cy="13716000"/>
            </a:xfrm>
            <a:prstGeom prst="rect">
              <a:avLst/>
            </a:prstGeom>
            <a:solidFill>
              <a:srgbClr val="006A44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862360" y="10894125"/>
              <a:ext cx="3214783" cy="0"/>
            </a:xfrm>
            <a:prstGeom prst="line">
              <a:avLst/>
            </a:prstGeom>
            <a:ln w="127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AutoShape 5"/>
            <p:cNvSpPr/>
            <p:nvPr/>
          </p:nvSpPr>
          <p:spPr>
            <a:xfrm>
              <a:off x="862360" y="9672713"/>
              <a:ext cx="3214783" cy="0"/>
            </a:xfrm>
            <a:prstGeom prst="line">
              <a:avLst/>
            </a:prstGeom>
            <a:ln w="127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6" name="Group 6"/>
            <p:cNvGrpSpPr/>
            <p:nvPr/>
          </p:nvGrpSpPr>
          <p:grpSpPr>
            <a:xfrm>
              <a:off x="0" y="7004582"/>
              <a:ext cx="5270500" cy="1458839"/>
              <a:chOff x="0" y="0"/>
              <a:chExt cx="9823469" cy="271907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50850" cy="450850"/>
              </a:xfrm>
              <a:custGeom>
                <a:avLst/>
                <a:gdLst/>
                <a:ahLst/>
                <a:cxnLst/>
                <a:rect l="l" t="t" r="r" b="b"/>
                <a:pathLst>
                  <a:path w="450850" h="450850">
                    <a:moveTo>
                      <a:pt x="450850" y="450850"/>
                    </a:moveTo>
                    <a:lnTo>
                      <a:pt x="0" y="450850"/>
                    </a:lnTo>
                    <a:lnTo>
                      <a:pt x="450850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0" y="450850"/>
                <a:ext cx="9823469" cy="2269490"/>
              </a:xfrm>
              <a:custGeom>
                <a:avLst/>
                <a:gdLst/>
                <a:ahLst/>
                <a:cxnLst/>
                <a:rect l="l" t="t" r="r" b="b"/>
                <a:pathLst>
                  <a:path w="9823469" h="2269490">
                    <a:moveTo>
                      <a:pt x="9234188" y="0"/>
                    </a:moveTo>
                    <a:lnTo>
                      <a:pt x="0" y="0"/>
                    </a:lnTo>
                    <a:lnTo>
                      <a:pt x="0" y="2269490"/>
                    </a:lnTo>
                    <a:lnTo>
                      <a:pt x="9234188" y="2269490"/>
                    </a:lnTo>
                    <a:lnTo>
                      <a:pt x="9234188" y="2268220"/>
                    </a:lnTo>
                    <a:lnTo>
                      <a:pt x="9823469" y="1134110"/>
                    </a:lnTo>
                    <a:close/>
                  </a:path>
                </a:pathLst>
              </a:custGeom>
              <a:solidFill>
                <a:srgbClr val="E8E9EF"/>
              </a:solidFill>
            </p:spPr>
          </p:sp>
        </p:grpSp>
      </p:grpSp>
      <p:sp>
        <p:nvSpPr>
          <p:cNvPr id="17" name="AutoShape 17"/>
          <p:cNvSpPr/>
          <p:nvPr/>
        </p:nvSpPr>
        <p:spPr>
          <a:xfrm>
            <a:off x="5030893" y="1747611"/>
            <a:ext cx="12228407" cy="0"/>
          </a:xfrm>
          <a:prstGeom prst="line">
            <a:avLst/>
          </a:prstGeom>
          <a:ln w="19050" cap="flat">
            <a:solidFill>
              <a:srgbClr val="0030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TextBox 22"/>
          <p:cNvSpPr txBox="1"/>
          <p:nvPr/>
        </p:nvSpPr>
        <p:spPr>
          <a:xfrm>
            <a:off x="527508" y="5749585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006A44"/>
                </a:solidFill>
                <a:ea typeface="思源黑体 Bold"/>
              </a:rPr>
              <a:t>研究问题及意义</a:t>
            </a:r>
            <a:endParaRPr lang="en-US" sz="2003" spc="200" dirty="0">
              <a:solidFill>
                <a:srgbClr val="006A44"/>
              </a:solidFill>
              <a:ea typeface="思源黑体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494278" y="4794398"/>
            <a:ext cx="3165472" cy="329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3"/>
              </a:lnSpc>
            </a:pPr>
            <a:r>
              <a:rPr lang="en-US" sz="2103" spc="210" dirty="0" err="1">
                <a:solidFill>
                  <a:srgbClr val="FFFFFF"/>
                </a:solidFill>
                <a:ea typeface="思源黑体 Bold"/>
              </a:rPr>
              <a:t>选题背景</a:t>
            </a:r>
            <a:endParaRPr lang="en-US" sz="2103" spc="21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478755" y="6723738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实验一设计及结果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498919" y="7599249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实验二设计及结果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527508" y="8474760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结论</a:t>
            </a:r>
            <a:r>
              <a:rPr lang="en-US" sz="2003" spc="200" dirty="0" err="1">
                <a:solidFill>
                  <a:srgbClr val="FFFFFF"/>
                </a:solidFill>
                <a:ea typeface="思源黑体 Bold"/>
              </a:rPr>
              <a:t>与展望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27" name="AutoShape 27"/>
          <p:cNvSpPr/>
          <p:nvPr/>
        </p:nvSpPr>
        <p:spPr>
          <a:xfrm rot="-5400000">
            <a:off x="4296662" y="8364079"/>
            <a:ext cx="1938900" cy="211069"/>
          </a:xfrm>
          <a:prstGeom prst="rect">
            <a:avLst/>
          </a:prstGeom>
          <a:solidFill>
            <a:srgbClr val="006A44"/>
          </a:solidFill>
        </p:spPr>
      </p:sp>
      <p:grpSp>
        <p:nvGrpSpPr>
          <p:cNvPr id="28" name="Group 28"/>
          <p:cNvGrpSpPr/>
          <p:nvPr/>
        </p:nvGrpSpPr>
        <p:grpSpPr>
          <a:xfrm>
            <a:off x="5376288" y="7510455"/>
            <a:ext cx="11537613" cy="1928609"/>
            <a:chOff x="172921" y="-63261"/>
            <a:chExt cx="15383483" cy="2571479"/>
          </a:xfrm>
        </p:grpSpPr>
        <p:sp>
          <p:nvSpPr>
            <p:cNvPr id="29" name="AutoShape 29"/>
            <p:cNvSpPr/>
            <p:nvPr/>
          </p:nvSpPr>
          <p:spPr>
            <a:xfrm rot="16200000">
              <a:off x="6578923" y="-6469263"/>
              <a:ext cx="2571479" cy="15383483"/>
            </a:xfrm>
            <a:prstGeom prst="rect">
              <a:avLst/>
            </a:prstGeom>
            <a:solidFill>
              <a:srgbClr val="E8E9EF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539080" y="519100"/>
              <a:ext cx="14651163" cy="139303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/>
                <a:t>匹配试次中，有效应；不匹配试次中没有效应，且反应时更长（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fast-same effect</a:t>
              </a:r>
              <a:r>
                <a:rPr lang="zh-CN" altLang="en-US" sz="2400" dirty="0"/>
                <a:t>）</a:t>
              </a:r>
              <a:endParaRPr lang="en-US" altLang="zh-CN" sz="24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/>
                <a:t>匹配试次中，被试对自我相关图形的反应时更短、按键准确率更高</a:t>
              </a:r>
              <a:endParaRPr lang="en-US" altLang="zh-CN" sz="2400" dirty="0"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030892" y="1060587"/>
            <a:ext cx="12228407" cy="545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500" spc="350" dirty="0">
                <a:solidFill>
                  <a:srgbClr val="006A44"/>
                </a:solidFill>
                <a:latin typeface="思源黑体-粗体 Bold"/>
              </a:rPr>
              <a:t>3.</a:t>
            </a:r>
            <a:r>
              <a:rPr lang="zh-CN" altLang="en-US" sz="3500" spc="350" dirty="0">
                <a:solidFill>
                  <a:srgbClr val="006A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自我联结学习范式经典结果</a:t>
            </a:r>
            <a:endParaRPr lang="en-US" sz="3500" spc="350" dirty="0">
              <a:solidFill>
                <a:srgbClr val="006A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AFDA8B7D-6F54-2FEB-A147-1A45F9B47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46" y="791205"/>
            <a:ext cx="2536904" cy="253690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ACB0634-AEA5-5247-AABC-19381D3C96D9}"/>
              </a:ext>
            </a:extLst>
          </p:cNvPr>
          <p:cNvSpPr txBox="1"/>
          <p:nvPr/>
        </p:nvSpPr>
        <p:spPr>
          <a:xfrm>
            <a:off x="8915400" y="6694057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Sui, J., He, X., &amp; Humphreys, G. W. </a:t>
            </a:r>
            <a:r>
              <a:rPr lang="en-US" altLang="zh-CN" sz="1800" dirty="0">
                <a:solidFill>
                  <a:srgbClr val="2121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800" dirty="0">
                <a:solidFill>
                  <a:srgbClr val="2121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2012)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61B2261-5081-BC0F-D489-9BB37CC11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279714"/>
            <a:ext cx="10198693" cy="43635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02"/>
    </mc:Choice>
    <mc:Fallback xmlns="">
      <p:transition spd="slow" advTm="3780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6202" y="0"/>
            <a:ext cx="3952875" cy="10287000"/>
            <a:chOff x="0" y="0"/>
            <a:chExt cx="5270500" cy="13716000"/>
          </a:xfrm>
        </p:grpSpPr>
        <p:sp>
          <p:nvSpPr>
            <p:cNvPr id="3" name="AutoShape 3"/>
            <p:cNvSpPr/>
            <p:nvPr/>
          </p:nvSpPr>
          <p:spPr>
            <a:xfrm>
              <a:off x="238246" y="0"/>
              <a:ext cx="4463011" cy="13716000"/>
            </a:xfrm>
            <a:prstGeom prst="rect">
              <a:avLst/>
            </a:prstGeom>
            <a:solidFill>
              <a:srgbClr val="006A44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862360" y="10894125"/>
              <a:ext cx="3214783" cy="0"/>
            </a:xfrm>
            <a:prstGeom prst="line">
              <a:avLst/>
            </a:prstGeom>
            <a:ln w="127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AutoShape 5"/>
            <p:cNvSpPr/>
            <p:nvPr/>
          </p:nvSpPr>
          <p:spPr>
            <a:xfrm>
              <a:off x="862360" y="9672713"/>
              <a:ext cx="3214783" cy="0"/>
            </a:xfrm>
            <a:prstGeom prst="line">
              <a:avLst/>
            </a:prstGeom>
            <a:ln w="127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6" name="Group 6"/>
            <p:cNvGrpSpPr/>
            <p:nvPr/>
          </p:nvGrpSpPr>
          <p:grpSpPr>
            <a:xfrm>
              <a:off x="0" y="7004582"/>
              <a:ext cx="5270500" cy="1458839"/>
              <a:chOff x="0" y="0"/>
              <a:chExt cx="9823469" cy="271907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50850" cy="450850"/>
              </a:xfrm>
              <a:custGeom>
                <a:avLst/>
                <a:gdLst/>
                <a:ahLst/>
                <a:cxnLst/>
                <a:rect l="l" t="t" r="r" b="b"/>
                <a:pathLst>
                  <a:path w="450850" h="450850">
                    <a:moveTo>
                      <a:pt x="450850" y="450850"/>
                    </a:moveTo>
                    <a:lnTo>
                      <a:pt x="0" y="450850"/>
                    </a:lnTo>
                    <a:lnTo>
                      <a:pt x="450850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0" y="450850"/>
                <a:ext cx="9823469" cy="2269490"/>
              </a:xfrm>
              <a:custGeom>
                <a:avLst/>
                <a:gdLst/>
                <a:ahLst/>
                <a:cxnLst/>
                <a:rect l="l" t="t" r="r" b="b"/>
                <a:pathLst>
                  <a:path w="9823469" h="2269490">
                    <a:moveTo>
                      <a:pt x="9234188" y="0"/>
                    </a:moveTo>
                    <a:lnTo>
                      <a:pt x="0" y="0"/>
                    </a:lnTo>
                    <a:lnTo>
                      <a:pt x="0" y="2269490"/>
                    </a:lnTo>
                    <a:lnTo>
                      <a:pt x="9234188" y="2269490"/>
                    </a:lnTo>
                    <a:lnTo>
                      <a:pt x="9234188" y="2268220"/>
                    </a:lnTo>
                    <a:lnTo>
                      <a:pt x="9823469" y="1134110"/>
                    </a:lnTo>
                    <a:close/>
                  </a:path>
                </a:pathLst>
              </a:custGeom>
              <a:solidFill>
                <a:srgbClr val="E8E9EF"/>
              </a:solidFill>
            </p:spPr>
          </p:sp>
        </p:grpSp>
      </p:grpSp>
      <p:sp>
        <p:nvSpPr>
          <p:cNvPr id="17" name="AutoShape 17"/>
          <p:cNvSpPr/>
          <p:nvPr/>
        </p:nvSpPr>
        <p:spPr>
          <a:xfrm>
            <a:off x="5030893" y="1747611"/>
            <a:ext cx="12228407" cy="0"/>
          </a:xfrm>
          <a:prstGeom prst="line">
            <a:avLst/>
          </a:prstGeom>
          <a:ln w="19050" cap="flat">
            <a:solidFill>
              <a:srgbClr val="0030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TextBox 26"/>
          <p:cNvSpPr txBox="1"/>
          <p:nvPr/>
        </p:nvSpPr>
        <p:spPr>
          <a:xfrm>
            <a:off x="522687" y="5750879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006A44"/>
                </a:solidFill>
                <a:ea typeface="思源黑体 Bold"/>
              </a:rPr>
              <a:t>研究问题及意义</a:t>
            </a:r>
            <a:endParaRPr lang="en-US" sz="2003" spc="200" dirty="0">
              <a:solidFill>
                <a:srgbClr val="006A44"/>
              </a:solidFill>
              <a:ea typeface="思源黑体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470496" y="4793429"/>
            <a:ext cx="3165472" cy="329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3"/>
              </a:lnSpc>
            </a:pPr>
            <a:r>
              <a:rPr lang="en-US" sz="2103" spc="210" dirty="0" err="1">
                <a:solidFill>
                  <a:srgbClr val="FFFFFF"/>
                </a:solidFill>
                <a:ea typeface="思源黑体 Bold"/>
              </a:rPr>
              <a:t>选题背景</a:t>
            </a:r>
            <a:endParaRPr lang="en-US" sz="2103" spc="21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509904" y="6760039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实验一设计及结果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470496" y="7636811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实验二设计及结果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470496" y="8536765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结论</a:t>
            </a:r>
            <a:r>
              <a:rPr lang="en-US" sz="2003" spc="200" dirty="0" err="1">
                <a:solidFill>
                  <a:srgbClr val="FFFFFF"/>
                </a:solidFill>
                <a:ea typeface="思源黑体 Bold"/>
              </a:rPr>
              <a:t>与展望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6A60BEB2-227B-4FC7-7E15-62DA9AF63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10" y="647700"/>
            <a:ext cx="2577797" cy="2577797"/>
          </a:xfrm>
          <a:prstGeom prst="rect">
            <a:avLst/>
          </a:prstGeom>
        </p:spPr>
      </p:pic>
      <p:sp>
        <p:nvSpPr>
          <p:cNvPr id="60" name="TextBox 32">
            <a:extLst>
              <a:ext uri="{FF2B5EF4-FFF2-40B4-BE49-F238E27FC236}">
                <a16:creationId xmlns:a16="http://schemas.microsoft.com/office/drawing/2014/main" id="{8DA73C16-A505-2900-ECF5-00BCA914EF40}"/>
              </a:ext>
            </a:extLst>
          </p:cNvPr>
          <p:cNvSpPr txBox="1"/>
          <p:nvPr/>
        </p:nvSpPr>
        <p:spPr>
          <a:xfrm>
            <a:off x="5030892" y="1060587"/>
            <a:ext cx="12228407" cy="545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500" spc="350" dirty="0">
                <a:solidFill>
                  <a:srgbClr val="006A44"/>
                </a:solidFill>
                <a:latin typeface="思源黑体-粗体 Bold"/>
              </a:rPr>
              <a:t>4.</a:t>
            </a:r>
            <a:r>
              <a:rPr lang="zh-CN" altLang="en-US" sz="3500" spc="350" dirty="0">
                <a:solidFill>
                  <a:srgbClr val="006A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研究问题及意义</a:t>
            </a:r>
            <a:endParaRPr lang="en-US" sz="3500" spc="350" dirty="0">
              <a:solidFill>
                <a:srgbClr val="006A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5E6E58E-F5E3-7A16-D456-79371F568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354668"/>
            <a:ext cx="8763000" cy="1323975"/>
          </a:xfrm>
          <a:prstGeom prst="rect">
            <a:avLst/>
          </a:prstGeom>
        </p:spPr>
      </p:pic>
      <p:sp>
        <p:nvSpPr>
          <p:cNvPr id="13" name="左大括号 12">
            <a:extLst>
              <a:ext uri="{FF2B5EF4-FFF2-40B4-BE49-F238E27FC236}">
                <a16:creationId xmlns:a16="http://schemas.microsoft.com/office/drawing/2014/main" id="{24F58945-D30A-F531-9554-4F711E7A2373}"/>
              </a:ext>
            </a:extLst>
          </p:cNvPr>
          <p:cNvSpPr/>
          <p:nvPr/>
        </p:nvSpPr>
        <p:spPr>
          <a:xfrm>
            <a:off x="11820246" y="5808644"/>
            <a:ext cx="973228" cy="2377078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92779FC-4CD8-D30E-5DAF-1A1E134906CA}"/>
              </a:ext>
            </a:extLst>
          </p:cNvPr>
          <p:cNvSpPr txBox="1"/>
          <p:nvPr/>
        </p:nvSpPr>
        <p:spPr>
          <a:xfrm>
            <a:off x="12803484" y="5344146"/>
            <a:ext cx="4646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理论意义</a:t>
            </a:r>
            <a:r>
              <a:rPr lang="zh-CN" altLang="en-US" sz="2400" dirty="0"/>
              <a:t>：弥补先前研究中对自上而下加工的缺失</a:t>
            </a:r>
            <a:r>
              <a:rPr lang="en-US" altLang="zh-CN" sz="2400" dirty="0"/>
              <a:t>,</a:t>
            </a:r>
            <a:r>
              <a:rPr lang="zh-CN" altLang="en-US" sz="2400" dirty="0"/>
              <a:t>进一步完善对自我信息加工机制的理解和认识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E98BECE-2FF4-8C5B-A5F9-EE6617D9167C}"/>
              </a:ext>
            </a:extLst>
          </p:cNvPr>
          <p:cNvSpPr txBox="1"/>
          <p:nvPr/>
        </p:nvSpPr>
        <p:spPr>
          <a:xfrm>
            <a:off x="12807114" y="7291588"/>
            <a:ext cx="47179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现实意义</a:t>
            </a:r>
            <a:r>
              <a:rPr lang="zh-CN" altLang="en-US" sz="2400" dirty="0"/>
              <a:t>：自我认知的异常是跨精神疾病的共同机制，有助于精神疾病的诊断和治疗</a:t>
            </a:r>
            <a:r>
              <a:rPr lang="en-US" altLang="zh-CN" sz="2400" dirty="0"/>
              <a:t>(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Sui, J., &amp;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Rotshtein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P. (2019)</a:t>
            </a:r>
            <a:endParaRPr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137E3B-9AD3-D0A8-A51E-24BD6BD457EC}"/>
              </a:ext>
            </a:extLst>
          </p:cNvPr>
          <p:cNvSpPr txBox="1"/>
          <p:nvPr/>
        </p:nvSpPr>
        <p:spPr>
          <a:xfrm>
            <a:off x="6629400" y="2606418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自我优势效应是非自动化的、受任务设置等因素影响的</a:t>
            </a:r>
            <a:endParaRPr lang="en-US" altLang="zh-CN" sz="2400" dirty="0"/>
          </a:p>
          <a:p>
            <a:r>
              <a:rPr lang="en-US" altLang="zh-CN" sz="2400" dirty="0"/>
              <a:t>(</a:t>
            </a:r>
            <a:r>
              <a:rPr lang="en-US" altLang="zh-CN" sz="24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Caughey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, et al, 2021; </a:t>
            </a:r>
            <a:r>
              <a:rPr lang="en-US" altLang="zh-CN" sz="24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Golubickis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</a:rPr>
              <a:t> &amp; Macrae, 2021;</a:t>
            </a:r>
            <a:r>
              <a:rPr lang="zh-CN" altLang="en-US" sz="2400" dirty="0"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</a:rPr>
              <a:t>2022)</a:t>
            </a:r>
            <a:endParaRPr lang="zh-CN" altLang="en-US" sz="24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F9DE882-9433-B0E5-E98B-53CDE933B6C1}"/>
              </a:ext>
            </a:extLst>
          </p:cNvPr>
          <p:cNvSpPr txBox="1"/>
          <p:nvPr/>
        </p:nvSpPr>
        <p:spPr>
          <a:xfrm>
            <a:off x="5198129" y="5204258"/>
            <a:ext cx="9732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Comic Sans MS" panose="030F0702030302020204" pitchFamily="66" charset="0"/>
              </a:rPr>
              <a:t>Q:</a:t>
            </a:r>
            <a:endParaRPr lang="zh-CN" altLang="en-US" sz="4400" b="1" dirty="0">
              <a:latin typeface="Comic Sans MS" panose="030F0702030302020204" pitchFamily="66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0DC7038-A8CE-0DC2-32D3-4D23DFD5533B}"/>
              </a:ext>
            </a:extLst>
          </p:cNvPr>
          <p:cNvSpPr txBox="1"/>
          <p:nvPr/>
        </p:nvSpPr>
        <p:spPr>
          <a:xfrm>
            <a:off x="6065661" y="5069798"/>
            <a:ext cx="54635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Comic Sans MS" panose="030F0702030302020204" pitchFamily="66" charset="0"/>
              </a:rPr>
              <a:t>自上而下的因素会如何影响自我联结范式中的两个经典效应？</a:t>
            </a:r>
            <a:endParaRPr lang="zh-CN" altLang="en-US" sz="2800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528D8F4-4A3D-99EF-34DA-964B0C05AAA4}"/>
              </a:ext>
            </a:extLst>
          </p:cNvPr>
          <p:cNvGrpSpPr/>
          <p:nvPr/>
        </p:nvGrpSpPr>
        <p:grpSpPr>
          <a:xfrm>
            <a:off x="4594333" y="6158364"/>
            <a:ext cx="7127588" cy="3328535"/>
            <a:chOff x="768734" y="2084190"/>
            <a:chExt cx="6856863" cy="315108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B3CF92C-45AB-A0C4-5675-31868306BBCF}"/>
                </a:ext>
              </a:extLst>
            </p:cNvPr>
            <p:cNvGrpSpPr/>
            <p:nvPr/>
          </p:nvGrpSpPr>
          <p:grpSpPr>
            <a:xfrm>
              <a:off x="768734" y="2084191"/>
              <a:ext cx="3306428" cy="3145079"/>
              <a:chOff x="-222" y="2084191"/>
              <a:chExt cx="3306428" cy="3145079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30508E6-F7CD-0857-71AE-BB2F92E22A2D}"/>
                  </a:ext>
                </a:extLst>
              </p:cNvPr>
              <p:cNvSpPr/>
              <p:nvPr/>
            </p:nvSpPr>
            <p:spPr>
              <a:xfrm>
                <a:off x="-222" y="2084191"/>
                <a:ext cx="3046158" cy="314507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28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3" name="任意多边形 8">
                <a:extLst>
                  <a:ext uri="{FF2B5EF4-FFF2-40B4-BE49-F238E27FC236}">
                    <a16:creationId xmlns:a16="http://schemas.microsoft.com/office/drawing/2014/main" id="{B613993F-05DB-F179-239E-101FBFB3B83D}"/>
                  </a:ext>
                </a:extLst>
              </p:cNvPr>
              <p:cNvSpPr/>
              <p:nvPr/>
            </p:nvSpPr>
            <p:spPr>
              <a:xfrm rot="719614" flipH="1">
                <a:off x="2785665" y="2399669"/>
                <a:ext cx="520541" cy="519751"/>
              </a:xfrm>
              <a:custGeom>
                <a:avLst/>
                <a:gdLst>
                  <a:gd name="T0" fmla="*/ 3845 w 3934"/>
                  <a:gd name="T1" fmla="*/ 89 h 3934"/>
                  <a:gd name="T2" fmla="*/ 2313 w 3934"/>
                  <a:gd name="T3" fmla="*/ 0 h 3934"/>
                  <a:gd name="T4" fmla="*/ 0 w 3934"/>
                  <a:gd name="T5" fmla="*/ 2313 h 3934"/>
                  <a:gd name="T6" fmla="*/ 1621 w 3934"/>
                  <a:gd name="T7" fmla="*/ 3934 h 3934"/>
                  <a:gd name="T8" fmla="*/ 3934 w 3934"/>
                  <a:gd name="T9" fmla="*/ 1621 h 3934"/>
                  <a:gd name="T10" fmla="*/ 3845 w 3934"/>
                  <a:gd name="T11" fmla="*/ 89 h 3934"/>
                  <a:gd name="T12" fmla="*/ 3343 w 3934"/>
                  <a:gd name="T13" fmla="*/ 1001 h 3934"/>
                  <a:gd name="T14" fmla="*/ 2933 w 3934"/>
                  <a:gd name="T15" fmla="*/ 1001 h 3934"/>
                  <a:gd name="T16" fmla="*/ 2933 w 3934"/>
                  <a:gd name="T17" fmla="*/ 591 h 3934"/>
                  <a:gd name="T18" fmla="*/ 3343 w 3934"/>
                  <a:gd name="T19" fmla="*/ 591 h 3934"/>
                  <a:gd name="T20" fmla="*/ 3343 w 3934"/>
                  <a:gd name="T21" fmla="*/ 1001 h 39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34" h="3934">
                    <a:moveTo>
                      <a:pt x="3845" y="89"/>
                    </a:moveTo>
                    <a:lnTo>
                      <a:pt x="2313" y="0"/>
                    </a:lnTo>
                    <a:lnTo>
                      <a:pt x="0" y="2313"/>
                    </a:lnTo>
                    <a:lnTo>
                      <a:pt x="1621" y="3934"/>
                    </a:lnTo>
                    <a:lnTo>
                      <a:pt x="3934" y="1621"/>
                    </a:lnTo>
                    <a:lnTo>
                      <a:pt x="3845" y="89"/>
                    </a:lnTo>
                    <a:close/>
                    <a:moveTo>
                      <a:pt x="3343" y="1001"/>
                    </a:moveTo>
                    <a:cubicBezTo>
                      <a:pt x="3230" y="1115"/>
                      <a:pt x="3046" y="1115"/>
                      <a:pt x="2933" y="1001"/>
                    </a:cubicBezTo>
                    <a:cubicBezTo>
                      <a:pt x="2820" y="888"/>
                      <a:pt x="2820" y="705"/>
                      <a:pt x="2933" y="591"/>
                    </a:cubicBezTo>
                    <a:cubicBezTo>
                      <a:pt x="3046" y="478"/>
                      <a:pt x="3230" y="478"/>
                      <a:pt x="3343" y="591"/>
                    </a:cubicBezTo>
                    <a:cubicBezTo>
                      <a:pt x="3456" y="705"/>
                      <a:pt x="3456" y="888"/>
                      <a:pt x="3343" y="1001"/>
                    </a:cubicBezTo>
                    <a:close/>
                  </a:path>
                </a:pathLst>
              </a:custGeom>
              <a:solidFill>
                <a:srgbClr val="E202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82B47E57-7456-FB5B-14B5-1981A8E4B66F}"/>
                  </a:ext>
                </a:extLst>
              </p:cNvPr>
              <p:cNvSpPr/>
              <p:nvPr/>
            </p:nvSpPr>
            <p:spPr>
              <a:xfrm flipH="1">
                <a:off x="298815" y="3128333"/>
                <a:ext cx="2342365" cy="1600951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通过操纵指导语，加入“判断优先级”变量</a:t>
                </a:r>
                <a:endParaRPr lang="en-US" altLang="zh-CN" sz="2400" dirty="0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4187A44-3705-7CB1-1861-5387E4DD3EA9}"/>
                  </a:ext>
                </a:extLst>
              </p:cNvPr>
              <p:cNvSpPr txBox="1"/>
              <p:nvPr/>
            </p:nvSpPr>
            <p:spPr>
              <a:xfrm>
                <a:off x="318505" y="2351257"/>
                <a:ext cx="2342363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>
                  <a:buSzPct val="25000"/>
                </a:pPr>
                <a:r>
                  <a:rPr lang="en-US" altLang="zh-CN" sz="3600" b="1" dirty="0">
                    <a:solidFill>
                      <a:srgbClr val="E2023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Exp1</a:t>
                </a: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B6D61A3-ED3A-C76E-5AB5-B9E5634858D8}"/>
                </a:ext>
              </a:extLst>
            </p:cNvPr>
            <p:cNvGrpSpPr/>
            <p:nvPr/>
          </p:nvGrpSpPr>
          <p:grpSpPr>
            <a:xfrm>
              <a:off x="4281032" y="2084190"/>
              <a:ext cx="3344565" cy="3151089"/>
              <a:chOff x="2527772" y="2084190"/>
              <a:chExt cx="3344565" cy="3151089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86EEDDB8-E523-7F9B-DF73-5CBE9A52BE76}"/>
                  </a:ext>
                </a:extLst>
              </p:cNvPr>
              <p:cNvSpPr/>
              <p:nvPr/>
            </p:nvSpPr>
            <p:spPr>
              <a:xfrm>
                <a:off x="2527772" y="2084190"/>
                <a:ext cx="3046158" cy="315108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28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" name="任意多边形 25">
                <a:extLst>
                  <a:ext uri="{FF2B5EF4-FFF2-40B4-BE49-F238E27FC236}">
                    <a16:creationId xmlns:a16="http://schemas.microsoft.com/office/drawing/2014/main" id="{4F48BF27-C1C6-7C36-529D-AE27353C859E}"/>
                  </a:ext>
                </a:extLst>
              </p:cNvPr>
              <p:cNvSpPr/>
              <p:nvPr/>
            </p:nvSpPr>
            <p:spPr>
              <a:xfrm rot="719614" flipH="1">
                <a:off x="5351796" y="2399669"/>
                <a:ext cx="520541" cy="519751"/>
              </a:xfrm>
              <a:custGeom>
                <a:avLst/>
                <a:gdLst>
                  <a:gd name="T0" fmla="*/ 3845 w 3934"/>
                  <a:gd name="T1" fmla="*/ 89 h 3934"/>
                  <a:gd name="T2" fmla="*/ 2313 w 3934"/>
                  <a:gd name="T3" fmla="*/ 0 h 3934"/>
                  <a:gd name="T4" fmla="*/ 0 w 3934"/>
                  <a:gd name="T5" fmla="*/ 2313 h 3934"/>
                  <a:gd name="T6" fmla="*/ 1621 w 3934"/>
                  <a:gd name="T7" fmla="*/ 3934 h 3934"/>
                  <a:gd name="T8" fmla="*/ 3934 w 3934"/>
                  <a:gd name="T9" fmla="*/ 1621 h 3934"/>
                  <a:gd name="T10" fmla="*/ 3845 w 3934"/>
                  <a:gd name="T11" fmla="*/ 89 h 3934"/>
                  <a:gd name="T12" fmla="*/ 3343 w 3934"/>
                  <a:gd name="T13" fmla="*/ 1001 h 3934"/>
                  <a:gd name="T14" fmla="*/ 2933 w 3934"/>
                  <a:gd name="T15" fmla="*/ 1001 h 3934"/>
                  <a:gd name="T16" fmla="*/ 2933 w 3934"/>
                  <a:gd name="T17" fmla="*/ 591 h 3934"/>
                  <a:gd name="T18" fmla="*/ 3343 w 3934"/>
                  <a:gd name="T19" fmla="*/ 591 h 3934"/>
                  <a:gd name="T20" fmla="*/ 3343 w 3934"/>
                  <a:gd name="T21" fmla="*/ 1001 h 39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34" h="3934">
                    <a:moveTo>
                      <a:pt x="3845" y="89"/>
                    </a:moveTo>
                    <a:lnTo>
                      <a:pt x="2313" y="0"/>
                    </a:lnTo>
                    <a:lnTo>
                      <a:pt x="0" y="2313"/>
                    </a:lnTo>
                    <a:lnTo>
                      <a:pt x="1621" y="3934"/>
                    </a:lnTo>
                    <a:lnTo>
                      <a:pt x="3934" y="1621"/>
                    </a:lnTo>
                    <a:lnTo>
                      <a:pt x="3845" y="89"/>
                    </a:lnTo>
                    <a:close/>
                    <a:moveTo>
                      <a:pt x="3343" y="1001"/>
                    </a:moveTo>
                    <a:cubicBezTo>
                      <a:pt x="3230" y="1115"/>
                      <a:pt x="3046" y="1115"/>
                      <a:pt x="2933" y="1001"/>
                    </a:cubicBezTo>
                    <a:cubicBezTo>
                      <a:pt x="2820" y="888"/>
                      <a:pt x="2820" y="705"/>
                      <a:pt x="2933" y="591"/>
                    </a:cubicBezTo>
                    <a:cubicBezTo>
                      <a:pt x="3046" y="478"/>
                      <a:pt x="3230" y="478"/>
                      <a:pt x="3343" y="591"/>
                    </a:cubicBezTo>
                    <a:cubicBezTo>
                      <a:pt x="3456" y="705"/>
                      <a:pt x="3456" y="888"/>
                      <a:pt x="3343" y="10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CA3B822F-27B8-9510-461F-FCD6C2B5E3B0}"/>
              </a:ext>
            </a:extLst>
          </p:cNvPr>
          <p:cNvSpPr txBox="1"/>
          <p:nvPr/>
        </p:nvSpPr>
        <p:spPr>
          <a:xfrm>
            <a:off x="8567600" y="6344879"/>
            <a:ext cx="1716197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/>
          <a:p>
            <a:pPr>
              <a:buSzPct val="25000"/>
            </a:pPr>
            <a:r>
              <a:rPr lang="en-US" altLang="zh-CN" sz="3600" b="1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Exp2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ED50557-8C93-0735-1C66-E47CE9926E38}"/>
              </a:ext>
            </a:extLst>
          </p:cNvPr>
          <p:cNvSpPr/>
          <p:nvPr/>
        </p:nvSpPr>
        <p:spPr>
          <a:xfrm flipH="1">
            <a:off x="8566989" y="6938643"/>
            <a:ext cx="2434847" cy="2245102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通过操纵指导语，改变任务规则，加入“任务目标”变量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366"/>
    </mc:Choice>
    <mc:Fallback xmlns="">
      <p:transition spd="slow" advTm="7636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338" y="18222"/>
            <a:ext cx="3952875" cy="10287000"/>
            <a:chOff x="0" y="0"/>
            <a:chExt cx="5270500" cy="13716000"/>
          </a:xfrm>
        </p:grpSpPr>
        <p:sp>
          <p:nvSpPr>
            <p:cNvPr id="3" name="AutoShape 3"/>
            <p:cNvSpPr/>
            <p:nvPr/>
          </p:nvSpPr>
          <p:spPr>
            <a:xfrm>
              <a:off x="238246" y="0"/>
              <a:ext cx="4463011" cy="13716000"/>
            </a:xfrm>
            <a:prstGeom prst="rect">
              <a:avLst/>
            </a:prstGeom>
            <a:solidFill>
              <a:srgbClr val="006A44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862360" y="10893648"/>
              <a:ext cx="3214783" cy="0"/>
            </a:xfrm>
            <a:prstGeom prst="line">
              <a:avLst/>
            </a:prstGeom>
            <a:ln w="127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AutoShape 5"/>
            <p:cNvSpPr/>
            <p:nvPr/>
          </p:nvSpPr>
          <p:spPr>
            <a:xfrm>
              <a:off x="862360" y="7226551"/>
              <a:ext cx="3214783" cy="0"/>
            </a:xfrm>
            <a:prstGeom prst="line">
              <a:avLst/>
            </a:prstGeom>
            <a:ln w="127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6" name="Group 6"/>
            <p:cNvGrpSpPr/>
            <p:nvPr/>
          </p:nvGrpSpPr>
          <p:grpSpPr>
            <a:xfrm>
              <a:off x="0" y="8212443"/>
              <a:ext cx="5270500" cy="1458839"/>
              <a:chOff x="0" y="0"/>
              <a:chExt cx="9823469" cy="271907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50850" cy="450850"/>
              </a:xfrm>
              <a:custGeom>
                <a:avLst/>
                <a:gdLst/>
                <a:ahLst/>
                <a:cxnLst/>
                <a:rect l="l" t="t" r="r" b="b"/>
                <a:pathLst>
                  <a:path w="450850" h="450850">
                    <a:moveTo>
                      <a:pt x="450850" y="450850"/>
                    </a:moveTo>
                    <a:lnTo>
                      <a:pt x="0" y="450850"/>
                    </a:lnTo>
                    <a:lnTo>
                      <a:pt x="450850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0" y="450850"/>
                <a:ext cx="9823469" cy="2269490"/>
              </a:xfrm>
              <a:custGeom>
                <a:avLst/>
                <a:gdLst/>
                <a:ahLst/>
                <a:cxnLst/>
                <a:rect l="l" t="t" r="r" b="b"/>
                <a:pathLst>
                  <a:path w="9823469" h="2269490">
                    <a:moveTo>
                      <a:pt x="9234188" y="0"/>
                    </a:moveTo>
                    <a:lnTo>
                      <a:pt x="0" y="0"/>
                    </a:lnTo>
                    <a:lnTo>
                      <a:pt x="0" y="2269490"/>
                    </a:lnTo>
                    <a:lnTo>
                      <a:pt x="9234188" y="2269490"/>
                    </a:lnTo>
                    <a:lnTo>
                      <a:pt x="9234188" y="2268220"/>
                    </a:lnTo>
                    <a:lnTo>
                      <a:pt x="9823469" y="1134110"/>
                    </a:lnTo>
                    <a:close/>
                  </a:path>
                </a:pathLst>
              </a:custGeom>
              <a:solidFill>
                <a:srgbClr val="E8E9EF"/>
              </a:solidFill>
            </p:spPr>
          </p:sp>
        </p:grpSp>
      </p:grpSp>
      <p:sp>
        <p:nvSpPr>
          <p:cNvPr id="9" name="TextBox 9"/>
          <p:cNvSpPr txBox="1"/>
          <p:nvPr/>
        </p:nvSpPr>
        <p:spPr>
          <a:xfrm>
            <a:off x="420020" y="5787084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研究问题及意义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46313" y="4855729"/>
            <a:ext cx="3165472" cy="329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3"/>
              </a:lnSpc>
            </a:pPr>
            <a:r>
              <a:rPr lang="en-US" sz="2103" spc="210" dirty="0" err="1">
                <a:solidFill>
                  <a:srgbClr val="FFFFFF"/>
                </a:solidFill>
                <a:ea typeface="思源黑体 Bold"/>
              </a:rPr>
              <a:t>选题背景</a:t>
            </a:r>
            <a:endParaRPr lang="en-US" sz="2103" spc="21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46313" y="6699734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006A44"/>
                </a:solidFill>
                <a:ea typeface="思源黑体 Bold"/>
              </a:rPr>
              <a:t>实验一设计及结果</a:t>
            </a:r>
            <a:endParaRPr lang="en-US" sz="2003" spc="200" dirty="0">
              <a:solidFill>
                <a:srgbClr val="006A44"/>
              </a:solidFill>
              <a:ea typeface="思源黑体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73572" y="7592089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实验二设计及结果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13415" y="8497445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结论</a:t>
            </a:r>
            <a:r>
              <a:rPr lang="en-US" sz="2003" spc="200" dirty="0" err="1">
                <a:solidFill>
                  <a:srgbClr val="FFFFFF"/>
                </a:solidFill>
                <a:ea typeface="思源黑体 Bold"/>
              </a:rPr>
              <a:t>与展望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22" name="AutoShape 22"/>
          <p:cNvSpPr/>
          <p:nvPr/>
        </p:nvSpPr>
        <p:spPr>
          <a:xfrm>
            <a:off x="5030893" y="1747611"/>
            <a:ext cx="12228407" cy="0"/>
          </a:xfrm>
          <a:prstGeom prst="line">
            <a:avLst/>
          </a:prstGeom>
          <a:ln w="19050" cap="flat">
            <a:solidFill>
              <a:srgbClr val="00307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64B0D3CD-4F90-B12B-5FE6-28D78C1C0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10" y="655324"/>
            <a:ext cx="2577797" cy="2577797"/>
          </a:xfrm>
          <a:prstGeom prst="rect">
            <a:avLst/>
          </a:prstGeom>
        </p:spPr>
      </p:pic>
      <p:sp>
        <p:nvSpPr>
          <p:cNvPr id="40" name="TextBox 32">
            <a:extLst>
              <a:ext uri="{FF2B5EF4-FFF2-40B4-BE49-F238E27FC236}">
                <a16:creationId xmlns:a16="http://schemas.microsoft.com/office/drawing/2014/main" id="{0DE99648-83CF-E771-128C-D837F8F0F2DE}"/>
              </a:ext>
            </a:extLst>
          </p:cNvPr>
          <p:cNvSpPr txBox="1"/>
          <p:nvPr/>
        </p:nvSpPr>
        <p:spPr>
          <a:xfrm>
            <a:off x="5030892" y="1060587"/>
            <a:ext cx="12228407" cy="545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zh-CN" altLang="en-US" sz="3500" spc="350" dirty="0">
                <a:solidFill>
                  <a:srgbClr val="006A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实验一：判断优先级对自我优势效应的影响</a:t>
            </a:r>
            <a:endParaRPr lang="en-US" sz="3500" spc="350" dirty="0">
              <a:solidFill>
                <a:srgbClr val="006A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51316A4-104C-F7B3-4085-6695C350E7C4}"/>
              </a:ext>
            </a:extLst>
          </p:cNvPr>
          <p:cNvSpPr txBox="1"/>
          <p:nvPr/>
        </p:nvSpPr>
        <p:spPr>
          <a:xfrm>
            <a:off x="5016378" y="2555430"/>
            <a:ext cx="1173310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/>
              <a:t>实验设计</a:t>
            </a:r>
            <a:r>
              <a:rPr lang="zh-CN" altLang="en-US" sz="2400" dirty="0"/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2×3×2</a:t>
            </a:r>
            <a:r>
              <a:rPr lang="en-US" altLang="zh-CN" sz="2400" dirty="0"/>
              <a:t> </a:t>
            </a:r>
            <a:r>
              <a:rPr lang="zh-CN" altLang="en-US" sz="2400" dirty="0"/>
              <a:t>的混合实验设计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endParaRPr lang="en-US" altLang="zh-CN" sz="2400" dirty="0"/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/>
              <a:t>自变量：</a:t>
            </a:r>
            <a:endParaRPr lang="en-US" altLang="zh-CN" sz="2400" b="1" dirty="0"/>
          </a:p>
          <a:p>
            <a:pPr>
              <a:lnSpc>
                <a:spcPct val="125000"/>
              </a:lnSpc>
            </a:pPr>
            <a:r>
              <a:rPr lang="en-US" altLang="zh-CN" sz="2400" b="1" dirty="0"/>
              <a:t>         </a:t>
            </a:r>
            <a:r>
              <a:rPr lang="zh-CN" altLang="en-US" sz="2400" dirty="0"/>
              <a:t>被试间：判断优先级（优先做匹配判断</a:t>
            </a:r>
            <a:r>
              <a:rPr lang="en-US" altLang="zh-CN" sz="2400" dirty="0"/>
              <a:t>VS</a:t>
            </a:r>
            <a:r>
              <a:rPr lang="zh-CN" altLang="en-US" sz="2400" dirty="0"/>
              <a:t>优先做不匹配判断）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         </a:t>
            </a:r>
            <a:r>
              <a:rPr lang="zh-CN" altLang="en-US" sz="2400" dirty="0"/>
              <a:t>被试内：图形的社会相关性（自我 </a:t>
            </a:r>
            <a:r>
              <a:rPr lang="en-US" altLang="zh-CN" sz="2400" dirty="0"/>
              <a:t>VS </a:t>
            </a:r>
            <a:r>
              <a:rPr lang="zh-CN" altLang="en-US" sz="2400" dirty="0"/>
              <a:t>朋友 </a:t>
            </a:r>
            <a:r>
              <a:rPr lang="en-US" altLang="zh-CN" sz="2400" dirty="0"/>
              <a:t>VS </a:t>
            </a:r>
            <a:r>
              <a:rPr lang="zh-CN" altLang="en-US" sz="2400" dirty="0"/>
              <a:t>生人）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                           图形</a:t>
            </a:r>
            <a:r>
              <a:rPr lang="en-US" altLang="zh-CN" sz="2400" dirty="0"/>
              <a:t>-</a:t>
            </a:r>
            <a:r>
              <a:rPr lang="zh-CN" altLang="en-US" sz="2400" dirty="0"/>
              <a:t>标签匹配情况（匹配 </a:t>
            </a:r>
            <a:r>
              <a:rPr lang="en-US" altLang="zh-CN" sz="2400" dirty="0"/>
              <a:t>VS </a:t>
            </a:r>
            <a:r>
              <a:rPr lang="zh-CN" altLang="en-US" sz="2400" dirty="0"/>
              <a:t>不匹配）</a:t>
            </a:r>
            <a:endParaRPr lang="en-US" altLang="zh-CN" sz="2400" dirty="0"/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/>
              <a:t>因变量：</a:t>
            </a:r>
            <a:r>
              <a:rPr lang="zh-CN" altLang="en-US" sz="2400" dirty="0"/>
              <a:t>被试的按键反应时、正确率</a:t>
            </a:r>
            <a:endParaRPr lang="en-US" altLang="zh-CN" sz="2400" dirty="0"/>
          </a:p>
          <a:p>
            <a:endParaRPr lang="en-US" altLang="zh-CN" sz="2400" b="1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/>
              <a:t>被试</a:t>
            </a:r>
            <a:r>
              <a:rPr lang="zh-CN" altLang="en-US" sz="2400" dirty="0"/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18~25</a:t>
            </a:r>
            <a:r>
              <a:rPr lang="zh-CN" altLang="en-US" sz="2400" dirty="0"/>
              <a:t>岁被试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zh-CN" altLang="en-US" sz="2400" dirty="0"/>
              <a:t>名（男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400" dirty="0"/>
              <a:t>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en-US" sz="2400" dirty="0"/>
              <a:t>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24</a:t>
            </a:r>
            <a:r>
              <a:rPr lang="zh-CN" altLang="en-US" sz="2400" dirty="0"/>
              <a:t>名）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/>
              <a:t>实验材料</a:t>
            </a:r>
            <a:r>
              <a:rPr lang="zh-CN" altLang="en-US" sz="2400" dirty="0"/>
              <a:t>：几何图形：圆形、正方形、六边形、三角形</a:t>
            </a:r>
            <a:endParaRPr lang="en-US" altLang="zh-CN" sz="2400" dirty="0"/>
          </a:p>
          <a:p>
            <a:r>
              <a:rPr lang="en-US" altLang="zh-CN" sz="2400" b="1" dirty="0"/>
              <a:t>                           </a:t>
            </a:r>
            <a:r>
              <a:rPr lang="zh-CN" altLang="en-US" sz="2400" dirty="0"/>
              <a:t>文字标签：自我、朋友、生人、非人物标签（</a:t>
            </a:r>
            <a:r>
              <a:rPr lang="ja-JP" altLang="en-US" sz="2400" dirty="0"/>
              <a:t>をる</a:t>
            </a:r>
            <a:r>
              <a:rPr lang="zh-CN" altLang="en-US" sz="2400" dirty="0"/>
              <a:t>） 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/>
              <a:t>实验任务</a:t>
            </a:r>
            <a:r>
              <a:rPr lang="zh-CN" altLang="en-US" sz="2400" dirty="0"/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Exp1A:</a:t>
            </a:r>
            <a:r>
              <a:rPr lang="zh-CN" altLang="en-US" sz="2400" dirty="0"/>
              <a:t>图形</a:t>
            </a:r>
            <a:r>
              <a:rPr lang="en-US" altLang="zh-CN" sz="2400" dirty="0"/>
              <a:t>-</a:t>
            </a:r>
            <a:r>
              <a:rPr lang="zh-CN" altLang="en-US" sz="2400" dirty="0"/>
              <a:t>标签匹配任务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Exp1B:</a:t>
            </a:r>
            <a:r>
              <a:rPr lang="zh-CN" altLang="en-US" sz="2400" dirty="0"/>
              <a:t>图形</a:t>
            </a:r>
            <a:r>
              <a:rPr lang="en-US" altLang="zh-CN" sz="2400" dirty="0"/>
              <a:t>-</a:t>
            </a:r>
            <a:r>
              <a:rPr lang="zh-CN" altLang="en-US" sz="2400" dirty="0"/>
              <a:t>标签不匹配任务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/>
              <a:t>实验假设：</a:t>
            </a:r>
            <a:r>
              <a:rPr lang="zh-CN" altLang="en-US" sz="2400" dirty="0"/>
              <a:t>优先做不匹配判断时，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fast-same effect</a:t>
            </a:r>
            <a:r>
              <a:rPr lang="zh-CN" altLang="en-US" sz="2400" dirty="0"/>
              <a:t>效应减小甚至不会出现；</a:t>
            </a:r>
            <a:endParaRPr lang="en-US" altLang="zh-CN" sz="2400" dirty="0"/>
          </a:p>
          <a:p>
            <a:r>
              <a:rPr lang="zh-CN" altLang="en-US" sz="2400" dirty="0"/>
              <a:t>                           快同效应量的减小程度与刺激的自我相关性可能发生交互作用。</a:t>
            </a:r>
            <a:endParaRPr lang="en-US" altLang="zh-CN" sz="2400" dirty="0"/>
          </a:p>
        </p:txBody>
      </p:sp>
      <p:sp>
        <p:nvSpPr>
          <p:cNvPr id="36" name="箭头: 右弧形 35">
            <a:extLst>
              <a:ext uri="{FF2B5EF4-FFF2-40B4-BE49-F238E27FC236}">
                <a16:creationId xmlns:a16="http://schemas.microsoft.com/office/drawing/2014/main" id="{6B196B54-FC77-06CA-DD02-33D78E1D9FEB}"/>
              </a:ext>
            </a:extLst>
          </p:cNvPr>
          <p:cNvSpPr/>
          <p:nvPr/>
        </p:nvSpPr>
        <p:spPr>
          <a:xfrm rot="21248924">
            <a:off x="14392849" y="3969750"/>
            <a:ext cx="914400" cy="4355852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720"/>
    </mc:Choice>
    <mc:Fallback xmlns="">
      <p:transition spd="slow" advTm="8472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338" y="18222"/>
            <a:ext cx="3952875" cy="10287000"/>
            <a:chOff x="0" y="0"/>
            <a:chExt cx="5270500" cy="13716000"/>
          </a:xfrm>
        </p:grpSpPr>
        <p:sp>
          <p:nvSpPr>
            <p:cNvPr id="3" name="AutoShape 3"/>
            <p:cNvSpPr/>
            <p:nvPr/>
          </p:nvSpPr>
          <p:spPr>
            <a:xfrm>
              <a:off x="238246" y="0"/>
              <a:ext cx="4463011" cy="13716000"/>
            </a:xfrm>
            <a:prstGeom prst="rect">
              <a:avLst/>
            </a:prstGeom>
            <a:solidFill>
              <a:srgbClr val="006A44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862360" y="10893648"/>
              <a:ext cx="3214783" cy="0"/>
            </a:xfrm>
            <a:prstGeom prst="line">
              <a:avLst/>
            </a:prstGeom>
            <a:ln w="127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AutoShape 5"/>
            <p:cNvSpPr/>
            <p:nvPr/>
          </p:nvSpPr>
          <p:spPr>
            <a:xfrm>
              <a:off x="862360" y="7226551"/>
              <a:ext cx="3214783" cy="0"/>
            </a:xfrm>
            <a:prstGeom prst="line">
              <a:avLst/>
            </a:prstGeom>
            <a:ln w="127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6" name="Group 6"/>
            <p:cNvGrpSpPr/>
            <p:nvPr/>
          </p:nvGrpSpPr>
          <p:grpSpPr>
            <a:xfrm>
              <a:off x="0" y="8212443"/>
              <a:ext cx="5270500" cy="1458839"/>
              <a:chOff x="0" y="0"/>
              <a:chExt cx="9823469" cy="271907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50850" cy="450850"/>
              </a:xfrm>
              <a:custGeom>
                <a:avLst/>
                <a:gdLst/>
                <a:ahLst/>
                <a:cxnLst/>
                <a:rect l="l" t="t" r="r" b="b"/>
                <a:pathLst>
                  <a:path w="450850" h="450850">
                    <a:moveTo>
                      <a:pt x="450850" y="450850"/>
                    </a:moveTo>
                    <a:lnTo>
                      <a:pt x="0" y="450850"/>
                    </a:lnTo>
                    <a:lnTo>
                      <a:pt x="450850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0" y="450850"/>
                <a:ext cx="9823469" cy="2269490"/>
              </a:xfrm>
              <a:custGeom>
                <a:avLst/>
                <a:gdLst/>
                <a:ahLst/>
                <a:cxnLst/>
                <a:rect l="l" t="t" r="r" b="b"/>
                <a:pathLst>
                  <a:path w="9823469" h="2269490">
                    <a:moveTo>
                      <a:pt x="9234188" y="0"/>
                    </a:moveTo>
                    <a:lnTo>
                      <a:pt x="0" y="0"/>
                    </a:lnTo>
                    <a:lnTo>
                      <a:pt x="0" y="2269490"/>
                    </a:lnTo>
                    <a:lnTo>
                      <a:pt x="9234188" y="2269490"/>
                    </a:lnTo>
                    <a:lnTo>
                      <a:pt x="9234188" y="2268220"/>
                    </a:lnTo>
                    <a:lnTo>
                      <a:pt x="9823469" y="1134110"/>
                    </a:lnTo>
                    <a:close/>
                  </a:path>
                </a:pathLst>
              </a:custGeom>
              <a:solidFill>
                <a:srgbClr val="E8E9EF"/>
              </a:solidFill>
            </p:spPr>
          </p:sp>
        </p:grpSp>
      </p:grpSp>
      <p:sp>
        <p:nvSpPr>
          <p:cNvPr id="9" name="TextBox 9"/>
          <p:cNvSpPr txBox="1"/>
          <p:nvPr/>
        </p:nvSpPr>
        <p:spPr>
          <a:xfrm>
            <a:off x="420020" y="5787084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研究问题及意义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46313" y="4855729"/>
            <a:ext cx="3165472" cy="329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3"/>
              </a:lnSpc>
            </a:pPr>
            <a:r>
              <a:rPr lang="en-US" sz="2103" spc="210" dirty="0" err="1">
                <a:solidFill>
                  <a:srgbClr val="FFFFFF"/>
                </a:solidFill>
                <a:ea typeface="思源黑体 Bold"/>
              </a:rPr>
              <a:t>选题背景</a:t>
            </a:r>
            <a:endParaRPr lang="en-US" sz="2103" spc="21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46313" y="6699734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006A44"/>
                </a:solidFill>
                <a:ea typeface="思源黑体 Bold"/>
              </a:rPr>
              <a:t>实验一设计及结果</a:t>
            </a:r>
            <a:endParaRPr lang="en-US" sz="2003" spc="200" dirty="0">
              <a:solidFill>
                <a:srgbClr val="006A44"/>
              </a:solidFill>
              <a:ea typeface="思源黑体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73572" y="7592089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实验二设计及结果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13415" y="8497445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结论</a:t>
            </a:r>
            <a:r>
              <a:rPr lang="en-US" sz="2003" spc="200" dirty="0" err="1">
                <a:solidFill>
                  <a:srgbClr val="FFFFFF"/>
                </a:solidFill>
                <a:ea typeface="思源黑体 Bold"/>
              </a:rPr>
              <a:t>与展望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22" name="AutoShape 22"/>
          <p:cNvSpPr/>
          <p:nvPr/>
        </p:nvSpPr>
        <p:spPr>
          <a:xfrm>
            <a:off x="5030893" y="1747611"/>
            <a:ext cx="12228407" cy="0"/>
          </a:xfrm>
          <a:prstGeom prst="line">
            <a:avLst/>
          </a:prstGeom>
          <a:ln w="19050" cap="flat">
            <a:solidFill>
              <a:srgbClr val="00307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64B0D3CD-4F90-B12B-5FE6-28D78C1C0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10" y="655324"/>
            <a:ext cx="2577797" cy="2577797"/>
          </a:xfrm>
          <a:prstGeom prst="rect">
            <a:avLst/>
          </a:prstGeom>
        </p:spPr>
      </p:pic>
      <p:sp>
        <p:nvSpPr>
          <p:cNvPr id="40" name="TextBox 32">
            <a:extLst>
              <a:ext uri="{FF2B5EF4-FFF2-40B4-BE49-F238E27FC236}">
                <a16:creationId xmlns:a16="http://schemas.microsoft.com/office/drawing/2014/main" id="{0DE99648-83CF-E771-128C-D837F8F0F2DE}"/>
              </a:ext>
            </a:extLst>
          </p:cNvPr>
          <p:cNvSpPr txBox="1"/>
          <p:nvPr/>
        </p:nvSpPr>
        <p:spPr>
          <a:xfrm>
            <a:off x="5030892" y="1060587"/>
            <a:ext cx="12228407" cy="545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zh-CN" altLang="en-US" sz="3500" spc="350" dirty="0">
                <a:solidFill>
                  <a:srgbClr val="006A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实验一：判断优先级对自我优势效应的影响</a:t>
            </a:r>
            <a:endParaRPr lang="en-US" sz="3500" spc="350" dirty="0">
              <a:solidFill>
                <a:srgbClr val="006A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9D70C8F-EDC1-9856-87BB-5E416311B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503" y="3317794"/>
            <a:ext cx="8468201" cy="571952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EED3C63-2905-7911-6EA3-829804B77949}"/>
              </a:ext>
            </a:extLst>
          </p:cNvPr>
          <p:cNvSpPr txBox="1"/>
          <p:nvPr/>
        </p:nvSpPr>
        <p:spPr>
          <a:xfrm>
            <a:off x="5030892" y="1944222"/>
            <a:ext cx="3884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在线实验的实现方式：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DC672AB-2C3A-31DB-C4F6-0402307D6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9200" y="2933700"/>
            <a:ext cx="3457575" cy="151447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A10643A-7430-D8B7-5C96-B56E2F57A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0112" y="4770081"/>
            <a:ext cx="40957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8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17"/>
    </mc:Choice>
    <mc:Fallback xmlns="">
      <p:transition spd="slow" advTm="2061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84">
            <a:extLst>
              <a:ext uri="{FF2B5EF4-FFF2-40B4-BE49-F238E27FC236}">
                <a16:creationId xmlns:a16="http://schemas.microsoft.com/office/drawing/2014/main" id="{A3602776-BEE9-024B-1E52-19E33B2F8DBD}"/>
              </a:ext>
            </a:extLst>
          </p:cNvPr>
          <p:cNvSpPr txBox="1"/>
          <p:nvPr/>
        </p:nvSpPr>
        <p:spPr>
          <a:xfrm>
            <a:off x="8435339" y="5036489"/>
            <a:ext cx="1426273" cy="10816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FE1AEBE-9BB3-FAE7-254E-7992DC284438}"/>
              </a:ext>
            </a:extLst>
          </p:cNvPr>
          <p:cNvSpPr txBox="1"/>
          <p:nvPr/>
        </p:nvSpPr>
        <p:spPr>
          <a:xfrm>
            <a:off x="11542911" y="8147740"/>
            <a:ext cx="1426273" cy="10816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0254224-4256-53A2-064F-D909273EBDD2}"/>
              </a:ext>
            </a:extLst>
          </p:cNvPr>
          <p:cNvSpPr txBox="1"/>
          <p:nvPr/>
        </p:nvSpPr>
        <p:spPr>
          <a:xfrm>
            <a:off x="10135261" y="6697098"/>
            <a:ext cx="1426273" cy="10816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931A0F4-CBF2-AE1E-047A-A9ABCECD140D}"/>
              </a:ext>
            </a:extLst>
          </p:cNvPr>
          <p:cNvSpPr txBox="1"/>
          <p:nvPr/>
        </p:nvSpPr>
        <p:spPr>
          <a:xfrm>
            <a:off x="9336508" y="5859687"/>
            <a:ext cx="1426273" cy="10816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" name="Group 2"/>
          <p:cNvGrpSpPr/>
          <p:nvPr/>
        </p:nvGrpSpPr>
        <p:grpSpPr>
          <a:xfrm>
            <a:off x="115361" y="0"/>
            <a:ext cx="3952875" cy="10287000"/>
            <a:chOff x="0" y="0"/>
            <a:chExt cx="5270500" cy="13716000"/>
          </a:xfrm>
        </p:grpSpPr>
        <p:sp>
          <p:nvSpPr>
            <p:cNvPr id="3" name="AutoShape 3"/>
            <p:cNvSpPr/>
            <p:nvPr/>
          </p:nvSpPr>
          <p:spPr>
            <a:xfrm>
              <a:off x="238246" y="0"/>
              <a:ext cx="4463011" cy="13716000"/>
            </a:xfrm>
            <a:prstGeom prst="rect">
              <a:avLst/>
            </a:prstGeom>
            <a:solidFill>
              <a:srgbClr val="006A44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862360" y="10893648"/>
              <a:ext cx="3214783" cy="0"/>
            </a:xfrm>
            <a:prstGeom prst="line">
              <a:avLst/>
            </a:prstGeom>
            <a:ln w="127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AutoShape 5"/>
            <p:cNvSpPr/>
            <p:nvPr/>
          </p:nvSpPr>
          <p:spPr>
            <a:xfrm>
              <a:off x="862360" y="7226551"/>
              <a:ext cx="3214783" cy="0"/>
            </a:xfrm>
            <a:prstGeom prst="line">
              <a:avLst/>
            </a:prstGeom>
            <a:ln w="127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6" name="Group 6"/>
            <p:cNvGrpSpPr/>
            <p:nvPr/>
          </p:nvGrpSpPr>
          <p:grpSpPr>
            <a:xfrm>
              <a:off x="0" y="8212443"/>
              <a:ext cx="5270500" cy="1458839"/>
              <a:chOff x="0" y="0"/>
              <a:chExt cx="9823469" cy="271907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50850" cy="450850"/>
              </a:xfrm>
              <a:custGeom>
                <a:avLst/>
                <a:gdLst/>
                <a:ahLst/>
                <a:cxnLst/>
                <a:rect l="l" t="t" r="r" b="b"/>
                <a:pathLst>
                  <a:path w="450850" h="450850">
                    <a:moveTo>
                      <a:pt x="450850" y="450850"/>
                    </a:moveTo>
                    <a:lnTo>
                      <a:pt x="0" y="450850"/>
                    </a:lnTo>
                    <a:lnTo>
                      <a:pt x="450850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0" y="450850"/>
                <a:ext cx="9823469" cy="2269490"/>
              </a:xfrm>
              <a:custGeom>
                <a:avLst/>
                <a:gdLst/>
                <a:ahLst/>
                <a:cxnLst/>
                <a:rect l="l" t="t" r="r" b="b"/>
                <a:pathLst>
                  <a:path w="9823469" h="2269490">
                    <a:moveTo>
                      <a:pt x="9234188" y="0"/>
                    </a:moveTo>
                    <a:lnTo>
                      <a:pt x="0" y="0"/>
                    </a:lnTo>
                    <a:lnTo>
                      <a:pt x="0" y="2269490"/>
                    </a:lnTo>
                    <a:lnTo>
                      <a:pt x="9234188" y="2269490"/>
                    </a:lnTo>
                    <a:lnTo>
                      <a:pt x="9234188" y="2268220"/>
                    </a:lnTo>
                    <a:lnTo>
                      <a:pt x="9823469" y="1134110"/>
                    </a:lnTo>
                    <a:close/>
                  </a:path>
                </a:pathLst>
              </a:custGeom>
              <a:solidFill>
                <a:srgbClr val="E8E9EF"/>
              </a:solidFill>
            </p:spPr>
          </p:sp>
        </p:grpSp>
      </p:grpSp>
      <p:sp>
        <p:nvSpPr>
          <p:cNvPr id="17" name="AutoShape 17"/>
          <p:cNvSpPr/>
          <p:nvPr/>
        </p:nvSpPr>
        <p:spPr>
          <a:xfrm>
            <a:off x="5030893" y="1747611"/>
            <a:ext cx="12228407" cy="0"/>
          </a:xfrm>
          <a:prstGeom prst="line">
            <a:avLst/>
          </a:prstGeom>
          <a:ln w="19050" cap="flat">
            <a:solidFill>
              <a:srgbClr val="0030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TextBox 42"/>
          <p:cNvSpPr txBox="1"/>
          <p:nvPr/>
        </p:nvSpPr>
        <p:spPr>
          <a:xfrm>
            <a:off x="373572" y="5721645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研究问题及意义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402443" y="4836688"/>
            <a:ext cx="3165472" cy="329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3"/>
              </a:lnSpc>
            </a:pPr>
            <a:r>
              <a:rPr lang="en-US" sz="2103" spc="210" dirty="0" err="1">
                <a:solidFill>
                  <a:srgbClr val="FFFFFF"/>
                </a:solidFill>
                <a:ea typeface="思源黑体 Bold"/>
              </a:rPr>
              <a:t>选题背景</a:t>
            </a:r>
            <a:endParaRPr lang="en-US" sz="2103" spc="21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425634" y="6639112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006A44"/>
                </a:solidFill>
                <a:ea typeface="思源黑体 Bold"/>
              </a:rPr>
              <a:t>实验一设计及结果</a:t>
            </a:r>
            <a:endParaRPr lang="en-US" sz="2003" spc="200" dirty="0">
              <a:solidFill>
                <a:srgbClr val="006A44"/>
              </a:solidFill>
              <a:ea typeface="思源黑体 Bold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475832" y="7630362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实验二设计及结果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509062" y="8530495"/>
            <a:ext cx="3165472" cy="31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5"/>
              </a:lnSpc>
            </a:pPr>
            <a:r>
              <a:rPr lang="zh-CN" altLang="en-US" sz="2003" spc="200" dirty="0">
                <a:solidFill>
                  <a:srgbClr val="FFFFFF"/>
                </a:solidFill>
                <a:ea typeface="思源黑体 Bold"/>
              </a:rPr>
              <a:t>结论</a:t>
            </a:r>
            <a:r>
              <a:rPr lang="en-US" sz="2003" spc="200" dirty="0" err="1">
                <a:solidFill>
                  <a:srgbClr val="FFFFFF"/>
                </a:solidFill>
                <a:ea typeface="思源黑体 Bold"/>
              </a:rPr>
              <a:t>与展望</a:t>
            </a:r>
            <a:endParaRPr lang="en-US" sz="2003" spc="200" dirty="0">
              <a:solidFill>
                <a:srgbClr val="FFFFFF"/>
              </a:solidFill>
              <a:ea typeface="思源黑体 Bold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D4393422-A1EA-2FAE-095B-0EBF00006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10" y="655324"/>
            <a:ext cx="2577797" cy="2577797"/>
          </a:xfrm>
          <a:prstGeom prst="rect">
            <a:avLst/>
          </a:prstGeom>
        </p:spPr>
      </p:pic>
      <p:sp>
        <p:nvSpPr>
          <p:cNvPr id="49" name="TextBox 32">
            <a:extLst>
              <a:ext uri="{FF2B5EF4-FFF2-40B4-BE49-F238E27FC236}">
                <a16:creationId xmlns:a16="http://schemas.microsoft.com/office/drawing/2014/main" id="{A9764037-4DF9-7EFD-C8E3-3FB8BBA2C7A7}"/>
              </a:ext>
            </a:extLst>
          </p:cNvPr>
          <p:cNvSpPr txBox="1"/>
          <p:nvPr/>
        </p:nvSpPr>
        <p:spPr>
          <a:xfrm>
            <a:off x="5030892" y="1060587"/>
            <a:ext cx="12228407" cy="545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zh-CN" altLang="en-US" sz="3500" spc="350" dirty="0">
                <a:solidFill>
                  <a:srgbClr val="006A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实验一：判断优先级对自我优势效应的影响</a:t>
            </a:r>
            <a:endParaRPr lang="en-US" sz="3500" spc="350" dirty="0">
              <a:solidFill>
                <a:srgbClr val="006A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D5CDAE7-61D2-919C-E325-DC620318CE91}"/>
              </a:ext>
            </a:extLst>
          </p:cNvPr>
          <p:cNvSpPr txBox="1"/>
          <p:nvPr/>
        </p:nvSpPr>
        <p:spPr>
          <a:xfrm>
            <a:off x="8905060" y="5468825"/>
            <a:ext cx="19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＋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691F0D2-C24B-BA85-9C36-BAD82DE9B495}"/>
              </a:ext>
            </a:extLst>
          </p:cNvPr>
          <p:cNvSpPr txBox="1"/>
          <p:nvPr/>
        </p:nvSpPr>
        <p:spPr>
          <a:xfrm>
            <a:off x="7784534" y="5808324"/>
            <a:ext cx="1057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 ms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9BD8B28-4F1F-1573-4784-0964D5178A47}"/>
              </a:ext>
            </a:extLst>
          </p:cNvPr>
          <p:cNvSpPr txBox="1"/>
          <p:nvPr/>
        </p:nvSpPr>
        <p:spPr>
          <a:xfrm>
            <a:off x="8591668" y="6680535"/>
            <a:ext cx="1057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ms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68B0CA8-02DF-E7BB-5C84-0FE9F420E9C1}"/>
              </a:ext>
            </a:extLst>
          </p:cNvPr>
          <p:cNvSpPr txBox="1"/>
          <p:nvPr/>
        </p:nvSpPr>
        <p:spPr>
          <a:xfrm>
            <a:off x="9768339" y="6485293"/>
            <a:ext cx="764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自我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23C8D3F-2320-88BB-274C-D7293A4090D9}"/>
              </a:ext>
            </a:extLst>
          </p:cNvPr>
          <p:cNvSpPr txBox="1"/>
          <p:nvPr/>
        </p:nvSpPr>
        <p:spPr>
          <a:xfrm>
            <a:off x="9357724" y="7373408"/>
            <a:ext cx="1166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1500 ms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B59BB2C-76A4-FF85-3D2B-0143C6EAB0C1}"/>
              </a:ext>
            </a:extLst>
          </p:cNvPr>
          <p:cNvSpPr txBox="1"/>
          <p:nvPr/>
        </p:nvSpPr>
        <p:spPr>
          <a:xfrm>
            <a:off x="10762781" y="7356028"/>
            <a:ext cx="1426273" cy="10816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DBC3A91-CB40-842F-E99F-C083187989DF}"/>
              </a:ext>
            </a:extLst>
          </p:cNvPr>
          <p:cNvSpPr txBox="1"/>
          <p:nvPr/>
        </p:nvSpPr>
        <p:spPr>
          <a:xfrm>
            <a:off x="11035834" y="7687759"/>
            <a:ext cx="929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FF00"/>
                </a:solidFill>
              </a:rPr>
              <a:t>反馈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72B3624-2117-F604-5156-16D562A0DD24}"/>
              </a:ext>
            </a:extLst>
          </p:cNvPr>
          <p:cNvSpPr txBox="1"/>
          <p:nvPr/>
        </p:nvSpPr>
        <p:spPr>
          <a:xfrm>
            <a:off x="10750546" y="8895812"/>
            <a:ext cx="1057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 ms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9972F0C-B5E4-FFDD-5122-9405BE14BBF2}"/>
              </a:ext>
            </a:extLst>
          </p:cNvPr>
          <p:cNvSpPr txBox="1"/>
          <p:nvPr/>
        </p:nvSpPr>
        <p:spPr>
          <a:xfrm>
            <a:off x="10071758" y="8147740"/>
            <a:ext cx="1057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 ms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179F2003-58B7-F361-39ED-843CAC9F3F8B}"/>
              </a:ext>
            </a:extLst>
          </p:cNvPr>
          <p:cNvCxnSpPr>
            <a:cxnSpLocks/>
          </p:cNvCxnSpPr>
          <p:nvPr/>
        </p:nvCxnSpPr>
        <p:spPr>
          <a:xfrm>
            <a:off x="7375020" y="5593881"/>
            <a:ext cx="3940228" cy="416139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5" name="图片 64">
            <a:extLst>
              <a:ext uri="{FF2B5EF4-FFF2-40B4-BE49-F238E27FC236}">
                <a16:creationId xmlns:a16="http://schemas.microsoft.com/office/drawing/2014/main" id="{E0F46BF5-220F-EF1B-0AB8-3DD5DBC88C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947" y="5991710"/>
            <a:ext cx="394899" cy="394899"/>
          </a:xfrm>
          <a:prstGeom prst="rect">
            <a:avLst/>
          </a:prstGeom>
        </p:spPr>
      </p:pic>
      <p:sp>
        <p:nvSpPr>
          <p:cNvPr id="66" name="矩形 65">
            <a:extLst>
              <a:ext uri="{FF2B5EF4-FFF2-40B4-BE49-F238E27FC236}">
                <a16:creationId xmlns:a16="http://schemas.microsoft.com/office/drawing/2014/main" id="{64E0BA19-5F5A-0202-11B6-67B7430B2889}"/>
              </a:ext>
            </a:extLst>
          </p:cNvPr>
          <p:cNvSpPr/>
          <p:nvPr/>
        </p:nvSpPr>
        <p:spPr>
          <a:xfrm>
            <a:off x="11430000" y="4207453"/>
            <a:ext cx="3200401" cy="1830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493FAFB3-7F29-2630-DCCE-BFFC40DC1A22}"/>
              </a:ext>
            </a:extLst>
          </p:cNvPr>
          <p:cNvCxnSpPr>
            <a:cxnSpLocks/>
          </p:cNvCxnSpPr>
          <p:nvPr/>
        </p:nvCxnSpPr>
        <p:spPr>
          <a:xfrm flipV="1">
            <a:off x="10826033" y="5820681"/>
            <a:ext cx="605998" cy="297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图片 67">
            <a:extLst>
              <a:ext uri="{FF2B5EF4-FFF2-40B4-BE49-F238E27FC236}">
                <a16:creationId xmlns:a16="http://schemas.microsoft.com/office/drawing/2014/main" id="{6701A19F-2E5C-6C5D-AFD7-20D83FEC59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378" y="4578616"/>
            <a:ext cx="449187" cy="449187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FEC49B31-0387-F512-093A-0C3861DD89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7996" y="4578616"/>
            <a:ext cx="449187" cy="449187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C801C604-AA54-B5A3-D0EA-85E06F7C1A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7931" y="4578616"/>
            <a:ext cx="446575" cy="446575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0513C4A1-C184-BF1D-340F-5DB7B3FE06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971" y="4596862"/>
            <a:ext cx="446575" cy="446575"/>
          </a:xfrm>
          <a:prstGeom prst="rect">
            <a:avLst/>
          </a:prstGeom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067DB571-47C2-B335-F414-038C9DF28FB6}"/>
              </a:ext>
            </a:extLst>
          </p:cNvPr>
          <p:cNvSpPr txBox="1"/>
          <p:nvPr/>
        </p:nvSpPr>
        <p:spPr>
          <a:xfrm>
            <a:off x="11497353" y="5436804"/>
            <a:ext cx="67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自我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1D30453C-0D4A-C62E-DEE6-480E59F24CAA}"/>
              </a:ext>
            </a:extLst>
          </p:cNvPr>
          <p:cNvSpPr txBox="1"/>
          <p:nvPr/>
        </p:nvSpPr>
        <p:spPr>
          <a:xfrm>
            <a:off x="12168569" y="5436804"/>
            <a:ext cx="67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朋友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D02D990-CCBA-99AF-994E-076E7811FD8E}"/>
              </a:ext>
            </a:extLst>
          </p:cNvPr>
          <p:cNvSpPr txBox="1"/>
          <p:nvPr/>
        </p:nvSpPr>
        <p:spPr>
          <a:xfrm>
            <a:off x="12824803" y="5436804"/>
            <a:ext cx="72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生人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AF7E331-EF86-97DB-3A55-5DCB39DB7297}"/>
              </a:ext>
            </a:extLst>
          </p:cNvPr>
          <p:cNvSpPr txBox="1"/>
          <p:nvPr/>
        </p:nvSpPr>
        <p:spPr>
          <a:xfrm>
            <a:off x="13696341" y="5446864"/>
            <a:ext cx="77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をる</a:t>
            </a:r>
            <a:endParaRPr lang="zh-CN" altLang="en-US" dirty="0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9C4E7A50-76A2-33E5-8A79-FA2AE45A279F}"/>
              </a:ext>
            </a:extLst>
          </p:cNvPr>
          <p:cNvCxnSpPr/>
          <p:nvPr/>
        </p:nvCxnSpPr>
        <p:spPr>
          <a:xfrm>
            <a:off x="13545421" y="4596862"/>
            <a:ext cx="0" cy="11436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9B85CB78-C467-8890-39A7-17A55D3DACBD}"/>
              </a:ext>
            </a:extLst>
          </p:cNvPr>
          <p:cNvSpPr txBox="1"/>
          <p:nvPr/>
        </p:nvSpPr>
        <p:spPr>
          <a:xfrm>
            <a:off x="12058565" y="8526480"/>
            <a:ext cx="19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＋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AB071F8-FC5B-01D1-85B6-5023F82D15EF}"/>
              </a:ext>
            </a:extLst>
          </p:cNvPr>
          <p:cNvSpPr txBox="1"/>
          <p:nvPr/>
        </p:nvSpPr>
        <p:spPr>
          <a:xfrm>
            <a:off x="12228078" y="5038357"/>
            <a:ext cx="19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×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A132D0-402E-1A65-76BC-94B7D46B54D2}"/>
              </a:ext>
            </a:extLst>
          </p:cNvPr>
          <p:cNvSpPr txBox="1"/>
          <p:nvPr/>
        </p:nvSpPr>
        <p:spPr>
          <a:xfrm>
            <a:off x="4835673" y="2516169"/>
            <a:ext cx="1924287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765">
              <a:lnSpc>
                <a:spcPct val="150000"/>
              </a:lnSpc>
              <a:buSzPct val="25000"/>
              <a:defRPr/>
            </a:pPr>
            <a:r>
              <a:rPr lang="zh-CN" altLang="en-US" dirty="0"/>
              <a:t>   </a:t>
            </a:r>
            <a:r>
              <a:rPr lang="zh-CN" altLang="en-US" b="1" dirty="0"/>
              <a:t>练习阶段</a:t>
            </a:r>
            <a:endParaRPr lang="en-US" altLang="zh-CN" b="1" dirty="0"/>
          </a:p>
          <a:p>
            <a:pPr algn="ctr" defTabSz="913765">
              <a:lnSpc>
                <a:spcPct val="150000"/>
              </a:lnSpc>
              <a:buSzPct val="25000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 trials 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11157A4-2EC1-4BE6-A1D2-18CFEB69E7E1}"/>
              </a:ext>
            </a:extLst>
          </p:cNvPr>
          <p:cNvSpPr txBox="1"/>
          <p:nvPr/>
        </p:nvSpPr>
        <p:spPr>
          <a:xfrm>
            <a:off x="7379186" y="2482848"/>
            <a:ext cx="2308402" cy="962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765">
              <a:lnSpc>
                <a:spcPct val="150000"/>
              </a:lnSpc>
              <a:buSzPct val="25000"/>
              <a:defRPr/>
            </a:pPr>
            <a:r>
              <a:rPr lang="zh-CN" altLang="en-US" dirty="0"/>
              <a:t>   </a:t>
            </a:r>
            <a:r>
              <a:rPr lang="zh-CN" altLang="en-US" sz="2000" b="1" dirty="0"/>
              <a:t>正式实验阶段</a:t>
            </a:r>
            <a:endParaRPr lang="en-US" altLang="zh-CN" sz="2000" b="1" dirty="0"/>
          </a:p>
          <a:p>
            <a:pPr algn="ctr" defTabSz="913765">
              <a:lnSpc>
                <a:spcPct val="150000"/>
              </a:lnSpc>
              <a:buSzPct val="25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108×6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trials </a:t>
            </a:r>
            <a:r>
              <a:rPr lang="en-US" altLang="zh-CN" sz="2000" dirty="0"/>
              <a:t> 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F585062-4C14-C927-7FC4-92AA912009E8}"/>
              </a:ext>
            </a:extLst>
          </p:cNvPr>
          <p:cNvCxnSpPr>
            <a:cxnSpLocks/>
          </p:cNvCxnSpPr>
          <p:nvPr/>
        </p:nvCxnSpPr>
        <p:spPr>
          <a:xfrm>
            <a:off x="6431620" y="2954109"/>
            <a:ext cx="13529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5D224F8-356A-E863-18D0-EB2B4C0A01B7}"/>
              </a:ext>
            </a:extLst>
          </p:cNvPr>
          <p:cNvSpPr txBox="1"/>
          <p:nvPr/>
        </p:nvSpPr>
        <p:spPr>
          <a:xfrm>
            <a:off x="6416866" y="2466640"/>
            <a:ext cx="146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70%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11F387-D332-70E3-65AD-9B61B7F9F756}"/>
              </a:ext>
            </a:extLst>
          </p:cNvPr>
          <p:cNvSpPr txBox="1"/>
          <p:nvPr/>
        </p:nvSpPr>
        <p:spPr>
          <a:xfrm>
            <a:off x="5396280" y="3996035"/>
            <a:ext cx="3940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实验平均用时：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45min</a:t>
            </a:r>
            <a:r>
              <a:rPr lang="en-US" altLang="zh-CN" sz="2400" dirty="0"/>
              <a:t>/</a:t>
            </a:r>
            <a:r>
              <a:rPr lang="zh-CN" altLang="en-US" sz="2400" dirty="0"/>
              <a:t>被试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CDD633B-FA10-73C7-44DA-FC5EE8C89A86}"/>
              </a:ext>
            </a:extLst>
          </p:cNvPr>
          <p:cNvSpPr txBox="1"/>
          <p:nvPr/>
        </p:nvSpPr>
        <p:spPr>
          <a:xfrm>
            <a:off x="10595346" y="2135089"/>
            <a:ext cx="25150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   Exp1A</a:t>
            </a:r>
          </a:p>
          <a:p>
            <a:r>
              <a:rPr lang="en-US" altLang="zh-CN" sz="2400" dirty="0"/>
              <a:t> </a:t>
            </a:r>
            <a:r>
              <a:rPr lang="zh-CN" altLang="en-US" sz="2400" b="1" dirty="0"/>
              <a:t>匹配判断优先</a:t>
            </a:r>
            <a:endParaRPr lang="en-US" altLang="zh-CN" sz="2400" b="1" dirty="0"/>
          </a:p>
          <a:p>
            <a:r>
              <a:rPr lang="en-US" altLang="zh-CN" sz="2400" dirty="0"/>
              <a:t>F</a:t>
            </a:r>
            <a:r>
              <a:rPr lang="zh-CN" altLang="en-US" sz="2400" dirty="0"/>
              <a:t>键</a:t>
            </a:r>
            <a:r>
              <a:rPr lang="en-US" altLang="zh-CN" sz="2400" dirty="0"/>
              <a:t>: </a:t>
            </a:r>
            <a:r>
              <a:rPr lang="zh-CN" altLang="en-US" sz="2400" dirty="0"/>
              <a:t>匹配试次</a:t>
            </a:r>
            <a:endParaRPr lang="en-US" altLang="zh-CN" sz="2400" dirty="0"/>
          </a:p>
          <a:p>
            <a:r>
              <a:rPr lang="en-US" altLang="zh-CN" sz="2400" dirty="0"/>
              <a:t>J</a:t>
            </a:r>
            <a:r>
              <a:rPr lang="zh-CN" altLang="en-US" sz="2400" dirty="0"/>
              <a:t>键</a:t>
            </a:r>
            <a:r>
              <a:rPr lang="en-US" altLang="zh-CN" sz="2400" dirty="0"/>
              <a:t>: </a:t>
            </a:r>
            <a:r>
              <a:rPr lang="zh-CN" altLang="en-US" sz="2400" dirty="0"/>
              <a:t>不匹配</a:t>
            </a:r>
            <a:r>
              <a:rPr lang="en-US" altLang="zh-CN" sz="2400" dirty="0"/>
              <a:t>+</a:t>
            </a:r>
            <a:r>
              <a:rPr lang="zh-CN" altLang="en-US" sz="2400" dirty="0"/>
              <a:t>填充试次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24DE9B7-F547-0023-55B8-02EF62636318}"/>
              </a:ext>
            </a:extLst>
          </p:cNvPr>
          <p:cNvSpPr txBox="1"/>
          <p:nvPr/>
        </p:nvSpPr>
        <p:spPr>
          <a:xfrm>
            <a:off x="13208599" y="2815395"/>
            <a:ext cx="859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omic Sans MS" panose="030F0702030302020204" pitchFamily="66" charset="0"/>
              </a:rPr>
              <a:t>VS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1A1383D-4347-3E91-DC74-ECEB4006EA32}"/>
              </a:ext>
            </a:extLst>
          </p:cNvPr>
          <p:cNvSpPr txBox="1"/>
          <p:nvPr/>
        </p:nvSpPr>
        <p:spPr>
          <a:xfrm>
            <a:off x="14275546" y="2038165"/>
            <a:ext cx="25150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   Exp1B</a:t>
            </a:r>
          </a:p>
          <a:p>
            <a:r>
              <a:rPr lang="en-US" altLang="zh-CN" sz="2400" dirty="0"/>
              <a:t> </a:t>
            </a:r>
            <a:r>
              <a:rPr lang="zh-CN" altLang="en-US" sz="2400" b="1" dirty="0"/>
              <a:t>不匹配判断优先</a:t>
            </a:r>
            <a:endParaRPr lang="en-US" altLang="zh-CN" sz="2400" b="1" dirty="0"/>
          </a:p>
          <a:p>
            <a:r>
              <a:rPr lang="en-US" altLang="zh-CN" sz="2400" dirty="0"/>
              <a:t>F</a:t>
            </a:r>
            <a:r>
              <a:rPr lang="zh-CN" altLang="en-US" sz="2400" dirty="0"/>
              <a:t>键</a:t>
            </a:r>
            <a:r>
              <a:rPr lang="en-US" altLang="zh-CN" sz="2400" dirty="0"/>
              <a:t>: </a:t>
            </a:r>
            <a:r>
              <a:rPr lang="zh-CN" altLang="en-US" sz="2400" dirty="0"/>
              <a:t>匹配</a:t>
            </a:r>
            <a:r>
              <a:rPr lang="en-US" altLang="zh-CN" sz="2400" dirty="0"/>
              <a:t>+ </a:t>
            </a:r>
            <a:r>
              <a:rPr lang="zh-CN" altLang="en-US" sz="2400" dirty="0"/>
              <a:t>填充试次</a:t>
            </a:r>
            <a:endParaRPr lang="en-US" altLang="zh-CN" sz="2400" dirty="0"/>
          </a:p>
          <a:p>
            <a:r>
              <a:rPr lang="en-US" altLang="zh-CN" sz="2400" dirty="0"/>
              <a:t>J</a:t>
            </a:r>
            <a:r>
              <a:rPr lang="zh-CN" altLang="en-US" sz="2400" dirty="0"/>
              <a:t>键</a:t>
            </a:r>
            <a:r>
              <a:rPr lang="en-US" altLang="zh-CN" sz="2400" dirty="0"/>
              <a:t>: </a:t>
            </a:r>
            <a:r>
              <a:rPr lang="zh-CN" altLang="en-US" sz="2400" dirty="0"/>
              <a:t>不匹配试次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790"/>
    </mc:Choice>
    <mc:Fallback xmlns="">
      <p:transition spd="slow" advTm="8179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1088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4486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9263</TotalTime>
  <Words>2310</Words>
  <Application>Microsoft Office PowerPoint</Application>
  <PresentationFormat>自定义</PresentationFormat>
  <Paragraphs>328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Aharoni CLM Bold</vt:lpstr>
      <vt:lpstr>等线</vt:lpstr>
      <vt:lpstr>思源黑体-粗体 Bold</vt:lpstr>
      <vt:lpstr>宋体</vt:lpstr>
      <vt:lpstr>微软雅黑</vt:lpstr>
      <vt:lpstr>Arial</vt:lpstr>
      <vt:lpstr>Calibri</vt:lpstr>
      <vt:lpstr>Comic Sans MS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蓝灰色理工科论文答辩通用模板简约教育分享中文演示文稿</dc:title>
  <cp:lastModifiedBy>Ma Jiachen</cp:lastModifiedBy>
  <cp:revision>25</cp:revision>
  <dcterms:created xsi:type="dcterms:W3CDTF">2006-08-16T00:00:00Z</dcterms:created>
  <dcterms:modified xsi:type="dcterms:W3CDTF">2023-06-07T05:58:19Z</dcterms:modified>
  <dc:identifier>DAFjRRlnvHA</dc:identifier>
</cp:coreProperties>
</file>