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0"/>
  </p:notesMasterIdLst>
  <p:handoutMasterIdLst>
    <p:handoutMasterId r:id="rId21"/>
  </p:handoutMasterIdLst>
  <p:sldIdLst>
    <p:sldId id="256" r:id="rId3"/>
    <p:sldId id="258" r:id="rId4"/>
    <p:sldId id="257" r:id="rId5"/>
    <p:sldId id="288" r:id="rId6"/>
    <p:sldId id="290" r:id="rId7"/>
    <p:sldId id="294" r:id="rId8"/>
    <p:sldId id="261" r:id="rId9"/>
    <p:sldId id="289" r:id="rId10"/>
    <p:sldId id="264" r:id="rId11"/>
    <p:sldId id="262" r:id="rId12"/>
    <p:sldId id="295" r:id="rId13"/>
    <p:sldId id="286" r:id="rId14"/>
    <p:sldId id="291" r:id="rId15"/>
    <p:sldId id="287" r:id="rId16"/>
    <p:sldId id="292" r:id="rId17"/>
    <p:sldId id="293"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BD7"/>
    <a:srgbClr val="4A5A69"/>
    <a:srgbClr val="92A3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56" y="276"/>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43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5772EA5-C443-43F2-8D19-1FE842F4BE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3" name="日期占位符 2">
            <a:extLst>
              <a:ext uri="{FF2B5EF4-FFF2-40B4-BE49-F238E27FC236}">
                <a16:creationId xmlns:a16="http://schemas.microsoft.com/office/drawing/2014/main" id="{01EBADD0-61EF-4F7C-AD87-78A019B91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05014A-BDC5-4345-998B-2EDA94B21FF0}" type="datetimeFigureOut">
              <a:rPr lang="zh-CN" altLang="en-US" smtClean="0">
                <a:latin typeface="包图简圆体" panose="02010601030101010101" pitchFamily="2" charset="-122"/>
                <a:ea typeface="包图简圆体" panose="02010601030101010101" pitchFamily="2" charset="-122"/>
              </a:rPr>
              <a:t>2023/5/23</a:t>
            </a:fld>
            <a:endParaRPr lang="zh-CN" altLang="en-US" dirty="0">
              <a:latin typeface="包图简圆体" panose="02010601030101010101" pitchFamily="2" charset="-122"/>
              <a:ea typeface="包图简圆体" panose="02010601030101010101" pitchFamily="2" charset="-122"/>
            </a:endParaRPr>
          </a:p>
        </p:txBody>
      </p:sp>
      <p:sp>
        <p:nvSpPr>
          <p:cNvPr id="4" name="页脚占位符 3">
            <a:extLst>
              <a:ext uri="{FF2B5EF4-FFF2-40B4-BE49-F238E27FC236}">
                <a16:creationId xmlns:a16="http://schemas.microsoft.com/office/drawing/2014/main" id="{C3D979CB-6C77-4D34-A846-CE5882E28C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包图简圆体" panose="02010601030101010101" pitchFamily="2" charset="-122"/>
              <a:ea typeface="包图简圆体" panose="02010601030101010101" pitchFamily="2" charset="-122"/>
            </a:endParaRPr>
          </a:p>
        </p:txBody>
      </p:sp>
      <p:sp>
        <p:nvSpPr>
          <p:cNvPr id="5" name="灯片编号占位符 4">
            <a:extLst>
              <a:ext uri="{FF2B5EF4-FFF2-40B4-BE49-F238E27FC236}">
                <a16:creationId xmlns:a16="http://schemas.microsoft.com/office/drawing/2014/main" id="{167F3BE5-D273-4D37-B42C-F97635A166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CA59D1-CE3A-45B4-B4E9-4C410C6D122D}" type="slidenum">
              <a:rPr lang="zh-CN" altLang="en-US" smtClean="0">
                <a:latin typeface="包图简圆体" panose="02010601030101010101" pitchFamily="2" charset="-122"/>
                <a:ea typeface="包图简圆体" panose="02010601030101010101" pitchFamily="2" charset="-122"/>
              </a:rPr>
              <a:t>‹#›</a:t>
            </a:fld>
            <a:endParaRPr lang="zh-CN" altLang="en-US" dirty="0">
              <a:latin typeface="包图简圆体" panose="02010601030101010101" pitchFamily="2" charset="-122"/>
              <a:ea typeface="包图简圆体" panose="02010601030101010101" pitchFamily="2" charset="-122"/>
            </a:endParaRPr>
          </a:p>
        </p:txBody>
      </p:sp>
    </p:spTree>
    <p:extLst>
      <p:ext uri="{BB962C8B-B14F-4D97-AF65-F5344CB8AC3E}">
        <p14:creationId xmlns:p14="http://schemas.microsoft.com/office/powerpoint/2010/main" val="1616494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1C428-9CFF-47DE-ACFB-BD8695A81110}" type="datetimeFigureOut">
              <a:rPr lang="zh-CN" altLang="en-US" smtClean="0"/>
              <a:t>2023/5/23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F5A78-AD08-4FF4-8562-E645396D2B75}" type="slidenum">
              <a:rPr lang="zh-CN" altLang="en-US" smtClean="0"/>
              <a:t>‹#›</a:t>
            </a:fld>
            <a:endParaRPr lang="zh-CN" altLang="en-US"/>
          </a:p>
        </p:txBody>
      </p:sp>
    </p:spTree>
    <p:extLst>
      <p:ext uri="{BB962C8B-B14F-4D97-AF65-F5344CB8AC3E}">
        <p14:creationId xmlns:p14="http://schemas.microsoft.com/office/powerpoint/2010/main" val="4259131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svg"/><Relationship Id="rId7" Type="http://schemas.openxmlformats.org/officeDocument/2006/relationships/image" Target="../media/image18.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0.svg"/><Relationship Id="rId5" Type="http://schemas.openxmlformats.org/officeDocument/2006/relationships/image" Target="../media/image16.sv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1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E9B0DB71-075D-4822-A400-0EC98CC86D6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31" t="12611"/>
          <a:stretch/>
        </p:blipFill>
        <p:spPr>
          <a:xfrm>
            <a:off x="0" y="-2"/>
            <a:ext cx="5281020" cy="3429001"/>
          </a:xfrm>
          <a:prstGeom prst="rect">
            <a:avLst/>
          </a:prstGeom>
        </p:spPr>
      </p:pic>
      <p:pic>
        <p:nvPicPr>
          <p:cNvPr id="9" name="图形 8">
            <a:extLst>
              <a:ext uri="{FF2B5EF4-FFF2-40B4-BE49-F238E27FC236}">
                <a16:creationId xmlns:a16="http://schemas.microsoft.com/office/drawing/2014/main" id="{41771A36-1D24-45D6-A8D0-E8EE4644187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7701" b="23388"/>
          <a:stretch/>
        </p:blipFill>
        <p:spPr>
          <a:xfrm>
            <a:off x="4542584" y="1540708"/>
            <a:ext cx="7649416" cy="5317292"/>
          </a:xfrm>
          <a:prstGeom prst="rect">
            <a:avLst/>
          </a:prstGeom>
        </p:spPr>
      </p:pic>
      <p:pic>
        <p:nvPicPr>
          <p:cNvPr id="10" name="图形 9">
            <a:extLst>
              <a:ext uri="{FF2B5EF4-FFF2-40B4-BE49-F238E27FC236}">
                <a16:creationId xmlns:a16="http://schemas.microsoft.com/office/drawing/2014/main" id="{6247E4D3-AC34-4303-8E8F-0BCA7307208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5385" r="50000"/>
          <a:stretch/>
        </p:blipFill>
        <p:spPr>
          <a:xfrm>
            <a:off x="9012730" y="-1"/>
            <a:ext cx="3179270" cy="1540709"/>
          </a:xfrm>
          <a:prstGeom prst="rect">
            <a:avLst/>
          </a:prstGeom>
        </p:spPr>
      </p:pic>
      <p:pic>
        <p:nvPicPr>
          <p:cNvPr id="8" name="图形 7">
            <a:extLst>
              <a:ext uri="{FF2B5EF4-FFF2-40B4-BE49-F238E27FC236}">
                <a16:creationId xmlns:a16="http://schemas.microsoft.com/office/drawing/2014/main" id="{3238666D-4D6F-4367-A82C-A790B0D1767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0956"/>
          <a:stretch/>
        </p:blipFill>
        <p:spPr>
          <a:xfrm>
            <a:off x="0" y="4889049"/>
            <a:ext cx="1252548" cy="2613719"/>
          </a:xfrm>
          <a:prstGeom prst="rect">
            <a:avLst/>
          </a:prstGeom>
        </p:spPr>
      </p:pic>
      <p:pic>
        <p:nvPicPr>
          <p:cNvPr id="11" name="图形 10">
            <a:extLst>
              <a:ext uri="{FF2B5EF4-FFF2-40B4-BE49-F238E27FC236}">
                <a16:creationId xmlns:a16="http://schemas.microsoft.com/office/drawing/2014/main" id="{A4BE88C1-ADA3-4A05-9F5E-E140A857D6F5}"/>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17782" t="1243" r="5319" b="26177"/>
          <a:stretch/>
        </p:blipFill>
        <p:spPr>
          <a:xfrm>
            <a:off x="0" y="-1"/>
            <a:ext cx="12192000" cy="6858001"/>
          </a:xfrm>
          <a:prstGeom prst="rect">
            <a:avLst/>
          </a:prstGeom>
        </p:spPr>
      </p:pic>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2023/5/23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21598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2023/5/23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8044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63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5FF671B4-69EF-46A8-AA4D-1DB8D520E4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220038">
            <a:off x="5085834" y="316902"/>
            <a:ext cx="2020333" cy="1095134"/>
          </a:xfrm>
          <a:prstGeom prst="rect">
            <a:avLst/>
          </a:prstGeom>
        </p:spPr>
      </p:pic>
      <p:pic>
        <p:nvPicPr>
          <p:cNvPr id="7" name="图形 6">
            <a:extLst>
              <a:ext uri="{FF2B5EF4-FFF2-40B4-BE49-F238E27FC236}">
                <a16:creationId xmlns:a16="http://schemas.microsoft.com/office/drawing/2014/main" id="{661E660C-CF9C-43C4-BA5F-63FE4059E4B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220038">
            <a:off x="4897470" y="398001"/>
            <a:ext cx="2020333" cy="1095134"/>
          </a:xfrm>
          <a:prstGeom prst="rect">
            <a:avLst/>
          </a:prstGeom>
        </p:spPr>
      </p:pic>
      <p:pic>
        <p:nvPicPr>
          <p:cNvPr id="9" name="图形 8">
            <a:extLst>
              <a:ext uri="{FF2B5EF4-FFF2-40B4-BE49-F238E27FC236}">
                <a16:creationId xmlns:a16="http://schemas.microsoft.com/office/drawing/2014/main" id="{120FB746-6790-4BE4-91F5-B633BA8FDA2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flipV="1">
            <a:off x="0" y="5597874"/>
            <a:ext cx="1981199" cy="1260126"/>
          </a:xfrm>
          <a:prstGeom prst="rect">
            <a:avLst/>
          </a:prstGeom>
        </p:spPr>
      </p:pic>
      <p:pic>
        <p:nvPicPr>
          <p:cNvPr id="10" name="图形 9">
            <a:extLst>
              <a:ext uri="{FF2B5EF4-FFF2-40B4-BE49-F238E27FC236}">
                <a16:creationId xmlns:a16="http://schemas.microsoft.com/office/drawing/2014/main" id="{52E20B1E-C314-4E88-B9AE-CD5F10BE8F7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11" name="图形 10">
            <a:extLst>
              <a:ext uri="{FF2B5EF4-FFF2-40B4-BE49-F238E27FC236}">
                <a16:creationId xmlns:a16="http://schemas.microsoft.com/office/drawing/2014/main" id="{9288FC45-837D-48BC-BDC9-3CD533C1EC3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a:off x="0" y="1219"/>
            <a:ext cx="1981199" cy="1260126"/>
          </a:xfrm>
          <a:prstGeom prst="rect">
            <a:avLst/>
          </a:prstGeom>
        </p:spPr>
      </p:pic>
      <p:pic>
        <p:nvPicPr>
          <p:cNvPr id="12" name="图形 11">
            <a:extLst>
              <a:ext uri="{FF2B5EF4-FFF2-40B4-BE49-F238E27FC236}">
                <a16:creationId xmlns:a16="http://schemas.microsoft.com/office/drawing/2014/main" id="{6282E280-B99C-4EDB-9B3D-E0D560AE7E1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a:off x="10210801" y="1219"/>
            <a:ext cx="1981199" cy="1260126"/>
          </a:xfrm>
          <a:prstGeom prst="rect">
            <a:avLst/>
          </a:prstGeom>
        </p:spPr>
      </p:pic>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E1C8710A-6895-427A-9044-A17382BCEE4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14" t="46779"/>
          <a:stretch/>
        </p:blipFill>
        <p:spPr>
          <a:xfrm>
            <a:off x="0" y="-1"/>
            <a:ext cx="3268584" cy="1617786"/>
          </a:xfrm>
          <a:prstGeom prst="rect">
            <a:avLst/>
          </a:prstGeom>
        </p:spPr>
      </p:pic>
      <p:pic>
        <p:nvPicPr>
          <p:cNvPr id="7" name="图形 6">
            <a:extLst>
              <a:ext uri="{FF2B5EF4-FFF2-40B4-BE49-F238E27FC236}">
                <a16:creationId xmlns:a16="http://schemas.microsoft.com/office/drawing/2014/main" id="{56F5A750-6CF6-4662-93D5-746C3C54783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4714" r="31351" b="14323"/>
          <a:stretch/>
        </p:blipFill>
        <p:spPr>
          <a:xfrm>
            <a:off x="6565767" y="0"/>
            <a:ext cx="5626234" cy="6858000"/>
          </a:xfrm>
          <a:prstGeom prst="rect">
            <a:avLst/>
          </a:prstGeom>
        </p:spPr>
      </p:pic>
      <p:pic>
        <p:nvPicPr>
          <p:cNvPr id="10" name="图形 9">
            <a:extLst>
              <a:ext uri="{FF2B5EF4-FFF2-40B4-BE49-F238E27FC236}">
                <a16:creationId xmlns:a16="http://schemas.microsoft.com/office/drawing/2014/main" id="{63CDA7F3-A6F9-4F2B-AAB7-F659EFA1F07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772" r="23374"/>
          <a:stretch/>
        </p:blipFill>
        <p:spPr>
          <a:xfrm>
            <a:off x="7793442" y="-1"/>
            <a:ext cx="4398558" cy="4318316"/>
          </a:xfrm>
          <a:prstGeom prst="rect">
            <a:avLst/>
          </a:prstGeom>
        </p:spPr>
      </p:pic>
      <p:pic>
        <p:nvPicPr>
          <p:cNvPr id="11" name="图形 10">
            <a:extLst>
              <a:ext uri="{FF2B5EF4-FFF2-40B4-BE49-F238E27FC236}">
                <a16:creationId xmlns:a16="http://schemas.microsoft.com/office/drawing/2014/main" id="{92EA1398-ED99-401F-B813-6303D52E288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19667" t="10322" r="14601" b="9883"/>
          <a:stretch/>
        </p:blipFill>
        <p:spPr>
          <a:xfrm>
            <a:off x="-1" y="1"/>
            <a:ext cx="12192001" cy="6858000"/>
          </a:xfrm>
          <a:prstGeom prst="rect">
            <a:avLst/>
          </a:prstGeom>
        </p:spPr>
      </p:pic>
      <p:pic>
        <p:nvPicPr>
          <p:cNvPr id="9" name="图形 8">
            <a:extLst>
              <a:ext uri="{FF2B5EF4-FFF2-40B4-BE49-F238E27FC236}">
                <a16:creationId xmlns:a16="http://schemas.microsoft.com/office/drawing/2014/main" id="{B5C6DDD2-9D92-429A-8147-20B650405733}"/>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l="38116" t="1648" b="50000"/>
          <a:stretch/>
        </p:blipFill>
        <p:spPr>
          <a:xfrm>
            <a:off x="0" y="6260123"/>
            <a:ext cx="2419684" cy="597878"/>
          </a:xfrm>
          <a:prstGeom prst="rect">
            <a:avLst/>
          </a:prstGeom>
        </p:spPr>
      </p:pic>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13" name="图形 12">
            <a:extLst>
              <a:ext uri="{FF2B5EF4-FFF2-40B4-BE49-F238E27FC236}">
                <a16:creationId xmlns:a16="http://schemas.microsoft.com/office/drawing/2014/main" id="{3E83A048-910D-4508-BAC9-48FD133773F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p:blipFill>
        <p:spPr>
          <a:xfrm flipH="1">
            <a:off x="9772316" y="6260123"/>
            <a:ext cx="2419684" cy="597878"/>
          </a:xfrm>
          <a:prstGeom prst="rect">
            <a:avLst/>
          </a:prstGeom>
        </p:spPr>
      </p:pic>
      <p:pic>
        <p:nvPicPr>
          <p:cNvPr id="12" name="图形 11">
            <a:extLst>
              <a:ext uri="{FF2B5EF4-FFF2-40B4-BE49-F238E27FC236}">
                <a16:creationId xmlns:a16="http://schemas.microsoft.com/office/drawing/2014/main" id="{16BF96F3-AA64-4EC2-AF2E-F399E198B2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45385" r="50000"/>
          <a:stretch/>
        </p:blipFill>
        <p:spPr>
          <a:xfrm flipH="1">
            <a:off x="0" y="0"/>
            <a:ext cx="2264250" cy="1097280"/>
          </a:xfrm>
          <a:prstGeom prst="rect">
            <a:avLst/>
          </a:prstGeom>
        </p:spPr>
      </p:pic>
      <p:pic>
        <p:nvPicPr>
          <p:cNvPr id="8" name="图形 7">
            <a:extLst>
              <a:ext uri="{FF2B5EF4-FFF2-40B4-BE49-F238E27FC236}">
                <a16:creationId xmlns:a16="http://schemas.microsoft.com/office/drawing/2014/main" id="{DB083549-C44D-4E9B-8FDA-822856827A40}"/>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V="1">
            <a:off x="10210801" y="5597874"/>
            <a:ext cx="1981199" cy="1260126"/>
          </a:xfrm>
          <a:prstGeom prst="rect">
            <a:avLst/>
          </a:prstGeom>
        </p:spPr>
      </p:pic>
      <p:pic>
        <p:nvPicPr>
          <p:cNvPr id="9" name="图形 8">
            <a:extLst>
              <a:ext uri="{FF2B5EF4-FFF2-40B4-BE49-F238E27FC236}">
                <a16:creationId xmlns:a16="http://schemas.microsoft.com/office/drawing/2014/main" id="{9B1678A8-AC47-4A01-9C12-0C5AE37CE8F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61852" t="10321" r="14601" b="57357"/>
          <a:stretch/>
        </p:blipFill>
        <p:spPr>
          <a:xfrm flipH="1">
            <a:off x="0" y="1219"/>
            <a:ext cx="1981199" cy="1260126"/>
          </a:xfrm>
          <a:prstGeom prst="rect">
            <a:avLst/>
          </a:prstGeom>
        </p:spPr>
      </p:pic>
      <p:pic>
        <p:nvPicPr>
          <p:cNvPr id="10" name="图形 9">
            <a:extLst>
              <a:ext uri="{FF2B5EF4-FFF2-40B4-BE49-F238E27FC236}">
                <a16:creationId xmlns:a16="http://schemas.microsoft.com/office/drawing/2014/main" id="{9FAD0AF5-84CD-4EBB-AB6E-13229D157E2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p:blipFill>
        <p:spPr>
          <a:xfrm>
            <a:off x="-1" y="6211146"/>
            <a:ext cx="2910841" cy="646854"/>
          </a:xfrm>
          <a:prstGeom prst="rect">
            <a:avLst/>
          </a:prstGeom>
        </p:spPr>
      </p:pic>
      <p:pic>
        <p:nvPicPr>
          <p:cNvPr id="11" name="图形 10">
            <a:extLst>
              <a:ext uri="{FF2B5EF4-FFF2-40B4-BE49-F238E27FC236}">
                <a16:creationId xmlns:a16="http://schemas.microsoft.com/office/drawing/2014/main" id="{ACD991FB-BEF0-4E36-8819-B104477B915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9667" t="79832" r="58888" b="9883"/>
          <a:stretch/>
        </p:blipFill>
        <p:spPr>
          <a:xfrm flipH="1" flipV="1">
            <a:off x="9281159" y="0"/>
            <a:ext cx="2910841" cy="646854"/>
          </a:xfrm>
          <a:prstGeom prst="rect">
            <a:avLst/>
          </a:prstGeom>
        </p:spPr>
      </p:pic>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623392" y="452669"/>
            <a:ext cx="4416171" cy="374409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5327915" y="452669"/>
            <a:ext cx="6240693"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5327915"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7488261"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9648608" y="2420765"/>
            <a:ext cx="1920000" cy="17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包图简圆体" panose="02010601030101010101" pitchFamily="2" charset="-122"/>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pic>
        <p:nvPicPr>
          <p:cNvPr id="14" name="图形 13">
            <a:extLst>
              <a:ext uri="{FF2B5EF4-FFF2-40B4-BE49-F238E27FC236}">
                <a16:creationId xmlns:a16="http://schemas.microsoft.com/office/drawing/2014/main" id="{FAE1EADA-2089-41BE-B4B5-23681AD8540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8116" t="1648" b="50000"/>
          <a:stretch/>
        </p:blipFill>
        <p:spPr>
          <a:xfrm flipH="1">
            <a:off x="9772316" y="6260123"/>
            <a:ext cx="2419684" cy="597878"/>
          </a:xfrm>
          <a:prstGeom prst="rect">
            <a:avLst/>
          </a:prstGeom>
        </p:spPr>
      </p:pic>
      <p:pic>
        <p:nvPicPr>
          <p:cNvPr id="15" name="图形 14">
            <a:extLst>
              <a:ext uri="{FF2B5EF4-FFF2-40B4-BE49-F238E27FC236}">
                <a16:creationId xmlns:a16="http://schemas.microsoft.com/office/drawing/2014/main" id="{93F6FE74-C7EE-4D89-8187-2F15ECEB8590}"/>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61852" t="10321" r="14601" b="57357"/>
          <a:stretch/>
        </p:blipFill>
        <p:spPr>
          <a:xfrm flipV="1">
            <a:off x="10210801" y="5597874"/>
            <a:ext cx="1981199" cy="1260126"/>
          </a:xfrm>
          <a:prstGeom prst="rect">
            <a:avLst/>
          </a:prstGeom>
        </p:spPr>
      </p:pic>
      <p:pic>
        <p:nvPicPr>
          <p:cNvPr id="16" name="图形 15">
            <a:extLst>
              <a:ext uri="{FF2B5EF4-FFF2-40B4-BE49-F238E27FC236}">
                <a16:creationId xmlns:a16="http://schemas.microsoft.com/office/drawing/2014/main" id="{AA8F1C1B-EA36-4DE4-A9E1-77874B0D3D03}"/>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9667" t="79832" r="58888" b="9883"/>
          <a:stretch/>
        </p:blipFill>
        <p:spPr>
          <a:xfrm>
            <a:off x="-1" y="6211146"/>
            <a:ext cx="2910841" cy="646854"/>
          </a:xfrm>
          <a:prstGeom prst="rect">
            <a:avLst/>
          </a:prstGeom>
        </p:spPr>
      </p:pic>
    </p:spTree>
    <p:extLst>
      <p:ext uri="{BB962C8B-B14F-4D97-AF65-F5344CB8AC3E}">
        <p14:creationId xmlns:p14="http://schemas.microsoft.com/office/powerpoint/2010/main" val="27143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1007605" y="67044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7835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包图简圆体" panose="02010601030101010101" pitchFamily="2" charset="-122"/>
              </a:defRPr>
            </a:lvl1pPr>
          </a:lstStyle>
          <a:p>
            <a:fld id="{D997B5FA-0921-464F-AAE1-844C04324D75}" type="datetimeFigureOut">
              <a:rPr lang="zh-CN" altLang="en-US" smtClean="0"/>
              <a:pPr/>
              <a:t>2023/5/23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包图简圆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包图简圆体" panose="02010601030101010101" pitchFamily="2" charset="-122"/>
              </a:defRPr>
            </a:lvl1pPr>
          </a:lstStyle>
          <a:p>
            <a:fld id="{565CE74E-AB26-4998-AD42-012C4C1AD076}" type="slidenum">
              <a:rPr lang="zh-CN" altLang="en-US" smtClean="0"/>
              <a:pPr/>
              <a:t>‹#›</a:t>
            </a:fld>
            <a:endParaRPr lang="zh-CN" altLang="en-US" dirty="0"/>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1" r:id="rId5"/>
    <p:sldLayoutId id="2147483653" r:id="rId6"/>
    <p:sldLayoutId id="2147483662"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包图简圆体" panose="02010601030101010101" pitchFamily="2"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包图简圆体" panose="02010601030101010101" pitchFamily="2"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包图简圆体" panose="02010601030101010101" pitchFamily="2"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包图简圆体" panose="02010601030101010101" pitchFamily="2"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包图简圆体" panose="02010601030101010101" pitchFamily="2"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44435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02DA6E-11BA-46E8-90F2-6D4224563A84}"/>
              </a:ext>
            </a:extLst>
          </p:cNvPr>
          <p:cNvSpPr txBox="1"/>
          <p:nvPr/>
        </p:nvSpPr>
        <p:spPr>
          <a:xfrm>
            <a:off x="2887429" y="2276009"/>
            <a:ext cx="6417141" cy="1754326"/>
          </a:xfrm>
          <a:prstGeom prst="rect">
            <a:avLst/>
          </a:prstGeom>
          <a:noFill/>
        </p:spPr>
        <p:txBody>
          <a:bodyPr wrap="none" rtlCol="0">
            <a:spAutoFit/>
          </a:bodyPr>
          <a:lstStyle/>
          <a:p>
            <a:pPr algn="ctr"/>
            <a:r>
              <a:rPr lang="zh-CN" altLang="en-US" sz="5400" dirty="0">
                <a:solidFill>
                  <a:srgbClr val="4A5A69"/>
                </a:solidFill>
                <a:cs typeface="+mn-ea"/>
                <a:sym typeface="+mn-lt"/>
              </a:rPr>
              <a:t>自我优势效应中</a:t>
            </a:r>
            <a:endParaRPr lang="en-US" altLang="zh-CN" sz="5400" dirty="0">
              <a:solidFill>
                <a:srgbClr val="4A5A69"/>
              </a:solidFill>
              <a:cs typeface="+mn-ea"/>
              <a:sym typeface="+mn-lt"/>
            </a:endParaRPr>
          </a:p>
          <a:p>
            <a:pPr algn="ctr"/>
            <a:r>
              <a:rPr lang="zh-CN" altLang="en-US" sz="5400" dirty="0">
                <a:solidFill>
                  <a:srgbClr val="4A5A69"/>
                </a:solidFill>
                <a:cs typeface="+mn-ea"/>
                <a:sym typeface="+mn-lt"/>
              </a:rPr>
              <a:t>自上而下的加工机制</a:t>
            </a:r>
          </a:p>
        </p:txBody>
      </p:sp>
      <p:sp>
        <p:nvSpPr>
          <p:cNvPr id="3" name="文本框 2">
            <a:extLst>
              <a:ext uri="{FF2B5EF4-FFF2-40B4-BE49-F238E27FC236}">
                <a16:creationId xmlns:a16="http://schemas.microsoft.com/office/drawing/2014/main" id="{4F7F7A78-BE81-B66B-2310-ED7CE8DECE06}"/>
              </a:ext>
            </a:extLst>
          </p:cNvPr>
          <p:cNvSpPr txBox="1"/>
          <p:nvPr/>
        </p:nvSpPr>
        <p:spPr>
          <a:xfrm>
            <a:off x="4985209" y="4178838"/>
            <a:ext cx="3396793" cy="400110"/>
          </a:xfrm>
          <a:prstGeom prst="rect">
            <a:avLst/>
          </a:prstGeom>
          <a:noFill/>
        </p:spPr>
        <p:txBody>
          <a:bodyPr wrap="square" rtlCol="0">
            <a:spAutoFit/>
          </a:bodyPr>
          <a:lstStyle/>
          <a:p>
            <a:r>
              <a:rPr lang="zh-CN" altLang="en-US" sz="2000" dirty="0"/>
              <a:t>汇报人：马嘉晨</a:t>
            </a:r>
          </a:p>
        </p:txBody>
      </p:sp>
      <p:sp>
        <p:nvSpPr>
          <p:cNvPr id="4" name="文本框 3">
            <a:extLst>
              <a:ext uri="{FF2B5EF4-FFF2-40B4-BE49-F238E27FC236}">
                <a16:creationId xmlns:a16="http://schemas.microsoft.com/office/drawing/2014/main" id="{4F43BC75-CD9B-37D8-1C7F-F06A8D0AC825}"/>
              </a:ext>
            </a:extLst>
          </p:cNvPr>
          <p:cNvSpPr txBox="1"/>
          <p:nvPr/>
        </p:nvSpPr>
        <p:spPr>
          <a:xfrm>
            <a:off x="4985209" y="5057390"/>
            <a:ext cx="3073138" cy="400110"/>
          </a:xfrm>
          <a:prstGeom prst="rect">
            <a:avLst/>
          </a:prstGeom>
          <a:noFill/>
        </p:spPr>
        <p:txBody>
          <a:bodyPr wrap="square" rtlCol="0">
            <a:spAutoFit/>
          </a:bodyPr>
          <a:lstStyle/>
          <a:p>
            <a:r>
              <a:rPr lang="zh-CN" altLang="en-US" sz="2000" dirty="0"/>
              <a:t>日期：</a:t>
            </a:r>
            <a:r>
              <a:rPr lang="en-US" altLang="zh-CN" sz="2000" dirty="0"/>
              <a:t>2023</a:t>
            </a:r>
            <a:r>
              <a:rPr lang="zh-CN" altLang="en-US" sz="2000" dirty="0"/>
              <a:t>年</a:t>
            </a:r>
            <a:r>
              <a:rPr lang="en-US" altLang="zh-CN" sz="2000" dirty="0"/>
              <a:t>1</a:t>
            </a:r>
            <a:r>
              <a:rPr lang="zh-CN" altLang="en-US" sz="2000" dirty="0"/>
              <a:t>月</a:t>
            </a:r>
            <a:r>
              <a:rPr lang="en-US" altLang="zh-CN" sz="2000" dirty="0"/>
              <a:t>13</a:t>
            </a:r>
            <a:r>
              <a:rPr lang="zh-CN" altLang="en-US" sz="2000" dirty="0"/>
              <a:t>日</a:t>
            </a:r>
          </a:p>
        </p:txBody>
      </p:sp>
      <p:sp>
        <p:nvSpPr>
          <p:cNvPr id="5" name="文本框 4">
            <a:extLst>
              <a:ext uri="{FF2B5EF4-FFF2-40B4-BE49-F238E27FC236}">
                <a16:creationId xmlns:a16="http://schemas.microsoft.com/office/drawing/2014/main" id="{4AEFDB72-4997-4E02-21D3-0AE2921C5BBE}"/>
              </a:ext>
            </a:extLst>
          </p:cNvPr>
          <p:cNvSpPr txBox="1"/>
          <p:nvPr/>
        </p:nvSpPr>
        <p:spPr>
          <a:xfrm>
            <a:off x="4985208" y="4618114"/>
            <a:ext cx="3396793" cy="400110"/>
          </a:xfrm>
          <a:prstGeom prst="rect">
            <a:avLst/>
          </a:prstGeom>
          <a:noFill/>
        </p:spPr>
        <p:txBody>
          <a:bodyPr wrap="square" rtlCol="0">
            <a:spAutoFit/>
          </a:bodyPr>
          <a:lstStyle/>
          <a:p>
            <a:r>
              <a:rPr lang="zh-CN" altLang="en-US" sz="2000" dirty="0"/>
              <a:t>参与者：刘逸康、郑元瑞</a:t>
            </a:r>
          </a:p>
        </p:txBody>
      </p:sp>
    </p:spTree>
    <p:extLst>
      <p:ext uri="{BB962C8B-B14F-4D97-AF65-F5344CB8AC3E}">
        <p14:creationId xmlns:p14="http://schemas.microsoft.com/office/powerpoint/2010/main" val="1714358029"/>
      </p:ext>
    </p:extLst>
  </p:cSld>
  <p:clrMapOvr>
    <a:masterClrMapping/>
  </p:clrMapOvr>
  <mc:AlternateContent xmlns:mc="http://schemas.openxmlformats.org/markup-compatibility/2006" xmlns:p14="http://schemas.microsoft.com/office/powerpoint/2010/main">
    <mc:Choice Requires="p14">
      <p:transition p14:dur="0" advTm="12288"/>
    </mc:Choice>
    <mc:Fallback xmlns="">
      <p:transition advTm="1228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022663" y="371383"/>
            <a:ext cx="1620957" cy="523220"/>
          </a:xfrm>
          <a:prstGeom prst="rect">
            <a:avLst/>
          </a:prstGeom>
          <a:noFill/>
        </p:spPr>
        <p:txBody>
          <a:bodyPr wrap="none" rtlCol="0">
            <a:spAutoFit/>
          </a:bodyPr>
          <a:lstStyle/>
          <a:p>
            <a:pPr algn="ctr"/>
            <a:r>
              <a:rPr lang="zh-CN" altLang="en-US" sz="2800" dirty="0">
                <a:solidFill>
                  <a:srgbClr val="4A5A69"/>
                </a:solidFill>
                <a:cs typeface="+mn-ea"/>
                <a:sym typeface="+mn-lt"/>
              </a:rPr>
              <a:t>范式介绍</a:t>
            </a:r>
          </a:p>
        </p:txBody>
      </p:sp>
      <p:sp>
        <p:nvSpPr>
          <p:cNvPr id="68" name="文本框 67">
            <a:extLst>
              <a:ext uri="{FF2B5EF4-FFF2-40B4-BE49-F238E27FC236}">
                <a16:creationId xmlns:a16="http://schemas.microsoft.com/office/drawing/2014/main" id="{7F8F6D8B-B07E-95AA-FB39-7FC1B6146E87}"/>
              </a:ext>
            </a:extLst>
          </p:cNvPr>
          <p:cNvSpPr txBox="1"/>
          <p:nvPr/>
        </p:nvSpPr>
        <p:spPr>
          <a:xfrm>
            <a:off x="7744352" y="1947351"/>
            <a:ext cx="2432115" cy="2176686"/>
          </a:xfrm>
          <a:prstGeom prst="rect">
            <a:avLst/>
          </a:prstGeom>
          <a:noFill/>
        </p:spPr>
        <p:txBody>
          <a:bodyPr wrap="square" rtlCol="0">
            <a:spAutoFit/>
          </a:bodyPr>
          <a:lstStyle/>
          <a:p>
            <a:pPr>
              <a:lnSpc>
                <a:spcPct val="125000"/>
              </a:lnSpc>
            </a:pPr>
            <a:r>
              <a:rPr lang="zh-CN" altLang="en-US" dirty="0"/>
              <a:t>①学习阶段：</a:t>
            </a:r>
            <a:endParaRPr lang="en-US" altLang="zh-CN" dirty="0"/>
          </a:p>
          <a:p>
            <a:pPr>
              <a:lnSpc>
                <a:spcPct val="125000"/>
              </a:lnSpc>
            </a:pPr>
            <a:r>
              <a:rPr lang="zh-CN" altLang="en-US" dirty="0"/>
              <a:t>多个中性几何图形（圆形、正方形等）</a:t>
            </a:r>
            <a:endParaRPr lang="en-US" altLang="zh-CN" dirty="0"/>
          </a:p>
          <a:p>
            <a:pPr>
              <a:lnSpc>
                <a:spcPct val="125000"/>
              </a:lnSpc>
            </a:pPr>
            <a:r>
              <a:rPr lang="en-US" altLang="zh-CN" dirty="0"/>
              <a:t>             </a:t>
            </a:r>
            <a:r>
              <a:rPr lang="zh-CN" altLang="en-US" sz="2000" b="1" dirty="0"/>
              <a:t>＋</a:t>
            </a:r>
            <a:endParaRPr lang="en-US" altLang="zh-CN" sz="2000" b="1" dirty="0"/>
          </a:p>
          <a:p>
            <a:pPr>
              <a:lnSpc>
                <a:spcPct val="125000"/>
              </a:lnSpc>
            </a:pPr>
            <a:r>
              <a:rPr lang="zh-CN" altLang="en-US" dirty="0"/>
              <a:t>不同社会相关性的人</a:t>
            </a:r>
            <a:endParaRPr lang="en-US" altLang="zh-CN" dirty="0"/>
          </a:p>
          <a:p>
            <a:pPr>
              <a:lnSpc>
                <a:spcPct val="125000"/>
              </a:lnSpc>
            </a:pPr>
            <a:r>
              <a:rPr lang="zh-CN" altLang="en-US" dirty="0"/>
              <a:t>（自我、朋友、生人）</a:t>
            </a:r>
          </a:p>
        </p:txBody>
      </p:sp>
      <p:sp>
        <p:nvSpPr>
          <p:cNvPr id="96" name="文本框 95">
            <a:extLst>
              <a:ext uri="{FF2B5EF4-FFF2-40B4-BE49-F238E27FC236}">
                <a16:creationId xmlns:a16="http://schemas.microsoft.com/office/drawing/2014/main" id="{3EC17CB2-2CFC-C33B-B75B-4E2752E5F875}"/>
              </a:ext>
            </a:extLst>
          </p:cNvPr>
          <p:cNvSpPr txBox="1"/>
          <p:nvPr/>
        </p:nvSpPr>
        <p:spPr>
          <a:xfrm>
            <a:off x="4120852" y="894603"/>
            <a:ext cx="3623500" cy="400110"/>
          </a:xfrm>
          <a:prstGeom prst="rect">
            <a:avLst/>
          </a:prstGeom>
          <a:noFill/>
        </p:spPr>
        <p:txBody>
          <a:bodyPr wrap="square" rtlCol="0">
            <a:spAutoFit/>
          </a:bodyPr>
          <a:lstStyle/>
          <a:p>
            <a:pPr algn="ctr"/>
            <a:r>
              <a:rPr lang="zh-CN" altLang="en-US" sz="2000" b="1" dirty="0"/>
              <a:t>自我联结学习范式</a:t>
            </a:r>
          </a:p>
        </p:txBody>
      </p:sp>
      <p:sp>
        <p:nvSpPr>
          <p:cNvPr id="98" name="文本框 97">
            <a:extLst>
              <a:ext uri="{FF2B5EF4-FFF2-40B4-BE49-F238E27FC236}">
                <a16:creationId xmlns:a16="http://schemas.microsoft.com/office/drawing/2014/main" id="{8CA95C9F-B276-7B38-CF00-B36ADB1DD629}"/>
              </a:ext>
            </a:extLst>
          </p:cNvPr>
          <p:cNvSpPr txBox="1"/>
          <p:nvPr/>
        </p:nvSpPr>
        <p:spPr>
          <a:xfrm>
            <a:off x="7744352" y="4292336"/>
            <a:ext cx="3746922" cy="1445717"/>
          </a:xfrm>
          <a:prstGeom prst="rect">
            <a:avLst/>
          </a:prstGeom>
          <a:noFill/>
        </p:spPr>
        <p:txBody>
          <a:bodyPr wrap="square" rtlCol="0">
            <a:spAutoFit/>
          </a:bodyPr>
          <a:lstStyle/>
          <a:p>
            <a:pPr>
              <a:lnSpc>
                <a:spcPct val="125000"/>
              </a:lnSpc>
            </a:pPr>
            <a:r>
              <a:rPr lang="zh-CN" altLang="en-US" dirty="0"/>
              <a:t>②图形</a:t>
            </a:r>
            <a:r>
              <a:rPr lang="en-US" altLang="zh-CN" dirty="0"/>
              <a:t>-</a:t>
            </a:r>
            <a:r>
              <a:rPr lang="zh-CN" altLang="en-US" dirty="0"/>
              <a:t>标签知觉匹配任务：</a:t>
            </a:r>
            <a:endParaRPr lang="en-US" altLang="zh-CN" dirty="0"/>
          </a:p>
          <a:p>
            <a:pPr>
              <a:lnSpc>
                <a:spcPct val="125000"/>
              </a:lnSpc>
            </a:pPr>
            <a:r>
              <a:rPr lang="zh-CN" altLang="en-US" dirty="0"/>
              <a:t>判断图形与标签是否符合学习阶段的对应关系。记录被试按键的反应时和正确率</a:t>
            </a:r>
          </a:p>
        </p:txBody>
      </p:sp>
      <p:sp>
        <p:nvSpPr>
          <p:cNvPr id="109" name="文本框 108">
            <a:extLst>
              <a:ext uri="{FF2B5EF4-FFF2-40B4-BE49-F238E27FC236}">
                <a16:creationId xmlns:a16="http://schemas.microsoft.com/office/drawing/2014/main" id="{4159B621-483C-F8B7-B76F-78A0C7039322}"/>
              </a:ext>
            </a:extLst>
          </p:cNvPr>
          <p:cNvSpPr txBox="1"/>
          <p:nvPr/>
        </p:nvSpPr>
        <p:spPr>
          <a:xfrm>
            <a:off x="8199311" y="1408359"/>
            <a:ext cx="2219780" cy="370693"/>
          </a:xfrm>
          <a:prstGeom prst="rect">
            <a:avLst/>
          </a:prstGeom>
          <a:noFill/>
        </p:spPr>
        <p:txBody>
          <a:bodyPr wrap="square" rtlCol="0">
            <a:spAutoFit/>
          </a:bodyPr>
          <a:lstStyle/>
          <a:p>
            <a:pPr algn="ctr"/>
            <a:r>
              <a:rPr lang="zh-CN" altLang="en-US" b="1" dirty="0"/>
              <a:t>实验流程</a:t>
            </a:r>
          </a:p>
        </p:txBody>
      </p:sp>
      <p:sp>
        <p:nvSpPr>
          <p:cNvPr id="110" name="文本框 109">
            <a:extLst>
              <a:ext uri="{FF2B5EF4-FFF2-40B4-BE49-F238E27FC236}">
                <a16:creationId xmlns:a16="http://schemas.microsoft.com/office/drawing/2014/main" id="{734C56D3-049A-F0BA-3145-80F71F8D1BBE}"/>
              </a:ext>
            </a:extLst>
          </p:cNvPr>
          <p:cNvSpPr txBox="1"/>
          <p:nvPr/>
        </p:nvSpPr>
        <p:spPr>
          <a:xfrm>
            <a:off x="843932" y="1366919"/>
            <a:ext cx="6014301" cy="4801314"/>
          </a:xfrm>
          <a:prstGeom prst="rect">
            <a:avLst/>
          </a:prstGeom>
          <a:noFill/>
        </p:spPr>
        <p:txBody>
          <a:bodyPr wrap="square" rtlCol="0">
            <a:spAutoFit/>
          </a:bodyPr>
          <a:lstStyle/>
          <a:p>
            <a:pPr algn="ctr"/>
            <a:r>
              <a:rPr lang="zh-CN" altLang="en-US" b="1" dirty="0"/>
              <a:t>范式提出</a:t>
            </a:r>
            <a:endParaRPr lang="en-US" altLang="zh-CN" b="1" dirty="0"/>
          </a:p>
          <a:p>
            <a:pPr>
              <a:lnSpc>
                <a:spcPct val="125000"/>
              </a:lnSpc>
            </a:pPr>
            <a:r>
              <a:rPr lang="zh-CN" altLang="en-US" dirty="0"/>
              <a:t>自我相关信息与他人相关信息之间的差异，除了“自我”</a:t>
            </a:r>
            <a:r>
              <a:rPr lang="en-US" altLang="zh-CN" dirty="0"/>
              <a:t>VS</a:t>
            </a:r>
            <a:r>
              <a:rPr lang="zh-CN" altLang="en-US" dirty="0"/>
              <a:t>“非我”，还有熟悉程度、感情色彩、社会突显性等维度的差异（杨红升，</a:t>
            </a:r>
            <a:r>
              <a:rPr lang="en-US" altLang="zh-CN" dirty="0"/>
              <a:t>2013</a:t>
            </a:r>
            <a:r>
              <a:rPr lang="zh-CN" altLang="en-US" dirty="0"/>
              <a:t>）</a:t>
            </a:r>
            <a:endParaRPr lang="en-US" altLang="zh-CN" dirty="0"/>
          </a:p>
          <a:p>
            <a:pPr>
              <a:lnSpc>
                <a:spcPct val="125000"/>
              </a:lnSpc>
            </a:pPr>
            <a:endParaRPr lang="en-US" altLang="zh-CN" dirty="0"/>
          </a:p>
          <a:p>
            <a:pPr>
              <a:lnSpc>
                <a:spcPct val="125000"/>
              </a:lnSpc>
            </a:pPr>
            <a:r>
              <a:rPr lang="zh-CN" altLang="en-US" dirty="0"/>
              <a:t>隋洁等发现人们在加工与自我建立暂时联结的中性刺激时，也会表现出自我加工优势</a:t>
            </a:r>
            <a:r>
              <a:rPr lang="en-US" altLang="zh-CN" dirty="0"/>
              <a:t>(</a:t>
            </a:r>
            <a:r>
              <a:rPr lang="en-US" altLang="zh-CN" sz="1800" dirty="0">
                <a:effectLst/>
                <a:latin typeface="Times New Roman" panose="02020603050405020304" pitchFamily="18" charset="0"/>
                <a:ea typeface="宋体" panose="02010600030101010101" pitchFamily="2" charset="-122"/>
              </a:rPr>
              <a:t>Sui, Liu, Wang, &amp; Han,2009</a:t>
            </a:r>
            <a:r>
              <a:rPr lang="en-US" altLang="zh-CN" dirty="0"/>
              <a:t>)</a:t>
            </a:r>
            <a:r>
              <a:rPr lang="zh-CN" altLang="en-US" dirty="0"/>
              <a:t>。</a:t>
            </a:r>
            <a:endParaRPr lang="en-US" altLang="zh-CN" dirty="0"/>
          </a:p>
          <a:p>
            <a:pPr>
              <a:lnSpc>
                <a:spcPct val="125000"/>
              </a:lnSpc>
            </a:pPr>
            <a:r>
              <a:rPr lang="zh-CN" altLang="en-US" dirty="0"/>
              <a:t>在此基础上，提出了自我联结学习范式</a:t>
            </a:r>
            <a:endParaRPr lang="en-US" altLang="zh-CN" dirty="0"/>
          </a:p>
          <a:p>
            <a:pPr>
              <a:lnSpc>
                <a:spcPct val="125000"/>
              </a:lnSpc>
            </a:pPr>
            <a:r>
              <a:rPr lang="zh-CN" altLang="en-US" dirty="0"/>
              <a:t>优点：排除了以往自我研究中刺激熟悉性等因素的混淆</a:t>
            </a:r>
          </a:p>
          <a:p>
            <a:pPr>
              <a:lnSpc>
                <a:spcPct val="125000"/>
              </a:lnSpc>
            </a:pPr>
            <a:endParaRPr lang="en-US" altLang="zh-CN" dirty="0"/>
          </a:p>
          <a:p>
            <a:pPr>
              <a:lnSpc>
                <a:spcPct val="125000"/>
              </a:lnSpc>
            </a:pPr>
            <a:r>
              <a:rPr lang="zh-CN" altLang="en-US" dirty="0"/>
              <a:t>被试内自变量：①图形的社会突显性（自我</a:t>
            </a:r>
            <a:r>
              <a:rPr lang="en-US" altLang="zh-CN" dirty="0"/>
              <a:t>VS</a:t>
            </a:r>
            <a:r>
              <a:rPr lang="zh-CN" altLang="en-US" dirty="0"/>
              <a:t>朋友</a:t>
            </a:r>
            <a:r>
              <a:rPr lang="en-US" altLang="zh-CN" dirty="0"/>
              <a:t>VS</a:t>
            </a:r>
            <a:r>
              <a:rPr lang="zh-CN" altLang="en-US" dirty="0"/>
              <a:t>生人）                  ②图形</a:t>
            </a:r>
            <a:r>
              <a:rPr lang="en-US" altLang="zh-CN" dirty="0"/>
              <a:t>-</a:t>
            </a:r>
            <a:r>
              <a:rPr lang="zh-CN" altLang="en-US" dirty="0"/>
              <a:t>标签的匹配情况（匹配</a:t>
            </a:r>
            <a:r>
              <a:rPr lang="en-US" altLang="zh-CN" dirty="0"/>
              <a:t>VS</a:t>
            </a:r>
            <a:r>
              <a:rPr lang="zh-CN" altLang="en-US" dirty="0"/>
              <a:t>不匹配）</a:t>
            </a:r>
            <a:endParaRPr lang="en-US" altLang="zh-CN" dirty="0"/>
          </a:p>
          <a:p>
            <a:pPr>
              <a:lnSpc>
                <a:spcPct val="125000"/>
              </a:lnSpc>
            </a:pPr>
            <a:r>
              <a:rPr lang="zh-CN" altLang="en-US" dirty="0"/>
              <a:t>因变量：被试按键的反应时、正确率</a:t>
            </a:r>
            <a:endParaRPr lang="en-US" altLang="zh-CN" dirty="0"/>
          </a:p>
          <a:p>
            <a:endParaRPr lang="en-US" altLang="zh-CN" dirty="0"/>
          </a:p>
        </p:txBody>
      </p:sp>
    </p:spTree>
    <p:extLst>
      <p:ext uri="{BB962C8B-B14F-4D97-AF65-F5344CB8AC3E}">
        <p14:creationId xmlns:p14="http://schemas.microsoft.com/office/powerpoint/2010/main" val="2727655147"/>
      </p:ext>
    </p:extLst>
  </p:cSld>
  <p:clrMapOvr>
    <a:masterClrMapping/>
  </p:clrMapOvr>
  <mc:AlternateContent xmlns:mc="http://schemas.openxmlformats.org/markup-compatibility/2006" xmlns:p14="http://schemas.microsoft.com/office/powerpoint/2010/main">
    <mc:Choice Requires="p14">
      <p:transition p14:dur="0" advTm="112908"/>
    </mc:Choice>
    <mc:Fallback xmlns="">
      <p:transition advTm="11290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022663" y="371383"/>
            <a:ext cx="1620957" cy="523220"/>
          </a:xfrm>
          <a:prstGeom prst="rect">
            <a:avLst/>
          </a:prstGeom>
          <a:noFill/>
        </p:spPr>
        <p:txBody>
          <a:bodyPr wrap="none" rtlCol="0">
            <a:spAutoFit/>
          </a:bodyPr>
          <a:lstStyle/>
          <a:p>
            <a:pPr algn="ctr"/>
            <a:r>
              <a:rPr lang="zh-CN" altLang="en-US" sz="2800" dirty="0">
                <a:solidFill>
                  <a:srgbClr val="4A5A69"/>
                </a:solidFill>
                <a:cs typeface="+mn-ea"/>
                <a:sym typeface="+mn-lt"/>
              </a:rPr>
              <a:t>范式介绍</a:t>
            </a:r>
          </a:p>
        </p:txBody>
      </p:sp>
      <p:sp>
        <p:nvSpPr>
          <p:cNvPr id="96" name="文本框 95">
            <a:extLst>
              <a:ext uri="{FF2B5EF4-FFF2-40B4-BE49-F238E27FC236}">
                <a16:creationId xmlns:a16="http://schemas.microsoft.com/office/drawing/2014/main" id="{3EC17CB2-2CFC-C33B-B75B-4E2752E5F875}"/>
              </a:ext>
            </a:extLst>
          </p:cNvPr>
          <p:cNvSpPr txBox="1"/>
          <p:nvPr/>
        </p:nvSpPr>
        <p:spPr>
          <a:xfrm>
            <a:off x="4120852" y="894603"/>
            <a:ext cx="3623500" cy="400110"/>
          </a:xfrm>
          <a:prstGeom prst="rect">
            <a:avLst/>
          </a:prstGeom>
          <a:noFill/>
        </p:spPr>
        <p:txBody>
          <a:bodyPr wrap="square" rtlCol="0">
            <a:spAutoFit/>
          </a:bodyPr>
          <a:lstStyle/>
          <a:p>
            <a:pPr algn="ctr"/>
            <a:r>
              <a:rPr lang="zh-CN" altLang="en-US" sz="2000" b="1" dirty="0"/>
              <a:t>自我联结学习范式</a:t>
            </a:r>
          </a:p>
        </p:txBody>
      </p:sp>
      <p:sp>
        <p:nvSpPr>
          <p:cNvPr id="99" name="文本框 98">
            <a:extLst>
              <a:ext uri="{FF2B5EF4-FFF2-40B4-BE49-F238E27FC236}">
                <a16:creationId xmlns:a16="http://schemas.microsoft.com/office/drawing/2014/main" id="{AE9A2EBB-61D4-154E-A389-B2FA226B64D1}"/>
              </a:ext>
            </a:extLst>
          </p:cNvPr>
          <p:cNvSpPr txBox="1"/>
          <p:nvPr/>
        </p:nvSpPr>
        <p:spPr>
          <a:xfrm>
            <a:off x="1724639" y="4877382"/>
            <a:ext cx="8908796" cy="1751570"/>
          </a:xfrm>
          <a:prstGeom prst="rect">
            <a:avLst/>
          </a:prstGeom>
          <a:noFill/>
        </p:spPr>
        <p:txBody>
          <a:bodyPr wrap="square" rtlCol="0">
            <a:spAutoFit/>
          </a:bodyPr>
          <a:lstStyle/>
          <a:p>
            <a:pPr algn="ctr">
              <a:lnSpc>
                <a:spcPct val="150000"/>
              </a:lnSpc>
            </a:pPr>
            <a:r>
              <a:rPr lang="zh-CN" altLang="en-US" b="1" dirty="0"/>
              <a:t>经典结果</a:t>
            </a:r>
            <a:endParaRPr lang="en-US" altLang="zh-CN" dirty="0"/>
          </a:p>
          <a:p>
            <a:pPr algn="ctr">
              <a:lnSpc>
                <a:spcPct val="150000"/>
              </a:lnSpc>
            </a:pPr>
            <a:r>
              <a:rPr lang="zh-CN" altLang="en-US" dirty="0"/>
              <a:t>①匹配试次中，有效应；不匹配任务中没有效应，且反应时更长（</a:t>
            </a:r>
            <a:r>
              <a:rPr lang="en-US" altLang="zh-CN" sz="2000" dirty="0">
                <a:latin typeface="Times New Roman" panose="02020603050405020304" pitchFamily="18" charset="0"/>
                <a:cs typeface="Times New Roman" panose="02020603050405020304" pitchFamily="18" charset="0"/>
              </a:rPr>
              <a:t>fast-same effect</a:t>
            </a:r>
            <a:r>
              <a:rPr lang="zh-CN" altLang="en-US" dirty="0"/>
              <a:t>）</a:t>
            </a:r>
            <a:endParaRPr lang="en-US" altLang="zh-CN" dirty="0"/>
          </a:p>
          <a:p>
            <a:pPr algn="ctr">
              <a:lnSpc>
                <a:spcPct val="150000"/>
              </a:lnSpc>
            </a:pPr>
            <a:r>
              <a:rPr lang="zh-CN" altLang="en-US" dirty="0"/>
              <a:t>②匹配试次中，被试对自我相关图形的反应时更短、正确率更高</a:t>
            </a:r>
            <a:endParaRPr lang="en-US" altLang="zh-CN" dirty="0"/>
          </a:p>
          <a:p>
            <a:pPr algn="ctr">
              <a:lnSpc>
                <a:spcPct val="150000"/>
              </a:lnSpc>
            </a:pPr>
            <a:r>
              <a:rPr lang="en-US" altLang="zh-CN" dirty="0"/>
              <a:t>(</a:t>
            </a:r>
            <a:r>
              <a:rPr lang="en-US" altLang="zh-CN" sz="1800" dirty="0">
                <a:solidFill>
                  <a:srgbClr val="212121"/>
                </a:solidFill>
                <a:effectLst/>
                <a:latin typeface="Times New Roman" panose="02020603050405020304" pitchFamily="18" charset="0"/>
                <a:ea typeface="等线" panose="02010600030101010101" pitchFamily="2" charset="-122"/>
              </a:rPr>
              <a:t>Sui, J., He, X., &amp; Humphreys, G. W. </a:t>
            </a:r>
            <a:r>
              <a:rPr lang="en-US" altLang="zh-CN" dirty="0">
                <a:solidFill>
                  <a:srgbClr val="212121"/>
                </a:solidFill>
                <a:latin typeface="Times New Roman" panose="02020603050405020304" pitchFamily="18" charset="0"/>
                <a:ea typeface="等线" panose="02010600030101010101" pitchFamily="2" charset="-122"/>
              </a:rPr>
              <a:t>,</a:t>
            </a:r>
            <a:r>
              <a:rPr lang="zh-CN" altLang="en-US" dirty="0">
                <a:solidFill>
                  <a:srgbClr val="212121"/>
                </a:solidFill>
                <a:latin typeface="Times New Roman" panose="02020603050405020304" pitchFamily="18" charset="0"/>
                <a:ea typeface="等线" panose="02010600030101010101" pitchFamily="2" charset="-122"/>
              </a:rPr>
              <a:t> </a:t>
            </a:r>
            <a:r>
              <a:rPr lang="en-US" altLang="zh-CN" sz="1800" dirty="0">
                <a:solidFill>
                  <a:srgbClr val="212121"/>
                </a:solidFill>
                <a:effectLst/>
                <a:latin typeface="Times New Roman" panose="02020603050405020304" pitchFamily="18" charset="0"/>
                <a:ea typeface="等线" panose="02010600030101010101" pitchFamily="2" charset="-122"/>
              </a:rPr>
              <a:t>2012)</a:t>
            </a:r>
            <a:endParaRPr lang="zh-CN" altLang="en-US" dirty="0"/>
          </a:p>
        </p:txBody>
      </p:sp>
      <p:pic>
        <p:nvPicPr>
          <p:cNvPr id="3" name="图片 2">
            <a:extLst>
              <a:ext uri="{FF2B5EF4-FFF2-40B4-BE49-F238E27FC236}">
                <a16:creationId xmlns:a16="http://schemas.microsoft.com/office/drawing/2014/main" id="{8C50A5E2-D4AB-F40F-8D6E-71019DB03531}"/>
              </a:ext>
            </a:extLst>
          </p:cNvPr>
          <p:cNvPicPr>
            <a:picLocks noChangeAspect="1"/>
          </p:cNvPicPr>
          <p:nvPr/>
        </p:nvPicPr>
        <p:blipFill>
          <a:blip r:embed="rId2"/>
          <a:stretch>
            <a:fillRect/>
          </a:stretch>
        </p:blipFill>
        <p:spPr>
          <a:xfrm>
            <a:off x="3074267" y="1412016"/>
            <a:ext cx="6043465" cy="3465366"/>
          </a:xfrm>
          <a:prstGeom prst="rect">
            <a:avLst/>
          </a:prstGeom>
        </p:spPr>
      </p:pic>
    </p:spTree>
    <p:extLst>
      <p:ext uri="{BB962C8B-B14F-4D97-AF65-F5344CB8AC3E}">
        <p14:creationId xmlns:p14="http://schemas.microsoft.com/office/powerpoint/2010/main" val="4247999129"/>
      </p:ext>
    </p:extLst>
  </p:cSld>
  <p:clrMapOvr>
    <a:masterClrMapping/>
  </p:clrMapOvr>
  <mc:AlternateContent xmlns:mc="http://schemas.openxmlformats.org/markup-compatibility/2006" xmlns:p14="http://schemas.microsoft.com/office/powerpoint/2010/main">
    <mc:Choice Requires="p14">
      <p:transition p14:dur="0" advTm="112908"/>
    </mc:Choice>
    <mc:Fallback xmlns="">
      <p:transition advTm="11290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B6DBAC81-EAE2-C375-BB60-BA9CA1F66AFB}"/>
              </a:ext>
            </a:extLst>
          </p:cNvPr>
          <p:cNvSpPr txBox="1"/>
          <p:nvPr/>
        </p:nvSpPr>
        <p:spPr>
          <a:xfrm>
            <a:off x="2698494" y="341644"/>
            <a:ext cx="7553325" cy="461665"/>
          </a:xfrm>
          <a:prstGeom prst="rect">
            <a:avLst/>
          </a:prstGeom>
          <a:noFill/>
        </p:spPr>
        <p:txBody>
          <a:bodyPr wrap="square" rtlCol="0">
            <a:spAutoFit/>
          </a:bodyPr>
          <a:lstStyle/>
          <a:p>
            <a:r>
              <a:rPr lang="zh-CN" altLang="en-US" sz="2400" dirty="0"/>
              <a:t>实验一：匹配任务的设置对匹配优先效应的影响</a:t>
            </a:r>
          </a:p>
        </p:txBody>
      </p:sp>
      <p:sp>
        <p:nvSpPr>
          <p:cNvPr id="22" name="文本框 21">
            <a:extLst>
              <a:ext uri="{FF2B5EF4-FFF2-40B4-BE49-F238E27FC236}">
                <a16:creationId xmlns:a16="http://schemas.microsoft.com/office/drawing/2014/main" id="{E1EA6613-9E6B-9E2B-E3C2-43FB999522C6}"/>
              </a:ext>
            </a:extLst>
          </p:cNvPr>
          <p:cNvSpPr txBox="1"/>
          <p:nvPr/>
        </p:nvSpPr>
        <p:spPr>
          <a:xfrm>
            <a:off x="1752270" y="993718"/>
            <a:ext cx="8687459" cy="5701561"/>
          </a:xfrm>
          <a:prstGeom prst="rect">
            <a:avLst/>
          </a:prstGeom>
          <a:noFill/>
        </p:spPr>
        <p:txBody>
          <a:bodyPr wrap="square" rtlCol="0">
            <a:spAutoFit/>
          </a:bodyPr>
          <a:lstStyle/>
          <a:p>
            <a:r>
              <a:rPr lang="zh-CN" altLang="en-US" b="1" dirty="0"/>
              <a:t>实验目的：</a:t>
            </a:r>
            <a:r>
              <a:rPr lang="zh-CN" altLang="en-US" dirty="0"/>
              <a:t>探究匹配任务的设置对匹配优先效应的影响</a:t>
            </a:r>
            <a:endParaRPr lang="en-US" altLang="zh-CN" dirty="0"/>
          </a:p>
          <a:p>
            <a:endParaRPr lang="en-US" altLang="zh-CN" b="1" dirty="0"/>
          </a:p>
          <a:p>
            <a:r>
              <a:rPr lang="zh-CN" altLang="en-US" b="1" dirty="0"/>
              <a:t>实验假设：</a:t>
            </a:r>
            <a:r>
              <a:rPr lang="zh-CN" altLang="en-US" dirty="0"/>
              <a:t>优先做不匹配判断时，</a:t>
            </a:r>
            <a:r>
              <a:rPr lang="en-US" altLang="zh-CN" dirty="0"/>
              <a:t>fast-same effect</a:t>
            </a:r>
            <a:r>
              <a:rPr lang="zh-CN" altLang="en-US" dirty="0"/>
              <a:t>不会出现</a:t>
            </a:r>
            <a:endParaRPr lang="en-US" altLang="zh-CN" dirty="0"/>
          </a:p>
          <a:p>
            <a:endParaRPr lang="en-US" altLang="zh-CN" dirty="0"/>
          </a:p>
          <a:p>
            <a:r>
              <a:rPr lang="zh-CN" altLang="en-US" b="1" dirty="0"/>
              <a:t>实验任务</a:t>
            </a:r>
            <a:r>
              <a:rPr lang="zh-CN" altLang="en-US" dirty="0"/>
              <a:t>：图形</a:t>
            </a:r>
            <a:r>
              <a:rPr lang="en-US" altLang="zh-CN" dirty="0"/>
              <a:t>-</a:t>
            </a:r>
            <a:r>
              <a:rPr lang="zh-CN" altLang="en-US" dirty="0"/>
              <a:t>标签匹配任务、图形</a:t>
            </a:r>
            <a:r>
              <a:rPr lang="en-US" altLang="zh-CN" dirty="0"/>
              <a:t>-</a:t>
            </a:r>
            <a:r>
              <a:rPr lang="zh-CN" altLang="en-US" dirty="0"/>
              <a:t>标签不匹配任务</a:t>
            </a:r>
            <a:endParaRPr lang="en-US" altLang="zh-CN" dirty="0"/>
          </a:p>
          <a:p>
            <a:endParaRPr lang="en-US" altLang="zh-CN" dirty="0"/>
          </a:p>
          <a:p>
            <a:pPr>
              <a:lnSpc>
                <a:spcPct val="125000"/>
              </a:lnSpc>
            </a:pPr>
            <a:r>
              <a:rPr lang="zh-CN" altLang="en-US" b="1" dirty="0"/>
              <a:t>实验设计</a:t>
            </a:r>
            <a:r>
              <a:rPr lang="zh-CN" altLang="en-US" dirty="0"/>
              <a:t>：</a:t>
            </a:r>
            <a:r>
              <a:rPr lang="en-US" altLang="zh-CN" dirty="0">
                <a:latin typeface="Times New Roman" panose="02020603050405020304" pitchFamily="18" charset="0"/>
                <a:cs typeface="Times New Roman" panose="02020603050405020304" pitchFamily="18" charset="0"/>
              </a:rPr>
              <a:t>2×3×2</a:t>
            </a:r>
            <a:r>
              <a:rPr lang="en-US" altLang="zh-CN" dirty="0"/>
              <a:t> </a:t>
            </a:r>
            <a:r>
              <a:rPr lang="zh-CN" altLang="en-US" dirty="0"/>
              <a:t>的混合实验设计</a:t>
            </a:r>
            <a:endParaRPr lang="en-US" altLang="zh-CN" dirty="0"/>
          </a:p>
          <a:p>
            <a:pPr>
              <a:lnSpc>
                <a:spcPct val="125000"/>
              </a:lnSpc>
            </a:pPr>
            <a:r>
              <a:rPr lang="en-US" altLang="zh-CN" b="1" dirty="0"/>
              <a:t>   </a:t>
            </a:r>
            <a:r>
              <a:rPr lang="zh-CN" altLang="en-US" b="1" dirty="0"/>
              <a:t>自变量：</a:t>
            </a:r>
            <a:r>
              <a:rPr lang="zh-CN" altLang="en-US" dirty="0"/>
              <a:t>被试间：匹配任务设置（优先做匹配判断</a:t>
            </a:r>
            <a:r>
              <a:rPr lang="en-US" altLang="zh-CN" dirty="0"/>
              <a:t>VS</a:t>
            </a:r>
            <a:r>
              <a:rPr lang="zh-CN" altLang="en-US" dirty="0"/>
              <a:t>优先做不匹配判断）</a:t>
            </a:r>
            <a:endParaRPr lang="en-US" altLang="zh-CN" dirty="0"/>
          </a:p>
          <a:p>
            <a:pPr>
              <a:lnSpc>
                <a:spcPct val="125000"/>
              </a:lnSpc>
            </a:pPr>
            <a:r>
              <a:rPr lang="en-US" altLang="zh-CN" dirty="0"/>
              <a:t>                </a:t>
            </a:r>
            <a:r>
              <a:rPr lang="zh-CN" altLang="en-US" dirty="0"/>
              <a:t>被试内：图形的社会相关性（自我 </a:t>
            </a:r>
            <a:r>
              <a:rPr lang="en-US" altLang="zh-CN" dirty="0"/>
              <a:t>VS </a:t>
            </a:r>
            <a:r>
              <a:rPr lang="zh-CN" altLang="en-US" dirty="0"/>
              <a:t>朋友 </a:t>
            </a:r>
            <a:r>
              <a:rPr lang="en-US" altLang="zh-CN" dirty="0"/>
              <a:t>VS </a:t>
            </a:r>
            <a:r>
              <a:rPr lang="zh-CN" altLang="en-US" dirty="0"/>
              <a:t>生人）</a:t>
            </a:r>
            <a:endParaRPr lang="en-US" altLang="zh-CN" dirty="0"/>
          </a:p>
          <a:p>
            <a:pPr>
              <a:lnSpc>
                <a:spcPct val="125000"/>
              </a:lnSpc>
            </a:pPr>
            <a:r>
              <a:rPr lang="zh-CN" altLang="en-US" dirty="0"/>
              <a:t>                             图形</a:t>
            </a:r>
            <a:r>
              <a:rPr lang="en-US" altLang="zh-CN" dirty="0"/>
              <a:t>-</a:t>
            </a:r>
            <a:r>
              <a:rPr lang="zh-CN" altLang="en-US" dirty="0"/>
              <a:t>标签匹配情况（匹配 </a:t>
            </a:r>
            <a:r>
              <a:rPr lang="en-US" altLang="zh-CN" dirty="0"/>
              <a:t>VS </a:t>
            </a:r>
            <a:r>
              <a:rPr lang="zh-CN" altLang="en-US" dirty="0"/>
              <a:t>不匹配）</a:t>
            </a:r>
            <a:endParaRPr lang="en-US" altLang="zh-CN" dirty="0"/>
          </a:p>
          <a:p>
            <a:pPr>
              <a:lnSpc>
                <a:spcPct val="125000"/>
              </a:lnSpc>
            </a:pPr>
            <a:r>
              <a:rPr lang="zh-CN" altLang="en-US" b="1" dirty="0"/>
              <a:t>   因变量：</a:t>
            </a:r>
            <a:r>
              <a:rPr lang="zh-CN" altLang="en-US" dirty="0"/>
              <a:t>被试的按键反应时</a:t>
            </a:r>
            <a:r>
              <a:rPr lang="en-US" altLang="zh-CN" dirty="0"/>
              <a:t>&amp;</a:t>
            </a:r>
            <a:r>
              <a:rPr lang="zh-CN" altLang="en-US" dirty="0"/>
              <a:t>正确率</a:t>
            </a:r>
            <a:endParaRPr lang="en-US" altLang="zh-CN" dirty="0"/>
          </a:p>
          <a:p>
            <a:endParaRPr lang="en-US" altLang="zh-CN" b="1" dirty="0"/>
          </a:p>
          <a:p>
            <a:r>
              <a:rPr lang="zh-CN" altLang="en-US" b="1" dirty="0"/>
              <a:t>被试</a:t>
            </a:r>
            <a:r>
              <a:rPr lang="zh-CN" altLang="en-US" dirty="0"/>
              <a:t>：年龄在</a:t>
            </a:r>
            <a:r>
              <a:rPr lang="en-US" altLang="zh-CN" dirty="0"/>
              <a:t>18~40</a:t>
            </a:r>
            <a:r>
              <a:rPr lang="zh-CN" altLang="en-US" dirty="0"/>
              <a:t>岁之间且近期未参加过类似实验的健康成年被试，男女各半。</a:t>
            </a:r>
            <a:endParaRPr lang="en-US" altLang="zh-CN" dirty="0"/>
          </a:p>
          <a:p>
            <a:r>
              <a:rPr lang="en-US" altLang="zh-CN" dirty="0"/>
              <a:t>          </a:t>
            </a:r>
            <a:r>
              <a:rPr lang="zh-CN" altLang="en-US" dirty="0"/>
              <a:t>被试人数采用贝叶斯序列实验设计法确定</a:t>
            </a:r>
            <a:endParaRPr lang="en-US" altLang="zh-CN" dirty="0"/>
          </a:p>
          <a:p>
            <a:endParaRPr lang="en-US" altLang="zh-CN" dirty="0"/>
          </a:p>
          <a:p>
            <a:r>
              <a:rPr lang="zh-CN" altLang="en-US" b="1" dirty="0"/>
              <a:t>实验材料</a:t>
            </a:r>
            <a:r>
              <a:rPr lang="zh-CN" altLang="en-US" dirty="0"/>
              <a:t>：几何图形（圆形、正方形和六边形 </a:t>
            </a:r>
            <a:r>
              <a:rPr lang="zh-CN" altLang="en-US" b="1" dirty="0"/>
              <a:t>三角形</a:t>
            </a:r>
            <a:r>
              <a:rPr lang="zh-CN" altLang="en-US" dirty="0"/>
              <a:t>）；文字标签（自我、朋友、生人 </a:t>
            </a:r>
            <a:r>
              <a:rPr lang="zh-CN" altLang="en-US" b="1" dirty="0"/>
              <a:t>非人物标签 </a:t>
            </a:r>
            <a:r>
              <a:rPr lang="zh-CN" altLang="en-US" dirty="0"/>
              <a:t>）</a:t>
            </a:r>
            <a:endParaRPr lang="en-US" altLang="zh-CN" dirty="0"/>
          </a:p>
          <a:p>
            <a:endParaRPr lang="en-US" altLang="zh-CN" dirty="0"/>
          </a:p>
          <a:p>
            <a:r>
              <a:rPr lang="zh-CN" altLang="en-US" b="1" dirty="0"/>
              <a:t>数据分析方法：</a:t>
            </a:r>
            <a:r>
              <a:rPr lang="zh-CN" altLang="en-US" dirty="0"/>
              <a:t>重复测量方差分析，漂移扩散模型（</a:t>
            </a:r>
            <a:r>
              <a:rPr lang="en-US" altLang="zh-CN" dirty="0"/>
              <a:t>DDM</a:t>
            </a:r>
            <a:r>
              <a:rPr lang="zh-CN" altLang="en-US" dirty="0"/>
              <a:t>）</a:t>
            </a:r>
            <a:endParaRPr lang="en-US" altLang="zh-CN" dirty="0"/>
          </a:p>
        </p:txBody>
      </p:sp>
      <p:sp>
        <p:nvSpPr>
          <p:cNvPr id="58" name="矩形 57">
            <a:extLst>
              <a:ext uri="{FF2B5EF4-FFF2-40B4-BE49-F238E27FC236}">
                <a16:creationId xmlns:a16="http://schemas.microsoft.com/office/drawing/2014/main" id="{C4559A1A-615A-5A1F-2669-0DD5A1CD7845}"/>
              </a:ext>
            </a:extLst>
          </p:cNvPr>
          <p:cNvSpPr/>
          <p:nvPr/>
        </p:nvSpPr>
        <p:spPr>
          <a:xfrm>
            <a:off x="3801979" y="3041583"/>
            <a:ext cx="5586903" cy="296796"/>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60712A41-43D1-6976-CC9D-469B6377C2EB}"/>
              </a:ext>
            </a:extLst>
          </p:cNvPr>
          <p:cNvSpPr/>
          <p:nvPr/>
        </p:nvSpPr>
        <p:spPr>
          <a:xfrm>
            <a:off x="1752270" y="2011680"/>
            <a:ext cx="5586903" cy="43313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5244839"/>
      </p:ext>
    </p:extLst>
  </p:cSld>
  <p:clrMapOvr>
    <a:masterClrMapping/>
  </p:clrMapOvr>
  <mc:AlternateContent xmlns:mc="http://schemas.openxmlformats.org/markup-compatibility/2006" xmlns:p14="http://schemas.microsoft.com/office/powerpoint/2010/main">
    <mc:Choice Requires="p14">
      <p:transition p14:dur="0" advTm="10774"/>
    </mc:Choice>
    <mc:Fallback xmlns="">
      <p:transition advTm="1077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B6DBAC81-EAE2-C375-BB60-BA9CA1F66AFB}"/>
              </a:ext>
            </a:extLst>
          </p:cNvPr>
          <p:cNvSpPr txBox="1"/>
          <p:nvPr/>
        </p:nvSpPr>
        <p:spPr>
          <a:xfrm>
            <a:off x="2578592" y="302978"/>
            <a:ext cx="7553325" cy="461665"/>
          </a:xfrm>
          <a:prstGeom prst="rect">
            <a:avLst/>
          </a:prstGeom>
          <a:noFill/>
        </p:spPr>
        <p:txBody>
          <a:bodyPr wrap="square" rtlCol="0">
            <a:spAutoFit/>
          </a:bodyPr>
          <a:lstStyle/>
          <a:p>
            <a:r>
              <a:rPr lang="zh-CN" altLang="en-US" sz="2400" dirty="0"/>
              <a:t>实验一：匹配任务的设置对匹配优先效应的影响</a:t>
            </a:r>
          </a:p>
        </p:txBody>
      </p:sp>
      <p:sp>
        <p:nvSpPr>
          <p:cNvPr id="25" name="文本框 24">
            <a:extLst>
              <a:ext uri="{FF2B5EF4-FFF2-40B4-BE49-F238E27FC236}">
                <a16:creationId xmlns:a16="http://schemas.microsoft.com/office/drawing/2014/main" id="{EE602213-593B-B456-9619-A2D549E41F37}"/>
              </a:ext>
            </a:extLst>
          </p:cNvPr>
          <p:cNvSpPr txBox="1"/>
          <p:nvPr/>
        </p:nvSpPr>
        <p:spPr>
          <a:xfrm>
            <a:off x="4962084" y="2733177"/>
            <a:ext cx="1057275" cy="808792"/>
          </a:xfrm>
          <a:prstGeom prst="rect">
            <a:avLst/>
          </a:prstGeom>
          <a:solidFill>
            <a:schemeClr val="bg2">
              <a:lumMod val="75000"/>
            </a:schemeClr>
          </a:solidFill>
        </p:spPr>
        <p:txBody>
          <a:bodyPr wrap="square" rtlCol="0">
            <a:spAutoFit/>
          </a:bodyPr>
          <a:lstStyle/>
          <a:p>
            <a:endParaRPr lang="zh-CN" altLang="en-US" dirty="0"/>
          </a:p>
        </p:txBody>
      </p:sp>
      <p:sp>
        <p:nvSpPr>
          <p:cNvPr id="26" name="文本框 25">
            <a:extLst>
              <a:ext uri="{FF2B5EF4-FFF2-40B4-BE49-F238E27FC236}">
                <a16:creationId xmlns:a16="http://schemas.microsoft.com/office/drawing/2014/main" id="{E0C0DC0F-A0CF-71D5-8739-8EEB6C1587E3}"/>
              </a:ext>
            </a:extLst>
          </p:cNvPr>
          <p:cNvSpPr txBox="1"/>
          <p:nvPr/>
        </p:nvSpPr>
        <p:spPr>
          <a:xfrm>
            <a:off x="5524793" y="3247303"/>
            <a:ext cx="1057275" cy="808792"/>
          </a:xfrm>
          <a:prstGeom prst="rect">
            <a:avLst/>
          </a:prstGeom>
          <a:solidFill>
            <a:schemeClr val="bg2">
              <a:lumMod val="75000"/>
            </a:schemeClr>
          </a:solidFill>
        </p:spPr>
        <p:txBody>
          <a:bodyPr wrap="square" rtlCol="0">
            <a:spAutoFit/>
          </a:bodyPr>
          <a:lstStyle/>
          <a:p>
            <a:endParaRPr lang="zh-CN" altLang="en-US" dirty="0"/>
          </a:p>
        </p:txBody>
      </p:sp>
      <p:sp>
        <p:nvSpPr>
          <p:cNvPr id="27" name="文本框 26">
            <a:extLst>
              <a:ext uri="{FF2B5EF4-FFF2-40B4-BE49-F238E27FC236}">
                <a16:creationId xmlns:a16="http://schemas.microsoft.com/office/drawing/2014/main" id="{093BF9F7-C858-218B-8F3A-3BBB9239967E}"/>
              </a:ext>
            </a:extLst>
          </p:cNvPr>
          <p:cNvSpPr txBox="1"/>
          <p:nvPr/>
        </p:nvSpPr>
        <p:spPr>
          <a:xfrm>
            <a:off x="5295343" y="2968738"/>
            <a:ext cx="190500" cy="369332"/>
          </a:xfrm>
          <a:prstGeom prst="rect">
            <a:avLst/>
          </a:prstGeom>
          <a:noFill/>
        </p:spPr>
        <p:txBody>
          <a:bodyPr wrap="square" rtlCol="0">
            <a:spAutoFit/>
          </a:bodyPr>
          <a:lstStyle/>
          <a:p>
            <a:r>
              <a:rPr lang="zh-CN" altLang="en-US" dirty="0">
                <a:solidFill>
                  <a:schemeClr val="bg1"/>
                </a:solidFill>
              </a:rPr>
              <a:t>＋</a:t>
            </a:r>
          </a:p>
        </p:txBody>
      </p:sp>
      <p:sp>
        <p:nvSpPr>
          <p:cNvPr id="28" name="文本框 27">
            <a:extLst>
              <a:ext uri="{FF2B5EF4-FFF2-40B4-BE49-F238E27FC236}">
                <a16:creationId xmlns:a16="http://schemas.microsoft.com/office/drawing/2014/main" id="{CFFD5CB0-CE94-C574-EF99-3BB58DF56518}"/>
              </a:ext>
            </a:extLst>
          </p:cNvPr>
          <p:cNvSpPr txBox="1"/>
          <p:nvPr/>
        </p:nvSpPr>
        <p:spPr>
          <a:xfrm>
            <a:off x="4325688" y="3319664"/>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B9F189A3-3DB0-740E-4654-9999CA531437}"/>
              </a:ext>
            </a:extLst>
          </p:cNvPr>
          <p:cNvSpPr txBox="1"/>
          <p:nvPr/>
        </p:nvSpPr>
        <p:spPr>
          <a:xfrm>
            <a:off x="4899245" y="3823611"/>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100 ms</a:t>
            </a:r>
            <a:endParaRPr lang="zh-CN" altLang="en-US" sz="1400"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4CA7025A-3668-EAF0-33C1-94867B704298}"/>
              </a:ext>
            </a:extLst>
          </p:cNvPr>
          <p:cNvSpPr txBox="1"/>
          <p:nvPr/>
        </p:nvSpPr>
        <p:spPr>
          <a:xfrm>
            <a:off x="5817090" y="3710714"/>
            <a:ext cx="538164" cy="292388"/>
          </a:xfrm>
          <a:prstGeom prst="rect">
            <a:avLst/>
          </a:prstGeom>
          <a:noFill/>
        </p:spPr>
        <p:txBody>
          <a:bodyPr wrap="square" rtlCol="0">
            <a:spAutoFit/>
          </a:bodyPr>
          <a:lstStyle/>
          <a:p>
            <a:r>
              <a:rPr lang="zh-CN" altLang="en-US" sz="1300" dirty="0">
                <a:solidFill>
                  <a:schemeClr val="bg1"/>
                </a:solidFill>
              </a:rPr>
              <a:t>自我</a:t>
            </a:r>
          </a:p>
        </p:txBody>
      </p:sp>
      <p:sp>
        <p:nvSpPr>
          <p:cNvPr id="35" name="文本框 34">
            <a:extLst>
              <a:ext uri="{FF2B5EF4-FFF2-40B4-BE49-F238E27FC236}">
                <a16:creationId xmlns:a16="http://schemas.microsoft.com/office/drawing/2014/main" id="{6807E57E-B4F8-C478-53D3-DADDD6055648}"/>
              </a:ext>
            </a:extLst>
          </p:cNvPr>
          <p:cNvSpPr txBox="1"/>
          <p:nvPr/>
        </p:nvSpPr>
        <p:spPr>
          <a:xfrm>
            <a:off x="6239539" y="3826588"/>
            <a:ext cx="1011879" cy="808792"/>
          </a:xfrm>
          <a:prstGeom prst="rect">
            <a:avLst/>
          </a:prstGeom>
          <a:solidFill>
            <a:schemeClr val="bg2">
              <a:lumMod val="75000"/>
            </a:schemeClr>
          </a:solidFill>
        </p:spPr>
        <p:txBody>
          <a:bodyPr wrap="square" rtlCol="0">
            <a:spAutoFit/>
          </a:bodyPr>
          <a:lstStyle/>
          <a:p>
            <a:endParaRPr lang="zh-CN" altLang="en-US" dirty="0"/>
          </a:p>
        </p:txBody>
      </p:sp>
      <p:sp>
        <p:nvSpPr>
          <p:cNvPr id="36" name="文本框 35">
            <a:extLst>
              <a:ext uri="{FF2B5EF4-FFF2-40B4-BE49-F238E27FC236}">
                <a16:creationId xmlns:a16="http://schemas.microsoft.com/office/drawing/2014/main" id="{8A4A36B3-0A2B-80FF-FF5B-723A4D783912}"/>
              </a:ext>
            </a:extLst>
          </p:cNvPr>
          <p:cNvSpPr txBox="1"/>
          <p:nvPr/>
        </p:nvSpPr>
        <p:spPr>
          <a:xfrm>
            <a:off x="5485843" y="4384998"/>
            <a:ext cx="116621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1500 ms</a:t>
            </a:r>
            <a:endParaRPr lang="zh-CN" altLang="en-US" sz="1400" dirty="0">
              <a:latin typeface="Times New Roman" panose="02020603050405020304" pitchFamily="18" charset="0"/>
              <a:cs typeface="Times New Roman" panose="02020603050405020304" pitchFamily="18" charset="0"/>
            </a:endParaRPr>
          </a:p>
        </p:txBody>
      </p:sp>
      <p:sp>
        <p:nvSpPr>
          <p:cNvPr id="37" name="文本框 36">
            <a:extLst>
              <a:ext uri="{FF2B5EF4-FFF2-40B4-BE49-F238E27FC236}">
                <a16:creationId xmlns:a16="http://schemas.microsoft.com/office/drawing/2014/main" id="{7A931389-7ECE-3A56-E188-1F66E8E62A14}"/>
              </a:ext>
            </a:extLst>
          </p:cNvPr>
          <p:cNvSpPr txBox="1"/>
          <p:nvPr/>
        </p:nvSpPr>
        <p:spPr>
          <a:xfrm>
            <a:off x="6767305" y="4317795"/>
            <a:ext cx="1057275" cy="808792"/>
          </a:xfrm>
          <a:prstGeom prst="rect">
            <a:avLst/>
          </a:prstGeom>
          <a:solidFill>
            <a:schemeClr val="bg2">
              <a:lumMod val="75000"/>
            </a:schemeClr>
          </a:solidFill>
        </p:spPr>
        <p:txBody>
          <a:bodyPr wrap="square" rtlCol="0">
            <a:spAutoFit/>
          </a:bodyPr>
          <a:lstStyle/>
          <a:p>
            <a:endParaRPr lang="zh-CN" altLang="en-US" dirty="0"/>
          </a:p>
        </p:txBody>
      </p:sp>
      <p:sp>
        <p:nvSpPr>
          <p:cNvPr id="38" name="文本框 37">
            <a:extLst>
              <a:ext uri="{FF2B5EF4-FFF2-40B4-BE49-F238E27FC236}">
                <a16:creationId xmlns:a16="http://schemas.microsoft.com/office/drawing/2014/main" id="{67898649-C5D9-D7A5-1EB1-6EF950BE0030}"/>
              </a:ext>
            </a:extLst>
          </p:cNvPr>
          <p:cNvSpPr txBox="1"/>
          <p:nvPr/>
        </p:nvSpPr>
        <p:spPr>
          <a:xfrm>
            <a:off x="7295943" y="4800730"/>
            <a:ext cx="1057275" cy="808792"/>
          </a:xfrm>
          <a:prstGeom prst="rect">
            <a:avLst/>
          </a:prstGeom>
          <a:solidFill>
            <a:schemeClr val="bg2">
              <a:lumMod val="75000"/>
            </a:schemeClr>
          </a:solidFill>
        </p:spPr>
        <p:txBody>
          <a:bodyPr wrap="square" rtlCol="0">
            <a:spAutoFit/>
          </a:bodyPr>
          <a:lstStyle/>
          <a:p>
            <a:endParaRPr lang="zh-CN" altLang="en-US" dirty="0"/>
          </a:p>
        </p:txBody>
      </p:sp>
      <p:sp>
        <p:nvSpPr>
          <p:cNvPr id="39" name="文本框 38">
            <a:extLst>
              <a:ext uri="{FF2B5EF4-FFF2-40B4-BE49-F238E27FC236}">
                <a16:creationId xmlns:a16="http://schemas.microsoft.com/office/drawing/2014/main" id="{2AD1A784-1D28-C71C-622D-BBCC651ABFC0}"/>
              </a:ext>
            </a:extLst>
          </p:cNvPr>
          <p:cNvSpPr txBox="1"/>
          <p:nvPr/>
        </p:nvSpPr>
        <p:spPr>
          <a:xfrm>
            <a:off x="10409782" y="5332923"/>
            <a:ext cx="190500" cy="369332"/>
          </a:xfrm>
          <a:prstGeom prst="rect">
            <a:avLst/>
          </a:prstGeom>
          <a:noFill/>
        </p:spPr>
        <p:txBody>
          <a:bodyPr wrap="square" rtlCol="0">
            <a:spAutoFit/>
          </a:bodyPr>
          <a:lstStyle/>
          <a:p>
            <a:r>
              <a:rPr lang="zh-CN" altLang="en-US" dirty="0">
                <a:solidFill>
                  <a:schemeClr val="bg1"/>
                </a:solidFill>
              </a:rPr>
              <a:t>＋</a:t>
            </a:r>
          </a:p>
        </p:txBody>
      </p:sp>
      <p:sp>
        <p:nvSpPr>
          <p:cNvPr id="40" name="文本框 39">
            <a:extLst>
              <a:ext uri="{FF2B5EF4-FFF2-40B4-BE49-F238E27FC236}">
                <a16:creationId xmlns:a16="http://schemas.microsoft.com/office/drawing/2014/main" id="{43AF480F-F925-E83E-896D-0F211D6CE981}"/>
              </a:ext>
            </a:extLst>
          </p:cNvPr>
          <p:cNvSpPr txBox="1"/>
          <p:nvPr/>
        </p:nvSpPr>
        <p:spPr>
          <a:xfrm>
            <a:off x="6830135" y="4586256"/>
            <a:ext cx="929402" cy="307777"/>
          </a:xfrm>
          <a:prstGeom prst="rect">
            <a:avLst/>
          </a:prstGeom>
          <a:noFill/>
        </p:spPr>
        <p:txBody>
          <a:bodyPr wrap="square" rtlCol="0">
            <a:spAutoFit/>
          </a:bodyPr>
          <a:lstStyle/>
          <a:p>
            <a:pPr algn="ctr"/>
            <a:r>
              <a:rPr lang="zh-CN" altLang="en-US" sz="1400" dirty="0">
                <a:solidFill>
                  <a:schemeClr val="bg1"/>
                </a:solidFill>
              </a:rPr>
              <a:t>反馈</a:t>
            </a:r>
          </a:p>
        </p:txBody>
      </p:sp>
      <p:sp>
        <p:nvSpPr>
          <p:cNvPr id="41" name="文本框 40">
            <a:extLst>
              <a:ext uri="{FF2B5EF4-FFF2-40B4-BE49-F238E27FC236}">
                <a16:creationId xmlns:a16="http://schemas.microsoft.com/office/drawing/2014/main" id="{2EEF515B-A141-C9B0-4E58-F33629DC48BA}"/>
              </a:ext>
            </a:extLst>
          </p:cNvPr>
          <p:cNvSpPr txBox="1"/>
          <p:nvPr/>
        </p:nvSpPr>
        <p:spPr>
          <a:xfrm>
            <a:off x="6624637" y="5376884"/>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36AF808B-6400-606A-0F38-5AFCEDF6BBC5}"/>
              </a:ext>
            </a:extLst>
          </p:cNvPr>
          <p:cNvSpPr txBox="1"/>
          <p:nvPr/>
        </p:nvSpPr>
        <p:spPr>
          <a:xfrm>
            <a:off x="6096000" y="4903462"/>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300 ms</a:t>
            </a:r>
            <a:endParaRPr lang="zh-CN" altLang="en-US" sz="1400" dirty="0">
              <a:latin typeface="Times New Roman" panose="02020603050405020304" pitchFamily="18" charset="0"/>
              <a:cs typeface="Times New Roman" panose="02020603050405020304" pitchFamily="18" charset="0"/>
            </a:endParaRPr>
          </a:p>
        </p:txBody>
      </p:sp>
      <p:cxnSp>
        <p:nvCxnSpPr>
          <p:cNvPr id="45" name="直接箭头连接符 44">
            <a:extLst>
              <a:ext uri="{FF2B5EF4-FFF2-40B4-BE49-F238E27FC236}">
                <a16:creationId xmlns:a16="http://schemas.microsoft.com/office/drawing/2014/main" id="{75F5F348-C7BF-A7F5-EE4D-8CE8882B6DD0}"/>
              </a:ext>
            </a:extLst>
          </p:cNvPr>
          <p:cNvCxnSpPr>
            <a:cxnSpLocks/>
          </p:cNvCxnSpPr>
          <p:nvPr/>
        </p:nvCxnSpPr>
        <p:spPr>
          <a:xfrm>
            <a:off x="4103828" y="3289913"/>
            <a:ext cx="2899917" cy="2818524"/>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79570FAD-BF9C-DBAF-080E-BE10E86F081C}"/>
              </a:ext>
            </a:extLst>
          </p:cNvPr>
          <p:cNvSpPr txBox="1"/>
          <p:nvPr/>
        </p:nvSpPr>
        <p:spPr>
          <a:xfrm>
            <a:off x="520382" y="6442453"/>
            <a:ext cx="6094428" cy="369332"/>
          </a:xfrm>
          <a:prstGeom prst="rect">
            <a:avLst/>
          </a:prstGeom>
          <a:noFill/>
        </p:spPr>
        <p:txBody>
          <a:bodyPr wrap="square">
            <a:spAutoFit/>
          </a:bodyPr>
          <a:lstStyle/>
          <a:p>
            <a:pPr algn="ctr"/>
            <a:r>
              <a:rPr lang="zh-CN" altLang="en-US" dirty="0"/>
              <a:t>实验一流程图 </a:t>
            </a:r>
          </a:p>
        </p:txBody>
      </p:sp>
      <p:sp>
        <p:nvSpPr>
          <p:cNvPr id="4" name="文本框 3">
            <a:extLst>
              <a:ext uri="{FF2B5EF4-FFF2-40B4-BE49-F238E27FC236}">
                <a16:creationId xmlns:a16="http://schemas.microsoft.com/office/drawing/2014/main" id="{15C3FEFD-5528-D24F-47E7-C6FA04478052}"/>
              </a:ext>
            </a:extLst>
          </p:cNvPr>
          <p:cNvSpPr txBox="1"/>
          <p:nvPr/>
        </p:nvSpPr>
        <p:spPr>
          <a:xfrm>
            <a:off x="9106190" y="759586"/>
            <a:ext cx="2654758" cy="646331"/>
          </a:xfrm>
          <a:prstGeom prst="rect">
            <a:avLst/>
          </a:prstGeom>
          <a:noFill/>
        </p:spPr>
        <p:txBody>
          <a:bodyPr wrap="square" rtlCol="0">
            <a:spAutoFit/>
          </a:bodyPr>
          <a:lstStyle/>
          <a:p>
            <a:r>
              <a:rPr lang="en-US" altLang="zh-CN" dirty="0"/>
              <a:t>Exp1A</a:t>
            </a:r>
            <a:r>
              <a:rPr lang="zh-CN" altLang="en-US" dirty="0"/>
              <a:t>匹配优先任务</a:t>
            </a:r>
            <a:endParaRPr lang="en-US" altLang="zh-CN" dirty="0"/>
          </a:p>
          <a:p>
            <a:r>
              <a:rPr lang="en-US" altLang="zh-CN" dirty="0"/>
              <a:t>Exp1B</a:t>
            </a:r>
            <a:r>
              <a:rPr lang="zh-CN" altLang="en-US" dirty="0"/>
              <a:t>不匹配优先任务</a:t>
            </a:r>
          </a:p>
        </p:txBody>
      </p:sp>
      <p:sp>
        <p:nvSpPr>
          <p:cNvPr id="12" name="文本框 11">
            <a:extLst>
              <a:ext uri="{FF2B5EF4-FFF2-40B4-BE49-F238E27FC236}">
                <a16:creationId xmlns:a16="http://schemas.microsoft.com/office/drawing/2014/main" id="{FD39DF40-581F-9804-3A37-9069FB6D17DF}"/>
              </a:ext>
            </a:extLst>
          </p:cNvPr>
          <p:cNvSpPr txBox="1"/>
          <p:nvPr/>
        </p:nvSpPr>
        <p:spPr>
          <a:xfrm>
            <a:off x="7604637" y="4999258"/>
            <a:ext cx="190500" cy="369332"/>
          </a:xfrm>
          <a:prstGeom prst="rect">
            <a:avLst/>
          </a:prstGeom>
          <a:noFill/>
        </p:spPr>
        <p:txBody>
          <a:bodyPr wrap="square" rtlCol="0">
            <a:spAutoFit/>
          </a:bodyPr>
          <a:lstStyle/>
          <a:p>
            <a:r>
              <a:rPr lang="zh-CN" altLang="en-US" dirty="0">
                <a:solidFill>
                  <a:schemeClr val="bg1"/>
                </a:solidFill>
              </a:rPr>
              <a:t>＋</a:t>
            </a:r>
          </a:p>
        </p:txBody>
      </p:sp>
      <p:pic>
        <p:nvPicPr>
          <p:cNvPr id="5" name="图片 4">
            <a:extLst>
              <a:ext uri="{FF2B5EF4-FFF2-40B4-BE49-F238E27FC236}">
                <a16:creationId xmlns:a16="http://schemas.microsoft.com/office/drawing/2014/main" id="{4F7669BE-21AF-88E6-6182-F282FAA582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2283" y="3338070"/>
            <a:ext cx="307777" cy="307777"/>
          </a:xfrm>
          <a:prstGeom prst="rect">
            <a:avLst/>
          </a:prstGeom>
        </p:spPr>
      </p:pic>
      <p:sp>
        <p:nvSpPr>
          <p:cNvPr id="10" name="矩形 9">
            <a:extLst>
              <a:ext uri="{FF2B5EF4-FFF2-40B4-BE49-F238E27FC236}">
                <a16:creationId xmlns:a16="http://schemas.microsoft.com/office/drawing/2014/main" id="{A9C897DF-2198-91A9-4769-0FA70F3D0569}"/>
              </a:ext>
            </a:extLst>
          </p:cNvPr>
          <p:cNvSpPr/>
          <p:nvPr/>
        </p:nvSpPr>
        <p:spPr>
          <a:xfrm>
            <a:off x="7381039" y="2173978"/>
            <a:ext cx="2520868" cy="1480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28818C20-77E5-218D-2482-10A88FBA2DAD}"/>
              </a:ext>
            </a:extLst>
          </p:cNvPr>
          <p:cNvCxnSpPr>
            <a:cxnSpLocks/>
          </p:cNvCxnSpPr>
          <p:nvPr/>
        </p:nvCxnSpPr>
        <p:spPr>
          <a:xfrm flipV="1">
            <a:off x="6614810" y="3147461"/>
            <a:ext cx="681133" cy="307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A13E21B0-F47F-DBFA-C0E2-854CE835F8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8575" y="2350553"/>
            <a:ext cx="382624" cy="382624"/>
          </a:xfrm>
          <a:prstGeom prst="rect">
            <a:avLst/>
          </a:prstGeom>
        </p:spPr>
      </p:pic>
      <p:pic>
        <p:nvPicPr>
          <p:cNvPr id="18" name="图片 17">
            <a:extLst>
              <a:ext uri="{FF2B5EF4-FFF2-40B4-BE49-F238E27FC236}">
                <a16:creationId xmlns:a16="http://schemas.microsoft.com/office/drawing/2014/main" id="{03121883-B364-AC26-D4CB-FD604F64E9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4610" y="2348048"/>
            <a:ext cx="385129" cy="385129"/>
          </a:xfrm>
          <a:prstGeom prst="rect">
            <a:avLst/>
          </a:prstGeom>
        </p:spPr>
      </p:pic>
      <p:pic>
        <p:nvPicPr>
          <p:cNvPr id="21" name="图片 20">
            <a:extLst>
              <a:ext uri="{FF2B5EF4-FFF2-40B4-BE49-F238E27FC236}">
                <a16:creationId xmlns:a16="http://schemas.microsoft.com/office/drawing/2014/main" id="{FA3C8A18-70F5-9BA0-3455-FCD13D9D99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41473" y="2339920"/>
            <a:ext cx="385129" cy="385129"/>
          </a:xfrm>
          <a:prstGeom prst="rect">
            <a:avLst/>
          </a:prstGeom>
        </p:spPr>
      </p:pic>
      <p:pic>
        <p:nvPicPr>
          <p:cNvPr id="23" name="图片 22">
            <a:extLst>
              <a:ext uri="{FF2B5EF4-FFF2-40B4-BE49-F238E27FC236}">
                <a16:creationId xmlns:a16="http://schemas.microsoft.com/office/drawing/2014/main" id="{074EE0E2-E3FA-8A3F-3D03-A9BF0BB78E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32509" y="2339920"/>
            <a:ext cx="402597" cy="402597"/>
          </a:xfrm>
          <a:prstGeom prst="rect">
            <a:avLst/>
          </a:prstGeom>
        </p:spPr>
      </p:pic>
      <p:sp>
        <p:nvSpPr>
          <p:cNvPr id="24" name="文本框 23">
            <a:extLst>
              <a:ext uri="{FF2B5EF4-FFF2-40B4-BE49-F238E27FC236}">
                <a16:creationId xmlns:a16="http://schemas.microsoft.com/office/drawing/2014/main" id="{020E9983-E1C8-5FDD-8213-D33FF22F00EE}"/>
              </a:ext>
            </a:extLst>
          </p:cNvPr>
          <p:cNvSpPr txBox="1"/>
          <p:nvPr/>
        </p:nvSpPr>
        <p:spPr>
          <a:xfrm>
            <a:off x="8078198" y="2810180"/>
            <a:ext cx="190995" cy="369332"/>
          </a:xfrm>
          <a:prstGeom prst="rect">
            <a:avLst/>
          </a:prstGeom>
          <a:noFill/>
        </p:spPr>
        <p:txBody>
          <a:bodyPr wrap="square" rtlCol="0">
            <a:spAutoFit/>
          </a:bodyPr>
          <a:lstStyle/>
          <a:p>
            <a:r>
              <a:rPr lang="en-US" altLang="zh-CN" dirty="0"/>
              <a:t>×</a:t>
            </a:r>
            <a:endParaRPr lang="zh-CN" altLang="en-US" dirty="0"/>
          </a:p>
        </p:txBody>
      </p:sp>
      <p:sp>
        <p:nvSpPr>
          <p:cNvPr id="29" name="文本框 28">
            <a:extLst>
              <a:ext uri="{FF2B5EF4-FFF2-40B4-BE49-F238E27FC236}">
                <a16:creationId xmlns:a16="http://schemas.microsoft.com/office/drawing/2014/main" id="{CFB85493-6779-86BB-D390-850556E10EEF}"/>
              </a:ext>
            </a:extLst>
          </p:cNvPr>
          <p:cNvSpPr txBox="1"/>
          <p:nvPr/>
        </p:nvSpPr>
        <p:spPr>
          <a:xfrm>
            <a:off x="7449290" y="3214959"/>
            <a:ext cx="494458" cy="276999"/>
          </a:xfrm>
          <a:prstGeom prst="rect">
            <a:avLst/>
          </a:prstGeom>
          <a:noFill/>
        </p:spPr>
        <p:txBody>
          <a:bodyPr wrap="square" rtlCol="0">
            <a:spAutoFit/>
          </a:bodyPr>
          <a:lstStyle/>
          <a:p>
            <a:r>
              <a:rPr lang="zh-CN" altLang="en-US" sz="1200" dirty="0"/>
              <a:t>自我</a:t>
            </a:r>
          </a:p>
        </p:txBody>
      </p:sp>
      <p:sp>
        <p:nvSpPr>
          <p:cNvPr id="31" name="文本框 30">
            <a:extLst>
              <a:ext uri="{FF2B5EF4-FFF2-40B4-BE49-F238E27FC236}">
                <a16:creationId xmlns:a16="http://schemas.microsoft.com/office/drawing/2014/main" id="{3CB210B7-9D7F-2570-832F-1E055F290989}"/>
              </a:ext>
            </a:extLst>
          </p:cNvPr>
          <p:cNvSpPr txBox="1"/>
          <p:nvPr/>
        </p:nvSpPr>
        <p:spPr>
          <a:xfrm>
            <a:off x="7993149" y="3214727"/>
            <a:ext cx="494458" cy="276999"/>
          </a:xfrm>
          <a:prstGeom prst="rect">
            <a:avLst/>
          </a:prstGeom>
          <a:noFill/>
        </p:spPr>
        <p:txBody>
          <a:bodyPr wrap="square" rtlCol="0">
            <a:spAutoFit/>
          </a:bodyPr>
          <a:lstStyle/>
          <a:p>
            <a:r>
              <a:rPr lang="zh-CN" altLang="en-US" sz="1200" dirty="0"/>
              <a:t>朋友</a:t>
            </a:r>
          </a:p>
        </p:txBody>
      </p:sp>
      <p:sp>
        <p:nvSpPr>
          <p:cNvPr id="32" name="文本框 31">
            <a:extLst>
              <a:ext uri="{FF2B5EF4-FFF2-40B4-BE49-F238E27FC236}">
                <a16:creationId xmlns:a16="http://schemas.microsoft.com/office/drawing/2014/main" id="{52241EDA-06D9-9CC7-5ED2-142994D962E6}"/>
              </a:ext>
            </a:extLst>
          </p:cNvPr>
          <p:cNvSpPr txBox="1"/>
          <p:nvPr/>
        </p:nvSpPr>
        <p:spPr>
          <a:xfrm>
            <a:off x="8549113" y="3214727"/>
            <a:ext cx="494458" cy="276999"/>
          </a:xfrm>
          <a:prstGeom prst="rect">
            <a:avLst/>
          </a:prstGeom>
          <a:noFill/>
        </p:spPr>
        <p:txBody>
          <a:bodyPr wrap="square" rtlCol="0">
            <a:spAutoFit/>
          </a:bodyPr>
          <a:lstStyle/>
          <a:p>
            <a:r>
              <a:rPr lang="zh-CN" altLang="en-US" sz="1200" dirty="0"/>
              <a:t>生人</a:t>
            </a:r>
          </a:p>
        </p:txBody>
      </p:sp>
      <p:sp>
        <p:nvSpPr>
          <p:cNvPr id="33" name="文本框 32">
            <a:extLst>
              <a:ext uri="{FF2B5EF4-FFF2-40B4-BE49-F238E27FC236}">
                <a16:creationId xmlns:a16="http://schemas.microsoft.com/office/drawing/2014/main" id="{3303B4ED-958D-B086-7485-95275A54A983}"/>
              </a:ext>
            </a:extLst>
          </p:cNvPr>
          <p:cNvSpPr txBox="1"/>
          <p:nvPr/>
        </p:nvSpPr>
        <p:spPr>
          <a:xfrm>
            <a:off x="9269732" y="3214727"/>
            <a:ext cx="700426" cy="276999"/>
          </a:xfrm>
          <a:prstGeom prst="rect">
            <a:avLst/>
          </a:prstGeom>
          <a:noFill/>
        </p:spPr>
        <p:txBody>
          <a:bodyPr wrap="square" rtlCol="0">
            <a:spAutoFit/>
          </a:bodyPr>
          <a:lstStyle/>
          <a:p>
            <a:r>
              <a:rPr lang="zh-CN" altLang="zh-CN" sz="1200" dirty="0"/>
              <a:t>をる</a:t>
            </a:r>
            <a:endParaRPr lang="zh-CN" altLang="en-US" sz="1200" dirty="0"/>
          </a:p>
        </p:txBody>
      </p:sp>
      <p:cxnSp>
        <p:nvCxnSpPr>
          <p:cNvPr id="44" name="直接连接符 43">
            <a:extLst>
              <a:ext uri="{FF2B5EF4-FFF2-40B4-BE49-F238E27FC236}">
                <a16:creationId xmlns:a16="http://schemas.microsoft.com/office/drawing/2014/main" id="{A7B4444E-1FF2-435F-6835-CDE9E912B571}"/>
              </a:ext>
            </a:extLst>
          </p:cNvPr>
          <p:cNvCxnSpPr/>
          <p:nvPr/>
        </p:nvCxnSpPr>
        <p:spPr>
          <a:xfrm>
            <a:off x="9182501" y="2348048"/>
            <a:ext cx="0" cy="11436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48623164"/>
      </p:ext>
    </p:extLst>
  </p:cSld>
  <p:clrMapOvr>
    <a:masterClrMapping/>
  </p:clrMapOvr>
  <mc:AlternateContent xmlns:mc="http://schemas.openxmlformats.org/markup-compatibility/2006" xmlns:p14="http://schemas.microsoft.com/office/powerpoint/2010/main">
    <mc:Choice Requires="p14">
      <p:transition p14:dur="0" advTm="10774"/>
    </mc:Choice>
    <mc:Fallback xmlns="">
      <p:transition advTm="1077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B6DBAC81-EAE2-C375-BB60-BA9CA1F66AFB}"/>
              </a:ext>
            </a:extLst>
          </p:cNvPr>
          <p:cNvSpPr txBox="1"/>
          <p:nvPr/>
        </p:nvSpPr>
        <p:spPr>
          <a:xfrm>
            <a:off x="2620344" y="313192"/>
            <a:ext cx="7553325" cy="461665"/>
          </a:xfrm>
          <a:prstGeom prst="rect">
            <a:avLst/>
          </a:prstGeom>
          <a:noFill/>
        </p:spPr>
        <p:txBody>
          <a:bodyPr wrap="square" rtlCol="0">
            <a:spAutoFit/>
          </a:bodyPr>
          <a:lstStyle/>
          <a:p>
            <a:r>
              <a:rPr lang="zh-CN" altLang="en-US" sz="2400" dirty="0"/>
              <a:t>实验二：判断目标对自我优势效应的影响</a:t>
            </a:r>
          </a:p>
        </p:txBody>
      </p:sp>
      <p:sp>
        <p:nvSpPr>
          <p:cNvPr id="47" name="文本框 46">
            <a:extLst>
              <a:ext uri="{FF2B5EF4-FFF2-40B4-BE49-F238E27FC236}">
                <a16:creationId xmlns:a16="http://schemas.microsoft.com/office/drawing/2014/main" id="{99F95F03-7FE4-4CEE-AC7F-5C6D6DE4C814}"/>
              </a:ext>
            </a:extLst>
          </p:cNvPr>
          <p:cNvSpPr txBox="1"/>
          <p:nvPr/>
        </p:nvSpPr>
        <p:spPr>
          <a:xfrm>
            <a:off x="2122873" y="843247"/>
            <a:ext cx="8548269" cy="5701561"/>
          </a:xfrm>
          <a:prstGeom prst="rect">
            <a:avLst/>
          </a:prstGeom>
          <a:noFill/>
        </p:spPr>
        <p:txBody>
          <a:bodyPr wrap="square" rtlCol="0">
            <a:spAutoFit/>
          </a:bodyPr>
          <a:lstStyle/>
          <a:p>
            <a:r>
              <a:rPr lang="zh-CN" altLang="en-US" b="1" dirty="0"/>
              <a:t>实验目的：</a:t>
            </a:r>
            <a:r>
              <a:rPr lang="zh-CN" altLang="en-US" dirty="0"/>
              <a:t>探究判断目标对自我优先效应的影响</a:t>
            </a:r>
            <a:endParaRPr lang="en-US" altLang="zh-CN" dirty="0"/>
          </a:p>
          <a:p>
            <a:endParaRPr lang="en-US" altLang="zh-CN" b="1" dirty="0"/>
          </a:p>
          <a:p>
            <a:r>
              <a:rPr lang="zh-CN" altLang="en-US" b="1" dirty="0"/>
              <a:t>实验假设：</a:t>
            </a:r>
            <a:r>
              <a:rPr lang="zh-CN" altLang="en-US" dirty="0"/>
              <a:t>判断目标为自我时，会出现自我优先效应；判断目标为朋友或生人时，自我优先效应消失，出现相应目标的优势反应。</a:t>
            </a:r>
            <a:endParaRPr lang="en-US" altLang="zh-CN" dirty="0"/>
          </a:p>
          <a:p>
            <a:endParaRPr lang="en-US" altLang="zh-CN" dirty="0"/>
          </a:p>
          <a:p>
            <a:r>
              <a:rPr lang="zh-CN" altLang="en-US" b="1" dirty="0"/>
              <a:t>实验任务</a:t>
            </a:r>
            <a:r>
              <a:rPr lang="zh-CN" altLang="en-US" dirty="0"/>
              <a:t>：目标辨别任务</a:t>
            </a:r>
            <a:endParaRPr lang="en-US" altLang="zh-CN" dirty="0"/>
          </a:p>
          <a:p>
            <a:endParaRPr lang="en-US" altLang="zh-CN" dirty="0"/>
          </a:p>
          <a:p>
            <a:pPr>
              <a:lnSpc>
                <a:spcPct val="125000"/>
              </a:lnSpc>
            </a:pPr>
            <a:r>
              <a:rPr lang="zh-CN" altLang="en-US" b="1" dirty="0"/>
              <a:t>实验设计</a:t>
            </a:r>
            <a:r>
              <a:rPr lang="zh-CN" altLang="en-US" dirty="0"/>
              <a:t>：</a:t>
            </a:r>
            <a:r>
              <a:rPr lang="en-US" altLang="zh-CN" sz="1800" dirty="0"/>
              <a:t>3×3×2 </a:t>
            </a:r>
            <a:r>
              <a:rPr lang="zh-CN" altLang="en-US" sz="1800" dirty="0"/>
              <a:t>的被试内实验设计</a:t>
            </a:r>
            <a:endParaRPr lang="en-US" altLang="zh-CN" dirty="0"/>
          </a:p>
          <a:p>
            <a:pPr>
              <a:lnSpc>
                <a:spcPct val="125000"/>
              </a:lnSpc>
            </a:pPr>
            <a:r>
              <a:rPr lang="en-US" altLang="zh-CN" b="1" dirty="0"/>
              <a:t>   </a:t>
            </a:r>
            <a:r>
              <a:rPr lang="zh-CN" altLang="en-US" b="1" dirty="0"/>
              <a:t>自变量：</a:t>
            </a:r>
            <a:r>
              <a:rPr lang="zh-CN" altLang="en-US" dirty="0"/>
              <a:t>判断目标（“是否是自我”</a:t>
            </a:r>
            <a:r>
              <a:rPr lang="en-US" altLang="zh-CN" dirty="0"/>
              <a:t>VS</a:t>
            </a:r>
            <a:r>
              <a:rPr lang="zh-CN" altLang="en-US" dirty="0"/>
              <a:t>“是否是朋友”</a:t>
            </a:r>
            <a:r>
              <a:rPr lang="en-US" altLang="zh-CN" dirty="0"/>
              <a:t>VS</a:t>
            </a:r>
            <a:r>
              <a:rPr lang="zh-CN" altLang="en-US" dirty="0"/>
              <a:t>“是否是生人”）</a:t>
            </a:r>
            <a:endParaRPr lang="en-US" altLang="zh-CN" dirty="0"/>
          </a:p>
          <a:p>
            <a:pPr>
              <a:lnSpc>
                <a:spcPct val="125000"/>
              </a:lnSpc>
            </a:pPr>
            <a:r>
              <a:rPr lang="en-US" altLang="zh-CN" dirty="0"/>
              <a:t>                </a:t>
            </a:r>
            <a:r>
              <a:rPr lang="zh-CN" altLang="en-US" dirty="0"/>
              <a:t>反应目标的社会相关性（自我 </a:t>
            </a:r>
            <a:r>
              <a:rPr lang="en-US" altLang="zh-CN" dirty="0"/>
              <a:t>VS </a:t>
            </a:r>
            <a:r>
              <a:rPr lang="zh-CN" altLang="en-US" dirty="0"/>
              <a:t>朋友 </a:t>
            </a:r>
            <a:r>
              <a:rPr lang="en-US" altLang="zh-CN" dirty="0"/>
              <a:t>VS </a:t>
            </a:r>
            <a:r>
              <a:rPr lang="zh-CN" altLang="en-US" dirty="0"/>
              <a:t>生人）</a:t>
            </a:r>
            <a:endParaRPr lang="en-US" altLang="zh-CN" dirty="0"/>
          </a:p>
          <a:p>
            <a:pPr>
              <a:lnSpc>
                <a:spcPct val="125000"/>
              </a:lnSpc>
            </a:pPr>
            <a:r>
              <a:rPr lang="zh-CN" altLang="en-US" dirty="0"/>
              <a:t>                图形</a:t>
            </a:r>
            <a:r>
              <a:rPr lang="en-US" altLang="zh-CN" dirty="0"/>
              <a:t>-</a:t>
            </a:r>
            <a:r>
              <a:rPr lang="zh-CN" altLang="en-US" dirty="0"/>
              <a:t>标签匹配情况（匹配 </a:t>
            </a:r>
            <a:r>
              <a:rPr lang="en-US" altLang="zh-CN" dirty="0"/>
              <a:t>VS </a:t>
            </a:r>
            <a:r>
              <a:rPr lang="zh-CN" altLang="en-US" dirty="0"/>
              <a:t>不匹配）</a:t>
            </a:r>
            <a:endParaRPr lang="en-US" altLang="zh-CN" dirty="0"/>
          </a:p>
          <a:p>
            <a:pPr>
              <a:lnSpc>
                <a:spcPct val="125000"/>
              </a:lnSpc>
            </a:pPr>
            <a:r>
              <a:rPr lang="zh-CN" altLang="en-US" b="1" dirty="0"/>
              <a:t>   因变量：</a:t>
            </a:r>
            <a:r>
              <a:rPr lang="zh-CN" altLang="en-US" dirty="0"/>
              <a:t>被试的按键反应时</a:t>
            </a:r>
            <a:r>
              <a:rPr lang="en-US" altLang="zh-CN" dirty="0"/>
              <a:t>&amp;</a:t>
            </a:r>
            <a:r>
              <a:rPr lang="zh-CN" altLang="en-US" dirty="0"/>
              <a:t>正确率</a:t>
            </a:r>
            <a:endParaRPr lang="en-US" altLang="zh-CN" dirty="0"/>
          </a:p>
          <a:p>
            <a:endParaRPr lang="en-US" altLang="zh-CN" b="1" dirty="0"/>
          </a:p>
          <a:p>
            <a:r>
              <a:rPr lang="zh-CN" altLang="en-US" b="1" dirty="0"/>
              <a:t>被试</a:t>
            </a:r>
            <a:r>
              <a:rPr lang="zh-CN" altLang="en-US" dirty="0"/>
              <a:t>：年龄在</a:t>
            </a:r>
            <a:r>
              <a:rPr lang="en-US" altLang="zh-CN" dirty="0"/>
              <a:t>18~40</a:t>
            </a:r>
            <a:r>
              <a:rPr lang="zh-CN" altLang="en-US" dirty="0"/>
              <a:t>岁之间且近期未参加过类似实验的健康成年被试，男女各半。</a:t>
            </a:r>
            <a:endParaRPr lang="en-US" altLang="zh-CN" dirty="0"/>
          </a:p>
          <a:p>
            <a:r>
              <a:rPr lang="en-US" altLang="zh-CN" dirty="0"/>
              <a:t>          </a:t>
            </a:r>
            <a:r>
              <a:rPr lang="zh-CN" altLang="en-US" dirty="0"/>
              <a:t>被试人数采用贝叶斯序列实验设计法确定</a:t>
            </a:r>
            <a:endParaRPr lang="en-US" altLang="zh-CN" dirty="0"/>
          </a:p>
          <a:p>
            <a:endParaRPr lang="en-US" altLang="zh-CN" dirty="0"/>
          </a:p>
          <a:p>
            <a:r>
              <a:rPr lang="zh-CN" altLang="en-US" b="1" dirty="0"/>
              <a:t>实验材料</a:t>
            </a:r>
            <a:r>
              <a:rPr lang="zh-CN" altLang="en-US" dirty="0"/>
              <a:t>：几何图形（圆形、正方形和六边形）</a:t>
            </a:r>
            <a:endParaRPr lang="en-US" altLang="zh-CN" dirty="0"/>
          </a:p>
          <a:p>
            <a:endParaRPr lang="en-US" altLang="zh-CN" dirty="0"/>
          </a:p>
          <a:p>
            <a:r>
              <a:rPr lang="zh-CN" altLang="en-US" b="1" dirty="0"/>
              <a:t>数据分析方法：</a:t>
            </a:r>
            <a:r>
              <a:rPr lang="zh-CN" altLang="en-US" dirty="0"/>
              <a:t>重复测量方差分析，漂移扩散模型（</a:t>
            </a:r>
            <a:r>
              <a:rPr lang="en-US" altLang="zh-CN" dirty="0"/>
              <a:t>DDM</a:t>
            </a:r>
            <a:r>
              <a:rPr lang="zh-CN" altLang="en-US" dirty="0"/>
              <a:t>）</a:t>
            </a:r>
            <a:endParaRPr lang="en-US" altLang="zh-CN" dirty="0"/>
          </a:p>
        </p:txBody>
      </p:sp>
      <p:sp>
        <p:nvSpPr>
          <p:cNvPr id="48" name="矩形 47">
            <a:extLst>
              <a:ext uri="{FF2B5EF4-FFF2-40B4-BE49-F238E27FC236}">
                <a16:creationId xmlns:a16="http://schemas.microsoft.com/office/drawing/2014/main" id="{12FFC4C4-B351-E6B6-EDCA-200D854BF738}"/>
              </a:ext>
            </a:extLst>
          </p:cNvPr>
          <p:cNvSpPr/>
          <p:nvPr/>
        </p:nvSpPr>
        <p:spPr>
          <a:xfrm>
            <a:off x="3274275" y="3176140"/>
            <a:ext cx="7268066" cy="339365"/>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DD7DD11D-F8E9-C6CE-0CB7-C761C0D6897E}"/>
              </a:ext>
            </a:extLst>
          </p:cNvPr>
          <p:cNvSpPr/>
          <p:nvPr/>
        </p:nvSpPr>
        <p:spPr>
          <a:xfrm>
            <a:off x="2122874" y="2194561"/>
            <a:ext cx="3248024" cy="41388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3385102"/>
      </p:ext>
    </p:extLst>
  </p:cSld>
  <p:clrMapOvr>
    <a:masterClrMapping/>
  </p:clrMapOvr>
  <mc:AlternateContent xmlns:mc="http://schemas.openxmlformats.org/markup-compatibility/2006" xmlns:p14="http://schemas.microsoft.com/office/powerpoint/2010/main">
    <mc:Choice Requires="p14">
      <p:transition p14:dur="0" advTm="93852"/>
    </mc:Choice>
    <mc:Fallback xmlns="">
      <p:transition advTm="9385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BD8EECE-82E5-5D13-243D-2D04EA275875}"/>
              </a:ext>
            </a:extLst>
          </p:cNvPr>
          <p:cNvSpPr txBox="1"/>
          <p:nvPr/>
        </p:nvSpPr>
        <p:spPr>
          <a:xfrm>
            <a:off x="3776182" y="1569509"/>
            <a:ext cx="1057275" cy="808792"/>
          </a:xfrm>
          <a:prstGeom prst="rect">
            <a:avLst/>
          </a:prstGeom>
          <a:solidFill>
            <a:schemeClr val="bg2">
              <a:lumMod val="75000"/>
            </a:schemeClr>
          </a:solidFill>
        </p:spPr>
        <p:txBody>
          <a:bodyPr wrap="square" rtlCol="0">
            <a:spAutoFit/>
          </a:bodyPr>
          <a:lstStyle/>
          <a:p>
            <a:endParaRPr lang="zh-CN" altLang="en-US" dirty="0"/>
          </a:p>
        </p:txBody>
      </p:sp>
      <p:sp>
        <p:nvSpPr>
          <p:cNvPr id="38" name="文本框 37">
            <a:extLst>
              <a:ext uri="{FF2B5EF4-FFF2-40B4-BE49-F238E27FC236}">
                <a16:creationId xmlns:a16="http://schemas.microsoft.com/office/drawing/2014/main" id="{67898649-C5D9-D7A5-1EB1-6EF950BE0030}"/>
              </a:ext>
            </a:extLst>
          </p:cNvPr>
          <p:cNvSpPr txBox="1"/>
          <p:nvPr/>
        </p:nvSpPr>
        <p:spPr>
          <a:xfrm>
            <a:off x="6216132" y="3920946"/>
            <a:ext cx="1057275" cy="808792"/>
          </a:xfrm>
          <a:prstGeom prst="rect">
            <a:avLst/>
          </a:prstGeom>
          <a:solidFill>
            <a:schemeClr val="bg2">
              <a:lumMod val="75000"/>
            </a:schemeClr>
          </a:solidFill>
        </p:spPr>
        <p:txBody>
          <a:bodyPr wrap="square" rtlCol="0">
            <a:spAutoFit/>
          </a:bodyPr>
          <a:lstStyle/>
          <a:p>
            <a:endParaRPr lang="zh-CN" altLang="en-US" dirty="0"/>
          </a:p>
        </p:txBody>
      </p:sp>
      <p:sp>
        <p:nvSpPr>
          <p:cNvPr id="17" name="文本框 16">
            <a:extLst>
              <a:ext uri="{FF2B5EF4-FFF2-40B4-BE49-F238E27FC236}">
                <a16:creationId xmlns:a16="http://schemas.microsoft.com/office/drawing/2014/main" id="{EEB171BD-6C3B-7182-A265-C63DFC428559}"/>
              </a:ext>
            </a:extLst>
          </p:cNvPr>
          <p:cNvSpPr txBox="1"/>
          <p:nvPr/>
        </p:nvSpPr>
        <p:spPr>
          <a:xfrm>
            <a:off x="6734777" y="4410192"/>
            <a:ext cx="1057275" cy="808792"/>
          </a:xfrm>
          <a:prstGeom prst="rect">
            <a:avLst/>
          </a:prstGeom>
          <a:solidFill>
            <a:schemeClr val="bg2">
              <a:lumMod val="75000"/>
            </a:schemeClr>
          </a:solidFill>
        </p:spPr>
        <p:txBody>
          <a:bodyPr wrap="square" rtlCol="0">
            <a:spAutoFit/>
          </a:bodyPr>
          <a:lstStyle/>
          <a:p>
            <a:endParaRPr lang="zh-CN" altLang="en-US" dirty="0"/>
          </a:p>
        </p:txBody>
      </p:sp>
      <p:sp>
        <p:nvSpPr>
          <p:cNvPr id="20" name="文本框 19">
            <a:extLst>
              <a:ext uri="{FF2B5EF4-FFF2-40B4-BE49-F238E27FC236}">
                <a16:creationId xmlns:a16="http://schemas.microsoft.com/office/drawing/2014/main" id="{B6DBAC81-EAE2-C375-BB60-BA9CA1F66AFB}"/>
              </a:ext>
            </a:extLst>
          </p:cNvPr>
          <p:cNvSpPr txBox="1"/>
          <p:nvPr/>
        </p:nvSpPr>
        <p:spPr>
          <a:xfrm>
            <a:off x="2989016" y="313192"/>
            <a:ext cx="7553325" cy="461665"/>
          </a:xfrm>
          <a:prstGeom prst="rect">
            <a:avLst/>
          </a:prstGeom>
          <a:noFill/>
        </p:spPr>
        <p:txBody>
          <a:bodyPr wrap="square" rtlCol="0">
            <a:spAutoFit/>
          </a:bodyPr>
          <a:lstStyle/>
          <a:p>
            <a:r>
              <a:rPr lang="zh-CN" altLang="en-US" sz="2400" dirty="0"/>
              <a:t>实验二：判断目标对自我优势效应的影响</a:t>
            </a:r>
          </a:p>
        </p:txBody>
      </p:sp>
      <p:sp>
        <p:nvSpPr>
          <p:cNvPr id="25" name="文本框 24">
            <a:extLst>
              <a:ext uri="{FF2B5EF4-FFF2-40B4-BE49-F238E27FC236}">
                <a16:creationId xmlns:a16="http://schemas.microsoft.com/office/drawing/2014/main" id="{EE602213-593B-B456-9619-A2D549E41F37}"/>
              </a:ext>
            </a:extLst>
          </p:cNvPr>
          <p:cNvSpPr txBox="1"/>
          <p:nvPr/>
        </p:nvSpPr>
        <p:spPr>
          <a:xfrm>
            <a:off x="4257648" y="2065492"/>
            <a:ext cx="1057275" cy="808792"/>
          </a:xfrm>
          <a:prstGeom prst="rect">
            <a:avLst/>
          </a:prstGeom>
          <a:solidFill>
            <a:schemeClr val="bg2">
              <a:lumMod val="75000"/>
            </a:schemeClr>
          </a:solidFill>
        </p:spPr>
        <p:txBody>
          <a:bodyPr wrap="square" rtlCol="0">
            <a:spAutoFit/>
          </a:bodyPr>
          <a:lstStyle/>
          <a:p>
            <a:endParaRPr lang="zh-CN" altLang="en-US" dirty="0"/>
          </a:p>
        </p:txBody>
      </p:sp>
      <p:sp>
        <p:nvSpPr>
          <p:cNvPr id="26" name="文本框 25">
            <a:extLst>
              <a:ext uri="{FF2B5EF4-FFF2-40B4-BE49-F238E27FC236}">
                <a16:creationId xmlns:a16="http://schemas.microsoft.com/office/drawing/2014/main" id="{E0C0DC0F-A0CF-71D5-8739-8EEB6C1587E3}"/>
              </a:ext>
            </a:extLst>
          </p:cNvPr>
          <p:cNvSpPr txBox="1"/>
          <p:nvPr/>
        </p:nvSpPr>
        <p:spPr>
          <a:xfrm>
            <a:off x="4743212" y="2535401"/>
            <a:ext cx="1057275" cy="808792"/>
          </a:xfrm>
          <a:prstGeom prst="rect">
            <a:avLst/>
          </a:prstGeom>
          <a:solidFill>
            <a:schemeClr val="bg2">
              <a:lumMod val="75000"/>
            </a:schemeClr>
          </a:solidFill>
        </p:spPr>
        <p:txBody>
          <a:bodyPr wrap="square" rtlCol="0">
            <a:spAutoFit/>
          </a:bodyPr>
          <a:lstStyle/>
          <a:p>
            <a:endParaRPr lang="zh-CN" altLang="en-US" dirty="0"/>
          </a:p>
        </p:txBody>
      </p:sp>
      <p:sp>
        <p:nvSpPr>
          <p:cNvPr id="27" name="文本框 26">
            <a:extLst>
              <a:ext uri="{FF2B5EF4-FFF2-40B4-BE49-F238E27FC236}">
                <a16:creationId xmlns:a16="http://schemas.microsoft.com/office/drawing/2014/main" id="{093BF9F7-C858-218B-8F3A-3BBB9239967E}"/>
              </a:ext>
            </a:extLst>
          </p:cNvPr>
          <p:cNvSpPr txBox="1"/>
          <p:nvPr/>
        </p:nvSpPr>
        <p:spPr>
          <a:xfrm>
            <a:off x="4610958" y="2267618"/>
            <a:ext cx="190500" cy="369332"/>
          </a:xfrm>
          <a:prstGeom prst="rect">
            <a:avLst/>
          </a:prstGeom>
          <a:solidFill>
            <a:schemeClr val="bg2">
              <a:lumMod val="75000"/>
            </a:schemeClr>
          </a:solidFill>
        </p:spPr>
        <p:txBody>
          <a:bodyPr wrap="square" rtlCol="0">
            <a:spAutoFit/>
          </a:bodyPr>
          <a:lstStyle/>
          <a:p>
            <a:r>
              <a:rPr lang="zh-CN" altLang="en-US" dirty="0">
                <a:solidFill>
                  <a:schemeClr val="bg1"/>
                </a:solidFill>
              </a:rPr>
              <a:t>＋</a:t>
            </a:r>
          </a:p>
        </p:txBody>
      </p:sp>
      <p:sp>
        <p:nvSpPr>
          <p:cNvPr id="28" name="文本框 27">
            <a:extLst>
              <a:ext uri="{FF2B5EF4-FFF2-40B4-BE49-F238E27FC236}">
                <a16:creationId xmlns:a16="http://schemas.microsoft.com/office/drawing/2014/main" id="{CFFD5CB0-CE94-C574-EF99-3BB58DF56518}"/>
              </a:ext>
            </a:extLst>
          </p:cNvPr>
          <p:cNvSpPr txBox="1"/>
          <p:nvPr/>
        </p:nvSpPr>
        <p:spPr>
          <a:xfrm>
            <a:off x="3589700" y="2616304"/>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B9F189A3-3DB0-740E-4654-9999CA531437}"/>
              </a:ext>
            </a:extLst>
          </p:cNvPr>
          <p:cNvSpPr txBox="1"/>
          <p:nvPr/>
        </p:nvSpPr>
        <p:spPr>
          <a:xfrm>
            <a:off x="4091393" y="3112735"/>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100 ms</a:t>
            </a:r>
            <a:endParaRPr lang="zh-CN" altLang="en-US" sz="1400" dirty="0">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6807E57E-B4F8-C478-53D3-DADDD6055648}"/>
              </a:ext>
            </a:extLst>
          </p:cNvPr>
          <p:cNvSpPr txBox="1"/>
          <p:nvPr/>
        </p:nvSpPr>
        <p:spPr>
          <a:xfrm>
            <a:off x="5314923" y="3049835"/>
            <a:ext cx="1011879" cy="808792"/>
          </a:xfrm>
          <a:prstGeom prst="rect">
            <a:avLst/>
          </a:prstGeom>
          <a:solidFill>
            <a:schemeClr val="bg2">
              <a:lumMod val="75000"/>
            </a:schemeClr>
          </a:solidFill>
        </p:spPr>
        <p:txBody>
          <a:bodyPr wrap="square" rtlCol="0">
            <a:spAutoFit/>
          </a:bodyPr>
          <a:lstStyle/>
          <a:p>
            <a:endParaRPr lang="zh-CN" altLang="en-US" dirty="0"/>
          </a:p>
        </p:txBody>
      </p:sp>
      <p:sp>
        <p:nvSpPr>
          <p:cNvPr id="36" name="文本框 35">
            <a:extLst>
              <a:ext uri="{FF2B5EF4-FFF2-40B4-BE49-F238E27FC236}">
                <a16:creationId xmlns:a16="http://schemas.microsoft.com/office/drawing/2014/main" id="{8A4A36B3-0A2B-80FF-FF5B-723A4D783912}"/>
              </a:ext>
            </a:extLst>
          </p:cNvPr>
          <p:cNvSpPr txBox="1"/>
          <p:nvPr/>
        </p:nvSpPr>
        <p:spPr>
          <a:xfrm>
            <a:off x="4565557" y="3576713"/>
            <a:ext cx="116621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1500 ms</a:t>
            </a:r>
            <a:endParaRPr lang="zh-CN" altLang="en-US" sz="1400"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2AD1A784-1D28-C71C-622D-BBCC651ABFC0}"/>
              </a:ext>
            </a:extLst>
          </p:cNvPr>
          <p:cNvSpPr txBox="1"/>
          <p:nvPr/>
        </p:nvSpPr>
        <p:spPr>
          <a:xfrm>
            <a:off x="6460106" y="4045016"/>
            <a:ext cx="190500" cy="369332"/>
          </a:xfrm>
          <a:prstGeom prst="rect">
            <a:avLst/>
          </a:prstGeom>
          <a:solidFill>
            <a:schemeClr val="bg2">
              <a:lumMod val="75000"/>
            </a:schemeClr>
          </a:solidFill>
        </p:spPr>
        <p:txBody>
          <a:bodyPr wrap="square" rtlCol="0">
            <a:spAutoFit/>
          </a:bodyPr>
          <a:lstStyle/>
          <a:p>
            <a:r>
              <a:rPr lang="zh-CN" altLang="en-US" dirty="0">
                <a:solidFill>
                  <a:schemeClr val="bg1"/>
                </a:solidFill>
              </a:rPr>
              <a:t>＋</a:t>
            </a:r>
          </a:p>
        </p:txBody>
      </p:sp>
      <p:sp>
        <p:nvSpPr>
          <p:cNvPr id="41" name="文本框 40">
            <a:extLst>
              <a:ext uri="{FF2B5EF4-FFF2-40B4-BE49-F238E27FC236}">
                <a16:creationId xmlns:a16="http://schemas.microsoft.com/office/drawing/2014/main" id="{2EEF515B-A141-C9B0-4E58-F33629DC48BA}"/>
              </a:ext>
            </a:extLst>
          </p:cNvPr>
          <p:cNvSpPr txBox="1"/>
          <p:nvPr/>
        </p:nvSpPr>
        <p:spPr>
          <a:xfrm>
            <a:off x="5541659" y="4509414"/>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69DADB9B-D2B6-73E8-1C53-A6AC08519FAA}"/>
              </a:ext>
            </a:extLst>
          </p:cNvPr>
          <p:cNvSpPr txBox="1"/>
          <p:nvPr/>
        </p:nvSpPr>
        <p:spPr>
          <a:xfrm>
            <a:off x="6271989" y="4552069"/>
            <a:ext cx="633414" cy="369332"/>
          </a:xfrm>
          <a:prstGeom prst="rect">
            <a:avLst/>
          </a:prstGeom>
          <a:noFill/>
        </p:spPr>
        <p:txBody>
          <a:bodyPr wrap="square" rtlCol="0">
            <a:spAutoFit/>
          </a:bodyPr>
          <a:lstStyle/>
          <a:p>
            <a:r>
              <a:rPr lang="en-US" altLang="zh-CN" b="1" dirty="0"/>
              <a:t>…</a:t>
            </a:r>
            <a:endParaRPr lang="zh-CN" altLang="en-US" b="1" dirty="0"/>
          </a:p>
        </p:txBody>
      </p:sp>
      <p:cxnSp>
        <p:nvCxnSpPr>
          <p:cNvPr id="45" name="直接箭头连接符 44">
            <a:extLst>
              <a:ext uri="{FF2B5EF4-FFF2-40B4-BE49-F238E27FC236}">
                <a16:creationId xmlns:a16="http://schemas.microsoft.com/office/drawing/2014/main" id="{75F5F348-C7BF-A7F5-EE4D-8CE8882B6DD0}"/>
              </a:ext>
            </a:extLst>
          </p:cNvPr>
          <p:cNvCxnSpPr>
            <a:cxnSpLocks/>
          </p:cNvCxnSpPr>
          <p:nvPr/>
        </p:nvCxnSpPr>
        <p:spPr>
          <a:xfrm>
            <a:off x="4336687" y="1136618"/>
            <a:ext cx="4336338" cy="411075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5216E755-8293-6F21-0533-8500BD0B3CE7}"/>
              </a:ext>
            </a:extLst>
          </p:cNvPr>
          <p:cNvSpPr txBox="1"/>
          <p:nvPr/>
        </p:nvSpPr>
        <p:spPr>
          <a:xfrm>
            <a:off x="3399098" y="6380301"/>
            <a:ext cx="5904321" cy="369332"/>
          </a:xfrm>
          <a:prstGeom prst="rect">
            <a:avLst/>
          </a:prstGeom>
          <a:noFill/>
        </p:spPr>
        <p:txBody>
          <a:bodyPr wrap="square" rtlCol="0">
            <a:spAutoFit/>
          </a:bodyPr>
          <a:lstStyle/>
          <a:p>
            <a:pPr algn="ctr"/>
            <a:r>
              <a:rPr lang="zh-CN" altLang="en-US" dirty="0"/>
              <a:t>实验二流程图 </a:t>
            </a:r>
            <a:endParaRPr lang="en-US" altLang="zh-CN" dirty="0"/>
          </a:p>
        </p:txBody>
      </p:sp>
      <p:sp>
        <p:nvSpPr>
          <p:cNvPr id="4" name="文本框 3">
            <a:extLst>
              <a:ext uri="{FF2B5EF4-FFF2-40B4-BE49-F238E27FC236}">
                <a16:creationId xmlns:a16="http://schemas.microsoft.com/office/drawing/2014/main" id="{C187BEA9-88CD-D0FD-02F0-760788AC9D1A}"/>
              </a:ext>
            </a:extLst>
          </p:cNvPr>
          <p:cNvSpPr txBox="1"/>
          <p:nvPr/>
        </p:nvSpPr>
        <p:spPr>
          <a:xfrm>
            <a:off x="7273407" y="4912590"/>
            <a:ext cx="1057275" cy="808792"/>
          </a:xfrm>
          <a:prstGeom prst="rect">
            <a:avLst/>
          </a:prstGeom>
          <a:solidFill>
            <a:schemeClr val="bg2">
              <a:lumMod val="75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0FE5B2BE-8A34-FAAB-F602-A6820D292952}"/>
              </a:ext>
            </a:extLst>
          </p:cNvPr>
          <p:cNvSpPr txBox="1"/>
          <p:nvPr/>
        </p:nvSpPr>
        <p:spPr>
          <a:xfrm>
            <a:off x="7423299" y="5124801"/>
            <a:ext cx="771525" cy="523220"/>
          </a:xfrm>
          <a:prstGeom prst="rect">
            <a:avLst/>
          </a:prstGeom>
          <a:noFill/>
        </p:spPr>
        <p:txBody>
          <a:bodyPr wrap="square" rtlCol="0">
            <a:spAutoFit/>
          </a:bodyPr>
          <a:lstStyle/>
          <a:p>
            <a:pPr algn="ctr"/>
            <a:r>
              <a:rPr lang="zh-CN" altLang="en-US" sz="1400" dirty="0">
                <a:solidFill>
                  <a:schemeClr val="bg1"/>
                </a:solidFill>
              </a:rPr>
              <a:t>指导语</a:t>
            </a:r>
            <a:endParaRPr lang="en-US" altLang="zh-CN" sz="1400" dirty="0">
              <a:solidFill>
                <a:schemeClr val="bg1"/>
              </a:solidFill>
            </a:endParaRPr>
          </a:p>
          <a:p>
            <a:pPr algn="ctr"/>
            <a:r>
              <a:rPr lang="en-US" altLang="zh-CN" sz="1400" dirty="0">
                <a:solidFill>
                  <a:schemeClr val="bg1"/>
                </a:solidFill>
              </a:rPr>
              <a:t>(A/B/C)</a:t>
            </a:r>
            <a:r>
              <a:rPr lang="zh-CN" altLang="en-US" sz="1400" dirty="0">
                <a:solidFill>
                  <a:schemeClr val="bg1"/>
                </a:solidFill>
              </a:rPr>
              <a:t>  </a:t>
            </a:r>
          </a:p>
        </p:txBody>
      </p:sp>
      <p:sp>
        <p:nvSpPr>
          <p:cNvPr id="10" name="文本框 9">
            <a:extLst>
              <a:ext uri="{FF2B5EF4-FFF2-40B4-BE49-F238E27FC236}">
                <a16:creationId xmlns:a16="http://schemas.microsoft.com/office/drawing/2014/main" id="{48135209-DB5A-3FDE-A207-27824C1A44C2}"/>
              </a:ext>
            </a:extLst>
          </p:cNvPr>
          <p:cNvSpPr txBox="1"/>
          <p:nvPr/>
        </p:nvSpPr>
        <p:spPr>
          <a:xfrm>
            <a:off x="8091490" y="5675566"/>
            <a:ext cx="633414" cy="369332"/>
          </a:xfrm>
          <a:prstGeom prst="rect">
            <a:avLst/>
          </a:prstGeom>
          <a:noFill/>
        </p:spPr>
        <p:txBody>
          <a:bodyPr wrap="square" rtlCol="0">
            <a:spAutoFit/>
          </a:bodyPr>
          <a:lstStyle/>
          <a:p>
            <a:r>
              <a:rPr lang="en-US" altLang="zh-CN" b="1" dirty="0"/>
              <a:t>…</a:t>
            </a:r>
            <a:endParaRPr lang="zh-CN" altLang="en-US" b="1" dirty="0"/>
          </a:p>
        </p:txBody>
      </p:sp>
      <p:sp>
        <p:nvSpPr>
          <p:cNvPr id="18" name="文本框 17">
            <a:extLst>
              <a:ext uri="{FF2B5EF4-FFF2-40B4-BE49-F238E27FC236}">
                <a16:creationId xmlns:a16="http://schemas.microsoft.com/office/drawing/2014/main" id="{74B768AD-11FF-B682-084A-1425C03B640E}"/>
              </a:ext>
            </a:extLst>
          </p:cNvPr>
          <p:cNvSpPr txBox="1"/>
          <p:nvPr/>
        </p:nvSpPr>
        <p:spPr>
          <a:xfrm>
            <a:off x="6879185" y="4637344"/>
            <a:ext cx="716948" cy="307777"/>
          </a:xfrm>
          <a:prstGeom prst="rect">
            <a:avLst/>
          </a:prstGeom>
          <a:solidFill>
            <a:schemeClr val="bg2">
              <a:lumMod val="75000"/>
            </a:schemeClr>
          </a:solidFill>
        </p:spPr>
        <p:txBody>
          <a:bodyPr wrap="square" rtlCol="0">
            <a:spAutoFit/>
          </a:bodyPr>
          <a:lstStyle/>
          <a:p>
            <a:pPr algn="ctr"/>
            <a:r>
              <a:rPr lang="zh-CN" altLang="en-US" sz="1400" dirty="0">
                <a:solidFill>
                  <a:schemeClr val="bg1"/>
                </a:solidFill>
              </a:rPr>
              <a:t>休息</a:t>
            </a:r>
          </a:p>
        </p:txBody>
      </p:sp>
      <p:pic>
        <p:nvPicPr>
          <p:cNvPr id="3" name="图片 2">
            <a:extLst>
              <a:ext uri="{FF2B5EF4-FFF2-40B4-BE49-F238E27FC236}">
                <a16:creationId xmlns:a16="http://schemas.microsoft.com/office/drawing/2014/main" id="{D090998C-4045-089D-B165-A44AC81091CC}"/>
              </a:ext>
            </a:extLst>
          </p:cNvPr>
          <p:cNvPicPr>
            <a:picLocks noChangeAspect="1"/>
          </p:cNvPicPr>
          <p:nvPr/>
        </p:nvPicPr>
        <p:blipFill>
          <a:blip r:embed="rId2"/>
          <a:stretch>
            <a:fillRect/>
          </a:stretch>
        </p:blipFill>
        <p:spPr>
          <a:xfrm>
            <a:off x="5148667" y="2604647"/>
            <a:ext cx="287339" cy="283918"/>
          </a:xfrm>
          <a:prstGeom prst="rect">
            <a:avLst/>
          </a:prstGeom>
        </p:spPr>
      </p:pic>
      <p:sp>
        <p:nvSpPr>
          <p:cNvPr id="6" name="文本框 5">
            <a:extLst>
              <a:ext uri="{FF2B5EF4-FFF2-40B4-BE49-F238E27FC236}">
                <a16:creationId xmlns:a16="http://schemas.microsoft.com/office/drawing/2014/main" id="{D90D3BE7-7679-25A0-14E3-66872F0DD57B}"/>
              </a:ext>
            </a:extLst>
          </p:cNvPr>
          <p:cNvSpPr txBox="1"/>
          <p:nvPr/>
        </p:nvSpPr>
        <p:spPr>
          <a:xfrm>
            <a:off x="5023255" y="2930938"/>
            <a:ext cx="538164" cy="292388"/>
          </a:xfrm>
          <a:prstGeom prst="rect">
            <a:avLst/>
          </a:prstGeom>
          <a:solidFill>
            <a:schemeClr val="bg2">
              <a:lumMod val="75000"/>
            </a:schemeClr>
          </a:solidFill>
        </p:spPr>
        <p:txBody>
          <a:bodyPr wrap="square" rtlCol="0">
            <a:spAutoFit/>
          </a:bodyPr>
          <a:lstStyle/>
          <a:p>
            <a:r>
              <a:rPr lang="zh-CN" altLang="en-US" sz="1300" dirty="0">
                <a:solidFill>
                  <a:schemeClr val="bg1"/>
                </a:solidFill>
              </a:rPr>
              <a:t>自我</a:t>
            </a:r>
          </a:p>
        </p:txBody>
      </p:sp>
      <p:sp>
        <p:nvSpPr>
          <p:cNvPr id="11" name="文本框 10">
            <a:extLst>
              <a:ext uri="{FF2B5EF4-FFF2-40B4-BE49-F238E27FC236}">
                <a16:creationId xmlns:a16="http://schemas.microsoft.com/office/drawing/2014/main" id="{49931983-C3D5-D6BB-2A79-BF69D65123E1}"/>
              </a:ext>
            </a:extLst>
          </p:cNvPr>
          <p:cNvSpPr txBox="1"/>
          <p:nvPr/>
        </p:nvSpPr>
        <p:spPr>
          <a:xfrm>
            <a:off x="5799920" y="3492750"/>
            <a:ext cx="1057275" cy="808792"/>
          </a:xfrm>
          <a:prstGeom prst="rect">
            <a:avLst/>
          </a:prstGeom>
          <a:solidFill>
            <a:schemeClr val="bg2">
              <a:lumMod val="75000"/>
            </a:schemeClr>
          </a:solidFill>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880B303F-1E31-0865-F77D-402DF55BE55B}"/>
              </a:ext>
            </a:extLst>
          </p:cNvPr>
          <p:cNvSpPr txBox="1"/>
          <p:nvPr/>
        </p:nvSpPr>
        <p:spPr>
          <a:xfrm>
            <a:off x="5877808" y="3767345"/>
            <a:ext cx="929402" cy="307777"/>
          </a:xfrm>
          <a:prstGeom prst="rect">
            <a:avLst/>
          </a:prstGeom>
          <a:noFill/>
        </p:spPr>
        <p:txBody>
          <a:bodyPr wrap="square" rtlCol="0">
            <a:spAutoFit/>
          </a:bodyPr>
          <a:lstStyle/>
          <a:p>
            <a:pPr algn="ctr"/>
            <a:r>
              <a:rPr lang="zh-CN" altLang="en-US" sz="1400" dirty="0">
                <a:solidFill>
                  <a:schemeClr val="bg1"/>
                </a:solidFill>
              </a:rPr>
              <a:t>反馈</a:t>
            </a:r>
          </a:p>
        </p:txBody>
      </p:sp>
      <p:sp>
        <p:nvSpPr>
          <p:cNvPr id="12" name="文本框 11">
            <a:extLst>
              <a:ext uri="{FF2B5EF4-FFF2-40B4-BE49-F238E27FC236}">
                <a16:creationId xmlns:a16="http://schemas.microsoft.com/office/drawing/2014/main" id="{450BF7D2-006B-C70A-6457-6D6E16F4E18A}"/>
              </a:ext>
            </a:extLst>
          </p:cNvPr>
          <p:cNvSpPr txBox="1"/>
          <p:nvPr/>
        </p:nvSpPr>
        <p:spPr>
          <a:xfrm>
            <a:off x="6531156" y="4145322"/>
            <a:ext cx="190500" cy="369332"/>
          </a:xfrm>
          <a:prstGeom prst="rect">
            <a:avLst/>
          </a:prstGeom>
          <a:solidFill>
            <a:schemeClr val="bg2">
              <a:lumMod val="75000"/>
            </a:schemeClr>
          </a:solidFill>
        </p:spPr>
        <p:txBody>
          <a:bodyPr wrap="square" rtlCol="0">
            <a:spAutoFit/>
          </a:bodyPr>
          <a:lstStyle/>
          <a:p>
            <a:r>
              <a:rPr lang="zh-CN" altLang="en-US" dirty="0">
                <a:solidFill>
                  <a:schemeClr val="bg1"/>
                </a:solidFill>
              </a:rPr>
              <a:t>＋</a:t>
            </a:r>
          </a:p>
        </p:txBody>
      </p:sp>
      <p:sp>
        <p:nvSpPr>
          <p:cNvPr id="13" name="文本框 12">
            <a:extLst>
              <a:ext uri="{FF2B5EF4-FFF2-40B4-BE49-F238E27FC236}">
                <a16:creationId xmlns:a16="http://schemas.microsoft.com/office/drawing/2014/main" id="{948BEA96-83BC-7F9A-C62E-7CFF25631360}"/>
              </a:ext>
            </a:extLst>
          </p:cNvPr>
          <p:cNvSpPr txBox="1"/>
          <p:nvPr/>
        </p:nvSpPr>
        <p:spPr>
          <a:xfrm>
            <a:off x="5138088" y="4065284"/>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300 ms</a:t>
            </a:r>
            <a:endParaRPr lang="zh-CN" altLang="en-US" sz="14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C2EE69C5-82C2-8DDD-D68E-8DF58D0D3BA6}"/>
              </a:ext>
            </a:extLst>
          </p:cNvPr>
          <p:cNvSpPr txBox="1"/>
          <p:nvPr/>
        </p:nvSpPr>
        <p:spPr>
          <a:xfrm>
            <a:off x="3919056" y="1726894"/>
            <a:ext cx="771525" cy="523220"/>
          </a:xfrm>
          <a:prstGeom prst="rect">
            <a:avLst/>
          </a:prstGeom>
          <a:solidFill>
            <a:schemeClr val="bg2">
              <a:lumMod val="75000"/>
            </a:schemeClr>
          </a:solidFill>
        </p:spPr>
        <p:txBody>
          <a:bodyPr wrap="square" rtlCol="0">
            <a:spAutoFit/>
          </a:bodyPr>
          <a:lstStyle/>
          <a:p>
            <a:pPr algn="ctr"/>
            <a:r>
              <a:rPr lang="zh-CN" altLang="en-US" sz="1400" dirty="0">
                <a:solidFill>
                  <a:schemeClr val="bg1"/>
                </a:solidFill>
              </a:rPr>
              <a:t>指导语</a:t>
            </a:r>
            <a:endParaRPr lang="en-US" altLang="zh-CN" sz="1400" dirty="0">
              <a:solidFill>
                <a:schemeClr val="bg1"/>
              </a:solidFill>
            </a:endParaRPr>
          </a:p>
          <a:p>
            <a:pPr algn="ctr"/>
            <a:r>
              <a:rPr lang="en-US" altLang="zh-CN" sz="1400" dirty="0">
                <a:solidFill>
                  <a:schemeClr val="bg1"/>
                </a:solidFill>
              </a:rPr>
              <a:t>(A/B/C)</a:t>
            </a:r>
            <a:r>
              <a:rPr lang="zh-CN" altLang="en-US" sz="1400" dirty="0">
                <a:solidFill>
                  <a:schemeClr val="bg1"/>
                </a:solidFill>
              </a:rPr>
              <a:t>  </a:t>
            </a:r>
          </a:p>
        </p:txBody>
      </p:sp>
    </p:spTree>
    <p:extLst>
      <p:ext uri="{BB962C8B-B14F-4D97-AF65-F5344CB8AC3E}">
        <p14:creationId xmlns:p14="http://schemas.microsoft.com/office/powerpoint/2010/main" val="1372981523"/>
      </p:ext>
    </p:extLst>
  </p:cSld>
  <p:clrMapOvr>
    <a:masterClrMapping/>
  </p:clrMapOvr>
  <mc:AlternateContent xmlns:mc="http://schemas.openxmlformats.org/markup-compatibility/2006" xmlns:p14="http://schemas.microsoft.com/office/powerpoint/2010/main">
    <mc:Choice Requires="p14">
      <p:transition p14:dur="0" advTm="93852"/>
    </mc:Choice>
    <mc:Fallback xmlns="">
      <p:transition advTm="938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B6DBAC81-EAE2-C375-BB60-BA9CA1F66AFB}"/>
              </a:ext>
            </a:extLst>
          </p:cNvPr>
          <p:cNvSpPr txBox="1"/>
          <p:nvPr/>
        </p:nvSpPr>
        <p:spPr>
          <a:xfrm>
            <a:off x="2112733" y="351443"/>
            <a:ext cx="7553325" cy="461665"/>
          </a:xfrm>
          <a:prstGeom prst="rect">
            <a:avLst/>
          </a:prstGeom>
          <a:noFill/>
        </p:spPr>
        <p:txBody>
          <a:bodyPr wrap="square" rtlCol="0">
            <a:spAutoFit/>
          </a:bodyPr>
          <a:lstStyle/>
          <a:p>
            <a:pPr algn="ctr"/>
            <a:r>
              <a:rPr lang="zh-CN" altLang="en-US" sz="2400" dirty="0"/>
              <a:t>参考文献</a:t>
            </a:r>
          </a:p>
        </p:txBody>
      </p:sp>
      <p:sp>
        <p:nvSpPr>
          <p:cNvPr id="2" name="文本框 1">
            <a:extLst>
              <a:ext uri="{FF2B5EF4-FFF2-40B4-BE49-F238E27FC236}">
                <a16:creationId xmlns:a16="http://schemas.microsoft.com/office/drawing/2014/main" id="{B7E89C53-DF95-F528-24E4-5973F0951DF9}"/>
              </a:ext>
            </a:extLst>
          </p:cNvPr>
          <p:cNvSpPr txBox="1"/>
          <p:nvPr/>
        </p:nvSpPr>
        <p:spPr>
          <a:xfrm>
            <a:off x="1405355" y="813108"/>
            <a:ext cx="9772847" cy="6494085"/>
          </a:xfrm>
          <a:prstGeom prst="rect">
            <a:avLst/>
          </a:prstGeom>
          <a:noFill/>
        </p:spPr>
        <p:txBody>
          <a:bodyPr wrap="square" rtlCol="0">
            <a:spAutoFit/>
          </a:bodyPr>
          <a:lstStyle/>
          <a:p>
            <a:pPr marL="269875" indent="-269875"/>
            <a:r>
              <a:rPr lang="en-US" altLang="zh-CN" sz="1500" b="0" i="0" dirty="0" err="1">
                <a:solidFill>
                  <a:srgbClr val="333333"/>
                </a:solidFill>
                <a:effectLst/>
                <a:latin typeface="Times New Roman" panose="02020603050405020304" pitchFamily="18" charset="0"/>
                <a:cs typeface="Times New Roman" panose="02020603050405020304" pitchFamily="18" charset="0"/>
              </a:rPr>
              <a:t>Golubickis</a:t>
            </a:r>
            <a:r>
              <a:rPr lang="en-US" altLang="zh-CN" sz="1500" b="0" i="0" dirty="0">
                <a:solidFill>
                  <a:srgbClr val="333333"/>
                </a:solidFill>
                <a:effectLst/>
                <a:latin typeface="Times New Roman" panose="02020603050405020304" pitchFamily="18" charset="0"/>
                <a:cs typeface="Times New Roman" panose="02020603050405020304" pitchFamily="18" charset="0"/>
              </a:rPr>
              <a:t>, M., Persson, L.M., </a:t>
            </a:r>
            <a:r>
              <a:rPr lang="en-US" altLang="zh-CN" sz="1500" b="0" i="0" dirty="0" err="1">
                <a:solidFill>
                  <a:srgbClr val="333333"/>
                </a:solidFill>
                <a:effectLst/>
                <a:latin typeface="Times New Roman" panose="02020603050405020304" pitchFamily="18" charset="0"/>
                <a:cs typeface="Times New Roman" panose="02020603050405020304" pitchFamily="18" charset="0"/>
              </a:rPr>
              <a:t>Falbén</a:t>
            </a:r>
            <a:r>
              <a:rPr lang="en-US" altLang="zh-CN" sz="1500" b="0" i="0" dirty="0">
                <a:solidFill>
                  <a:srgbClr val="333333"/>
                </a:solidFill>
                <a:effectLst/>
                <a:latin typeface="Times New Roman" panose="02020603050405020304" pitchFamily="18" charset="0"/>
                <a:cs typeface="Times New Roman" panose="02020603050405020304" pitchFamily="18" charset="0"/>
              </a:rPr>
              <a:t>, J.K. </a:t>
            </a:r>
            <a:r>
              <a:rPr lang="en-US" altLang="zh-CN" sz="1500" b="0" i="1" dirty="0">
                <a:solidFill>
                  <a:srgbClr val="333333"/>
                </a:solidFill>
                <a:effectLst/>
                <a:latin typeface="Times New Roman" panose="02020603050405020304" pitchFamily="18" charset="0"/>
                <a:cs typeface="Times New Roman" panose="02020603050405020304" pitchFamily="18" charset="0"/>
              </a:rPr>
              <a:t>et al.</a:t>
            </a:r>
            <a:r>
              <a:rPr lang="en-US" altLang="zh-CN" sz="1500" b="0" i="0" dirty="0">
                <a:solidFill>
                  <a:srgbClr val="333333"/>
                </a:solidFill>
                <a:effectLst/>
                <a:latin typeface="Times New Roman" panose="02020603050405020304" pitchFamily="18" charset="0"/>
                <a:cs typeface="Times New Roman" panose="02020603050405020304" pitchFamily="18" charset="0"/>
              </a:rPr>
              <a:t> (2021) On stopping yourself: Self-relevance facilitates response inhibition. </a:t>
            </a:r>
            <a:r>
              <a:rPr lang="en-US" altLang="zh-CN" sz="1500" b="0" i="1" dirty="0">
                <a:solidFill>
                  <a:srgbClr val="333333"/>
                </a:solidFill>
                <a:effectLst/>
                <a:latin typeface="Times New Roman" panose="02020603050405020304" pitchFamily="18" charset="0"/>
                <a:cs typeface="Times New Roman" panose="02020603050405020304" pitchFamily="18" charset="0"/>
              </a:rPr>
              <a:t>Atten Percept </a:t>
            </a:r>
            <a:r>
              <a:rPr lang="en-US" altLang="zh-CN" sz="1500" b="0" i="1" dirty="0" err="1">
                <a:solidFill>
                  <a:srgbClr val="333333"/>
                </a:solidFill>
                <a:effectLst/>
                <a:latin typeface="Times New Roman" panose="02020603050405020304" pitchFamily="18" charset="0"/>
                <a:cs typeface="Times New Roman" panose="02020603050405020304" pitchFamily="18" charset="0"/>
              </a:rPr>
              <a:t>Psychophys</a:t>
            </a:r>
            <a:r>
              <a:rPr lang="en-US" altLang="zh-CN" sz="1500" b="0" i="0" dirty="0">
                <a:solidFill>
                  <a:srgbClr val="333333"/>
                </a:solidFill>
                <a:effectLst/>
                <a:latin typeface="Times New Roman" panose="02020603050405020304" pitchFamily="18" charset="0"/>
                <a:cs typeface="Times New Roman" panose="02020603050405020304" pitchFamily="18" charset="0"/>
              </a:rPr>
              <a:t> </a:t>
            </a:r>
            <a:r>
              <a:rPr lang="en-US" altLang="zh-CN" sz="1500" b="1" i="0" dirty="0">
                <a:solidFill>
                  <a:srgbClr val="333333"/>
                </a:solidFill>
                <a:effectLst/>
                <a:latin typeface="Times New Roman" panose="02020603050405020304" pitchFamily="18" charset="0"/>
                <a:cs typeface="Times New Roman" panose="02020603050405020304" pitchFamily="18" charset="0"/>
              </a:rPr>
              <a:t>83</a:t>
            </a:r>
            <a:r>
              <a:rPr lang="en-US" altLang="zh-CN" sz="1500" b="0" i="0" dirty="0">
                <a:solidFill>
                  <a:srgbClr val="333333"/>
                </a:solidFill>
                <a:effectLst/>
                <a:latin typeface="Times New Roman" panose="02020603050405020304" pitchFamily="18" charset="0"/>
                <a:cs typeface="Times New Roman" panose="02020603050405020304" pitchFamily="18" charset="0"/>
              </a:rPr>
              <a:t>, 1416–1423.</a:t>
            </a:r>
          </a:p>
          <a:p>
            <a:pPr marL="269875" indent="-269875"/>
            <a:r>
              <a:rPr lang="en-US" altLang="zh-CN" sz="1500" kern="100" dirty="0">
                <a:solidFill>
                  <a:srgbClr val="000000"/>
                </a:solidFill>
                <a:effectLst/>
                <a:latin typeface="Times New Roman" panose="02020603050405020304" pitchFamily="18" charset="0"/>
                <a:ea typeface="宋体" panose="02010600030101010101" pitchFamily="2" charset="-122"/>
              </a:rPr>
              <a:t>Keyes, H., Brady, N., Reilly, R. B., &amp; Foxe, J. J. (2010). My face or yours? Event-related potential correlates of self-face processing. </a:t>
            </a:r>
            <a:r>
              <a:rPr lang="en-US" altLang="zh-CN" sz="1500" i="1" kern="100" dirty="0">
                <a:solidFill>
                  <a:srgbClr val="000000"/>
                </a:solidFill>
                <a:effectLst/>
                <a:latin typeface="Times New Roman" panose="02020603050405020304" pitchFamily="18" charset="0"/>
                <a:ea typeface="宋体" panose="02010600030101010101" pitchFamily="2" charset="-122"/>
              </a:rPr>
              <a:t>Brain and cognition</a:t>
            </a:r>
            <a:r>
              <a:rPr lang="en-US" altLang="zh-CN" sz="1500" kern="100" dirty="0">
                <a:solidFill>
                  <a:srgbClr val="000000"/>
                </a:solidFill>
                <a:effectLst/>
                <a:latin typeface="Times New Roman" panose="02020603050405020304" pitchFamily="18" charset="0"/>
                <a:ea typeface="宋体" panose="02010600030101010101" pitchFamily="2" charset="-122"/>
              </a:rPr>
              <a:t>, </a:t>
            </a:r>
            <a:r>
              <a:rPr lang="en-US" altLang="zh-CN" sz="1500" i="1" kern="100" dirty="0">
                <a:solidFill>
                  <a:srgbClr val="000000"/>
                </a:solidFill>
                <a:effectLst/>
                <a:latin typeface="Times New Roman" panose="02020603050405020304" pitchFamily="18" charset="0"/>
                <a:ea typeface="宋体" panose="02010600030101010101" pitchFamily="2" charset="-122"/>
              </a:rPr>
              <a:t>72</a:t>
            </a:r>
            <a:r>
              <a:rPr lang="en-US" altLang="zh-CN" sz="1500" kern="100" dirty="0">
                <a:solidFill>
                  <a:srgbClr val="000000"/>
                </a:solidFill>
                <a:effectLst/>
                <a:latin typeface="Times New Roman" panose="02020603050405020304" pitchFamily="18" charset="0"/>
                <a:ea typeface="宋体" panose="02010600030101010101" pitchFamily="2" charset="-122"/>
              </a:rPr>
              <a:t>(2), 244-254.</a:t>
            </a:r>
            <a:endParaRPr lang="en-US" altLang="zh-CN" sz="15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69875" indent="-269875"/>
            <a:r>
              <a:rPr lang="en-US" altLang="zh-CN" sz="1500" kern="100" dirty="0">
                <a:solidFill>
                  <a:srgbClr val="000000"/>
                </a:solidFill>
                <a:effectLst/>
                <a:latin typeface="Times New Roman" panose="02020603050405020304" pitchFamily="18" charset="0"/>
                <a:ea typeface="宋体" panose="02010600030101010101" pitchFamily="2" charset="-122"/>
              </a:rPr>
              <a:t>Liu, M., &amp; Sui, J. (2016). The interaction between social saliency and perceptual saliency. </a:t>
            </a:r>
            <a:r>
              <a:rPr lang="en-US" altLang="zh-CN" sz="1500" i="1" kern="100" dirty="0">
                <a:solidFill>
                  <a:srgbClr val="000000"/>
                </a:solidFill>
                <a:effectLst/>
                <a:latin typeface="Times New Roman" panose="02020603050405020304" pitchFamily="18" charset="0"/>
                <a:ea typeface="宋体" panose="02010600030101010101" pitchFamily="2" charset="-122"/>
              </a:rPr>
              <a:t>Quarterly   Journal of Experimental Psychology</a:t>
            </a:r>
            <a:r>
              <a:rPr lang="en-US" altLang="zh-CN" sz="1500" kern="100" dirty="0">
                <a:solidFill>
                  <a:srgbClr val="000000"/>
                </a:solidFill>
                <a:effectLst/>
                <a:latin typeface="Times New Roman" panose="02020603050405020304" pitchFamily="18" charset="0"/>
                <a:ea typeface="宋体" panose="02010600030101010101" pitchFamily="2" charset="-122"/>
              </a:rPr>
              <a:t>, </a:t>
            </a:r>
            <a:r>
              <a:rPr lang="en-US" altLang="zh-CN" sz="1500" i="1" kern="100" dirty="0">
                <a:solidFill>
                  <a:srgbClr val="000000"/>
                </a:solidFill>
                <a:effectLst/>
                <a:latin typeface="Times New Roman" panose="02020603050405020304" pitchFamily="18" charset="0"/>
                <a:ea typeface="宋体" panose="02010600030101010101" pitchFamily="2" charset="-122"/>
              </a:rPr>
              <a:t>69</a:t>
            </a:r>
            <a:r>
              <a:rPr lang="en-US" altLang="zh-CN" sz="1500" kern="100" dirty="0">
                <a:solidFill>
                  <a:srgbClr val="000000"/>
                </a:solidFill>
                <a:effectLst/>
                <a:latin typeface="Times New Roman" panose="02020603050405020304" pitchFamily="18" charset="0"/>
                <a:ea typeface="宋体" panose="02010600030101010101" pitchFamily="2" charset="-122"/>
              </a:rPr>
              <a:t>(12), 2419-2430.</a:t>
            </a:r>
            <a:endParaRPr lang="en-US" altLang="zh-CN" sz="1500" b="0" i="0" dirty="0">
              <a:solidFill>
                <a:srgbClr val="333333"/>
              </a:solidFill>
              <a:effectLst/>
              <a:latin typeface="Times New Roman" panose="02020603050405020304" pitchFamily="18" charset="0"/>
              <a:cs typeface="Times New Roman" panose="02020603050405020304" pitchFamily="18" charset="0"/>
            </a:endParaRPr>
          </a:p>
          <a:p>
            <a:pPr marL="269875" indent="-269875"/>
            <a:r>
              <a:rPr lang="en-US" altLang="zh-CN" sz="1500" b="0" i="0" dirty="0">
                <a:solidFill>
                  <a:srgbClr val="333333"/>
                </a:solidFill>
                <a:effectLst/>
                <a:latin typeface="Times New Roman" panose="02020603050405020304" pitchFamily="18" charset="0"/>
                <a:cs typeface="Times New Roman" panose="02020603050405020304" pitchFamily="18" charset="0"/>
              </a:rPr>
              <a:t>Stein, T., &amp; </a:t>
            </a:r>
            <a:r>
              <a:rPr lang="en-US" altLang="zh-CN" sz="1500" b="0" i="0" dirty="0" err="1">
                <a:solidFill>
                  <a:srgbClr val="333333"/>
                </a:solidFill>
                <a:effectLst/>
                <a:latin typeface="Times New Roman" panose="02020603050405020304" pitchFamily="18" charset="0"/>
                <a:cs typeface="Times New Roman" panose="02020603050405020304" pitchFamily="18" charset="0"/>
              </a:rPr>
              <a:t>Peelen</a:t>
            </a:r>
            <a:r>
              <a:rPr lang="en-US" altLang="zh-CN" sz="1500" b="0" i="0" dirty="0">
                <a:solidFill>
                  <a:srgbClr val="333333"/>
                </a:solidFill>
                <a:effectLst/>
                <a:latin typeface="Times New Roman" panose="02020603050405020304" pitchFamily="18" charset="0"/>
                <a:cs typeface="Times New Roman" panose="02020603050405020304" pitchFamily="18" charset="0"/>
              </a:rPr>
              <a:t>, M. V. (2015). Content-specific expectations enhance stimulus detectability by increasing perceptual sensitivity. </a:t>
            </a:r>
            <a:r>
              <a:rPr lang="en-US" altLang="zh-CN" sz="1500" b="0" i="1" dirty="0">
                <a:solidFill>
                  <a:srgbClr val="333333"/>
                </a:solidFill>
                <a:effectLst/>
                <a:latin typeface="Times New Roman" panose="02020603050405020304" pitchFamily="18" charset="0"/>
                <a:cs typeface="Times New Roman" panose="02020603050405020304" pitchFamily="18" charset="0"/>
              </a:rPr>
              <a:t>Journal of Experimental Psychology: General, 144</a:t>
            </a:r>
            <a:r>
              <a:rPr lang="en-US" altLang="zh-CN" sz="1500" b="0" i="0" dirty="0">
                <a:solidFill>
                  <a:srgbClr val="333333"/>
                </a:solidFill>
                <a:effectLst/>
                <a:latin typeface="Times New Roman" panose="02020603050405020304" pitchFamily="18" charset="0"/>
                <a:cs typeface="Times New Roman" panose="02020603050405020304" pitchFamily="18" charset="0"/>
              </a:rPr>
              <a:t>(6), 1089–1104.</a:t>
            </a:r>
            <a:endParaRPr lang="en-US" altLang="zh-CN" sz="15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pPr marL="269875" indent="-269875"/>
            <a:r>
              <a:rPr lang="en-US" altLang="zh-CN" sz="15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Sui, J., Liu, C. H., Wang, L., &amp; Han, S. (2009). Short Article: Attentional Orientation Induced by    Temporarily Established Self-Referential Cues. </a:t>
            </a:r>
            <a:r>
              <a:rPr lang="en-US" altLang="zh-CN" sz="1500" i="1"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Quarterly Journal of Experimental Psychology</a:t>
            </a:r>
            <a:r>
              <a:rPr lang="en-US" altLang="zh-CN" sz="15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500" i="1"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62</a:t>
            </a:r>
            <a:r>
              <a:rPr lang="en-US" altLang="zh-CN" sz="15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(5), 844–849.</a:t>
            </a:r>
          </a:p>
          <a:p>
            <a:pPr marL="269875" indent="-269875"/>
            <a:r>
              <a:rPr lang="en-US" altLang="zh-CN" sz="1500" kern="100" dirty="0">
                <a:solidFill>
                  <a:srgbClr val="000000"/>
                </a:solidFill>
                <a:effectLst/>
                <a:latin typeface="Times New Roman" panose="02020603050405020304" pitchFamily="18" charset="0"/>
                <a:ea typeface="宋体" panose="02010600030101010101" pitchFamily="2" charset="-122"/>
              </a:rPr>
              <a:t>Sui, J., </a:t>
            </a:r>
            <a:r>
              <a:rPr lang="en-US" altLang="zh-CN" sz="1500" kern="100" dirty="0" err="1">
                <a:solidFill>
                  <a:srgbClr val="000000"/>
                </a:solidFill>
                <a:effectLst/>
                <a:latin typeface="Times New Roman" panose="02020603050405020304" pitchFamily="18" charset="0"/>
                <a:ea typeface="宋体" panose="02010600030101010101" pitchFamily="2" charset="-122"/>
              </a:rPr>
              <a:t>Chechlacz</a:t>
            </a:r>
            <a:r>
              <a:rPr lang="en-US" altLang="zh-CN" sz="1500" kern="100" dirty="0">
                <a:solidFill>
                  <a:srgbClr val="000000"/>
                </a:solidFill>
                <a:effectLst/>
                <a:latin typeface="Times New Roman" panose="02020603050405020304" pitchFamily="18" charset="0"/>
                <a:ea typeface="宋体" panose="02010600030101010101" pitchFamily="2" charset="-122"/>
              </a:rPr>
              <a:t>, M., &amp; Humphreys, G. W. (2012). Dividing the self: distinct neural substrates of task-based and automatic self-prioritization after brain damage. </a:t>
            </a:r>
            <a:r>
              <a:rPr lang="en-US" altLang="zh-CN" sz="1500" i="1" kern="100" dirty="0">
                <a:solidFill>
                  <a:srgbClr val="000000"/>
                </a:solidFill>
                <a:effectLst/>
                <a:latin typeface="Times New Roman" panose="02020603050405020304" pitchFamily="18" charset="0"/>
                <a:ea typeface="宋体" panose="02010600030101010101" pitchFamily="2" charset="-122"/>
              </a:rPr>
              <a:t>Cognition</a:t>
            </a:r>
            <a:r>
              <a:rPr lang="en-US" altLang="zh-CN" sz="1500" kern="100" dirty="0">
                <a:solidFill>
                  <a:srgbClr val="000000"/>
                </a:solidFill>
                <a:effectLst/>
                <a:latin typeface="Times New Roman" panose="02020603050405020304" pitchFamily="18" charset="0"/>
                <a:ea typeface="宋体" panose="02010600030101010101" pitchFamily="2" charset="-122"/>
              </a:rPr>
              <a:t>, </a:t>
            </a:r>
            <a:r>
              <a:rPr lang="en-US" altLang="zh-CN" sz="1500" i="1" kern="100" dirty="0">
                <a:solidFill>
                  <a:srgbClr val="000000"/>
                </a:solidFill>
                <a:effectLst/>
                <a:latin typeface="Times New Roman" panose="02020603050405020304" pitchFamily="18" charset="0"/>
                <a:ea typeface="宋体" panose="02010600030101010101" pitchFamily="2" charset="-122"/>
              </a:rPr>
              <a:t>122</a:t>
            </a:r>
            <a:r>
              <a:rPr lang="en-US" altLang="zh-CN" sz="1500" kern="100" dirty="0">
                <a:solidFill>
                  <a:srgbClr val="000000"/>
                </a:solidFill>
                <a:effectLst/>
                <a:latin typeface="Times New Roman" panose="02020603050405020304" pitchFamily="18" charset="0"/>
                <a:ea typeface="宋体" panose="02010600030101010101" pitchFamily="2" charset="-122"/>
              </a:rPr>
              <a:t>(2), 150-162.</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269875" indent="-269875"/>
            <a:r>
              <a:rPr lang="en-US" altLang="zh-CN" sz="1500" kern="100" dirty="0">
                <a:solidFill>
                  <a:srgbClr val="212121"/>
                </a:solidFill>
                <a:effectLst/>
                <a:latin typeface="Times New Roman" panose="02020603050405020304" pitchFamily="18" charset="0"/>
                <a:ea typeface="等线" panose="02010600030101010101" pitchFamily="2" charset="-122"/>
                <a:cs typeface="Times New Roman" panose="02020603050405020304" pitchFamily="18" charset="0"/>
              </a:rPr>
              <a:t>Sui, J., He, X., &amp; Humphreys, G. W. (2012). Perceptual effects of social salience: evidence from self-   prioritization effects  on perceptual matching. </a:t>
            </a:r>
            <a:r>
              <a:rPr lang="en-US" altLang="zh-CN" sz="1500" i="1" kern="100" dirty="0">
                <a:solidFill>
                  <a:srgbClr val="212121"/>
                </a:solidFill>
                <a:effectLst/>
                <a:latin typeface="Times New Roman" panose="02020603050405020304" pitchFamily="18" charset="0"/>
                <a:ea typeface="等线" panose="02010600030101010101" pitchFamily="2" charset="-122"/>
                <a:cs typeface="Times New Roman" panose="02020603050405020304" pitchFamily="18" charset="0"/>
              </a:rPr>
              <a:t>Journal of experimental psychology. Human perception and performance</a:t>
            </a:r>
            <a:r>
              <a:rPr lang="en-US" altLang="zh-CN" sz="1500" kern="100" dirty="0">
                <a:solidFill>
                  <a:srgbClr val="212121"/>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500" i="1" kern="100" dirty="0">
                <a:solidFill>
                  <a:srgbClr val="212121"/>
                </a:solidFill>
                <a:effectLst/>
                <a:latin typeface="Times New Roman" panose="02020603050405020304" pitchFamily="18" charset="0"/>
                <a:ea typeface="等线" panose="02010600030101010101" pitchFamily="2" charset="-122"/>
                <a:cs typeface="Times New Roman" panose="02020603050405020304" pitchFamily="18" charset="0"/>
              </a:rPr>
              <a:t>38</a:t>
            </a:r>
            <a:r>
              <a:rPr lang="en-US" altLang="zh-CN" sz="1500" kern="100" dirty="0">
                <a:solidFill>
                  <a:srgbClr val="212121"/>
                </a:solidFill>
                <a:effectLst/>
                <a:latin typeface="Times New Roman" panose="02020603050405020304" pitchFamily="18" charset="0"/>
                <a:ea typeface="等线" panose="02010600030101010101" pitchFamily="2" charset="-122"/>
                <a:cs typeface="Times New Roman" panose="02020603050405020304" pitchFamily="18" charset="0"/>
              </a:rPr>
              <a:t>(5), 1105–1117.</a:t>
            </a:r>
          </a:p>
          <a:p>
            <a:r>
              <a:rPr lang="en-US" altLang="zh-CN" sz="1500" kern="100" dirty="0">
                <a:solidFill>
                  <a:srgbClr val="000000"/>
                </a:solidFill>
                <a:effectLst/>
                <a:latin typeface="Times New Roman" panose="02020603050405020304" pitchFamily="18" charset="0"/>
                <a:ea typeface="宋体" panose="02010600030101010101" pitchFamily="2" charset="-122"/>
              </a:rPr>
              <a:t>Sui, J., &amp; </a:t>
            </a:r>
            <a:r>
              <a:rPr lang="en-US" altLang="zh-CN" sz="1500" kern="100" dirty="0" err="1">
                <a:solidFill>
                  <a:srgbClr val="000000"/>
                </a:solidFill>
                <a:effectLst/>
                <a:latin typeface="Times New Roman" panose="02020603050405020304" pitchFamily="18" charset="0"/>
                <a:ea typeface="宋体" panose="02010600030101010101" pitchFamily="2" charset="-122"/>
              </a:rPr>
              <a:t>Rotshtein</a:t>
            </a:r>
            <a:r>
              <a:rPr lang="en-US" altLang="zh-CN" sz="1500" kern="100" dirty="0">
                <a:solidFill>
                  <a:srgbClr val="000000"/>
                </a:solidFill>
                <a:effectLst/>
                <a:latin typeface="Times New Roman" panose="02020603050405020304" pitchFamily="18" charset="0"/>
                <a:ea typeface="宋体" panose="02010600030101010101" pitchFamily="2" charset="-122"/>
              </a:rPr>
              <a:t>, P. (2019). Self-prioritization and the attentional systems. Current opinion in psychology, 29, 148-152.</a:t>
            </a:r>
          </a:p>
          <a:p>
            <a:pPr marL="355600" indent="-355600"/>
            <a:r>
              <a:rPr lang="en-US" altLang="zh-CN" sz="1500" kern="100" dirty="0" err="1">
                <a:solidFill>
                  <a:srgbClr val="000000"/>
                </a:solidFill>
                <a:effectLst/>
                <a:latin typeface="Times New Roman" panose="02020603050405020304" pitchFamily="18" charset="0"/>
                <a:ea typeface="宋体" panose="02010600030101010101" pitchFamily="2" charset="-122"/>
              </a:rPr>
              <a:t>Svensson</a:t>
            </a:r>
            <a:r>
              <a:rPr lang="en-US" altLang="zh-CN" sz="1500" kern="100" dirty="0">
                <a:solidFill>
                  <a:srgbClr val="000000"/>
                </a:solidFill>
                <a:effectLst/>
                <a:latin typeface="Times New Roman" panose="02020603050405020304" pitchFamily="18" charset="0"/>
                <a:ea typeface="宋体" panose="02010600030101010101" pitchFamily="2" charset="-122"/>
              </a:rPr>
              <a:t>, S. L., </a:t>
            </a:r>
            <a:r>
              <a:rPr lang="en-US" altLang="zh-CN" sz="1500" kern="100" dirty="0" err="1">
                <a:solidFill>
                  <a:srgbClr val="000000"/>
                </a:solidFill>
                <a:effectLst/>
                <a:latin typeface="Times New Roman" panose="02020603050405020304" pitchFamily="18" charset="0"/>
                <a:ea typeface="宋体" panose="02010600030101010101" pitchFamily="2" charset="-122"/>
              </a:rPr>
              <a:t>Golubickis</a:t>
            </a:r>
            <a:r>
              <a:rPr lang="en-US" altLang="zh-CN" sz="1500" kern="100" dirty="0">
                <a:solidFill>
                  <a:srgbClr val="000000"/>
                </a:solidFill>
                <a:effectLst/>
                <a:latin typeface="Times New Roman" panose="02020603050405020304" pitchFamily="18" charset="0"/>
                <a:ea typeface="宋体" panose="02010600030101010101" pitchFamily="2" charset="-122"/>
              </a:rPr>
              <a:t>, M., Maclean, H., </a:t>
            </a:r>
            <a:r>
              <a:rPr lang="en-US" altLang="zh-CN" sz="1500" kern="100" dirty="0" err="1">
                <a:solidFill>
                  <a:srgbClr val="000000"/>
                </a:solidFill>
                <a:effectLst/>
                <a:latin typeface="Times New Roman" panose="02020603050405020304" pitchFamily="18" charset="0"/>
                <a:ea typeface="宋体" panose="02010600030101010101" pitchFamily="2" charset="-122"/>
              </a:rPr>
              <a:t>Falbén</a:t>
            </a:r>
            <a:r>
              <a:rPr lang="en-US" altLang="zh-CN" sz="1500" kern="100" dirty="0">
                <a:solidFill>
                  <a:srgbClr val="000000"/>
                </a:solidFill>
                <a:effectLst/>
                <a:latin typeface="Times New Roman" panose="02020603050405020304" pitchFamily="18" charset="0"/>
                <a:ea typeface="宋体" panose="02010600030101010101" pitchFamily="2" charset="-122"/>
              </a:rPr>
              <a:t>, J. K., Persson, L. M., </a:t>
            </a:r>
            <a:r>
              <a:rPr lang="en-US" altLang="zh-CN" sz="1500" kern="100" dirty="0" err="1">
                <a:solidFill>
                  <a:srgbClr val="000000"/>
                </a:solidFill>
                <a:effectLst/>
                <a:latin typeface="Times New Roman" panose="02020603050405020304" pitchFamily="18" charset="0"/>
                <a:ea typeface="宋体" panose="02010600030101010101" pitchFamily="2" charset="-122"/>
              </a:rPr>
              <a:t>Tsamadi</a:t>
            </a:r>
            <a:r>
              <a:rPr lang="en-US" altLang="zh-CN" sz="1500" kern="100" dirty="0">
                <a:solidFill>
                  <a:srgbClr val="000000"/>
                </a:solidFill>
                <a:effectLst/>
                <a:latin typeface="Times New Roman" panose="02020603050405020304" pitchFamily="18" charset="0"/>
                <a:ea typeface="宋体" panose="02010600030101010101" pitchFamily="2" charset="-122"/>
              </a:rPr>
              <a:t>, D., </a:t>
            </a:r>
            <a:r>
              <a:rPr lang="en-US" altLang="zh-CN" sz="1500" kern="100" dirty="0" err="1">
                <a:solidFill>
                  <a:srgbClr val="000000"/>
                </a:solidFill>
                <a:effectLst/>
                <a:latin typeface="Times New Roman" panose="02020603050405020304" pitchFamily="18" charset="0"/>
                <a:ea typeface="宋体" panose="02010600030101010101" pitchFamily="2" charset="-122"/>
              </a:rPr>
              <a:t>Caughey</a:t>
            </a:r>
            <a:r>
              <a:rPr lang="en-US" altLang="zh-CN" sz="1500" kern="100" dirty="0">
                <a:solidFill>
                  <a:srgbClr val="000000"/>
                </a:solidFill>
                <a:effectLst/>
                <a:latin typeface="Times New Roman" panose="02020603050405020304" pitchFamily="18" charset="0"/>
                <a:ea typeface="宋体" panose="02010600030101010101" pitchFamily="2" charset="-122"/>
              </a:rPr>
              <a:t>, S., </a:t>
            </a:r>
            <a:r>
              <a:rPr lang="en-US" altLang="zh-CN" sz="1500" kern="100" dirty="0" err="1">
                <a:solidFill>
                  <a:srgbClr val="000000"/>
                </a:solidFill>
                <a:effectLst/>
                <a:latin typeface="Times New Roman" panose="02020603050405020304" pitchFamily="18" charset="0"/>
                <a:ea typeface="宋体" panose="02010600030101010101" pitchFamily="2" charset="-122"/>
              </a:rPr>
              <a:t>Sahraie</a:t>
            </a:r>
            <a:r>
              <a:rPr lang="en-US" altLang="zh-CN" sz="1500" kern="100" dirty="0">
                <a:solidFill>
                  <a:srgbClr val="000000"/>
                </a:solidFill>
                <a:effectLst/>
                <a:latin typeface="Times New Roman" panose="02020603050405020304" pitchFamily="18" charset="0"/>
                <a:ea typeface="宋体" panose="02010600030101010101" pitchFamily="2" charset="-122"/>
              </a:rPr>
              <a:t>, A., &amp; Macrae, C. N. (2022). More or less of me and you: self-relevance augments the effects of item probability on stimulus prioritization. </a:t>
            </a:r>
            <a:r>
              <a:rPr lang="en-US" altLang="zh-CN" sz="1500" i="1" kern="100" dirty="0">
                <a:solidFill>
                  <a:srgbClr val="000000"/>
                </a:solidFill>
                <a:effectLst/>
                <a:latin typeface="Times New Roman" panose="02020603050405020304" pitchFamily="18" charset="0"/>
                <a:ea typeface="宋体" panose="02010600030101010101" pitchFamily="2" charset="-122"/>
              </a:rPr>
              <a:t>Psychological research</a:t>
            </a:r>
            <a:r>
              <a:rPr lang="en-US" altLang="zh-CN" sz="1500" kern="100" dirty="0">
                <a:solidFill>
                  <a:srgbClr val="000000"/>
                </a:solidFill>
                <a:effectLst/>
                <a:latin typeface="Times New Roman" panose="02020603050405020304" pitchFamily="18" charset="0"/>
                <a:ea typeface="宋体" panose="02010600030101010101" pitchFamily="2" charset="-122"/>
              </a:rPr>
              <a:t>, </a:t>
            </a:r>
            <a:r>
              <a:rPr lang="en-US" altLang="zh-CN" sz="1500" i="1" kern="100" dirty="0">
                <a:solidFill>
                  <a:srgbClr val="000000"/>
                </a:solidFill>
                <a:effectLst/>
                <a:latin typeface="Times New Roman" panose="02020603050405020304" pitchFamily="18" charset="0"/>
                <a:ea typeface="宋体" panose="02010600030101010101" pitchFamily="2" charset="-122"/>
              </a:rPr>
              <a:t>86</a:t>
            </a:r>
            <a:r>
              <a:rPr lang="en-US" altLang="zh-CN" sz="1500" kern="100" dirty="0">
                <a:solidFill>
                  <a:srgbClr val="000000"/>
                </a:solidFill>
                <a:effectLst/>
                <a:latin typeface="Times New Roman" panose="02020603050405020304" pitchFamily="18" charset="0"/>
                <a:ea typeface="宋体" panose="02010600030101010101" pitchFamily="2" charset="-122"/>
              </a:rPr>
              <a:t>(4), 1145–1164.</a:t>
            </a:r>
          </a:p>
          <a:p>
            <a:pPr marL="355600" indent="-355600"/>
            <a:r>
              <a:rPr lang="en-US" altLang="zh-CN" sz="1500" dirty="0">
                <a:solidFill>
                  <a:srgbClr val="333333"/>
                </a:solidFill>
                <a:latin typeface="Times New Roman" panose="02020603050405020304" pitchFamily="18" charset="0"/>
                <a:cs typeface="Times New Roman" panose="02020603050405020304" pitchFamily="18" charset="0"/>
              </a:rPr>
              <a:t>Symons, C. S., &amp; Johnson, B. T. (1997). The self-reference effect in memory: A meta-analysis. Psychological Bulletin, 121(3), 371–394. </a:t>
            </a:r>
          </a:p>
          <a:p>
            <a:r>
              <a:rPr lang="en-US" altLang="zh-CN" sz="1500" kern="100" dirty="0" err="1">
                <a:solidFill>
                  <a:srgbClr val="000000"/>
                </a:solidFill>
                <a:effectLst/>
                <a:latin typeface="Times New Roman" panose="02020603050405020304" pitchFamily="18" charset="0"/>
                <a:ea typeface="宋体" panose="02010600030101010101" pitchFamily="2" charset="-122"/>
              </a:rPr>
              <a:t>Theeuwes</a:t>
            </a:r>
            <a:r>
              <a:rPr lang="en-US" altLang="zh-CN" sz="1500" kern="100" dirty="0">
                <a:solidFill>
                  <a:srgbClr val="000000"/>
                </a:solidFill>
                <a:effectLst/>
                <a:latin typeface="Times New Roman" panose="02020603050405020304" pitchFamily="18" charset="0"/>
                <a:ea typeface="宋体" panose="02010600030101010101" pitchFamily="2" charset="-122"/>
              </a:rPr>
              <a:t>, J. (2010). Top-down and bottom-up control of visual selection. </a:t>
            </a:r>
            <a:r>
              <a:rPr lang="en-US" altLang="zh-CN" sz="1500" i="1" kern="100" dirty="0">
                <a:solidFill>
                  <a:srgbClr val="000000"/>
                </a:solidFill>
                <a:effectLst/>
                <a:latin typeface="Times New Roman" panose="02020603050405020304" pitchFamily="18" charset="0"/>
                <a:ea typeface="宋体" panose="02010600030101010101" pitchFamily="2" charset="-122"/>
              </a:rPr>
              <a:t>Acta </a:t>
            </a:r>
            <a:r>
              <a:rPr lang="en-US" altLang="zh-CN" sz="1500" i="1" kern="100" dirty="0" err="1">
                <a:solidFill>
                  <a:srgbClr val="000000"/>
                </a:solidFill>
                <a:effectLst/>
                <a:latin typeface="Times New Roman" panose="02020603050405020304" pitchFamily="18" charset="0"/>
                <a:ea typeface="宋体" panose="02010600030101010101" pitchFamily="2" charset="-122"/>
              </a:rPr>
              <a:t>Psychologica</a:t>
            </a:r>
            <a:r>
              <a:rPr lang="en-US" altLang="zh-CN" sz="1500" kern="100" dirty="0">
                <a:solidFill>
                  <a:srgbClr val="000000"/>
                </a:solidFill>
                <a:effectLst/>
                <a:latin typeface="Times New Roman" panose="02020603050405020304" pitchFamily="18" charset="0"/>
                <a:ea typeface="宋体" panose="02010600030101010101" pitchFamily="2" charset="-122"/>
              </a:rPr>
              <a:t>, 135, 77–99.</a:t>
            </a:r>
          </a:p>
          <a:p>
            <a:pPr marL="269875" indent="-269875"/>
            <a:r>
              <a:rPr lang="en-US" altLang="zh-CN" sz="1500" kern="100" dirty="0">
                <a:solidFill>
                  <a:srgbClr val="000000"/>
                </a:solidFill>
                <a:effectLst/>
                <a:latin typeface="Times New Roman" panose="02020603050405020304" pitchFamily="18" charset="0"/>
                <a:ea typeface="宋体" panose="02010600030101010101" pitchFamily="2" charset="-122"/>
              </a:rPr>
              <a:t>Xu, M., </a:t>
            </a:r>
            <a:r>
              <a:rPr lang="en-US" altLang="zh-CN" sz="1500" kern="100" dirty="0" err="1">
                <a:solidFill>
                  <a:srgbClr val="000000"/>
                </a:solidFill>
                <a:effectLst/>
                <a:latin typeface="Times New Roman" panose="02020603050405020304" pitchFamily="18" charset="0"/>
                <a:ea typeface="宋体" panose="02010600030101010101" pitchFamily="2" charset="-122"/>
              </a:rPr>
              <a:t>Homae</a:t>
            </a:r>
            <a:r>
              <a:rPr lang="en-US" altLang="zh-CN" sz="1500" kern="100" dirty="0">
                <a:solidFill>
                  <a:srgbClr val="000000"/>
                </a:solidFill>
                <a:effectLst/>
                <a:latin typeface="Times New Roman" panose="02020603050405020304" pitchFamily="18" charset="0"/>
                <a:ea typeface="宋体" panose="02010600030101010101" pitchFamily="2" charset="-122"/>
              </a:rPr>
              <a:t>, F., Hashimoto, R. I., &amp; Hagiwara, H. (2013). Acoustic cues for the recognition of self-voice and other-voice. </a:t>
            </a:r>
            <a:r>
              <a:rPr lang="en-US" altLang="zh-CN" sz="1500" i="1" kern="100" dirty="0">
                <a:solidFill>
                  <a:srgbClr val="000000"/>
                </a:solidFill>
                <a:effectLst/>
                <a:latin typeface="Times New Roman" panose="02020603050405020304" pitchFamily="18" charset="0"/>
                <a:ea typeface="宋体" panose="02010600030101010101" pitchFamily="2" charset="-122"/>
              </a:rPr>
              <a:t>Frontiers in psychology</a:t>
            </a:r>
            <a:r>
              <a:rPr lang="en-US" altLang="zh-CN" sz="1500" kern="100" dirty="0">
                <a:solidFill>
                  <a:srgbClr val="000000"/>
                </a:solidFill>
                <a:effectLst/>
                <a:latin typeface="Times New Roman" panose="02020603050405020304" pitchFamily="18" charset="0"/>
                <a:ea typeface="宋体" panose="02010600030101010101" pitchFamily="2" charset="-122"/>
              </a:rPr>
              <a:t>, </a:t>
            </a:r>
            <a:r>
              <a:rPr lang="en-US" altLang="zh-CN" sz="1500" i="1" kern="100" dirty="0">
                <a:solidFill>
                  <a:srgbClr val="000000"/>
                </a:solidFill>
                <a:effectLst/>
                <a:latin typeface="Times New Roman" panose="02020603050405020304" pitchFamily="18" charset="0"/>
                <a:ea typeface="宋体" panose="02010600030101010101" pitchFamily="2" charset="-122"/>
              </a:rPr>
              <a:t>4</a:t>
            </a:r>
            <a:r>
              <a:rPr lang="en-US" altLang="zh-CN" sz="1500" kern="100" dirty="0">
                <a:solidFill>
                  <a:srgbClr val="000000"/>
                </a:solidFill>
                <a:effectLst/>
                <a:latin typeface="Times New Roman" panose="02020603050405020304" pitchFamily="18" charset="0"/>
                <a:ea typeface="宋体" panose="02010600030101010101" pitchFamily="2" charset="-122"/>
              </a:rPr>
              <a:t>, 735.</a:t>
            </a:r>
            <a:endParaRPr lang="zh-CN" altLang="zh-CN" sz="1500" kern="100" dirty="0">
              <a:effectLst/>
              <a:latin typeface="Times New Roman" panose="02020603050405020304" pitchFamily="18" charset="0"/>
              <a:ea typeface="宋体" panose="02010600030101010101" pitchFamily="2" charset="-122"/>
            </a:endParaRPr>
          </a:p>
          <a:p>
            <a:endParaRPr lang="zh-CN" altLang="zh-CN" sz="1500" kern="100" dirty="0">
              <a:effectLst/>
              <a:latin typeface="Times New Roman" panose="02020603050405020304" pitchFamily="18" charset="0"/>
              <a:ea typeface="宋体" panose="02010600030101010101" pitchFamily="2" charset="-122"/>
            </a:endParaRPr>
          </a:p>
          <a:p>
            <a:endParaRPr lang="zh-CN" altLang="zh-CN" sz="1800" kern="100" dirty="0">
              <a:effectLst/>
              <a:latin typeface="Times New Roman" panose="02020603050405020304" pitchFamily="18" charset="0"/>
              <a:ea typeface="宋体" panose="02010600030101010101" pitchFamily="2" charset="-122"/>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902551786"/>
      </p:ext>
    </p:extLst>
  </p:cSld>
  <p:clrMapOvr>
    <a:masterClrMapping/>
  </p:clrMapOvr>
  <mc:AlternateContent xmlns:mc="http://schemas.openxmlformats.org/markup-compatibility/2006" xmlns:p14="http://schemas.microsoft.com/office/powerpoint/2010/main">
    <mc:Choice Requires="p14">
      <p:transition p14:dur="0" advTm="93852"/>
    </mc:Choice>
    <mc:Fallback xmlns="">
      <p:transition advTm="9385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02DA6E-11BA-46E8-90F2-6D4224563A84}"/>
              </a:ext>
            </a:extLst>
          </p:cNvPr>
          <p:cNvSpPr txBox="1"/>
          <p:nvPr/>
        </p:nvSpPr>
        <p:spPr>
          <a:xfrm>
            <a:off x="2079522" y="2756776"/>
            <a:ext cx="8032968" cy="923330"/>
          </a:xfrm>
          <a:prstGeom prst="rect">
            <a:avLst/>
          </a:prstGeom>
          <a:noFill/>
        </p:spPr>
        <p:txBody>
          <a:bodyPr wrap="none" rtlCol="0">
            <a:spAutoFit/>
          </a:bodyPr>
          <a:lstStyle/>
          <a:p>
            <a:pPr algn="ctr"/>
            <a:r>
              <a:rPr lang="en-US" altLang="zh-CN" sz="5400" dirty="0">
                <a:solidFill>
                  <a:srgbClr val="4A5A69"/>
                </a:solidFill>
                <a:latin typeface="Arial" panose="020B0604020202020204" pitchFamily="34" charset="0"/>
                <a:cs typeface="Arial" panose="020B0604020202020204" pitchFamily="34" charset="0"/>
                <a:sym typeface="+mn-lt"/>
              </a:rPr>
              <a:t>Thanks for your attention!</a:t>
            </a:r>
            <a:endParaRPr lang="zh-CN" altLang="en-US" sz="5400" dirty="0">
              <a:solidFill>
                <a:srgbClr val="4A5A69"/>
              </a:solidFill>
              <a:latin typeface="Arial" panose="020B0604020202020204" pitchFamily="34" charset="0"/>
              <a:cs typeface="Arial" panose="020B0604020202020204" pitchFamily="34" charset="0"/>
              <a:sym typeface="+mn-lt"/>
            </a:endParaRPr>
          </a:p>
        </p:txBody>
      </p:sp>
      <p:cxnSp>
        <p:nvCxnSpPr>
          <p:cNvPr id="6" name="直接连接符 5">
            <a:extLst>
              <a:ext uri="{FF2B5EF4-FFF2-40B4-BE49-F238E27FC236}">
                <a16:creationId xmlns:a16="http://schemas.microsoft.com/office/drawing/2014/main" id="{8D05B931-39C0-4B10-81A5-005BB0432455}"/>
              </a:ext>
            </a:extLst>
          </p:cNvPr>
          <p:cNvCxnSpPr>
            <a:cxnSpLocks/>
          </p:cNvCxnSpPr>
          <p:nvPr/>
        </p:nvCxnSpPr>
        <p:spPr>
          <a:xfrm>
            <a:off x="2760562" y="3854616"/>
            <a:ext cx="199997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A5D3466B-EFC1-58C9-A79A-4CADF50DB08B}"/>
              </a:ext>
            </a:extLst>
          </p:cNvPr>
          <p:cNvCxnSpPr>
            <a:cxnSpLocks/>
          </p:cNvCxnSpPr>
          <p:nvPr/>
        </p:nvCxnSpPr>
        <p:spPr>
          <a:xfrm>
            <a:off x="7447255" y="3854616"/>
            <a:ext cx="1999974" cy="0"/>
          </a:xfrm>
          <a:prstGeom prst="line">
            <a:avLst/>
          </a:prstGeom>
          <a:ln>
            <a:solidFill>
              <a:srgbClr val="92A3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60346"/>
      </p:ext>
    </p:extLst>
  </p:cSld>
  <p:clrMapOvr>
    <a:masterClrMapping/>
  </p:clrMapOvr>
  <mc:AlternateContent xmlns:mc="http://schemas.openxmlformats.org/markup-compatibility/2006" xmlns:p14="http://schemas.microsoft.com/office/powerpoint/2010/main">
    <mc:Choice Requires="p14">
      <p:transition p14:dur="0" advTm="4068"/>
    </mc:Choice>
    <mc:Fallback xmlns="">
      <p:transition advTm="406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EBAF07-0387-4482-800B-5492EEFB2B50}"/>
              </a:ext>
            </a:extLst>
          </p:cNvPr>
          <p:cNvSpPr txBox="1"/>
          <p:nvPr/>
        </p:nvSpPr>
        <p:spPr>
          <a:xfrm>
            <a:off x="5541470" y="2560811"/>
            <a:ext cx="1774845" cy="523220"/>
          </a:xfrm>
          <a:prstGeom prst="rect">
            <a:avLst/>
          </a:prstGeom>
          <a:noFill/>
        </p:spPr>
        <p:txBody>
          <a:bodyPr wrap="none" rtlCol="0">
            <a:spAutoFit/>
          </a:bodyPr>
          <a:lstStyle/>
          <a:p>
            <a:r>
              <a:rPr lang="zh-CN" altLang="en-US" sz="2800" b="1" spc="300" dirty="0">
                <a:solidFill>
                  <a:srgbClr val="231E1F"/>
                </a:solidFill>
                <a:cs typeface="+mn-ea"/>
                <a:sym typeface="+mn-lt"/>
              </a:rPr>
              <a:t>研究背景</a:t>
            </a:r>
          </a:p>
        </p:txBody>
      </p:sp>
      <p:sp>
        <p:nvSpPr>
          <p:cNvPr id="4" name="文本框 3">
            <a:extLst>
              <a:ext uri="{FF2B5EF4-FFF2-40B4-BE49-F238E27FC236}">
                <a16:creationId xmlns:a16="http://schemas.microsoft.com/office/drawing/2014/main" id="{8C5E9D3B-FFF9-4F7E-AA00-2325AC6EE4D9}"/>
              </a:ext>
            </a:extLst>
          </p:cNvPr>
          <p:cNvSpPr txBox="1"/>
          <p:nvPr/>
        </p:nvSpPr>
        <p:spPr>
          <a:xfrm>
            <a:off x="4851250" y="2559936"/>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01</a:t>
            </a:r>
            <a:endParaRPr lang="zh-CN" altLang="en-US" sz="3200" dirty="0">
              <a:solidFill>
                <a:schemeClr val="tx1">
                  <a:lumMod val="95000"/>
                  <a:lumOff val="5000"/>
                </a:schemeClr>
              </a:solidFill>
              <a:cs typeface="+mn-ea"/>
              <a:sym typeface="+mn-lt"/>
            </a:endParaRPr>
          </a:p>
        </p:txBody>
      </p:sp>
      <p:sp>
        <p:nvSpPr>
          <p:cNvPr id="5" name="椭圆 4">
            <a:extLst>
              <a:ext uri="{FF2B5EF4-FFF2-40B4-BE49-F238E27FC236}">
                <a16:creationId xmlns:a16="http://schemas.microsoft.com/office/drawing/2014/main" id="{E29248D5-C5C4-43DC-A265-3F74DF3FFBD5}"/>
              </a:ext>
            </a:extLst>
          </p:cNvPr>
          <p:cNvSpPr/>
          <p:nvPr/>
        </p:nvSpPr>
        <p:spPr>
          <a:xfrm>
            <a:off x="4706883" y="2763819"/>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7B230314-2E02-4B30-9054-4779C273DA91}"/>
              </a:ext>
            </a:extLst>
          </p:cNvPr>
          <p:cNvSpPr txBox="1"/>
          <p:nvPr/>
        </p:nvSpPr>
        <p:spPr>
          <a:xfrm>
            <a:off x="5591267" y="3420260"/>
            <a:ext cx="2967479" cy="523220"/>
          </a:xfrm>
          <a:prstGeom prst="rect">
            <a:avLst/>
          </a:prstGeom>
          <a:noFill/>
        </p:spPr>
        <p:txBody>
          <a:bodyPr wrap="none" rtlCol="0">
            <a:spAutoFit/>
          </a:bodyPr>
          <a:lstStyle/>
          <a:p>
            <a:r>
              <a:rPr lang="zh-CN" altLang="en-US" sz="2800" b="1" spc="300" dirty="0">
                <a:solidFill>
                  <a:srgbClr val="231E1F"/>
                </a:solidFill>
                <a:cs typeface="+mn-ea"/>
                <a:sym typeface="+mn-lt"/>
              </a:rPr>
              <a:t>研究问题与意义</a:t>
            </a:r>
          </a:p>
        </p:txBody>
      </p:sp>
      <p:sp>
        <p:nvSpPr>
          <p:cNvPr id="8" name="文本框 7">
            <a:extLst>
              <a:ext uri="{FF2B5EF4-FFF2-40B4-BE49-F238E27FC236}">
                <a16:creationId xmlns:a16="http://schemas.microsoft.com/office/drawing/2014/main" id="{FD90482C-F472-4702-812A-BF6B6FD7E134}"/>
              </a:ext>
            </a:extLst>
          </p:cNvPr>
          <p:cNvSpPr txBox="1"/>
          <p:nvPr/>
        </p:nvSpPr>
        <p:spPr>
          <a:xfrm>
            <a:off x="4845069" y="3450833"/>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02</a:t>
            </a:r>
            <a:endParaRPr lang="zh-CN" altLang="en-US" sz="3200" dirty="0">
              <a:solidFill>
                <a:schemeClr val="tx1">
                  <a:lumMod val="95000"/>
                  <a:lumOff val="5000"/>
                </a:schemeClr>
              </a:solidFill>
              <a:cs typeface="+mn-ea"/>
              <a:sym typeface="+mn-lt"/>
            </a:endParaRPr>
          </a:p>
        </p:txBody>
      </p:sp>
      <p:sp>
        <p:nvSpPr>
          <p:cNvPr id="10" name="文本框 9">
            <a:extLst>
              <a:ext uri="{FF2B5EF4-FFF2-40B4-BE49-F238E27FC236}">
                <a16:creationId xmlns:a16="http://schemas.microsoft.com/office/drawing/2014/main" id="{F36313CD-AF96-4780-90A4-5B059244512B}"/>
              </a:ext>
            </a:extLst>
          </p:cNvPr>
          <p:cNvSpPr txBox="1"/>
          <p:nvPr/>
        </p:nvSpPr>
        <p:spPr>
          <a:xfrm>
            <a:off x="5572857" y="4279709"/>
            <a:ext cx="1774845" cy="523220"/>
          </a:xfrm>
          <a:prstGeom prst="rect">
            <a:avLst/>
          </a:prstGeom>
          <a:noFill/>
        </p:spPr>
        <p:txBody>
          <a:bodyPr wrap="none" rtlCol="0">
            <a:spAutoFit/>
          </a:bodyPr>
          <a:lstStyle/>
          <a:p>
            <a:r>
              <a:rPr lang="zh-CN" altLang="en-US" sz="2800" b="1" spc="300" dirty="0">
                <a:solidFill>
                  <a:srgbClr val="231E1F"/>
                </a:solidFill>
                <a:cs typeface="+mn-ea"/>
                <a:sym typeface="+mn-lt"/>
              </a:rPr>
              <a:t>实验设计</a:t>
            </a:r>
          </a:p>
        </p:txBody>
      </p:sp>
      <p:sp>
        <p:nvSpPr>
          <p:cNvPr id="12" name="文本框 11">
            <a:extLst>
              <a:ext uri="{FF2B5EF4-FFF2-40B4-BE49-F238E27FC236}">
                <a16:creationId xmlns:a16="http://schemas.microsoft.com/office/drawing/2014/main" id="{F040A6B6-65AF-484A-AD21-E987D1C56528}"/>
              </a:ext>
            </a:extLst>
          </p:cNvPr>
          <p:cNvSpPr txBox="1"/>
          <p:nvPr/>
        </p:nvSpPr>
        <p:spPr>
          <a:xfrm>
            <a:off x="4845069" y="4308419"/>
            <a:ext cx="768850" cy="584775"/>
          </a:xfrm>
          <a:prstGeom prst="rect">
            <a:avLst/>
          </a:prstGeom>
          <a:noFill/>
        </p:spPr>
        <p:txBody>
          <a:bodyPr wrap="square" rtlCol="0">
            <a:spAutoFit/>
          </a:bodyPr>
          <a:lstStyle>
            <a:defPPr>
              <a:defRPr lang="zh-CN"/>
            </a:defPPr>
            <a:lvl1pPr algn="r">
              <a:defRPr sz="4000"/>
            </a:lvl1pPr>
          </a:lstStyle>
          <a:p>
            <a:pPr algn="ctr"/>
            <a:r>
              <a:rPr lang="en-US" altLang="zh-CN" sz="3200" dirty="0">
                <a:solidFill>
                  <a:schemeClr val="tx1">
                    <a:lumMod val="95000"/>
                    <a:lumOff val="5000"/>
                  </a:schemeClr>
                </a:solidFill>
                <a:cs typeface="+mn-ea"/>
                <a:sym typeface="+mn-lt"/>
              </a:rPr>
              <a:t>03</a:t>
            </a:r>
            <a:endParaRPr lang="zh-CN" altLang="en-US" sz="3200" dirty="0">
              <a:solidFill>
                <a:schemeClr val="tx1">
                  <a:lumMod val="95000"/>
                  <a:lumOff val="5000"/>
                </a:schemeClr>
              </a:solidFill>
              <a:cs typeface="+mn-ea"/>
              <a:sym typeface="+mn-lt"/>
            </a:endParaRPr>
          </a:p>
        </p:txBody>
      </p:sp>
      <p:sp>
        <p:nvSpPr>
          <p:cNvPr id="13" name="椭圆 12">
            <a:extLst>
              <a:ext uri="{FF2B5EF4-FFF2-40B4-BE49-F238E27FC236}">
                <a16:creationId xmlns:a16="http://schemas.microsoft.com/office/drawing/2014/main" id="{9CDD0062-E2BF-47D1-898B-DBB3871F672C}"/>
              </a:ext>
            </a:extLst>
          </p:cNvPr>
          <p:cNvSpPr/>
          <p:nvPr/>
        </p:nvSpPr>
        <p:spPr>
          <a:xfrm>
            <a:off x="4712447" y="4555796"/>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文本框 17">
            <a:extLst>
              <a:ext uri="{FF2B5EF4-FFF2-40B4-BE49-F238E27FC236}">
                <a16:creationId xmlns:a16="http://schemas.microsoft.com/office/drawing/2014/main" id="{9D3A82EB-1636-4512-8C0C-C61F590A1DF0}"/>
              </a:ext>
            </a:extLst>
          </p:cNvPr>
          <p:cNvSpPr txBox="1"/>
          <p:nvPr/>
        </p:nvSpPr>
        <p:spPr>
          <a:xfrm>
            <a:off x="5399335" y="791623"/>
            <a:ext cx="1393330" cy="769441"/>
          </a:xfrm>
          <a:prstGeom prst="rect">
            <a:avLst/>
          </a:prstGeom>
          <a:noFill/>
        </p:spPr>
        <p:txBody>
          <a:bodyPr wrap="none" rtlCol="0">
            <a:spAutoFit/>
          </a:bodyPr>
          <a:lstStyle/>
          <a:p>
            <a:pPr algn="ctr"/>
            <a:r>
              <a:rPr lang="zh-CN" altLang="en-US" sz="4400" b="1" spc="300" dirty="0">
                <a:solidFill>
                  <a:schemeClr val="bg1"/>
                </a:solidFill>
                <a:cs typeface="+mn-ea"/>
                <a:sym typeface="+mn-lt"/>
              </a:rPr>
              <a:t>目录</a:t>
            </a:r>
          </a:p>
        </p:txBody>
      </p:sp>
      <p:sp>
        <p:nvSpPr>
          <p:cNvPr id="19" name="文本框 18">
            <a:extLst>
              <a:ext uri="{FF2B5EF4-FFF2-40B4-BE49-F238E27FC236}">
                <a16:creationId xmlns:a16="http://schemas.microsoft.com/office/drawing/2014/main" id="{471EC023-AA7B-4D19-ACDB-C2284FB6D57F}"/>
              </a:ext>
            </a:extLst>
          </p:cNvPr>
          <p:cNvSpPr txBox="1"/>
          <p:nvPr/>
        </p:nvSpPr>
        <p:spPr>
          <a:xfrm>
            <a:off x="4920343" y="1580892"/>
            <a:ext cx="2351314" cy="400110"/>
          </a:xfrm>
          <a:prstGeom prst="rect">
            <a:avLst/>
          </a:prstGeom>
          <a:noFill/>
        </p:spPr>
        <p:txBody>
          <a:bodyPr wrap="square" rtlCol="0">
            <a:spAutoFit/>
          </a:bodyPr>
          <a:lstStyle>
            <a:defPPr>
              <a:defRPr lang="zh-CN"/>
            </a:defPPr>
            <a:lvl1pPr algn="r">
              <a:defRPr sz="4000"/>
            </a:lvl1pPr>
          </a:lstStyle>
          <a:p>
            <a:pPr algn="ctr"/>
            <a:r>
              <a:rPr lang="en-US" altLang="zh-CN" sz="2000" dirty="0">
                <a:solidFill>
                  <a:schemeClr val="tx1">
                    <a:lumMod val="95000"/>
                    <a:lumOff val="5000"/>
                  </a:schemeClr>
                </a:solidFill>
                <a:cs typeface="+mn-ea"/>
                <a:sym typeface="+mn-lt"/>
              </a:rPr>
              <a:t>CONTENTS</a:t>
            </a:r>
            <a:endParaRPr lang="zh-CN" altLang="en-US" sz="2000" dirty="0">
              <a:solidFill>
                <a:schemeClr val="tx1">
                  <a:lumMod val="95000"/>
                  <a:lumOff val="5000"/>
                </a:schemeClr>
              </a:solidFill>
              <a:cs typeface="+mn-ea"/>
              <a:sym typeface="+mn-lt"/>
            </a:endParaRPr>
          </a:p>
        </p:txBody>
      </p:sp>
      <p:sp>
        <p:nvSpPr>
          <p:cNvPr id="3" name="椭圆 2">
            <a:extLst>
              <a:ext uri="{FF2B5EF4-FFF2-40B4-BE49-F238E27FC236}">
                <a16:creationId xmlns:a16="http://schemas.microsoft.com/office/drawing/2014/main" id="{321DB810-3C84-E3C1-8148-14C0C3946015}"/>
              </a:ext>
            </a:extLst>
          </p:cNvPr>
          <p:cNvSpPr/>
          <p:nvPr/>
        </p:nvSpPr>
        <p:spPr>
          <a:xfrm>
            <a:off x="4706883" y="3681870"/>
            <a:ext cx="138186" cy="138186"/>
          </a:xfrm>
          <a:prstGeom prst="ellipse">
            <a:avLst/>
          </a:prstGeom>
          <a:solidFill>
            <a:srgbClr val="92A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extLst>
      <p:ext uri="{BB962C8B-B14F-4D97-AF65-F5344CB8AC3E}">
        <p14:creationId xmlns:p14="http://schemas.microsoft.com/office/powerpoint/2010/main" val="2943651721"/>
      </p:ext>
    </p:extLst>
  </p:cSld>
  <p:clrMapOvr>
    <a:masterClrMapping/>
  </p:clrMapOvr>
  <mc:AlternateContent xmlns:mc="http://schemas.openxmlformats.org/markup-compatibility/2006" xmlns:p14="http://schemas.microsoft.com/office/powerpoint/2010/main">
    <mc:Choice Requires="p14">
      <p:transition p14:dur="0" advTm="7334"/>
    </mc:Choice>
    <mc:Fallback xmlns="">
      <p:transition advTm="733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2845825" y="3299571"/>
            <a:ext cx="2595582" cy="769441"/>
          </a:xfrm>
          <a:prstGeom prst="rect">
            <a:avLst/>
          </a:prstGeom>
          <a:noFill/>
        </p:spPr>
        <p:txBody>
          <a:bodyPr wrap="none" rtlCol="0">
            <a:spAutoFit/>
          </a:bodyPr>
          <a:lstStyle/>
          <a:p>
            <a:pPr algn="ctr"/>
            <a:r>
              <a:rPr lang="zh-CN" altLang="en-US" sz="4400" spc="300" dirty="0">
                <a:solidFill>
                  <a:srgbClr val="4A5A69"/>
                </a:solidFill>
                <a:cs typeface="+mn-ea"/>
                <a:sym typeface="+mn-lt"/>
              </a:rPr>
              <a:t>研究背景</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01</a:t>
            </a:r>
            <a:endParaRPr lang="zh-CN" altLang="en-US" sz="4400" dirty="0">
              <a:solidFill>
                <a:srgbClr val="92A3B8"/>
              </a:solidFill>
              <a:cs typeface="+mn-ea"/>
              <a:sym typeface="+mn-lt"/>
            </a:endParaRPr>
          </a:p>
        </p:txBody>
      </p:sp>
    </p:spTree>
    <p:extLst>
      <p:ext uri="{BB962C8B-B14F-4D97-AF65-F5344CB8AC3E}">
        <p14:creationId xmlns:p14="http://schemas.microsoft.com/office/powerpoint/2010/main" val="2819877333"/>
      </p:ext>
    </p:extLst>
  </p:cSld>
  <p:clrMapOvr>
    <a:masterClrMapping/>
  </p:clrMapOvr>
  <mc:AlternateContent xmlns:mc="http://schemas.openxmlformats.org/markup-compatibility/2006" xmlns:p14="http://schemas.microsoft.com/office/powerpoint/2010/main">
    <mc:Choice Requires="p14">
      <p:transition p14:dur="0" advTm="539"/>
    </mc:Choice>
    <mc:Fallback xmlns="">
      <p:transition advTm="5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213596" y="315642"/>
            <a:ext cx="1620958" cy="523220"/>
          </a:xfrm>
          <a:prstGeom prst="rect">
            <a:avLst/>
          </a:prstGeom>
          <a:noFill/>
        </p:spPr>
        <p:txBody>
          <a:bodyPr wrap="none" rtlCol="0">
            <a:spAutoFit/>
          </a:bodyPr>
          <a:lstStyle/>
          <a:p>
            <a:pPr algn="ctr"/>
            <a:r>
              <a:rPr lang="zh-CN" altLang="en-US" sz="2800" dirty="0">
                <a:solidFill>
                  <a:srgbClr val="4A5A69"/>
                </a:solidFill>
                <a:cs typeface="+mn-ea"/>
                <a:sym typeface="+mn-lt"/>
              </a:rPr>
              <a:t>研究背景</a:t>
            </a:r>
          </a:p>
        </p:txBody>
      </p:sp>
      <p:sp>
        <p:nvSpPr>
          <p:cNvPr id="22" name="Rectangle 9">
            <a:extLst>
              <a:ext uri="{FF2B5EF4-FFF2-40B4-BE49-F238E27FC236}">
                <a16:creationId xmlns:a16="http://schemas.microsoft.com/office/drawing/2014/main" id="{BB84711A-9823-4BD7-858E-25F929E2BD2E}"/>
              </a:ext>
            </a:extLst>
          </p:cNvPr>
          <p:cNvSpPr/>
          <p:nvPr/>
        </p:nvSpPr>
        <p:spPr>
          <a:xfrm>
            <a:off x="5099084" y="2721545"/>
            <a:ext cx="370496" cy="34681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23" name="Rectangle 16">
            <a:extLst>
              <a:ext uri="{FF2B5EF4-FFF2-40B4-BE49-F238E27FC236}">
                <a16:creationId xmlns:a16="http://schemas.microsoft.com/office/drawing/2014/main" id="{B7535E71-896F-4DBA-8AE1-24BC4D2131FE}"/>
              </a:ext>
            </a:extLst>
          </p:cNvPr>
          <p:cNvSpPr/>
          <p:nvPr/>
        </p:nvSpPr>
        <p:spPr>
          <a:xfrm rot="2700000">
            <a:off x="5071628" y="4307205"/>
            <a:ext cx="280693" cy="50322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pic>
        <p:nvPicPr>
          <p:cNvPr id="2" name="图片 1">
            <a:extLst>
              <a:ext uri="{FF2B5EF4-FFF2-40B4-BE49-F238E27FC236}">
                <a16:creationId xmlns:a16="http://schemas.microsoft.com/office/drawing/2014/main" id="{55450B55-D45B-7A4C-42B6-FA23C1B59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698" y="2010915"/>
            <a:ext cx="4280192" cy="2625585"/>
          </a:xfrm>
          <a:prstGeom prst="rect">
            <a:avLst/>
          </a:prstGeom>
        </p:spPr>
      </p:pic>
      <p:grpSp>
        <p:nvGrpSpPr>
          <p:cNvPr id="3" name="îš1iḍé">
            <a:extLst>
              <a:ext uri="{FF2B5EF4-FFF2-40B4-BE49-F238E27FC236}">
                <a16:creationId xmlns:a16="http://schemas.microsoft.com/office/drawing/2014/main" id="{4D227E60-CBB5-0427-6EA3-AFCC88917917}"/>
              </a:ext>
            </a:extLst>
          </p:cNvPr>
          <p:cNvGrpSpPr/>
          <p:nvPr/>
        </p:nvGrpSpPr>
        <p:grpSpPr>
          <a:xfrm>
            <a:off x="1949652" y="993892"/>
            <a:ext cx="4582161" cy="2983786"/>
            <a:chOff x="3479866" y="473845"/>
            <a:chExt cx="6803327" cy="4371928"/>
          </a:xfrm>
        </p:grpSpPr>
        <p:cxnSp>
          <p:nvCxnSpPr>
            <p:cNvPr id="38" name="išlîḋé">
              <a:extLst>
                <a:ext uri="{FF2B5EF4-FFF2-40B4-BE49-F238E27FC236}">
                  <a16:creationId xmlns:a16="http://schemas.microsoft.com/office/drawing/2014/main" id="{74381A17-39D5-2092-6A23-D7DE6D1CEC2D}"/>
                </a:ext>
              </a:extLst>
            </p:cNvPr>
            <p:cNvCxnSpPr>
              <a:cxnSpLocks/>
              <a:stCxn id="46" idx="6"/>
            </p:cNvCxnSpPr>
            <p:nvPr/>
          </p:nvCxnSpPr>
          <p:spPr>
            <a:xfrm flipV="1">
              <a:off x="7881685" y="3191571"/>
              <a:ext cx="814547" cy="1"/>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39" name="îsḷiḋè">
              <a:extLst>
                <a:ext uri="{FF2B5EF4-FFF2-40B4-BE49-F238E27FC236}">
                  <a16:creationId xmlns:a16="http://schemas.microsoft.com/office/drawing/2014/main" id="{A15423AD-197B-3D4D-FD85-911B385DA17A}"/>
                </a:ext>
              </a:extLst>
            </p:cNvPr>
            <p:cNvCxnSpPr>
              <a:cxnSpLocks/>
            </p:cNvCxnSpPr>
            <p:nvPr/>
          </p:nvCxnSpPr>
          <p:spPr>
            <a:xfrm>
              <a:off x="3479866" y="3229315"/>
              <a:ext cx="1018736" cy="0"/>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40" name="íṩliḑê">
              <a:extLst>
                <a:ext uri="{FF2B5EF4-FFF2-40B4-BE49-F238E27FC236}">
                  <a16:creationId xmlns:a16="http://schemas.microsoft.com/office/drawing/2014/main" id="{CF1AE821-EF1A-43CE-4F75-E2B2D9C22EF4}"/>
                </a:ext>
              </a:extLst>
            </p:cNvPr>
            <p:cNvSpPr/>
            <p:nvPr/>
          </p:nvSpPr>
          <p:spPr>
            <a:xfrm>
              <a:off x="4498602" y="1667744"/>
              <a:ext cx="3194798" cy="3169497"/>
            </a:xfrm>
            <a:prstGeom prst="roundRect">
              <a:avLst>
                <a:gd name="adj" fmla="val 50000"/>
              </a:avLst>
            </a:prstGeom>
            <a:solidFill>
              <a:schemeClr val="bg1">
                <a:lumMod val="95000"/>
              </a:schemeClr>
            </a:solidFill>
            <a:ln w="19050" cap="rnd">
              <a:noFill/>
              <a:prstDash val="solid"/>
              <a:round/>
              <a:headEnd/>
              <a:tailEnd/>
            </a:ln>
            <a:effectLst>
              <a:outerShdw sx="1000" sy="1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41" name="íṡ1ïďê">
              <a:extLst>
                <a:ext uri="{FF2B5EF4-FFF2-40B4-BE49-F238E27FC236}">
                  <a16:creationId xmlns:a16="http://schemas.microsoft.com/office/drawing/2014/main" id="{AD55C459-5146-F3BB-3473-506C22BFF2A5}"/>
                </a:ext>
              </a:extLst>
            </p:cNvPr>
            <p:cNvGrpSpPr/>
            <p:nvPr/>
          </p:nvGrpSpPr>
          <p:grpSpPr>
            <a:xfrm>
              <a:off x="4822692" y="2014511"/>
              <a:ext cx="2606532" cy="2585890"/>
              <a:chOff x="5030913" y="2523815"/>
              <a:chExt cx="2184705" cy="2167404"/>
            </a:xfrm>
          </p:grpSpPr>
          <p:sp>
            <p:nvSpPr>
              <p:cNvPr id="54" name="îśḷiḑe">
                <a:extLst>
                  <a:ext uri="{FF2B5EF4-FFF2-40B4-BE49-F238E27FC236}">
                    <a16:creationId xmlns:a16="http://schemas.microsoft.com/office/drawing/2014/main" id="{EFBA9F3E-5066-A158-FD44-C524DA036AAD}"/>
                  </a:ext>
                </a:extLst>
              </p:cNvPr>
              <p:cNvSpPr/>
              <p:nvPr/>
            </p:nvSpPr>
            <p:spPr>
              <a:xfrm>
                <a:off x="5030913" y="2523815"/>
                <a:ext cx="2184705" cy="2167404"/>
              </a:xfrm>
              <a:prstGeom prst="roundRect">
                <a:avLst>
                  <a:gd name="adj" fmla="val 50000"/>
                </a:avLst>
              </a:prstGeom>
              <a:solidFill>
                <a:schemeClr val="bg1"/>
              </a:solidFill>
              <a:ln w="19050" cap="rnd">
                <a:noFill/>
                <a:prstDash val="solid"/>
                <a:round/>
                <a:headEnd/>
                <a:tailEnd/>
              </a:ln>
              <a:effectLst>
                <a:outerShdw blurRad="254000" dist="152400" dir="3900000" algn="ctr" rotWithShape="0">
                  <a:schemeClr val="bg1">
                    <a:lumMod val="7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55" name="îsḻïḍe">
                <a:extLst>
                  <a:ext uri="{FF2B5EF4-FFF2-40B4-BE49-F238E27FC236}">
                    <a16:creationId xmlns:a16="http://schemas.microsoft.com/office/drawing/2014/main" id="{8600C45B-4C83-2AD6-538B-731C530D75A2}"/>
                  </a:ext>
                </a:extLst>
              </p:cNvPr>
              <p:cNvSpPr txBox="1"/>
              <p:nvPr/>
            </p:nvSpPr>
            <p:spPr>
              <a:xfrm>
                <a:off x="5210917" y="2870892"/>
                <a:ext cx="1849763" cy="1393964"/>
              </a:xfrm>
              <a:prstGeom prst="rect">
                <a:avLst/>
              </a:prstGeom>
              <a:noFill/>
            </p:spPr>
            <p:txBody>
              <a:bodyPr wrap="square" rtlCol="0">
                <a:spAutoFit/>
              </a:bodyPr>
              <a:lstStyle/>
              <a:p>
                <a:pPr algn="ctr">
                  <a:lnSpc>
                    <a:spcPct val="150000"/>
                  </a:lnSpc>
                </a:pPr>
                <a:r>
                  <a:rPr lang="zh-CN" altLang="en-US" sz="2400" b="1" dirty="0">
                    <a:solidFill>
                      <a:schemeClr val="accent2"/>
                    </a:solidFill>
                  </a:rPr>
                  <a:t>自我优势效应</a:t>
                </a:r>
                <a:endParaRPr lang="en-US" altLang="zh-CN" sz="2400" b="1" dirty="0">
                  <a:solidFill>
                    <a:schemeClr val="accent2"/>
                  </a:solidFill>
                </a:endParaRPr>
              </a:p>
            </p:txBody>
          </p:sp>
        </p:grpSp>
        <p:sp>
          <p:nvSpPr>
            <p:cNvPr id="52" name="îś1îḍe">
              <a:extLst>
                <a:ext uri="{FF2B5EF4-FFF2-40B4-BE49-F238E27FC236}">
                  <a16:creationId xmlns:a16="http://schemas.microsoft.com/office/drawing/2014/main" id="{A6CD3B58-6262-4C16-97C7-EB5677F28760}"/>
                </a:ext>
              </a:extLst>
            </p:cNvPr>
            <p:cNvSpPr/>
            <p:nvPr/>
          </p:nvSpPr>
          <p:spPr>
            <a:xfrm>
              <a:off x="8379620" y="2503390"/>
              <a:ext cx="1355593" cy="1319885"/>
            </a:xfrm>
            <a:prstGeom prst="roundRect">
              <a:avLst>
                <a:gd name="adj" fmla="val 50000"/>
              </a:avLst>
            </a:prstGeom>
            <a:solidFill>
              <a:schemeClr val="bg2"/>
            </a:solidFill>
            <a:ln w="19050" cap="rnd">
              <a:noFill/>
              <a:prstDash val="solid"/>
              <a:round/>
              <a:headEnd/>
              <a:tailEnd/>
            </a:ln>
            <a:effectLst>
              <a:outerShdw sx="1000" sy="1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3" name="îṣľiďè">
              <a:extLst>
                <a:ext uri="{FF2B5EF4-FFF2-40B4-BE49-F238E27FC236}">
                  <a16:creationId xmlns:a16="http://schemas.microsoft.com/office/drawing/2014/main" id="{3D15794A-3A6F-2F1A-BB11-1F1E3695675E}"/>
                </a:ext>
              </a:extLst>
            </p:cNvPr>
            <p:cNvSpPr/>
            <p:nvPr/>
          </p:nvSpPr>
          <p:spPr>
            <a:xfrm>
              <a:off x="5275212" y="473845"/>
              <a:ext cx="3019355" cy="807062"/>
            </a:xfrm>
            <a:prstGeom prst="rect">
              <a:avLst/>
            </a:prstGeom>
            <a:ln>
              <a:noFill/>
            </a:ln>
          </p:spPr>
          <p:txBody>
            <a:bodyPr wrap="square" lIns="91440" tIns="45720" rIns="91440" bIns="45720" anchor="t">
              <a:noAutofit/>
            </a:bodyPr>
            <a:lstStyle/>
            <a:p>
              <a:pPr algn="ctr">
                <a:lnSpc>
                  <a:spcPct val="150000"/>
                </a:lnSpc>
              </a:pPr>
              <a:r>
                <a:rPr lang="zh-CN" altLang="en-US" sz="1600" b="1" dirty="0">
                  <a:solidFill>
                    <a:schemeClr val="bg1">
                      <a:lumMod val="75000"/>
                    </a:schemeClr>
                  </a:solidFill>
                </a:rPr>
                <a:t>增强感知能力</a:t>
              </a:r>
              <a:endParaRPr lang="en-US" altLang="zh-CN" sz="1600" b="1" dirty="0">
                <a:solidFill>
                  <a:schemeClr val="bg1">
                    <a:lumMod val="75000"/>
                  </a:schemeClr>
                </a:solidFill>
              </a:endParaRPr>
            </a:p>
            <a:p>
              <a:pPr algn="ctr">
                <a:lnSpc>
                  <a:spcPct val="150000"/>
                </a:lnSpc>
              </a:pPr>
              <a:r>
                <a:rPr lang="en-US" altLang="zh-CN" sz="1200" b="1" dirty="0">
                  <a:solidFill>
                    <a:schemeClr val="bg1">
                      <a:lumMod val="75000"/>
                    </a:schemeClr>
                  </a:solidFill>
                </a:rPr>
                <a:t>(</a:t>
              </a:r>
              <a:r>
                <a:rPr lang="en-US" altLang="zh-CN" sz="1200" kern="100" dirty="0">
                  <a:solidFill>
                    <a:schemeClr val="bg2">
                      <a:lumMod val="50000"/>
                    </a:schemeClr>
                  </a:solidFill>
                  <a:effectLst/>
                  <a:latin typeface="Times New Roman" panose="02020603050405020304" pitchFamily="18" charset="0"/>
                  <a:ea typeface="宋体" panose="02010600030101010101" pitchFamily="2" charset="-122"/>
                </a:rPr>
                <a:t>Liu &amp; Sui, 2016</a:t>
              </a:r>
              <a:r>
                <a:rPr lang="en-US" altLang="zh-CN" sz="1200" b="1" dirty="0">
                  <a:solidFill>
                    <a:schemeClr val="bg1">
                      <a:lumMod val="75000"/>
                    </a:schemeClr>
                  </a:solidFill>
                </a:rPr>
                <a:t>)</a:t>
              </a:r>
            </a:p>
          </p:txBody>
        </p:sp>
        <p:grpSp>
          <p:nvGrpSpPr>
            <p:cNvPr id="44" name="íŝḷîḑé">
              <a:extLst>
                <a:ext uri="{FF2B5EF4-FFF2-40B4-BE49-F238E27FC236}">
                  <a16:creationId xmlns:a16="http://schemas.microsoft.com/office/drawing/2014/main" id="{091FA512-A9EB-8037-A615-77811DC55A0E}"/>
                </a:ext>
              </a:extLst>
            </p:cNvPr>
            <p:cNvGrpSpPr/>
            <p:nvPr/>
          </p:nvGrpSpPr>
          <p:grpSpPr>
            <a:xfrm>
              <a:off x="4107717" y="487580"/>
              <a:ext cx="5550254" cy="2946330"/>
              <a:chOff x="4043611" y="29759"/>
              <a:chExt cx="5550254" cy="2946330"/>
            </a:xfrm>
            <a:solidFill>
              <a:schemeClr val="bg1"/>
            </a:solidFill>
            <a:effectLst>
              <a:outerShdw blurRad="254000" dist="152400" dir="3900000" algn="ctr" rotWithShape="0">
                <a:schemeClr val="bg1">
                  <a:lumMod val="75000"/>
                  <a:alpha val="30000"/>
                </a:schemeClr>
              </a:outerShdw>
            </a:effectLst>
          </p:grpSpPr>
          <p:sp>
            <p:nvSpPr>
              <p:cNvPr id="50" name="ïśļîḓê">
                <a:extLst>
                  <a:ext uri="{FF2B5EF4-FFF2-40B4-BE49-F238E27FC236}">
                    <a16:creationId xmlns:a16="http://schemas.microsoft.com/office/drawing/2014/main" id="{EEFA2597-0ED3-F064-99A0-EF114E4A14EE}"/>
                  </a:ext>
                </a:extLst>
              </p:cNvPr>
              <p:cNvSpPr/>
              <p:nvPr/>
            </p:nvSpPr>
            <p:spPr>
              <a:xfrm>
                <a:off x="4043611" y="29759"/>
                <a:ext cx="1498100" cy="1319885"/>
              </a:xfrm>
              <a:prstGeom prst="roundRect">
                <a:avLst>
                  <a:gd name="adj" fmla="val 50000"/>
                </a:avLst>
              </a:prstGeom>
              <a:solidFill>
                <a:schemeClr val="bg2"/>
              </a:solidFill>
              <a:ln w="19050" cap="rnd">
                <a:noFill/>
                <a:prstDash val="solid"/>
                <a:round/>
                <a:headEnd/>
                <a:tailEnd/>
              </a:ln>
              <a:effectLst>
                <a:outerShdw sx="1000" sy="1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lnSpcReduction="10000"/>
              </a:bodyPr>
              <a:lstStyle/>
              <a:p>
                <a:pPr algn="ctr" defTabSz="914354"/>
                <a:r>
                  <a:rPr lang="zh-CN" altLang="en-US" b="1" dirty="0">
                    <a:solidFill>
                      <a:schemeClr val="tx1"/>
                    </a:solidFill>
                  </a:rPr>
                  <a:t>感知觉</a:t>
                </a:r>
              </a:p>
            </p:txBody>
          </p:sp>
          <p:sp>
            <p:nvSpPr>
              <p:cNvPr id="51" name="iṧḻíḓé">
                <a:extLst>
                  <a:ext uri="{FF2B5EF4-FFF2-40B4-BE49-F238E27FC236}">
                    <a16:creationId xmlns:a16="http://schemas.microsoft.com/office/drawing/2014/main" id="{7AD055D2-5E8E-FD56-6681-9BFC8E80EBF8}"/>
                  </a:ext>
                </a:extLst>
              </p:cNvPr>
              <p:cNvSpPr txBox="1"/>
              <p:nvPr/>
            </p:nvSpPr>
            <p:spPr>
              <a:xfrm>
                <a:off x="8374489" y="2434933"/>
                <a:ext cx="1219376" cy="541156"/>
              </a:xfrm>
              <a:prstGeom prst="rect">
                <a:avLst/>
              </a:prstGeom>
              <a:noFill/>
            </p:spPr>
            <p:txBody>
              <a:bodyPr wrap="square">
                <a:spAutoFit/>
              </a:bodyPr>
              <a:lstStyle/>
              <a:p>
                <a:pPr algn="ctr"/>
                <a:r>
                  <a:rPr lang="zh-CN" altLang="en-US" sz="1800" b="1" dirty="0">
                    <a:solidFill>
                      <a:schemeClr val="tx1">
                        <a:lumMod val="85000"/>
                        <a:lumOff val="15000"/>
                      </a:schemeClr>
                    </a:solidFill>
                  </a:rPr>
                  <a:t>注意</a:t>
                </a:r>
                <a:endParaRPr lang="en-US" altLang="zh-CN" sz="1800" b="1" dirty="0">
                  <a:solidFill>
                    <a:schemeClr val="tx1">
                      <a:lumMod val="85000"/>
                      <a:lumOff val="15000"/>
                    </a:schemeClr>
                  </a:solidFill>
                </a:endParaRPr>
              </a:p>
            </p:txBody>
          </p:sp>
        </p:grpSp>
        <p:sp>
          <p:nvSpPr>
            <p:cNvPr id="45" name="íṧļïdê">
              <a:extLst>
                <a:ext uri="{FF2B5EF4-FFF2-40B4-BE49-F238E27FC236}">
                  <a16:creationId xmlns:a16="http://schemas.microsoft.com/office/drawing/2014/main" id="{131854BB-35BE-D693-7981-9AAE8E559794}"/>
                </a:ext>
              </a:extLst>
            </p:cNvPr>
            <p:cNvSpPr/>
            <p:nvPr/>
          </p:nvSpPr>
          <p:spPr>
            <a:xfrm>
              <a:off x="8194700" y="3789502"/>
              <a:ext cx="2088493" cy="807062"/>
            </a:xfrm>
            <a:prstGeom prst="rect">
              <a:avLst/>
            </a:prstGeom>
            <a:ln>
              <a:noFill/>
            </a:ln>
          </p:spPr>
          <p:txBody>
            <a:bodyPr wrap="square" lIns="91440" tIns="45720" rIns="91440" bIns="45720" anchor="t">
              <a:noAutofit/>
            </a:bodyPr>
            <a:lstStyle/>
            <a:p>
              <a:pPr algn="ctr">
                <a:lnSpc>
                  <a:spcPct val="150000"/>
                </a:lnSpc>
              </a:pPr>
              <a:r>
                <a:rPr lang="zh-CN" altLang="en-US" sz="1600" b="1" dirty="0">
                  <a:solidFill>
                    <a:schemeClr val="bg1">
                      <a:lumMod val="75000"/>
                    </a:schemeClr>
                  </a:solidFill>
                </a:rPr>
                <a:t>自动捕获注意</a:t>
              </a:r>
              <a:endParaRPr lang="en-US" altLang="zh-CN" sz="1600" b="1" dirty="0">
                <a:solidFill>
                  <a:schemeClr val="bg1">
                    <a:lumMod val="75000"/>
                  </a:schemeClr>
                </a:solidFill>
              </a:endParaRPr>
            </a:p>
            <a:p>
              <a:pPr>
                <a:lnSpc>
                  <a:spcPct val="150000"/>
                </a:lnSpc>
              </a:pPr>
              <a:r>
                <a:rPr lang="zh-CN" altLang="en-US" sz="1200" b="1" dirty="0">
                  <a:solidFill>
                    <a:schemeClr val="bg1">
                      <a:lumMod val="75000"/>
                    </a:schemeClr>
                  </a:solidFill>
                  <a:latin typeface="Times New Roman" panose="02020603050405020304" pitchFamily="18" charset="0"/>
                  <a:cs typeface="Times New Roman" panose="02020603050405020304" pitchFamily="18" charset="0"/>
                </a:rPr>
                <a:t>（</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a:solidFill>
                    <a:schemeClr val="bg2">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Sui, Liu, Wang, &amp; Han, 2009 </a:t>
              </a:r>
              <a:r>
                <a:rPr lang="zh-CN" altLang="en-US" sz="1200" b="1" dirty="0">
                  <a:solidFill>
                    <a:schemeClr val="bg1">
                      <a:lumMod val="75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6" name="i$líḑé">
              <a:extLst>
                <a:ext uri="{FF2B5EF4-FFF2-40B4-BE49-F238E27FC236}">
                  <a16:creationId xmlns:a16="http://schemas.microsoft.com/office/drawing/2014/main" id="{2EB7987E-C3D6-53F4-EE2A-EC60BA0C81F8}"/>
                </a:ext>
              </a:extLst>
            </p:cNvPr>
            <p:cNvSpPr/>
            <p:nvPr/>
          </p:nvSpPr>
          <p:spPr>
            <a:xfrm>
              <a:off x="7464803" y="2983133"/>
              <a:ext cx="416881" cy="416878"/>
            </a:xfrm>
            <a:prstGeom prst="ellipse">
              <a:avLst/>
            </a:prstGeom>
            <a:solidFill>
              <a:schemeClr val="accent3"/>
            </a:solidFill>
            <a:ln w="1524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47" name="îşľîḓé">
              <a:extLst>
                <a:ext uri="{FF2B5EF4-FFF2-40B4-BE49-F238E27FC236}">
                  <a16:creationId xmlns:a16="http://schemas.microsoft.com/office/drawing/2014/main" id="{F1487DDD-A826-AB1D-5DF4-3895B363A290}"/>
                </a:ext>
              </a:extLst>
            </p:cNvPr>
            <p:cNvSpPr/>
            <p:nvPr/>
          </p:nvSpPr>
          <p:spPr>
            <a:xfrm>
              <a:off x="4129721" y="2892755"/>
              <a:ext cx="597637" cy="597633"/>
            </a:xfrm>
            <a:prstGeom prst="ellipse">
              <a:avLst/>
            </a:prstGeom>
            <a:solidFill>
              <a:schemeClr val="accent5"/>
            </a:solidFill>
            <a:ln w="152400" cap="rnd">
              <a:noFill/>
              <a:prstDash val="solid"/>
              <a:round/>
              <a:headEnd/>
              <a:tailEnd/>
            </a:ln>
            <a:effectLst>
              <a:outerShdw blurRad="254000" dist="127000" algn="ctr" rotWithShape="0">
                <a:schemeClr val="accent5">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48" name="ïṡļídè">
              <a:extLst>
                <a:ext uri="{FF2B5EF4-FFF2-40B4-BE49-F238E27FC236}">
                  <a16:creationId xmlns:a16="http://schemas.microsoft.com/office/drawing/2014/main" id="{6A083092-23F8-0008-B3A7-C7E7CA676CFE}"/>
                </a:ext>
              </a:extLst>
            </p:cNvPr>
            <p:cNvSpPr/>
            <p:nvPr/>
          </p:nvSpPr>
          <p:spPr>
            <a:xfrm>
              <a:off x="6584292" y="4564175"/>
              <a:ext cx="281599" cy="281598"/>
            </a:xfrm>
            <a:prstGeom prst="ellipse">
              <a:avLst/>
            </a:prstGeom>
            <a:solidFill>
              <a:schemeClr val="accent4"/>
            </a:solidFill>
            <a:ln w="12700" cap="rnd">
              <a:noFill/>
              <a:prstDash val="solid"/>
              <a:round/>
              <a:headEnd/>
              <a:tailEnd/>
            </a:ln>
            <a:effectLst>
              <a:outerShdw blurRad="254000" dist="127000" algn="ctr" rotWithShape="0">
                <a:schemeClr val="accent4">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49" name="ïş1íḋê">
              <a:extLst>
                <a:ext uri="{FF2B5EF4-FFF2-40B4-BE49-F238E27FC236}">
                  <a16:creationId xmlns:a16="http://schemas.microsoft.com/office/drawing/2014/main" id="{2CAF1D0A-5827-1266-00CF-765F8CE9DF72}"/>
                </a:ext>
              </a:extLst>
            </p:cNvPr>
            <p:cNvSpPr/>
            <p:nvPr/>
          </p:nvSpPr>
          <p:spPr>
            <a:xfrm>
              <a:off x="5430561" y="1667744"/>
              <a:ext cx="195546" cy="195545"/>
            </a:xfrm>
            <a:prstGeom prst="ellipse">
              <a:avLst/>
            </a:prstGeom>
            <a:solidFill>
              <a:schemeClr val="accent6"/>
            </a:solidFill>
            <a:ln w="12700" cap="rnd">
              <a:noFill/>
              <a:prstDash val="solid"/>
              <a:round/>
              <a:headEnd/>
              <a:tailEnd/>
            </a:ln>
            <a:effectLst>
              <a:outerShdw blurRad="254000" dist="127000" algn="ctr" rotWithShape="0">
                <a:schemeClr val="accent6">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accent2"/>
                </a:solidFill>
              </a:endParaRPr>
            </a:p>
          </p:txBody>
        </p:sp>
      </p:grpSp>
      <p:sp>
        <p:nvSpPr>
          <p:cNvPr id="56" name="ïśļîḓê">
            <a:extLst>
              <a:ext uri="{FF2B5EF4-FFF2-40B4-BE49-F238E27FC236}">
                <a16:creationId xmlns:a16="http://schemas.microsoft.com/office/drawing/2014/main" id="{462D07A7-3869-25E7-2185-7613DBD8F3C7}"/>
              </a:ext>
            </a:extLst>
          </p:cNvPr>
          <p:cNvSpPr/>
          <p:nvPr/>
        </p:nvSpPr>
        <p:spPr>
          <a:xfrm>
            <a:off x="3420699" y="4076819"/>
            <a:ext cx="1129173" cy="1002803"/>
          </a:xfrm>
          <a:prstGeom prst="roundRect">
            <a:avLst>
              <a:gd name="adj" fmla="val 50000"/>
            </a:avLst>
          </a:prstGeom>
          <a:solidFill>
            <a:schemeClr val="bg1">
              <a:lumMod val="95000"/>
            </a:schemeClr>
          </a:solidFill>
          <a:ln w="19050" cap="rnd">
            <a:noFill/>
            <a:prstDash val="solid"/>
            <a:round/>
            <a:headEnd/>
            <a:tailEnd/>
          </a:ln>
          <a:effectLst>
            <a:outerShdw sx="1000" sy="1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1600" b="1" dirty="0">
                <a:solidFill>
                  <a:schemeClr val="tx1">
                    <a:lumMod val="85000"/>
                    <a:lumOff val="15000"/>
                  </a:schemeClr>
                </a:solidFill>
              </a:rPr>
              <a:t>执行控制能力</a:t>
            </a:r>
          </a:p>
        </p:txBody>
      </p:sp>
      <p:sp>
        <p:nvSpPr>
          <p:cNvPr id="57" name="íṧļïdê">
            <a:extLst>
              <a:ext uri="{FF2B5EF4-FFF2-40B4-BE49-F238E27FC236}">
                <a16:creationId xmlns:a16="http://schemas.microsoft.com/office/drawing/2014/main" id="{17523F0D-231C-5FC5-0E2A-980D00BB1BFE}"/>
              </a:ext>
            </a:extLst>
          </p:cNvPr>
          <p:cNvSpPr/>
          <p:nvPr/>
        </p:nvSpPr>
        <p:spPr>
          <a:xfrm>
            <a:off x="3536203" y="5052445"/>
            <a:ext cx="1926764" cy="550810"/>
          </a:xfrm>
          <a:prstGeom prst="rect">
            <a:avLst/>
          </a:prstGeom>
          <a:ln>
            <a:noFill/>
          </a:ln>
        </p:spPr>
        <p:txBody>
          <a:bodyPr wrap="square" lIns="91440" tIns="45720" rIns="91440" bIns="45720" anchor="t">
            <a:noAutofit/>
          </a:bodyPr>
          <a:lstStyle/>
          <a:p>
            <a:pPr algn="ctr">
              <a:lnSpc>
                <a:spcPct val="150000"/>
              </a:lnSpc>
            </a:pPr>
            <a:r>
              <a:rPr lang="zh-CN" altLang="en-US" sz="1600" b="1" dirty="0">
                <a:solidFill>
                  <a:schemeClr val="bg1">
                    <a:lumMod val="75000"/>
                  </a:schemeClr>
                </a:solidFill>
              </a:rPr>
              <a:t>更强的执行控制力</a:t>
            </a:r>
            <a:endParaRPr lang="en-US" altLang="zh-CN" sz="1600" b="1" dirty="0">
              <a:solidFill>
                <a:schemeClr val="bg1">
                  <a:lumMod val="75000"/>
                </a:schemeClr>
              </a:solidFill>
            </a:endParaRPr>
          </a:p>
          <a:p>
            <a:pPr algn="ctr">
              <a:lnSpc>
                <a:spcPct val="150000"/>
              </a:lnSpc>
            </a:pPr>
            <a:r>
              <a:rPr lang="en-US" altLang="zh-CN" sz="1200" b="1" dirty="0">
                <a:solidFill>
                  <a:schemeClr val="bg1">
                    <a:lumMod val="75000"/>
                  </a:schemeClr>
                </a:solidFill>
              </a:rPr>
              <a:t>(</a:t>
            </a:r>
            <a:r>
              <a:rPr lang="en-US" altLang="zh-CN" sz="1200" dirty="0" err="1">
                <a:solidFill>
                  <a:schemeClr val="bg1">
                    <a:lumMod val="75000"/>
                  </a:schemeClr>
                </a:solidFill>
                <a:latin typeface="Times New Roman" panose="02020603050405020304" pitchFamily="18" charset="0"/>
                <a:cs typeface="Times New Roman" panose="02020603050405020304" pitchFamily="18" charset="0"/>
              </a:rPr>
              <a:t>Golubickis</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 M., et al., 2021)</a:t>
            </a:r>
          </a:p>
        </p:txBody>
      </p:sp>
      <p:sp>
        <p:nvSpPr>
          <p:cNvPr id="59" name="íṧļïdê">
            <a:extLst>
              <a:ext uri="{FF2B5EF4-FFF2-40B4-BE49-F238E27FC236}">
                <a16:creationId xmlns:a16="http://schemas.microsoft.com/office/drawing/2014/main" id="{F9850E78-C975-ADFD-F4BB-689D71943F0E}"/>
              </a:ext>
            </a:extLst>
          </p:cNvPr>
          <p:cNvSpPr/>
          <p:nvPr/>
        </p:nvSpPr>
        <p:spPr>
          <a:xfrm>
            <a:off x="9851248" y="3977678"/>
            <a:ext cx="1613550" cy="550810"/>
          </a:xfrm>
          <a:prstGeom prst="rect">
            <a:avLst/>
          </a:prstGeom>
          <a:ln>
            <a:noFill/>
          </a:ln>
        </p:spPr>
        <p:txBody>
          <a:bodyPr wrap="square" lIns="91440" tIns="45720" rIns="91440" bIns="45720" anchor="t">
            <a:noAutofit/>
          </a:bodyPr>
          <a:lstStyle/>
          <a:p>
            <a:pPr algn="ctr">
              <a:lnSpc>
                <a:spcPct val="150000"/>
              </a:lnSpc>
            </a:pPr>
            <a:endParaRPr lang="en-US" altLang="zh-CN" sz="1600" b="1" dirty="0">
              <a:solidFill>
                <a:schemeClr val="bg1">
                  <a:lumMod val="75000"/>
                </a:schemeClr>
              </a:solidFill>
            </a:endParaRPr>
          </a:p>
        </p:txBody>
      </p:sp>
      <p:cxnSp>
        <p:nvCxnSpPr>
          <p:cNvPr id="6" name="连接符: 曲线 5">
            <a:extLst>
              <a:ext uri="{FF2B5EF4-FFF2-40B4-BE49-F238E27FC236}">
                <a16:creationId xmlns:a16="http://schemas.microsoft.com/office/drawing/2014/main" id="{295401DA-F149-B7C2-0A39-00E43D677AE5}"/>
              </a:ext>
            </a:extLst>
          </p:cNvPr>
          <p:cNvCxnSpPr>
            <a:cxnSpLocks/>
            <a:stCxn id="45" idx="3"/>
          </p:cNvCxnSpPr>
          <p:nvPr/>
        </p:nvCxnSpPr>
        <p:spPr>
          <a:xfrm flipV="1">
            <a:off x="6531813" y="2644767"/>
            <a:ext cx="2557450" cy="887424"/>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ïśļîḓê">
            <a:extLst>
              <a:ext uri="{FF2B5EF4-FFF2-40B4-BE49-F238E27FC236}">
                <a16:creationId xmlns:a16="http://schemas.microsoft.com/office/drawing/2014/main" id="{0DF9B13E-BA19-8418-B3E6-ADAA3A2BE438}"/>
              </a:ext>
            </a:extLst>
          </p:cNvPr>
          <p:cNvSpPr/>
          <p:nvPr/>
        </p:nvSpPr>
        <p:spPr>
          <a:xfrm>
            <a:off x="1197240" y="2874466"/>
            <a:ext cx="1129173" cy="1002803"/>
          </a:xfrm>
          <a:prstGeom prst="roundRect">
            <a:avLst>
              <a:gd name="adj" fmla="val 50000"/>
            </a:avLst>
          </a:prstGeom>
          <a:solidFill>
            <a:schemeClr val="bg1">
              <a:lumMod val="95000"/>
            </a:schemeClr>
          </a:solidFill>
          <a:ln w="19050" cap="rnd">
            <a:noFill/>
            <a:prstDash val="solid"/>
            <a:round/>
            <a:headEnd/>
            <a:tailEnd/>
          </a:ln>
          <a:effectLst>
            <a:outerShdw sx="1000" sy="1000" algn="ctr" rotWithShape="0">
              <a:schemeClr val="bg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r>
              <a:rPr lang="zh-CN" altLang="en-US" sz="1600" b="1" dirty="0">
                <a:solidFill>
                  <a:schemeClr val="tx1">
                    <a:lumMod val="85000"/>
                    <a:lumOff val="15000"/>
                  </a:schemeClr>
                </a:solidFill>
              </a:rPr>
              <a:t>记忆</a:t>
            </a:r>
          </a:p>
        </p:txBody>
      </p:sp>
      <p:sp>
        <p:nvSpPr>
          <p:cNvPr id="4" name="íṧļïdê">
            <a:extLst>
              <a:ext uri="{FF2B5EF4-FFF2-40B4-BE49-F238E27FC236}">
                <a16:creationId xmlns:a16="http://schemas.microsoft.com/office/drawing/2014/main" id="{5245E23A-1223-49EE-CA47-E7BE5AC29AA1}"/>
              </a:ext>
            </a:extLst>
          </p:cNvPr>
          <p:cNvSpPr/>
          <p:nvPr/>
        </p:nvSpPr>
        <p:spPr>
          <a:xfrm>
            <a:off x="960564" y="3805356"/>
            <a:ext cx="1926764" cy="550810"/>
          </a:xfrm>
          <a:prstGeom prst="rect">
            <a:avLst/>
          </a:prstGeom>
          <a:ln>
            <a:noFill/>
          </a:ln>
        </p:spPr>
        <p:txBody>
          <a:bodyPr wrap="square" lIns="91440" tIns="45720" rIns="91440" bIns="45720" anchor="t">
            <a:noAutofit/>
          </a:bodyPr>
          <a:lstStyle/>
          <a:p>
            <a:pPr algn="ctr">
              <a:lnSpc>
                <a:spcPct val="150000"/>
              </a:lnSpc>
            </a:pPr>
            <a:r>
              <a:rPr lang="zh-CN" altLang="en-US" sz="1600" b="1" dirty="0">
                <a:solidFill>
                  <a:schemeClr val="bg1">
                    <a:lumMod val="75000"/>
                  </a:schemeClr>
                </a:solidFill>
              </a:rPr>
              <a:t>更好的记忆效果</a:t>
            </a:r>
            <a:endParaRPr lang="en-US" altLang="zh-CN" sz="1600" b="1" dirty="0">
              <a:solidFill>
                <a:schemeClr val="bg1">
                  <a:lumMod val="75000"/>
                </a:schemeClr>
              </a:solidFill>
            </a:endParaRPr>
          </a:p>
          <a:p>
            <a:pPr>
              <a:lnSpc>
                <a:spcPct val="150000"/>
              </a:lnSpc>
            </a:pPr>
            <a:r>
              <a:rPr lang="en-US" altLang="zh-CN" sz="1200" b="1" dirty="0">
                <a:solidFill>
                  <a:schemeClr val="bg1">
                    <a:lumMod val="75000"/>
                  </a:schemeClr>
                </a:solidFill>
                <a:latin typeface="Times New Roman" panose="02020603050405020304" pitchFamily="18" charset="0"/>
                <a:cs typeface="Times New Roman" panose="02020603050405020304" pitchFamily="18" charset="0"/>
              </a:rPr>
              <a:t>(</a:t>
            </a:r>
            <a:r>
              <a:rPr lang="en-US" altLang="zh-CN" sz="1200" dirty="0">
                <a:solidFill>
                  <a:schemeClr val="bg1">
                    <a:lumMod val="75000"/>
                  </a:schemeClr>
                </a:solidFill>
                <a:latin typeface="Times New Roman" panose="02020603050405020304" pitchFamily="18" charset="0"/>
                <a:cs typeface="Times New Roman" panose="02020603050405020304" pitchFamily="18" charset="0"/>
              </a:rPr>
              <a:t>Symons, C. S., &amp; Johnson, B. T. , 1997)</a:t>
            </a:r>
          </a:p>
        </p:txBody>
      </p:sp>
    </p:spTree>
    <p:extLst>
      <p:ext uri="{BB962C8B-B14F-4D97-AF65-F5344CB8AC3E}">
        <p14:creationId xmlns:p14="http://schemas.microsoft.com/office/powerpoint/2010/main" val="2048240432"/>
      </p:ext>
    </p:extLst>
  </p:cSld>
  <p:clrMapOvr>
    <a:masterClrMapping/>
  </p:clrMapOvr>
  <mc:AlternateContent xmlns:mc="http://schemas.openxmlformats.org/markup-compatibility/2006" xmlns:p14="http://schemas.microsoft.com/office/powerpoint/2010/main">
    <mc:Choice Requires="p14">
      <p:transition p14:dur="0" advTm="62268"/>
    </mc:Choice>
    <mc:Fallback xmlns="">
      <p:transition advTm="622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256157" y="117691"/>
            <a:ext cx="1620958" cy="523220"/>
          </a:xfrm>
          <a:prstGeom prst="rect">
            <a:avLst/>
          </a:prstGeom>
          <a:noFill/>
        </p:spPr>
        <p:txBody>
          <a:bodyPr wrap="none" rtlCol="0">
            <a:spAutoFit/>
          </a:bodyPr>
          <a:lstStyle/>
          <a:p>
            <a:pPr algn="ctr"/>
            <a:r>
              <a:rPr lang="zh-CN" altLang="en-US" sz="2800" dirty="0">
                <a:solidFill>
                  <a:srgbClr val="4A5A69"/>
                </a:solidFill>
                <a:cs typeface="+mn-ea"/>
                <a:sym typeface="+mn-lt"/>
              </a:rPr>
              <a:t>研究背景</a:t>
            </a:r>
          </a:p>
        </p:txBody>
      </p:sp>
      <p:sp>
        <p:nvSpPr>
          <p:cNvPr id="23" name="Rectangle 16">
            <a:extLst>
              <a:ext uri="{FF2B5EF4-FFF2-40B4-BE49-F238E27FC236}">
                <a16:creationId xmlns:a16="http://schemas.microsoft.com/office/drawing/2014/main" id="{B7535E71-896F-4DBA-8AE1-24BC4D2131FE}"/>
              </a:ext>
            </a:extLst>
          </p:cNvPr>
          <p:cNvSpPr/>
          <p:nvPr/>
        </p:nvSpPr>
        <p:spPr>
          <a:xfrm rot="2700000">
            <a:off x="5071628" y="4307205"/>
            <a:ext cx="280693" cy="50322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24" name="Oval 21">
            <a:extLst>
              <a:ext uri="{FF2B5EF4-FFF2-40B4-BE49-F238E27FC236}">
                <a16:creationId xmlns:a16="http://schemas.microsoft.com/office/drawing/2014/main" id="{43FC78A6-70D5-4737-AC01-231F953CE5BA}"/>
              </a:ext>
            </a:extLst>
          </p:cNvPr>
          <p:cNvSpPr>
            <a:spLocks noChangeAspect="1"/>
          </p:cNvSpPr>
          <p:nvPr/>
        </p:nvSpPr>
        <p:spPr>
          <a:xfrm>
            <a:off x="6824679" y="2513155"/>
            <a:ext cx="449510" cy="453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72" name="圆角矩形 27">
            <a:extLst>
              <a:ext uri="{FF2B5EF4-FFF2-40B4-BE49-F238E27FC236}">
                <a16:creationId xmlns:a16="http://schemas.microsoft.com/office/drawing/2014/main" id="{50515883-84FB-DEF9-EF0A-B00D14DADBB4}"/>
              </a:ext>
            </a:extLst>
          </p:cNvPr>
          <p:cNvSpPr/>
          <p:nvPr/>
        </p:nvSpPr>
        <p:spPr>
          <a:xfrm>
            <a:off x="778900" y="4835978"/>
            <a:ext cx="5695090" cy="1114360"/>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dirty="0">
                <a:solidFill>
                  <a:schemeClr val="bg2">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在声音识别任务中，人们也表现出了对自我声音的优势反应</a:t>
            </a:r>
            <a:r>
              <a:rPr lang="en-US" altLang="zh-CN" sz="1800" kern="100" dirty="0">
                <a:solidFill>
                  <a:schemeClr val="bg2">
                    <a:lumMod val="50000"/>
                  </a:schemeClr>
                </a:solidFill>
                <a:effectLst/>
                <a:latin typeface="Times New Roman" panose="02020603050405020304" pitchFamily="18" charset="0"/>
                <a:ea typeface="宋体" panose="02010600030101010101" pitchFamily="2" charset="-122"/>
              </a:rPr>
              <a:t>(Xu, </a:t>
            </a:r>
            <a:r>
              <a:rPr lang="en-US" altLang="zh-CN" sz="1800" kern="100" dirty="0" err="1">
                <a:solidFill>
                  <a:schemeClr val="bg2">
                    <a:lumMod val="50000"/>
                  </a:schemeClr>
                </a:solidFill>
                <a:effectLst/>
                <a:latin typeface="Times New Roman" panose="02020603050405020304" pitchFamily="18" charset="0"/>
                <a:ea typeface="宋体" panose="02010600030101010101" pitchFamily="2" charset="-122"/>
              </a:rPr>
              <a:t>Homae</a:t>
            </a:r>
            <a:r>
              <a:rPr lang="en-US" altLang="zh-CN" sz="1800" kern="100" dirty="0">
                <a:solidFill>
                  <a:schemeClr val="bg2">
                    <a:lumMod val="50000"/>
                  </a:schemeClr>
                </a:solidFill>
                <a:effectLst/>
                <a:latin typeface="Times New Roman" panose="02020603050405020304" pitchFamily="18" charset="0"/>
                <a:ea typeface="宋体" panose="02010600030101010101" pitchFamily="2" charset="-122"/>
              </a:rPr>
              <a:t>, Hashimoto, &amp; Hagiwara, 2013)</a:t>
            </a:r>
            <a:endParaRPr lang="zh-CN" altLang="en-US" dirty="0">
              <a:solidFill>
                <a:schemeClr val="bg2">
                  <a:lumMod val="50000"/>
                </a:schemeClr>
              </a:solidFill>
            </a:endParaRPr>
          </a:p>
        </p:txBody>
      </p:sp>
      <p:sp>
        <p:nvSpPr>
          <p:cNvPr id="73" name="椭圆 72">
            <a:extLst>
              <a:ext uri="{FF2B5EF4-FFF2-40B4-BE49-F238E27FC236}">
                <a16:creationId xmlns:a16="http://schemas.microsoft.com/office/drawing/2014/main" id="{E79DC1EC-99B6-53CE-60B3-F67F2C4B99EA}"/>
              </a:ext>
            </a:extLst>
          </p:cNvPr>
          <p:cNvSpPr/>
          <p:nvPr/>
        </p:nvSpPr>
        <p:spPr>
          <a:xfrm>
            <a:off x="8141331" y="2725733"/>
            <a:ext cx="1983058" cy="14065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Self-Attention</a:t>
            </a:r>
          </a:p>
          <a:p>
            <a:pPr algn="ctr"/>
            <a:r>
              <a:rPr lang="en-US" altLang="zh-CN" dirty="0"/>
              <a:t>Network</a:t>
            </a:r>
            <a:endParaRPr lang="zh-CN" altLang="en-US" dirty="0"/>
          </a:p>
        </p:txBody>
      </p:sp>
      <p:sp>
        <p:nvSpPr>
          <p:cNvPr id="74" name="右中括号 73">
            <a:extLst>
              <a:ext uri="{FF2B5EF4-FFF2-40B4-BE49-F238E27FC236}">
                <a16:creationId xmlns:a16="http://schemas.microsoft.com/office/drawing/2014/main" id="{D4B1E6FE-0D7E-1AF0-EA56-44F7F5FC6823}"/>
              </a:ext>
            </a:extLst>
          </p:cNvPr>
          <p:cNvSpPr/>
          <p:nvPr/>
        </p:nvSpPr>
        <p:spPr>
          <a:xfrm>
            <a:off x="6473990" y="1718552"/>
            <a:ext cx="642686" cy="3711288"/>
          </a:xfrm>
          <a:prstGeom prst="rightBracket">
            <a:avLst>
              <a:gd name="adj" fmla="val 96046"/>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5" name="直接连接符 74">
            <a:extLst>
              <a:ext uri="{FF2B5EF4-FFF2-40B4-BE49-F238E27FC236}">
                <a16:creationId xmlns:a16="http://schemas.microsoft.com/office/drawing/2014/main" id="{C0006154-A73D-CFC1-BE1E-13BF45B7A5EA}"/>
              </a:ext>
            </a:extLst>
          </p:cNvPr>
          <p:cNvCxnSpPr>
            <a:cxnSpLocks/>
          </p:cNvCxnSpPr>
          <p:nvPr/>
        </p:nvCxnSpPr>
        <p:spPr>
          <a:xfrm rot="10800000">
            <a:off x="7084759" y="3444075"/>
            <a:ext cx="105657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6" name="圆角矩形 47">
            <a:extLst>
              <a:ext uri="{FF2B5EF4-FFF2-40B4-BE49-F238E27FC236}">
                <a16:creationId xmlns:a16="http://schemas.microsoft.com/office/drawing/2014/main" id="{74B9C961-6FA5-9250-45F6-AAD0569DAB16}"/>
              </a:ext>
            </a:extLst>
          </p:cNvPr>
          <p:cNvSpPr/>
          <p:nvPr/>
        </p:nvSpPr>
        <p:spPr>
          <a:xfrm>
            <a:off x="691335" y="2958075"/>
            <a:ext cx="5695090" cy="1202268"/>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800" kern="100" dirty="0">
                <a:solidFill>
                  <a:schemeClr val="bg2">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即使任务不要求辨别自我或他人面孔，自我面孔的优势效应依然存在</a:t>
            </a:r>
            <a:r>
              <a:rPr lang="en-US" altLang="zh-CN" sz="1800" kern="100" dirty="0">
                <a:solidFill>
                  <a:schemeClr val="bg2">
                    <a:lumMod val="50000"/>
                  </a:schemeClr>
                </a:solidFill>
                <a:effectLst/>
                <a:latin typeface="Times New Roman" panose="02020603050405020304" pitchFamily="18" charset="0"/>
                <a:ea typeface="宋体" panose="02010600030101010101" pitchFamily="2" charset="-122"/>
              </a:rPr>
              <a:t>(Sui, </a:t>
            </a:r>
            <a:r>
              <a:rPr lang="en-US" altLang="zh-CN" sz="1800" kern="100" dirty="0" err="1">
                <a:solidFill>
                  <a:schemeClr val="bg2">
                    <a:lumMod val="50000"/>
                  </a:schemeClr>
                </a:solidFill>
                <a:effectLst/>
                <a:latin typeface="Times New Roman" panose="02020603050405020304" pitchFamily="18" charset="0"/>
                <a:ea typeface="宋体" panose="02010600030101010101" pitchFamily="2" charset="-122"/>
              </a:rPr>
              <a:t>Chechlacz</a:t>
            </a:r>
            <a:r>
              <a:rPr lang="en-US" altLang="zh-CN" sz="1800" kern="100" dirty="0">
                <a:solidFill>
                  <a:schemeClr val="bg2">
                    <a:lumMod val="50000"/>
                  </a:schemeClr>
                </a:solidFill>
                <a:effectLst/>
                <a:latin typeface="Times New Roman" panose="02020603050405020304" pitchFamily="18" charset="0"/>
                <a:ea typeface="宋体" panose="02010600030101010101" pitchFamily="2" charset="-122"/>
              </a:rPr>
              <a:t>, &amp; Humphreys, 2012)</a:t>
            </a:r>
            <a:endParaRPr lang="zh-CN" altLang="en-US" dirty="0"/>
          </a:p>
        </p:txBody>
      </p:sp>
      <p:sp>
        <p:nvSpPr>
          <p:cNvPr id="77" name="圆角矩形 55">
            <a:extLst>
              <a:ext uri="{FF2B5EF4-FFF2-40B4-BE49-F238E27FC236}">
                <a16:creationId xmlns:a16="http://schemas.microsoft.com/office/drawing/2014/main" id="{46CEB76E-9E41-DC6C-CE05-FF9D348A0D5F}"/>
              </a:ext>
            </a:extLst>
          </p:cNvPr>
          <p:cNvSpPr/>
          <p:nvPr/>
        </p:nvSpPr>
        <p:spPr>
          <a:xfrm>
            <a:off x="691334" y="1357351"/>
            <a:ext cx="5832921" cy="1114362"/>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kern="100" dirty="0">
                <a:solidFill>
                  <a:schemeClr val="bg2">
                    <a:lumMod val="50000"/>
                  </a:schemeClr>
                </a:solidFill>
                <a:effectLst/>
                <a:latin typeface="Times New Roman" panose="02020603050405020304" pitchFamily="18" charset="0"/>
                <a:ea typeface="宋体" panose="02010600030101010101" pitchFamily="2" charset="-122"/>
                <a:cs typeface="Times New Roman" panose="02020603050405020304" pitchFamily="18" charset="0"/>
              </a:rPr>
              <a:t>在面孔识别任务中，当任务目标为辨别自我面孔时，被试的表现要优于辨别他人面孔</a:t>
            </a:r>
            <a:r>
              <a:rPr lang="en-US" altLang="zh-CN" kern="100" dirty="0">
                <a:solidFill>
                  <a:schemeClr val="bg2">
                    <a:lumMod val="50000"/>
                  </a:schemeClr>
                </a:solidFill>
                <a:effectLst/>
                <a:latin typeface="Times New Roman" panose="02020603050405020304" pitchFamily="18" charset="0"/>
                <a:ea typeface="宋体" panose="02010600030101010101" pitchFamily="2" charset="-122"/>
              </a:rPr>
              <a:t>(Keyes &amp; Brady, 2010)</a:t>
            </a:r>
            <a:endParaRPr lang="zh-CN" altLang="en-US" dirty="0">
              <a:solidFill>
                <a:schemeClr val="bg2">
                  <a:lumMod val="50000"/>
                </a:schemeClr>
              </a:solidFill>
            </a:endParaRPr>
          </a:p>
        </p:txBody>
      </p:sp>
      <p:sp>
        <p:nvSpPr>
          <p:cNvPr id="79" name="文本框 78">
            <a:extLst>
              <a:ext uri="{FF2B5EF4-FFF2-40B4-BE49-F238E27FC236}">
                <a16:creationId xmlns:a16="http://schemas.microsoft.com/office/drawing/2014/main" id="{0D5ED234-4611-4864-F8D5-059B64B474FA}"/>
              </a:ext>
            </a:extLst>
          </p:cNvPr>
          <p:cNvSpPr txBox="1"/>
          <p:nvPr/>
        </p:nvSpPr>
        <p:spPr>
          <a:xfrm>
            <a:off x="7805394" y="4229511"/>
            <a:ext cx="3218574" cy="1200329"/>
          </a:xfrm>
          <a:prstGeom prst="rect">
            <a:avLst/>
          </a:prstGeom>
          <a:noFill/>
        </p:spPr>
        <p:txBody>
          <a:bodyPr wrap="square" rtlCol="0">
            <a:spAutoFit/>
          </a:bodyPr>
          <a:lstStyle/>
          <a:p>
            <a:r>
              <a:rPr lang="zh-CN" altLang="en-US" dirty="0"/>
              <a:t>该理论认为自我相关信息对注意的自下而上的自动捕获是自我信息加工具有优先性的原因（</a:t>
            </a:r>
            <a:r>
              <a:rPr lang="en-US" altLang="zh-CN" sz="1800" kern="100" dirty="0">
                <a:solidFill>
                  <a:srgbClr val="000000"/>
                </a:solidFill>
                <a:effectLst/>
                <a:latin typeface="Times New Roman" panose="02020603050405020304" pitchFamily="18" charset="0"/>
                <a:ea typeface="宋体" panose="02010600030101010101" pitchFamily="2" charset="-122"/>
              </a:rPr>
              <a:t> Sui, J., &amp; </a:t>
            </a:r>
            <a:r>
              <a:rPr lang="en-US" altLang="zh-CN" sz="1800" kern="100" dirty="0" err="1">
                <a:solidFill>
                  <a:srgbClr val="000000"/>
                </a:solidFill>
                <a:effectLst/>
                <a:latin typeface="Times New Roman" panose="02020603050405020304" pitchFamily="18" charset="0"/>
                <a:ea typeface="宋体" panose="02010600030101010101" pitchFamily="2" charset="-122"/>
              </a:rPr>
              <a:t>Rotshtein</a:t>
            </a:r>
            <a:r>
              <a:rPr lang="en-US" altLang="zh-CN" sz="1800" kern="100" dirty="0">
                <a:solidFill>
                  <a:srgbClr val="000000"/>
                </a:solidFill>
                <a:effectLst/>
                <a:latin typeface="Times New Roman" panose="02020603050405020304" pitchFamily="18" charset="0"/>
                <a:ea typeface="宋体" panose="02010600030101010101" pitchFamily="2" charset="-122"/>
              </a:rPr>
              <a:t>, P. 2019</a:t>
            </a:r>
            <a:r>
              <a:rPr lang="zh-CN" altLang="en-US" dirty="0"/>
              <a:t>）</a:t>
            </a:r>
          </a:p>
        </p:txBody>
      </p:sp>
    </p:spTree>
    <p:custDataLst>
      <p:tags r:id="rId1"/>
    </p:custDataLst>
    <p:extLst>
      <p:ext uri="{BB962C8B-B14F-4D97-AF65-F5344CB8AC3E}">
        <p14:creationId xmlns:p14="http://schemas.microsoft.com/office/powerpoint/2010/main" val="1094674225"/>
      </p:ext>
    </p:extLst>
  </p:cSld>
  <p:clrMapOvr>
    <a:masterClrMapping/>
  </p:clrMapOvr>
  <mc:AlternateContent xmlns:mc="http://schemas.openxmlformats.org/markup-compatibility/2006" xmlns:p14="http://schemas.microsoft.com/office/powerpoint/2010/main">
    <mc:Choice Requires="p14">
      <p:transition p14:dur="10" advTm="57618"/>
    </mc:Choice>
    <mc:Fallback xmlns="">
      <p:transition advTm="5761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5256157" y="117691"/>
            <a:ext cx="1620958" cy="523220"/>
          </a:xfrm>
          <a:prstGeom prst="rect">
            <a:avLst/>
          </a:prstGeom>
          <a:noFill/>
        </p:spPr>
        <p:txBody>
          <a:bodyPr wrap="none" rtlCol="0">
            <a:spAutoFit/>
          </a:bodyPr>
          <a:lstStyle/>
          <a:p>
            <a:pPr algn="ctr"/>
            <a:r>
              <a:rPr lang="zh-CN" altLang="en-US" sz="2800" dirty="0">
                <a:solidFill>
                  <a:srgbClr val="4A5A69"/>
                </a:solidFill>
                <a:cs typeface="+mn-ea"/>
                <a:sym typeface="+mn-lt"/>
              </a:rPr>
              <a:t>研究背景</a:t>
            </a:r>
          </a:p>
        </p:txBody>
      </p:sp>
      <p:sp>
        <p:nvSpPr>
          <p:cNvPr id="23" name="Rectangle 16">
            <a:extLst>
              <a:ext uri="{FF2B5EF4-FFF2-40B4-BE49-F238E27FC236}">
                <a16:creationId xmlns:a16="http://schemas.microsoft.com/office/drawing/2014/main" id="{B7535E71-896F-4DBA-8AE1-24BC4D2131FE}"/>
              </a:ext>
            </a:extLst>
          </p:cNvPr>
          <p:cNvSpPr/>
          <p:nvPr/>
        </p:nvSpPr>
        <p:spPr>
          <a:xfrm rot="2700000">
            <a:off x="5071628" y="4307205"/>
            <a:ext cx="280693" cy="50322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cs typeface="+mn-ea"/>
              <a:sym typeface="+mn-lt"/>
            </a:endParaRPr>
          </a:p>
        </p:txBody>
      </p:sp>
      <p:sp>
        <p:nvSpPr>
          <p:cNvPr id="24" name="Oval 21">
            <a:extLst>
              <a:ext uri="{FF2B5EF4-FFF2-40B4-BE49-F238E27FC236}">
                <a16:creationId xmlns:a16="http://schemas.microsoft.com/office/drawing/2014/main" id="{43FC78A6-70D5-4737-AC01-231F953CE5BA}"/>
              </a:ext>
            </a:extLst>
          </p:cNvPr>
          <p:cNvSpPr>
            <a:spLocks noChangeAspect="1"/>
          </p:cNvSpPr>
          <p:nvPr/>
        </p:nvSpPr>
        <p:spPr>
          <a:xfrm>
            <a:off x="6824679" y="2513155"/>
            <a:ext cx="449510" cy="453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cs typeface="+mn-ea"/>
              <a:sym typeface="+mn-lt"/>
            </a:endParaRPr>
          </a:p>
        </p:txBody>
      </p:sp>
      <p:sp>
        <p:nvSpPr>
          <p:cNvPr id="7" name="文本框 6">
            <a:extLst>
              <a:ext uri="{FF2B5EF4-FFF2-40B4-BE49-F238E27FC236}">
                <a16:creationId xmlns:a16="http://schemas.microsoft.com/office/drawing/2014/main" id="{5B756594-4234-0B3A-23CA-54CC9D75F513}"/>
              </a:ext>
            </a:extLst>
          </p:cNvPr>
          <p:cNvSpPr txBox="1"/>
          <p:nvPr/>
        </p:nvSpPr>
        <p:spPr>
          <a:xfrm>
            <a:off x="4386134" y="4090219"/>
            <a:ext cx="461665" cy="1159497"/>
          </a:xfrm>
          <a:prstGeom prst="rect">
            <a:avLst/>
          </a:prstGeom>
          <a:noFill/>
        </p:spPr>
        <p:txBody>
          <a:bodyPr vert="eaVert" wrap="square" rtlCol="0">
            <a:spAutoFit/>
          </a:bodyPr>
          <a:lstStyle/>
          <a:p>
            <a:r>
              <a:rPr lang="zh-CN" altLang="en-US" dirty="0">
                <a:solidFill>
                  <a:schemeClr val="bg1"/>
                </a:solidFill>
              </a:rPr>
              <a:t>自下而上</a:t>
            </a:r>
          </a:p>
        </p:txBody>
      </p:sp>
      <p:grpSp>
        <p:nvGrpSpPr>
          <p:cNvPr id="9" name="ísľîḋê">
            <a:extLst>
              <a:ext uri="{FF2B5EF4-FFF2-40B4-BE49-F238E27FC236}">
                <a16:creationId xmlns:a16="http://schemas.microsoft.com/office/drawing/2014/main" id="{4A92AEDE-A76F-7C57-E9C0-8626CC098B5A}"/>
              </a:ext>
            </a:extLst>
          </p:cNvPr>
          <p:cNvGrpSpPr/>
          <p:nvPr/>
        </p:nvGrpSpPr>
        <p:grpSpPr>
          <a:xfrm>
            <a:off x="5963361" y="1137258"/>
            <a:ext cx="5842440" cy="2344864"/>
            <a:chOff x="1744006" y="2361691"/>
            <a:chExt cx="5842440" cy="2344864"/>
          </a:xfrm>
        </p:grpSpPr>
        <p:grpSp>
          <p:nvGrpSpPr>
            <p:cNvPr id="10" name="îsḻïďê">
              <a:extLst>
                <a:ext uri="{FF2B5EF4-FFF2-40B4-BE49-F238E27FC236}">
                  <a16:creationId xmlns:a16="http://schemas.microsoft.com/office/drawing/2014/main" id="{90FF1ADC-13B4-7758-275F-F5FB423F4CF3}"/>
                </a:ext>
              </a:extLst>
            </p:cNvPr>
            <p:cNvGrpSpPr/>
            <p:nvPr/>
          </p:nvGrpSpPr>
          <p:grpSpPr>
            <a:xfrm>
              <a:off x="1744006" y="2361691"/>
              <a:ext cx="3091932" cy="1732597"/>
              <a:chOff x="2899706" y="2298191"/>
              <a:chExt cx="3091932" cy="1732597"/>
            </a:xfrm>
            <a:solidFill>
              <a:schemeClr val="tx1">
                <a:lumMod val="50000"/>
                <a:lumOff val="50000"/>
                <a:alpha val="19000"/>
              </a:schemeClr>
            </a:solidFill>
          </p:grpSpPr>
          <p:sp>
            <p:nvSpPr>
              <p:cNvPr id="33" name="îŝ1îḓé">
                <a:extLst>
                  <a:ext uri="{FF2B5EF4-FFF2-40B4-BE49-F238E27FC236}">
                    <a16:creationId xmlns:a16="http://schemas.microsoft.com/office/drawing/2014/main" id="{3B382BE8-CDF7-6B4B-B4D5-6C25BEC3DE9D}"/>
                  </a:ext>
                </a:extLst>
              </p:cNvPr>
              <p:cNvSpPr/>
              <p:nvPr/>
            </p:nvSpPr>
            <p:spPr>
              <a:xfrm>
                <a:off x="3776242" y="3723417"/>
                <a:ext cx="1369592" cy="307371"/>
              </a:xfrm>
              <a:custGeom>
                <a:avLst/>
                <a:gdLst>
                  <a:gd name="connsiteX0" fmla="*/ 68329 w 1369592"/>
                  <a:gd name="connsiteY0" fmla="*/ 307372 h 307371"/>
                  <a:gd name="connsiteX1" fmla="*/ 684310 w 1369592"/>
                  <a:gd name="connsiteY1" fmla="*/ 171640 h 307371"/>
                  <a:gd name="connsiteX2" fmla="*/ 1303531 w 1369592"/>
                  <a:gd name="connsiteY2" fmla="*/ 307372 h 307371"/>
                  <a:gd name="connsiteX3" fmla="*/ 1368777 w 1369592"/>
                  <a:gd name="connsiteY3" fmla="*/ 221551 h 307371"/>
                  <a:gd name="connsiteX4" fmla="*/ 682310 w 1369592"/>
                  <a:gd name="connsiteY4" fmla="*/ 0 h 307371"/>
                  <a:gd name="connsiteX5" fmla="*/ 1082 w 1369592"/>
                  <a:gd name="connsiteY5" fmla="*/ 221551 h 307371"/>
                  <a:gd name="connsiteX6" fmla="*/ 68329 w 1369592"/>
                  <a:gd name="connsiteY6" fmla="*/ 307372 h 30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9592" h="307371">
                    <a:moveTo>
                      <a:pt x="68329" y="307372"/>
                    </a:moveTo>
                    <a:cubicBezTo>
                      <a:pt x="158626" y="227647"/>
                      <a:pt x="397132" y="171640"/>
                      <a:pt x="684310" y="171640"/>
                    </a:cubicBezTo>
                    <a:cubicBezTo>
                      <a:pt x="971489" y="171640"/>
                      <a:pt x="1211329" y="227647"/>
                      <a:pt x="1303531" y="307372"/>
                    </a:cubicBezTo>
                    <a:cubicBezTo>
                      <a:pt x="1340964" y="280988"/>
                      <a:pt x="1364110" y="252031"/>
                      <a:pt x="1368777" y="221551"/>
                    </a:cubicBezTo>
                    <a:cubicBezTo>
                      <a:pt x="1387541" y="99155"/>
                      <a:pt x="1080169" y="0"/>
                      <a:pt x="682310" y="0"/>
                    </a:cubicBezTo>
                    <a:cubicBezTo>
                      <a:pt x="284451" y="0"/>
                      <a:pt x="-20540" y="99155"/>
                      <a:pt x="1082" y="221551"/>
                    </a:cubicBezTo>
                    <a:cubicBezTo>
                      <a:pt x="6416" y="252031"/>
                      <a:pt x="30229" y="280988"/>
                      <a:pt x="68329" y="307372"/>
                    </a:cubicBezTo>
                    <a:close/>
                  </a:path>
                </a:pathLst>
              </a:custGeom>
              <a:grpFill/>
              <a:ln w="9525" cap="flat">
                <a:noFill/>
                <a:prstDash val="solid"/>
                <a:miter/>
              </a:ln>
            </p:spPr>
            <p:txBody>
              <a:bodyPr rtlCol="0" anchor="ctr"/>
              <a:lstStyle/>
              <a:p>
                <a:endParaRPr lang="zh-CN" altLang="en-US"/>
              </a:p>
            </p:txBody>
          </p:sp>
          <p:sp>
            <p:nvSpPr>
              <p:cNvPr id="34" name="îŝ1íḋé">
                <a:extLst>
                  <a:ext uri="{FF2B5EF4-FFF2-40B4-BE49-F238E27FC236}">
                    <a16:creationId xmlns:a16="http://schemas.microsoft.com/office/drawing/2014/main" id="{DABDDFF5-901A-8E05-A44C-A65E4AAE54C1}"/>
                  </a:ext>
                </a:extLst>
              </p:cNvPr>
              <p:cNvSpPr/>
              <p:nvPr/>
            </p:nvSpPr>
            <p:spPr>
              <a:xfrm>
                <a:off x="3563911" y="3323082"/>
                <a:ext cx="1785310" cy="368808"/>
              </a:xfrm>
              <a:custGeom>
                <a:avLst/>
                <a:gdLst>
                  <a:gd name="connsiteX0" fmla="*/ 91112 w 1785310"/>
                  <a:gd name="connsiteY0" fmla="*/ 368808 h 368808"/>
                  <a:gd name="connsiteX1" fmla="*/ 892164 w 1785310"/>
                  <a:gd name="connsiteY1" fmla="*/ 205930 h 368808"/>
                  <a:gd name="connsiteX2" fmla="*/ 1697122 w 1785310"/>
                  <a:gd name="connsiteY2" fmla="*/ 368808 h 368808"/>
                  <a:gd name="connsiteX3" fmla="*/ 1783990 w 1785310"/>
                  <a:gd name="connsiteY3" fmla="*/ 265843 h 368808"/>
                  <a:gd name="connsiteX4" fmla="*/ 889688 w 1785310"/>
                  <a:gd name="connsiteY4" fmla="*/ 0 h 368808"/>
                  <a:gd name="connsiteX5" fmla="*/ 1672 w 1785310"/>
                  <a:gd name="connsiteY5" fmla="*/ 265843 h 368808"/>
                  <a:gd name="connsiteX6" fmla="*/ 91112 w 1785310"/>
                  <a:gd name="connsiteY6" fmla="*/ 368808 h 368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310" h="368808">
                    <a:moveTo>
                      <a:pt x="91112" y="368808"/>
                    </a:moveTo>
                    <a:cubicBezTo>
                      <a:pt x="207126" y="273082"/>
                      <a:pt x="517451" y="205930"/>
                      <a:pt x="892164" y="205930"/>
                    </a:cubicBezTo>
                    <a:cubicBezTo>
                      <a:pt x="1266878" y="205930"/>
                      <a:pt x="1578822" y="273082"/>
                      <a:pt x="1697122" y="368808"/>
                    </a:cubicBezTo>
                    <a:cubicBezTo>
                      <a:pt x="1746462" y="337185"/>
                      <a:pt x="1777227" y="302323"/>
                      <a:pt x="1783990" y="265843"/>
                    </a:cubicBezTo>
                    <a:cubicBezTo>
                      <a:pt x="1811327" y="119063"/>
                      <a:pt x="1410896" y="0"/>
                      <a:pt x="889688" y="0"/>
                    </a:cubicBezTo>
                    <a:cubicBezTo>
                      <a:pt x="368385" y="0"/>
                      <a:pt x="-29094" y="119063"/>
                      <a:pt x="1672" y="265843"/>
                    </a:cubicBezTo>
                    <a:cubicBezTo>
                      <a:pt x="9483" y="302323"/>
                      <a:pt x="41010" y="337090"/>
                      <a:pt x="91112" y="368808"/>
                    </a:cubicBezTo>
                    <a:close/>
                  </a:path>
                </a:pathLst>
              </a:custGeom>
              <a:grpFill/>
              <a:ln w="9525" cap="flat">
                <a:noFill/>
                <a:prstDash val="solid"/>
                <a:miter/>
              </a:ln>
            </p:spPr>
            <p:txBody>
              <a:bodyPr rtlCol="0" anchor="ctr"/>
              <a:lstStyle/>
              <a:p>
                <a:endParaRPr lang="zh-CN" altLang="en-US"/>
              </a:p>
            </p:txBody>
          </p:sp>
          <p:sp>
            <p:nvSpPr>
              <p:cNvPr id="35" name="ïṩḻïḋé">
                <a:extLst>
                  <a:ext uri="{FF2B5EF4-FFF2-40B4-BE49-F238E27FC236}">
                    <a16:creationId xmlns:a16="http://schemas.microsoft.com/office/drawing/2014/main" id="{1FE3FD4A-755E-5842-169F-9F7C5FFEFB81}"/>
                  </a:ext>
                </a:extLst>
              </p:cNvPr>
              <p:cNvSpPr/>
              <p:nvPr/>
            </p:nvSpPr>
            <p:spPr>
              <a:xfrm>
                <a:off x="3278864" y="2845784"/>
                <a:ext cx="2345192" cy="442531"/>
              </a:xfrm>
              <a:custGeom>
                <a:avLst/>
                <a:gdLst>
                  <a:gd name="connsiteX0" fmla="*/ 122223 w 2345192"/>
                  <a:gd name="connsiteY0" fmla="*/ 442531 h 442531"/>
                  <a:gd name="connsiteX1" fmla="*/ 1171973 w 2345192"/>
                  <a:gd name="connsiteY1" fmla="*/ 247079 h 442531"/>
                  <a:gd name="connsiteX2" fmla="*/ 2226391 w 2345192"/>
                  <a:gd name="connsiteY2" fmla="*/ 442531 h 442531"/>
                  <a:gd name="connsiteX3" fmla="*/ 2343072 w 2345192"/>
                  <a:gd name="connsiteY3" fmla="*/ 318992 h 442531"/>
                  <a:gd name="connsiteX4" fmla="*/ 1169020 w 2345192"/>
                  <a:gd name="connsiteY4" fmla="*/ 0 h 442531"/>
                  <a:gd name="connsiteX5" fmla="*/ 2589 w 2345192"/>
                  <a:gd name="connsiteY5" fmla="*/ 318992 h 442531"/>
                  <a:gd name="connsiteX6" fmla="*/ 122223 w 2345192"/>
                  <a:gd name="connsiteY6" fmla="*/ 442531 h 44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5192" h="442531">
                    <a:moveTo>
                      <a:pt x="122223" y="442531"/>
                    </a:moveTo>
                    <a:cubicBezTo>
                      <a:pt x="272432" y="327660"/>
                      <a:pt x="679340" y="247079"/>
                      <a:pt x="1171973" y="247079"/>
                    </a:cubicBezTo>
                    <a:cubicBezTo>
                      <a:pt x="1664606" y="247079"/>
                      <a:pt x="2073419" y="327660"/>
                      <a:pt x="2226391" y="442531"/>
                    </a:cubicBezTo>
                    <a:cubicBezTo>
                      <a:pt x="2291828" y="404527"/>
                      <a:pt x="2333166" y="362807"/>
                      <a:pt x="2343072" y="318992"/>
                    </a:cubicBezTo>
                    <a:cubicBezTo>
                      <a:pt x="2382887" y="142780"/>
                      <a:pt x="1857202" y="0"/>
                      <a:pt x="1169020" y="0"/>
                    </a:cubicBezTo>
                    <a:cubicBezTo>
                      <a:pt x="480839" y="0"/>
                      <a:pt x="-41417" y="142875"/>
                      <a:pt x="2589" y="318992"/>
                    </a:cubicBezTo>
                    <a:cubicBezTo>
                      <a:pt x="13543" y="362712"/>
                      <a:pt x="55834" y="404527"/>
                      <a:pt x="122223" y="442531"/>
                    </a:cubicBezTo>
                    <a:close/>
                  </a:path>
                </a:pathLst>
              </a:custGeom>
              <a:grpFill/>
              <a:ln w="9525" cap="flat">
                <a:noFill/>
                <a:prstDash val="solid"/>
                <a:miter/>
              </a:ln>
            </p:spPr>
            <p:txBody>
              <a:bodyPr rtlCol="0" anchor="ctr"/>
              <a:lstStyle/>
              <a:p>
                <a:endParaRPr lang="zh-CN" altLang="en-US"/>
              </a:p>
            </p:txBody>
          </p:sp>
          <p:sp>
            <p:nvSpPr>
              <p:cNvPr id="36" name="íṡ1îďè">
                <a:extLst>
                  <a:ext uri="{FF2B5EF4-FFF2-40B4-BE49-F238E27FC236}">
                    <a16:creationId xmlns:a16="http://schemas.microsoft.com/office/drawing/2014/main" id="{AEA9B09B-FD26-95DE-110C-095BB5C1A168}"/>
                  </a:ext>
                </a:extLst>
              </p:cNvPr>
              <p:cNvSpPr/>
              <p:nvPr/>
            </p:nvSpPr>
            <p:spPr>
              <a:xfrm>
                <a:off x="2899706" y="2298191"/>
                <a:ext cx="3091932" cy="531113"/>
              </a:xfrm>
              <a:custGeom>
                <a:avLst/>
                <a:gdLst>
                  <a:gd name="connsiteX0" fmla="*/ 164767 w 3091932"/>
                  <a:gd name="connsiteY0" fmla="*/ 531114 h 531113"/>
                  <a:gd name="connsiteX1" fmla="*/ 1545225 w 3091932"/>
                  <a:gd name="connsiteY1" fmla="*/ 296609 h 531113"/>
                  <a:gd name="connsiteX2" fmla="*/ 2931303 w 3091932"/>
                  <a:gd name="connsiteY2" fmla="*/ 531114 h 531113"/>
                  <a:gd name="connsiteX3" fmla="*/ 3088561 w 3091932"/>
                  <a:gd name="connsiteY3" fmla="*/ 382810 h 531113"/>
                  <a:gd name="connsiteX4" fmla="*/ 1541701 w 3091932"/>
                  <a:gd name="connsiteY4" fmla="*/ 0 h 531113"/>
                  <a:gd name="connsiteX5" fmla="*/ 3985 w 3091932"/>
                  <a:gd name="connsiteY5" fmla="*/ 382905 h 531113"/>
                  <a:gd name="connsiteX6" fmla="*/ 164767 w 3091932"/>
                  <a:gd name="connsiteY6" fmla="*/ 531114 h 5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1932" h="531113">
                    <a:moveTo>
                      <a:pt x="164767" y="531114"/>
                    </a:moveTo>
                    <a:cubicBezTo>
                      <a:pt x="359839" y="393287"/>
                      <a:pt x="895048" y="296609"/>
                      <a:pt x="1545225" y="296609"/>
                    </a:cubicBezTo>
                    <a:cubicBezTo>
                      <a:pt x="2195401" y="296609"/>
                      <a:pt x="2732992" y="393383"/>
                      <a:pt x="2931303" y="531114"/>
                    </a:cubicBezTo>
                    <a:cubicBezTo>
                      <a:pt x="3018552" y="485489"/>
                      <a:pt x="3074178" y="435388"/>
                      <a:pt x="3088561" y="382810"/>
                    </a:cubicBezTo>
                    <a:cubicBezTo>
                      <a:pt x="3146377" y="171355"/>
                      <a:pt x="2453815" y="0"/>
                      <a:pt x="1541701" y="0"/>
                    </a:cubicBezTo>
                    <a:cubicBezTo>
                      <a:pt x="629587" y="0"/>
                      <a:pt x="-58880" y="171450"/>
                      <a:pt x="3985" y="382905"/>
                    </a:cubicBezTo>
                    <a:cubicBezTo>
                      <a:pt x="19606" y="435483"/>
                      <a:pt x="76375" y="485585"/>
                      <a:pt x="164767" y="531114"/>
                    </a:cubicBezTo>
                    <a:close/>
                  </a:path>
                </a:pathLst>
              </a:custGeom>
              <a:grpFill/>
              <a:ln w="9525" cap="flat">
                <a:noFill/>
                <a:prstDash val="solid"/>
                <a:miter/>
              </a:ln>
            </p:spPr>
            <p:txBody>
              <a:bodyPr rtlCol="0" anchor="ctr"/>
              <a:lstStyle/>
              <a:p>
                <a:endParaRPr lang="zh-CN" altLang="en-US"/>
              </a:p>
            </p:txBody>
          </p:sp>
        </p:grpSp>
        <p:sp>
          <p:nvSpPr>
            <p:cNvPr id="11" name="iŝļïḑè">
              <a:extLst>
                <a:ext uri="{FF2B5EF4-FFF2-40B4-BE49-F238E27FC236}">
                  <a16:creationId xmlns:a16="http://schemas.microsoft.com/office/drawing/2014/main" id="{1FD1D878-D92B-4A95-4E48-0CB5155D5447}"/>
                </a:ext>
              </a:extLst>
            </p:cNvPr>
            <p:cNvSpPr/>
            <p:nvPr/>
          </p:nvSpPr>
          <p:spPr>
            <a:xfrm>
              <a:off x="3079681" y="3759866"/>
              <a:ext cx="420528" cy="946689"/>
            </a:xfrm>
            <a:custGeom>
              <a:avLst/>
              <a:gdLst>
                <a:gd name="connsiteX0" fmla="*/ 331375 w 420528"/>
                <a:gd name="connsiteY0" fmla="*/ 777812 h 946689"/>
                <a:gd name="connsiteX1" fmla="*/ 331375 w 420528"/>
                <a:gd name="connsiteY1" fmla="*/ 0 h 946689"/>
                <a:gd name="connsiteX2" fmla="*/ 89154 w 420528"/>
                <a:gd name="connsiteY2" fmla="*/ 0 h 946689"/>
                <a:gd name="connsiteX3" fmla="*/ 89154 w 420528"/>
                <a:gd name="connsiteY3" fmla="*/ 777812 h 946689"/>
                <a:gd name="connsiteX4" fmla="*/ 0 w 420528"/>
                <a:gd name="connsiteY4" fmla="*/ 777812 h 946689"/>
                <a:gd name="connsiteX5" fmla="*/ 210312 w 420528"/>
                <a:gd name="connsiteY5" fmla="*/ 946690 h 946689"/>
                <a:gd name="connsiteX6" fmla="*/ 420529 w 420528"/>
                <a:gd name="connsiteY6" fmla="*/ 777812 h 94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528" h="946689">
                  <a:moveTo>
                    <a:pt x="331375" y="777812"/>
                  </a:moveTo>
                  <a:lnTo>
                    <a:pt x="331375" y="0"/>
                  </a:lnTo>
                  <a:lnTo>
                    <a:pt x="89154" y="0"/>
                  </a:lnTo>
                  <a:lnTo>
                    <a:pt x="89154" y="777812"/>
                  </a:lnTo>
                  <a:lnTo>
                    <a:pt x="0" y="777812"/>
                  </a:lnTo>
                  <a:lnTo>
                    <a:pt x="210312" y="946690"/>
                  </a:lnTo>
                  <a:lnTo>
                    <a:pt x="420529" y="777812"/>
                  </a:lnTo>
                  <a:close/>
                </a:path>
              </a:pathLst>
            </a:custGeom>
            <a:gradFill>
              <a:gsLst>
                <a:gs pos="66000">
                  <a:schemeClr val="accent1"/>
                </a:gs>
                <a:gs pos="0">
                  <a:schemeClr val="accent1">
                    <a:lumMod val="20000"/>
                    <a:lumOff val="80000"/>
                  </a:schemeClr>
                </a:gs>
              </a:gsLst>
              <a:lin ang="5400000" scaled="0"/>
            </a:gradFill>
            <a:ln w="9525" cap="flat">
              <a:noFill/>
              <a:prstDash val="solid"/>
              <a:miter/>
            </a:ln>
          </p:spPr>
          <p:txBody>
            <a:bodyPr rtlCol="0" anchor="ctr"/>
            <a:lstStyle/>
            <a:p>
              <a:endParaRPr lang="zh-CN" altLang="en-US"/>
            </a:p>
          </p:txBody>
        </p:sp>
        <p:sp>
          <p:nvSpPr>
            <p:cNvPr id="12" name="îṧḻiḓê">
              <a:extLst>
                <a:ext uri="{FF2B5EF4-FFF2-40B4-BE49-F238E27FC236}">
                  <a16:creationId xmlns:a16="http://schemas.microsoft.com/office/drawing/2014/main" id="{1892DCAD-2CF1-AC66-BF48-04E2B881E06E}"/>
                </a:ext>
              </a:extLst>
            </p:cNvPr>
            <p:cNvSpPr txBox="1"/>
            <p:nvPr/>
          </p:nvSpPr>
          <p:spPr>
            <a:xfrm>
              <a:off x="4973553" y="2916177"/>
              <a:ext cx="2400300" cy="400110"/>
            </a:xfrm>
            <a:prstGeom prst="rect">
              <a:avLst/>
            </a:prstGeom>
            <a:noFill/>
          </p:spPr>
          <p:txBody>
            <a:bodyPr wrap="square" rtlCol="0" anchor="b">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000" b="1" dirty="0">
                  <a:solidFill>
                    <a:schemeClr val="tx1"/>
                  </a:solidFill>
                </a:rPr>
                <a:t>自上而下的</a:t>
              </a:r>
              <a:r>
                <a:rPr lang="zh-CN" altLang="en-US" sz="2000" b="1" dirty="0"/>
                <a:t>加工</a:t>
              </a:r>
              <a:r>
                <a:rPr lang="zh-CN" altLang="en-US" sz="2000" b="1" dirty="0">
                  <a:solidFill>
                    <a:schemeClr val="tx1"/>
                  </a:solidFill>
                </a:rPr>
                <a:t>：</a:t>
              </a:r>
              <a:endParaRPr lang="en-US" altLang="zh-CN" sz="2000" b="1" dirty="0">
                <a:solidFill>
                  <a:schemeClr val="tx1"/>
                </a:solidFill>
              </a:endParaRPr>
            </a:p>
          </p:txBody>
        </p:sp>
        <p:sp>
          <p:nvSpPr>
            <p:cNvPr id="13" name="íṥlîḑê">
              <a:extLst>
                <a:ext uri="{FF2B5EF4-FFF2-40B4-BE49-F238E27FC236}">
                  <a16:creationId xmlns:a16="http://schemas.microsoft.com/office/drawing/2014/main" id="{72EB2972-9FE0-CED9-E90C-CFE59C421992}"/>
                </a:ext>
              </a:extLst>
            </p:cNvPr>
            <p:cNvSpPr txBox="1"/>
            <p:nvPr/>
          </p:nvSpPr>
          <p:spPr>
            <a:xfrm>
              <a:off x="4997696" y="3180368"/>
              <a:ext cx="2588750" cy="144571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5000"/>
                </a:lnSpc>
              </a:pPr>
              <a:r>
                <a:rPr lang="zh-CN" altLang="en-US" dirty="0"/>
                <a:t>目标驱动的</a:t>
              </a:r>
              <a:endParaRPr lang="en-US" altLang="zh-CN" dirty="0"/>
            </a:p>
            <a:p>
              <a:pPr>
                <a:lnSpc>
                  <a:spcPct val="125000"/>
                </a:lnSpc>
              </a:pPr>
              <a:r>
                <a:rPr lang="zh-CN" altLang="en-US" dirty="0"/>
                <a:t>有动机、期待等高级心理机能参与的</a:t>
              </a:r>
              <a:endParaRPr lang="en-US" altLang="zh-CN" dirty="0"/>
            </a:p>
            <a:p>
              <a:pPr>
                <a:lnSpc>
                  <a:spcPct val="125000"/>
                </a:lnSpc>
              </a:pPr>
              <a:r>
                <a:rPr lang="zh-CN" altLang="en-US" dirty="0"/>
                <a:t>对注意有意识地分配</a:t>
              </a:r>
              <a:endParaRPr lang="en-US" altLang="zh-CN" dirty="0"/>
            </a:p>
          </p:txBody>
        </p:sp>
        <p:grpSp>
          <p:nvGrpSpPr>
            <p:cNvPr id="17" name="ïşḻïdê">
              <a:extLst>
                <a:ext uri="{FF2B5EF4-FFF2-40B4-BE49-F238E27FC236}">
                  <a16:creationId xmlns:a16="http://schemas.microsoft.com/office/drawing/2014/main" id="{2CC90029-A6D1-C0EF-7E4E-8A98CCBD175D}"/>
                </a:ext>
              </a:extLst>
            </p:cNvPr>
            <p:cNvGrpSpPr/>
            <p:nvPr/>
          </p:nvGrpSpPr>
          <p:grpSpPr>
            <a:xfrm>
              <a:off x="1777042" y="2793174"/>
              <a:ext cx="3025806" cy="1611439"/>
              <a:chOff x="2932742" y="2729674"/>
              <a:chExt cx="3025806" cy="1611439"/>
            </a:xfrm>
            <a:solidFill>
              <a:srgbClr val="C0C0C0"/>
            </a:solidFill>
          </p:grpSpPr>
          <p:grpSp>
            <p:nvGrpSpPr>
              <p:cNvPr id="18" name="iŝlîde">
                <a:extLst>
                  <a:ext uri="{FF2B5EF4-FFF2-40B4-BE49-F238E27FC236}">
                    <a16:creationId xmlns:a16="http://schemas.microsoft.com/office/drawing/2014/main" id="{B8E60E75-5611-B6A2-2341-3D60CD38246F}"/>
                  </a:ext>
                </a:extLst>
              </p:cNvPr>
              <p:cNvGrpSpPr/>
              <p:nvPr/>
            </p:nvGrpSpPr>
            <p:grpSpPr>
              <a:xfrm>
                <a:off x="3788849" y="3973163"/>
                <a:ext cx="1344930" cy="367950"/>
                <a:chOff x="3788849" y="3973163"/>
                <a:chExt cx="1344930" cy="367950"/>
              </a:xfrm>
              <a:grpFill/>
            </p:grpSpPr>
            <p:sp>
              <p:nvSpPr>
                <p:cNvPr id="31" name="îṩľïḋé">
                  <a:extLst>
                    <a:ext uri="{FF2B5EF4-FFF2-40B4-BE49-F238E27FC236}">
                      <a16:creationId xmlns:a16="http://schemas.microsoft.com/office/drawing/2014/main" id="{10AE844A-204E-FB88-C903-22048732C117}"/>
                    </a:ext>
                  </a:extLst>
                </p:cNvPr>
                <p:cNvSpPr/>
                <p:nvPr/>
              </p:nvSpPr>
              <p:spPr>
                <a:xfrm>
                  <a:off x="3788849" y="3973163"/>
                  <a:ext cx="9525" cy="9525"/>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grpFill/>
                <a:ln w="9525" cap="flat">
                  <a:noFill/>
                  <a:prstDash val="solid"/>
                  <a:miter/>
                </a:ln>
              </p:spPr>
              <p:txBody>
                <a:bodyPr rtlCol="0" anchor="ctr"/>
                <a:lstStyle/>
                <a:p>
                  <a:endParaRPr lang="zh-CN" altLang="en-US"/>
                </a:p>
              </p:txBody>
            </p:sp>
            <p:sp>
              <p:nvSpPr>
                <p:cNvPr id="32" name="ïṥļîḑé">
                  <a:extLst>
                    <a:ext uri="{FF2B5EF4-FFF2-40B4-BE49-F238E27FC236}">
                      <a16:creationId xmlns:a16="http://schemas.microsoft.com/office/drawing/2014/main" id="{D9050A80-6412-DDE9-EF67-67BEA93C2DD6}"/>
                    </a:ext>
                  </a:extLst>
                </p:cNvPr>
                <p:cNvSpPr/>
                <p:nvPr/>
              </p:nvSpPr>
              <p:spPr>
                <a:xfrm>
                  <a:off x="3788945" y="3973258"/>
                  <a:ext cx="1344834" cy="367855"/>
                </a:xfrm>
                <a:custGeom>
                  <a:avLst/>
                  <a:gdLst>
                    <a:gd name="connsiteX0" fmla="*/ 675989 w 1344834"/>
                    <a:gd name="connsiteY0" fmla="*/ 193262 h 367855"/>
                    <a:gd name="connsiteX1" fmla="*/ 0 w 1344834"/>
                    <a:gd name="connsiteY1" fmla="*/ 0 h 367855"/>
                    <a:gd name="connsiteX2" fmla="*/ 101441 w 1344834"/>
                    <a:gd name="connsiteY2" fmla="*/ 193262 h 367855"/>
                    <a:gd name="connsiteX3" fmla="*/ 677989 w 1344834"/>
                    <a:gd name="connsiteY3" fmla="*/ 367856 h 367855"/>
                    <a:gd name="connsiteX4" fmla="*/ 1253014 w 1344834"/>
                    <a:gd name="connsiteY4" fmla="*/ 187642 h 367855"/>
                    <a:gd name="connsiteX5" fmla="*/ 1344835 w 1344834"/>
                    <a:gd name="connsiteY5" fmla="*/ 4572 h 367855"/>
                    <a:gd name="connsiteX6" fmla="*/ 675989 w 1344834"/>
                    <a:gd name="connsiteY6" fmla="*/ 193262 h 36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4834" h="367855">
                      <a:moveTo>
                        <a:pt x="675989" y="193262"/>
                      </a:moveTo>
                      <a:cubicBezTo>
                        <a:pt x="346424" y="193262"/>
                        <a:pt x="60579" y="108966"/>
                        <a:pt x="0" y="0"/>
                      </a:cubicBezTo>
                      <a:lnTo>
                        <a:pt x="101441" y="193262"/>
                      </a:lnTo>
                      <a:cubicBezTo>
                        <a:pt x="150114" y="291560"/>
                        <a:pt x="394907" y="367856"/>
                        <a:pt x="677989" y="367856"/>
                      </a:cubicBezTo>
                      <a:cubicBezTo>
                        <a:pt x="966597" y="367856"/>
                        <a:pt x="1213676" y="288608"/>
                        <a:pt x="1253014" y="187642"/>
                      </a:cubicBezTo>
                      <a:lnTo>
                        <a:pt x="1344835" y="4572"/>
                      </a:lnTo>
                      <a:cubicBezTo>
                        <a:pt x="1281303" y="111347"/>
                        <a:pt x="1000887" y="193262"/>
                        <a:pt x="675989" y="193262"/>
                      </a:cubicBezTo>
                      <a:close/>
                    </a:path>
                  </a:pathLst>
                </a:custGeom>
                <a:grpFill/>
                <a:ln w="9525" cap="flat">
                  <a:noFill/>
                  <a:prstDash val="solid"/>
                  <a:miter/>
                </a:ln>
              </p:spPr>
              <p:txBody>
                <a:bodyPr rtlCol="0" anchor="ctr"/>
                <a:lstStyle/>
                <a:p>
                  <a:endParaRPr lang="zh-CN" altLang="en-US"/>
                </a:p>
              </p:txBody>
            </p:sp>
          </p:grpSp>
          <p:grpSp>
            <p:nvGrpSpPr>
              <p:cNvPr id="19" name="ïṣ1ïḑe">
                <a:extLst>
                  <a:ext uri="{FF2B5EF4-FFF2-40B4-BE49-F238E27FC236}">
                    <a16:creationId xmlns:a16="http://schemas.microsoft.com/office/drawing/2014/main" id="{43231DE7-23B8-6B2D-B238-64A7A7309A16}"/>
                  </a:ext>
                </a:extLst>
              </p:cNvPr>
              <p:cNvGrpSpPr/>
              <p:nvPr/>
            </p:nvGrpSpPr>
            <p:grpSpPr>
              <a:xfrm>
                <a:off x="3581299" y="3622643"/>
                <a:ext cx="1751266" cy="441579"/>
                <a:chOff x="3581299" y="3622643"/>
                <a:chExt cx="1751266" cy="441579"/>
              </a:xfrm>
              <a:grpFill/>
            </p:grpSpPr>
            <p:sp>
              <p:nvSpPr>
                <p:cNvPr id="29" name="íṧlíḑé">
                  <a:extLst>
                    <a:ext uri="{FF2B5EF4-FFF2-40B4-BE49-F238E27FC236}">
                      <a16:creationId xmlns:a16="http://schemas.microsoft.com/office/drawing/2014/main" id="{D63F4934-81EF-4550-70E9-35B5FB525CA2}"/>
                    </a:ext>
                  </a:extLst>
                </p:cNvPr>
                <p:cNvSpPr/>
                <p:nvPr/>
              </p:nvSpPr>
              <p:spPr>
                <a:xfrm>
                  <a:off x="3581299" y="3622643"/>
                  <a:ext cx="9525" cy="9525"/>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grpFill/>
                <a:ln w="9525" cap="flat">
                  <a:noFill/>
                  <a:prstDash val="solid"/>
                  <a:miter/>
                </a:ln>
              </p:spPr>
              <p:txBody>
                <a:bodyPr rtlCol="0" anchor="ctr"/>
                <a:lstStyle/>
                <a:p>
                  <a:endParaRPr lang="zh-CN" altLang="en-US"/>
                </a:p>
              </p:txBody>
            </p:sp>
            <p:sp>
              <p:nvSpPr>
                <p:cNvPr id="30" name="ïşḷîḓé">
                  <a:extLst>
                    <a:ext uri="{FF2B5EF4-FFF2-40B4-BE49-F238E27FC236}">
                      <a16:creationId xmlns:a16="http://schemas.microsoft.com/office/drawing/2014/main" id="{684CC55A-B402-810A-B273-55E335AB2C90}"/>
                    </a:ext>
                  </a:extLst>
                </p:cNvPr>
                <p:cNvSpPr/>
                <p:nvPr/>
              </p:nvSpPr>
              <p:spPr>
                <a:xfrm>
                  <a:off x="3581395" y="3622833"/>
                  <a:ext cx="1751171" cy="441388"/>
                </a:xfrm>
                <a:custGeom>
                  <a:avLst/>
                  <a:gdLst>
                    <a:gd name="connsiteX0" fmla="*/ 880015 w 1751171"/>
                    <a:gd name="connsiteY0" fmla="*/ 231934 h 441388"/>
                    <a:gd name="connsiteX1" fmla="*/ 0 w 1751171"/>
                    <a:gd name="connsiteY1" fmla="*/ 0 h 441388"/>
                    <a:gd name="connsiteX2" fmla="*/ 135731 w 1751171"/>
                    <a:gd name="connsiteY2" fmla="*/ 231934 h 441388"/>
                    <a:gd name="connsiteX3" fmla="*/ 882491 w 1751171"/>
                    <a:gd name="connsiteY3" fmla="*/ 441388 h 441388"/>
                    <a:gd name="connsiteX4" fmla="*/ 1627727 w 1751171"/>
                    <a:gd name="connsiteY4" fmla="*/ 225076 h 441388"/>
                    <a:gd name="connsiteX5" fmla="*/ 1751171 w 1751171"/>
                    <a:gd name="connsiteY5" fmla="*/ 5429 h 441388"/>
                    <a:gd name="connsiteX6" fmla="*/ 880015 w 1751171"/>
                    <a:gd name="connsiteY6" fmla="*/ 231934 h 441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1171" h="441388">
                      <a:moveTo>
                        <a:pt x="880015" y="231934"/>
                      </a:moveTo>
                      <a:cubicBezTo>
                        <a:pt x="453104" y="231934"/>
                        <a:pt x="80963" y="130778"/>
                        <a:pt x="0" y="0"/>
                      </a:cubicBezTo>
                      <a:lnTo>
                        <a:pt x="135731" y="231934"/>
                      </a:lnTo>
                      <a:cubicBezTo>
                        <a:pt x="200596" y="349853"/>
                        <a:pt x="517589" y="441388"/>
                        <a:pt x="882491" y="441388"/>
                      </a:cubicBezTo>
                      <a:cubicBezTo>
                        <a:pt x="1254347" y="441388"/>
                        <a:pt x="1574578" y="346329"/>
                        <a:pt x="1627727" y="225076"/>
                      </a:cubicBezTo>
                      <a:lnTo>
                        <a:pt x="1751171" y="5429"/>
                      </a:lnTo>
                      <a:cubicBezTo>
                        <a:pt x="1666208" y="133540"/>
                        <a:pt x="1301020" y="231934"/>
                        <a:pt x="880015" y="231934"/>
                      </a:cubicBezTo>
                      <a:close/>
                    </a:path>
                  </a:pathLst>
                </a:custGeom>
                <a:grpFill/>
                <a:ln w="9525" cap="flat">
                  <a:noFill/>
                  <a:prstDash val="solid"/>
                  <a:miter/>
                </a:ln>
              </p:spPr>
              <p:txBody>
                <a:bodyPr rtlCol="0" anchor="ctr"/>
                <a:lstStyle/>
                <a:p>
                  <a:endParaRPr lang="zh-CN" altLang="en-US"/>
                </a:p>
              </p:txBody>
            </p:sp>
          </p:grpSp>
          <p:grpSp>
            <p:nvGrpSpPr>
              <p:cNvPr id="20" name="íś1íďe">
                <a:extLst>
                  <a:ext uri="{FF2B5EF4-FFF2-40B4-BE49-F238E27FC236}">
                    <a16:creationId xmlns:a16="http://schemas.microsoft.com/office/drawing/2014/main" id="{0D925552-75F2-C941-0F3D-E8839207A037}"/>
                  </a:ext>
                </a:extLst>
              </p:cNvPr>
              <p:cNvGrpSpPr/>
              <p:nvPr/>
            </p:nvGrpSpPr>
            <p:grpSpPr>
              <a:xfrm>
                <a:off x="3302788" y="3205257"/>
                <a:ext cx="2298001" cy="529875"/>
                <a:chOff x="3302788" y="3205257"/>
                <a:chExt cx="2298001" cy="529875"/>
              </a:xfrm>
              <a:grpFill/>
            </p:grpSpPr>
            <p:sp>
              <p:nvSpPr>
                <p:cNvPr id="27" name="ïŝḻïďè">
                  <a:extLst>
                    <a:ext uri="{FF2B5EF4-FFF2-40B4-BE49-F238E27FC236}">
                      <a16:creationId xmlns:a16="http://schemas.microsoft.com/office/drawing/2014/main" id="{5EC922C7-3528-4C2C-6698-F1CDF92DF240}"/>
                    </a:ext>
                  </a:extLst>
                </p:cNvPr>
                <p:cNvSpPr/>
                <p:nvPr/>
              </p:nvSpPr>
              <p:spPr>
                <a:xfrm>
                  <a:off x="3302788" y="3205257"/>
                  <a:ext cx="9525" cy="9525"/>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grpFill/>
                <a:ln w="9525" cap="flat">
                  <a:noFill/>
                  <a:prstDash val="solid"/>
                  <a:miter/>
                </a:ln>
              </p:spPr>
              <p:txBody>
                <a:bodyPr rtlCol="0" anchor="ctr"/>
                <a:lstStyle/>
                <a:p>
                  <a:endParaRPr lang="zh-CN" altLang="en-US"/>
                </a:p>
              </p:txBody>
            </p:sp>
            <p:sp>
              <p:nvSpPr>
                <p:cNvPr id="28" name="îṥḻíďê">
                  <a:extLst>
                    <a:ext uri="{FF2B5EF4-FFF2-40B4-BE49-F238E27FC236}">
                      <a16:creationId xmlns:a16="http://schemas.microsoft.com/office/drawing/2014/main" id="{A7E6F26A-92E9-F185-73C6-C6AD69A844FD}"/>
                    </a:ext>
                  </a:extLst>
                </p:cNvPr>
                <p:cNvSpPr/>
                <p:nvPr/>
              </p:nvSpPr>
              <p:spPr>
                <a:xfrm>
                  <a:off x="3302979" y="3205448"/>
                  <a:ext cx="2297810" cy="529685"/>
                </a:xfrm>
                <a:custGeom>
                  <a:avLst/>
                  <a:gdLst>
                    <a:gd name="connsiteX0" fmla="*/ 1154430 w 2297810"/>
                    <a:gd name="connsiteY0" fmla="*/ 278321 h 529685"/>
                    <a:gd name="connsiteX1" fmla="*/ 0 w 2297810"/>
                    <a:gd name="connsiteY1" fmla="*/ 0 h 529685"/>
                    <a:gd name="connsiteX2" fmla="*/ 183071 w 2297810"/>
                    <a:gd name="connsiteY2" fmla="*/ 278321 h 529685"/>
                    <a:gd name="connsiteX3" fmla="*/ 1157478 w 2297810"/>
                    <a:gd name="connsiteY3" fmla="*/ 529685 h 529685"/>
                    <a:gd name="connsiteX4" fmla="*/ 2130552 w 2297810"/>
                    <a:gd name="connsiteY4" fmla="*/ 270129 h 529685"/>
                    <a:gd name="connsiteX5" fmla="*/ 2297811 w 2297810"/>
                    <a:gd name="connsiteY5" fmla="*/ 6477 h 529685"/>
                    <a:gd name="connsiteX6" fmla="*/ 1154430 w 2297810"/>
                    <a:gd name="connsiteY6" fmla="*/ 278321 h 529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7810" h="529685">
                      <a:moveTo>
                        <a:pt x="1154430" y="278321"/>
                      </a:moveTo>
                      <a:cubicBezTo>
                        <a:pt x="597313" y="278321"/>
                        <a:pt x="109156" y="156972"/>
                        <a:pt x="0" y="0"/>
                      </a:cubicBezTo>
                      <a:lnTo>
                        <a:pt x="183071" y="278321"/>
                      </a:lnTo>
                      <a:cubicBezTo>
                        <a:pt x="270224" y="419862"/>
                        <a:pt x="683800" y="529685"/>
                        <a:pt x="1157478" y="529685"/>
                      </a:cubicBezTo>
                      <a:cubicBezTo>
                        <a:pt x="1640300" y="529685"/>
                        <a:pt x="2058257" y="415671"/>
                        <a:pt x="2130552" y="270129"/>
                      </a:cubicBezTo>
                      <a:lnTo>
                        <a:pt x="2297811" y="6477"/>
                      </a:lnTo>
                      <a:cubicBezTo>
                        <a:pt x="2183035" y="160306"/>
                        <a:pt x="1703832" y="278321"/>
                        <a:pt x="1154430" y="278321"/>
                      </a:cubicBezTo>
                      <a:close/>
                    </a:path>
                  </a:pathLst>
                </a:custGeom>
                <a:grpFill/>
                <a:ln w="9525" cap="flat">
                  <a:noFill/>
                  <a:prstDash val="solid"/>
                  <a:miter/>
                </a:ln>
              </p:spPr>
              <p:txBody>
                <a:bodyPr rtlCol="0" anchor="ctr"/>
                <a:lstStyle/>
                <a:p>
                  <a:endParaRPr lang="zh-CN" altLang="en-US"/>
                </a:p>
              </p:txBody>
            </p:sp>
          </p:grpSp>
          <p:grpSp>
            <p:nvGrpSpPr>
              <p:cNvPr id="21" name="ïṥḷîďé">
                <a:extLst>
                  <a:ext uri="{FF2B5EF4-FFF2-40B4-BE49-F238E27FC236}">
                    <a16:creationId xmlns:a16="http://schemas.microsoft.com/office/drawing/2014/main" id="{8B7A860C-AD6B-EB26-BB8B-59EB6A10D0FD}"/>
                  </a:ext>
                </a:extLst>
              </p:cNvPr>
              <p:cNvGrpSpPr/>
              <p:nvPr/>
            </p:nvGrpSpPr>
            <p:grpSpPr>
              <a:xfrm>
                <a:off x="2932742" y="2729674"/>
                <a:ext cx="3025806" cy="635888"/>
                <a:chOff x="2932742" y="2729674"/>
                <a:chExt cx="3025806" cy="635888"/>
              </a:xfrm>
              <a:grpFill/>
            </p:grpSpPr>
            <p:sp>
              <p:nvSpPr>
                <p:cNvPr id="25" name="íşļïde">
                  <a:extLst>
                    <a:ext uri="{FF2B5EF4-FFF2-40B4-BE49-F238E27FC236}">
                      <a16:creationId xmlns:a16="http://schemas.microsoft.com/office/drawing/2014/main" id="{2EC5C200-9C58-0535-6483-807DFD4E0FFA}"/>
                    </a:ext>
                  </a:extLst>
                </p:cNvPr>
                <p:cNvSpPr/>
                <p:nvPr/>
              </p:nvSpPr>
              <p:spPr>
                <a:xfrm>
                  <a:off x="2932742" y="2729674"/>
                  <a:ext cx="9525" cy="9525"/>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grpFill/>
                <a:ln w="9525" cap="flat">
                  <a:noFill/>
                  <a:prstDash val="solid"/>
                  <a:miter/>
                </a:ln>
              </p:spPr>
              <p:txBody>
                <a:bodyPr rtlCol="0" anchor="ctr"/>
                <a:lstStyle/>
                <a:p>
                  <a:endParaRPr lang="zh-CN" altLang="en-US"/>
                </a:p>
              </p:txBody>
            </p:sp>
            <p:sp>
              <p:nvSpPr>
                <p:cNvPr id="26" name="î$ḻiḓê">
                  <a:extLst>
                    <a:ext uri="{FF2B5EF4-FFF2-40B4-BE49-F238E27FC236}">
                      <a16:creationId xmlns:a16="http://schemas.microsoft.com/office/drawing/2014/main" id="{8DDEEA4F-6ECE-B669-8597-9E28A8F354BD}"/>
                    </a:ext>
                  </a:extLst>
                </p:cNvPr>
                <p:cNvSpPr/>
                <p:nvPr/>
              </p:nvSpPr>
              <p:spPr>
                <a:xfrm>
                  <a:off x="2932933" y="2729864"/>
                  <a:ext cx="3025616" cy="635698"/>
                </a:xfrm>
                <a:custGeom>
                  <a:avLst/>
                  <a:gdLst>
                    <a:gd name="connsiteX0" fmla="*/ 1519904 w 3025616"/>
                    <a:gd name="connsiteY0" fmla="*/ 334042 h 635698"/>
                    <a:gd name="connsiteX1" fmla="*/ 0 w 3025616"/>
                    <a:gd name="connsiteY1" fmla="*/ 0 h 635698"/>
                    <a:gd name="connsiteX2" fmla="*/ 247841 w 3025616"/>
                    <a:gd name="connsiteY2" fmla="*/ 334042 h 635698"/>
                    <a:gd name="connsiteX3" fmla="*/ 1523428 w 3025616"/>
                    <a:gd name="connsiteY3" fmla="*/ 635699 h 635698"/>
                    <a:gd name="connsiteX4" fmla="*/ 2798159 w 3025616"/>
                    <a:gd name="connsiteY4" fmla="*/ 324231 h 635698"/>
                    <a:gd name="connsiteX5" fmla="*/ 3025617 w 3025616"/>
                    <a:gd name="connsiteY5" fmla="*/ 7906 h 635698"/>
                    <a:gd name="connsiteX6" fmla="*/ 1519904 w 3025616"/>
                    <a:gd name="connsiteY6" fmla="*/ 334042 h 63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5616" h="635698">
                      <a:moveTo>
                        <a:pt x="1519904" y="334042"/>
                      </a:moveTo>
                      <a:cubicBezTo>
                        <a:pt x="790289" y="334042"/>
                        <a:pt x="147828" y="188405"/>
                        <a:pt x="0" y="0"/>
                      </a:cubicBezTo>
                      <a:lnTo>
                        <a:pt x="247841" y="334042"/>
                      </a:lnTo>
                      <a:cubicBezTo>
                        <a:pt x="365474" y="503873"/>
                        <a:pt x="906685" y="635699"/>
                        <a:pt x="1523428" y="635699"/>
                      </a:cubicBezTo>
                      <a:cubicBezTo>
                        <a:pt x="2151983" y="635699"/>
                        <a:pt x="2699576" y="498824"/>
                        <a:pt x="2798159" y="324231"/>
                      </a:cubicBezTo>
                      <a:lnTo>
                        <a:pt x="3025617" y="7906"/>
                      </a:lnTo>
                      <a:cubicBezTo>
                        <a:pt x="2870359" y="192405"/>
                        <a:pt x="2239328" y="334042"/>
                        <a:pt x="1519904" y="334042"/>
                      </a:cubicBezTo>
                      <a:close/>
                    </a:path>
                  </a:pathLst>
                </a:custGeom>
                <a:grpFill/>
                <a:ln w="9525" cap="flat">
                  <a:noFill/>
                  <a:prstDash val="solid"/>
                  <a:miter/>
                </a:ln>
              </p:spPr>
              <p:txBody>
                <a:bodyPr rtlCol="0" anchor="ctr"/>
                <a:lstStyle/>
                <a:p>
                  <a:endParaRPr lang="zh-CN" altLang="en-US" dirty="0"/>
                </a:p>
              </p:txBody>
            </p:sp>
          </p:grpSp>
        </p:grpSp>
      </p:grpSp>
      <p:grpSp>
        <p:nvGrpSpPr>
          <p:cNvPr id="37" name="ísľîḋê">
            <a:extLst>
              <a:ext uri="{FF2B5EF4-FFF2-40B4-BE49-F238E27FC236}">
                <a16:creationId xmlns:a16="http://schemas.microsoft.com/office/drawing/2014/main" id="{4144F7D5-826C-B628-1610-24FB0D647E0F}"/>
              </a:ext>
            </a:extLst>
          </p:cNvPr>
          <p:cNvGrpSpPr/>
          <p:nvPr/>
        </p:nvGrpSpPr>
        <p:grpSpPr>
          <a:xfrm rot="10800000">
            <a:off x="3071000" y="3940683"/>
            <a:ext cx="3091932" cy="2344864"/>
            <a:chOff x="1744006" y="2361691"/>
            <a:chExt cx="3091932" cy="2344864"/>
          </a:xfrm>
        </p:grpSpPr>
        <p:grpSp>
          <p:nvGrpSpPr>
            <p:cNvPr id="38" name="îsḻïďê">
              <a:extLst>
                <a:ext uri="{FF2B5EF4-FFF2-40B4-BE49-F238E27FC236}">
                  <a16:creationId xmlns:a16="http://schemas.microsoft.com/office/drawing/2014/main" id="{CE731447-D5C8-635D-3D04-F094F43559A4}"/>
                </a:ext>
              </a:extLst>
            </p:cNvPr>
            <p:cNvGrpSpPr/>
            <p:nvPr/>
          </p:nvGrpSpPr>
          <p:grpSpPr>
            <a:xfrm>
              <a:off x="1744006" y="2361691"/>
              <a:ext cx="3091932" cy="1732597"/>
              <a:chOff x="2899706" y="2298191"/>
              <a:chExt cx="3091932" cy="1732597"/>
            </a:xfrm>
            <a:solidFill>
              <a:schemeClr val="tx1">
                <a:lumMod val="50000"/>
                <a:lumOff val="50000"/>
                <a:alpha val="19000"/>
              </a:schemeClr>
            </a:solidFill>
          </p:grpSpPr>
          <p:sp>
            <p:nvSpPr>
              <p:cNvPr id="53" name="îŝ1îḓé">
                <a:extLst>
                  <a:ext uri="{FF2B5EF4-FFF2-40B4-BE49-F238E27FC236}">
                    <a16:creationId xmlns:a16="http://schemas.microsoft.com/office/drawing/2014/main" id="{67ACCD63-DCB8-232C-A1C7-CD17C8F04FFF}"/>
                  </a:ext>
                </a:extLst>
              </p:cNvPr>
              <p:cNvSpPr/>
              <p:nvPr/>
            </p:nvSpPr>
            <p:spPr>
              <a:xfrm>
                <a:off x="3776242" y="3723417"/>
                <a:ext cx="1369592" cy="307371"/>
              </a:xfrm>
              <a:custGeom>
                <a:avLst/>
                <a:gdLst>
                  <a:gd name="connsiteX0" fmla="*/ 68329 w 1369592"/>
                  <a:gd name="connsiteY0" fmla="*/ 307372 h 307371"/>
                  <a:gd name="connsiteX1" fmla="*/ 684310 w 1369592"/>
                  <a:gd name="connsiteY1" fmla="*/ 171640 h 307371"/>
                  <a:gd name="connsiteX2" fmla="*/ 1303531 w 1369592"/>
                  <a:gd name="connsiteY2" fmla="*/ 307372 h 307371"/>
                  <a:gd name="connsiteX3" fmla="*/ 1368777 w 1369592"/>
                  <a:gd name="connsiteY3" fmla="*/ 221551 h 307371"/>
                  <a:gd name="connsiteX4" fmla="*/ 682310 w 1369592"/>
                  <a:gd name="connsiteY4" fmla="*/ 0 h 307371"/>
                  <a:gd name="connsiteX5" fmla="*/ 1082 w 1369592"/>
                  <a:gd name="connsiteY5" fmla="*/ 221551 h 307371"/>
                  <a:gd name="connsiteX6" fmla="*/ 68329 w 1369592"/>
                  <a:gd name="connsiteY6" fmla="*/ 307372 h 30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9592" h="307371">
                    <a:moveTo>
                      <a:pt x="68329" y="307372"/>
                    </a:moveTo>
                    <a:cubicBezTo>
                      <a:pt x="158626" y="227647"/>
                      <a:pt x="397132" y="171640"/>
                      <a:pt x="684310" y="171640"/>
                    </a:cubicBezTo>
                    <a:cubicBezTo>
                      <a:pt x="971489" y="171640"/>
                      <a:pt x="1211329" y="227647"/>
                      <a:pt x="1303531" y="307372"/>
                    </a:cubicBezTo>
                    <a:cubicBezTo>
                      <a:pt x="1340964" y="280988"/>
                      <a:pt x="1364110" y="252031"/>
                      <a:pt x="1368777" y="221551"/>
                    </a:cubicBezTo>
                    <a:cubicBezTo>
                      <a:pt x="1387541" y="99155"/>
                      <a:pt x="1080169" y="0"/>
                      <a:pt x="682310" y="0"/>
                    </a:cubicBezTo>
                    <a:cubicBezTo>
                      <a:pt x="284451" y="0"/>
                      <a:pt x="-20540" y="99155"/>
                      <a:pt x="1082" y="221551"/>
                    </a:cubicBezTo>
                    <a:cubicBezTo>
                      <a:pt x="6416" y="252031"/>
                      <a:pt x="30229" y="280988"/>
                      <a:pt x="68329" y="307372"/>
                    </a:cubicBezTo>
                    <a:close/>
                  </a:path>
                </a:pathLst>
              </a:custGeom>
              <a:grpFill/>
              <a:ln w="9525" cap="flat">
                <a:noFill/>
                <a:prstDash val="solid"/>
                <a:miter/>
              </a:ln>
            </p:spPr>
            <p:txBody>
              <a:bodyPr rtlCol="0" anchor="ctr"/>
              <a:lstStyle/>
              <a:p>
                <a:endParaRPr lang="zh-CN" altLang="en-US"/>
              </a:p>
            </p:txBody>
          </p:sp>
          <p:sp>
            <p:nvSpPr>
              <p:cNvPr id="54" name="îŝ1íḋé">
                <a:extLst>
                  <a:ext uri="{FF2B5EF4-FFF2-40B4-BE49-F238E27FC236}">
                    <a16:creationId xmlns:a16="http://schemas.microsoft.com/office/drawing/2014/main" id="{3F7AE55F-6A4B-B658-8EFE-D7F39985DCBA}"/>
                  </a:ext>
                </a:extLst>
              </p:cNvPr>
              <p:cNvSpPr/>
              <p:nvPr/>
            </p:nvSpPr>
            <p:spPr>
              <a:xfrm>
                <a:off x="3563911" y="3323082"/>
                <a:ext cx="1785310" cy="368808"/>
              </a:xfrm>
              <a:custGeom>
                <a:avLst/>
                <a:gdLst>
                  <a:gd name="connsiteX0" fmla="*/ 91112 w 1785310"/>
                  <a:gd name="connsiteY0" fmla="*/ 368808 h 368808"/>
                  <a:gd name="connsiteX1" fmla="*/ 892164 w 1785310"/>
                  <a:gd name="connsiteY1" fmla="*/ 205930 h 368808"/>
                  <a:gd name="connsiteX2" fmla="*/ 1697122 w 1785310"/>
                  <a:gd name="connsiteY2" fmla="*/ 368808 h 368808"/>
                  <a:gd name="connsiteX3" fmla="*/ 1783990 w 1785310"/>
                  <a:gd name="connsiteY3" fmla="*/ 265843 h 368808"/>
                  <a:gd name="connsiteX4" fmla="*/ 889688 w 1785310"/>
                  <a:gd name="connsiteY4" fmla="*/ 0 h 368808"/>
                  <a:gd name="connsiteX5" fmla="*/ 1672 w 1785310"/>
                  <a:gd name="connsiteY5" fmla="*/ 265843 h 368808"/>
                  <a:gd name="connsiteX6" fmla="*/ 91112 w 1785310"/>
                  <a:gd name="connsiteY6" fmla="*/ 368808 h 368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310" h="368808">
                    <a:moveTo>
                      <a:pt x="91112" y="368808"/>
                    </a:moveTo>
                    <a:cubicBezTo>
                      <a:pt x="207126" y="273082"/>
                      <a:pt x="517451" y="205930"/>
                      <a:pt x="892164" y="205930"/>
                    </a:cubicBezTo>
                    <a:cubicBezTo>
                      <a:pt x="1266878" y="205930"/>
                      <a:pt x="1578822" y="273082"/>
                      <a:pt x="1697122" y="368808"/>
                    </a:cubicBezTo>
                    <a:cubicBezTo>
                      <a:pt x="1746462" y="337185"/>
                      <a:pt x="1777227" y="302323"/>
                      <a:pt x="1783990" y="265843"/>
                    </a:cubicBezTo>
                    <a:cubicBezTo>
                      <a:pt x="1811327" y="119063"/>
                      <a:pt x="1410896" y="0"/>
                      <a:pt x="889688" y="0"/>
                    </a:cubicBezTo>
                    <a:cubicBezTo>
                      <a:pt x="368385" y="0"/>
                      <a:pt x="-29094" y="119063"/>
                      <a:pt x="1672" y="265843"/>
                    </a:cubicBezTo>
                    <a:cubicBezTo>
                      <a:pt x="9483" y="302323"/>
                      <a:pt x="41010" y="337090"/>
                      <a:pt x="91112" y="368808"/>
                    </a:cubicBezTo>
                    <a:close/>
                  </a:path>
                </a:pathLst>
              </a:custGeom>
              <a:grpFill/>
              <a:ln w="9525" cap="flat">
                <a:noFill/>
                <a:prstDash val="solid"/>
                <a:miter/>
              </a:ln>
            </p:spPr>
            <p:txBody>
              <a:bodyPr rtlCol="0" anchor="ctr"/>
              <a:lstStyle/>
              <a:p>
                <a:endParaRPr lang="zh-CN" altLang="en-US"/>
              </a:p>
            </p:txBody>
          </p:sp>
          <p:sp>
            <p:nvSpPr>
              <p:cNvPr id="55" name="ïṩḻïḋé">
                <a:extLst>
                  <a:ext uri="{FF2B5EF4-FFF2-40B4-BE49-F238E27FC236}">
                    <a16:creationId xmlns:a16="http://schemas.microsoft.com/office/drawing/2014/main" id="{5CA6321D-4E63-92A6-9BD2-1684C2E09990}"/>
                  </a:ext>
                </a:extLst>
              </p:cNvPr>
              <p:cNvSpPr/>
              <p:nvPr/>
            </p:nvSpPr>
            <p:spPr>
              <a:xfrm>
                <a:off x="3278864" y="2845784"/>
                <a:ext cx="2345192" cy="442531"/>
              </a:xfrm>
              <a:custGeom>
                <a:avLst/>
                <a:gdLst>
                  <a:gd name="connsiteX0" fmla="*/ 122223 w 2345192"/>
                  <a:gd name="connsiteY0" fmla="*/ 442531 h 442531"/>
                  <a:gd name="connsiteX1" fmla="*/ 1171973 w 2345192"/>
                  <a:gd name="connsiteY1" fmla="*/ 247079 h 442531"/>
                  <a:gd name="connsiteX2" fmla="*/ 2226391 w 2345192"/>
                  <a:gd name="connsiteY2" fmla="*/ 442531 h 442531"/>
                  <a:gd name="connsiteX3" fmla="*/ 2343072 w 2345192"/>
                  <a:gd name="connsiteY3" fmla="*/ 318992 h 442531"/>
                  <a:gd name="connsiteX4" fmla="*/ 1169020 w 2345192"/>
                  <a:gd name="connsiteY4" fmla="*/ 0 h 442531"/>
                  <a:gd name="connsiteX5" fmla="*/ 2589 w 2345192"/>
                  <a:gd name="connsiteY5" fmla="*/ 318992 h 442531"/>
                  <a:gd name="connsiteX6" fmla="*/ 122223 w 2345192"/>
                  <a:gd name="connsiteY6" fmla="*/ 442531 h 44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5192" h="442531">
                    <a:moveTo>
                      <a:pt x="122223" y="442531"/>
                    </a:moveTo>
                    <a:cubicBezTo>
                      <a:pt x="272432" y="327660"/>
                      <a:pt x="679340" y="247079"/>
                      <a:pt x="1171973" y="247079"/>
                    </a:cubicBezTo>
                    <a:cubicBezTo>
                      <a:pt x="1664606" y="247079"/>
                      <a:pt x="2073419" y="327660"/>
                      <a:pt x="2226391" y="442531"/>
                    </a:cubicBezTo>
                    <a:cubicBezTo>
                      <a:pt x="2291828" y="404527"/>
                      <a:pt x="2333166" y="362807"/>
                      <a:pt x="2343072" y="318992"/>
                    </a:cubicBezTo>
                    <a:cubicBezTo>
                      <a:pt x="2382887" y="142780"/>
                      <a:pt x="1857202" y="0"/>
                      <a:pt x="1169020" y="0"/>
                    </a:cubicBezTo>
                    <a:cubicBezTo>
                      <a:pt x="480839" y="0"/>
                      <a:pt x="-41417" y="142875"/>
                      <a:pt x="2589" y="318992"/>
                    </a:cubicBezTo>
                    <a:cubicBezTo>
                      <a:pt x="13543" y="362712"/>
                      <a:pt x="55834" y="404527"/>
                      <a:pt x="122223" y="442531"/>
                    </a:cubicBezTo>
                    <a:close/>
                  </a:path>
                </a:pathLst>
              </a:custGeom>
              <a:grpFill/>
              <a:ln w="9525" cap="flat">
                <a:noFill/>
                <a:prstDash val="solid"/>
                <a:miter/>
              </a:ln>
            </p:spPr>
            <p:txBody>
              <a:bodyPr rtlCol="0" anchor="ctr"/>
              <a:lstStyle/>
              <a:p>
                <a:endParaRPr lang="zh-CN" altLang="en-US"/>
              </a:p>
            </p:txBody>
          </p:sp>
          <p:sp>
            <p:nvSpPr>
              <p:cNvPr id="56" name="íṡ1îďè">
                <a:extLst>
                  <a:ext uri="{FF2B5EF4-FFF2-40B4-BE49-F238E27FC236}">
                    <a16:creationId xmlns:a16="http://schemas.microsoft.com/office/drawing/2014/main" id="{A1FF220E-7203-9CEE-0240-6D03854D54D9}"/>
                  </a:ext>
                </a:extLst>
              </p:cNvPr>
              <p:cNvSpPr/>
              <p:nvPr/>
            </p:nvSpPr>
            <p:spPr>
              <a:xfrm>
                <a:off x="2899706" y="2298191"/>
                <a:ext cx="3091932" cy="531113"/>
              </a:xfrm>
              <a:custGeom>
                <a:avLst/>
                <a:gdLst>
                  <a:gd name="connsiteX0" fmla="*/ 164767 w 3091932"/>
                  <a:gd name="connsiteY0" fmla="*/ 531114 h 531113"/>
                  <a:gd name="connsiteX1" fmla="*/ 1545225 w 3091932"/>
                  <a:gd name="connsiteY1" fmla="*/ 296609 h 531113"/>
                  <a:gd name="connsiteX2" fmla="*/ 2931303 w 3091932"/>
                  <a:gd name="connsiteY2" fmla="*/ 531114 h 531113"/>
                  <a:gd name="connsiteX3" fmla="*/ 3088561 w 3091932"/>
                  <a:gd name="connsiteY3" fmla="*/ 382810 h 531113"/>
                  <a:gd name="connsiteX4" fmla="*/ 1541701 w 3091932"/>
                  <a:gd name="connsiteY4" fmla="*/ 0 h 531113"/>
                  <a:gd name="connsiteX5" fmla="*/ 3985 w 3091932"/>
                  <a:gd name="connsiteY5" fmla="*/ 382905 h 531113"/>
                  <a:gd name="connsiteX6" fmla="*/ 164767 w 3091932"/>
                  <a:gd name="connsiteY6" fmla="*/ 531114 h 5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1932" h="531113">
                    <a:moveTo>
                      <a:pt x="164767" y="531114"/>
                    </a:moveTo>
                    <a:cubicBezTo>
                      <a:pt x="359839" y="393287"/>
                      <a:pt x="895048" y="296609"/>
                      <a:pt x="1545225" y="296609"/>
                    </a:cubicBezTo>
                    <a:cubicBezTo>
                      <a:pt x="2195401" y="296609"/>
                      <a:pt x="2732992" y="393383"/>
                      <a:pt x="2931303" y="531114"/>
                    </a:cubicBezTo>
                    <a:cubicBezTo>
                      <a:pt x="3018552" y="485489"/>
                      <a:pt x="3074178" y="435388"/>
                      <a:pt x="3088561" y="382810"/>
                    </a:cubicBezTo>
                    <a:cubicBezTo>
                      <a:pt x="3146377" y="171355"/>
                      <a:pt x="2453815" y="0"/>
                      <a:pt x="1541701" y="0"/>
                    </a:cubicBezTo>
                    <a:cubicBezTo>
                      <a:pt x="629587" y="0"/>
                      <a:pt x="-58880" y="171450"/>
                      <a:pt x="3985" y="382905"/>
                    </a:cubicBezTo>
                    <a:cubicBezTo>
                      <a:pt x="19606" y="435483"/>
                      <a:pt x="76375" y="485585"/>
                      <a:pt x="164767" y="531114"/>
                    </a:cubicBezTo>
                    <a:close/>
                  </a:path>
                </a:pathLst>
              </a:custGeom>
              <a:grpFill/>
              <a:ln w="9525" cap="flat">
                <a:noFill/>
                <a:prstDash val="solid"/>
                <a:miter/>
              </a:ln>
            </p:spPr>
            <p:txBody>
              <a:bodyPr rtlCol="0" anchor="ctr"/>
              <a:lstStyle/>
              <a:p>
                <a:endParaRPr lang="zh-CN" altLang="en-US"/>
              </a:p>
            </p:txBody>
          </p:sp>
        </p:grpSp>
        <p:sp>
          <p:nvSpPr>
            <p:cNvPr id="39" name="iŝļïḑè">
              <a:extLst>
                <a:ext uri="{FF2B5EF4-FFF2-40B4-BE49-F238E27FC236}">
                  <a16:creationId xmlns:a16="http://schemas.microsoft.com/office/drawing/2014/main" id="{8D6A452F-E5AD-6DE5-8F7D-3AA4CF993AFD}"/>
                </a:ext>
              </a:extLst>
            </p:cNvPr>
            <p:cNvSpPr/>
            <p:nvPr/>
          </p:nvSpPr>
          <p:spPr>
            <a:xfrm>
              <a:off x="3079681" y="3759866"/>
              <a:ext cx="420528" cy="946689"/>
            </a:xfrm>
            <a:custGeom>
              <a:avLst/>
              <a:gdLst>
                <a:gd name="connsiteX0" fmla="*/ 331375 w 420528"/>
                <a:gd name="connsiteY0" fmla="*/ 777812 h 946689"/>
                <a:gd name="connsiteX1" fmla="*/ 331375 w 420528"/>
                <a:gd name="connsiteY1" fmla="*/ 0 h 946689"/>
                <a:gd name="connsiteX2" fmla="*/ 89154 w 420528"/>
                <a:gd name="connsiteY2" fmla="*/ 0 h 946689"/>
                <a:gd name="connsiteX3" fmla="*/ 89154 w 420528"/>
                <a:gd name="connsiteY3" fmla="*/ 777812 h 946689"/>
                <a:gd name="connsiteX4" fmla="*/ 0 w 420528"/>
                <a:gd name="connsiteY4" fmla="*/ 777812 h 946689"/>
                <a:gd name="connsiteX5" fmla="*/ 210312 w 420528"/>
                <a:gd name="connsiteY5" fmla="*/ 946690 h 946689"/>
                <a:gd name="connsiteX6" fmla="*/ 420529 w 420528"/>
                <a:gd name="connsiteY6" fmla="*/ 777812 h 94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528" h="946689">
                  <a:moveTo>
                    <a:pt x="331375" y="777812"/>
                  </a:moveTo>
                  <a:lnTo>
                    <a:pt x="331375" y="0"/>
                  </a:lnTo>
                  <a:lnTo>
                    <a:pt x="89154" y="0"/>
                  </a:lnTo>
                  <a:lnTo>
                    <a:pt x="89154" y="777812"/>
                  </a:lnTo>
                  <a:lnTo>
                    <a:pt x="0" y="777812"/>
                  </a:lnTo>
                  <a:lnTo>
                    <a:pt x="210312" y="946690"/>
                  </a:lnTo>
                  <a:lnTo>
                    <a:pt x="420529" y="777812"/>
                  </a:lnTo>
                  <a:close/>
                </a:path>
              </a:pathLst>
            </a:custGeom>
            <a:gradFill>
              <a:gsLst>
                <a:gs pos="66000">
                  <a:schemeClr val="accent1"/>
                </a:gs>
                <a:gs pos="0">
                  <a:schemeClr val="accent1">
                    <a:lumMod val="20000"/>
                    <a:lumOff val="80000"/>
                  </a:schemeClr>
                </a:gs>
              </a:gsLst>
              <a:lin ang="5400000" scaled="0"/>
            </a:gradFill>
            <a:ln w="9525" cap="flat">
              <a:noFill/>
              <a:prstDash val="solid"/>
              <a:miter/>
            </a:ln>
          </p:spPr>
          <p:txBody>
            <a:bodyPr rtlCol="0" anchor="ctr"/>
            <a:lstStyle/>
            <a:p>
              <a:endParaRPr lang="zh-CN" altLang="en-US"/>
            </a:p>
          </p:txBody>
        </p:sp>
        <p:grpSp>
          <p:nvGrpSpPr>
            <p:cNvPr id="40" name="ïşḻïdê">
              <a:extLst>
                <a:ext uri="{FF2B5EF4-FFF2-40B4-BE49-F238E27FC236}">
                  <a16:creationId xmlns:a16="http://schemas.microsoft.com/office/drawing/2014/main" id="{F6F1CB9D-C4E9-3F25-B6F8-423FD2FE8ECE}"/>
                </a:ext>
              </a:extLst>
            </p:cNvPr>
            <p:cNvGrpSpPr/>
            <p:nvPr/>
          </p:nvGrpSpPr>
          <p:grpSpPr>
            <a:xfrm>
              <a:off x="1777042" y="2793174"/>
              <a:ext cx="3025806" cy="1611439"/>
              <a:chOff x="2932742" y="2729674"/>
              <a:chExt cx="3025806" cy="1611439"/>
            </a:xfrm>
            <a:solidFill>
              <a:srgbClr val="C0C0C0"/>
            </a:solidFill>
          </p:grpSpPr>
          <p:grpSp>
            <p:nvGrpSpPr>
              <p:cNvPr id="41" name="iŝlîde">
                <a:extLst>
                  <a:ext uri="{FF2B5EF4-FFF2-40B4-BE49-F238E27FC236}">
                    <a16:creationId xmlns:a16="http://schemas.microsoft.com/office/drawing/2014/main" id="{CEDEBC68-D669-E09C-0A7E-D855DBADAD75}"/>
                  </a:ext>
                </a:extLst>
              </p:cNvPr>
              <p:cNvGrpSpPr/>
              <p:nvPr/>
            </p:nvGrpSpPr>
            <p:grpSpPr>
              <a:xfrm>
                <a:off x="3788849" y="3973163"/>
                <a:ext cx="1344930" cy="367950"/>
                <a:chOff x="3788849" y="3973163"/>
                <a:chExt cx="1344930" cy="367950"/>
              </a:xfrm>
              <a:grpFill/>
            </p:grpSpPr>
            <p:sp>
              <p:nvSpPr>
                <p:cNvPr id="51" name="îṩľïḋé">
                  <a:extLst>
                    <a:ext uri="{FF2B5EF4-FFF2-40B4-BE49-F238E27FC236}">
                      <a16:creationId xmlns:a16="http://schemas.microsoft.com/office/drawing/2014/main" id="{D14E29B5-F8D7-A766-65BC-D6DAD0DC1EB2}"/>
                    </a:ext>
                  </a:extLst>
                </p:cNvPr>
                <p:cNvSpPr/>
                <p:nvPr/>
              </p:nvSpPr>
              <p:spPr>
                <a:xfrm>
                  <a:off x="3788849" y="3973163"/>
                  <a:ext cx="9525" cy="9525"/>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grpFill/>
                <a:ln w="9525" cap="flat">
                  <a:noFill/>
                  <a:prstDash val="solid"/>
                  <a:miter/>
                </a:ln>
              </p:spPr>
              <p:txBody>
                <a:bodyPr rtlCol="0" anchor="ctr"/>
                <a:lstStyle/>
                <a:p>
                  <a:endParaRPr lang="zh-CN" altLang="en-US"/>
                </a:p>
              </p:txBody>
            </p:sp>
            <p:sp>
              <p:nvSpPr>
                <p:cNvPr id="52" name="ïṥļîḑé">
                  <a:extLst>
                    <a:ext uri="{FF2B5EF4-FFF2-40B4-BE49-F238E27FC236}">
                      <a16:creationId xmlns:a16="http://schemas.microsoft.com/office/drawing/2014/main" id="{AFB18142-907C-8F7C-3B77-E3DFDCC18A46}"/>
                    </a:ext>
                  </a:extLst>
                </p:cNvPr>
                <p:cNvSpPr/>
                <p:nvPr/>
              </p:nvSpPr>
              <p:spPr>
                <a:xfrm>
                  <a:off x="3788945" y="3973258"/>
                  <a:ext cx="1344834" cy="367855"/>
                </a:xfrm>
                <a:custGeom>
                  <a:avLst/>
                  <a:gdLst>
                    <a:gd name="connsiteX0" fmla="*/ 675989 w 1344834"/>
                    <a:gd name="connsiteY0" fmla="*/ 193262 h 367855"/>
                    <a:gd name="connsiteX1" fmla="*/ 0 w 1344834"/>
                    <a:gd name="connsiteY1" fmla="*/ 0 h 367855"/>
                    <a:gd name="connsiteX2" fmla="*/ 101441 w 1344834"/>
                    <a:gd name="connsiteY2" fmla="*/ 193262 h 367855"/>
                    <a:gd name="connsiteX3" fmla="*/ 677989 w 1344834"/>
                    <a:gd name="connsiteY3" fmla="*/ 367856 h 367855"/>
                    <a:gd name="connsiteX4" fmla="*/ 1253014 w 1344834"/>
                    <a:gd name="connsiteY4" fmla="*/ 187642 h 367855"/>
                    <a:gd name="connsiteX5" fmla="*/ 1344835 w 1344834"/>
                    <a:gd name="connsiteY5" fmla="*/ 4572 h 367855"/>
                    <a:gd name="connsiteX6" fmla="*/ 675989 w 1344834"/>
                    <a:gd name="connsiteY6" fmla="*/ 193262 h 36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4834" h="367855">
                      <a:moveTo>
                        <a:pt x="675989" y="193262"/>
                      </a:moveTo>
                      <a:cubicBezTo>
                        <a:pt x="346424" y="193262"/>
                        <a:pt x="60579" y="108966"/>
                        <a:pt x="0" y="0"/>
                      </a:cubicBezTo>
                      <a:lnTo>
                        <a:pt x="101441" y="193262"/>
                      </a:lnTo>
                      <a:cubicBezTo>
                        <a:pt x="150114" y="291560"/>
                        <a:pt x="394907" y="367856"/>
                        <a:pt x="677989" y="367856"/>
                      </a:cubicBezTo>
                      <a:cubicBezTo>
                        <a:pt x="966597" y="367856"/>
                        <a:pt x="1213676" y="288608"/>
                        <a:pt x="1253014" y="187642"/>
                      </a:cubicBezTo>
                      <a:lnTo>
                        <a:pt x="1344835" y="4572"/>
                      </a:lnTo>
                      <a:cubicBezTo>
                        <a:pt x="1281303" y="111347"/>
                        <a:pt x="1000887" y="193262"/>
                        <a:pt x="675989" y="193262"/>
                      </a:cubicBezTo>
                      <a:close/>
                    </a:path>
                  </a:pathLst>
                </a:custGeom>
                <a:grpFill/>
                <a:ln w="9525" cap="flat">
                  <a:noFill/>
                  <a:prstDash val="solid"/>
                  <a:miter/>
                </a:ln>
              </p:spPr>
              <p:txBody>
                <a:bodyPr rtlCol="0" anchor="ctr"/>
                <a:lstStyle/>
                <a:p>
                  <a:endParaRPr lang="zh-CN" altLang="en-US"/>
                </a:p>
              </p:txBody>
            </p:sp>
          </p:grpSp>
          <p:grpSp>
            <p:nvGrpSpPr>
              <p:cNvPr id="42" name="ïṣ1ïḑe">
                <a:extLst>
                  <a:ext uri="{FF2B5EF4-FFF2-40B4-BE49-F238E27FC236}">
                    <a16:creationId xmlns:a16="http://schemas.microsoft.com/office/drawing/2014/main" id="{53F90CED-B187-A160-AD0B-C35397B25117}"/>
                  </a:ext>
                </a:extLst>
              </p:cNvPr>
              <p:cNvGrpSpPr/>
              <p:nvPr/>
            </p:nvGrpSpPr>
            <p:grpSpPr>
              <a:xfrm>
                <a:off x="3581299" y="3622643"/>
                <a:ext cx="1751266" cy="441579"/>
                <a:chOff x="3581299" y="3622643"/>
                <a:chExt cx="1751266" cy="441579"/>
              </a:xfrm>
              <a:grpFill/>
            </p:grpSpPr>
            <p:sp>
              <p:nvSpPr>
                <p:cNvPr id="49" name="íṧlíḑé">
                  <a:extLst>
                    <a:ext uri="{FF2B5EF4-FFF2-40B4-BE49-F238E27FC236}">
                      <a16:creationId xmlns:a16="http://schemas.microsoft.com/office/drawing/2014/main" id="{67E7F98C-584D-804A-57EE-A58C9C344243}"/>
                    </a:ext>
                  </a:extLst>
                </p:cNvPr>
                <p:cNvSpPr/>
                <p:nvPr/>
              </p:nvSpPr>
              <p:spPr>
                <a:xfrm>
                  <a:off x="3581299" y="3622643"/>
                  <a:ext cx="9525" cy="9525"/>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grpFill/>
                <a:ln w="9525" cap="flat">
                  <a:noFill/>
                  <a:prstDash val="solid"/>
                  <a:miter/>
                </a:ln>
              </p:spPr>
              <p:txBody>
                <a:bodyPr rtlCol="0" anchor="ctr"/>
                <a:lstStyle/>
                <a:p>
                  <a:endParaRPr lang="zh-CN" altLang="en-US"/>
                </a:p>
              </p:txBody>
            </p:sp>
            <p:sp>
              <p:nvSpPr>
                <p:cNvPr id="50" name="ïşḷîḓé">
                  <a:extLst>
                    <a:ext uri="{FF2B5EF4-FFF2-40B4-BE49-F238E27FC236}">
                      <a16:creationId xmlns:a16="http://schemas.microsoft.com/office/drawing/2014/main" id="{7FB4F5CD-9FC0-6768-9C93-65B7BFF0877B}"/>
                    </a:ext>
                  </a:extLst>
                </p:cNvPr>
                <p:cNvSpPr/>
                <p:nvPr/>
              </p:nvSpPr>
              <p:spPr>
                <a:xfrm>
                  <a:off x="3581395" y="3622833"/>
                  <a:ext cx="1751171" cy="441388"/>
                </a:xfrm>
                <a:custGeom>
                  <a:avLst/>
                  <a:gdLst>
                    <a:gd name="connsiteX0" fmla="*/ 880015 w 1751171"/>
                    <a:gd name="connsiteY0" fmla="*/ 231934 h 441388"/>
                    <a:gd name="connsiteX1" fmla="*/ 0 w 1751171"/>
                    <a:gd name="connsiteY1" fmla="*/ 0 h 441388"/>
                    <a:gd name="connsiteX2" fmla="*/ 135731 w 1751171"/>
                    <a:gd name="connsiteY2" fmla="*/ 231934 h 441388"/>
                    <a:gd name="connsiteX3" fmla="*/ 882491 w 1751171"/>
                    <a:gd name="connsiteY3" fmla="*/ 441388 h 441388"/>
                    <a:gd name="connsiteX4" fmla="*/ 1627727 w 1751171"/>
                    <a:gd name="connsiteY4" fmla="*/ 225076 h 441388"/>
                    <a:gd name="connsiteX5" fmla="*/ 1751171 w 1751171"/>
                    <a:gd name="connsiteY5" fmla="*/ 5429 h 441388"/>
                    <a:gd name="connsiteX6" fmla="*/ 880015 w 1751171"/>
                    <a:gd name="connsiteY6" fmla="*/ 231934 h 441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1171" h="441388">
                      <a:moveTo>
                        <a:pt x="880015" y="231934"/>
                      </a:moveTo>
                      <a:cubicBezTo>
                        <a:pt x="453104" y="231934"/>
                        <a:pt x="80963" y="130778"/>
                        <a:pt x="0" y="0"/>
                      </a:cubicBezTo>
                      <a:lnTo>
                        <a:pt x="135731" y="231934"/>
                      </a:lnTo>
                      <a:cubicBezTo>
                        <a:pt x="200596" y="349853"/>
                        <a:pt x="517589" y="441388"/>
                        <a:pt x="882491" y="441388"/>
                      </a:cubicBezTo>
                      <a:cubicBezTo>
                        <a:pt x="1254347" y="441388"/>
                        <a:pt x="1574578" y="346329"/>
                        <a:pt x="1627727" y="225076"/>
                      </a:cubicBezTo>
                      <a:lnTo>
                        <a:pt x="1751171" y="5429"/>
                      </a:lnTo>
                      <a:cubicBezTo>
                        <a:pt x="1666208" y="133540"/>
                        <a:pt x="1301020" y="231934"/>
                        <a:pt x="880015" y="231934"/>
                      </a:cubicBezTo>
                      <a:close/>
                    </a:path>
                  </a:pathLst>
                </a:custGeom>
                <a:grpFill/>
                <a:ln w="9525" cap="flat">
                  <a:noFill/>
                  <a:prstDash val="solid"/>
                  <a:miter/>
                </a:ln>
              </p:spPr>
              <p:txBody>
                <a:bodyPr rtlCol="0" anchor="ctr"/>
                <a:lstStyle/>
                <a:p>
                  <a:endParaRPr lang="zh-CN" altLang="en-US"/>
                </a:p>
              </p:txBody>
            </p:sp>
          </p:grpSp>
          <p:grpSp>
            <p:nvGrpSpPr>
              <p:cNvPr id="43" name="íś1íďe">
                <a:extLst>
                  <a:ext uri="{FF2B5EF4-FFF2-40B4-BE49-F238E27FC236}">
                    <a16:creationId xmlns:a16="http://schemas.microsoft.com/office/drawing/2014/main" id="{E6F6FD1B-D68F-4334-1684-15CA0B620C43}"/>
                  </a:ext>
                </a:extLst>
              </p:cNvPr>
              <p:cNvGrpSpPr/>
              <p:nvPr/>
            </p:nvGrpSpPr>
            <p:grpSpPr>
              <a:xfrm>
                <a:off x="3302788" y="3205257"/>
                <a:ext cx="2298001" cy="529875"/>
                <a:chOff x="3302788" y="3205257"/>
                <a:chExt cx="2298001" cy="529875"/>
              </a:xfrm>
              <a:grpFill/>
            </p:grpSpPr>
            <p:sp>
              <p:nvSpPr>
                <p:cNvPr id="47" name="ïŝḻïďè">
                  <a:extLst>
                    <a:ext uri="{FF2B5EF4-FFF2-40B4-BE49-F238E27FC236}">
                      <a16:creationId xmlns:a16="http://schemas.microsoft.com/office/drawing/2014/main" id="{F6771DCD-454C-C0AB-E5C0-46C3407CB395}"/>
                    </a:ext>
                  </a:extLst>
                </p:cNvPr>
                <p:cNvSpPr/>
                <p:nvPr/>
              </p:nvSpPr>
              <p:spPr>
                <a:xfrm>
                  <a:off x="3302788" y="3205257"/>
                  <a:ext cx="9525" cy="9525"/>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grpFill/>
                <a:ln w="9525" cap="flat">
                  <a:noFill/>
                  <a:prstDash val="solid"/>
                  <a:miter/>
                </a:ln>
              </p:spPr>
              <p:txBody>
                <a:bodyPr rtlCol="0" anchor="ctr"/>
                <a:lstStyle/>
                <a:p>
                  <a:endParaRPr lang="zh-CN" altLang="en-US"/>
                </a:p>
              </p:txBody>
            </p:sp>
            <p:sp>
              <p:nvSpPr>
                <p:cNvPr id="48" name="îṥḻíďê">
                  <a:extLst>
                    <a:ext uri="{FF2B5EF4-FFF2-40B4-BE49-F238E27FC236}">
                      <a16:creationId xmlns:a16="http://schemas.microsoft.com/office/drawing/2014/main" id="{F2C9257A-751C-E1F3-FE54-0C1E54B98B1F}"/>
                    </a:ext>
                  </a:extLst>
                </p:cNvPr>
                <p:cNvSpPr/>
                <p:nvPr/>
              </p:nvSpPr>
              <p:spPr>
                <a:xfrm>
                  <a:off x="3302979" y="3205448"/>
                  <a:ext cx="2297810" cy="529685"/>
                </a:xfrm>
                <a:custGeom>
                  <a:avLst/>
                  <a:gdLst>
                    <a:gd name="connsiteX0" fmla="*/ 1154430 w 2297810"/>
                    <a:gd name="connsiteY0" fmla="*/ 278321 h 529685"/>
                    <a:gd name="connsiteX1" fmla="*/ 0 w 2297810"/>
                    <a:gd name="connsiteY1" fmla="*/ 0 h 529685"/>
                    <a:gd name="connsiteX2" fmla="*/ 183071 w 2297810"/>
                    <a:gd name="connsiteY2" fmla="*/ 278321 h 529685"/>
                    <a:gd name="connsiteX3" fmla="*/ 1157478 w 2297810"/>
                    <a:gd name="connsiteY3" fmla="*/ 529685 h 529685"/>
                    <a:gd name="connsiteX4" fmla="*/ 2130552 w 2297810"/>
                    <a:gd name="connsiteY4" fmla="*/ 270129 h 529685"/>
                    <a:gd name="connsiteX5" fmla="*/ 2297811 w 2297810"/>
                    <a:gd name="connsiteY5" fmla="*/ 6477 h 529685"/>
                    <a:gd name="connsiteX6" fmla="*/ 1154430 w 2297810"/>
                    <a:gd name="connsiteY6" fmla="*/ 278321 h 529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7810" h="529685">
                      <a:moveTo>
                        <a:pt x="1154430" y="278321"/>
                      </a:moveTo>
                      <a:cubicBezTo>
                        <a:pt x="597313" y="278321"/>
                        <a:pt x="109156" y="156972"/>
                        <a:pt x="0" y="0"/>
                      </a:cubicBezTo>
                      <a:lnTo>
                        <a:pt x="183071" y="278321"/>
                      </a:lnTo>
                      <a:cubicBezTo>
                        <a:pt x="270224" y="419862"/>
                        <a:pt x="683800" y="529685"/>
                        <a:pt x="1157478" y="529685"/>
                      </a:cubicBezTo>
                      <a:cubicBezTo>
                        <a:pt x="1640300" y="529685"/>
                        <a:pt x="2058257" y="415671"/>
                        <a:pt x="2130552" y="270129"/>
                      </a:cubicBezTo>
                      <a:lnTo>
                        <a:pt x="2297811" y="6477"/>
                      </a:lnTo>
                      <a:cubicBezTo>
                        <a:pt x="2183035" y="160306"/>
                        <a:pt x="1703832" y="278321"/>
                        <a:pt x="1154430" y="278321"/>
                      </a:cubicBezTo>
                      <a:close/>
                    </a:path>
                  </a:pathLst>
                </a:custGeom>
                <a:grpFill/>
                <a:ln w="9525" cap="flat">
                  <a:noFill/>
                  <a:prstDash val="solid"/>
                  <a:miter/>
                </a:ln>
              </p:spPr>
              <p:txBody>
                <a:bodyPr rtlCol="0" anchor="ctr"/>
                <a:lstStyle/>
                <a:p>
                  <a:endParaRPr lang="zh-CN" altLang="en-US"/>
                </a:p>
              </p:txBody>
            </p:sp>
          </p:grpSp>
          <p:grpSp>
            <p:nvGrpSpPr>
              <p:cNvPr id="44" name="ïṥḷîďé">
                <a:extLst>
                  <a:ext uri="{FF2B5EF4-FFF2-40B4-BE49-F238E27FC236}">
                    <a16:creationId xmlns:a16="http://schemas.microsoft.com/office/drawing/2014/main" id="{DC1E9136-4D88-C754-9658-AFF1579217DC}"/>
                  </a:ext>
                </a:extLst>
              </p:cNvPr>
              <p:cNvGrpSpPr/>
              <p:nvPr/>
            </p:nvGrpSpPr>
            <p:grpSpPr>
              <a:xfrm>
                <a:off x="2932742" y="2729674"/>
                <a:ext cx="3025806" cy="635888"/>
                <a:chOff x="2932742" y="2729674"/>
                <a:chExt cx="3025806" cy="635888"/>
              </a:xfrm>
              <a:grpFill/>
            </p:grpSpPr>
            <p:sp>
              <p:nvSpPr>
                <p:cNvPr id="45" name="íşļïde">
                  <a:extLst>
                    <a:ext uri="{FF2B5EF4-FFF2-40B4-BE49-F238E27FC236}">
                      <a16:creationId xmlns:a16="http://schemas.microsoft.com/office/drawing/2014/main" id="{658B1764-9F20-12E7-97A4-1F4D9D94D64D}"/>
                    </a:ext>
                  </a:extLst>
                </p:cNvPr>
                <p:cNvSpPr/>
                <p:nvPr/>
              </p:nvSpPr>
              <p:spPr>
                <a:xfrm>
                  <a:off x="2932742" y="2729674"/>
                  <a:ext cx="9525" cy="9525"/>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grpFill/>
                <a:ln w="9525" cap="flat">
                  <a:noFill/>
                  <a:prstDash val="solid"/>
                  <a:miter/>
                </a:ln>
              </p:spPr>
              <p:txBody>
                <a:bodyPr rtlCol="0" anchor="ctr"/>
                <a:lstStyle/>
                <a:p>
                  <a:endParaRPr lang="zh-CN" altLang="en-US"/>
                </a:p>
              </p:txBody>
            </p:sp>
            <p:sp>
              <p:nvSpPr>
                <p:cNvPr id="46" name="î$ḻiḓê">
                  <a:extLst>
                    <a:ext uri="{FF2B5EF4-FFF2-40B4-BE49-F238E27FC236}">
                      <a16:creationId xmlns:a16="http://schemas.microsoft.com/office/drawing/2014/main" id="{7051A1D2-9733-2AEB-402D-BA641A169F14}"/>
                    </a:ext>
                  </a:extLst>
                </p:cNvPr>
                <p:cNvSpPr/>
                <p:nvPr/>
              </p:nvSpPr>
              <p:spPr>
                <a:xfrm>
                  <a:off x="2932933" y="2729864"/>
                  <a:ext cx="3025616" cy="635698"/>
                </a:xfrm>
                <a:custGeom>
                  <a:avLst/>
                  <a:gdLst>
                    <a:gd name="connsiteX0" fmla="*/ 1519904 w 3025616"/>
                    <a:gd name="connsiteY0" fmla="*/ 334042 h 635698"/>
                    <a:gd name="connsiteX1" fmla="*/ 0 w 3025616"/>
                    <a:gd name="connsiteY1" fmla="*/ 0 h 635698"/>
                    <a:gd name="connsiteX2" fmla="*/ 247841 w 3025616"/>
                    <a:gd name="connsiteY2" fmla="*/ 334042 h 635698"/>
                    <a:gd name="connsiteX3" fmla="*/ 1523428 w 3025616"/>
                    <a:gd name="connsiteY3" fmla="*/ 635699 h 635698"/>
                    <a:gd name="connsiteX4" fmla="*/ 2798159 w 3025616"/>
                    <a:gd name="connsiteY4" fmla="*/ 324231 h 635698"/>
                    <a:gd name="connsiteX5" fmla="*/ 3025617 w 3025616"/>
                    <a:gd name="connsiteY5" fmla="*/ 7906 h 635698"/>
                    <a:gd name="connsiteX6" fmla="*/ 1519904 w 3025616"/>
                    <a:gd name="connsiteY6" fmla="*/ 334042 h 63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5616" h="635698">
                      <a:moveTo>
                        <a:pt x="1519904" y="334042"/>
                      </a:moveTo>
                      <a:cubicBezTo>
                        <a:pt x="790289" y="334042"/>
                        <a:pt x="147828" y="188405"/>
                        <a:pt x="0" y="0"/>
                      </a:cubicBezTo>
                      <a:lnTo>
                        <a:pt x="247841" y="334042"/>
                      </a:lnTo>
                      <a:cubicBezTo>
                        <a:pt x="365474" y="503873"/>
                        <a:pt x="906685" y="635699"/>
                        <a:pt x="1523428" y="635699"/>
                      </a:cubicBezTo>
                      <a:cubicBezTo>
                        <a:pt x="2151983" y="635699"/>
                        <a:pt x="2699576" y="498824"/>
                        <a:pt x="2798159" y="324231"/>
                      </a:cubicBezTo>
                      <a:lnTo>
                        <a:pt x="3025617" y="7906"/>
                      </a:lnTo>
                      <a:cubicBezTo>
                        <a:pt x="2870359" y="192405"/>
                        <a:pt x="2239328" y="334042"/>
                        <a:pt x="1519904" y="334042"/>
                      </a:cubicBezTo>
                      <a:close/>
                    </a:path>
                  </a:pathLst>
                </a:custGeom>
                <a:grpFill/>
                <a:ln w="9525" cap="flat">
                  <a:noFill/>
                  <a:prstDash val="solid"/>
                  <a:miter/>
                </a:ln>
              </p:spPr>
              <p:txBody>
                <a:bodyPr rtlCol="0" anchor="ctr"/>
                <a:lstStyle/>
                <a:p>
                  <a:endParaRPr lang="zh-CN" altLang="en-US" dirty="0"/>
                </a:p>
              </p:txBody>
            </p:sp>
          </p:grpSp>
        </p:grpSp>
      </p:grpSp>
      <p:sp>
        <p:nvSpPr>
          <p:cNvPr id="58" name="文本框 57">
            <a:extLst>
              <a:ext uri="{FF2B5EF4-FFF2-40B4-BE49-F238E27FC236}">
                <a16:creationId xmlns:a16="http://schemas.microsoft.com/office/drawing/2014/main" id="{6C3FA2D4-D52C-7278-18ED-74959276F4AD}"/>
              </a:ext>
            </a:extLst>
          </p:cNvPr>
          <p:cNvSpPr txBox="1"/>
          <p:nvPr/>
        </p:nvSpPr>
        <p:spPr>
          <a:xfrm>
            <a:off x="4056995" y="3530520"/>
            <a:ext cx="4339226" cy="369332"/>
          </a:xfrm>
          <a:prstGeom prst="rect">
            <a:avLst/>
          </a:prstGeom>
          <a:solidFill>
            <a:schemeClr val="accent1">
              <a:lumMod val="40000"/>
              <a:lumOff val="60000"/>
            </a:schemeClr>
          </a:solidFill>
        </p:spPr>
        <p:txBody>
          <a:bodyPr wrap="square" rtlCol="0">
            <a:spAutoFit/>
          </a:bodyPr>
          <a:lstStyle/>
          <a:p>
            <a:pPr algn="ctr"/>
            <a:r>
              <a:rPr lang="zh-CN" altLang="en-US" dirty="0"/>
              <a:t>选择性注意模型（</a:t>
            </a:r>
            <a:r>
              <a:rPr lang="en-US" altLang="zh-CN" sz="1800" kern="100" dirty="0">
                <a:solidFill>
                  <a:srgbClr val="000000"/>
                </a:solidFill>
                <a:effectLst/>
                <a:latin typeface="Times New Roman" panose="02020603050405020304" pitchFamily="18" charset="0"/>
                <a:ea typeface="宋体" panose="02010600030101010101" pitchFamily="2" charset="-122"/>
              </a:rPr>
              <a:t> </a:t>
            </a:r>
            <a:r>
              <a:rPr lang="en-US" altLang="zh-CN" sz="1800" kern="100" dirty="0" err="1">
                <a:solidFill>
                  <a:srgbClr val="000000"/>
                </a:solidFill>
                <a:effectLst/>
                <a:latin typeface="Times New Roman" panose="02020603050405020304" pitchFamily="18" charset="0"/>
                <a:ea typeface="宋体" panose="02010600030101010101" pitchFamily="2" charset="-122"/>
              </a:rPr>
              <a:t>Theeuwes</a:t>
            </a:r>
            <a:r>
              <a:rPr lang="en-US" altLang="zh-CN" sz="1800" kern="100" dirty="0">
                <a:solidFill>
                  <a:srgbClr val="000000"/>
                </a:solidFill>
                <a:effectLst/>
                <a:latin typeface="Times New Roman" panose="02020603050405020304" pitchFamily="18" charset="0"/>
                <a:ea typeface="宋体" panose="02010600030101010101" pitchFamily="2" charset="-122"/>
              </a:rPr>
              <a:t>, J. </a:t>
            </a:r>
            <a:r>
              <a:rPr lang="en-US" altLang="zh-CN" kern="100" dirty="0">
                <a:solidFill>
                  <a:srgbClr val="000000"/>
                </a:solidFill>
                <a:latin typeface="Times New Roman" panose="02020603050405020304" pitchFamily="18" charset="0"/>
                <a:ea typeface="宋体" panose="02010600030101010101" pitchFamily="2" charset="-122"/>
              </a:rPr>
              <a:t>,</a:t>
            </a:r>
            <a:r>
              <a:rPr lang="zh-CN" altLang="en-US" kern="100" dirty="0">
                <a:solidFill>
                  <a:srgbClr val="000000"/>
                </a:solidFill>
                <a:latin typeface="Times New Roman" panose="02020603050405020304" pitchFamily="18" charset="0"/>
                <a:ea typeface="宋体" panose="02010600030101010101" pitchFamily="2" charset="-122"/>
              </a:rPr>
              <a:t> </a:t>
            </a:r>
            <a:r>
              <a:rPr lang="en-US" altLang="zh-CN" sz="1800" kern="100" dirty="0">
                <a:solidFill>
                  <a:srgbClr val="000000"/>
                </a:solidFill>
                <a:effectLst/>
                <a:latin typeface="Times New Roman" panose="02020603050405020304" pitchFamily="18" charset="0"/>
                <a:ea typeface="宋体" panose="02010600030101010101" pitchFamily="2" charset="-122"/>
              </a:rPr>
              <a:t>2010</a:t>
            </a:r>
            <a:r>
              <a:rPr lang="zh-CN" altLang="en-US" dirty="0"/>
              <a:t>）</a:t>
            </a:r>
          </a:p>
        </p:txBody>
      </p:sp>
      <p:sp>
        <p:nvSpPr>
          <p:cNvPr id="59" name="文本框 58">
            <a:extLst>
              <a:ext uri="{FF2B5EF4-FFF2-40B4-BE49-F238E27FC236}">
                <a16:creationId xmlns:a16="http://schemas.microsoft.com/office/drawing/2014/main" id="{81BE61F2-749B-C098-A0A0-6CCCC11592D6}"/>
              </a:ext>
            </a:extLst>
          </p:cNvPr>
          <p:cNvSpPr txBox="1"/>
          <p:nvPr/>
        </p:nvSpPr>
        <p:spPr>
          <a:xfrm>
            <a:off x="1077278" y="4426553"/>
            <a:ext cx="2591423" cy="1407245"/>
          </a:xfrm>
          <a:prstGeom prst="rect">
            <a:avLst/>
          </a:prstGeom>
          <a:noFill/>
        </p:spPr>
        <p:txBody>
          <a:bodyPr wrap="square" rtlCol="0">
            <a:spAutoFit/>
          </a:bodyPr>
          <a:lstStyle/>
          <a:p>
            <a:r>
              <a:rPr lang="zh-CN" altLang="en-US" sz="2000" b="1" dirty="0"/>
              <a:t>自下而上的加工：</a:t>
            </a:r>
            <a:endParaRPr lang="en-US" altLang="zh-CN" sz="2000" b="1" dirty="0"/>
          </a:p>
          <a:p>
            <a:pPr>
              <a:lnSpc>
                <a:spcPct val="125000"/>
              </a:lnSpc>
            </a:pPr>
            <a:r>
              <a:rPr lang="zh-CN" altLang="en-US" dirty="0"/>
              <a:t>刺激驱动的</a:t>
            </a:r>
            <a:endParaRPr lang="en-US" altLang="zh-CN" dirty="0"/>
          </a:p>
          <a:p>
            <a:pPr>
              <a:lnSpc>
                <a:spcPct val="125000"/>
              </a:lnSpc>
            </a:pPr>
            <a:r>
              <a:rPr lang="zh-CN" altLang="en-US" dirty="0"/>
              <a:t>自动化的</a:t>
            </a:r>
            <a:endParaRPr lang="en-US" altLang="zh-CN" dirty="0"/>
          </a:p>
          <a:p>
            <a:pPr>
              <a:lnSpc>
                <a:spcPct val="125000"/>
              </a:lnSpc>
            </a:pPr>
            <a:r>
              <a:rPr lang="zh-CN" altLang="en-US" dirty="0"/>
              <a:t>强制性的</a:t>
            </a:r>
            <a:endParaRPr lang="en-US" altLang="zh-CN" dirty="0"/>
          </a:p>
        </p:txBody>
      </p:sp>
      <p:sp>
        <p:nvSpPr>
          <p:cNvPr id="61" name="educational-questions-hand-drawn-speech-bubble_57253">
            <a:extLst>
              <a:ext uri="{FF2B5EF4-FFF2-40B4-BE49-F238E27FC236}">
                <a16:creationId xmlns:a16="http://schemas.microsoft.com/office/drawing/2014/main" id="{0F2BF6FC-C435-0B8D-17A6-2F711D099ECB}"/>
              </a:ext>
            </a:extLst>
          </p:cNvPr>
          <p:cNvSpPr/>
          <p:nvPr/>
        </p:nvSpPr>
        <p:spPr>
          <a:xfrm>
            <a:off x="6991930" y="1106869"/>
            <a:ext cx="1077354" cy="1012037"/>
          </a:xfrm>
          <a:custGeom>
            <a:avLst/>
            <a:gdLst>
              <a:gd name="connsiteX0" fmla="*/ 334880 w 599283"/>
              <a:gd name="connsiteY0" fmla="*/ 374436 h 571605"/>
              <a:gd name="connsiteX1" fmla="*/ 358347 w 599283"/>
              <a:gd name="connsiteY1" fmla="*/ 374436 h 571605"/>
              <a:gd name="connsiteX2" fmla="*/ 366796 w 599283"/>
              <a:gd name="connsiteY2" fmla="*/ 380758 h 571605"/>
              <a:gd name="connsiteX3" fmla="*/ 369142 w 599283"/>
              <a:gd name="connsiteY3" fmla="*/ 409326 h 571605"/>
              <a:gd name="connsiteX4" fmla="*/ 362806 w 599283"/>
              <a:gd name="connsiteY4" fmla="*/ 417522 h 571605"/>
              <a:gd name="connsiteX5" fmla="*/ 318923 w 599283"/>
              <a:gd name="connsiteY5" fmla="*/ 419864 h 571605"/>
              <a:gd name="connsiteX6" fmla="*/ 310944 w 599283"/>
              <a:gd name="connsiteY6" fmla="*/ 413776 h 571605"/>
              <a:gd name="connsiteX7" fmla="*/ 309301 w 599283"/>
              <a:gd name="connsiteY7" fmla="*/ 384739 h 571605"/>
              <a:gd name="connsiteX8" fmla="*/ 313760 w 599283"/>
              <a:gd name="connsiteY8" fmla="*/ 380290 h 571605"/>
              <a:gd name="connsiteX9" fmla="*/ 317045 w 599283"/>
              <a:gd name="connsiteY9" fmla="*/ 376309 h 571605"/>
              <a:gd name="connsiteX10" fmla="*/ 334880 w 599283"/>
              <a:gd name="connsiteY10" fmla="*/ 374436 h 571605"/>
              <a:gd name="connsiteX11" fmla="*/ 330950 w 599283"/>
              <a:gd name="connsiteY11" fmla="*/ 68287 h 571605"/>
              <a:gd name="connsiteX12" fmla="*/ 374060 w 599283"/>
              <a:gd name="connsiteY12" fmla="*/ 77064 h 571605"/>
              <a:gd name="connsiteX13" fmla="*/ 427327 w 599283"/>
              <a:gd name="connsiteY13" fmla="*/ 210642 h 571605"/>
              <a:gd name="connsiteX14" fmla="*/ 380631 w 599283"/>
              <a:gd name="connsiteY14" fmla="*/ 266886 h 571605"/>
              <a:gd name="connsiteX15" fmla="*/ 359042 w 599283"/>
              <a:gd name="connsiteY15" fmla="*/ 303912 h 571605"/>
              <a:gd name="connsiteX16" fmla="*/ 363031 w 599283"/>
              <a:gd name="connsiteY16" fmla="*/ 341408 h 571605"/>
              <a:gd name="connsiteX17" fmla="*/ 356461 w 599283"/>
              <a:gd name="connsiteY17" fmla="*/ 350313 h 571605"/>
              <a:gd name="connsiteX18" fmla="*/ 312580 w 599283"/>
              <a:gd name="connsiteY18" fmla="*/ 356875 h 571605"/>
              <a:gd name="connsiteX19" fmla="*/ 301082 w 599283"/>
              <a:gd name="connsiteY19" fmla="*/ 350548 h 571605"/>
              <a:gd name="connsiteX20" fmla="*/ 298735 w 599283"/>
              <a:gd name="connsiteY20" fmla="*/ 254934 h 571605"/>
              <a:gd name="connsiteX21" fmla="*/ 333230 w 599283"/>
              <a:gd name="connsiteY21" fmla="*/ 184161 h 571605"/>
              <a:gd name="connsiteX22" fmla="*/ 274096 w 599283"/>
              <a:gd name="connsiteY22" fmla="*/ 211814 h 571605"/>
              <a:gd name="connsiteX23" fmla="*/ 274096 w 599283"/>
              <a:gd name="connsiteY23" fmla="*/ 220954 h 571605"/>
              <a:gd name="connsiteX24" fmla="*/ 273393 w 599283"/>
              <a:gd name="connsiteY24" fmla="*/ 230327 h 571605"/>
              <a:gd name="connsiteX25" fmla="*/ 245703 w 599283"/>
              <a:gd name="connsiteY25" fmla="*/ 237124 h 571605"/>
              <a:gd name="connsiteX26" fmla="*/ 211209 w 599283"/>
              <a:gd name="connsiteY26" fmla="*/ 239233 h 571605"/>
              <a:gd name="connsiteX27" fmla="*/ 204169 w 599283"/>
              <a:gd name="connsiteY27" fmla="*/ 233843 h 571605"/>
              <a:gd name="connsiteX28" fmla="*/ 199241 w 599283"/>
              <a:gd name="connsiteY28" fmla="*/ 194238 h 571605"/>
              <a:gd name="connsiteX29" fmla="*/ 200415 w 599283"/>
              <a:gd name="connsiteY29" fmla="*/ 187442 h 571605"/>
              <a:gd name="connsiteX30" fmla="*/ 216841 w 599283"/>
              <a:gd name="connsiteY30" fmla="*/ 126980 h 571605"/>
              <a:gd name="connsiteX31" fmla="*/ 330950 w 599283"/>
              <a:gd name="connsiteY31" fmla="*/ 68287 h 571605"/>
              <a:gd name="connsiteX32" fmla="*/ 300998 w 599283"/>
              <a:gd name="connsiteY32" fmla="*/ 18449 h 571605"/>
              <a:gd name="connsiteX33" fmla="*/ 229270 w 599283"/>
              <a:gd name="connsiteY33" fmla="*/ 28792 h 571605"/>
              <a:gd name="connsiteX34" fmla="*/ 19242 w 599283"/>
              <a:gd name="connsiteY34" fmla="*/ 236405 h 571605"/>
              <a:gd name="connsiteX35" fmla="*/ 94805 w 599283"/>
              <a:gd name="connsiteY35" fmla="*/ 411681 h 571605"/>
              <a:gd name="connsiteX36" fmla="*/ 295916 w 599283"/>
              <a:gd name="connsiteY36" fmla="*/ 479636 h 571605"/>
              <a:gd name="connsiteX37" fmla="*/ 298263 w 599283"/>
              <a:gd name="connsiteY37" fmla="*/ 480808 h 571605"/>
              <a:gd name="connsiteX38" fmla="*/ 301079 w 599283"/>
              <a:gd name="connsiteY38" fmla="*/ 485963 h 571605"/>
              <a:gd name="connsiteX39" fmla="*/ 401752 w 599283"/>
              <a:gd name="connsiteY39" fmla="*/ 550168 h 571605"/>
              <a:gd name="connsiteX40" fmla="*/ 378051 w 599283"/>
              <a:gd name="connsiteY40" fmla="*/ 475418 h 571605"/>
              <a:gd name="connsiteX41" fmla="*/ 384387 w 599283"/>
              <a:gd name="connsiteY41" fmla="*/ 464170 h 571605"/>
              <a:gd name="connsiteX42" fmla="*/ 525188 w 599283"/>
              <a:gd name="connsiteY42" fmla="*/ 407229 h 571605"/>
              <a:gd name="connsiteX43" fmla="*/ 505006 w 599283"/>
              <a:gd name="connsiteY43" fmla="*/ 81749 h 571605"/>
              <a:gd name="connsiteX44" fmla="*/ 300998 w 599283"/>
              <a:gd name="connsiteY44" fmla="*/ 18449 h 571605"/>
              <a:gd name="connsiteX45" fmla="*/ 325342 w 599283"/>
              <a:gd name="connsiteY45" fmla="*/ 127 h 571605"/>
              <a:gd name="connsiteX46" fmla="*/ 457369 w 599283"/>
              <a:gd name="connsiteY46" fmla="*/ 29729 h 571605"/>
              <a:gd name="connsiteX47" fmla="*/ 599108 w 599283"/>
              <a:gd name="connsiteY47" fmla="*/ 260775 h 571605"/>
              <a:gd name="connsiteX48" fmla="*/ 543023 w 599283"/>
              <a:gd name="connsiteY48" fmla="*/ 414962 h 571605"/>
              <a:gd name="connsiteX49" fmla="*/ 397763 w 599283"/>
              <a:gd name="connsiteY49" fmla="*/ 479870 h 571605"/>
              <a:gd name="connsiteX50" fmla="*/ 421934 w 599283"/>
              <a:gd name="connsiteY50" fmla="*/ 553918 h 571605"/>
              <a:gd name="connsiteX51" fmla="*/ 415598 w 599283"/>
              <a:gd name="connsiteY51" fmla="*/ 565165 h 571605"/>
              <a:gd name="connsiteX52" fmla="*/ 283714 w 599283"/>
              <a:gd name="connsiteY52" fmla="*/ 490884 h 571605"/>
              <a:gd name="connsiteX53" fmla="*/ 283714 w 599283"/>
              <a:gd name="connsiteY53" fmla="*/ 489712 h 571605"/>
              <a:gd name="connsiteX54" fmla="*/ 3754 w 599283"/>
              <a:gd name="connsiteY54" fmla="*/ 212504 h 571605"/>
              <a:gd name="connsiteX55" fmla="*/ 325342 w 599283"/>
              <a:gd name="connsiteY55" fmla="*/ 127 h 571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99283" h="571605">
                <a:moveTo>
                  <a:pt x="334880" y="374436"/>
                </a:moveTo>
                <a:cubicBezTo>
                  <a:pt x="342624" y="374436"/>
                  <a:pt x="350369" y="374436"/>
                  <a:pt x="358347" y="374436"/>
                </a:cubicBezTo>
                <a:cubicBezTo>
                  <a:pt x="362102" y="374436"/>
                  <a:pt x="365622" y="377012"/>
                  <a:pt x="366796" y="380758"/>
                </a:cubicBezTo>
                <a:cubicBezTo>
                  <a:pt x="369142" y="390125"/>
                  <a:pt x="369142" y="399960"/>
                  <a:pt x="369142" y="409326"/>
                </a:cubicBezTo>
                <a:cubicBezTo>
                  <a:pt x="368908" y="412839"/>
                  <a:pt x="366561" y="417054"/>
                  <a:pt x="362806" y="417522"/>
                </a:cubicBezTo>
                <a:cubicBezTo>
                  <a:pt x="348257" y="419864"/>
                  <a:pt x="333472" y="420098"/>
                  <a:pt x="318923" y="419864"/>
                </a:cubicBezTo>
                <a:cubicBezTo>
                  <a:pt x="315403" y="419864"/>
                  <a:pt x="311648" y="417288"/>
                  <a:pt x="310944" y="413776"/>
                </a:cubicBezTo>
                <a:cubicBezTo>
                  <a:pt x="309067" y="404643"/>
                  <a:pt x="308597" y="391530"/>
                  <a:pt x="309301" y="384739"/>
                </a:cubicBezTo>
                <a:cubicBezTo>
                  <a:pt x="309301" y="382163"/>
                  <a:pt x="311648" y="380290"/>
                  <a:pt x="313760" y="380290"/>
                </a:cubicBezTo>
                <a:cubicBezTo>
                  <a:pt x="314464" y="378885"/>
                  <a:pt x="315403" y="377480"/>
                  <a:pt x="317045" y="376309"/>
                </a:cubicBezTo>
                <a:cubicBezTo>
                  <a:pt x="321504" y="373031"/>
                  <a:pt x="329483" y="374436"/>
                  <a:pt x="334880" y="374436"/>
                </a:cubicBezTo>
                <a:close/>
                <a:moveTo>
                  <a:pt x="330950" y="68287"/>
                </a:moveTo>
                <a:cubicBezTo>
                  <a:pt x="345696" y="68467"/>
                  <a:pt x="360333" y="71264"/>
                  <a:pt x="374060" y="77064"/>
                </a:cubicBezTo>
                <a:cubicBezTo>
                  <a:pt x="422869" y="97687"/>
                  <a:pt x="443518" y="161898"/>
                  <a:pt x="427327" y="210642"/>
                </a:cubicBezTo>
                <a:cubicBezTo>
                  <a:pt x="418410" y="236655"/>
                  <a:pt x="403392" y="252356"/>
                  <a:pt x="380631" y="266886"/>
                </a:cubicBezTo>
                <a:cubicBezTo>
                  <a:pt x="364909" y="277197"/>
                  <a:pt x="356930" y="284462"/>
                  <a:pt x="359042" y="303912"/>
                </a:cubicBezTo>
                <a:cubicBezTo>
                  <a:pt x="360216" y="316333"/>
                  <a:pt x="362562" y="328988"/>
                  <a:pt x="363031" y="341408"/>
                </a:cubicBezTo>
                <a:cubicBezTo>
                  <a:pt x="363266" y="345158"/>
                  <a:pt x="360216" y="349610"/>
                  <a:pt x="356461" y="350313"/>
                </a:cubicBezTo>
                <a:cubicBezTo>
                  <a:pt x="341678" y="352657"/>
                  <a:pt x="327129" y="354766"/>
                  <a:pt x="312580" y="356875"/>
                </a:cubicBezTo>
                <a:cubicBezTo>
                  <a:pt x="307887" y="357578"/>
                  <a:pt x="302255" y="355938"/>
                  <a:pt x="301082" y="350548"/>
                </a:cubicBezTo>
                <a:cubicBezTo>
                  <a:pt x="295919" y="321254"/>
                  <a:pt x="290053" y="284227"/>
                  <a:pt x="298735" y="254934"/>
                </a:cubicBezTo>
                <a:cubicBezTo>
                  <a:pt x="306479" y="229390"/>
                  <a:pt x="340035" y="212751"/>
                  <a:pt x="333230" y="184161"/>
                </a:cubicBezTo>
                <a:cubicBezTo>
                  <a:pt x="322905" y="139869"/>
                  <a:pt x="245938" y="172912"/>
                  <a:pt x="274096" y="211814"/>
                </a:cubicBezTo>
                <a:cubicBezTo>
                  <a:pt x="275974" y="214392"/>
                  <a:pt x="275739" y="218141"/>
                  <a:pt x="274096" y="220954"/>
                </a:cubicBezTo>
                <a:cubicBezTo>
                  <a:pt x="275974" y="223766"/>
                  <a:pt x="275739" y="227984"/>
                  <a:pt x="273393" y="230327"/>
                </a:cubicBezTo>
                <a:cubicBezTo>
                  <a:pt x="267291" y="237124"/>
                  <a:pt x="254151" y="236655"/>
                  <a:pt x="245703" y="237124"/>
                </a:cubicBezTo>
                <a:cubicBezTo>
                  <a:pt x="234205" y="238061"/>
                  <a:pt x="222707" y="238998"/>
                  <a:pt x="211209" y="239233"/>
                </a:cubicBezTo>
                <a:cubicBezTo>
                  <a:pt x="207924" y="239233"/>
                  <a:pt x="205108" y="236889"/>
                  <a:pt x="204169" y="233843"/>
                </a:cubicBezTo>
                <a:cubicBezTo>
                  <a:pt x="200180" y="221422"/>
                  <a:pt x="198303" y="207127"/>
                  <a:pt x="199241" y="194238"/>
                </a:cubicBezTo>
                <a:cubicBezTo>
                  <a:pt x="199476" y="191660"/>
                  <a:pt x="199945" y="189551"/>
                  <a:pt x="200415" y="187442"/>
                </a:cubicBezTo>
                <a:cubicBezTo>
                  <a:pt x="199711" y="165648"/>
                  <a:pt x="208628" y="138932"/>
                  <a:pt x="216841" y="126980"/>
                </a:cubicBezTo>
                <a:cubicBezTo>
                  <a:pt x="241479" y="90774"/>
                  <a:pt x="286709" y="67749"/>
                  <a:pt x="330950" y="68287"/>
                </a:cubicBezTo>
                <a:close/>
                <a:moveTo>
                  <a:pt x="300998" y="18449"/>
                </a:moveTo>
                <a:cubicBezTo>
                  <a:pt x="276615" y="19521"/>
                  <a:pt x="252444" y="23051"/>
                  <a:pt x="229270" y="28792"/>
                </a:cubicBezTo>
                <a:cubicBezTo>
                  <a:pt x="130475" y="53162"/>
                  <a:pt x="23935" y="124163"/>
                  <a:pt x="19242" y="236405"/>
                </a:cubicBezTo>
                <a:cubicBezTo>
                  <a:pt x="16661" y="302016"/>
                  <a:pt x="44117" y="368800"/>
                  <a:pt x="94805" y="411681"/>
                </a:cubicBezTo>
                <a:cubicBezTo>
                  <a:pt x="153942" y="462062"/>
                  <a:pt x="223404" y="465108"/>
                  <a:pt x="295916" y="479636"/>
                </a:cubicBezTo>
                <a:cubicBezTo>
                  <a:pt x="296855" y="479870"/>
                  <a:pt x="297559" y="480339"/>
                  <a:pt x="298263" y="480808"/>
                </a:cubicBezTo>
                <a:cubicBezTo>
                  <a:pt x="299671" y="481745"/>
                  <a:pt x="300844" y="483620"/>
                  <a:pt x="301079" y="485963"/>
                </a:cubicBezTo>
                <a:cubicBezTo>
                  <a:pt x="309058" y="538452"/>
                  <a:pt x="353880" y="562588"/>
                  <a:pt x="401752" y="550168"/>
                </a:cubicBezTo>
                <a:cubicBezTo>
                  <a:pt x="394008" y="525330"/>
                  <a:pt x="382979" y="501428"/>
                  <a:pt x="378051" y="475418"/>
                </a:cubicBezTo>
                <a:cubicBezTo>
                  <a:pt x="377112" y="470732"/>
                  <a:pt x="379224" y="465576"/>
                  <a:pt x="384387" y="464170"/>
                </a:cubicBezTo>
                <a:cubicBezTo>
                  <a:pt x="434137" y="451282"/>
                  <a:pt x="488580" y="448002"/>
                  <a:pt x="525188" y="407229"/>
                </a:cubicBezTo>
                <a:cubicBezTo>
                  <a:pt x="606383" y="317013"/>
                  <a:pt x="597700" y="160952"/>
                  <a:pt x="505006" y="81749"/>
                </a:cubicBezTo>
                <a:cubicBezTo>
                  <a:pt x="449214" y="34123"/>
                  <a:pt x="374150" y="15230"/>
                  <a:pt x="300998" y="18449"/>
                </a:cubicBezTo>
                <a:close/>
                <a:moveTo>
                  <a:pt x="325342" y="127"/>
                </a:moveTo>
                <a:cubicBezTo>
                  <a:pt x="372448" y="1332"/>
                  <a:pt x="418179" y="11100"/>
                  <a:pt x="457369" y="29729"/>
                </a:cubicBezTo>
                <a:cubicBezTo>
                  <a:pt x="546073" y="71673"/>
                  <a:pt x="602863" y="161889"/>
                  <a:pt x="599108" y="260775"/>
                </a:cubicBezTo>
                <a:cubicBezTo>
                  <a:pt x="596996" y="315842"/>
                  <a:pt x="580570" y="373252"/>
                  <a:pt x="543023" y="414962"/>
                </a:cubicBezTo>
                <a:cubicBezTo>
                  <a:pt x="503129" y="459250"/>
                  <a:pt x="452206" y="466514"/>
                  <a:pt x="397763" y="479870"/>
                </a:cubicBezTo>
                <a:cubicBezTo>
                  <a:pt x="403864" y="505178"/>
                  <a:pt x="415128" y="528845"/>
                  <a:pt x="421934" y="553918"/>
                </a:cubicBezTo>
                <a:cubicBezTo>
                  <a:pt x="423342" y="558838"/>
                  <a:pt x="420291" y="563525"/>
                  <a:pt x="415598" y="565165"/>
                </a:cubicBezTo>
                <a:cubicBezTo>
                  <a:pt x="355757" y="585786"/>
                  <a:pt x="293335" y="555792"/>
                  <a:pt x="283714" y="490884"/>
                </a:cubicBezTo>
                <a:cubicBezTo>
                  <a:pt x="283714" y="490415"/>
                  <a:pt x="283714" y="489946"/>
                  <a:pt x="283714" y="489712"/>
                </a:cubicBezTo>
                <a:cubicBezTo>
                  <a:pt x="131648" y="501897"/>
                  <a:pt x="-26518" y="373955"/>
                  <a:pt x="3754" y="212504"/>
                </a:cubicBezTo>
                <a:cubicBezTo>
                  <a:pt x="30330" y="69975"/>
                  <a:pt x="184023" y="-3487"/>
                  <a:pt x="325342" y="1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2C476E6-3CA5-D823-0BB6-AD6B4B6E4918}"/>
              </a:ext>
            </a:extLst>
          </p:cNvPr>
          <p:cNvSpPr txBox="1"/>
          <p:nvPr/>
        </p:nvSpPr>
        <p:spPr>
          <a:xfrm>
            <a:off x="7144507" y="4536254"/>
            <a:ext cx="3650932" cy="1477328"/>
          </a:xfrm>
          <a:prstGeom prst="rect">
            <a:avLst/>
          </a:prstGeom>
          <a:noFill/>
        </p:spPr>
        <p:txBody>
          <a:bodyPr wrap="square" rtlCol="0">
            <a:spAutoFit/>
          </a:bodyPr>
          <a:lstStyle/>
          <a:p>
            <a:r>
              <a:rPr lang="zh-CN" altLang="en-US" dirty="0"/>
              <a:t>在进化过程中，我们对原始威胁刺激的感知中，已形成了高度自动化的加工方式。但仍有证据表明该过程也会受到自上而下因素的调控</a:t>
            </a:r>
            <a:r>
              <a:rPr lang="en-US" altLang="zh-CN" dirty="0"/>
              <a:t>(</a:t>
            </a:r>
            <a:r>
              <a:rPr lang="en-US" altLang="zh-CN" b="0" i="0" dirty="0">
                <a:solidFill>
                  <a:srgbClr val="333333"/>
                </a:solidFill>
                <a:effectLst/>
                <a:latin typeface="Times New Roman" panose="02020603050405020304" pitchFamily="18" charset="0"/>
                <a:cs typeface="Times New Roman" panose="02020603050405020304" pitchFamily="18" charset="0"/>
              </a:rPr>
              <a:t>Stein, T., &amp; </a:t>
            </a:r>
            <a:r>
              <a:rPr lang="en-US" altLang="zh-CN" b="0" i="0" dirty="0" err="1">
                <a:solidFill>
                  <a:srgbClr val="333333"/>
                </a:solidFill>
                <a:effectLst/>
                <a:latin typeface="Times New Roman" panose="02020603050405020304" pitchFamily="18" charset="0"/>
                <a:cs typeface="Times New Roman" panose="02020603050405020304" pitchFamily="18" charset="0"/>
              </a:rPr>
              <a:t>Peelen</a:t>
            </a:r>
            <a:r>
              <a:rPr lang="en-US" altLang="zh-CN" b="0" i="0" dirty="0">
                <a:solidFill>
                  <a:srgbClr val="333333"/>
                </a:solidFill>
                <a:effectLst/>
                <a:latin typeface="Times New Roman" panose="02020603050405020304" pitchFamily="18" charset="0"/>
                <a:cs typeface="Times New Roman" panose="02020603050405020304" pitchFamily="18" charset="0"/>
              </a:rPr>
              <a:t>, M. V. 2015)</a:t>
            </a:r>
            <a:r>
              <a:rPr lang="zh-CN" altLang="en-US" b="0" i="0" dirty="0">
                <a:solidFill>
                  <a:srgbClr val="333333"/>
                </a:solidFill>
                <a:effectLst/>
                <a:latin typeface="Times New Roman" panose="02020603050405020304" pitchFamily="18" charset="0"/>
                <a:cs typeface="Times New Roman" panose="02020603050405020304" pitchFamily="18" charset="0"/>
              </a:rPr>
              <a:t>。</a:t>
            </a:r>
            <a:endParaRPr lang="zh-CN" altLang="en-US" dirty="0"/>
          </a:p>
        </p:txBody>
      </p:sp>
    </p:spTree>
    <p:custDataLst>
      <p:tags r:id="rId1"/>
    </p:custDataLst>
    <p:extLst>
      <p:ext uri="{BB962C8B-B14F-4D97-AF65-F5344CB8AC3E}">
        <p14:creationId xmlns:p14="http://schemas.microsoft.com/office/powerpoint/2010/main" val="2009550155"/>
      </p:ext>
    </p:extLst>
  </p:cSld>
  <p:clrMapOvr>
    <a:masterClrMapping/>
  </p:clrMapOvr>
  <mc:AlternateContent xmlns:mc="http://schemas.openxmlformats.org/markup-compatibility/2006" xmlns:p14="http://schemas.microsoft.com/office/powerpoint/2010/main">
    <mc:Choice Requires="p14">
      <p:transition p14:dur="10" advTm="57618"/>
    </mc:Choice>
    <mc:Fallback xmlns="">
      <p:transition advTm="5761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1941732" y="3235264"/>
            <a:ext cx="4403770" cy="769441"/>
          </a:xfrm>
          <a:prstGeom prst="rect">
            <a:avLst/>
          </a:prstGeom>
          <a:noFill/>
        </p:spPr>
        <p:txBody>
          <a:bodyPr wrap="none" rtlCol="0">
            <a:spAutoFit/>
          </a:bodyPr>
          <a:lstStyle/>
          <a:p>
            <a:pPr algn="ctr"/>
            <a:r>
              <a:rPr lang="zh-CN" altLang="en-US" sz="4400" spc="300" dirty="0">
                <a:solidFill>
                  <a:srgbClr val="4A5A69"/>
                </a:solidFill>
                <a:cs typeface="+mn-ea"/>
                <a:sym typeface="+mn-lt"/>
              </a:rPr>
              <a:t>研究问题及意义</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02</a:t>
            </a:r>
            <a:endParaRPr lang="zh-CN" altLang="en-US" sz="4400" dirty="0">
              <a:solidFill>
                <a:srgbClr val="92A3B8"/>
              </a:solidFill>
              <a:cs typeface="+mn-ea"/>
              <a:sym typeface="+mn-lt"/>
            </a:endParaRPr>
          </a:p>
        </p:txBody>
      </p:sp>
    </p:spTree>
    <p:extLst>
      <p:ext uri="{BB962C8B-B14F-4D97-AF65-F5344CB8AC3E}">
        <p14:creationId xmlns:p14="http://schemas.microsoft.com/office/powerpoint/2010/main" val="1019164210"/>
      </p:ext>
    </p:extLst>
  </p:cSld>
  <p:clrMapOvr>
    <a:masterClrMapping/>
  </p:clrMapOvr>
  <mc:AlternateContent xmlns:mc="http://schemas.openxmlformats.org/markup-compatibility/2006" xmlns:p14="http://schemas.microsoft.com/office/powerpoint/2010/main">
    <mc:Choice Requires="p14">
      <p:transition p14:dur="0" advTm="2455"/>
    </mc:Choice>
    <mc:Fallback xmlns="">
      <p:transition advTm="245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BB3735-229C-4456-BAC9-9A134FD34622}"/>
              </a:ext>
            </a:extLst>
          </p:cNvPr>
          <p:cNvSpPr txBox="1"/>
          <p:nvPr/>
        </p:nvSpPr>
        <p:spPr>
          <a:xfrm>
            <a:off x="4746913" y="602680"/>
            <a:ext cx="2698175" cy="523220"/>
          </a:xfrm>
          <a:prstGeom prst="rect">
            <a:avLst/>
          </a:prstGeom>
          <a:noFill/>
        </p:spPr>
        <p:txBody>
          <a:bodyPr wrap="none" rtlCol="0">
            <a:spAutoFit/>
          </a:bodyPr>
          <a:lstStyle/>
          <a:p>
            <a:pPr algn="ctr"/>
            <a:r>
              <a:rPr lang="zh-CN" altLang="en-US" sz="2800" dirty="0">
                <a:solidFill>
                  <a:srgbClr val="4A5A69"/>
                </a:solidFill>
                <a:cs typeface="+mn-ea"/>
                <a:sym typeface="+mn-lt"/>
              </a:rPr>
              <a:t>研究问题及意义</a:t>
            </a:r>
          </a:p>
        </p:txBody>
      </p:sp>
      <p:sp>
        <p:nvSpPr>
          <p:cNvPr id="2" name="矩形 1">
            <a:extLst>
              <a:ext uri="{FF2B5EF4-FFF2-40B4-BE49-F238E27FC236}">
                <a16:creationId xmlns:a16="http://schemas.microsoft.com/office/drawing/2014/main" id="{CFE1C742-229C-5AA1-7234-D7206069B958}"/>
              </a:ext>
            </a:extLst>
          </p:cNvPr>
          <p:cNvSpPr/>
          <p:nvPr/>
        </p:nvSpPr>
        <p:spPr>
          <a:xfrm>
            <a:off x="1742657" y="4247378"/>
            <a:ext cx="838200" cy="838200"/>
          </a:xfrm>
          <a:prstGeom prst="rect">
            <a:avLst/>
          </a:prstGeom>
          <a:solidFill>
            <a:schemeClr val="bg2"/>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1400" b="1">
              <a:solidFill>
                <a:schemeClr val="bg1"/>
              </a:solidFill>
            </a:endParaRPr>
          </a:p>
        </p:txBody>
      </p:sp>
      <p:sp>
        <p:nvSpPr>
          <p:cNvPr id="3" name="矩形 2">
            <a:extLst>
              <a:ext uri="{FF2B5EF4-FFF2-40B4-BE49-F238E27FC236}">
                <a16:creationId xmlns:a16="http://schemas.microsoft.com/office/drawing/2014/main" id="{BC8CC822-F951-75AE-6559-7555CFF2FD34}"/>
              </a:ext>
            </a:extLst>
          </p:cNvPr>
          <p:cNvSpPr/>
          <p:nvPr/>
        </p:nvSpPr>
        <p:spPr>
          <a:xfrm>
            <a:off x="3343008" y="3280188"/>
            <a:ext cx="5273090" cy="1121230"/>
          </a:xfrm>
          <a:prstGeom prst="rect">
            <a:avLst/>
          </a:prstGeom>
          <a:solidFill>
            <a:schemeClr val="bg2"/>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228600" indent="-228600" defTabSz="913765">
              <a:lnSpc>
                <a:spcPct val="150000"/>
              </a:lnSpc>
              <a:buSzPct val="25000"/>
              <a:buFont typeface="+mj-lt"/>
              <a:buAutoNum type="arabicPeriod"/>
            </a:pPr>
            <a:endParaRPr lang="en-US" altLang="zh-CN" sz="1000" dirty="0">
              <a:solidFill>
                <a:schemeClr val="tx1"/>
              </a:solidFill>
            </a:endParaRPr>
          </a:p>
        </p:txBody>
      </p:sp>
      <p:sp>
        <p:nvSpPr>
          <p:cNvPr id="38" name="矩形 37">
            <a:extLst>
              <a:ext uri="{FF2B5EF4-FFF2-40B4-BE49-F238E27FC236}">
                <a16:creationId xmlns:a16="http://schemas.microsoft.com/office/drawing/2014/main" id="{A7A2E212-E860-362D-DC94-C211C211FCDF}"/>
              </a:ext>
            </a:extLst>
          </p:cNvPr>
          <p:cNvSpPr/>
          <p:nvPr/>
        </p:nvSpPr>
        <p:spPr>
          <a:xfrm>
            <a:off x="3343007" y="5021902"/>
            <a:ext cx="5273091" cy="1121230"/>
          </a:xfrm>
          <a:prstGeom prst="rect">
            <a:avLst/>
          </a:prstGeom>
          <a:solidFill>
            <a:schemeClr val="bg2"/>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228600" indent="-228600" defTabSz="913765">
              <a:lnSpc>
                <a:spcPct val="150000"/>
              </a:lnSpc>
              <a:buSzPct val="25000"/>
              <a:buFont typeface="+mj-lt"/>
              <a:buAutoNum type="arabicPeriod"/>
            </a:pPr>
            <a:endParaRPr lang="zh-CN" altLang="en-US" sz="1000">
              <a:solidFill>
                <a:schemeClr val="tx1"/>
              </a:solidFill>
            </a:endParaRPr>
          </a:p>
        </p:txBody>
      </p:sp>
      <p:cxnSp>
        <p:nvCxnSpPr>
          <p:cNvPr id="39" name="肘形连接符 23">
            <a:extLst>
              <a:ext uri="{FF2B5EF4-FFF2-40B4-BE49-F238E27FC236}">
                <a16:creationId xmlns:a16="http://schemas.microsoft.com/office/drawing/2014/main" id="{E81B2D64-BC73-F576-160B-8BCC5B989604}"/>
              </a:ext>
            </a:extLst>
          </p:cNvPr>
          <p:cNvCxnSpPr>
            <a:cxnSpLocks/>
            <a:stCxn id="3" idx="1"/>
            <a:endCxn id="38" idx="1"/>
          </p:cNvCxnSpPr>
          <p:nvPr/>
        </p:nvCxnSpPr>
        <p:spPr>
          <a:xfrm rot="10800000" flipV="1">
            <a:off x="3343008" y="3840803"/>
            <a:ext cx="1" cy="1741714"/>
          </a:xfrm>
          <a:prstGeom prst="bentConnector3">
            <a:avLst>
              <a:gd name="adj1" fmla="val 22860100000"/>
            </a:avLst>
          </a:prstGeom>
          <a:ln w="19050">
            <a:solidFill>
              <a:schemeClr val="tx1">
                <a:lumMod val="50000"/>
                <a:lumOff val="50000"/>
                <a:alpha val="50000"/>
              </a:schemeClr>
            </a:solidFill>
            <a:tailEnd type="none" w="sm" len="med"/>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0A74012-D5C3-F343-6724-BEB14C9E046B}"/>
              </a:ext>
            </a:extLst>
          </p:cNvPr>
          <p:cNvCxnSpPr>
            <a:cxnSpLocks/>
            <a:stCxn id="2" idx="3"/>
          </p:cNvCxnSpPr>
          <p:nvPr/>
        </p:nvCxnSpPr>
        <p:spPr>
          <a:xfrm flipV="1">
            <a:off x="2580857" y="4656234"/>
            <a:ext cx="570687" cy="10244"/>
          </a:xfrm>
          <a:prstGeom prst="line">
            <a:avLst/>
          </a:prstGeom>
          <a:ln w="19050">
            <a:solidFill>
              <a:schemeClr val="tx1">
                <a:lumMod val="50000"/>
                <a:lumOff val="50000"/>
                <a:alpha val="50000"/>
              </a:schemeClr>
            </a:solidFill>
            <a:tailEnd type="none" w="sm"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5F7441C2-8F86-0B5C-AF5F-06B9CABD520F}"/>
              </a:ext>
            </a:extLst>
          </p:cNvPr>
          <p:cNvSpPr txBox="1"/>
          <p:nvPr/>
        </p:nvSpPr>
        <p:spPr>
          <a:xfrm>
            <a:off x="3426434" y="3517637"/>
            <a:ext cx="5134030" cy="646331"/>
          </a:xfrm>
          <a:prstGeom prst="rect">
            <a:avLst/>
          </a:prstGeom>
          <a:noFill/>
        </p:spPr>
        <p:txBody>
          <a:bodyPr wrap="square" rtlCol="0">
            <a:spAutoFit/>
          </a:bodyPr>
          <a:lstStyle/>
          <a:p>
            <a:r>
              <a:rPr lang="zh-CN" altLang="en-US" dirty="0"/>
              <a:t>理论意义：弥补先前研究中对自上而下加工的空白</a:t>
            </a:r>
            <a:r>
              <a:rPr lang="en-US" altLang="zh-CN" dirty="0"/>
              <a:t>,</a:t>
            </a:r>
            <a:r>
              <a:rPr lang="zh-CN" altLang="en-US" dirty="0"/>
              <a:t>进一步完善对自我信息加工机制的理解和认识</a:t>
            </a:r>
          </a:p>
        </p:txBody>
      </p:sp>
      <p:sp>
        <p:nvSpPr>
          <p:cNvPr id="48" name="文本框 47">
            <a:extLst>
              <a:ext uri="{FF2B5EF4-FFF2-40B4-BE49-F238E27FC236}">
                <a16:creationId xmlns:a16="http://schemas.microsoft.com/office/drawing/2014/main" id="{DCC9A432-8FEF-8E50-8366-6546ACC16F44}"/>
              </a:ext>
            </a:extLst>
          </p:cNvPr>
          <p:cNvSpPr txBox="1"/>
          <p:nvPr/>
        </p:nvSpPr>
        <p:spPr>
          <a:xfrm>
            <a:off x="3521666" y="5194004"/>
            <a:ext cx="4870962" cy="923330"/>
          </a:xfrm>
          <a:prstGeom prst="rect">
            <a:avLst/>
          </a:prstGeom>
          <a:noFill/>
        </p:spPr>
        <p:txBody>
          <a:bodyPr wrap="square" rtlCol="0">
            <a:spAutoFit/>
          </a:bodyPr>
          <a:lstStyle/>
          <a:p>
            <a:r>
              <a:rPr lang="zh-CN" altLang="en-US" dirty="0"/>
              <a:t>现实意义：自我认知的异常是跨精神疾病的共同机制，有助于精神疾病的诊断和治疗</a:t>
            </a:r>
            <a:r>
              <a:rPr lang="en-US" altLang="zh-CN" dirty="0"/>
              <a:t>(</a:t>
            </a:r>
            <a:r>
              <a:rPr lang="en-US" altLang="zh-CN" sz="1800" kern="100" dirty="0">
                <a:solidFill>
                  <a:srgbClr val="000000"/>
                </a:solidFill>
                <a:effectLst/>
                <a:latin typeface="Times New Roman" panose="02020603050405020304" pitchFamily="18" charset="0"/>
                <a:ea typeface="宋体" panose="02010600030101010101" pitchFamily="2" charset="-122"/>
              </a:rPr>
              <a:t>Sui, J., &amp; </a:t>
            </a:r>
            <a:r>
              <a:rPr lang="en-US" altLang="zh-CN" sz="1800" kern="100" dirty="0" err="1">
                <a:solidFill>
                  <a:srgbClr val="000000"/>
                </a:solidFill>
                <a:effectLst/>
                <a:latin typeface="Times New Roman" panose="02020603050405020304" pitchFamily="18" charset="0"/>
                <a:ea typeface="宋体" panose="02010600030101010101" pitchFamily="2" charset="-122"/>
              </a:rPr>
              <a:t>Rotshtein</a:t>
            </a:r>
            <a:r>
              <a:rPr lang="en-US" altLang="zh-CN" sz="1800" kern="100" dirty="0">
                <a:solidFill>
                  <a:srgbClr val="000000"/>
                </a:solidFill>
                <a:effectLst/>
                <a:latin typeface="Times New Roman" panose="02020603050405020304" pitchFamily="18" charset="0"/>
                <a:ea typeface="宋体" panose="02010600030101010101" pitchFamily="2" charset="-122"/>
              </a:rPr>
              <a:t>, P. (2019)</a:t>
            </a:r>
            <a:endParaRPr lang="zh-CN" altLang="en-US" dirty="0"/>
          </a:p>
        </p:txBody>
      </p:sp>
      <p:sp>
        <p:nvSpPr>
          <p:cNvPr id="49" name="stack_110658">
            <a:extLst>
              <a:ext uri="{FF2B5EF4-FFF2-40B4-BE49-F238E27FC236}">
                <a16:creationId xmlns:a16="http://schemas.microsoft.com/office/drawing/2014/main" id="{DA73B662-A618-A2C1-29DA-477680E4A85F}"/>
              </a:ext>
            </a:extLst>
          </p:cNvPr>
          <p:cNvSpPr/>
          <p:nvPr/>
        </p:nvSpPr>
        <p:spPr>
          <a:xfrm>
            <a:off x="1894940" y="4376046"/>
            <a:ext cx="609685" cy="598875"/>
          </a:xfrm>
          <a:custGeom>
            <a:avLst/>
            <a:gdLst>
              <a:gd name="connsiteX0" fmla="*/ 30731 w 603161"/>
              <a:gd name="connsiteY0" fmla="*/ 329681 h 592467"/>
              <a:gd name="connsiteX1" fmla="*/ 171173 w 603161"/>
              <a:gd name="connsiteY1" fmla="*/ 329681 h 592467"/>
              <a:gd name="connsiteX2" fmla="*/ 183465 w 603161"/>
              <a:gd name="connsiteY2" fmla="*/ 344868 h 592467"/>
              <a:gd name="connsiteX3" fmla="*/ 291486 w 603161"/>
              <a:gd name="connsiteY3" fmla="*/ 452713 h 592467"/>
              <a:gd name="connsiteX4" fmla="*/ 356636 w 603161"/>
              <a:gd name="connsiteY4" fmla="*/ 479560 h 592467"/>
              <a:gd name="connsiteX5" fmla="*/ 421787 w 603161"/>
              <a:gd name="connsiteY5" fmla="*/ 452560 h 592467"/>
              <a:gd name="connsiteX6" fmla="*/ 517515 w 603161"/>
              <a:gd name="connsiteY6" fmla="*/ 356987 h 592467"/>
              <a:gd name="connsiteX7" fmla="*/ 517668 w 603161"/>
              <a:gd name="connsiteY7" fmla="*/ 360362 h 592467"/>
              <a:gd name="connsiteX8" fmla="*/ 517668 w 603161"/>
              <a:gd name="connsiteY8" fmla="*/ 561786 h 592467"/>
              <a:gd name="connsiteX9" fmla="*/ 486937 w 603161"/>
              <a:gd name="connsiteY9" fmla="*/ 592467 h 592467"/>
              <a:gd name="connsiteX10" fmla="*/ 30731 w 603161"/>
              <a:gd name="connsiteY10" fmla="*/ 592467 h 592467"/>
              <a:gd name="connsiteX11" fmla="*/ 0 w 603161"/>
              <a:gd name="connsiteY11" fmla="*/ 561786 h 592467"/>
              <a:gd name="connsiteX12" fmla="*/ 0 w 603161"/>
              <a:gd name="connsiteY12" fmla="*/ 360362 h 592467"/>
              <a:gd name="connsiteX13" fmla="*/ 30731 w 603161"/>
              <a:gd name="connsiteY13" fmla="*/ 329681 h 592467"/>
              <a:gd name="connsiteX14" fmla="*/ 572429 w 603161"/>
              <a:gd name="connsiteY14" fmla="*/ 141370 h 592467"/>
              <a:gd name="connsiteX15" fmla="*/ 594172 w 603161"/>
              <a:gd name="connsiteY15" fmla="*/ 150344 h 592467"/>
              <a:gd name="connsiteX16" fmla="*/ 603161 w 603161"/>
              <a:gd name="connsiteY16" fmla="*/ 172049 h 592467"/>
              <a:gd name="connsiteX17" fmla="*/ 594235 w 603161"/>
              <a:gd name="connsiteY17" fmla="*/ 193600 h 592467"/>
              <a:gd name="connsiteX18" fmla="*/ 594172 w 603161"/>
              <a:gd name="connsiteY18" fmla="*/ 193754 h 592467"/>
              <a:gd name="connsiteX19" fmla="*/ 438245 w 603161"/>
              <a:gd name="connsiteY19" fmla="*/ 349413 h 592467"/>
              <a:gd name="connsiteX20" fmla="*/ 378281 w 603161"/>
              <a:gd name="connsiteY20" fmla="*/ 409274 h 592467"/>
              <a:gd name="connsiteX21" fmla="*/ 356626 w 603161"/>
              <a:gd name="connsiteY21" fmla="*/ 418167 h 592467"/>
              <a:gd name="connsiteX22" fmla="*/ 356616 w 603161"/>
              <a:gd name="connsiteY22" fmla="*/ 418171 h 592467"/>
              <a:gd name="connsiteX23" fmla="*/ 356612 w 603161"/>
              <a:gd name="connsiteY23" fmla="*/ 418169 h 592467"/>
              <a:gd name="connsiteX24" fmla="*/ 334796 w 603161"/>
              <a:gd name="connsiteY24" fmla="*/ 409274 h 592467"/>
              <a:gd name="connsiteX25" fmla="*/ 226928 w 603161"/>
              <a:gd name="connsiteY25" fmla="*/ 301438 h 592467"/>
              <a:gd name="connsiteX26" fmla="*/ 226928 w 603161"/>
              <a:gd name="connsiteY26" fmla="*/ 258180 h 592467"/>
              <a:gd name="connsiteX27" fmla="*/ 270413 w 603161"/>
              <a:gd name="connsiteY27" fmla="*/ 258180 h 592467"/>
              <a:gd name="connsiteX28" fmla="*/ 313437 w 603161"/>
              <a:gd name="connsiteY28" fmla="*/ 301131 h 592467"/>
              <a:gd name="connsiteX29" fmla="*/ 356616 w 603161"/>
              <a:gd name="connsiteY29" fmla="*/ 344081 h 592467"/>
              <a:gd name="connsiteX30" fmla="*/ 550686 w 603161"/>
              <a:gd name="connsiteY30" fmla="*/ 150344 h 592467"/>
              <a:gd name="connsiteX31" fmla="*/ 572429 w 603161"/>
              <a:gd name="connsiteY31" fmla="*/ 141370 h 592467"/>
              <a:gd name="connsiteX32" fmla="*/ 92188 w 603161"/>
              <a:gd name="connsiteY32" fmla="*/ 0 h 592467"/>
              <a:gd name="connsiteX33" fmla="*/ 486871 w 603161"/>
              <a:gd name="connsiteY33" fmla="*/ 0 h 592467"/>
              <a:gd name="connsiteX34" fmla="*/ 517597 w 603161"/>
              <a:gd name="connsiteY34" fmla="*/ 30681 h 592467"/>
              <a:gd name="connsiteX35" fmla="*/ 517597 w 603161"/>
              <a:gd name="connsiteY35" fmla="*/ 98027 h 592467"/>
              <a:gd name="connsiteX36" fmla="*/ 507150 w 603161"/>
              <a:gd name="connsiteY36" fmla="*/ 106925 h 592467"/>
              <a:gd name="connsiteX37" fmla="*/ 356590 w 603161"/>
              <a:gd name="connsiteY37" fmla="*/ 257417 h 592467"/>
              <a:gd name="connsiteX38" fmla="*/ 313880 w 603161"/>
              <a:gd name="connsiteY38" fmla="*/ 214770 h 592467"/>
              <a:gd name="connsiteX39" fmla="*/ 248740 w 603161"/>
              <a:gd name="connsiteY39" fmla="*/ 187770 h 592467"/>
              <a:gd name="connsiteX40" fmla="*/ 183446 w 603161"/>
              <a:gd name="connsiteY40" fmla="*/ 214770 h 592467"/>
              <a:gd name="connsiteX41" fmla="*/ 158097 w 603161"/>
              <a:gd name="connsiteY41" fmla="*/ 262786 h 592467"/>
              <a:gd name="connsiteX42" fmla="*/ 92188 w 603161"/>
              <a:gd name="connsiteY42" fmla="*/ 262786 h 592467"/>
              <a:gd name="connsiteX43" fmla="*/ 61462 w 603161"/>
              <a:gd name="connsiteY43" fmla="*/ 232105 h 592467"/>
              <a:gd name="connsiteX44" fmla="*/ 61462 w 603161"/>
              <a:gd name="connsiteY44" fmla="*/ 30681 h 592467"/>
              <a:gd name="connsiteX45" fmla="*/ 92188 w 603161"/>
              <a:gd name="connsiteY45" fmla="*/ 0 h 59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03161" h="592467">
                <a:moveTo>
                  <a:pt x="30731" y="329681"/>
                </a:moveTo>
                <a:lnTo>
                  <a:pt x="171173" y="329681"/>
                </a:lnTo>
                <a:cubicBezTo>
                  <a:pt x="174707" y="335050"/>
                  <a:pt x="178856" y="340266"/>
                  <a:pt x="183465" y="344868"/>
                </a:cubicBezTo>
                <a:lnTo>
                  <a:pt x="291486" y="452713"/>
                </a:lnTo>
                <a:cubicBezTo>
                  <a:pt x="308849" y="470048"/>
                  <a:pt x="332051" y="479560"/>
                  <a:pt x="356636" y="479560"/>
                </a:cubicBezTo>
                <a:cubicBezTo>
                  <a:pt x="381221" y="479560"/>
                  <a:pt x="404424" y="470048"/>
                  <a:pt x="421787" y="452560"/>
                </a:cubicBezTo>
                <a:lnTo>
                  <a:pt x="517515" y="356987"/>
                </a:lnTo>
                <a:cubicBezTo>
                  <a:pt x="517668" y="358061"/>
                  <a:pt x="517668" y="359135"/>
                  <a:pt x="517668" y="360362"/>
                </a:cubicBezTo>
                <a:lnTo>
                  <a:pt x="517668" y="561786"/>
                </a:lnTo>
                <a:cubicBezTo>
                  <a:pt x="517668" y="578660"/>
                  <a:pt x="503993" y="592467"/>
                  <a:pt x="486937" y="592467"/>
                </a:cubicBezTo>
                <a:lnTo>
                  <a:pt x="30731" y="592467"/>
                </a:lnTo>
                <a:cubicBezTo>
                  <a:pt x="13829" y="592467"/>
                  <a:pt x="0" y="578660"/>
                  <a:pt x="0" y="561786"/>
                </a:cubicBezTo>
                <a:lnTo>
                  <a:pt x="0" y="360362"/>
                </a:lnTo>
                <a:cubicBezTo>
                  <a:pt x="0" y="343334"/>
                  <a:pt x="13829" y="329681"/>
                  <a:pt x="30731" y="329681"/>
                </a:cubicBezTo>
                <a:close/>
                <a:moveTo>
                  <a:pt x="572429" y="141370"/>
                </a:moveTo>
                <a:cubicBezTo>
                  <a:pt x="580304" y="141370"/>
                  <a:pt x="588179" y="144362"/>
                  <a:pt x="594172" y="150344"/>
                </a:cubicBezTo>
                <a:cubicBezTo>
                  <a:pt x="600165" y="156327"/>
                  <a:pt x="603161" y="164188"/>
                  <a:pt x="603161" y="172049"/>
                </a:cubicBezTo>
                <a:lnTo>
                  <a:pt x="594235" y="193600"/>
                </a:lnTo>
                <a:lnTo>
                  <a:pt x="594172" y="193754"/>
                </a:lnTo>
                <a:lnTo>
                  <a:pt x="438245" y="349413"/>
                </a:lnTo>
                <a:lnTo>
                  <a:pt x="378281" y="409274"/>
                </a:lnTo>
                <a:lnTo>
                  <a:pt x="356626" y="418167"/>
                </a:lnTo>
                <a:lnTo>
                  <a:pt x="356616" y="418171"/>
                </a:lnTo>
                <a:lnTo>
                  <a:pt x="356612" y="418169"/>
                </a:lnTo>
                <a:lnTo>
                  <a:pt x="334796" y="409274"/>
                </a:lnTo>
                <a:lnTo>
                  <a:pt x="226928" y="301438"/>
                </a:lnTo>
                <a:cubicBezTo>
                  <a:pt x="214942" y="289473"/>
                  <a:pt x="214942" y="270145"/>
                  <a:pt x="226928" y="258180"/>
                </a:cubicBezTo>
                <a:cubicBezTo>
                  <a:pt x="238913" y="246062"/>
                  <a:pt x="258428" y="246062"/>
                  <a:pt x="270413" y="258180"/>
                </a:cubicBezTo>
                <a:lnTo>
                  <a:pt x="313437" y="301131"/>
                </a:lnTo>
                <a:lnTo>
                  <a:pt x="356616" y="344081"/>
                </a:lnTo>
                <a:lnTo>
                  <a:pt x="550686" y="150344"/>
                </a:lnTo>
                <a:cubicBezTo>
                  <a:pt x="556679" y="144362"/>
                  <a:pt x="564554" y="141370"/>
                  <a:pt x="572429" y="141370"/>
                </a:cubicBezTo>
                <a:close/>
                <a:moveTo>
                  <a:pt x="92188" y="0"/>
                </a:moveTo>
                <a:lnTo>
                  <a:pt x="486871" y="0"/>
                </a:lnTo>
                <a:cubicBezTo>
                  <a:pt x="503924" y="0"/>
                  <a:pt x="517597" y="13653"/>
                  <a:pt x="517597" y="30681"/>
                </a:cubicBezTo>
                <a:lnTo>
                  <a:pt x="517597" y="98027"/>
                </a:lnTo>
                <a:cubicBezTo>
                  <a:pt x="513910" y="100635"/>
                  <a:pt x="510530" y="103703"/>
                  <a:pt x="507150" y="106925"/>
                </a:cubicBezTo>
                <a:lnTo>
                  <a:pt x="356590" y="257417"/>
                </a:lnTo>
                <a:lnTo>
                  <a:pt x="313880" y="214770"/>
                </a:lnTo>
                <a:cubicBezTo>
                  <a:pt x="296520" y="197281"/>
                  <a:pt x="273322" y="187770"/>
                  <a:pt x="248740" y="187770"/>
                </a:cubicBezTo>
                <a:cubicBezTo>
                  <a:pt x="224005" y="187770"/>
                  <a:pt x="200960" y="197281"/>
                  <a:pt x="183446" y="214770"/>
                </a:cubicBezTo>
                <a:cubicBezTo>
                  <a:pt x="170234" y="227963"/>
                  <a:pt x="161477" y="244684"/>
                  <a:pt x="158097" y="262786"/>
                </a:cubicBezTo>
                <a:lnTo>
                  <a:pt x="92188" y="262786"/>
                </a:lnTo>
                <a:cubicBezTo>
                  <a:pt x="75289" y="262786"/>
                  <a:pt x="61462" y="248979"/>
                  <a:pt x="61462" y="232105"/>
                </a:cubicBezTo>
                <a:lnTo>
                  <a:pt x="61462" y="30681"/>
                </a:lnTo>
                <a:cubicBezTo>
                  <a:pt x="61462" y="13653"/>
                  <a:pt x="75289" y="0"/>
                  <a:pt x="92188" y="0"/>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iSḻíďê"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90AD217-04B8-DEFD-4786-11B1AE57B874}"/>
              </a:ext>
            </a:extLst>
          </p:cNvPr>
          <p:cNvGrpSpPr>
            <a:grpSpLocks noChangeAspect="1"/>
          </p:cNvGrpSpPr>
          <p:nvPr/>
        </p:nvGrpSpPr>
        <p:grpSpPr>
          <a:xfrm>
            <a:off x="1331234" y="1191248"/>
            <a:ext cx="9406694" cy="4391269"/>
            <a:chOff x="3446896" y="1335634"/>
            <a:chExt cx="10456635" cy="4421385"/>
          </a:xfrm>
        </p:grpSpPr>
        <p:grpSp>
          <p:nvGrpSpPr>
            <p:cNvPr id="51" name="ïṩḻïďé">
              <a:extLst>
                <a:ext uri="{FF2B5EF4-FFF2-40B4-BE49-F238E27FC236}">
                  <a16:creationId xmlns:a16="http://schemas.microsoft.com/office/drawing/2014/main" id="{2C6C4C43-94A8-83D5-4258-C85F2A9D4DB7}"/>
                </a:ext>
              </a:extLst>
            </p:cNvPr>
            <p:cNvGrpSpPr/>
            <p:nvPr/>
          </p:nvGrpSpPr>
          <p:grpSpPr>
            <a:xfrm>
              <a:off x="3446896" y="1335634"/>
              <a:ext cx="10456635" cy="4421385"/>
              <a:chOff x="3446896" y="1335634"/>
              <a:chExt cx="10456635" cy="4421385"/>
            </a:xfrm>
          </p:grpSpPr>
          <p:sp>
            <p:nvSpPr>
              <p:cNvPr id="55" name="íśľïḓe">
                <a:extLst>
                  <a:ext uri="{FF2B5EF4-FFF2-40B4-BE49-F238E27FC236}">
                    <a16:creationId xmlns:a16="http://schemas.microsoft.com/office/drawing/2014/main" id="{DE5C00DE-1377-BAE4-084C-816B9E4AB82F}"/>
                  </a:ext>
                </a:extLst>
              </p:cNvPr>
              <p:cNvSpPr/>
              <p:nvPr/>
            </p:nvSpPr>
            <p:spPr bwMode="auto">
              <a:xfrm>
                <a:off x="3446896" y="1335634"/>
                <a:ext cx="5214146" cy="1684663"/>
              </a:xfrm>
              <a:custGeom>
                <a:avLst/>
                <a:gdLst>
                  <a:gd name="T0" fmla="*/ 2650 w 2897"/>
                  <a:gd name="T1" fmla="*/ 0 h 760"/>
                  <a:gd name="T2" fmla="*/ 0 w 2897"/>
                  <a:gd name="T3" fmla="*/ 0 h 760"/>
                  <a:gd name="T4" fmla="*/ 246 w 2897"/>
                  <a:gd name="T5" fmla="*/ 391 h 760"/>
                  <a:gd name="T6" fmla="*/ 0 w 2897"/>
                  <a:gd name="T7" fmla="*/ 760 h 760"/>
                  <a:gd name="T8" fmla="*/ 2650 w 2897"/>
                  <a:gd name="T9" fmla="*/ 760 h 760"/>
                  <a:gd name="T10" fmla="*/ 2897 w 2897"/>
                  <a:gd name="T11" fmla="*/ 391 h 760"/>
                  <a:gd name="T12" fmla="*/ 2650 w 2897"/>
                  <a:gd name="T13" fmla="*/ 0 h 760"/>
                </a:gdLst>
                <a:ahLst/>
                <a:cxnLst>
                  <a:cxn ang="0">
                    <a:pos x="T0" y="T1"/>
                  </a:cxn>
                  <a:cxn ang="0">
                    <a:pos x="T2" y="T3"/>
                  </a:cxn>
                  <a:cxn ang="0">
                    <a:pos x="T4" y="T5"/>
                  </a:cxn>
                  <a:cxn ang="0">
                    <a:pos x="T6" y="T7"/>
                  </a:cxn>
                  <a:cxn ang="0">
                    <a:pos x="T8" y="T9"/>
                  </a:cxn>
                  <a:cxn ang="0">
                    <a:pos x="T10" y="T11"/>
                  </a:cxn>
                  <a:cxn ang="0">
                    <a:pos x="T12" y="T13"/>
                  </a:cxn>
                </a:cxnLst>
                <a:rect l="0" t="0" r="r" b="b"/>
                <a:pathLst>
                  <a:path w="2897" h="760">
                    <a:moveTo>
                      <a:pt x="2650" y="0"/>
                    </a:moveTo>
                    <a:lnTo>
                      <a:pt x="0" y="0"/>
                    </a:lnTo>
                    <a:lnTo>
                      <a:pt x="246" y="391"/>
                    </a:lnTo>
                    <a:lnTo>
                      <a:pt x="0" y="760"/>
                    </a:lnTo>
                    <a:lnTo>
                      <a:pt x="2650" y="760"/>
                    </a:lnTo>
                    <a:lnTo>
                      <a:pt x="2897" y="391"/>
                    </a:lnTo>
                    <a:lnTo>
                      <a:pt x="2650"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6" name="î$ľîdê">
                <a:extLst>
                  <a:ext uri="{FF2B5EF4-FFF2-40B4-BE49-F238E27FC236}">
                    <a16:creationId xmlns:a16="http://schemas.microsoft.com/office/drawing/2014/main" id="{7DD3D5F7-4F73-F3CF-F69B-7DCEFFDD0234}"/>
                  </a:ext>
                </a:extLst>
              </p:cNvPr>
              <p:cNvSpPr/>
              <p:nvPr/>
            </p:nvSpPr>
            <p:spPr bwMode="auto">
              <a:xfrm>
                <a:off x="4224164" y="1664176"/>
                <a:ext cx="5214146" cy="1367880"/>
              </a:xfrm>
              <a:custGeom>
                <a:avLst/>
                <a:gdLst>
                  <a:gd name="T0" fmla="*/ 2650 w 2897"/>
                  <a:gd name="T1" fmla="*/ 0 h 760"/>
                  <a:gd name="T2" fmla="*/ 0 w 2897"/>
                  <a:gd name="T3" fmla="*/ 0 h 760"/>
                  <a:gd name="T4" fmla="*/ 246 w 2897"/>
                  <a:gd name="T5" fmla="*/ 391 h 760"/>
                  <a:gd name="T6" fmla="*/ 0 w 2897"/>
                  <a:gd name="T7" fmla="*/ 760 h 760"/>
                  <a:gd name="T8" fmla="*/ 2650 w 2897"/>
                  <a:gd name="T9" fmla="*/ 760 h 760"/>
                  <a:gd name="T10" fmla="*/ 2897 w 2897"/>
                  <a:gd name="T11" fmla="*/ 391 h 760"/>
                  <a:gd name="T12" fmla="*/ 2650 w 2897"/>
                  <a:gd name="T13" fmla="*/ 0 h 760"/>
                </a:gdLst>
                <a:ahLst/>
                <a:cxnLst>
                  <a:cxn ang="0">
                    <a:pos x="T0" y="T1"/>
                  </a:cxn>
                  <a:cxn ang="0">
                    <a:pos x="T2" y="T3"/>
                  </a:cxn>
                  <a:cxn ang="0">
                    <a:pos x="T4" y="T5"/>
                  </a:cxn>
                  <a:cxn ang="0">
                    <a:pos x="T6" y="T7"/>
                  </a:cxn>
                  <a:cxn ang="0">
                    <a:pos x="T8" y="T9"/>
                  </a:cxn>
                  <a:cxn ang="0">
                    <a:pos x="T10" y="T11"/>
                  </a:cxn>
                  <a:cxn ang="0">
                    <a:pos x="T12" y="T13"/>
                  </a:cxn>
                </a:cxnLst>
                <a:rect l="0" t="0" r="r" b="b"/>
                <a:pathLst>
                  <a:path w="2897" h="760">
                    <a:moveTo>
                      <a:pt x="2650" y="0"/>
                    </a:moveTo>
                    <a:lnTo>
                      <a:pt x="0" y="0"/>
                    </a:lnTo>
                    <a:lnTo>
                      <a:pt x="246" y="391"/>
                    </a:lnTo>
                    <a:lnTo>
                      <a:pt x="0" y="760"/>
                    </a:lnTo>
                    <a:lnTo>
                      <a:pt x="2650" y="760"/>
                    </a:lnTo>
                    <a:lnTo>
                      <a:pt x="2897" y="391"/>
                    </a:lnTo>
                    <a:lnTo>
                      <a:pt x="26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p>
            </p:txBody>
          </p:sp>
          <p:sp>
            <p:nvSpPr>
              <p:cNvPr id="57" name="îśļïḑê">
                <a:extLst>
                  <a:ext uri="{FF2B5EF4-FFF2-40B4-BE49-F238E27FC236}">
                    <a16:creationId xmlns:a16="http://schemas.microsoft.com/office/drawing/2014/main" id="{307AB706-442D-D36B-4E6E-EB0014911D91}"/>
                  </a:ext>
                </a:extLst>
              </p:cNvPr>
              <p:cNvSpPr/>
              <p:nvPr/>
            </p:nvSpPr>
            <p:spPr bwMode="auto">
              <a:xfrm rot="10800000">
                <a:off x="8689385" y="1436294"/>
                <a:ext cx="5214146" cy="1362481"/>
              </a:xfrm>
              <a:custGeom>
                <a:avLst/>
                <a:gdLst>
                  <a:gd name="T0" fmla="*/ 246 w 2897"/>
                  <a:gd name="T1" fmla="*/ 0 h 757"/>
                  <a:gd name="T2" fmla="*/ 2897 w 2897"/>
                  <a:gd name="T3" fmla="*/ 0 h 757"/>
                  <a:gd name="T4" fmla="*/ 2651 w 2897"/>
                  <a:gd name="T5" fmla="*/ 388 h 757"/>
                  <a:gd name="T6" fmla="*/ 2897 w 2897"/>
                  <a:gd name="T7" fmla="*/ 757 h 757"/>
                  <a:gd name="T8" fmla="*/ 246 w 2897"/>
                  <a:gd name="T9" fmla="*/ 757 h 757"/>
                  <a:gd name="T10" fmla="*/ 0 w 2897"/>
                  <a:gd name="T11" fmla="*/ 388 h 757"/>
                  <a:gd name="T12" fmla="*/ 246 w 2897"/>
                  <a:gd name="T13" fmla="*/ 0 h 757"/>
                </a:gdLst>
                <a:ahLst/>
                <a:cxnLst>
                  <a:cxn ang="0">
                    <a:pos x="T0" y="T1"/>
                  </a:cxn>
                  <a:cxn ang="0">
                    <a:pos x="T2" y="T3"/>
                  </a:cxn>
                  <a:cxn ang="0">
                    <a:pos x="T4" y="T5"/>
                  </a:cxn>
                  <a:cxn ang="0">
                    <a:pos x="T6" y="T7"/>
                  </a:cxn>
                  <a:cxn ang="0">
                    <a:pos x="T8" y="T9"/>
                  </a:cxn>
                  <a:cxn ang="0">
                    <a:pos x="T10" y="T11"/>
                  </a:cxn>
                  <a:cxn ang="0">
                    <a:pos x="T12" y="T13"/>
                  </a:cxn>
                </a:cxnLst>
                <a:rect l="0" t="0" r="r" b="b"/>
                <a:pathLst>
                  <a:path w="2897" h="757">
                    <a:moveTo>
                      <a:pt x="246" y="0"/>
                    </a:moveTo>
                    <a:lnTo>
                      <a:pt x="2897" y="0"/>
                    </a:lnTo>
                    <a:lnTo>
                      <a:pt x="2651" y="388"/>
                    </a:lnTo>
                    <a:lnTo>
                      <a:pt x="2897" y="757"/>
                    </a:lnTo>
                    <a:lnTo>
                      <a:pt x="246" y="757"/>
                    </a:lnTo>
                    <a:lnTo>
                      <a:pt x="0" y="388"/>
                    </a:lnTo>
                    <a:lnTo>
                      <a:pt x="246" y="0"/>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9" name="iṥḷïḍè">
                <a:extLst>
                  <a:ext uri="{FF2B5EF4-FFF2-40B4-BE49-F238E27FC236}">
                    <a16:creationId xmlns:a16="http://schemas.microsoft.com/office/drawing/2014/main" id="{3CAF0EF0-0228-5D43-BBA5-9474BF90493C}"/>
                  </a:ext>
                </a:extLst>
              </p:cNvPr>
              <p:cNvSpPr/>
              <p:nvPr/>
            </p:nvSpPr>
            <p:spPr bwMode="auto">
              <a:xfrm>
                <a:off x="4224164" y="4394538"/>
                <a:ext cx="5214146" cy="1362481"/>
              </a:xfrm>
              <a:custGeom>
                <a:avLst/>
                <a:gdLst>
                  <a:gd name="T0" fmla="*/ 2650 w 2897"/>
                  <a:gd name="T1" fmla="*/ 0 h 757"/>
                  <a:gd name="T2" fmla="*/ 0 w 2897"/>
                  <a:gd name="T3" fmla="*/ 0 h 757"/>
                  <a:gd name="T4" fmla="*/ 246 w 2897"/>
                  <a:gd name="T5" fmla="*/ 388 h 757"/>
                  <a:gd name="T6" fmla="*/ 0 w 2897"/>
                  <a:gd name="T7" fmla="*/ 757 h 757"/>
                  <a:gd name="T8" fmla="*/ 2650 w 2897"/>
                  <a:gd name="T9" fmla="*/ 757 h 757"/>
                  <a:gd name="T10" fmla="*/ 2897 w 2897"/>
                  <a:gd name="T11" fmla="*/ 388 h 757"/>
                  <a:gd name="T12" fmla="*/ 2650 w 2897"/>
                  <a:gd name="T13" fmla="*/ 0 h 757"/>
                </a:gdLst>
                <a:ahLst/>
                <a:cxnLst>
                  <a:cxn ang="0">
                    <a:pos x="T0" y="T1"/>
                  </a:cxn>
                  <a:cxn ang="0">
                    <a:pos x="T2" y="T3"/>
                  </a:cxn>
                  <a:cxn ang="0">
                    <a:pos x="T4" y="T5"/>
                  </a:cxn>
                  <a:cxn ang="0">
                    <a:pos x="T6" y="T7"/>
                  </a:cxn>
                  <a:cxn ang="0">
                    <a:pos x="T8" y="T9"/>
                  </a:cxn>
                  <a:cxn ang="0">
                    <a:pos x="T10" y="T11"/>
                  </a:cxn>
                  <a:cxn ang="0">
                    <a:pos x="T12" y="T13"/>
                  </a:cxn>
                </a:cxnLst>
                <a:rect l="0" t="0" r="r" b="b"/>
                <a:pathLst>
                  <a:path w="2897" h="757">
                    <a:moveTo>
                      <a:pt x="2650" y="0"/>
                    </a:moveTo>
                    <a:lnTo>
                      <a:pt x="0" y="0"/>
                    </a:lnTo>
                    <a:lnTo>
                      <a:pt x="246" y="388"/>
                    </a:lnTo>
                    <a:lnTo>
                      <a:pt x="0" y="757"/>
                    </a:lnTo>
                    <a:lnTo>
                      <a:pt x="2650" y="757"/>
                    </a:lnTo>
                    <a:lnTo>
                      <a:pt x="2897" y="388"/>
                    </a:lnTo>
                    <a:lnTo>
                      <a:pt x="26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p>
            </p:txBody>
          </p:sp>
        </p:grpSp>
        <p:sp>
          <p:nvSpPr>
            <p:cNvPr id="54" name="íṣļîde">
              <a:extLst>
                <a:ext uri="{FF2B5EF4-FFF2-40B4-BE49-F238E27FC236}">
                  <a16:creationId xmlns:a16="http://schemas.microsoft.com/office/drawing/2014/main" id="{576A024A-7EDC-84FF-AE13-EA281999ED0F}"/>
                </a:ext>
              </a:extLst>
            </p:cNvPr>
            <p:cNvSpPr/>
            <p:nvPr/>
          </p:nvSpPr>
          <p:spPr bwMode="auto">
            <a:xfrm>
              <a:off x="9091350" y="1412086"/>
              <a:ext cx="4410213" cy="138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dirty="0"/>
                <a:t>研究问题：</a:t>
              </a:r>
              <a:endParaRPr lang="en-US" altLang="zh-CN" dirty="0"/>
            </a:p>
            <a:p>
              <a:pPr algn="ctr">
                <a:lnSpc>
                  <a:spcPct val="150000"/>
                </a:lnSpc>
              </a:pPr>
              <a:r>
                <a:rPr lang="zh-CN" altLang="en-US" dirty="0"/>
                <a:t>通过</a:t>
              </a:r>
              <a:r>
                <a:rPr lang="zh-CN" altLang="en-US" b="1" dirty="0"/>
                <a:t>操纵指导语</a:t>
              </a:r>
              <a:r>
                <a:rPr lang="zh-CN" altLang="en-US" dirty="0"/>
                <a:t>来探究自我优势效应中自上而下的加工机制是怎样的</a:t>
              </a:r>
              <a:endParaRPr lang="en-US" altLang="zh-CN" dirty="0"/>
            </a:p>
          </p:txBody>
        </p:sp>
      </p:grpSp>
      <p:sp>
        <p:nvSpPr>
          <p:cNvPr id="63" name="文本框 62">
            <a:extLst>
              <a:ext uri="{FF2B5EF4-FFF2-40B4-BE49-F238E27FC236}">
                <a16:creationId xmlns:a16="http://schemas.microsoft.com/office/drawing/2014/main" id="{673C8F58-3200-F3C0-14A4-E9F8548A7724}"/>
              </a:ext>
            </a:extLst>
          </p:cNvPr>
          <p:cNvSpPr txBox="1"/>
          <p:nvPr/>
        </p:nvSpPr>
        <p:spPr>
          <a:xfrm>
            <a:off x="1894940" y="1191329"/>
            <a:ext cx="3704582" cy="1754326"/>
          </a:xfrm>
          <a:prstGeom prst="rect">
            <a:avLst/>
          </a:prstGeom>
          <a:noFill/>
        </p:spPr>
        <p:txBody>
          <a:bodyPr wrap="square" rtlCol="0">
            <a:spAutoFit/>
          </a:bodyPr>
          <a:lstStyle/>
          <a:p>
            <a:r>
              <a:rPr lang="zh-CN" altLang="en-US" dirty="0"/>
              <a:t>高度自动化的对危险刺激的感知也会受到自上而下的因素，如目标和期待的调控</a:t>
            </a:r>
            <a:r>
              <a:rPr lang="en-US" altLang="zh-CN" dirty="0"/>
              <a:t>(</a:t>
            </a:r>
            <a:r>
              <a:rPr lang="en-US" altLang="zh-CN" b="0" i="0" dirty="0">
                <a:solidFill>
                  <a:srgbClr val="333333"/>
                </a:solidFill>
                <a:effectLst/>
                <a:latin typeface="Times New Roman" panose="02020603050405020304" pitchFamily="18" charset="0"/>
                <a:cs typeface="Times New Roman" panose="02020603050405020304" pitchFamily="18" charset="0"/>
              </a:rPr>
              <a:t>Stein, T., &amp; </a:t>
            </a:r>
            <a:r>
              <a:rPr lang="en-US" altLang="zh-CN" b="0" i="0" dirty="0" err="1">
                <a:solidFill>
                  <a:srgbClr val="333333"/>
                </a:solidFill>
                <a:effectLst/>
                <a:latin typeface="Times New Roman" panose="02020603050405020304" pitchFamily="18" charset="0"/>
                <a:cs typeface="Times New Roman" panose="02020603050405020304" pitchFamily="18" charset="0"/>
              </a:rPr>
              <a:t>Peelen</a:t>
            </a:r>
            <a:r>
              <a:rPr lang="en-US" altLang="zh-CN" b="0" i="0" dirty="0">
                <a:solidFill>
                  <a:srgbClr val="333333"/>
                </a:solidFill>
                <a:effectLst/>
                <a:latin typeface="Times New Roman" panose="02020603050405020304" pitchFamily="18" charset="0"/>
                <a:cs typeface="Times New Roman" panose="02020603050405020304" pitchFamily="18" charset="0"/>
              </a:rPr>
              <a:t>, M. V. 2015)</a:t>
            </a:r>
            <a:r>
              <a:rPr lang="zh-CN" altLang="en-US" dirty="0"/>
              <a:t>。此外，也有实验证据表明自我优势效应受到任务设置的影响</a:t>
            </a:r>
            <a:r>
              <a:rPr lang="en-US" altLang="zh-CN" dirty="0"/>
              <a:t>(</a:t>
            </a:r>
            <a:r>
              <a:rPr lang="en-US" altLang="zh-CN" sz="1800" kern="100" dirty="0" err="1">
                <a:solidFill>
                  <a:srgbClr val="000000"/>
                </a:solidFill>
                <a:effectLst/>
                <a:latin typeface="Times New Roman" panose="02020603050405020304" pitchFamily="18" charset="0"/>
                <a:ea typeface="宋体" panose="02010600030101010101" pitchFamily="2" charset="-122"/>
              </a:rPr>
              <a:t>Svensson</a:t>
            </a:r>
            <a:r>
              <a:rPr lang="en-US" altLang="zh-CN" sz="1800" kern="100" dirty="0">
                <a:solidFill>
                  <a:srgbClr val="000000"/>
                </a:solidFill>
                <a:effectLst/>
                <a:latin typeface="Times New Roman" panose="02020603050405020304" pitchFamily="18" charset="0"/>
                <a:ea typeface="宋体" panose="02010600030101010101" pitchFamily="2" charset="-122"/>
              </a:rPr>
              <a:t>, S. L., et al. 2022</a:t>
            </a:r>
            <a:r>
              <a:rPr lang="en-US" altLang="zh-CN" dirty="0"/>
              <a:t>)</a:t>
            </a:r>
            <a:endParaRPr lang="zh-CN" altLang="en-US" dirty="0"/>
          </a:p>
        </p:txBody>
      </p:sp>
    </p:spTree>
    <p:custDataLst>
      <p:tags r:id="rId1"/>
    </p:custDataLst>
    <p:extLst>
      <p:ext uri="{BB962C8B-B14F-4D97-AF65-F5344CB8AC3E}">
        <p14:creationId xmlns:p14="http://schemas.microsoft.com/office/powerpoint/2010/main" val="511841606"/>
      </p:ext>
    </p:extLst>
  </p:cSld>
  <p:clrMapOvr>
    <a:masterClrMapping/>
  </p:clrMapOvr>
  <mc:AlternateContent xmlns:mc="http://schemas.openxmlformats.org/markup-compatibility/2006" xmlns:p14="http://schemas.microsoft.com/office/powerpoint/2010/main">
    <mc:Choice Requires="p14">
      <p:transition p14:dur="0" advTm="41927"/>
    </mc:Choice>
    <mc:Fallback xmlns="">
      <p:transition advTm="4192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CABAC5F-D75D-418B-9034-D5B9A5AAED45}"/>
              </a:ext>
            </a:extLst>
          </p:cNvPr>
          <p:cNvSpPr txBox="1"/>
          <p:nvPr/>
        </p:nvSpPr>
        <p:spPr>
          <a:xfrm>
            <a:off x="2845825" y="3235264"/>
            <a:ext cx="2595582" cy="769441"/>
          </a:xfrm>
          <a:prstGeom prst="rect">
            <a:avLst/>
          </a:prstGeom>
          <a:noFill/>
        </p:spPr>
        <p:txBody>
          <a:bodyPr wrap="none" rtlCol="0">
            <a:spAutoFit/>
          </a:bodyPr>
          <a:lstStyle/>
          <a:p>
            <a:pPr algn="ctr"/>
            <a:r>
              <a:rPr lang="zh-CN" altLang="en-US" sz="4400" spc="300" dirty="0">
                <a:solidFill>
                  <a:srgbClr val="4A5A69"/>
                </a:solidFill>
                <a:cs typeface="+mn-ea"/>
                <a:sym typeface="+mn-lt"/>
              </a:rPr>
              <a:t>实验设计</a:t>
            </a:r>
          </a:p>
        </p:txBody>
      </p:sp>
      <p:sp>
        <p:nvSpPr>
          <p:cNvPr id="8" name="文本框 7">
            <a:extLst>
              <a:ext uri="{FF2B5EF4-FFF2-40B4-BE49-F238E27FC236}">
                <a16:creationId xmlns:a16="http://schemas.microsoft.com/office/drawing/2014/main" id="{455AA6EC-16B1-4D59-86D3-06DA370F0105}"/>
              </a:ext>
            </a:extLst>
          </p:cNvPr>
          <p:cNvSpPr txBox="1"/>
          <p:nvPr/>
        </p:nvSpPr>
        <p:spPr>
          <a:xfrm>
            <a:off x="2243095" y="2404268"/>
            <a:ext cx="2830181" cy="769441"/>
          </a:xfrm>
          <a:prstGeom prst="rect">
            <a:avLst/>
          </a:prstGeom>
          <a:noFill/>
        </p:spPr>
        <p:txBody>
          <a:bodyPr wrap="square" rtlCol="0">
            <a:spAutoFit/>
          </a:bodyPr>
          <a:lstStyle>
            <a:defPPr>
              <a:defRPr lang="zh-CN"/>
            </a:defPPr>
            <a:lvl1pPr algn="r">
              <a:defRPr sz="4000"/>
            </a:lvl1pPr>
          </a:lstStyle>
          <a:p>
            <a:pPr algn="l"/>
            <a:r>
              <a:rPr lang="en-US" altLang="zh-CN" sz="4400" dirty="0">
                <a:solidFill>
                  <a:srgbClr val="92A3B8"/>
                </a:solidFill>
                <a:cs typeface="+mn-ea"/>
                <a:sym typeface="+mn-lt"/>
              </a:rPr>
              <a:t>PART 03</a:t>
            </a:r>
            <a:endParaRPr lang="zh-CN" altLang="en-US" sz="4400" dirty="0">
              <a:solidFill>
                <a:srgbClr val="92A3B8"/>
              </a:solidFill>
              <a:cs typeface="+mn-ea"/>
              <a:sym typeface="+mn-lt"/>
            </a:endParaRPr>
          </a:p>
        </p:txBody>
      </p:sp>
    </p:spTree>
    <p:extLst>
      <p:ext uri="{BB962C8B-B14F-4D97-AF65-F5344CB8AC3E}">
        <p14:creationId xmlns:p14="http://schemas.microsoft.com/office/powerpoint/2010/main" val="2977384371"/>
      </p:ext>
    </p:extLst>
  </p:cSld>
  <p:clrMapOvr>
    <a:masterClrMapping/>
  </p:clrMapOvr>
  <mc:AlternateContent xmlns:mc="http://schemas.openxmlformats.org/markup-compatibility/2006" xmlns:p14="http://schemas.microsoft.com/office/powerpoint/2010/main">
    <mc:Choice Requires="p14">
      <p:transition p14:dur="0" advTm="3531"/>
    </mc:Choice>
    <mc:Fallback xmlns="">
      <p:transition advTm="353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108591;"/>
</p:tagLst>
</file>

<file path=ppt/tags/tag2.xml><?xml version="1.0" encoding="utf-8"?>
<p:tagLst xmlns:a="http://schemas.openxmlformats.org/drawingml/2006/main" xmlns:r="http://schemas.openxmlformats.org/officeDocument/2006/relationships" xmlns:p="http://schemas.openxmlformats.org/presentationml/2006/main">
  <p:tag name="ISLIDE.ICON" val="#108591;"/>
</p:tagLst>
</file>

<file path=ppt/tags/tag3.xml><?xml version="1.0" encoding="utf-8"?>
<p:tagLst xmlns:a="http://schemas.openxmlformats.org/drawingml/2006/main" xmlns:r="http://schemas.openxmlformats.org/officeDocument/2006/relationships" xmlns:p="http://schemas.openxmlformats.org/presentationml/2006/main">
  <p:tag name="ISLIDE.ICON" val="#159750;#15983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vvqgvl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21865</TotalTime>
  <Words>1715</Words>
  <Application>Microsoft Office PowerPoint</Application>
  <PresentationFormat>宽屏</PresentationFormat>
  <Paragraphs>175</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17</vt:i4>
      </vt:variant>
    </vt:vector>
  </HeadingPairs>
  <TitlesOfParts>
    <vt:vector size="25" baseType="lpstr">
      <vt:lpstr>包图简圆体</vt:lpstr>
      <vt:lpstr>等线</vt:lpstr>
      <vt:lpstr>微软雅黑</vt:lpstr>
      <vt:lpstr>Arial</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dc:title>
  <dc:creator>第一PPT</dc:creator>
  <cp:keywords>www.1ppt.com</cp:keywords>
  <dc:description>www.1ppt.com</dc:description>
  <cp:lastModifiedBy>Ma Jiachen</cp:lastModifiedBy>
  <cp:revision>50</cp:revision>
  <dcterms:created xsi:type="dcterms:W3CDTF">2020-01-03T06:53:11Z</dcterms:created>
  <dcterms:modified xsi:type="dcterms:W3CDTF">2023-05-25T12:31:05Z</dcterms:modified>
</cp:coreProperties>
</file>