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0" r:id="rId2"/>
    <p:sldId id="256" r:id="rId3"/>
    <p:sldId id="261" r:id="rId4"/>
    <p:sldId id="258" r:id="rId5"/>
    <p:sldId id="268" r:id="rId6"/>
    <p:sldId id="259" r:id="rId7"/>
    <p:sldId id="280" r:id="rId8"/>
    <p:sldId id="281" r:id="rId9"/>
    <p:sldId id="282" r:id="rId10"/>
    <p:sldId id="284" r:id="rId11"/>
    <p:sldId id="285" r:id="rId12"/>
    <p:sldId id="286" r:id="rId13"/>
    <p:sldId id="287" r:id="rId14"/>
    <p:sldId id="267"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70" d="100"/>
          <a:sy n="70" d="100"/>
        </p:scale>
        <p:origin x="438" y="45"/>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DFBBD7-9283-4C49-8316-22130DABA4DF}" type="datetimeFigureOut">
              <a:rPr lang="zh-CN" altLang="en-US" smtClean="0"/>
              <a:t>2023/7/5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721C67-7CF2-4365-9654-A803E7E3626D}" type="slidenum">
              <a:rPr lang="zh-CN" altLang="en-US" smtClean="0"/>
              <a:t>‹#›</a:t>
            </a:fld>
            <a:endParaRPr lang="zh-CN" altLang="en-US"/>
          </a:p>
        </p:txBody>
      </p:sp>
    </p:spTree>
    <p:extLst>
      <p:ext uri="{BB962C8B-B14F-4D97-AF65-F5344CB8AC3E}">
        <p14:creationId xmlns:p14="http://schemas.microsoft.com/office/powerpoint/2010/main" val="1541032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这学期刚接手嘉晨的毕设，项目的主题是探究</a:t>
            </a:r>
          </a:p>
        </p:txBody>
      </p:sp>
      <p:sp>
        <p:nvSpPr>
          <p:cNvPr id="4" name="灯片编号占位符 3"/>
          <p:cNvSpPr>
            <a:spLocks noGrp="1"/>
          </p:cNvSpPr>
          <p:nvPr>
            <p:ph type="sldNum" sz="quarter" idx="5"/>
          </p:nvPr>
        </p:nvSpPr>
        <p:spPr/>
        <p:txBody>
          <a:bodyPr/>
          <a:lstStyle/>
          <a:p>
            <a:fld id="{35721C67-7CF2-4365-9654-A803E7E3626D}" type="slidenum">
              <a:rPr lang="zh-CN" altLang="en-US" smtClean="0"/>
              <a:t>1</a:t>
            </a:fld>
            <a:endParaRPr lang="zh-CN" altLang="en-US"/>
          </a:p>
        </p:txBody>
      </p:sp>
    </p:spTree>
    <p:extLst>
      <p:ext uri="{BB962C8B-B14F-4D97-AF65-F5344CB8AC3E}">
        <p14:creationId xmlns:p14="http://schemas.microsoft.com/office/powerpoint/2010/main" val="1937999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快同效应：指</a:t>
            </a:r>
            <a:endParaRPr lang="en-US" altLang="zh-CN" sz="12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fld id="{35721C67-7CF2-4365-9654-A803E7E3626D}" type="slidenum">
              <a:rPr lang="zh-CN" altLang="en-US" smtClean="0"/>
              <a:t>3</a:t>
            </a:fld>
            <a:endParaRPr lang="zh-CN" altLang="en-US"/>
          </a:p>
        </p:txBody>
      </p:sp>
    </p:spTree>
    <p:extLst>
      <p:ext uri="{BB962C8B-B14F-4D97-AF65-F5344CB8AC3E}">
        <p14:creationId xmlns:p14="http://schemas.microsoft.com/office/powerpoint/2010/main" val="1456700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先用反应时之差计算快同效应量；在对快同效应量进行</a:t>
            </a:r>
            <a:r>
              <a:rPr lang="en-US" altLang="zh-CN" dirty="0"/>
              <a:t>3*2</a:t>
            </a:r>
            <a:r>
              <a:rPr lang="zh-CN" altLang="en-US" dirty="0"/>
              <a:t>贝叶斯重复测量方差分析；结果显示图形的主效应显著，自我图形的快同效应量显著高于朋友图形与生人图形，朋友图形的快同效应量显著高于生人图形。该结果体现了自我优势效应。判断优先级的主效应显著，匹配优先条件下快同效应量显著高于不匹配优先条件，结果表明，判断优先级调节了快同效应。</a:t>
            </a:r>
          </a:p>
        </p:txBody>
      </p:sp>
      <p:sp>
        <p:nvSpPr>
          <p:cNvPr id="4" name="灯片编号占位符 3"/>
          <p:cNvSpPr>
            <a:spLocks noGrp="1"/>
          </p:cNvSpPr>
          <p:nvPr>
            <p:ph type="sldNum" sz="quarter" idx="5"/>
          </p:nvPr>
        </p:nvSpPr>
        <p:spPr/>
        <p:txBody>
          <a:bodyPr/>
          <a:lstStyle/>
          <a:p>
            <a:fld id="{35721C67-7CF2-4365-9654-A803E7E3626D}" type="slidenum">
              <a:rPr lang="zh-CN" altLang="en-US" smtClean="0"/>
              <a:t>6</a:t>
            </a:fld>
            <a:endParaRPr lang="zh-CN" altLang="en-US"/>
          </a:p>
        </p:txBody>
      </p:sp>
    </p:spTree>
    <p:extLst>
      <p:ext uri="{BB962C8B-B14F-4D97-AF65-F5344CB8AC3E}">
        <p14:creationId xmlns:p14="http://schemas.microsoft.com/office/powerpoint/2010/main" val="460041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正确率进行贝叶斯重复测量方差分析，结果发现，不存在三界交互，但图形的社会相关性，匹配情况和判断优先级存在两两间的交互效应。匹配情况与判断优先性的交互效应说明判断优先性对快同效应的调节作用。图形的社会相关性与判断优先性微弱的交互作用说明判断优先性对自我优势效应的调节作用。验证了实验假设。</a:t>
            </a:r>
          </a:p>
        </p:txBody>
      </p:sp>
      <p:sp>
        <p:nvSpPr>
          <p:cNvPr id="4" name="灯片编号占位符 3"/>
          <p:cNvSpPr>
            <a:spLocks noGrp="1"/>
          </p:cNvSpPr>
          <p:nvPr>
            <p:ph type="sldNum" sz="quarter" idx="5"/>
          </p:nvPr>
        </p:nvSpPr>
        <p:spPr/>
        <p:txBody>
          <a:bodyPr/>
          <a:lstStyle/>
          <a:p>
            <a:fld id="{35721C67-7CF2-4365-9654-A803E7E3626D}" type="slidenum">
              <a:rPr lang="zh-CN" altLang="en-US" smtClean="0"/>
              <a:t>7</a:t>
            </a:fld>
            <a:endParaRPr lang="zh-CN" altLang="en-US"/>
          </a:p>
        </p:txBody>
      </p:sp>
    </p:spTree>
    <p:extLst>
      <p:ext uri="{BB962C8B-B14F-4D97-AF65-F5344CB8AC3E}">
        <p14:creationId xmlns:p14="http://schemas.microsoft.com/office/powerpoint/2010/main" val="406164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实验二流程包括三个阶段，分别是不限制反应时的自由练习阶段，要求被试在</a:t>
            </a:r>
            <a:r>
              <a:rPr lang="en-US" altLang="zh-CN" dirty="0"/>
              <a:t>1.5s</a:t>
            </a:r>
            <a:r>
              <a:rPr lang="zh-CN" altLang="en-US" dirty="0"/>
              <a:t>内做出反应的正式练习阶段，以及当两个自由阶段正确率都大于</a:t>
            </a:r>
            <a:r>
              <a:rPr lang="en-US" altLang="zh-CN" dirty="0"/>
              <a:t>70%</a:t>
            </a:r>
            <a:r>
              <a:rPr lang="zh-CN" altLang="en-US" dirty="0"/>
              <a:t>后的正式实验阶段。在正式实验中，指导语会先指示出需要重点关注的图形，随后被试对图形与标签的匹配情况进行按键。对于重点关注图形，匹配的情况按</a:t>
            </a:r>
            <a:r>
              <a:rPr lang="en-US" altLang="zh-CN" dirty="0"/>
              <a:t>F</a:t>
            </a:r>
            <a:r>
              <a:rPr lang="zh-CN" altLang="en-US" dirty="0"/>
              <a:t>间，不匹配</a:t>
            </a:r>
            <a:r>
              <a:rPr lang="en-US" altLang="zh-CN" dirty="0"/>
              <a:t>..</a:t>
            </a:r>
            <a:r>
              <a:rPr lang="zh-CN" altLang="en-US" dirty="0"/>
              <a:t>对于非重点关注图形</a:t>
            </a:r>
            <a:r>
              <a:rPr lang="en-US" altLang="zh-CN" dirty="0"/>
              <a:t>,…</a:t>
            </a:r>
            <a:r>
              <a:rPr lang="zh-CN" altLang="en-US" dirty="0"/>
              <a:t>被试在每次按键结束后均会得到反馈。</a:t>
            </a:r>
          </a:p>
        </p:txBody>
      </p:sp>
      <p:sp>
        <p:nvSpPr>
          <p:cNvPr id="4" name="灯片编号占位符 3"/>
          <p:cNvSpPr>
            <a:spLocks noGrp="1"/>
          </p:cNvSpPr>
          <p:nvPr>
            <p:ph type="sldNum" sz="quarter" idx="5"/>
          </p:nvPr>
        </p:nvSpPr>
        <p:spPr/>
        <p:txBody>
          <a:bodyPr/>
          <a:lstStyle/>
          <a:p>
            <a:fld id="{35721C67-7CF2-4365-9654-A803E7E3626D}" type="slidenum">
              <a:rPr lang="zh-CN" altLang="en-US" smtClean="0"/>
              <a:t>9</a:t>
            </a:fld>
            <a:endParaRPr lang="zh-CN" altLang="en-US"/>
          </a:p>
        </p:txBody>
      </p:sp>
    </p:spTree>
    <p:extLst>
      <p:ext uri="{BB962C8B-B14F-4D97-AF65-F5344CB8AC3E}">
        <p14:creationId xmlns:p14="http://schemas.microsoft.com/office/powerpoint/2010/main" val="733193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实验</a:t>
            </a:r>
            <a:r>
              <a:rPr lang="en-US" altLang="zh-CN" dirty="0"/>
              <a:t>2</a:t>
            </a:r>
            <a:r>
              <a:rPr lang="zh-CN" altLang="en-US" dirty="0"/>
              <a:t>的实验结果如下，首先是反应时结果。对重点关注图形，匹配情况，图形的社会相关性进行贝叶斯重复测量方差分析。结果现实，不存在三阶交互作用，存在重点关注图形与匹配情况以及重点关注图形与图形的社会相关性的二阶交互作用，该结果说明重点关注图形能调节快同效应以及自我优势效应。对重点关注图形与图形的社会相关性的交互作用进行简单效应分析，结果发现当重点关注自我图形时，自我图形的反应时显著低于朋友图形与生人图形的反应时，当重点关注朋友图形时，朋友图形的反应时显著低于自我图形和生人图形，且自我图形的反应时最长；在重点关注生人图形时也出现了相似的结果。上述结果说明了重点关注对象对自我优势效应的影响。</a:t>
            </a:r>
          </a:p>
        </p:txBody>
      </p:sp>
      <p:sp>
        <p:nvSpPr>
          <p:cNvPr id="4" name="灯片编号占位符 3"/>
          <p:cNvSpPr>
            <a:spLocks noGrp="1"/>
          </p:cNvSpPr>
          <p:nvPr>
            <p:ph type="sldNum" sz="quarter" idx="5"/>
          </p:nvPr>
        </p:nvSpPr>
        <p:spPr/>
        <p:txBody>
          <a:bodyPr/>
          <a:lstStyle/>
          <a:p>
            <a:fld id="{35721C67-7CF2-4365-9654-A803E7E3626D}" type="slidenum">
              <a:rPr lang="zh-CN" altLang="en-US" smtClean="0"/>
              <a:t>10</a:t>
            </a:fld>
            <a:endParaRPr lang="zh-CN" altLang="en-US"/>
          </a:p>
        </p:txBody>
      </p:sp>
    </p:spTree>
    <p:extLst>
      <p:ext uri="{BB962C8B-B14F-4D97-AF65-F5344CB8AC3E}">
        <p14:creationId xmlns:p14="http://schemas.microsoft.com/office/powerpoint/2010/main" val="3552111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其次是正确率的结果。从图中可以看到，无论重点关注图形是自我图形、朋友图形或生人图形，都存在匹配条件下的正确率高于不匹配条件下的正确率，该结果说明存在快同效应。同时，可以看到，当重点关注图形为自我图形时，不匹配条件下自我图形的正确率显著低于朋友图形与生人图形；当重点关注图形为朋友图形时，不匹配条件下朋友图形的正确率显著低于自我图形和生人图形；当重点关注图形为生人图形时，不匹配条件下圣人图形的正确率显著低于自我图形和朋友图形，这些结果说明重点关注目标对自我优势效应的影响。</a:t>
            </a:r>
          </a:p>
        </p:txBody>
      </p:sp>
      <p:sp>
        <p:nvSpPr>
          <p:cNvPr id="4" name="灯片编号占位符 3"/>
          <p:cNvSpPr>
            <a:spLocks noGrp="1"/>
          </p:cNvSpPr>
          <p:nvPr>
            <p:ph type="sldNum" sz="quarter" idx="5"/>
          </p:nvPr>
        </p:nvSpPr>
        <p:spPr/>
        <p:txBody>
          <a:bodyPr/>
          <a:lstStyle/>
          <a:p>
            <a:fld id="{35721C67-7CF2-4365-9654-A803E7E3626D}" type="slidenum">
              <a:rPr lang="zh-CN" altLang="en-US" smtClean="0"/>
              <a:t>11</a:t>
            </a:fld>
            <a:endParaRPr lang="zh-CN" altLang="en-US"/>
          </a:p>
        </p:txBody>
      </p:sp>
    </p:spTree>
    <p:extLst>
      <p:ext uri="{BB962C8B-B14F-4D97-AF65-F5344CB8AC3E}">
        <p14:creationId xmlns:p14="http://schemas.microsoft.com/office/powerpoint/2010/main" val="3779356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475A75-F735-525E-EBBE-BC6F8A20BC1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5AB8048-EC91-7475-6BF1-09350D1D97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6BF8411-8241-F641-939B-D62EF0CBAA4C}"/>
              </a:ext>
            </a:extLst>
          </p:cNvPr>
          <p:cNvSpPr>
            <a:spLocks noGrp="1"/>
          </p:cNvSpPr>
          <p:nvPr>
            <p:ph type="dt" sz="half" idx="10"/>
          </p:nvPr>
        </p:nvSpPr>
        <p:spPr/>
        <p:txBody>
          <a:bodyPr/>
          <a:lstStyle/>
          <a:p>
            <a:fld id="{990FF5B7-8E42-494A-817E-7A75EF9ED1E8}" type="datetimeFigureOut">
              <a:rPr lang="zh-CN" altLang="en-US" smtClean="0"/>
              <a:t>2023/7/5</a:t>
            </a:fld>
            <a:endParaRPr lang="zh-CN" altLang="en-US"/>
          </a:p>
        </p:txBody>
      </p:sp>
      <p:sp>
        <p:nvSpPr>
          <p:cNvPr id="5" name="页脚占位符 4">
            <a:extLst>
              <a:ext uri="{FF2B5EF4-FFF2-40B4-BE49-F238E27FC236}">
                <a16:creationId xmlns:a16="http://schemas.microsoft.com/office/drawing/2014/main" id="{44C09C32-C8CE-458A-C606-83DD65D8405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92EF2FF-802C-BE94-16FB-581C69DC8C69}"/>
              </a:ext>
            </a:extLst>
          </p:cNvPr>
          <p:cNvSpPr>
            <a:spLocks noGrp="1"/>
          </p:cNvSpPr>
          <p:nvPr>
            <p:ph type="sldNum" sz="quarter" idx="12"/>
          </p:nvPr>
        </p:nvSpPr>
        <p:spPr/>
        <p:txBody>
          <a:bodyPr/>
          <a:lstStyle/>
          <a:p>
            <a:fld id="{C33CEA0F-9451-499F-A37C-BBB83CFC7A69}" type="slidenum">
              <a:rPr lang="zh-CN" altLang="en-US" smtClean="0"/>
              <a:t>‹#›</a:t>
            </a:fld>
            <a:endParaRPr lang="zh-CN" altLang="en-US"/>
          </a:p>
        </p:txBody>
      </p:sp>
    </p:spTree>
    <p:extLst>
      <p:ext uri="{BB962C8B-B14F-4D97-AF65-F5344CB8AC3E}">
        <p14:creationId xmlns:p14="http://schemas.microsoft.com/office/powerpoint/2010/main" val="4270578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887587-466A-1CEF-6B10-5B44639F27B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5728DA0-B1E2-E1BE-F7C7-BB38E30FEB8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0D28964-4E4F-4301-7719-C64AE84B6016}"/>
              </a:ext>
            </a:extLst>
          </p:cNvPr>
          <p:cNvSpPr>
            <a:spLocks noGrp="1"/>
          </p:cNvSpPr>
          <p:nvPr>
            <p:ph type="dt" sz="half" idx="10"/>
          </p:nvPr>
        </p:nvSpPr>
        <p:spPr/>
        <p:txBody>
          <a:bodyPr/>
          <a:lstStyle/>
          <a:p>
            <a:fld id="{990FF5B7-8E42-494A-817E-7A75EF9ED1E8}" type="datetimeFigureOut">
              <a:rPr lang="zh-CN" altLang="en-US" smtClean="0"/>
              <a:t>2023/7/5</a:t>
            </a:fld>
            <a:endParaRPr lang="zh-CN" altLang="en-US"/>
          </a:p>
        </p:txBody>
      </p:sp>
      <p:sp>
        <p:nvSpPr>
          <p:cNvPr id="5" name="页脚占位符 4">
            <a:extLst>
              <a:ext uri="{FF2B5EF4-FFF2-40B4-BE49-F238E27FC236}">
                <a16:creationId xmlns:a16="http://schemas.microsoft.com/office/drawing/2014/main" id="{E0794DAC-FD44-2800-8518-0E27CE7594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73A6381-3CA7-8226-35DF-213BE72A7BEB}"/>
              </a:ext>
            </a:extLst>
          </p:cNvPr>
          <p:cNvSpPr>
            <a:spLocks noGrp="1"/>
          </p:cNvSpPr>
          <p:nvPr>
            <p:ph type="sldNum" sz="quarter" idx="12"/>
          </p:nvPr>
        </p:nvSpPr>
        <p:spPr/>
        <p:txBody>
          <a:bodyPr/>
          <a:lstStyle/>
          <a:p>
            <a:fld id="{C33CEA0F-9451-499F-A37C-BBB83CFC7A69}" type="slidenum">
              <a:rPr lang="zh-CN" altLang="en-US" smtClean="0"/>
              <a:t>‹#›</a:t>
            </a:fld>
            <a:endParaRPr lang="zh-CN" altLang="en-US"/>
          </a:p>
        </p:txBody>
      </p:sp>
    </p:spTree>
    <p:extLst>
      <p:ext uri="{BB962C8B-B14F-4D97-AF65-F5344CB8AC3E}">
        <p14:creationId xmlns:p14="http://schemas.microsoft.com/office/powerpoint/2010/main" val="1098338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808DE09-DB5A-9722-77D9-D2F497C33D5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370CCDB-8E0C-E23E-2967-3FF34114877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E2C3ECC-4789-443D-0E7A-BE18575D85E0}"/>
              </a:ext>
            </a:extLst>
          </p:cNvPr>
          <p:cNvSpPr>
            <a:spLocks noGrp="1"/>
          </p:cNvSpPr>
          <p:nvPr>
            <p:ph type="dt" sz="half" idx="10"/>
          </p:nvPr>
        </p:nvSpPr>
        <p:spPr/>
        <p:txBody>
          <a:bodyPr/>
          <a:lstStyle/>
          <a:p>
            <a:fld id="{990FF5B7-8E42-494A-817E-7A75EF9ED1E8}" type="datetimeFigureOut">
              <a:rPr lang="zh-CN" altLang="en-US" smtClean="0"/>
              <a:t>2023/7/5</a:t>
            </a:fld>
            <a:endParaRPr lang="zh-CN" altLang="en-US"/>
          </a:p>
        </p:txBody>
      </p:sp>
      <p:sp>
        <p:nvSpPr>
          <p:cNvPr id="5" name="页脚占位符 4">
            <a:extLst>
              <a:ext uri="{FF2B5EF4-FFF2-40B4-BE49-F238E27FC236}">
                <a16:creationId xmlns:a16="http://schemas.microsoft.com/office/drawing/2014/main" id="{46CF5664-E320-C7FF-9153-C36EABC80D1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7FFB72A-0EFD-2B07-6AD5-2D96FF1C5092}"/>
              </a:ext>
            </a:extLst>
          </p:cNvPr>
          <p:cNvSpPr>
            <a:spLocks noGrp="1"/>
          </p:cNvSpPr>
          <p:nvPr>
            <p:ph type="sldNum" sz="quarter" idx="12"/>
          </p:nvPr>
        </p:nvSpPr>
        <p:spPr/>
        <p:txBody>
          <a:bodyPr/>
          <a:lstStyle/>
          <a:p>
            <a:fld id="{C33CEA0F-9451-499F-A37C-BBB83CFC7A69}" type="slidenum">
              <a:rPr lang="zh-CN" altLang="en-US" smtClean="0"/>
              <a:t>‹#›</a:t>
            </a:fld>
            <a:endParaRPr lang="zh-CN" altLang="en-US"/>
          </a:p>
        </p:txBody>
      </p:sp>
    </p:spTree>
    <p:extLst>
      <p:ext uri="{BB962C8B-B14F-4D97-AF65-F5344CB8AC3E}">
        <p14:creationId xmlns:p14="http://schemas.microsoft.com/office/powerpoint/2010/main" val="3552985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7FB190-B25F-AB9A-79C5-4FE514067CA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75BD0C3-874C-7E4F-61F1-1D6BD290E8C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9F95414-881F-32D8-111F-442A1943CF17}"/>
              </a:ext>
            </a:extLst>
          </p:cNvPr>
          <p:cNvSpPr>
            <a:spLocks noGrp="1"/>
          </p:cNvSpPr>
          <p:nvPr>
            <p:ph type="dt" sz="half" idx="10"/>
          </p:nvPr>
        </p:nvSpPr>
        <p:spPr/>
        <p:txBody>
          <a:bodyPr/>
          <a:lstStyle/>
          <a:p>
            <a:fld id="{990FF5B7-8E42-494A-817E-7A75EF9ED1E8}" type="datetimeFigureOut">
              <a:rPr lang="zh-CN" altLang="en-US" smtClean="0"/>
              <a:t>2023/7/5</a:t>
            </a:fld>
            <a:endParaRPr lang="zh-CN" altLang="en-US"/>
          </a:p>
        </p:txBody>
      </p:sp>
      <p:sp>
        <p:nvSpPr>
          <p:cNvPr id="5" name="页脚占位符 4">
            <a:extLst>
              <a:ext uri="{FF2B5EF4-FFF2-40B4-BE49-F238E27FC236}">
                <a16:creationId xmlns:a16="http://schemas.microsoft.com/office/drawing/2014/main" id="{1B798B72-6D3D-00F2-4CA7-8F3D2E6CD71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2284DB2-7F11-5410-C5E3-DF3B805F3597}"/>
              </a:ext>
            </a:extLst>
          </p:cNvPr>
          <p:cNvSpPr>
            <a:spLocks noGrp="1"/>
          </p:cNvSpPr>
          <p:nvPr>
            <p:ph type="sldNum" sz="quarter" idx="12"/>
          </p:nvPr>
        </p:nvSpPr>
        <p:spPr/>
        <p:txBody>
          <a:bodyPr/>
          <a:lstStyle/>
          <a:p>
            <a:fld id="{C33CEA0F-9451-499F-A37C-BBB83CFC7A69}" type="slidenum">
              <a:rPr lang="zh-CN" altLang="en-US" smtClean="0"/>
              <a:t>‹#›</a:t>
            </a:fld>
            <a:endParaRPr lang="zh-CN" altLang="en-US"/>
          </a:p>
        </p:txBody>
      </p:sp>
    </p:spTree>
    <p:extLst>
      <p:ext uri="{BB962C8B-B14F-4D97-AF65-F5344CB8AC3E}">
        <p14:creationId xmlns:p14="http://schemas.microsoft.com/office/powerpoint/2010/main" val="3967836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355FA6-2107-54EA-2037-1A7BFF77F00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DEBF674-7CCD-35F8-F970-0B9F6575E3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19DE1EF-3DA1-2836-44B7-50272DAD9850}"/>
              </a:ext>
            </a:extLst>
          </p:cNvPr>
          <p:cNvSpPr>
            <a:spLocks noGrp="1"/>
          </p:cNvSpPr>
          <p:nvPr>
            <p:ph type="dt" sz="half" idx="10"/>
          </p:nvPr>
        </p:nvSpPr>
        <p:spPr/>
        <p:txBody>
          <a:bodyPr/>
          <a:lstStyle/>
          <a:p>
            <a:fld id="{990FF5B7-8E42-494A-817E-7A75EF9ED1E8}" type="datetimeFigureOut">
              <a:rPr lang="zh-CN" altLang="en-US" smtClean="0"/>
              <a:t>2023/7/5</a:t>
            </a:fld>
            <a:endParaRPr lang="zh-CN" altLang="en-US"/>
          </a:p>
        </p:txBody>
      </p:sp>
      <p:sp>
        <p:nvSpPr>
          <p:cNvPr id="5" name="页脚占位符 4">
            <a:extLst>
              <a:ext uri="{FF2B5EF4-FFF2-40B4-BE49-F238E27FC236}">
                <a16:creationId xmlns:a16="http://schemas.microsoft.com/office/drawing/2014/main" id="{1D6851AD-58BB-BFBB-BA34-F86296533C0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6E40E7E-9051-F978-F9D2-FFA53EE2E23C}"/>
              </a:ext>
            </a:extLst>
          </p:cNvPr>
          <p:cNvSpPr>
            <a:spLocks noGrp="1"/>
          </p:cNvSpPr>
          <p:nvPr>
            <p:ph type="sldNum" sz="quarter" idx="12"/>
          </p:nvPr>
        </p:nvSpPr>
        <p:spPr/>
        <p:txBody>
          <a:bodyPr/>
          <a:lstStyle/>
          <a:p>
            <a:fld id="{C33CEA0F-9451-499F-A37C-BBB83CFC7A69}" type="slidenum">
              <a:rPr lang="zh-CN" altLang="en-US" smtClean="0"/>
              <a:t>‹#›</a:t>
            </a:fld>
            <a:endParaRPr lang="zh-CN" altLang="en-US"/>
          </a:p>
        </p:txBody>
      </p:sp>
    </p:spTree>
    <p:extLst>
      <p:ext uri="{BB962C8B-B14F-4D97-AF65-F5344CB8AC3E}">
        <p14:creationId xmlns:p14="http://schemas.microsoft.com/office/powerpoint/2010/main" val="3410546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F148F8-3119-B7F6-E761-0040780026D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296B046-D0CE-902B-EF5A-EB165963CBD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8904753-0EB9-1AC2-F322-D790E4CE3DC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1662DFF-AB1E-8988-0CBB-64F321A00D5E}"/>
              </a:ext>
            </a:extLst>
          </p:cNvPr>
          <p:cNvSpPr>
            <a:spLocks noGrp="1"/>
          </p:cNvSpPr>
          <p:nvPr>
            <p:ph type="dt" sz="half" idx="10"/>
          </p:nvPr>
        </p:nvSpPr>
        <p:spPr/>
        <p:txBody>
          <a:bodyPr/>
          <a:lstStyle/>
          <a:p>
            <a:fld id="{990FF5B7-8E42-494A-817E-7A75EF9ED1E8}" type="datetimeFigureOut">
              <a:rPr lang="zh-CN" altLang="en-US" smtClean="0"/>
              <a:t>2023/7/5</a:t>
            </a:fld>
            <a:endParaRPr lang="zh-CN" altLang="en-US"/>
          </a:p>
        </p:txBody>
      </p:sp>
      <p:sp>
        <p:nvSpPr>
          <p:cNvPr id="6" name="页脚占位符 5">
            <a:extLst>
              <a:ext uri="{FF2B5EF4-FFF2-40B4-BE49-F238E27FC236}">
                <a16:creationId xmlns:a16="http://schemas.microsoft.com/office/drawing/2014/main" id="{3D05C371-9E05-61FF-49DC-1BD294B4A20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F3B29E7-48C1-BFD7-63D8-BF878B3A1FE9}"/>
              </a:ext>
            </a:extLst>
          </p:cNvPr>
          <p:cNvSpPr>
            <a:spLocks noGrp="1"/>
          </p:cNvSpPr>
          <p:nvPr>
            <p:ph type="sldNum" sz="quarter" idx="12"/>
          </p:nvPr>
        </p:nvSpPr>
        <p:spPr/>
        <p:txBody>
          <a:bodyPr/>
          <a:lstStyle/>
          <a:p>
            <a:fld id="{C33CEA0F-9451-499F-A37C-BBB83CFC7A69}" type="slidenum">
              <a:rPr lang="zh-CN" altLang="en-US" smtClean="0"/>
              <a:t>‹#›</a:t>
            </a:fld>
            <a:endParaRPr lang="zh-CN" altLang="en-US"/>
          </a:p>
        </p:txBody>
      </p:sp>
    </p:spTree>
    <p:extLst>
      <p:ext uri="{BB962C8B-B14F-4D97-AF65-F5344CB8AC3E}">
        <p14:creationId xmlns:p14="http://schemas.microsoft.com/office/powerpoint/2010/main" val="1252123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C03EB8-6AD9-E3AC-1ADA-E27B724608C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DF33893-16FC-E55D-F94A-A288B320C2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8ABE72D-82FD-B86F-67E8-E592794A1FD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9F8179B-837D-99D3-90DC-D4ECA5D5F6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DE4B61C-C428-766B-C29B-829B6D6FFBD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793FCFA-FDF9-4EF2-A6C2-E63957B72E13}"/>
              </a:ext>
            </a:extLst>
          </p:cNvPr>
          <p:cNvSpPr>
            <a:spLocks noGrp="1"/>
          </p:cNvSpPr>
          <p:nvPr>
            <p:ph type="dt" sz="half" idx="10"/>
          </p:nvPr>
        </p:nvSpPr>
        <p:spPr/>
        <p:txBody>
          <a:bodyPr/>
          <a:lstStyle/>
          <a:p>
            <a:fld id="{990FF5B7-8E42-494A-817E-7A75EF9ED1E8}" type="datetimeFigureOut">
              <a:rPr lang="zh-CN" altLang="en-US" smtClean="0"/>
              <a:t>2023/7/5</a:t>
            </a:fld>
            <a:endParaRPr lang="zh-CN" altLang="en-US"/>
          </a:p>
        </p:txBody>
      </p:sp>
      <p:sp>
        <p:nvSpPr>
          <p:cNvPr id="8" name="页脚占位符 7">
            <a:extLst>
              <a:ext uri="{FF2B5EF4-FFF2-40B4-BE49-F238E27FC236}">
                <a16:creationId xmlns:a16="http://schemas.microsoft.com/office/drawing/2014/main" id="{7584364E-7C6A-94B7-21C4-43501874E8B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48BE5BA-9A08-972A-7768-C2B5993C557B}"/>
              </a:ext>
            </a:extLst>
          </p:cNvPr>
          <p:cNvSpPr>
            <a:spLocks noGrp="1"/>
          </p:cNvSpPr>
          <p:nvPr>
            <p:ph type="sldNum" sz="quarter" idx="12"/>
          </p:nvPr>
        </p:nvSpPr>
        <p:spPr/>
        <p:txBody>
          <a:bodyPr/>
          <a:lstStyle/>
          <a:p>
            <a:fld id="{C33CEA0F-9451-499F-A37C-BBB83CFC7A69}" type="slidenum">
              <a:rPr lang="zh-CN" altLang="en-US" smtClean="0"/>
              <a:t>‹#›</a:t>
            </a:fld>
            <a:endParaRPr lang="zh-CN" altLang="en-US"/>
          </a:p>
        </p:txBody>
      </p:sp>
    </p:spTree>
    <p:extLst>
      <p:ext uri="{BB962C8B-B14F-4D97-AF65-F5344CB8AC3E}">
        <p14:creationId xmlns:p14="http://schemas.microsoft.com/office/powerpoint/2010/main" val="193568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443274-7653-BD86-BD3D-5D91CEDB9CA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8D1F527-9B8E-9324-6F84-E49F3A06DC39}"/>
              </a:ext>
            </a:extLst>
          </p:cNvPr>
          <p:cNvSpPr>
            <a:spLocks noGrp="1"/>
          </p:cNvSpPr>
          <p:nvPr>
            <p:ph type="dt" sz="half" idx="10"/>
          </p:nvPr>
        </p:nvSpPr>
        <p:spPr/>
        <p:txBody>
          <a:bodyPr/>
          <a:lstStyle/>
          <a:p>
            <a:fld id="{990FF5B7-8E42-494A-817E-7A75EF9ED1E8}" type="datetimeFigureOut">
              <a:rPr lang="zh-CN" altLang="en-US" smtClean="0"/>
              <a:t>2023/7/5</a:t>
            </a:fld>
            <a:endParaRPr lang="zh-CN" altLang="en-US"/>
          </a:p>
        </p:txBody>
      </p:sp>
      <p:sp>
        <p:nvSpPr>
          <p:cNvPr id="4" name="页脚占位符 3">
            <a:extLst>
              <a:ext uri="{FF2B5EF4-FFF2-40B4-BE49-F238E27FC236}">
                <a16:creationId xmlns:a16="http://schemas.microsoft.com/office/drawing/2014/main" id="{6B6434B8-7ECE-CA2A-8CF1-71F7556831F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7CF07E1-21CF-DF11-DADB-A70D64F4A3A4}"/>
              </a:ext>
            </a:extLst>
          </p:cNvPr>
          <p:cNvSpPr>
            <a:spLocks noGrp="1"/>
          </p:cNvSpPr>
          <p:nvPr>
            <p:ph type="sldNum" sz="quarter" idx="12"/>
          </p:nvPr>
        </p:nvSpPr>
        <p:spPr/>
        <p:txBody>
          <a:bodyPr/>
          <a:lstStyle/>
          <a:p>
            <a:fld id="{C33CEA0F-9451-499F-A37C-BBB83CFC7A69}" type="slidenum">
              <a:rPr lang="zh-CN" altLang="en-US" smtClean="0"/>
              <a:t>‹#›</a:t>
            </a:fld>
            <a:endParaRPr lang="zh-CN" altLang="en-US"/>
          </a:p>
        </p:txBody>
      </p:sp>
    </p:spTree>
    <p:extLst>
      <p:ext uri="{BB962C8B-B14F-4D97-AF65-F5344CB8AC3E}">
        <p14:creationId xmlns:p14="http://schemas.microsoft.com/office/powerpoint/2010/main" val="2558104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4D17648-7862-3A41-E04E-53A171D0F7F2}"/>
              </a:ext>
            </a:extLst>
          </p:cNvPr>
          <p:cNvSpPr>
            <a:spLocks noGrp="1"/>
          </p:cNvSpPr>
          <p:nvPr>
            <p:ph type="dt" sz="half" idx="10"/>
          </p:nvPr>
        </p:nvSpPr>
        <p:spPr/>
        <p:txBody>
          <a:bodyPr/>
          <a:lstStyle/>
          <a:p>
            <a:fld id="{990FF5B7-8E42-494A-817E-7A75EF9ED1E8}" type="datetimeFigureOut">
              <a:rPr lang="zh-CN" altLang="en-US" smtClean="0"/>
              <a:t>2023/7/5</a:t>
            </a:fld>
            <a:endParaRPr lang="zh-CN" altLang="en-US"/>
          </a:p>
        </p:txBody>
      </p:sp>
      <p:sp>
        <p:nvSpPr>
          <p:cNvPr id="3" name="页脚占位符 2">
            <a:extLst>
              <a:ext uri="{FF2B5EF4-FFF2-40B4-BE49-F238E27FC236}">
                <a16:creationId xmlns:a16="http://schemas.microsoft.com/office/drawing/2014/main" id="{3CBA134C-6AD7-A51C-5FD8-5B7B1269E3B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8E43484-0BBE-9925-C3F9-405F37D2B60F}"/>
              </a:ext>
            </a:extLst>
          </p:cNvPr>
          <p:cNvSpPr>
            <a:spLocks noGrp="1"/>
          </p:cNvSpPr>
          <p:nvPr>
            <p:ph type="sldNum" sz="quarter" idx="12"/>
          </p:nvPr>
        </p:nvSpPr>
        <p:spPr/>
        <p:txBody>
          <a:bodyPr/>
          <a:lstStyle/>
          <a:p>
            <a:fld id="{C33CEA0F-9451-499F-A37C-BBB83CFC7A69}" type="slidenum">
              <a:rPr lang="zh-CN" altLang="en-US" smtClean="0"/>
              <a:t>‹#›</a:t>
            </a:fld>
            <a:endParaRPr lang="zh-CN" altLang="en-US"/>
          </a:p>
        </p:txBody>
      </p:sp>
    </p:spTree>
    <p:extLst>
      <p:ext uri="{BB962C8B-B14F-4D97-AF65-F5344CB8AC3E}">
        <p14:creationId xmlns:p14="http://schemas.microsoft.com/office/powerpoint/2010/main" val="1834185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86B084-1450-58E6-5369-FC2B8B5121D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66C9DE2-7F5D-BEA1-8D89-6F4C060E06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161878F-48E5-2E7A-C2B2-6239B6845B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9558888-6747-B475-4DD3-77B520902EFB}"/>
              </a:ext>
            </a:extLst>
          </p:cNvPr>
          <p:cNvSpPr>
            <a:spLocks noGrp="1"/>
          </p:cNvSpPr>
          <p:nvPr>
            <p:ph type="dt" sz="half" idx="10"/>
          </p:nvPr>
        </p:nvSpPr>
        <p:spPr/>
        <p:txBody>
          <a:bodyPr/>
          <a:lstStyle/>
          <a:p>
            <a:fld id="{990FF5B7-8E42-494A-817E-7A75EF9ED1E8}" type="datetimeFigureOut">
              <a:rPr lang="zh-CN" altLang="en-US" smtClean="0"/>
              <a:t>2023/7/5</a:t>
            </a:fld>
            <a:endParaRPr lang="zh-CN" altLang="en-US"/>
          </a:p>
        </p:txBody>
      </p:sp>
      <p:sp>
        <p:nvSpPr>
          <p:cNvPr id="6" name="页脚占位符 5">
            <a:extLst>
              <a:ext uri="{FF2B5EF4-FFF2-40B4-BE49-F238E27FC236}">
                <a16:creationId xmlns:a16="http://schemas.microsoft.com/office/drawing/2014/main" id="{ED913DB6-780C-EC30-82B5-3FFCFDB164D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1B111DD-84E6-D4CD-9938-99D126A688F6}"/>
              </a:ext>
            </a:extLst>
          </p:cNvPr>
          <p:cNvSpPr>
            <a:spLocks noGrp="1"/>
          </p:cNvSpPr>
          <p:nvPr>
            <p:ph type="sldNum" sz="quarter" idx="12"/>
          </p:nvPr>
        </p:nvSpPr>
        <p:spPr/>
        <p:txBody>
          <a:bodyPr/>
          <a:lstStyle/>
          <a:p>
            <a:fld id="{C33CEA0F-9451-499F-A37C-BBB83CFC7A69}" type="slidenum">
              <a:rPr lang="zh-CN" altLang="en-US" smtClean="0"/>
              <a:t>‹#›</a:t>
            </a:fld>
            <a:endParaRPr lang="zh-CN" altLang="en-US"/>
          </a:p>
        </p:txBody>
      </p:sp>
    </p:spTree>
    <p:extLst>
      <p:ext uri="{BB962C8B-B14F-4D97-AF65-F5344CB8AC3E}">
        <p14:creationId xmlns:p14="http://schemas.microsoft.com/office/powerpoint/2010/main" val="3772745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C0D49D-F349-C601-6C0B-9F556208254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7E61963-A4F4-0239-042C-DC0B346FE3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1581CCD-B7F8-BB12-E3E1-FAB24FB084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BDE4E9C-874E-2AC3-2EDC-63EEA8F02A66}"/>
              </a:ext>
            </a:extLst>
          </p:cNvPr>
          <p:cNvSpPr>
            <a:spLocks noGrp="1"/>
          </p:cNvSpPr>
          <p:nvPr>
            <p:ph type="dt" sz="half" idx="10"/>
          </p:nvPr>
        </p:nvSpPr>
        <p:spPr/>
        <p:txBody>
          <a:bodyPr/>
          <a:lstStyle/>
          <a:p>
            <a:fld id="{990FF5B7-8E42-494A-817E-7A75EF9ED1E8}" type="datetimeFigureOut">
              <a:rPr lang="zh-CN" altLang="en-US" smtClean="0"/>
              <a:t>2023/7/5</a:t>
            </a:fld>
            <a:endParaRPr lang="zh-CN" altLang="en-US"/>
          </a:p>
        </p:txBody>
      </p:sp>
      <p:sp>
        <p:nvSpPr>
          <p:cNvPr id="6" name="页脚占位符 5">
            <a:extLst>
              <a:ext uri="{FF2B5EF4-FFF2-40B4-BE49-F238E27FC236}">
                <a16:creationId xmlns:a16="http://schemas.microsoft.com/office/drawing/2014/main" id="{5742C24F-AE0E-B95A-A8A4-62C05DE3564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4185599-35EF-287C-74A8-5F8775D168F4}"/>
              </a:ext>
            </a:extLst>
          </p:cNvPr>
          <p:cNvSpPr>
            <a:spLocks noGrp="1"/>
          </p:cNvSpPr>
          <p:nvPr>
            <p:ph type="sldNum" sz="quarter" idx="12"/>
          </p:nvPr>
        </p:nvSpPr>
        <p:spPr/>
        <p:txBody>
          <a:bodyPr/>
          <a:lstStyle/>
          <a:p>
            <a:fld id="{C33CEA0F-9451-499F-A37C-BBB83CFC7A69}" type="slidenum">
              <a:rPr lang="zh-CN" altLang="en-US" smtClean="0"/>
              <a:t>‹#›</a:t>
            </a:fld>
            <a:endParaRPr lang="zh-CN" altLang="en-US"/>
          </a:p>
        </p:txBody>
      </p:sp>
    </p:spTree>
    <p:extLst>
      <p:ext uri="{BB962C8B-B14F-4D97-AF65-F5344CB8AC3E}">
        <p14:creationId xmlns:p14="http://schemas.microsoft.com/office/powerpoint/2010/main" val="538394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DBCC3B8-306C-5AA2-062F-FFD3C4BA95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9594212-45F0-B482-BDEE-15DBE9676F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DB377B8-8462-CF10-64AB-43090B2DD6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0FF5B7-8E42-494A-817E-7A75EF9ED1E8}" type="datetimeFigureOut">
              <a:rPr lang="zh-CN" altLang="en-US" smtClean="0"/>
              <a:t>2023/7/5</a:t>
            </a:fld>
            <a:endParaRPr lang="zh-CN" altLang="en-US"/>
          </a:p>
        </p:txBody>
      </p:sp>
      <p:sp>
        <p:nvSpPr>
          <p:cNvPr id="5" name="页脚占位符 4">
            <a:extLst>
              <a:ext uri="{FF2B5EF4-FFF2-40B4-BE49-F238E27FC236}">
                <a16:creationId xmlns:a16="http://schemas.microsoft.com/office/drawing/2014/main" id="{0898F3E8-0FBE-54D5-B28C-A3B15F0336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5514CBE-E7B9-BF42-EA34-3D26527378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3CEA0F-9451-499F-A37C-BBB83CFC7A69}" type="slidenum">
              <a:rPr lang="zh-CN" altLang="en-US" smtClean="0"/>
              <a:t>‹#›</a:t>
            </a:fld>
            <a:endParaRPr lang="zh-CN" altLang="en-US"/>
          </a:p>
        </p:txBody>
      </p:sp>
    </p:spTree>
    <p:extLst>
      <p:ext uri="{BB962C8B-B14F-4D97-AF65-F5344CB8AC3E}">
        <p14:creationId xmlns:p14="http://schemas.microsoft.com/office/powerpoint/2010/main" val="6753756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D50CA23-7912-C754-7391-3D56285E5905}"/>
              </a:ext>
            </a:extLst>
          </p:cNvPr>
          <p:cNvSpPr>
            <a:spLocks noGrp="1"/>
          </p:cNvSpPr>
          <p:nvPr>
            <p:ph type="title"/>
          </p:nvPr>
        </p:nvSpPr>
        <p:spPr>
          <a:xfrm>
            <a:off x="831850" y="1709738"/>
            <a:ext cx="10515600" cy="3203456"/>
          </a:xfrm>
        </p:spPr>
        <p:txBody>
          <a:bodyPr>
            <a:normAutofit fontScale="90000"/>
          </a:bodyPr>
          <a:lstStyle/>
          <a:p>
            <a:pPr algn="ctr">
              <a:lnSpc>
                <a:spcPct val="200000"/>
              </a:lnSpc>
            </a:pPr>
            <a:r>
              <a:rPr lang="zh-CN" altLang="en-US" sz="5300" dirty="0">
                <a:latin typeface="微软雅黑" panose="020B0503020204020204" pitchFamily="34" charset="-122"/>
                <a:ea typeface="微软雅黑" panose="020B0503020204020204" pitchFamily="34" charset="-122"/>
              </a:rPr>
              <a:t>自我优势效应中自上而下的加工机制</a:t>
            </a:r>
            <a:br>
              <a:rPr lang="zh-CN" altLang="en-US" sz="4800" dirty="0">
                <a:latin typeface="微软雅黑" panose="020B0503020204020204" pitchFamily="34" charset="-122"/>
                <a:ea typeface="微软雅黑" panose="020B0503020204020204" pitchFamily="34" charset="-122"/>
              </a:rPr>
            </a:br>
            <a:r>
              <a:rPr lang="en-US" altLang="zh-CN" sz="2700" dirty="0">
                <a:latin typeface="Times New Roman" panose="02020603050405020304" pitchFamily="18" charset="0"/>
                <a:ea typeface="微软雅黑" panose="020B0503020204020204" pitchFamily="34" charset="-122"/>
                <a:cs typeface="Times New Roman" panose="02020603050405020304" pitchFamily="18" charset="0"/>
              </a:rPr>
              <a:t>The mechanism of top-down processes in self-prioritization effect</a:t>
            </a:r>
            <a:br>
              <a:rPr lang="en-US" altLang="zh-CN" sz="4800" dirty="0">
                <a:latin typeface="微软雅黑" panose="020B0503020204020204" pitchFamily="34" charset="-122"/>
                <a:ea typeface="微软雅黑" panose="020B0503020204020204" pitchFamily="34" charset="-122"/>
              </a:rPr>
            </a:br>
            <a:endParaRPr lang="zh-CN" altLang="en-US" sz="4800" dirty="0">
              <a:latin typeface="微软雅黑" panose="020B0503020204020204" pitchFamily="34" charset="-122"/>
              <a:ea typeface="微软雅黑" panose="020B0503020204020204" pitchFamily="34" charset="-122"/>
            </a:endParaRPr>
          </a:p>
        </p:txBody>
      </p:sp>
      <p:sp>
        <p:nvSpPr>
          <p:cNvPr id="4" name="副标题 3">
            <a:extLst>
              <a:ext uri="{FF2B5EF4-FFF2-40B4-BE49-F238E27FC236}">
                <a16:creationId xmlns:a16="http://schemas.microsoft.com/office/drawing/2014/main" id="{A0458FFD-F659-AE02-4C2C-0AC0D8C915EE}"/>
              </a:ext>
            </a:extLst>
          </p:cNvPr>
          <p:cNvSpPr>
            <a:spLocks noGrp="1"/>
          </p:cNvSpPr>
          <p:nvPr>
            <p:ph type="body" idx="1"/>
          </p:nvPr>
        </p:nvSpPr>
        <p:spPr>
          <a:xfrm>
            <a:off x="2871987" y="4780532"/>
            <a:ext cx="7687156" cy="1500187"/>
          </a:xfrm>
        </p:spPr>
        <p:txBody>
          <a:bodyPr/>
          <a:lstStyle/>
          <a:p>
            <a:r>
              <a:rPr lang="zh-CN" altLang="en-US" dirty="0">
                <a:solidFill>
                  <a:schemeClr val="tx1"/>
                </a:solidFill>
                <a:latin typeface="微软雅黑" panose="020B0503020204020204" pitchFamily="34" charset="-122"/>
                <a:ea typeface="微软雅黑" panose="020B0503020204020204" pitchFamily="34" charset="-122"/>
              </a:rPr>
              <a:t>汇报人：伍嘉琪            汇报时间：</a:t>
            </a:r>
            <a:r>
              <a:rPr lang="en-US" altLang="zh-CN" dirty="0">
                <a:solidFill>
                  <a:schemeClr val="tx1"/>
                </a:solidFill>
                <a:latin typeface="微软雅黑" panose="020B0503020204020204" pitchFamily="34" charset="-122"/>
                <a:ea typeface="微软雅黑" panose="020B0503020204020204" pitchFamily="34" charset="-122"/>
              </a:rPr>
              <a:t>2023</a:t>
            </a:r>
            <a:r>
              <a:rPr lang="zh-CN" altLang="en-US" dirty="0">
                <a:solidFill>
                  <a:schemeClr val="tx1"/>
                </a:solidFill>
                <a:latin typeface="微软雅黑" panose="020B0503020204020204" pitchFamily="34" charset="-122"/>
                <a:ea typeface="微软雅黑" panose="020B0503020204020204" pitchFamily="34" charset="-122"/>
              </a:rPr>
              <a:t>年</a:t>
            </a:r>
            <a:r>
              <a:rPr lang="en-US" altLang="zh-CN" dirty="0">
                <a:solidFill>
                  <a:schemeClr val="tx1"/>
                </a:solidFill>
                <a:latin typeface="微软雅黑" panose="020B0503020204020204" pitchFamily="34" charset="-122"/>
                <a:ea typeface="微软雅黑" panose="020B0503020204020204" pitchFamily="34" charset="-122"/>
              </a:rPr>
              <a:t>07</a:t>
            </a:r>
            <a:r>
              <a:rPr lang="zh-CN" altLang="en-US" dirty="0">
                <a:solidFill>
                  <a:schemeClr val="tx1"/>
                </a:solidFill>
                <a:latin typeface="微软雅黑" panose="020B0503020204020204" pitchFamily="34" charset="-122"/>
                <a:ea typeface="微软雅黑" panose="020B0503020204020204" pitchFamily="34" charset="-122"/>
              </a:rPr>
              <a:t>月</a:t>
            </a:r>
            <a:r>
              <a:rPr lang="en-US" altLang="zh-CN" dirty="0">
                <a:solidFill>
                  <a:schemeClr val="tx1"/>
                </a:solidFill>
                <a:latin typeface="微软雅黑" panose="020B0503020204020204" pitchFamily="34" charset="-122"/>
                <a:ea typeface="微软雅黑" panose="020B0503020204020204" pitchFamily="34" charset="-122"/>
              </a:rPr>
              <a:t>05</a:t>
            </a:r>
            <a:r>
              <a:rPr lang="zh-CN" altLang="en-US" dirty="0">
                <a:solidFill>
                  <a:schemeClr val="tx1"/>
                </a:solidFill>
                <a:latin typeface="微软雅黑" panose="020B0503020204020204" pitchFamily="34" charset="-122"/>
                <a:ea typeface="微软雅黑" panose="020B0503020204020204" pitchFamily="34" charset="-122"/>
              </a:rPr>
              <a:t>日</a:t>
            </a:r>
          </a:p>
        </p:txBody>
      </p:sp>
    </p:spTree>
    <p:extLst>
      <p:ext uri="{BB962C8B-B14F-4D97-AF65-F5344CB8AC3E}">
        <p14:creationId xmlns:p14="http://schemas.microsoft.com/office/powerpoint/2010/main" val="1191239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EE0E8B4-0FCA-3680-092C-EC2B1036938C}"/>
              </a:ext>
            </a:extLst>
          </p:cNvPr>
          <p:cNvSpPr>
            <a:spLocks noGrp="1"/>
          </p:cNvSpPr>
          <p:nvPr>
            <p:ph type="title"/>
          </p:nvPr>
        </p:nvSpPr>
        <p:spPr>
          <a:xfrm>
            <a:off x="1074192" y="401204"/>
            <a:ext cx="10515600" cy="835878"/>
          </a:xfrm>
        </p:spPr>
        <p:txBody>
          <a:bodyPr/>
          <a:lstStyle/>
          <a:p>
            <a:r>
              <a:rPr lang="zh-CN" altLang="en-US" sz="3600" dirty="0">
                <a:latin typeface="微软雅黑" panose="020B0503020204020204" pitchFamily="34" charset="-122"/>
                <a:ea typeface="微软雅黑" panose="020B0503020204020204" pitchFamily="34" charset="-122"/>
              </a:rPr>
              <a:t>实验二 </a:t>
            </a:r>
            <a:r>
              <a:rPr lang="en-US" altLang="zh-CN" sz="3600" dirty="0">
                <a:latin typeface="微软雅黑" panose="020B0503020204020204" pitchFamily="34" charset="-122"/>
                <a:ea typeface="微软雅黑" panose="020B0503020204020204" pitchFamily="34" charset="-122"/>
              </a:rPr>
              <a:t>RT</a:t>
            </a:r>
            <a:r>
              <a:rPr lang="zh-CN" altLang="en-US" sz="3600" dirty="0">
                <a:latin typeface="微软雅黑" panose="020B0503020204020204" pitchFamily="34" charset="-122"/>
                <a:ea typeface="微软雅黑" panose="020B0503020204020204" pitchFamily="34" charset="-122"/>
              </a:rPr>
              <a:t>结果</a:t>
            </a:r>
          </a:p>
        </p:txBody>
      </p:sp>
      <p:grpSp>
        <p:nvGrpSpPr>
          <p:cNvPr id="6" name="组合 5">
            <a:extLst>
              <a:ext uri="{FF2B5EF4-FFF2-40B4-BE49-F238E27FC236}">
                <a16:creationId xmlns:a16="http://schemas.microsoft.com/office/drawing/2014/main" id="{FA31259C-CA00-F05D-68CC-7938E4DAE3E3}"/>
              </a:ext>
            </a:extLst>
          </p:cNvPr>
          <p:cNvGrpSpPr/>
          <p:nvPr/>
        </p:nvGrpSpPr>
        <p:grpSpPr>
          <a:xfrm>
            <a:off x="1135545" y="1415140"/>
            <a:ext cx="10566795" cy="3373490"/>
            <a:chOff x="1190136" y="1553029"/>
            <a:chExt cx="10566795" cy="3373490"/>
          </a:xfrm>
        </p:grpSpPr>
        <p:pic>
          <p:nvPicPr>
            <p:cNvPr id="3" name="图片 2">
              <a:extLst>
                <a:ext uri="{FF2B5EF4-FFF2-40B4-BE49-F238E27FC236}">
                  <a16:creationId xmlns:a16="http://schemas.microsoft.com/office/drawing/2014/main" id="{8C67E8C2-6D2E-F554-A22F-6A5F438E88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0136" y="1573291"/>
              <a:ext cx="3410894" cy="2893415"/>
            </a:xfrm>
            <a:prstGeom prst="rect">
              <a:avLst/>
            </a:prstGeom>
          </p:spPr>
        </p:pic>
        <p:pic>
          <p:nvPicPr>
            <p:cNvPr id="5" name="图片 4">
              <a:extLst>
                <a:ext uri="{FF2B5EF4-FFF2-40B4-BE49-F238E27FC236}">
                  <a16:creationId xmlns:a16="http://schemas.microsoft.com/office/drawing/2014/main" id="{FD2EDC9F-334A-A316-1437-CA5F62A2BE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4844" y="1573291"/>
              <a:ext cx="3335186" cy="2878573"/>
            </a:xfrm>
            <a:prstGeom prst="rect">
              <a:avLst/>
            </a:prstGeom>
          </p:spPr>
        </p:pic>
        <p:pic>
          <p:nvPicPr>
            <p:cNvPr id="8" name="图片 7">
              <a:extLst>
                <a:ext uri="{FF2B5EF4-FFF2-40B4-BE49-F238E27FC236}">
                  <a16:creationId xmlns:a16="http://schemas.microsoft.com/office/drawing/2014/main" id="{D97399BE-53BE-2383-9F2B-1AF7ACE6E420}"/>
                </a:ext>
              </a:extLst>
            </p:cNvPr>
            <p:cNvPicPr>
              <a:picLocks noChangeAspect="1"/>
            </p:cNvPicPr>
            <p:nvPr/>
          </p:nvPicPr>
          <p:blipFill>
            <a:blip r:embed="rId5"/>
            <a:stretch>
              <a:fillRect/>
            </a:stretch>
          </p:blipFill>
          <p:spPr>
            <a:xfrm>
              <a:off x="8253681" y="1553029"/>
              <a:ext cx="3503250" cy="2913678"/>
            </a:xfrm>
            <a:prstGeom prst="rect">
              <a:avLst/>
            </a:prstGeom>
          </p:spPr>
        </p:pic>
        <p:sp>
          <p:nvSpPr>
            <p:cNvPr id="9" name="文本框 8">
              <a:extLst>
                <a:ext uri="{FF2B5EF4-FFF2-40B4-BE49-F238E27FC236}">
                  <a16:creationId xmlns:a16="http://schemas.microsoft.com/office/drawing/2014/main" id="{76281666-6A94-CD9E-8422-55680D1C0478}"/>
                </a:ext>
              </a:extLst>
            </p:cNvPr>
            <p:cNvSpPr txBox="1"/>
            <p:nvPr/>
          </p:nvSpPr>
          <p:spPr>
            <a:xfrm>
              <a:off x="1806359" y="4556939"/>
              <a:ext cx="2406424" cy="343890"/>
            </a:xfrm>
            <a:prstGeom prst="rect">
              <a:avLst/>
            </a:prstGeom>
            <a:noFill/>
          </p:spPr>
          <p:txBody>
            <a:bodyPr wrap="square" rtlCol="0">
              <a:spAutoFit/>
            </a:bodyPr>
            <a:lstStyle/>
            <a:p>
              <a:r>
                <a:rPr lang="zh-CN" altLang="en-US" sz="1200" b="1" dirty="0"/>
                <a:t>重点关注图形为自我图形</a:t>
              </a:r>
            </a:p>
          </p:txBody>
        </p:sp>
        <p:sp>
          <p:nvSpPr>
            <p:cNvPr id="10" name="文本框 9">
              <a:extLst>
                <a:ext uri="{FF2B5EF4-FFF2-40B4-BE49-F238E27FC236}">
                  <a16:creationId xmlns:a16="http://schemas.microsoft.com/office/drawing/2014/main" id="{1646280C-0751-5760-A601-EA387472AE81}"/>
                </a:ext>
              </a:extLst>
            </p:cNvPr>
            <p:cNvSpPr txBox="1"/>
            <p:nvPr/>
          </p:nvSpPr>
          <p:spPr>
            <a:xfrm>
              <a:off x="5369226" y="4582629"/>
              <a:ext cx="2406424" cy="343890"/>
            </a:xfrm>
            <a:prstGeom prst="rect">
              <a:avLst/>
            </a:prstGeom>
            <a:noFill/>
          </p:spPr>
          <p:txBody>
            <a:bodyPr wrap="square" rtlCol="0">
              <a:spAutoFit/>
            </a:bodyPr>
            <a:lstStyle/>
            <a:p>
              <a:r>
                <a:rPr lang="zh-CN" altLang="en-US" sz="1200" b="1" dirty="0"/>
                <a:t>重点关注图形为朋友图形</a:t>
              </a:r>
            </a:p>
          </p:txBody>
        </p:sp>
        <p:sp>
          <p:nvSpPr>
            <p:cNvPr id="11" name="文本框 10">
              <a:extLst>
                <a:ext uri="{FF2B5EF4-FFF2-40B4-BE49-F238E27FC236}">
                  <a16:creationId xmlns:a16="http://schemas.microsoft.com/office/drawing/2014/main" id="{6ACAA51D-428F-DFE4-3F09-F2AF82D8DB18}"/>
                </a:ext>
              </a:extLst>
            </p:cNvPr>
            <p:cNvSpPr txBox="1"/>
            <p:nvPr/>
          </p:nvSpPr>
          <p:spPr>
            <a:xfrm>
              <a:off x="9025465" y="4568128"/>
              <a:ext cx="2406424" cy="343890"/>
            </a:xfrm>
            <a:prstGeom prst="rect">
              <a:avLst/>
            </a:prstGeom>
            <a:noFill/>
          </p:spPr>
          <p:txBody>
            <a:bodyPr wrap="square" rtlCol="0">
              <a:spAutoFit/>
            </a:bodyPr>
            <a:lstStyle/>
            <a:p>
              <a:r>
                <a:rPr lang="zh-CN" altLang="en-US" sz="1200" b="1" dirty="0"/>
                <a:t>重点关注图形为生人图形</a:t>
              </a:r>
            </a:p>
          </p:txBody>
        </p:sp>
      </p:grpSp>
      <p:sp>
        <p:nvSpPr>
          <p:cNvPr id="12" name="文本框 11">
            <a:extLst>
              <a:ext uri="{FF2B5EF4-FFF2-40B4-BE49-F238E27FC236}">
                <a16:creationId xmlns:a16="http://schemas.microsoft.com/office/drawing/2014/main" id="{0CC05C30-4949-318F-19B8-B2B69F7E166C}"/>
              </a:ext>
            </a:extLst>
          </p:cNvPr>
          <p:cNvSpPr txBox="1"/>
          <p:nvPr/>
        </p:nvSpPr>
        <p:spPr>
          <a:xfrm>
            <a:off x="838200" y="4966688"/>
            <a:ext cx="10987585" cy="1895519"/>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贝叶斯重复测量方差分析：</a:t>
            </a:r>
            <a:endParaRPr lang="en-US" altLang="zh-CN" sz="1600" dirty="0">
              <a:latin typeface="微软雅黑" panose="020B0503020204020204" pitchFamily="34" charset="-122"/>
              <a:ea typeface="微软雅黑" panose="020B0503020204020204" pitchFamily="34" charset="-122"/>
            </a:endParaRPr>
          </a:p>
          <a:p>
            <a:pPr marL="190510" indent="-190510">
              <a:lnSpc>
                <a:spcPct val="15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不存在三阶交互作用</a:t>
            </a:r>
            <a:r>
              <a:rPr lang="en-US" altLang="zh-CN" sz="1600" dirty="0">
                <a:latin typeface="微软雅黑" panose="020B0503020204020204" pitchFamily="34" charset="-122"/>
                <a:ea typeface="微软雅黑" panose="020B0503020204020204" pitchFamily="34" charset="-122"/>
              </a:rPr>
              <a:t>(BF10 = 0.506); </a:t>
            </a:r>
            <a:r>
              <a:rPr lang="zh-CN" altLang="en-US" sz="1600" dirty="0">
                <a:latin typeface="微软雅黑" panose="020B0503020204020204" pitchFamily="34" charset="-122"/>
                <a:ea typeface="微软雅黑" panose="020B0503020204020204" pitchFamily="34" charset="-122"/>
              </a:rPr>
              <a:t>不存在图片的社会相关性与匹配情况的二阶交互作用</a:t>
            </a:r>
            <a:r>
              <a:rPr lang="en-US" altLang="zh-CN" sz="1600" dirty="0">
                <a:latin typeface="微软雅黑" panose="020B0503020204020204" pitchFamily="34" charset="-122"/>
                <a:ea typeface="微软雅黑" panose="020B0503020204020204" pitchFamily="34" charset="-122"/>
              </a:rPr>
              <a:t>(BF10 = 0.112)</a:t>
            </a:r>
            <a:endParaRPr lang="zh-CN" altLang="en-US" sz="1600" dirty="0">
              <a:latin typeface="微软雅黑" panose="020B0503020204020204" pitchFamily="34" charset="-122"/>
              <a:ea typeface="微软雅黑" panose="020B0503020204020204" pitchFamily="34" charset="-122"/>
            </a:endParaRPr>
          </a:p>
          <a:p>
            <a:pPr marL="190510" indent="-190510">
              <a:lnSpc>
                <a:spcPct val="15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存在重点关注图形与匹配情况的二阶交互作用</a:t>
            </a:r>
            <a:r>
              <a:rPr lang="en-US" altLang="zh-CN" sz="1600" b="1" dirty="0">
                <a:latin typeface="微软雅黑" panose="020B0503020204020204" pitchFamily="34" charset="-122"/>
                <a:ea typeface="微软雅黑" panose="020B0503020204020204" pitchFamily="34" charset="-122"/>
              </a:rPr>
              <a:t>(BF10 = 30.027)</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存在重点关注图形与图形的社会相关性的二阶交互作用</a:t>
            </a:r>
            <a:r>
              <a:rPr lang="en-US" altLang="zh-CN" sz="1600" b="1" dirty="0">
                <a:latin typeface="微软雅黑" panose="020B0503020204020204" pitchFamily="34" charset="-122"/>
                <a:ea typeface="微软雅黑" panose="020B0503020204020204" pitchFamily="34" charset="-122"/>
              </a:rPr>
              <a:t>(BF10 = 1.041×10</a:t>
            </a:r>
            <a:r>
              <a:rPr lang="en-US" altLang="zh-CN" sz="1600" b="1" baseline="30000" dirty="0">
                <a:latin typeface="微软雅黑" panose="020B0503020204020204" pitchFamily="34" charset="-122"/>
                <a:ea typeface="微软雅黑" panose="020B0503020204020204" pitchFamily="34" charset="-122"/>
              </a:rPr>
              <a:t>+7</a:t>
            </a:r>
            <a:r>
              <a:rPr lang="en-US" altLang="zh-CN" sz="1600" b="1" dirty="0">
                <a:latin typeface="微软雅黑" panose="020B0503020204020204" pitchFamily="34" charset="-122"/>
                <a:ea typeface="微软雅黑" panose="020B0503020204020204" pitchFamily="34" charset="-122"/>
              </a:rPr>
              <a:t>)</a:t>
            </a:r>
          </a:p>
          <a:p>
            <a:pPr marL="190510" indent="-190510">
              <a:lnSpc>
                <a:spcPct val="15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简单效应分析</a:t>
            </a: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40169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EE0E8B4-0FCA-3680-092C-EC2B1036938C}"/>
              </a:ext>
            </a:extLst>
          </p:cNvPr>
          <p:cNvSpPr>
            <a:spLocks noGrp="1"/>
          </p:cNvSpPr>
          <p:nvPr>
            <p:ph type="title"/>
          </p:nvPr>
        </p:nvSpPr>
        <p:spPr>
          <a:xfrm>
            <a:off x="1090683" y="447012"/>
            <a:ext cx="10515600" cy="749334"/>
          </a:xfrm>
        </p:spPr>
        <p:txBody>
          <a:bodyPr/>
          <a:lstStyle/>
          <a:p>
            <a:r>
              <a:rPr lang="zh-CN" altLang="en-US" sz="3600" dirty="0">
                <a:latin typeface="微软雅黑" panose="020B0503020204020204" pitchFamily="34" charset="-122"/>
                <a:ea typeface="微软雅黑" panose="020B0503020204020204" pitchFamily="34" charset="-122"/>
              </a:rPr>
              <a:t>实验二 </a:t>
            </a:r>
            <a:r>
              <a:rPr lang="en-US" altLang="zh-CN" sz="3600" dirty="0">
                <a:latin typeface="微软雅黑" panose="020B0503020204020204" pitchFamily="34" charset="-122"/>
                <a:ea typeface="微软雅黑" panose="020B0503020204020204" pitchFamily="34" charset="-122"/>
              </a:rPr>
              <a:t>ACC</a:t>
            </a:r>
            <a:r>
              <a:rPr lang="zh-CN" altLang="en-US" sz="3600" dirty="0">
                <a:latin typeface="微软雅黑" panose="020B0503020204020204" pitchFamily="34" charset="-122"/>
                <a:ea typeface="微软雅黑" panose="020B0503020204020204" pitchFamily="34" charset="-122"/>
              </a:rPr>
              <a:t>结果</a:t>
            </a:r>
          </a:p>
        </p:txBody>
      </p:sp>
      <p:grpSp>
        <p:nvGrpSpPr>
          <p:cNvPr id="2" name="组合 1">
            <a:extLst>
              <a:ext uri="{FF2B5EF4-FFF2-40B4-BE49-F238E27FC236}">
                <a16:creationId xmlns:a16="http://schemas.microsoft.com/office/drawing/2014/main" id="{D754F756-1807-3073-2BAC-40FC6997E6D7}"/>
              </a:ext>
            </a:extLst>
          </p:cNvPr>
          <p:cNvGrpSpPr/>
          <p:nvPr/>
        </p:nvGrpSpPr>
        <p:grpSpPr>
          <a:xfrm>
            <a:off x="918787" y="1380402"/>
            <a:ext cx="10354426" cy="3641890"/>
            <a:chOff x="1251857" y="1626062"/>
            <a:chExt cx="10152743" cy="3570953"/>
          </a:xfrm>
        </p:grpSpPr>
        <p:pic>
          <p:nvPicPr>
            <p:cNvPr id="7" name="图片 6">
              <a:extLst>
                <a:ext uri="{FF2B5EF4-FFF2-40B4-BE49-F238E27FC236}">
                  <a16:creationId xmlns:a16="http://schemas.microsoft.com/office/drawing/2014/main" id="{4E10D2D3-AF22-D405-0FCF-146A6DED335A}"/>
                </a:ext>
              </a:extLst>
            </p:cNvPr>
            <p:cNvPicPr>
              <a:picLocks noChangeAspect="1"/>
            </p:cNvPicPr>
            <p:nvPr/>
          </p:nvPicPr>
          <p:blipFill>
            <a:blip r:embed="rId3"/>
            <a:stretch>
              <a:fillRect/>
            </a:stretch>
          </p:blipFill>
          <p:spPr>
            <a:xfrm>
              <a:off x="1251857" y="1626062"/>
              <a:ext cx="3316704" cy="3166259"/>
            </a:xfrm>
            <a:prstGeom prst="rect">
              <a:avLst/>
            </a:prstGeom>
          </p:spPr>
        </p:pic>
        <p:pic>
          <p:nvPicPr>
            <p:cNvPr id="13" name="图片 12">
              <a:extLst>
                <a:ext uri="{FF2B5EF4-FFF2-40B4-BE49-F238E27FC236}">
                  <a16:creationId xmlns:a16="http://schemas.microsoft.com/office/drawing/2014/main" id="{53D772F0-AE16-805E-5A13-527604931430}"/>
                </a:ext>
              </a:extLst>
            </p:cNvPr>
            <p:cNvPicPr>
              <a:picLocks noChangeAspect="1"/>
            </p:cNvPicPr>
            <p:nvPr/>
          </p:nvPicPr>
          <p:blipFill>
            <a:blip r:embed="rId4"/>
            <a:stretch>
              <a:fillRect/>
            </a:stretch>
          </p:blipFill>
          <p:spPr>
            <a:xfrm>
              <a:off x="4616762" y="1725195"/>
              <a:ext cx="3247603" cy="3079625"/>
            </a:xfrm>
            <a:prstGeom prst="rect">
              <a:avLst/>
            </a:prstGeom>
          </p:spPr>
        </p:pic>
        <p:pic>
          <p:nvPicPr>
            <p:cNvPr id="14" name="图片 13">
              <a:extLst>
                <a:ext uri="{FF2B5EF4-FFF2-40B4-BE49-F238E27FC236}">
                  <a16:creationId xmlns:a16="http://schemas.microsoft.com/office/drawing/2014/main" id="{44558AB7-6EDE-A385-EC7C-76674EBD4362}"/>
                </a:ext>
              </a:extLst>
            </p:cNvPr>
            <p:cNvPicPr>
              <a:picLocks noChangeAspect="1"/>
            </p:cNvPicPr>
            <p:nvPr/>
          </p:nvPicPr>
          <p:blipFill>
            <a:blip r:embed="rId5"/>
            <a:stretch>
              <a:fillRect/>
            </a:stretch>
          </p:blipFill>
          <p:spPr>
            <a:xfrm>
              <a:off x="8156997" y="1746315"/>
              <a:ext cx="3247603" cy="3079625"/>
            </a:xfrm>
            <a:prstGeom prst="rect">
              <a:avLst/>
            </a:prstGeom>
          </p:spPr>
        </p:pic>
        <p:sp>
          <p:nvSpPr>
            <p:cNvPr id="15" name="文本框 14">
              <a:extLst>
                <a:ext uri="{FF2B5EF4-FFF2-40B4-BE49-F238E27FC236}">
                  <a16:creationId xmlns:a16="http://schemas.microsoft.com/office/drawing/2014/main" id="{35F66A43-6B9D-DFC9-84A7-5EA1796FCE2C}"/>
                </a:ext>
              </a:extLst>
            </p:cNvPr>
            <p:cNvSpPr txBox="1"/>
            <p:nvPr/>
          </p:nvSpPr>
          <p:spPr>
            <a:xfrm>
              <a:off x="1846998" y="4849827"/>
              <a:ext cx="2331640" cy="347188"/>
            </a:xfrm>
            <a:prstGeom prst="rect">
              <a:avLst/>
            </a:prstGeom>
            <a:noFill/>
          </p:spPr>
          <p:txBody>
            <a:bodyPr wrap="square" rtlCol="0">
              <a:spAutoFit/>
            </a:bodyPr>
            <a:lstStyle/>
            <a:p>
              <a:r>
                <a:rPr lang="zh-CN" altLang="en-US" sz="1200" b="1" dirty="0"/>
                <a:t>重点关注图形为自我图形</a:t>
              </a:r>
            </a:p>
          </p:txBody>
        </p:sp>
        <p:sp>
          <p:nvSpPr>
            <p:cNvPr id="16" name="文本框 15">
              <a:extLst>
                <a:ext uri="{FF2B5EF4-FFF2-40B4-BE49-F238E27FC236}">
                  <a16:creationId xmlns:a16="http://schemas.microsoft.com/office/drawing/2014/main" id="{020AA3D2-5CFF-7676-F8AA-301B559629E1}"/>
                </a:ext>
              </a:extLst>
            </p:cNvPr>
            <p:cNvSpPr txBox="1"/>
            <p:nvPr/>
          </p:nvSpPr>
          <p:spPr>
            <a:xfrm>
              <a:off x="5338839" y="4849827"/>
              <a:ext cx="2331640" cy="347188"/>
            </a:xfrm>
            <a:prstGeom prst="rect">
              <a:avLst/>
            </a:prstGeom>
            <a:noFill/>
          </p:spPr>
          <p:txBody>
            <a:bodyPr wrap="square" rtlCol="0">
              <a:spAutoFit/>
            </a:bodyPr>
            <a:lstStyle/>
            <a:p>
              <a:r>
                <a:rPr lang="zh-CN" altLang="en-US" sz="1200" b="1" dirty="0"/>
                <a:t>重点关注图形为朋友图形</a:t>
              </a:r>
            </a:p>
          </p:txBody>
        </p:sp>
        <p:sp>
          <p:nvSpPr>
            <p:cNvPr id="17" name="文本框 16">
              <a:extLst>
                <a:ext uri="{FF2B5EF4-FFF2-40B4-BE49-F238E27FC236}">
                  <a16:creationId xmlns:a16="http://schemas.microsoft.com/office/drawing/2014/main" id="{805C4FEB-2245-2D1E-28B2-1AFB02CACAA6}"/>
                </a:ext>
              </a:extLst>
            </p:cNvPr>
            <p:cNvSpPr txBox="1"/>
            <p:nvPr/>
          </p:nvSpPr>
          <p:spPr>
            <a:xfrm>
              <a:off x="8828748" y="4818916"/>
              <a:ext cx="2331640" cy="347188"/>
            </a:xfrm>
            <a:prstGeom prst="rect">
              <a:avLst/>
            </a:prstGeom>
            <a:noFill/>
          </p:spPr>
          <p:txBody>
            <a:bodyPr wrap="square" rtlCol="0">
              <a:spAutoFit/>
            </a:bodyPr>
            <a:lstStyle/>
            <a:p>
              <a:r>
                <a:rPr lang="zh-CN" altLang="en-US" sz="1200" b="1" dirty="0"/>
                <a:t>重点关注图形为生人图形</a:t>
              </a:r>
            </a:p>
          </p:txBody>
        </p:sp>
      </p:grpSp>
      <p:sp>
        <p:nvSpPr>
          <p:cNvPr id="9" name="文本框 8">
            <a:extLst>
              <a:ext uri="{FF2B5EF4-FFF2-40B4-BE49-F238E27FC236}">
                <a16:creationId xmlns:a16="http://schemas.microsoft.com/office/drawing/2014/main" id="{CC29E36C-234A-1146-E181-675F8651CE5D}"/>
              </a:ext>
            </a:extLst>
          </p:cNvPr>
          <p:cNvSpPr txBox="1"/>
          <p:nvPr/>
        </p:nvSpPr>
        <p:spPr>
          <a:xfrm>
            <a:off x="918787" y="4963575"/>
            <a:ext cx="11215617" cy="1156855"/>
          </a:xfrm>
          <a:prstGeom prst="rect">
            <a:avLst/>
          </a:prstGeom>
          <a:noFill/>
        </p:spPr>
        <p:txBody>
          <a:bodyPr wrap="square">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贝叶斯重复测量方差分析：</a:t>
            </a:r>
          </a:p>
          <a:p>
            <a:pPr marL="285750" indent="-285750">
              <a:lnSpc>
                <a:spcPct val="15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存在三阶交互作用</a:t>
            </a:r>
            <a:r>
              <a:rPr lang="en-US" altLang="zh-CN" sz="1600" dirty="0">
                <a:latin typeface="微软雅黑" panose="020B0503020204020204" pitchFamily="34" charset="-122"/>
                <a:ea typeface="微软雅黑" panose="020B0503020204020204" pitchFamily="34" charset="-122"/>
              </a:rPr>
              <a:t>(BF10 = 2.902×10</a:t>
            </a:r>
            <a:r>
              <a:rPr lang="en-US" altLang="zh-CN" sz="1600" baseline="30000" dirty="0">
                <a:latin typeface="微软雅黑" panose="020B0503020204020204" pitchFamily="34" charset="-122"/>
                <a:ea typeface="微软雅黑" panose="020B0503020204020204" pitchFamily="34" charset="-122"/>
              </a:rPr>
              <a:t>+20</a:t>
            </a:r>
            <a:r>
              <a:rPr lang="en-US" altLang="zh-CN" sz="1600" dirty="0">
                <a:latin typeface="微软雅黑" panose="020B0503020204020204" pitchFamily="34" charset="-122"/>
                <a:ea typeface="微软雅黑" panose="020B0503020204020204" pitchFamily="34" charset="-122"/>
              </a:rPr>
              <a:t>); </a:t>
            </a:r>
          </a:p>
          <a:p>
            <a:pPr marL="285750" indent="-285750">
              <a:lnSpc>
                <a:spcPct val="15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简单效应分析</a:t>
            </a:r>
          </a:p>
        </p:txBody>
      </p:sp>
    </p:spTree>
    <p:extLst>
      <p:ext uri="{BB962C8B-B14F-4D97-AF65-F5344CB8AC3E}">
        <p14:creationId xmlns:p14="http://schemas.microsoft.com/office/powerpoint/2010/main" val="155550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EE0E8B4-0FCA-3680-092C-EC2B1036938C}"/>
              </a:ext>
            </a:extLst>
          </p:cNvPr>
          <p:cNvSpPr>
            <a:spLocks noGrp="1"/>
          </p:cNvSpPr>
          <p:nvPr>
            <p:ph type="title"/>
          </p:nvPr>
        </p:nvSpPr>
        <p:spPr/>
        <p:txBody>
          <a:bodyPr/>
          <a:lstStyle/>
          <a:p>
            <a:r>
              <a:rPr lang="zh-CN" altLang="en-US" sz="3600" dirty="0">
                <a:latin typeface="微软雅黑" panose="020B0503020204020204" pitchFamily="34" charset="-122"/>
                <a:ea typeface="微软雅黑" panose="020B0503020204020204" pitchFamily="34" charset="-122"/>
              </a:rPr>
              <a:t>结论</a:t>
            </a:r>
          </a:p>
        </p:txBody>
      </p:sp>
      <p:sp>
        <p:nvSpPr>
          <p:cNvPr id="2" name="内容占位符 1">
            <a:extLst>
              <a:ext uri="{FF2B5EF4-FFF2-40B4-BE49-F238E27FC236}">
                <a16:creationId xmlns:a16="http://schemas.microsoft.com/office/drawing/2014/main" id="{8B96E849-5869-A78D-02EF-E630AEB83577}"/>
              </a:ext>
            </a:extLst>
          </p:cNvPr>
          <p:cNvSpPr>
            <a:spLocks noGrp="1"/>
          </p:cNvSpPr>
          <p:nvPr>
            <p:ph idx="1"/>
          </p:nvPr>
        </p:nvSpPr>
        <p:spPr>
          <a:xfrm>
            <a:off x="838200" y="1825625"/>
            <a:ext cx="10998200" cy="4351338"/>
          </a:xfrm>
        </p:spPr>
        <p:txBody>
          <a:bodyPr/>
          <a:lstStyle/>
          <a:p>
            <a:pPr>
              <a:lnSpc>
                <a:spcPct val="150000"/>
              </a:lnSpc>
            </a:pPr>
            <a:r>
              <a:rPr lang="zh-CN" altLang="en-US" sz="2000" dirty="0">
                <a:latin typeface="微软雅黑" panose="020B0503020204020204" pitchFamily="34" charset="-122"/>
                <a:ea typeface="微软雅黑" panose="020B0503020204020204" pitchFamily="34" charset="-122"/>
              </a:rPr>
              <a:t>任务目标优势性作为一种自上而下的因素，对自我联结范式的两个经典效应都产生了调节作用。</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当实验任务设定了明确的目标后，个体会优先加工目标相关的信息。自我优势效应可能反映了个体自发的任务目标下的加工特点</a:t>
            </a:r>
            <a:endParaRPr lang="en-US" altLang="zh-CN" sz="2000" dirty="0">
              <a:latin typeface="微软雅黑" panose="020B0503020204020204" pitchFamily="34" charset="-122"/>
              <a:ea typeface="微软雅黑" panose="020B0503020204020204" pitchFamily="34" charset="-122"/>
            </a:endParaRPr>
          </a:p>
          <a:p>
            <a:endParaRPr lang="en-US" altLang="zh-CN" sz="2800" spc="95" dirty="0">
              <a:solidFill>
                <a:srgbClr val="000000"/>
              </a:solidFill>
              <a:ea typeface="思源黑体"/>
            </a:endParaRPr>
          </a:p>
          <a:p>
            <a:endParaRPr lang="zh-CN" altLang="en-US" dirty="0"/>
          </a:p>
        </p:txBody>
      </p:sp>
    </p:spTree>
    <p:extLst>
      <p:ext uri="{BB962C8B-B14F-4D97-AF65-F5344CB8AC3E}">
        <p14:creationId xmlns:p14="http://schemas.microsoft.com/office/powerpoint/2010/main" val="2139032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EE0E8B4-0FCA-3680-092C-EC2B1036938C}"/>
              </a:ext>
            </a:extLst>
          </p:cNvPr>
          <p:cNvSpPr>
            <a:spLocks noGrp="1"/>
          </p:cNvSpPr>
          <p:nvPr>
            <p:ph type="title"/>
          </p:nvPr>
        </p:nvSpPr>
        <p:spPr/>
        <p:txBody>
          <a:bodyPr/>
          <a:lstStyle/>
          <a:p>
            <a:r>
              <a:rPr lang="zh-CN" altLang="en-US" sz="3600" dirty="0">
                <a:latin typeface="微软雅黑" panose="020B0503020204020204" pitchFamily="34" charset="-122"/>
                <a:ea typeface="微软雅黑" panose="020B0503020204020204" pitchFamily="34" charset="-122"/>
              </a:rPr>
              <a:t>学期进展</a:t>
            </a:r>
          </a:p>
        </p:txBody>
      </p:sp>
      <p:sp>
        <p:nvSpPr>
          <p:cNvPr id="2" name="内容占位符 1">
            <a:extLst>
              <a:ext uri="{FF2B5EF4-FFF2-40B4-BE49-F238E27FC236}">
                <a16:creationId xmlns:a16="http://schemas.microsoft.com/office/drawing/2014/main" id="{8B96E849-5869-A78D-02EF-E630AEB83577}"/>
              </a:ext>
            </a:extLst>
          </p:cNvPr>
          <p:cNvSpPr>
            <a:spLocks noGrp="1"/>
          </p:cNvSpPr>
          <p:nvPr>
            <p:ph idx="1"/>
          </p:nvPr>
        </p:nvSpPr>
        <p:spPr>
          <a:xfrm>
            <a:off x="838200" y="1825625"/>
            <a:ext cx="10998200" cy="4351338"/>
          </a:xfrm>
        </p:spPr>
        <p:txBody>
          <a:bodyPr/>
          <a:lstStyle/>
          <a:p>
            <a:pPr>
              <a:lnSpc>
                <a:spcPct val="150000"/>
              </a:lnSpc>
            </a:pPr>
            <a:r>
              <a:rPr lang="zh-CN" altLang="en-US" sz="2000" dirty="0">
                <a:latin typeface="微软雅黑" panose="020B0503020204020204" pitchFamily="34" charset="-122"/>
                <a:ea typeface="微软雅黑" panose="020B0503020204020204" pitchFamily="34" charset="-122"/>
              </a:rPr>
              <a:t>本学期：实验</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实验设计修改、实验程序编写、数据收集</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spc="95" dirty="0">
                <a:solidFill>
                  <a:srgbClr val="000000"/>
                </a:solidFill>
                <a:latin typeface="微软雅黑" panose="020B0503020204020204" pitchFamily="34" charset="-122"/>
                <a:ea typeface="微软雅黑" panose="020B0503020204020204" pitchFamily="34" charset="-122"/>
              </a:rPr>
              <a:t>近期规划：继续收集实验</a:t>
            </a:r>
            <a:r>
              <a:rPr lang="en-US" altLang="zh-CN" sz="2000" spc="95" dirty="0">
                <a:solidFill>
                  <a:srgbClr val="000000"/>
                </a:solidFill>
                <a:latin typeface="微软雅黑" panose="020B0503020204020204" pitchFamily="34" charset="-122"/>
                <a:ea typeface="微软雅黑" panose="020B0503020204020204" pitchFamily="34" charset="-122"/>
              </a:rPr>
              <a:t>2</a:t>
            </a:r>
            <a:r>
              <a:rPr lang="zh-CN" altLang="en-US" sz="2000" spc="95" dirty="0">
                <a:solidFill>
                  <a:srgbClr val="000000"/>
                </a:solidFill>
                <a:latin typeface="微软雅黑" panose="020B0503020204020204" pitchFamily="34" charset="-122"/>
                <a:ea typeface="微软雅黑" panose="020B0503020204020204" pitchFamily="34" charset="-122"/>
              </a:rPr>
              <a:t>数据；写预注册报告</a:t>
            </a:r>
            <a:endParaRPr lang="en-US" altLang="zh-CN" sz="2800" spc="95" dirty="0">
              <a:solidFill>
                <a:srgbClr val="000000"/>
              </a:solidFill>
              <a:ea typeface="思源黑体"/>
            </a:endParaRPr>
          </a:p>
          <a:p>
            <a:endParaRPr lang="zh-CN" altLang="en-US" dirty="0"/>
          </a:p>
        </p:txBody>
      </p:sp>
    </p:spTree>
    <p:extLst>
      <p:ext uri="{BB962C8B-B14F-4D97-AF65-F5344CB8AC3E}">
        <p14:creationId xmlns:p14="http://schemas.microsoft.com/office/powerpoint/2010/main" val="3752753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EE0E8B4-0FCA-3680-092C-EC2B1036938C}"/>
              </a:ext>
            </a:extLst>
          </p:cNvPr>
          <p:cNvSpPr>
            <a:spLocks noGrp="1"/>
          </p:cNvSpPr>
          <p:nvPr>
            <p:ph type="ctrTitle"/>
          </p:nvPr>
        </p:nvSpPr>
        <p:spPr>
          <a:xfrm>
            <a:off x="1625600" y="1492477"/>
            <a:ext cx="9144000" cy="2387600"/>
          </a:xfrm>
        </p:spPr>
        <p:txBody>
          <a:bodyPr>
            <a:normAutofit/>
          </a:bodyPr>
          <a:lstStyle/>
          <a:p>
            <a:r>
              <a:rPr lang="en-US" altLang="zh-CN" sz="6600" dirty="0" err="1">
                <a:latin typeface="微软雅黑" panose="020B0503020204020204" pitchFamily="34" charset="-122"/>
                <a:ea typeface="微软雅黑" panose="020B0503020204020204" pitchFamily="34" charset="-122"/>
              </a:rPr>
              <a:t>Github</a:t>
            </a:r>
            <a:r>
              <a:rPr lang="en-US" altLang="zh-CN" sz="6600" dirty="0">
                <a:latin typeface="微软雅黑" panose="020B0503020204020204" pitchFamily="34" charset="-122"/>
                <a:ea typeface="微软雅黑" panose="020B0503020204020204" pitchFamily="34" charset="-122"/>
              </a:rPr>
              <a:t> repo</a:t>
            </a:r>
            <a:endParaRPr lang="zh-CN" altLang="en-US" sz="6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70959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9BB891-5AB0-C230-869E-61ADDD47C758}"/>
              </a:ext>
            </a:extLst>
          </p:cNvPr>
          <p:cNvSpPr>
            <a:spLocks noGrp="1"/>
          </p:cNvSpPr>
          <p:nvPr>
            <p:ph type="title"/>
          </p:nvPr>
        </p:nvSpPr>
        <p:spPr>
          <a:xfrm>
            <a:off x="838200" y="365126"/>
            <a:ext cx="10515600" cy="1047418"/>
          </a:xfrm>
        </p:spPr>
        <p:txBody>
          <a:bodyPr>
            <a:normAutofit/>
          </a:bodyPr>
          <a:lstStyle/>
          <a:p>
            <a:r>
              <a:rPr lang="zh-CN" altLang="en-US" sz="3600" dirty="0">
                <a:latin typeface="微软雅黑" panose="020B0503020204020204" pitchFamily="34" charset="-122"/>
                <a:ea typeface="微软雅黑" panose="020B0503020204020204" pitchFamily="34" charset="-122"/>
              </a:rPr>
              <a:t>引言</a:t>
            </a:r>
          </a:p>
        </p:txBody>
      </p:sp>
      <p:sp>
        <p:nvSpPr>
          <p:cNvPr id="4" name="内容占位符 3">
            <a:extLst>
              <a:ext uri="{FF2B5EF4-FFF2-40B4-BE49-F238E27FC236}">
                <a16:creationId xmlns:a16="http://schemas.microsoft.com/office/drawing/2014/main" id="{695D730A-528C-1B9F-5E62-2D1194B8E465}"/>
              </a:ext>
            </a:extLst>
          </p:cNvPr>
          <p:cNvSpPr>
            <a:spLocks noGrp="1"/>
          </p:cNvSpPr>
          <p:nvPr>
            <p:ph idx="1"/>
          </p:nvPr>
        </p:nvSpPr>
        <p:spPr>
          <a:xfrm>
            <a:off x="838200" y="1412544"/>
            <a:ext cx="11028528" cy="5080330"/>
          </a:xfrm>
        </p:spPr>
        <p:txBody>
          <a:bodyPr>
            <a:normAutofit lnSpcReduction="10000"/>
          </a:bodyPr>
          <a:lstStyle/>
          <a:p>
            <a:pPr>
              <a:lnSpc>
                <a:spcPct val="150000"/>
              </a:lnSpc>
            </a:pPr>
            <a:r>
              <a:rPr lang="zh-CN" altLang="en-US" sz="2000" b="1" dirty="0">
                <a:latin typeface="微软雅黑" panose="020B0503020204020204" pitchFamily="34" charset="-122"/>
                <a:ea typeface="微软雅黑" panose="020B0503020204020204" pitchFamily="34" charset="-122"/>
              </a:rPr>
              <a:t>自我优势效应</a:t>
            </a:r>
            <a:r>
              <a:rPr lang="en-US" altLang="zh-CN" sz="2000" b="1" dirty="0">
                <a:latin typeface="微软雅黑" panose="020B0503020204020204" pitchFamily="34" charset="-122"/>
                <a:ea typeface="微软雅黑" panose="020B0503020204020204" pitchFamily="34" charset="-122"/>
              </a:rPr>
              <a:t>(self-prioritization effect, SPE)</a:t>
            </a:r>
          </a:p>
          <a:p>
            <a:pPr lvl="1">
              <a:lnSpc>
                <a:spcPct val="150000"/>
              </a:lnSpc>
            </a:pPr>
            <a:r>
              <a:rPr lang="zh-CN" altLang="en-US" sz="1800" dirty="0">
                <a:latin typeface="微软雅黑" panose="020B0503020204020204" pitchFamily="34" charset="-122"/>
                <a:ea typeface="微软雅黑" panose="020B0503020204020204" pitchFamily="34" charset="-122"/>
              </a:rPr>
              <a:t>个体对自我相关刺激的反应更快、更准确的信息加工及反应优势的现象 。</a:t>
            </a:r>
            <a:endParaRPr lang="en-US" altLang="zh-CN" sz="1800" dirty="0">
              <a:latin typeface="微软雅黑" panose="020B0503020204020204" pitchFamily="34" charset="-122"/>
              <a:ea typeface="微软雅黑" panose="020B0503020204020204" pitchFamily="34" charset="-122"/>
            </a:endParaRPr>
          </a:p>
          <a:p>
            <a:pPr>
              <a:lnSpc>
                <a:spcPct val="150000"/>
              </a:lnSpc>
            </a:pPr>
            <a:r>
              <a:rPr lang="zh-CN" altLang="en-US" sz="2000" b="1" dirty="0">
                <a:latin typeface="微软雅黑" panose="020B0503020204020204" pitchFamily="34" charset="-122"/>
                <a:ea typeface="微软雅黑" panose="020B0503020204020204" pitchFamily="34" charset="-122"/>
              </a:rPr>
              <a:t>自下而上的加工</a:t>
            </a:r>
            <a:endParaRPr lang="en-US" altLang="zh-CN" sz="2000" b="1" dirty="0">
              <a:latin typeface="微软雅黑" panose="020B0503020204020204" pitchFamily="34" charset="-122"/>
              <a:ea typeface="微软雅黑" panose="020B0503020204020204" pitchFamily="34" charset="-122"/>
            </a:endParaRPr>
          </a:p>
          <a:p>
            <a:pPr lvl="1">
              <a:lnSpc>
                <a:spcPct val="150000"/>
              </a:lnSpc>
            </a:pPr>
            <a:r>
              <a:rPr lang="zh-CN" altLang="en-US" sz="1800" dirty="0">
                <a:latin typeface="微软雅黑" panose="020B0503020204020204" pitchFamily="34" charset="-122"/>
                <a:ea typeface="微软雅黑" panose="020B0503020204020204" pitchFamily="34" charset="-122"/>
              </a:rPr>
              <a:t>自我注意模型</a:t>
            </a:r>
            <a:r>
              <a:rPr lang="en-US" altLang="zh-CN" sz="1800" dirty="0">
                <a:latin typeface="微软雅黑" panose="020B0503020204020204" pitchFamily="34" charset="-122"/>
                <a:ea typeface="微软雅黑" panose="020B0503020204020204" pitchFamily="34" charset="-122"/>
              </a:rPr>
              <a:t>(SAN)</a:t>
            </a:r>
            <a:r>
              <a:rPr lang="zh-CN" altLang="en-US" sz="1800" dirty="0">
                <a:latin typeface="微软雅黑" panose="020B0503020204020204" pitchFamily="34" charset="-122"/>
                <a:ea typeface="微软雅黑" panose="020B0503020204020204" pitchFamily="34" charset="-122"/>
              </a:rPr>
              <a:t>提出自我优势效应主要是自下而上的加工过程。</a:t>
            </a:r>
            <a:endParaRPr lang="en-US" altLang="zh-CN" sz="1800" dirty="0">
              <a:latin typeface="微软雅黑" panose="020B0503020204020204" pitchFamily="34" charset="-122"/>
              <a:ea typeface="微软雅黑" panose="020B0503020204020204" pitchFamily="34" charset="-122"/>
            </a:endParaRPr>
          </a:p>
          <a:p>
            <a:pPr lvl="1">
              <a:lnSpc>
                <a:spcPct val="150000"/>
              </a:lnSpc>
            </a:pPr>
            <a:r>
              <a:rPr lang="zh-CN" altLang="en-US" sz="1800" dirty="0">
                <a:latin typeface="微软雅黑" panose="020B0503020204020204" pitchFamily="34" charset="-122"/>
                <a:ea typeface="微软雅黑" panose="020B0503020204020204" pitchFamily="34" charset="-122"/>
              </a:rPr>
              <a:t>自下而上刺激驱动的加工是不受意识控制的、自动化识别过程。</a:t>
            </a:r>
            <a:endParaRPr lang="en-US" altLang="zh-CN" sz="1800" dirty="0">
              <a:latin typeface="微软雅黑" panose="020B0503020204020204" pitchFamily="34" charset="-122"/>
              <a:ea typeface="微软雅黑" panose="020B0503020204020204" pitchFamily="34" charset="-122"/>
            </a:endParaRPr>
          </a:p>
          <a:p>
            <a:pPr>
              <a:lnSpc>
                <a:spcPct val="150000"/>
              </a:lnSpc>
            </a:pPr>
            <a:r>
              <a:rPr lang="zh-CN" altLang="en-US" sz="2000" b="1" dirty="0">
                <a:latin typeface="微软雅黑" panose="020B0503020204020204" pitchFamily="34" charset="-122"/>
                <a:ea typeface="微软雅黑" panose="020B0503020204020204" pitchFamily="34" charset="-122"/>
              </a:rPr>
              <a:t>自上而下的加工</a:t>
            </a:r>
            <a:endParaRPr lang="en-US" altLang="zh-CN" sz="2000" b="1" dirty="0">
              <a:latin typeface="微软雅黑" panose="020B0503020204020204" pitchFamily="34" charset="-122"/>
              <a:ea typeface="微软雅黑" panose="020B0503020204020204" pitchFamily="34" charset="-122"/>
            </a:endParaRPr>
          </a:p>
          <a:p>
            <a:pPr lvl="1">
              <a:lnSpc>
                <a:spcPct val="150000"/>
              </a:lnSpc>
            </a:pPr>
            <a:r>
              <a:rPr lang="zh-CN" altLang="en-US" sz="1800" dirty="0">
                <a:latin typeface="微软雅黑" panose="020B0503020204020204" pitchFamily="34" charset="-122"/>
                <a:ea typeface="微软雅黑" panose="020B0503020204020204" pitchFamily="34" charset="-122"/>
              </a:rPr>
              <a:t>选择性注意模型认为信息加工存在两个相互作用的加工过程：自上而下目标导向的加工和自下而上的由刺激驱动的加工</a:t>
            </a:r>
            <a:r>
              <a:rPr lang="en-US" altLang="zh-CN" sz="1800" dirty="0">
                <a:latin typeface="微软雅黑" panose="020B0503020204020204" pitchFamily="34" charset="-122"/>
                <a:ea typeface="微软雅黑" panose="020B0503020204020204" pitchFamily="34" charset="-122"/>
              </a:rPr>
              <a:t>(</a:t>
            </a:r>
            <a:r>
              <a:rPr lang="en-US" altLang="zh-CN" sz="1800" dirty="0" err="1">
                <a:latin typeface="微软雅黑" panose="020B0503020204020204" pitchFamily="34" charset="-122"/>
                <a:ea typeface="微软雅黑" panose="020B0503020204020204" pitchFamily="34" charset="-122"/>
              </a:rPr>
              <a:t>Theeuwes</a:t>
            </a:r>
            <a:r>
              <a:rPr lang="en-US" altLang="zh-CN" sz="1800" dirty="0">
                <a:latin typeface="微软雅黑" panose="020B0503020204020204" pitchFamily="34" charset="-122"/>
                <a:ea typeface="微软雅黑" panose="020B0503020204020204" pitchFamily="34" charset="-122"/>
              </a:rPr>
              <a:t>, 2010)</a:t>
            </a:r>
            <a:r>
              <a:rPr lang="zh-CN" altLang="en-US"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a:p>
            <a:pPr lvl="1">
              <a:lnSpc>
                <a:spcPct val="150000"/>
              </a:lnSpc>
            </a:pPr>
            <a:r>
              <a:rPr lang="zh-CN" altLang="en-US" sz="1800" dirty="0">
                <a:latin typeface="微软雅黑" panose="020B0503020204020204" pitchFamily="34" charset="-122"/>
                <a:ea typeface="微软雅黑" panose="020B0503020204020204" pitchFamily="34" charset="-122"/>
              </a:rPr>
              <a:t>自我优势效应中存在着自上而下的影响因素，如预期，实验设计</a:t>
            </a:r>
            <a:endParaRPr lang="en-US" altLang="zh-CN" sz="18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问题：自上而下的加工如何影响自我优势效应？</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59928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9BB891-5AB0-C230-869E-61ADDD47C758}"/>
              </a:ext>
            </a:extLst>
          </p:cNvPr>
          <p:cNvSpPr>
            <a:spLocks noGrp="1"/>
          </p:cNvSpPr>
          <p:nvPr>
            <p:ph type="title"/>
          </p:nvPr>
        </p:nvSpPr>
        <p:spPr>
          <a:xfrm>
            <a:off x="838200" y="365126"/>
            <a:ext cx="10515600" cy="972356"/>
          </a:xfrm>
        </p:spPr>
        <p:txBody>
          <a:bodyPr>
            <a:normAutofit/>
          </a:bodyPr>
          <a:lstStyle/>
          <a:p>
            <a:r>
              <a:rPr lang="zh-CN" altLang="en-US" sz="3600" dirty="0">
                <a:latin typeface="微软雅黑" panose="020B0503020204020204" pitchFamily="34" charset="-122"/>
                <a:ea typeface="微软雅黑" panose="020B0503020204020204" pitchFamily="34" charset="-122"/>
              </a:rPr>
              <a:t>假设</a:t>
            </a:r>
          </a:p>
        </p:txBody>
      </p:sp>
      <p:sp>
        <p:nvSpPr>
          <p:cNvPr id="4" name="内容占位符 3">
            <a:extLst>
              <a:ext uri="{FF2B5EF4-FFF2-40B4-BE49-F238E27FC236}">
                <a16:creationId xmlns:a16="http://schemas.microsoft.com/office/drawing/2014/main" id="{6DF7B051-480C-7364-8A6D-99BA52DEA373}"/>
              </a:ext>
            </a:extLst>
          </p:cNvPr>
          <p:cNvSpPr>
            <a:spLocks noGrp="1"/>
          </p:cNvSpPr>
          <p:nvPr>
            <p:ph idx="1"/>
          </p:nvPr>
        </p:nvSpPr>
        <p:spPr>
          <a:xfrm>
            <a:off x="838200" y="1446663"/>
            <a:ext cx="11008057" cy="4974609"/>
          </a:xfrm>
        </p:spPr>
        <p:txBody>
          <a:bodyPr>
            <a:normAutofit/>
          </a:bodyPr>
          <a:lstStyle/>
          <a:p>
            <a:pPr>
              <a:lnSpc>
                <a:spcPct val="150000"/>
              </a:lnSpc>
            </a:pPr>
            <a:r>
              <a:rPr lang="zh-CN" altLang="en-US" sz="2000" dirty="0">
                <a:latin typeface="微软雅黑" panose="020B0503020204020204" pitchFamily="34" charset="-122"/>
                <a:ea typeface="微软雅黑" panose="020B0503020204020204" pitchFamily="34" charset="-122"/>
              </a:rPr>
              <a:t>本课题操纵实验任务中的任务优先性，试图探索</a:t>
            </a:r>
            <a:r>
              <a:rPr lang="zh-CN" altLang="en-US" sz="2000" b="1" dirty="0">
                <a:latin typeface="微软雅黑" panose="020B0503020204020204" pitchFamily="34" charset="-122"/>
                <a:ea typeface="微软雅黑" panose="020B0503020204020204" pitchFamily="34" charset="-122"/>
              </a:rPr>
              <a:t>任务优先性</a:t>
            </a:r>
            <a:r>
              <a:rPr lang="zh-CN" altLang="en-US" sz="2000" dirty="0">
                <a:latin typeface="微软雅黑" panose="020B0503020204020204" pitchFamily="34" charset="-122"/>
                <a:ea typeface="微软雅黑" panose="020B0503020204020204" pitchFamily="34" charset="-122"/>
              </a:rPr>
              <a:t>能否作为自上而下的调节机制影响自我优势效应。</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b="1" dirty="0">
                <a:latin typeface="微软雅黑" panose="020B0503020204020204" pitchFamily="34" charset="-122"/>
                <a:ea typeface="微软雅黑" panose="020B0503020204020204" pitchFamily="34" charset="-122"/>
              </a:rPr>
              <a:t>自我联结学习范式</a:t>
            </a:r>
            <a:r>
              <a:rPr lang="zh-CN" altLang="en-US" sz="2000" dirty="0">
                <a:latin typeface="微软雅黑" panose="020B0503020204020204" pitchFamily="34" charset="-122"/>
                <a:ea typeface="微软雅黑" panose="020B0503020204020204" pitchFamily="34" charset="-122"/>
              </a:rPr>
              <a:t>是目前研究自我优势效应的主要实验范式，经典实验结果包括快同效应与自我优势效应，据此设计两项实验，以探究任务优先性对快同效应及自我优势效应的影响。</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b="1" dirty="0">
                <a:latin typeface="微软雅黑" panose="020B0503020204020204" pitchFamily="34" charset="-122"/>
                <a:ea typeface="微软雅黑" panose="020B0503020204020204" pitchFamily="34" charset="-122"/>
              </a:rPr>
              <a:t>本研究假设</a:t>
            </a:r>
            <a:r>
              <a:rPr lang="zh-CN" altLang="en-US" sz="2000" dirty="0">
                <a:latin typeface="微软雅黑" panose="020B0503020204020204" pitchFamily="34" charset="-122"/>
                <a:ea typeface="微软雅黑" panose="020B0503020204020204" pitchFamily="34" charset="-122"/>
              </a:rPr>
              <a:t>：在没有明确的自上而下因素（如任务目标）的情境下， 个体自发以自我相关性为优先反应目标，表现出自我优势效应；而当自上而下因素发挥作用时，自我优势效应可能会受到调节。</a:t>
            </a:r>
            <a:endParaRPr lang="en-US" altLang="zh-CN" sz="2000" dirty="0">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2764220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08AC55F-05A2-25E3-795D-7D7D8359EBB8}"/>
              </a:ext>
            </a:extLst>
          </p:cNvPr>
          <p:cNvSpPr>
            <a:spLocks noGrp="1"/>
          </p:cNvSpPr>
          <p:nvPr>
            <p:ph type="title"/>
          </p:nvPr>
        </p:nvSpPr>
        <p:spPr>
          <a:xfrm>
            <a:off x="838200" y="365125"/>
            <a:ext cx="10515600" cy="904117"/>
          </a:xfrm>
        </p:spPr>
        <p:txBody>
          <a:bodyPr>
            <a:normAutofit/>
          </a:bodyPr>
          <a:lstStyle/>
          <a:p>
            <a:r>
              <a:rPr lang="zh-CN" altLang="en-US" sz="3600" dirty="0">
                <a:latin typeface="微软雅黑" panose="020B0503020204020204" pitchFamily="34" charset="-122"/>
                <a:ea typeface="微软雅黑" panose="020B0503020204020204" pitchFamily="34" charset="-122"/>
              </a:rPr>
              <a:t>实验一：判断优先级对自我优势效应的影响</a:t>
            </a:r>
          </a:p>
        </p:txBody>
      </p:sp>
      <p:sp>
        <p:nvSpPr>
          <p:cNvPr id="5" name="内容占位符 4">
            <a:extLst>
              <a:ext uri="{FF2B5EF4-FFF2-40B4-BE49-F238E27FC236}">
                <a16:creationId xmlns:a16="http://schemas.microsoft.com/office/drawing/2014/main" id="{BD61E0D1-09C1-0DD6-008F-B49CE64BC44B}"/>
              </a:ext>
            </a:extLst>
          </p:cNvPr>
          <p:cNvSpPr>
            <a:spLocks noGrp="1"/>
          </p:cNvSpPr>
          <p:nvPr>
            <p:ph idx="1"/>
          </p:nvPr>
        </p:nvSpPr>
        <p:spPr>
          <a:xfrm>
            <a:off x="838200" y="1433014"/>
            <a:ext cx="10515600" cy="5424985"/>
          </a:xfrm>
        </p:spPr>
        <p:txBody>
          <a:bodyPr/>
          <a:lstStyle/>
          <a:p>
            <a:pPr>
              <a:lnSpc>
                <a:spcPct val="150000"/>
              </a:lnSpc>
            </a:pPr>
            <a:r>
              <a:rPr lang="zh-CN" altLang="en-US" sz="2000" dirty="0">
                <a:latin typeface="微软雅黑" panose="020B0503020204020204" pitchFamily="34" charset="-122"/>
                <a:ea typeface="微软雅黑" panose="020B0503020204020204" pitchFamily="34" charset="-122"/>
              </a:rPr>
              <a:t>实验设计：</a:t>
            </a:r>
            <a:r>
              <a:rPr lang="en-US" altLang="zh-CN" sz="2000" dirty="0">
                <a:latin typeface="微软雅黑" panose="020B0503020204020204" pitchFamily="34" charset="-122"/>
                <a:ea typeface="微软雅黑" panose="020B0503020204020204" pitchFamily="34" charset="-122"/>
              </a:rPr>
              <a:t>2×3×2 </a:t>
            </a:r>
            <a:r>
              <a:rPr lang="zh-CN" altLang="en-US" sz="2000" dirty="0">
                <a:latin typeface="微软雅黑" panose="020B0503020204020204" pitchFamily="34" charset="-122"/>
                <a:ea typeface="微软雅黑" panose="020B0503020204020204" pitchFamily="34" charset="-122"/>
              </a:rPr>
              <a:t>的混合实验设计</a:t>
            </a:r>
          </a:p>
          <a:p>
            <a:pPr>
              <a:lnSpc>
                <a:spcPct val="150000"/>
              </a:lnSpc>
            </a:pPr>
            <a:r>
              <a:rPr lang="zh-CN" altLang="en-US" sz="2000" dirty="0">
                <a:latin typeface="微软雅黑" panose="020B0503020204020204" pitchFamily="34" charset="-122"/>
                <a:ea typeface="微软雅黑" panose="020B0503020204020204" pitchFamily="34" charset="-122"/>
              </a:rPr>
              <a:t>自变量：被试间：判断优先级（优先做匹配判断</a:t>
            </a:r>
            <a:r>
              <a:rPr lang="en-US" altLang="zh-CN" sz="2000" dirty="0">
                <a:latin typeface="微软雅黑" panose="020B0503020204020204" pitchFamily="34" charset="-122"/>
                <a:ea typeface="微软雅黑" panose="020B0503020204020204" pitchFamily="34" charset="-122"/>
              </a:rPr>
              <a:t>VS</a:t>
            </a:r>
            <a:r>
              <a:rPr lang="zh-CN" altLang="en-US" sz="2000" dirty="0">
                <a:latin typeface="微软雅黑" panose="020B0503020204020204" pitchFamily="34" charset="-122"/>
                <a:ea typeface="微软雅黑" panose="020B0503020204020204" pitchFamily="34" charset="-122"/>
              </a:rPr>
              <a:t>优先做不匹配判断）；被试内：图形的社会相关性（自我 </a:t>
            </a:r>
            <a:r>
              <a:rPr lang="en-US" altLang="zh-CN" sz="2000" dirty="0">
                <a:latin typeface="微软雅黑" panose="020B0503020204020204" pitchFamily="34" charset="-122"/>
                <a:ea typeface="微软雅黑" panose="020B0503020204020204" pitchFamily="34" charset="-122"/>
              </a:rPr>
              <a:t>VS </a:t>
            </a:r>
            <a:r>
              <a:rPr lang="zh-CN" altLang="en-US" sz="2000" dirty="0">
                <a:latin typeface="微软雅黑" panose="020B0503020204020204" pitchFamily="34" charset="-122"/>
                <a:ea typeface="微软雅黑" panose="020B0503020204020204" pitchFamily="34" charset="-122"/>
              </a:rPr>
              <a:t>朋友 </a:t>
            </a:r>
            <a:r>
              <a:rPr lang="en-US" altLang="zh-CN" sz="2000" dirty="0">
                <a:latin typeface="微软雅黑" panose="020B0503020204020204" pitchFamily="34" charset="-122"/>
                <a:ea typeface="微软雅黑" panose="020B0503020204020204" pitchFamily="34" charset="-122"/>
              </a:rPr>
              <a:t>VS </a:t>
            </a:r>
            <a:r>
              <a:rPr lang="zh-CN" altLang="en-US" sz="2000" dirty="0">
                <a:latin typeface="微软雅黑" panose="020B0503020204020204" pitchFamily="34" charset="-122"/>
                <a:ea typeface="微软雅黑" panose="020B0503020204020204" pitchFamily="34" charset="-122"/>
              </a:rPr>
              <a:t>生人）；图形</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标签匹配情况（匹配 </a:t>
            </a:r>
            <a:r>
              <a:rPr lang="en-US" altLang="zh-CN" sz="2000" dirty="0">
                <a:latin typeface="微软雅黑" panose="020B0503020204020204" pitchFamily="34" charset="-122"/>
                <a:ea typeface="微软雅黑" panose="020B0503020204020204" pitchFamily="34" charset="-122"/>
              </a:rPr>
              <a:t>VS </a:t>
            </a:r>
            <a:r>
              <a:rPr lang="zh-CN" altLang="en-US" sz="2000" dirty="0">
                <a:latin typeface="微软雅黑" panose="020B0503020204020204" pitchFamily="34" charset="-122"/>
                <a:ea typeface="微软雅黑" panose="020B0503020204020204" pitchFamily="34" charset="-122"/>
              </a:rPr>
              <a:t>不匹配）</a:t>
            </a:r>
          </a:p>
          <a:p>
            <a:pPr>
              <a:lnSpc>
                <a:spcPct val="150000"/>
              </a:lnSpc>
            </a:pPr>
            <a:r>
              <a:rPr lang="zh-CN" altLang="en-US" sz="2000" dirty="0">
                <a:latin typeface="微软雅黑" panose="020B0503020204020204" pitchFamily="34" charset="-122"/>
                <a:ea typeface="微软雅黑" panose="020B0503020204020204" pitchFamily="34" charset="-122"/>
              </a:rPr>
              <a:t>因变量：被试的按键反应时、正确率</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实验假设：优先做不匹配判断时，快同效应减小甚至不会出现； 快同效应量的减小程度与刺激的自我相关性可能发生交互作用。</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被试：</a:t>
            </a:r>
            <a:r>
              <a:rPr lang="en-US" altLang="zh-CN" sz="2000" dirty="0">
                <a:latin typeface="微软雅黑" panose="020B0503020204020204" pitchFamily="34" charset="-122"/>
                <a:ea typeface="微软雅黑" panose="020B0503020204020204" pitchFamily="34" charset="-122"/>
              </a:rPr>
              <a:t>18~25</a:t>
            </a:r>
            <a:r>
              <a:rPr lang="zh-CN" altLang="en-US" sz="2000" dirty="0">
                <a:latin typeface="微软雅黑" panose="020B0503020204020204" pitchFamily="34" charset="-122"/>
                <a:ea typeface="微软雅黑" panose="020B0503020204020204" pitchFamily="34" charset="-122"/>
              </a:rPr>
              <a:t>岁被试</a:t>
            </a:r>
            <a:r>
              <a:rPr lang="en-US" altLang="zh-CN" sz="2000" dirty="0">
                <a:latin typeface="微软雅黑" panose="020B0503020204020204" pitchFamily="34" charset="-122"/>
                <a:ea typeface="微软雅黑" panose="020B0503020204020204" pitchFamily="34" charset="-122"/>
              </a:rPr>
              <a:t>40</a:t>
            </a:r>
            <a:r>
              <a:rPr lang="zh-CN" altLang="en-US" sz="2000" dirty="0">
                <a:latin typeface="微软雅黑" panose="020B0503020204020204" pitchFamily="34" charset="-122"/>
                <a:ea typeface="微软雅黑" panose="020B0503020204020204" pitchFamily="34" charset="-122"/>
              </a:rPr>
              <a:t>名（男</a:t>
            </a:r>
            <a:r>
              <a:rPr lang="en-US" altLang="zh-CN" sz="2000" dirty="0">
                <a:latin typeface="微软雅黑" panose="020B0503020204020204" pitchFamily="34" charset="-122"/>
                <a:ea typeface="微软雅黑" panose="020B0503020204020204" pitchFamily="34" charset="-122"/>
              </a:rPr>
              <a:t>: 16</a:t>
            </a:r>
            <a:r>
              <a:rPr lang="zh-CN" altLang="en-US" sz="2000" dirty="0">
                <a:latin typeface="微软雅黑" panose="020B0503020204020204" pitchFamily="34" charset="-122"/>
                <a:ea typeface="微软雅黑" panose="020B0503020204020204" pitchFamily="34" charset="-122"/>
              </a:rPr>
              <a:t>名；女</a:t>
            </a:r>
            <a:r>
              <a:rPr lang="en-US" altLang="zh-CN" sz="2000" dirty="0">
                <a:latin typeface="微软雅黑" panose="020B0503020204020204" pitchFamily="34" charset="-122"/>
                <a:ea typeface="微软雅黑" panose="020B0503020204020204" pitchFamily="34" charset="-122"/>
              </a:rPr>
              <a:t>: 24</a:t>
            </a:r>
            <a:r>
              <a:rPr lang="zh-CN" altLang="en-US" sz="2000" dirty="0">
                <a:latin typeface="微软雅黑" panose="020B0503020204020204" pitchFamily="34" charset="-122"/>
                <a:ea typeface="微软雅黑" panose="020B0503020204020204" pitchFamily="34" charset="-122"/>
              </a:rPr>
              <a:t>名）</a:t>
            </a:r>
          </a:p>
          <a:p>
            <a:pPr>
              <a:lnSpc>
                <a:spcPct val="150000"/>
              </a:lnSpc>
            </a:pPr>
            <a:endParaRPr lang="en-US" altLang="zh-CN" sz="2000" dirty="0">
              <a:latin typeface="微软雅黑" panose="020B0503020204020204" pitchFamily="34" charset="-122"/>
              <a:ea typeface="微软雅黑" panose="020B0503020204020204" pitchFamily="34" charset="-122"/>
            </a:endParaRPr>
          </a:p>
          <a:p>
            <a:pPr marL="0" indent="0">
              <a:lnSpc>
                <a:spcPct val="150000"/>
              </a:lnSpc>
              <a:buNone/>
            </a:pP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71509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08AC55F-05A2-25E3-795D-7D7D8359EBB8}"/>
              </a:ext>
            </a:extLst>
          </p:cNvPr>
          <p:cNvSpPr>
            <a:spLocks noGrp="1"/>
          </p:cNvSpPr>
          <p:nvPr>
            <p:ph type="title"/>
          </p:nvPr>
        </p:nvSpPr>
        <p:spPr>
          <a:xfrm>
            <a:off x="838200" y="365125"/>
            <a:ext cx="10515600" cy="904117"/>
          </a:xfrm>
        </p:spPr>
        <p:txBody>
          <a:bodyPr>
            <a:normAutofit/>
          </a:bodyPr>
          <a:lstStyle/>
          <a:p>
            <a:r>
              <a:rPr lang="zh-CN" altLang="en-US" sz="3600" dirty="0">
                <a:latin typeface="微软雅黑" panose="020B0503020204020204" pitchFamily="34" charset="-122"/>
                <a:ea typeface="微软雅黑" panose="020B0503020204020204" pitchFamily="34" charset="-122"/>
              </a:rPr>
              <a:t>实验一：判断优先级对自我优势效应的影响</a:t>
            </a:r>
          </a:p>
        </p:txBody>
      </p:sp>
      <p:grpSp>
        <p:nvGrpSpPr>
          <p:cNvPr id="2" name="组合 1">
            <a:extLst>
              <a:ext uri="{FF2B5EF4-FFF2-40B4-BE49-F238E27FC236}">
                <a16:creationId xmlns:a16="http://schemas.microsoft.com/office/drawing/2014/main" id="{269CA626-59E4-47C0-7D62-BC450F01B798}"/>
              </a:ext>
            </a:extLst>
          </p:cNvPr>
          <p:cNvGrpSpPr/>
          <p:nvPr/>
        </p:nvGrpSpPr>
        <p:grpSpPr>
          <a:xfrm>
            <a:off x="544773" y="1511735"/>
            <a:ext cx="6987751" cy="5343180"/>
            <a:chOff x="7375020" y="4207453"/>
            <a:chExt cx="7255381" cy="5547823"/>
          </a:xfrm>
        </p:grpSpPr>
        <p:pic>
          <p:nvPicPr>
            <p:cNvPr id="3" name="图片 2">
              <a:extLst>
                <a:ext uri="{FF2B5EF4-FFF2-40B4-BE49-F238E27FC236}">
                  <a16:creationId xmlns:a16="http://schemas.microsoft.com/office/drawing/2014/main" id="{1FD85EF0-CECD-6E17-3B92-00974AE24C9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09378" y="4578616"/>
              <a:ext cx="449187" cy="449187"/>
            </a:xfrm>
            <a:prstGeom prst="rect">
              <a:avLst/>
            </a:prstGeom>
          </p:spPr>
        </p:pic>
        <p:pic>
          <p:nvPicPr>
            <p:cNvPr id="6" name="图片 5">
              <a:extLst>
                <a:ext uri="{FF2B5EF4-FFF2-40B4-BE49-F238E27FC236}">
                  <a16:creationId xmlns:a16="http://schemas.microsoft.com/office/drawing/2014/main" id="{C611FBD9-E3DC-19BC-35D5-DF03A3F84C5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237996" y="4578616"/>
              <a:ext cx="449187" cy="449187"/>
            </a:xfrm>
            <a:prstGeom prst="rect">
              <a:avLst/>
            </a:prstGeom>
          </p:spPr>
        </p:pic>
        <p:pic>
          <p:nvPicPr>
            <p:cNvPr id="7" name="图片 6">
              <a:extLst>
                <a:ext uri="{FF2B5EF4-FFF2-40B4-BE49-F238E27FC236}">
                  <a16:creationId xmlns:a16="http://schemas.microsoft.com/office/drawing/2014/main" id="{16736ED1-CE81-FFE7-D661-8F586A91084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867931" y="4578616"/>
              <a:ext cx="446575" cy="446575"/>
            </a:xfrm>
            <a:prstGeom prst="rect">
              <a:avLst/>
            </a:prstGeom>
          </p:spPr>
        </p:pic>
        <p:pic>
          <p:nvPicPr>
            <p:cNvPr id="8" name="图片 7">
              <a:extLst>
                <a:ext uri="{FF2B5EF4-FFF2-40B4-BE49-F238E27FC236}">
                  <a16:creationId xmlns:a16="http://schemas.microsoft.com/office/drawing/2014/main" id="{83F970C6-88D3-EE83-D15C-77A89C5FA78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828971" y="4596862"/>
              <a:ext cx="446575" cy="446575"/>
            </a:xfrm>
            <a:prstGeom prst="rect">
              <a:avLst/>
            </a:prstGeom>
          </p:spPr>
        </p:pic>
        <p:grpSp>
          <p:nvGrpSpPr>
            <p:cNvPr id="9" name="组合 8">
              <a:extLst>
                <a:ext uri="{FF2B5EF4-FFF2-40B4-BE49-F238E27FC236}">
                  <a16:creationId xmlns:a16="http://schemas.microsoft.com/office/drawing/2014/main" id="{C4F23DF6-75F4-70B8-2CC6-16C211A22477}"/>
                </a:ext>
              </a:extLst>
            </p:cNvPr>
            <p:cNvGrpSpPr/>
            <p:nvPr/>
          </p:nvGrpSpPr>
          <p:grpSpPr>
            <a:xfrm>
              <a:off x="7375020" y="4207453"/>
              <a:ext cx="7255381" cy="5547823"/>
              <a:chOff x="7375020" y="4207453"/>
              <a:chExt cx="7255381" cy="5547823"/>
            </a:xfrm>
          </p:grpSpPr>
          <p:sp>
            <p:nvSpPr>
              <p:cNvPr id="10" name="文本框 9">
                <a:extLst>
                  <a:ext uri="{FF2B5EF4-FFF2-40B4-BE49-F238E27FC236}">
                    <a16:creationId xmlns:a16="http://schemas.microsoft.com/office/drawing/2014/main" id="{CA38CE37-2A61-A1F5-C70E-303D83931BC5}"/>
                  </a:ext>
                </a:extLst>
              </p:cNvPr>
              <p:cNvSpPr txBox="1"/>
              <p:nvPr/>
            </p:nvSpPr>
            <p:spPr>
              <a:xfrm>
                <a:off x="8435339" y="5036489"/>
                <a:ext cx="1426273" cy="1081648"/>
              </a:xfrm>
              <a:prstGeom prst="rect">
                <a:avLst/>
              </a:prstGeom>
              <a:solidFill>
                <a:schemeClr val="bg1">
                  <a:lumMod val="75000"/>
                </a:schemeClr>
              </a:solidFill>
            </p:spPr>
            <p:txBody>
              <a:bodyPr wrap="square" rtlCol="0">
                <a:spAutoFit/>
              </a:bodyPr>
              <a:lstStyle/>
              <a:p>
                <a:endParaRPr lang="zh-CN" altLang="en-US" dirty="0"/>
              </a:p>
            </p:txBody>
          </p:sp>
          <p:sp>
            <p:nvSpPr>
              <p:cNvPr id="11" name="文本框 10">
                <a:extLst>
                  <a:ext uri="{FF2B5EF4-FFF2-40B4-BE49-F238E27FC236}">
                    <a16:creationId xmlns:a16="http://schemas.microsoft.com/office/drawing/2014/main" id="{30E8DA93-74D6-4DB9-2E62-9E6109912F69}"/>
                  </a:ext>
                </a:extLst>
              </p:cNvPr>
              <p:cNvSpPr txBox="1"/>
              <p:nvPr/>
            </p:nvSpPr>
            <p:spPr>
              <a:xfrm>
                <a:off x="11542911" y="8147740"/>
                <a:ext cx="1426273" cy="1081648"/>
              </a:xfrm>
              <a:prstGeom prst="rect">
                <a:avLst/>
              </a:prstGeom>
              <a:solidFill>
                <a:schemeClr val="bg1">
                  <a:lumMod val="75000"/>
                </a:schemeClr>
              </a:solidFill>
            </p:spPr>
            <p:txBody>
              <a:bodyPr wrap="square" rtlCol="0">
                <a:spAutoFit/>
              </a:bodyPr>
              <a:lstStyle/>
              <a:p>
                <a:endParaRPr lang="zh-CN" altLang="en-US" dirty="0"/>
              </a:p>
            </p:txBody>
          </p:sp>
          <p:sp>
            <p:nvSpPr>
              <p:cNvPr id="12" name="文本框 11">
                <a:extLst>
                  <a:ext uri="{FF2B5EF4-FFF2-40B4-BE49-F238E27FC236}">
                    <a16:creationId xmlns:a16="http://schemas.microsoft.com/office/drawing/2014/main" id="{0A304EF0-E55C-A317-D652-16447D1E9ED0}"/>
                  </a:ext>
                </a:extLst>
              </p:cNvPr>
              <p:cNvSpPr txBox="1"/>
              <p:nvPr/>
            </p:nvSpPr>
            <p:spPr>
              <a:xfrm>
                <a:off x="10135261" y="6697098"/>
                <a:ext cx="1426273" cy="1081648"/>
              </a:xfrm>
              <a:prstGeom prst="rect">
                <a:avLst/>
              </a:prstGeom>
              <a:solidFill>
                <a:schemeClr val="bg1">
                  <a:lumMod val="75000"/>
                </a:schemeClr>
              </a:solidFill>
            </p:spPr>
            <p:txBody>
              <a:bodyPr wrap="square" rtlCol="0">
                <a:spAutoFit/>
              </a:bodyPr>
              <a:lstStyle/>
              <a:p>
                <a:endParaRPr lang="zh-CN" altLang="en-US" dirty="0"/>
              </a:p>
            </p:txBody>
          </p:sp>
          <p:sp>
            <p:nvSpPr>
              <p:cNvPr id="13" name="文本框 12">
                <a:extLst>
                  <a:ext uri="{FF2B5EF4-FFF2-40B4-BE49-F238E27FC236}">
                    <a16:creationId xmlns:a16="http://schemas.microsoft.com/office/drawing/2014/main" id="{3BCDD8BF-3A5C-1518-CC23-207692D944AE}"/>
                  </a:ext>
                </a:extLst>
              </p:cNvPr>
              <p:cNvSpPr txBox="1"/>
              <p:nvPr/>
            </p:nvSpPr>
            <p:spPr>
              <a:xfrm>
                <a:off x="9336508" y="5859687"/>
                <a:ext cx="1426273" cy="1081648"/>
              </a:xfrm>
              <a:prstGeom prst="rect">
                <a:avLst/>
              </a:prstGeom>
              <a:solidFill>
                <a:schemeClr val="bg1">
                  <a:lumMod val="75000"/>
                </a:schemeClr>
              </a:solidFill>
            </p:spPr>
            <p:txBody>
              <a:bodyPr wrap="square" rtlCol="0">
                <a:spAutoFit/>
              </a:bodyPr>
              <a:lstStyle/>
              <a:p>
                <a:endParaRPr lang="zh-CN" altLang="en-US" dirty="0"/>
              </a:p>
            </p:txBody>
          </p:sp>
          <p:sp>
            <p:nvSpPr>
              <p:cNvPr id="14" name="文本框 13">
                <a:extLst>
                  <a:ext uri="{FF2B5EF4-FFF2-40B4-BE49-F238E27FC236}">
                    <a16:creationId xmlns:a16="http://schemas.microsoft.com/office/drawing/2014/main" id="{313BCC17-F1AF-A37E-25A8-F9FDA8721879}"/>
                  </a:ext>
                </a:extLst>
              </p:cNvPr>
              <p:cNvSpPr txBox="1"/>
              <p:nvPr/>
            </p:nvSpPr>
            <p:spPr>
              <a:xfrm>
                <a:off x="8905060" y="5468825"/>
                <a:ext cx="190500" cy="369332"/>
              </a:xfrm>
              <a:prstGeom prst="rect">
                <a:avLst/>
              </a:prstGeom>
              <a:noFill/>
            </p:spPr>
            <p:txBody>
              <a:bodyPr wrap="square" rtlCol="0">
                <a:spAutoFit/>
              </a:bodyPr>
              <a:lstStyle/>
              <a:p>
                <a:r>
                  <a:rPr lang="zh-CN" altLang="en-US" dirty="0">
                    <a:solidFill>
                      <a:schemeClr val="bg1"/>
                    </a:solidFill>
                  </a:rPr>
                  <a:t>＋</a:t>
                </a:r>
              </a:p>
            </p:txBody>
          </p:sp>
          <p:sp>
            <p:nvSpPr>
              <p:cNvPr id="15" name="文本框 14">
                <a:extLst>
                  <a:ext uri="{FF2B5EF4-FFF2-40B4-BE49-F238E27FC236}">
                    <a16:creationId xmlns:a16="http://schemas.microsoft.com/office/drawing/2014/main" id="{7BC463D3-E516-7BC6-64CB-E0A2ACE2A201}"/>
                  </a:ext>
                </a:extLst>
              </p:cNvPr>
              <p:cNvSpPr txBox="1"/>
              <p:nvPr/>
            </p:nvSpPr>
            <p:spPr>
              <a:xfrm>
                <a:off x="7784534" y="5808324"/>
                <a:ext cx="1057274"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500 ms</a:t>
                </a:r>
                <a:endParaRPr lang="zh-CN" altLang="en-US" sz="1400" dirty="0">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578B3E27-57A4-FB59-12FC-5008AAD6DBF8}"/>
                  </a:ext>
                </a:extLst>
              </p:cNvPr>
              <p:cNvSpPr txBox="1"/>
              <p:nvPr/>
            </p:nvSpPr>
            <p:spPr>
              <a:xfrm>
                <a:off x="8591668" y="6680535"/>
                <a:ext cx="1057274"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100 ms</a:t>
                </a:r>
                <a:endParaRPr lang="zh-CN" altLang="en-US" sz="1400" dirty="0">
                  <a:latin typeface="Times New Roman" panose="02020603050405020304" pitchFamily="18" charset="0"/>
                  <a:cs typeface="Times New Roman" panose="02020603050405020304" pitchFamily="18" charset="0"/>
                </a:endParaRPr>
              </a:p>
            </p:txBody>
          </p:sp>
          <p:sp>
            <p:nvSpPr>
              <p:cNvPr id="17" name="文本框 16">
                <a:extLst>
                  <a:ext uri="{FF2B5EF4-FFF2-40B4-BE49-F238E27FC236}">
                    <a16:creationId xmlns:a16="http://schemas.microsoft.com/office/drawing/2014/main" id="{7357E9B5-7651-16B7-5CC2-088EB799886F}"/>
                  </a:ext>
                </a:extLst>
              </p:cNvPr>
              <p:cNvSpPr txBox="1"/>
              <p:nvPr/>
            </p:nvSpPr>
            <p:spPr>
              <a:xfrm>
                <a:off x="9768339" y="6485293"/>
                <a:ext cx="764977" cy="338554"/>
              </a:xfrm>
              <a:prstGeom prst="rect">
                <a:avLst/>
              </a:prstGeom>
              <a:noFill/>
            </p:spPr>
            <p:txBody>
              <a:bodyPr wrap="square" rtlCol="0">
                <a:spAutoFit/>
              </a:bodyPr>
              <a:lstStyle/>
              <a:p>
                <a:r>
                  <a:rPr lang="zh-CN" altLang="en-US" sz="1600" dirty="0">
                    <a:solidFill>
                      <a:schemeClr val="bg1"/>
                    </a:solidFill>
                  </a:rPr>
                  <a:t>自我</a:t>
                </a:r>
              </a:p>
            </p:txBody>
          </p:sp>
          <p:sp>
            <p:nvSpPr>
              <p:cNvPr id="18" name="文本框 17">
                <a:extLst>
                  <a:ext uri="{FF2B5EF4-FFF2-40B4-BE49-F238E27FC236}">
                    <a16:creationId xmlns:a16="http://schemas.microsoft.com/office/drawing/2014/main" id="{1F3BC015-3D16-BD62-7BF3-B815C8D68B2F}"/>
                  </a:ext>
                </a:extLst>
              </p:cNvPr>
              <p:cNvSpPr txBox="1"/>
              <p:nvPr/>
            </p:nvSpPr>
            <p:spPr>
              <a:xfrm>
                <a:off x="9357724" y="7373408"/>
                <a:ext cx="1166219"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1500 ms</a:t>
                </a:r>
                <a:endParaRPr lang="zh-CN" altLang="en-US" sz="1400" dirty="0">
                  <a:latin typeface="Times New Roman" panose="02020603050405020304" pitchFamily="18" charset="0"/>
                  <a:cs typeface="Times New Roman" panose="02020603050405020304" pitchFamily="18" charset="0"/>
                </a:endParaRPr>
              </a:p>
            </p:txBody>
          </p:sp>
          <p:sp>
            <p:nvSpPr>
              <p:cNvPr id="19" name="文本框 18">
                <a:extLst>
                  <a:ext uri="{FF2B5EF4-FFF2-40B4-BE49-F238E27FC236}">
                    <a16:creationId xmlns:a16="http://schemas.microsoft.com/office/drawing/2014/main" id="{704CBCB6-7A2D-BFFE-EC9E-60BBB9605CFA}"/>
                  </a:ext>
                </a:extLst>
              </p:cNvPr>
              <p:cNvSpPr txBox="1"/>
              <p:nvPr/>
            </p:nvSpPr>
            <p:spPr>
              <a:xfrm>
                <a:off x="10762781" y="7356028"/>
                <a:ext cx="1426273" cy="1081648"/>
              </a:xfrm>
              <a:prstGeom prst="rect">
                <a:avLst/>
              </a:prstGeom>
              <a:solidFill>
                <a:schemeClr val="bg1">
                  <a:lumMod val="75000"/>
                </a:schemeClr>
              </a:solidFill>
            </p:spPr>
            <p:txBody>
              <a:bodyPr wrap="square" rtlCol="0">
                <a:spAutoFit/>
              </a:bodyPr>
              <a:lstStyle/>
              <a:p>
                <a:endParaRPr lang="zh-CN" altLang="en-US" dirty="0"/>
              </a:p>
            </p:txBody>
          </p:sp>
          <p:sp>
            <p:nvSpPr>
              <p:cNvPr id="20" name="文本框 19">
                <a:extLst>
                  <a:ext uri="{FF2B5EF4-FFF2-40B4-BE49-F238E27FC236}">
                    <a16:creationId xmlns:a16="http://schemas.microsoft.com/office/drawing/2014/main" id="{01C0E3FE-8BD9-A736-B4C3-664607D17DA5}"/>
                  </a:ext>
                </a:extLst>
              </p:cNvPr>
              <p:cNvSpPr txBox="1"/>
              <p:nvPr/>
            </p:nvSpPr>
            <p:spPr>
              <a:xfrm>
                <a:off x="11035834" y="7687759"/>
                <a:ext cx="929402" cy="400110"/>
              </a:xfrm>
              <a:prstGeom prst="rect">
                <a:avLst/>
              </a:prstGeom>
              <a:noFill/>
            </p:spPr>
            <p:txBody>
              <a:bodyPr wrap="square" rtlCol="0">
                <a:spAutoFit/>
              </a:bodyPr>
              <a:lstStyle/>
              <a:p>
                <a:pPr algn="ctr"/>
                <a:r>
                  <a:rPr lang="zh-CN" altLang="en-US" sz="2000" dirty="0">
                    <a:solidFill>
                      <a:srgbClr val="FFFF00"/>
                    </a:solidFill>
                  </a:rPr>
                  <a:t>反馈</a:t>
                </a:r>
              </a:p>
            </p:txBody>
          </p:sp>
          <p:sp>
            <p:nvSpPr>
              <p:cNvPr id="21" name="文本框 20">
                <a:extLst>
                  <a:ext uri="{FF2B5EF4-FFF2-40B4-BE49-F238E27FC236}">
                    <a16:creationId xmlns:a16="http://schemas.microsoft.com/office/drawing/2014/main" id="{1785DE21-00BB-FE4F-FC97-C53BBF116D03}"/>
                  </a:ext>
                </a:extLst>
              </p:cNvPr>
              <p:cNvSpPr txBox="1"/>
              <p:nvPr/>
            </p:nvSpPr>
            <p:spPr>
              <a:xfrm>
                <a:off x="10750546" y="8895812"/>
                <a:ext cx="1057274"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500 ms</a:t>
                </a:r>
                <a:endParaRPr lang="zh-CN" altLang="en-US" sz="1400" dirty="0">
                  <a:latin typeface="Times New Roman" panose="02020603050405020304" pitchFamily="18" charset="0"/>
                  <a:cs typeface="Times New Roman" panose="02020603050405020304" pitchFamily="18" charset="0"/>
                </a:endParaRPr>
              </a:p>
            </p:txBody>
          </p:sp>
          <p:sp>
            <p:nvSpPr>
              <p:cNvPr id="22" name="文本框 21">
                <a:extLst>
                  <a:ext uri="{FF2B5EF4-FFF2-40B4-BE49-F238E27FC236}">
                    <a16:creationId xmlns:a16="http://schemas.microsoft.com/office/drawing/2014/main" id="{389C7FD0-48D3-BFF1-2107-A1B8FC9BD72B}"/>
                  </a:ext>
                </a:extLst>
              </p:cNvPr>
              <p:cNvSpPr txBox="1"/>
              <p:nvPr/>
            </p:nvSpPr>
            <p:spPr>
              <a:xfrm>
                <a:off x="10071758" y="8147740"/>
                <a:ext cx="1057274"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300 ms</a:t>
                </a:r>
                <a:endParaRPr lang="zh-CN" altLang="en-US" sz="1400" dirty="0">
                  <a:latin typeface="Times New Roman" panose="02020603050405020304" pitchFamily="18" charset="0"/>
                  <a:cs typeface="Times New Roman" panose="02020603050405020304" pitchFamily="18" charset="0"/>
                </a:endParaRPr>
              </a:p>
            </p:txBody>
          </p:sp>
          <p:cxnSp>
            <p:nvCxnSpPr>
              <p:cNvPr id="23" name="直接箭头连接符 22">
                <a:extLst>
                  <a:ext uri="{FF2B5EF4-FFF2-40B4-BE49-F238E27FC236}">
                    <a16:creationId xmlns:a16="http://schemas.microsoft.com/office/drawing/2014/main" id="{DD54D646-1047-DF00-46C6-61E4073E6719}"/>
                  </a:ext>
                </a:extLst>
              </p:cNvPr>
              <p:cNvCxnSpPr>
                <a:cxnSpLocks/>
              </p:cNvCxnSpPr>
              <p:nvPr/>
            </p:nvCxnSpPr>
            <p:spPr>
              <a:xfrm>
                <a:off x="7375020" y="5593881"/>
                <a:ext cx="3940228" cy="4161395"/>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pic>
            <p:nvPicPr>
              <p:cNvPr id="24" name="图片 23">
                <a:extLst>
                  <a:ext uri="{FF2B5EF4-FFF2-40B4-BE49-F238E27FC236}">
                    <a16:creationId xmlns:a16="http://schemas.microsoft.com/office/drawing/2014/main" id="{B082F41E-62F4-4E56-D0FE-33B3DC0730F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854947" y="5991710"/>
                <a:ext cx="394899" cy="394899"/>
              </a:xfrm>
              <a:prstGeom prst="rect">
                <a:avLst/>
              </a:prstGeom>
            </p:spPr>
          </p:pic>
          <p:sp>
            <p:nvSpPr>
              <p:cNvPr id="25" name="矩形 24">
                <a:extLst>
                  <a:ext uri="{FF2B5EF4-FFF2-40B4-BE49-F238E27FC236}">
                    <a16:creationId xmlns:a16="http://schemas.microsoft.com/office/drawing/2014/main" id="{159DAF45-24BC-718E-CD69-86307C676AEE}"/>
                  </a:ext>
                </a:extLst>
              </p:cNvPr>
              <p:cNvSpPr/>
              <p:nvPr/>
            </p:nvSpPr>
            <p:spPr>
              <a:xfrm>
                <a:off x="11430000" y="4207453"/>
                <a:ext cx="3200401" cy="18306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箭头连接符 25">
                <a:extLst>
                  <a:ext uri="{FF2B5EF4-FFF2-40B4-BE49-F238E27FC236}">
                    <a16:creationId xmlns:a16="http://schemas.microsoft.com/office/drawing/2014/main" id="{E78D000B-2710-401A-C4FD-68B28240E69D}"/>
                  </a:ext>
                </a:extLst>
              </p:cNvPr>
              <p:cNvCxnSpPr>
                <a:cxnSpLocks/>
              </p:cNvCxnSpPr>
              <p:nvPr/>
            </p:nvCxnSpPr>
            <p:spPr>
              <a:xfrm flipV="1">
                <a:off x="10826033" y="5820681"/>
                <a:ext cx="605998" cy="2974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8B4563D4-1D89-C19C-D34C-2BF84FDA1CB2}"/>
                  </a:ext>
                </a:extLst>
              </p:cNvPr>
              <p:cNvSpPr txBox="1"/>
              <p:nvPr/>
            </p:nvSpPr>
            <p:spPr>
              <a:xfrm>
                <a:off x="11497353" y="5436804"/>
                <a:ext cx="671216" cy="369332"/>
              </a:xfrm>
              <a:prstGeom prst="rect">
                <a:avLst/>
              </a:prstGeom>
              <a:noFill/>
            </p:spPr>
            <p:txBody>
              <a:bodyPr wrap="square" rtlCol="0">
                <a:spAutoFit/>
              </a:bodyPr>
              <a:lstStyle/>
              <a:p>
                <a:r>
                  <a:rPr lang="zh-CN" altLang="en-US" dirty="0"/>
                  <a:t>自我</a:t>
                </a:r>
              </a:p>
            </p:txBody>
          </p:sp>
          <p:sp>
            <p:nvSpPr>
              <p:cNvPr id="28" name="文本框 27">
                <a:extLst>
                  <a:ext uri="{FF2B5EF4-FFF2-40B4-BE49-F238E27FC236}">
                    <a16:creationId xmlns:a16="http://schemas.microsoft.com/office/drawing/2014/main" id="{CAA98AFD-15C4-D308-9675-CCAEFFF4674D}"/>
                  </a:ext>
                </a:extLst>
              </p:cNvPr>
              <p:cNvSpPr txBox="1"/>
              <p:nvPr/>
            </p:nvSpPr>
            <p:spPr>
              <a:xfrm>
                <a:off x="12168569" y="5436804"/>
                <a:ext cx="671217" cy="369332"/>
              </a:xfrm>
              <a:prstGeom prst="rect">
                <a:avLst/>
              </a:prstGeom>
              <a:noFill/>
            </p:spPr>
            <p:txBody>
              <a:bodyPr wrap="square" rtlCol="0">
                <a:spAutoFit/>
              </a:bodyPr>
              <a:lstStyle/>
              <a:p>
                <a:r>
                  <a:rPr lang="zh-CN" altLang="en-US" dirty="0"/>
                  <a:t>朋友</a:t>
                </a:r>
              </a:p>
            </p:txBody>
          </p:sp>
          <p:sp>
            <p:nvSpPr>
              <p:cNvPr id="29" name="文本框 28">
                <a:extLst>
                  <a:ext uri="{FF2B5EF4-FFF2-40B4-BE49-F238E27FC236}">
                    <a16:creationId xmlns:a16="http://schemas.microsoft.com/office/drawing/2014/main" id="{0FD8D0F6-14E3-5F28-BF3D-7282BEBFF891}"/>
                  </a:ext>
                </a:extLst>
              </p:cNvPr>
              <p:cNvSpPr txBox="1"/>
              <p:nvPr/>
            </p:nvSpPr>
            <p:spPr>
              <a:xfrm>
                <a:off x="12824803" y="5436804"/>
                <a:ext cx="720618" cy="369332"/>
              </a:xfrm>
              <a:prstGeom prst="rect">
                <a:avLst/>
              </a:prstGeom>
              <a:noFill/>
            </p:spPr>
            <p:txBody>
              <a:bodyPr wrap="square" rtlCol="0">
                <a:spAutoFit/>
              </a:bodyPr>
              <a:lstStyle/>
              <a:p>
                <a:r>
                  <a:rPr lang="zh-CN" altLang="en-US" dirty="0"/>
                  <a:t>生人</a:t>
                </a:r>
              </a:p>
            </p:txBody>
          </p:sp>
          <p:sp>
            <p:nvSpPr>
              <p:cNvPr id="30" name="文本框 29">
                <a:extLst>
                  <a:ext uri="{FF2B5EF4-FFF2-40B4-BE49-F238E27FC236}">
                    <a16:creationId xmlns:a16="http://schemas.microsoft.com/office/drawing/2014/main" id="{B27D35FF-F624-8DE2-E3C2-9198FE192F62}"/>
                  </a:ext>
                </a:extLst>
              </p:cNvPr>
              <p:cNvSpPr txBox="1"/>
              <p:nvPr/>
            </p:nvSpPr>
            <p:spPr>
              <a:xfrm>
                <a:off x="13696341" y="5446864"/>
                <a:ext cx="778295" cy="369332"/>
              </a:xfrm>
              <a:prstGeom prst="rect">
                <a:avLst/>
              </a:prstGeom>
              <a:noFill/>
            </p:spPr>
            <p:txBody>
              <a:bodyPr wrap="square" rtlCol="0">
                <a:spAutoFit/>
              </a:bodyPr>
              <a:lstStyle/>
              <a:p>
                <a:r>
                  <a:rPr lang="zh-CN" altLang="zh-CN" dirty="0"/>
                  <a:t>をる</a:t>
                </a:r>
                <a:endParaRPr lang="zh-CN" altLang="en-US" dirty="0"/>
              </a:p>
            </p:txBody>
          </p:sp>
          <p:sp>
            <p:nvSpPr>
              <p:cNvPr id="31" name="文本框 30">
                <a:extLst>
                  <a:ext uri="{FF2B5EF4-FFF2-40B4-BE49-F238E27FC236}">
                    <a16:creationId xmlns:a16="http://schemas.microsoft.com/office/drawing/2014/main" id="{A92500D1-0AA8-C6D6-D739-FF870E6CBE17}"/>
                  </a:ext>
                </a:extLst>
              </p:cNvPr>
              <p:cNvSpPr txBox="1"/>
              <p:nvPr/>
            </p:nvSpPr>
            <p:spPr>
              <a:xfrm>
                <a:off x="12058565" y="8526480"/>
                <a:ext cx="190500" cy="369332"/>
              </a:xfrm>
              <a:prstGeom prst="rect">
                <a:avLst/>
              </a:prstGeom>
              <a:noFill/>
            </p:spPr>
            <p:txBody>
              <a:bodyPr wrap="square" rtlCol="0">
                <a:spAutoFit/>
              </a:bodyPr>
              <a:lstStyle/>
              <a:p>
                <a:r>
                  <a:rPr lang="zh-CN" altLang="en-US" dirty="0">
                    <a:solidFill>
                      <a:schemeClr val="bg1"/>
                    </a:solidFill>
                  </a:rPr>
                  <a:t>＋</a:t>
                </a:r>
              </a:p>
            </p:txBody>
          </p:sp>
          <p:sp>
            <p:nvSpPr>
              <p:cNvPr id="32" name="文本框 31">
                <a:extLst>
                  <a:ext uri="{FF2B5EF4-FFF2-40B4-BE49-F238E27FC236}">
                    <a16:creationId xmlns:a16="http://schemas.microsoft.com/office/drawing/2014/main" id="{2F6F84B9-B1B8-5010-B91E-87CA2C57F8B3}"/>
                  </a:ext>
                </a:extLst>
              </p:cNvPr>
              <p:cNvSpPr txBox="1"/>
              <p:nvPr/>
            </p:nvSpPr>
            <p:spPr>
              <a:xfrm>
                <a:off x="12228078" y="5038357"/>
                <a:ext cx="190995" cy="369332"/>
              </a:xfrm>
              <a:prstGeom prst="rect">
                <a:avLst/>
              </a:prstGeom>
              <a:noFill/>
            </p:spPr>
            <p:txBody>
              <a:bodyPr wrap="square" rtlCol="0">
                <a:spAutoFit/>
              </a:bodyPr>
              <a:lstStyle/>
              <a:p>
                <a:r>
                  <a:rPr lang="en-US" altLang="zh-CN" b="1" dirty="0"/>
                  <a:t>×</a:t>
                </a:r>
                <a:endParaRPr lang="zh-CN" altLang="en-US" b="1" dirty="0"/>
              </a:p>
            </p:txBody>
          </p:sp>
        </p:grpSp>
      </p:grpSp>
      <p:grpSp>
        <p:nvGrpSpPr>
          <p:cNvPr id="37" name="组合 36">
            <a:extLst>
              <a:ext uri="{FF2B5EF4-FFF2-40B4-BE49-F238E27FC236}">
                <a16:creationId xmlns:a16="http://schemas.microsoft.com/office/drawing/2014/main" id="{461CBE72-50B8-9F6E-FE65-FE95761CA4D1}"/>
              </a:ext>
            </a:extLst>
          </p:cNvPr>
          <p:cNvGrpSpPr/>
          <p:nvPr/>
        </p:nvGrpSpPr>
        <p:grpSpPr>
          <a:xfrm>
            <a:off x="8067795" y="4249081"/>
            <a:ext cx="3862341" cy="1631921"/>
            <a:chOff x="8263695" y="1644176"/>
            <a:chExt cx="3862341" cy="1631921"/>
          </a:xfrm>
        </p:grpSpPr>
        <p:sp>
          <p:nvSpPr>
            <p:cNvPr id="34" name="文本框 33">
              <a:extLst>
                <a:ext uri="{FF2B5EF4-FFF2-40B4-BE49-F238E27FC236}">
                  <a16:creationId xmlns:a16="http://schemas.microsoft.com/office/drawing/2014/main" id="{55BD3009-0671-84BF-6F0B-49036476C6CC}"/>
                </a:ext>
              </a:extLst>
            </p:cNvPr>
            <p:cNvSpPr txBox="1"/>
            <p:nvPr/>
          </p:nvSpPr>
          <p:spPr>
            <a:xfrm>
              <a:off x="8263695" y="1644176"/>
              <a:ext cx="3862341"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匹配判断优先</a:t>
              </a:r>
              <a:r>
                <a:rPr lang="en-US" altLang="zh-CN" sz="2000" b="1"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F</a:t>
              </a:r>
              <a:r>
                <a:rPr lang="zh-CN" altLang="en-US" sz="2000" dirty="0">
                  <a:latin typeface="微软雅黑" panose="020B0503020204020204" pitchFamily="34" charset="-122"/>
                  <a:ea typeface="微软雅黑" panose="020B0503020204020204" pitchFamily="34" charset="-122"/>
                </a:rPr>
                <a:t>键</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匹配试次</a:t>
              </a:r>
              <a:r>
                <a:rPr lang="en-US" altLang="zh-CN" sz="2000" dirty="0">
                  <a:latin typeface="微软雅黑" panose="020B0503020204020204" pitchFamily="34" charset="-122"/>
                  <a:ea typeface="微软雅黑" panose="020B0503020204020204" pitchFamily="34" charset="-122"/>
                </a:rPr>
                <a:t>;J</a:t>
              </a:r>
              <a:r>
                <a:rPr lang="zh-CN" altLang="en-US" sz="2000" dirty="0">
                  <a:latin typeface="微软雅黑" panose="020B0503020204020204" pitchFamily="34" charset="-122"/>
                  <a:ea typeface="微软雅黑" panose="020B0503020204020204" pitchFamily="34" charset="-122"/>
                </a:rPr>
                <a:t>键</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不匹配</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填充试次</a:t>
              </a:r>
            </a:p>
          </p:txBody>
        </p:sp>
        <p:sp>
          <p:nvSpPr>
            <p:cNvPr id="36" name="文本框 35">
              <a:extLst>
                <a:ext uri="{FF2B5EF4-FFF2-40B4-BE49-F238E27FC236}">
                  <a16:creationId xmlns:a16="http://schemas.microsoft.com/office/drawing/2014/main" id="{B0C97A91-5627-2348-AFF7-251216580DF3}"/>
                </a:ext>
              </a:extLst>
            </p:cNvPr>
            <p:cNvSpPr txBox="1"/>
            <p:nvPr/>
          </p:nvSpPr>
          <p:spPr>
            <a:xfrm>
              <a:off x="8263695" y="2568211"/>
              <a:ext cx="3862341"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不匹配判断优先</a:t>
              </a:r>
              <a:r>
                <a:rPr lang="en-US" altLang="zh-CN" sz="2000" b="1"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F</a:t>
              </a:r>
              <a:r>
                <a:rPr lang="zh-CN" altLang="en-US" sz="2000" dirty="0">
                  <a:latin typeface="微软雅黑" panose="020B0503020204020204" pitchFamily="34" charset="-122"/>
                  <a:ea typeface="微软雅黑" panose="020B0503020204020204" pitchFamily="34" charset="-122"/>
                </a:rPr>
                <a:t>键</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匹配</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填充试次</a:t>
              </a:r>
              <a:r>
                <a:rPr lang="en-US" altLang="zh-CN" sz="2000" dirty="0">
                  <a:latin typeface="微软雅黑" panose="020B0503020204020204" pitchFamily="34" charset="-122"/>
                  <a:ea typeface="微软雅黑" panose="020B0503020204020204" pitchFamily="34" charset="-122"/>
                </a:rPr>
                <a:t>;J</a:t>
              </a:r>
              <a:r>
                <a:rPr lang="zh-CN" altLang="en-US" sz="2000" dirty="0">
                  <a:latin typeface="微软雅黑" panose="020B0503020204020204" pitchFamily="34" charset="-122"/>
                  <a:ea typeface="微软雅黑" panose="020B0503020204020204" pitchFamily="34" charset="-122"/>
                </a:rPr>
                <a:t>键</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不匹配试次</a:t>
              </a:r>
            </a:p>
          </p:txBody>
        </p:sp>
      </p:grpSp>
      <p:grpSp>
        <p:nvGrpSpPr>
          <p:cNvPr id="43" name="组合 42">
            <a:extLst>
              <a:ext uri="{FF2B5EF4-FFF2-40B4-BE49-F238E27FC236}">
                <a16:creationId xmlns:a16="http://schemas.microsoft.com/office/drawing/2014/main" id="{5D94F472-C38F-DABE-389E-D02C6022C792}"/>
              </a:ext>
            </a:extLst>
          </p:cNvPr>
          <p:cNvGrpSpPr/>
          <p:nvPr/>
        </p:nvGrpSpPr>
        <p:grpSpPr>
          <a:xfrm>
            <a:off x="7814512" y="2342903"/>
            <a:ext cx="4393869" cy="917076"/>
            <a:chOff x="7814512" y="2342903"/>
            <a:chExt cx="4393869" cy="917076"/>
          </a:xfrm>
        </p:grpSpPr>
        <p:sp>
          <p:nvSpPr>
            <p:cNvPr id="38" name="文本框 37">
              <a:extLst>
                <a:ext uri="{FF2B5EF4-FFF2-40B4-BE49-F238E27FC236}">
                  <a16:creationId xmlns:a16="http://schemas.microsoft.com/office/drawing/2014/main" id="{3758EB82-60F2-CAF6-B0F3-91D15D43A9C2}"/>
                </a:ext>
              </a:extLst>
            </p:cNvPr>
            <p:cNvSpPr txBox="1"/>
            <p:nvPr/>
          </p:nvSpPr>
          <p:spPr>
            <a:xfrm>
              <a:off x="7814512" y="2380507"/>
              <a:ext cx="1373662" cy="875881"/>
            </a:xfrm>
            <a:prstGeom prst="rect">
              <a:avLst/>
            </a:prstGeom>
            <a:noFill/>
          </p:spPr>
          <p:txBody>
            <a:bodyPr wrap="square">
              <a:spAutoFit/>
            </a:bodyPr>
            <a:lstStyle/>
            <a:p>
              <a:pPr algn="ctr" defTabSz="913765">
                <a:lnSpc>
                  <a:spcPct val="150000"/>
                </a:lnSpc>
                <a:buSzPct val="25000"/>
                <a:defRPr/>
              </a:pPr>
              <a:r>
                <a:rPr lang="zh-CN" altLang="en-US" dirty="0"/>
                <a:t>   </a:t>
              </a:r>
              <a:r>
                <a:rPr lang="zh-CN" altLang="en-US" b="1" dirty="0"/>
                <a:t>练习阶段</a:t>
              </a:r>
              <a:endParaRPr lang="en-US" altLang="zh-CN" b="1" dirty="0"/>
            </a:p>
            <a:p>
              <a:pPr algn="ctr" defTabSz="913765">
                <a:lnSpc>
                  <a:spcPct val="150000"/>
                </a:lnSpc>
                <a:buSzPct val="25000"/>
                <a:defRPr/>
              </a:pPr>
              <a:r>
                <a:rPr lang="en-US" altLang="zh-CN" dirty="0">
                  <a:latin typeface="Times New Roman" panose="02020603050405020304" pitchFamily="18" charset="0"/>
                  <a:cs typeface="Times New Roman" panose="02020603050405020304" pitchFamily="18" charset="0"/>
                </a:rPr>
                <a:t> 32 trials </a:t>
              </a:r>
            </a:p>
          </p:txBody>
        </p:sp>
        <p:sp>
          <p:nvSpPr>
            <p:cNvPr id="39" name="文本框 38">
              <a:extLst>
                <a:ext uri="{FF2B5EF4-FFF2-40B4-BE49-F238E27FC236}">
                  <a16:creationId xmlns:a16="http://schemas.microsoft.com/office/drawing/2014/main" id="{FDCECF7E-F667-4F36-9B30-F4848FFA5254}"/>
                </a:ext>
              </a:extLst>
            </p:cNvPr>
            <p:cNvSpPr txBox="1"/>
            <p:nvPr/>
          </p:nvSpPr>
          <p:spPr>
            <a:xfrm>
              <a:off x="10305327" y="2380507"/>
              <a:ext cx="1903054" cy="879472"/>
            </a:xfrm>
            <a:prstGeom prst="rect">
              <a:avLst/>
            </a:prstGeom>
            <a:noFill/>
          </p:spPr>
          <p:txBody>
            <a:bodyPr wrap="square">
              <a:spAutoFit/>
            </a:bodyPr>
            <a:lstStyle/>
            <a:p>
              <a:pPr algn="ctr" defTabSz="913765">
                <a:lnSpc>
                  <a:spcPct val="150000"/>
                </a:lnSpc>
                <a:buSzPct val="25000"/>
                <a:defRPr/>
              </a:pPr>
              <a:r>
                <a:rPr lang="zh-CN" altLang="en-US" dirty="0"/>
                <a:t>   </a:t>
              </a:r>
              <a:r>
                <a:rPr lang="zh-CN" altLang="en-US" b="1" dirty="0"/>
                <a:t>正式实验阶段</a:t>
              </a:r>
              <a:endParaRPr lang="en-US" altLang="zh-CN" sz="2000" b="1" dirty="0"/>
            </a:p>
            <a:p>
              <a:pPr algn="ctr" defTabSz="913765">
                <a:lnSpc>
                  <a:spcPct val="150000"/>
                </a:lnSpc>
                <a:buSzPct val="25000"/>
                <a:defRPr/>
              </a:pPr>
              <a:r>
                <a:rPr lang="en-US" altLang="zh-CN" dirty="0">
                  <a:latin typeface="Times New Roman" panose="02020603050405020304" pitchFamily="18" charset="0"/>
                  <a:cs typeface="Times New Roman" panose="02020603050405020304" pitchFamily="18" charset="0"/>
                </a:rPr>
                <a:t> 108×6</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trials </a:t>
              </a:r>
              <a:r>
                <a:rPr lang="en-US" altLang="zh-CN" dirty="0"/>
                <a:t> </a:t>
              </a:r>
            </a:p>
          </p:txBody>
        </p:sp>
        <p:grpSp>
          <p:nvGrpSpPr>
            <p:cNvPr id="42" name="组合 41">
              <a:extLst>
                <a:ext uri="{FF2B5EF4-FFF2-40B4-BE49-F238E27FC236}">
                  <a16:creationId xmlns:a16="http://schemas.microsoft.com/office/drawing/2014/main" id="{F22EC05B-E7F8-D61C-6C1B-7B2D096123D6}"/>
                </a:ext>
              </a:extLst>
            </p:cNvPr>
            <p:cNvGrpSpPr/>
            <p:nvPr/>
          </p:nvGrpSpPr>
          <p:grpSpPr>
            <a:xfrm>
              <a:off x="9136298" y="2342903"/>
              <a:ext cx="1468309" cy="487469"/>
              <a:chOff x="9136298" y="2342903"/>
              <a:chExt cx="1468309" cy="487469"/>
            </a:xfrm>
          </p:grpSpPr>
          <p:cxnSp>
            <p:nvCxnSpPr>
              <p:cNvPr id="40" name="直接箭头连接符 39">
                <a:extLst>
                  <a:ext uri="{FF2B5EF4-FFF2-40B4-BE49-F238E27FC236}">
                    <a16:creationId xmlns:a16="http://schemas.microsoft.com/office/drawing/2014/main" id="{4399EDE5-12EE-083F-3BDD-0716D7AE4A3D}"/>
                  </a:ext>
                </a:extLst>
              </p:cNvPr>
              <p:cNvCxnSpPr>
                <a:cxnSpLocks/>
              </p:cNvCxnSpPr>
              <p:nvPr/>
            </p:nvCxnSpPr>
            <p:spPr>
              <a:xfrm>
                <a:off x="9151052" y="2830372"/>
                <a:ext cx="135291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317D8EC8-31FF-F4C1-A90C-379361D8EB9C}"/>
                  </a:ext>
                </a:extLst>
              </p:cNvPr>
              <p:cNvSpPr txBox="1"/>
              <p:nvPr/>
            </p:nvSpPr>
            <p:spPr>
              <a:xfrm>
                <a:off x="9136298" y="2342903"/>
                <a:ext cx="1468309"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ACC </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70%</a:t>
                </a:r>
                <a:endParaRPr lang="zh-CN" altLang="en-US" dirty="0">
                  <a:latin typeface="Times New Roman" panose="02020603050405020304" pitchFamily="18" charset="0"/>
                  <a:cs typeface="Times New Roman" panose="02020603050405020304" pitchFamily="18" charset="0"/>
                </a:endParaRPr>
              </a:p>
            </p:txBody>
          </p:sp>
        </p:grpSp>
      </p:grpSp>
    </p:spTree>
    <p:extLst>
      <p:ext uri="{BB962C8B-B14F-4D97-AF65-F5344CB8AC3E}">
        <p14:creationId xmlns:p14="http://schemas.microsoft.com/office/powerpoint/2010/main" val="1600758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EE0E8B4-0FCA-3680-092C-EC2B1036938C}"/>
              </a:ext>
            </a:extLst>
          </p:cNvPr>
          <p:cNvSpPr>
            <a:spLocks noGrp="1"/>
          </p:cNvSpPr>
          <p:nvPr>
            <p:ph type="title"/>
          </p:nvPr>
        </p:nvSpPr>
        <p:spPr>
          <a:xfrm>
            <a:off x="838200" y="145520"/>
            <a:ext cx="10515600" cy="1325563"/>
          </a:xfrm>
        </p:spPr>
        <p:txBody>
          <a:bodyPr/>
          <a:lstStyle/>
          <a:p>
            <a:r>
              <a:rPr lang="zh-CN" altLang="en-US" sz="3600" dirty="0">
                <a:latin typeface="微软雅黑" panose="020B0503020204020204" pitchFamily="34" charset="-122"/>
                <a:ea typeface="微软雅黑" panose="020B0503020204020204" pitchFamily="34" charset="-122"/>
              </a:rPr>
              <a:t>实验一 </a:t>
            </a:r>
            <a:r>
              <a:rPr lang="en-US" altLang="zh-CN" sz="3600" dirty="0">
                <a:latin typeface="微软雅黑" panose="020B0503020204020204" pitchFamily="34" charset="-122"/>
                <a:ea typeface="微软雅黑" panose="020B0503020204020204" pitchFamily="34" charset="-122"/>
              </a:rPr>
              <a:t>RT</a:t>
            </a:r>
            <a:r>
              <a:rPr lang="zh-CN" altLang="en-US" sz="3600" dirty="0">
                <a:latin typeface="微软雅黑" panose="020B0503020204020204" pitchFamily="34" charset="-122"/>
                <a:ea typeface="微软雅黑" panose="020B0503020204020204" pitchFamily="34" charset="-122"/>
              </a:rPr>
              <a:t>结果</a:t>
            </a:r>
          </a:p>
        </p:txBody>
      </p:sp>
      <p:sp>
        <p:nvSpPr>
          <p:cNvPr id="5" name="内容占位符 4">
            <a:extLst>
              <a:ext uri="{FF2B5EF4-FFF2-40B4-BE49-F238E27FC236}">
                <a16:creationId xmlns:a16="http://schemas.microsoft.com/office/drawing/2014/main" id="{D2CF1F97-6048-D92D-A7F0-C81DA3DFA8E9}"/>
              </a:ext>
            </a:extLst>
          </p:cNvPr>
          <p:cNvSpPr>
            <a:spLocks noGrp="1"/>
          </p:cNvSpPr>
          <p:nvPr>
            <p:ph idx="1"/>
          </p:nvPr>
        </p:nvSpPr>
        <p:spPr>
          <a:xfrm>
            <a:off x="838200" y="1375249"/>
            <a:ext cx="10515600" cy="337545"/>
          </a:xfrm>
        </p:spPr>
        <p:txBody>
          <a:bodyPr>
            <a:normAutofit lnSpcReduction="10000"/>
          </a:bodyPr>
          <a:lstStyle/>
          <a:p>
            <a:r>
              <a:rPr lang="zh-CN" altLang="en-US" sz="2000" dirty="0">
                <a:latin typeface="微软雅黑" panose="020B0503020204020204" pitchFamily="34" charset="-122"/>
                <a:ea typeface="微软雅黑" panose="020B0503020204020204" pitchFamily="34" charset="-122"/>
              </a:rPr>
              <a:t>快同效应量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不匹配与匹配条件平均反应时之差</a:t>
            </a:r>
          </a:p>
          <a:p>
            <a:endParaRPr lang="zh-CN" altLang="en-US" dirty="0"/>
          </a:p>
        </p:txBody>
      </p:sp>
      <p:sp>
        <p:nvSpPr>
          <p:cNvPr id="14" name="文本框 13">
            <a:extLst>
              <a:ext uri="{FF2B5EF4-FFF2-40B4-BE49-F238E27FC236}">
                <a16:creationId xmlns:a16="http://schemas.microsoft.com/office/drawing/2014/main" id="{5A9294D2-5F5E-45F0-FA32-9BBF6D1DD050}"/>
              </a:ext>
            </a:extLst>
          </p:cNvPr>
          <p:cNvSpPr txBox="1"/>
          <p:nvPr/>
        </p:nvSpPr>
        <p:spPr>
          <a:xfrm>
            <a:off x="136477" y="5780379"/>
            <a:ext cx="12055523" cy="874407"/>
          </a:xfrm>
          <a:prstGeom prst="rect">
            <a:avLst/>
          </a:prstGeom>
          <a:noFill/>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贝叶斯重复测量方差分析</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sz="1800" dirty="0">
                <a:latin typeface="微软雅黑" panose="020B0503020204020204" pitchFamily="34" charset="-122"/>
                <a:ea typeface="微软雅黑" panose="020B0503020204020204" pitchFamily="34" charset="-122"/>
              </a:rPr>
              <a:t>无交互作用</a:t>
            </a:r>
            <a:r>
              <a:rPr lang="en-US" altLang="zh-CN" sz="1800"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BF10 = 0.195); </a:t>
            </a:r>
            <a:r>
              <a:rPr lang="zh-CN" altLang="en-US" sz="1800" dirty="0">
                <a:latin typeface="微软雅黑" panose="020B0503020204020204" pitchFamily="34" charset="-122"/>
                <a:ea typeface="微软雅黑" panose="020B0503020204020204" pitchFamily="34" charset="-122"/>
              </a:rPr>
              <a:t>图形的社会相关性主效应</a:t>
            </a:r>
            <a:r>
              <a:rPr lang="en-US" altLang="zh-CN" sz="1800"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BF10 = 6.365×10+8</a:t>
            </a: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判断优先级主效应</a:t>
            </a:r>
            <a:r>
              <a:rPr lang="en-US" altLang="zh-CN" sz="1800"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BF10 = 2156.461</a:t>
            </a:r>
            <a:r>
              <a:rPr lang="en-US" altLang="zh-CN" sz="1800" dirty="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p:txBody>
      </p:sp>
      <p:grpSp>
        <p:nvGrpSpPr>
          <p:cNvPr id="6" name="组合 5">
            <a:extLst>
              <a:ext uri="{FF2B5EF4-FFF2-40B4-BE49-F238E27FC236}">
                <a16:creationId xmlns:a16="http://schemas.microsoft.com/office/drawing/2014/main" id="{9C5587C9-6B03-309F-8C5D-BEAFAC3351B9}"/>
              </a:ext>
            </a:extLst>
          </p:cNvPr>
          <p:cNvGrpSpPr/>
          <p:nvPr/>
        </p:nvGrpSpPr>
        <p:grpSpPr>
          <a:xfrm>
            <a:off x="838200" y="1972317"/>
            <a:ext cx="10949916" cy="3282070"/>
            <a:chOff x="838200" y="1972317"/>
            <a:chExt cx="10949916" cy="3282070"/>
          </a:xfrm>
        </p:grpSpPr>
        <p:grpSp>
          <p:nvGrpSpPr>
            <p:cNvPr id="8" name="组合 7">
              <a:extLst>
                <a:ext uri="{FF2B5EF4-FFF2-40B4-BE49-F238E27FC236}">
                  <a16:creationId xmlns:a16="http://schemas.microsoft.com/office/drawing/2014/main" id="{F25853CB-820E-8471-B682-BFD948A29F59}"/>
                </a:ext>
              </a:extLst>
            </p:cNvPr>
            <p:cNvGrpSpPr/>
            <p:nvPr/>
          </p:nvGrpSpPr>
          <p:grpSpPr>
            <a:xfrm>
              <a:off x="838200" y="1972317"/>
              <a:ext cx="6924723" cy="3282070"/>
              <a:chOff x="3911600" y="1569708"/>
              <a:chExt cx="6371357" cy="2766346"/>
            </a:xfrm>
          </p:grpSpPr>
          <p:pic>
            <p:nvPicPr>
              <p:cNvPr id="9" name="图片 8">
                <a:extLst>
                  <a:ext uri="{FF2B5EF4-FFF2-40B4-BE49-F238E27FC236}">
                    <a16:creationId xmlns:a16="http://schemas.microsoft.com/office/drawing/2014/main" id="{1E730577-EB2C-6EB9-2758-88D653963E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1600" y="1569708"/>
                <a:ext cx="6371357" cy="2499346"/>
              </a:xfrm>
              <a:prstGeom prst="rect">
                <a:avLst/>
              </a:prstGeom>
            </p:spPr>
          </p:pic>
          <p:sp>
            <p:nvSpPr>
              <p:cNvPr id="10" name="文本框 9">
                <a:extLst>
                  <a:ext uri="{FF2B5EF4-FFF2-40B4-BE49-F238E27FC236}">
                    <a16:creationId xmlns:a16="http://schemas.microsoft.com/office/drawing/2014/main" id="{3D0A747E-0D20-79F4-2E65-8F970979D992}"/>
                  </a:ext>
                </a:extLst>
              </p:cNvPr>
              <p:cNvSpPr txBox="1"/>
              <p:nvPr/>
            </p:nvSpPr>
            <p:spPr>
              <a:xfrm>
                <a:off x="4529177" y="4038600"/>
                <a:ext cx="1922423" cy="297454"/>
              </a:xfrm>
              <a:prstGeom prst="rect">
                <a:avLst/>
              </a:prstGeom>
              <a:noFill/>
            </p:spPr>
            <p:txBody>
              <a:bodyPr wrap="square" rtlCol="0">
                <a:spAutoFit/>
              </a:bodyPr>
              <a:lstStyle/>
              <a:p>
                <a:r>
                  <a:rPr lang="zh-CN" altLang="en-US" sz="1333" dirty="0"/>
                  <a:t>实验</a:t>
                </a:r>
                <a:r>
                  <a:rPr lang="en-US" altLang="zh-CN" sz="1333" dirty="0"/>
                  <a:t>1A</a:t>
                </a:r>
                <a:r>
                  <a:rPr lang="zh-CN" altLang="en-US" sz="1333" dirty="0"/>
                  <a:t>（匹配判断优先）</a:t>
                </a:r>
              </a:p>
            </p:txBody>
          </p:sp>
          <p:sp>
            <p:nvSpPr>
              <p:cNvPr id="11" name="文本框 10">
                <a:extLst>
                  <a:ext uri="{FF2B5EF4-FFF2-40B4-BE49-F238E27FC236}">
                    <a16:creationId xmlns:a16="http://schemas.microsoft.com/office/drawing/2014/main" id="{CC0EF78A-242C-6685-8215-478403C986C8}"/>
                  </a:ext>
                </a:extLst>
              </p:cNvPr>
              <p:cNvSpPr txBox="1"/>
              <p:nvPr/>
            </p:nvSpPr>
            <p:spPr>
              <a:xfrm>
                <a:off x="7972873" y="4020815"/>
                <a:ext cx="2150763" cy="297454"/>
              </a:xfrm>
              <a:prstGeom prst="rect">
                <a:avLst/>
              </a:prstGeom>
              <a:noFill/>
            </p:spPr>
            <p:txBody>
              <a:bodyPr wrap="square" rtlCol="0">
                <a:spAutoFit/>
              </a:bodyPr>
              <a:lstStyle/>
              <a:p>
                <a:r>
                  <a:rPr lang="zh-CN" altLang="en-US" sz="1333" dirty="0"/>
                  <a:t>实验</a:t>
                </a:r>
                <a:r>
                  <a:rPr lang="en-US" altLang="zh-CN" sz="1333" dirty="0"/>
                  <a:t>1B</a:t>
                </a:r>
                <a:r>
                  <a:rPr lang="zh-CN" altLang="en-US" sz="1333" dirty="0"/>
                  <a:t>（不匹配判断优先）</a:t>
                </a:r>
              </a:p>
            </p:txBody>
          </p:sp>
        </p:grpSp>
        <p:grpSp>
          <p:nvGrpSpPr>
            <p:cNvPr id="3" name="组合 2">
              <a:extLst>
                <a:ext uri="{FF2B5EF4-FFF2-40B4-BE49-F238E27FC236}">
                  <a16:creationId xmlns:a16="http://schemas.microsoft.com/office/drawing/2014/main" id="{1A88783B-3E4E-FC13-C155-CD4EB95D3599}"/>
                </a:ext>
              </a:extLst>
            </p:cNvPr>
            <p:cNvGrpSpPr/>
            <p:nvPr/>
          </p:nvGrpSpPr>
          <p:grpSpPr>
            <a:xfrm>
              <a:off x="8289106" y="2111628"/>
              <a:ext cx="3499010" cy="2799637"/>
              <a:chOff x="8289106" y="2111628"/>
              <a:chExt cx="3499010" cy="2799637"/>
            </a:xfrm>
          </p:grpSpPr>
          <p:pic>
            <p:nvPicPr>
              <p:cNvPr id="12" name="图片 11">
                <a:extLst>
                  <a:ext uri="{FF2B5EF4-FFF2-40B4-BE49-F238E27FC236}">
                    <a16:creationId xmlns:a16="http://schemas.microsoft.com/office/drawing/2014/main" id="{06A5EC12-25C5-3E8E-F1E7-B585ADEB2E0D}"/>
                  </a:ext>
                </a:extLst>
              </p:cNvPr>
              <p:cNvPicPr>
                <a:picLocks noChangeAspect="1"/>
              </p:cNvPicPr>
              <p:nvPr/>
            </p:nvPicPr>
            <p:blipFill>
              <a:blip r:embed="rId4"/>
              <a:stretch>
                <a:fillRect/>
              </a:stretch>
            </p:blipFill>
            <p:spPr>
              <a:xfrm>
                <a:off x="8289106" y="2111628"/>
                <a:ext cx="3226951" cy="2799637"/>
              </a:xfrm>
              <a:prstGeom prst="rect">
                <a:avLst/>
              </a:prstGeom>
            </p:spPr>
          </p:pic>
          <p:sp>
            <p:nvSpPr>
              <p:cNvPr id="2" name="文本框 1">
                <a:extLst>
                  <a:ext uri="{FF2B5EF4-FFF2-40B4-BE49-F238E27FC236}">
                    <a16:creationId xmlns:a16="http://schemas.microsoft.com/office/drawing/2014/main" id="{2C78C615-CE34-EF87-6AD9-3177DC1DA25D}"/>
                  </a:ext>
                </a:extLst>
              </p:cNvPr>
              <p:cNvSpPr txBox="1"/>
              <p:nvPr/>
            </p:nvSpPr>
            <p:spPr>
              <a:xfrm>
                <a:off x="10399594" y="3524464"/>
                <a:ext cx="1388522" cy="787523"/>
              </a:xfrm>
              <a:prstGeom prst="rect">
                <a:avLst/>
              </a:prstGeom>
              <a:noFill/>
            </p:spPr>
            <p:txBody>
              <a:bodyPr wrap="none" rtlCol="0">
                <a:spAutoFit/>
              </a:bodyPr>
              <a:lstStyle/>
              <a:p>
                <a:pPr>
                  <a:lnSpc>
                    <a:spcPct val="150000"/>
                  </a:lnSpc>
                </a:pPr>
                <a:r>
                  <a:rPr lang="en-US" altLang="zh-CN" sz="1600" dirty="0">
                    <a:latin typeface="微软雅黑" panose="020B0503020204020204" pitchFamily="34" charset="-122"/>
                    <a:ea typeface="微软雅黑" panose="020B0503020204020204" pitchFamily="34" charset="-122"/>
                  </a:rPr>
                  <a:t>A:</a:t>
                </a:r>
                <a:r>
                  <a:rPr lang="zh-CN" altLang="en-US" sz="1600" dirty="0">
                    <a:latin typeface="微软雅黑" panose="020B0503020204020204" pitchFamily="34" charset="-122"/>
                    <a:ea typeface="微软雅黑" panose="020B0503020204020204" pitchFamily="34" charset="-122"/>
                  </a:rPr>
                  <a:t>匹配优先</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B:</a:t>
                </a:r>
                <a:r>
                  <a:rPr lang="zh-CN" altLang="en-US" sz="1600" dirty="0">
                    <a:latin typeface="微软雅黑" panose="020B0503020204020204" pitchFamily="34" charset="-122"/>
                    <a:ea typeface="微软雅黑" panose="020B0503020204020204" pitchFamily="34" charset="-122"/>
                  </a:rPr>
                  <a:t>不匹配优先</a:t>
                </a:r>
              </a:p>
            </p:txBody>
          </p:sp>
        </p:grpSp>
      </p:grpSp>
    </p:spTree>
    <p:extLst>
      <p:ext uri="{BB962C8B-B14F-4D97-AF65-F5344CB8AC3E}">
        <p14:creationId xmlns:p14="http://schemas.microsoft.com/office/powerpoint/2010/main" val="3328444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EE0E8B4-0FCA-3680-092C-EC2B1036938C}"/>
              </a:ext>
            </a:extLst>
          </p:cNvPr>
          <p:cNvSpPr>
            <a:spLocks noGrp="1"/>
          </p:cNvSpPr>
          <p:nvPr>
            <p:ph type="title"/>
          </p:nvPr>
        </p:nvSpPr>
        <p:spPr/>
        <p:txBody>
          <a:bodyPr/>
          <a:lstStyle/>
          <a:p>
            <a:r>
              <a:rPr lang="zh-CN" altLang="en-US" sz="3600" dirty="0">
                <a:latin typeface="微软雅黑" panose="020B0503020204020204" pitchFamily="34" charset="-122"/>
                <a:ea typeface="微软雅黑" panose="020B0503020204020204" pitchFamily="34" charset="-122"/>
              </a:rPr>
              <a:t>实验一 </a:t>
            </a:r>
            <a:r>
              <a:rPr lang="en-US" altLang="zh-CN" sz="3600" dirty="0">
                <a:latin typeface="微软雅黑" panose="020B0503020204020204" pitchFamily="34" charset="-122"/>
                <a:ea typeface="微软雅黑" panose="020B0503020204020204" pitchFamily="34" charset="-122"/>
              </a:rPr>
              <a:t>ACC</a:t>
            </a:r>
            <a:r>
              <a:rPr lang="zh-CN" altLang="en-US" sz="3600" dirty="0">
                <a:latin typeface="微软雅黑" panose="020B0503020204020204" pitchFamily="34" charset="-122"/>
                <a:ea typeface="微软雅黑" panose="020B0503020204020204" pitchFamily="34" charset="-122"/>
              </a:rPr>
              <a:t>结果</a:t>
            </a:r>
          </a:p>
        </p:txBody>
      </p:sp>
      <p:grpSp>
        <p:nvGrpSpPr>
          <p:cNvPr id="6" name="组合 5">
            <a:extLst>
              <a:ext uri="{FF2B5EF4-FFF2-40B4-BE49-F238E27FC236}">
                <a16:creationId xmlns:a16="http://schemas.microsoft.com/office/drawing/2014/main" id="{43F7E973-815D-E8F9-63F5-273DB733D8A2}"/>
              </a:ext>
            </a:extLst>
          </p:cNvPr>
          <p:cNvGrpSpPr/>
          <p:nvPr/>
        </p:nvGrpSpPr>
        <p:grpSpPr>
          <a:xfrm>
            <a:off x="1676245" y="1749317"/>
            <a:ext cx="8573224" cy="3733216"/>
            <a:chOff x="3627874" y="1771726"/>
            <a:chExt cx="7318474" cy="3186835"/>
          </a:xfrm>
        </p:grpSpPr>
        <p:pic>
          <p:nvPicPr>
            <p:cNvPr id="7" name="图片 6">
              <a:extLst>
                <a:ext uri="{FF2B5EF4-FFF2-40B4-BE49-F238E27FC236}">
                  <a16:creationId xmlns:a16="http://schemas.microsoft.com/office/drawing/2014/main" id="{B5B18800-FEA2-5247-2ECB-10F55491F53D}"/>
                </a:ext>
              </a:extLst>
            </p:cNvPr>
            <p:cNvPicPr>
              <a:picLocks noChangeAspect="1"/>
            </p:cNvPicPr>
            <p:nvPr/>
          </p:nvPicPr>
          <p:blipFill>
            <a:blip r:embed="rId3"/>
            <a:stretch>
              <a:fillRect/>
            </a:stretch>
          </p:blipFill>
          <p:spPr>
            <a:xfrm>
              <a:off x="3627874" y="1771726"/>
              <a:ext cx="3309913" cy="2662555"/>
            </a:xfrm>
            <a:prstGeom prst="rect">
              <a:avLst/>
            </a:prstGeom>
          </p:spPr>
        </p:pic>
        <p:pic>
          <p:nvPicPr>
            <p:cNvPr id="13" name="图片 12">
              <a:extLst>
                <a:ext uri="{FF2B5EF4-FFF2-40B4-BE49-F238E27FC236}">
                  <a16:creationId xmlns:a16="http://schemas.microsoft.com/office/drawing/2014/main" id="{FB53D9D8-96A8-FB89-3EB6-52529D68FA2B}"/>
                </a:ext>
              </a:extLst>
            </p:cNvPr>
            <p:cNvPicPr>
              <a:picLocks noChangeAspect="1"/>
            </p:cNvPicPr>
            <p:nvPr/>
          </p:nvPicPr>
          <p:blipFill>
            <a:blip r:embed="rId4"/>
            <a:stretch>
              <a:fillRect/>
            </a:stretch>
          </p:blipFill>
          <p:spPr>
            <a:xfrm>
              <a:off x="7708275" y="1780182"/>
              <a:ext cx="3238073" cy="2645644"/>
            </a:xfrm>
            <a:prstGeom prst="rect">
              <a:avLst/>
            </a:prstGeom>
          </p:spPr>
        </p:pic>
        <p:sp>
          <p:nvSpPr>
            <p:cNvPr id="15" name="文本框 14">
              <a:extLst>
                <a:ext uri="{FF2B5EF4-FFF2-40B4-BE49-F238E27FC236}">
                  <a16:creationId xmlns:a16="http://schemas.microsoft.com/office/drawing/2014/main" id="{8DC28025-01CF-8269-02E8-CFE5A0FF64B4}"/>
                </a:ext>
              </a:extLst>
            </p:cNvPr>
            <p:cNvSpPr txBox="1"/>
            <p:nvPr/>
          </p:nvSpPr>
          <p:spPr>
            <a:xfrm>
              <a:off x="4321618" y="4434281"/>
              <a:ext cx="1922423" cy="297454"/>
            </a:xfrm>
            <a:prstGeom prst="rect">
              <a:avLst/>
            </a:prstGeom>
            <a:noFill/>
          </p:spPr>
          <p:txBody>
            <a:bodyPr wrap="square" rtlCol="0">
              <a:spAutoFit/>
            </a:bodyPr>
            <a:lstStyle/>
            <a:p>
              <a:r>
                <a:rPr lang="zh-CN" altLang="en-US" sz="1333" dirty="0"/>
                <a:t>实验</a:t>
              </a:r>
              <a:r>
                <a:rPr lang="en-US" altLang="zh-CN" sz="1333" dirty="0"/>
                <a:t>1A</a:t>
              </a:r>
              <a:r>
                <a:rPr lang="zh-CN" altLang="en-US" sz="1333" dirty="0"/>
                <a:t>（匹配判断优先）</a:t>
              </a:r>
            </a:p>
          </p:txBody>
        </p:sp>
        <p:sp>
          <p:nvSpPr>
            <p:cNvPr id="16" name="文本框 15">
              <a:extLst>
                <a:ext uri="{FF2B5EF4-FFF2-40B4-BE49-F238E27FC236}">
                  <a16:creationId xmlns:a16="http://schemas.microsoft.com/office/drawing/2014/main" id="{9D4BEFD4-42C7-F44B-56FF-472881FDAEC7}"/>
                </a:ext>
              </a:extLst>
            </p:cNvPr>
            <p:cNvSpPr txBox="1"/>
            <p:nvPr/>
          </p:nvSpPr>
          <p:spPr>
            <a:xfrm>
              <a:off x="8298543" y="4455988"/>
              <a:ext cx="2034575" cy="502573"/>
            </a:xfrm>
            <a:prstGeom prst="rect">
              <a:avLst/>
            </a:prstGeom>
            <a:noFill/>
          </p:spPr>
          <p:txBody>
            <a:bodyPr wrap="square" rtlCol="0">
              <a:spAutoFit/>
            </a:bodyPr>
            <a:lstStyle/>
            <a:p>
              <a:r>
                <a:rPr lang="zh-CN" altLang="en-US" sz="1333" dirty="0"/>
                <a:t>实验</a:t>
              </a:r>
              <a:r>
                <a:rPr lang="en-US" altLang="zh-CN" sz="1333" dirty="0"/>
                <a:t>1B</a:t>
              </a:r>
              <a:r>
                <a:rPr lang="zh-CN" altLang="en-US" sz="1333" dirty="0"/>
                <a:t>（不匹配判断优先）</a:t>
              </a:r>
            </a:p>
          </p:txBody>
        </p:sp>
      </p:grpSp>
      <p:sp>
        <p:nvSpPr>
          <p:cNvPr id="18" name="文本框 17">
            <a:extLst>
              <a:ext uri="{FF2B5EF4-FFF2-40B4-BE49-F238E27FC236}">
                <a16:creationId xmlns:a16="http://schemas.microsoft.com/office/drawing/2014/main" id="{905F57FE-2964-2CD0-2FE2-0902CCC56848}"/>
              </a:ext>
            </a:extLst>
          </p:cNvPr>
          <p:cNvSpPr txBox="1"/>
          <p:nvPr/>
        </p:nvSpPr>
        <p:spPr>
          <a:xfrm>
            <a:off x="54591" y="5517866"/>
            <a:ext cx="12192000" cy="1726178"/>
          </a:xfrm>
          <a:prstGeom prst="rect">
            <a:avLst/>
          </a:prstGeom>
          <a:noFill/>
        </p:spPr>
        <p:txBody>
          <a:bodyPr wrap="square">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贝叶斯重复测量方差分析</a:t>
            </a:r>
            <a:endParaRPr lang="en-US" altLang="zh-CN" sz="1600" dirty="0">
              <a:latin typeface="微软雅黑" panose="020B0503020204020204" pitchFamily="34" charset="-122"/>
              <a:ea typeface="微软雅黑" panose="020B0503020204020204" pitchFamily="34" charset="-122"/>
            </a:endParaRPr>
          </a:p>
          <a:p>
            <a:pPr marL="190510" indent="-190510">
              <a:lnSpc>
                <a:spcPct val="15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不存在三阶交互作用</a:t>
            </a:r>
            <a:r>
              <a:rPr lang="en-US" altLang="zh-CN" sz="1600" dirty="0">
                <a:latin typeface="微软雅黑" panose="020B0503020204020204" pitchFamily="34" charset="-122"/>
                <a:ea typeface="微软雅黑" panose="020B0503020204020204" pitchFamily="34" charset="-122"/>
              </a:rPr>
              <a:t>(BF10 = 0.356)</a:t>
            </a:r>
            <a:r>
              <a:rPr lang="zh-CN" altLang="en-US" sz="1600" dirty="0">
                <a:latin typeface="微软雅黑" panose="020B0503020204020204" pitchFamily="34" charset="-122"/>
                <a:ea typeface="微软雅黑" panose="020B0503020204020204" pitchFamily="34" charset="-122"/>
              </a:rPr>
              <a:t>；存在图形的社会相关性与判断优先级二阶交互作用</a:t>
            </a:r>
            <a:r>
              <a:rPr lang="en-US" altLang="zh-CN" sz="1600" dirty="0">
                <a:latin typeface="微软雅黑" panose="020B0503020204020204" pitchFamily="34" charset="-122"/>
                <a:ea typeface="微软雅黑" panose="020B0503020204020204" pitchFamily="34" charset="-122"/>
              </a:rPr>
              <a:t>(BF10 = 1.571)</a:t>
            </a:r>
          </a:p>
          <a:p>
            <a:pPr marL="190510" indent="-190510">
              <a:lnSpc>
                <a:spcPct val="15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存在图形的社会相关性与匹配情况二阶交互作用</a:t>
            </a:r>
            <a:r>
              <a:rPr lang="en-US" altLang="zh-CN" sz="1600" dirty="0">
                <a:latin typeface="微软雅黑" panose="020B0503020204020204" pitchFamily="34" charset="-122"/>
                <a:ea typeface="微软雅黑" panose="020B0503020204020204" pitchFamily="34" charset="-122"/>
              </a:rPr>
              <a:t>(BF10 = 326.986)</a:t>
            </a:r>
            <a:r>
              <a:rPr lang="zh-CN" altLang="en-US" sz="1600" dirty="0">
                <a:latin typeface="微软雅黑" panose="020B0503020204020204" pitchFamily="34" charset="-122"/>
                <a:ea typeface="微软雅黑" panose="020B0503020204020204" pitchFamily="34" charset="-122"/>
              </a:rPr>
              <a:t>；存在匹配情况与判断优先级二阶交互作用</a:t>
            </a:r>
            <a:r>
              <a:rPr lang="en-US" altLang="zh-CN" sz="1600" dirty="0">
                <a:latin typeface="微软雅黑" panose="020B0503020204020204" pitchFamily="34" charset="-122"/>
                <a:ea typeface="微软雅黑" panose="020B0503020204020204" pitchFamily="34" charset="-122"/>
              </a:rPr>
              <a:t>(BF10 =18014.531)</a:t>
            </a:r>
          </a:p>
          <a:p>
            <a:pPr marL="190510" indent="-190510">
              <a:lnSpc>
                <a:spcPct val="150000"/>
              </a:lnSpc>
              <a:buFont typeface="Arial" panose="020B0604020202020204" pitchFamily="34" charset="0"/>
              <a:buChar char="•"/>
            </a:pPr>
            <a:endParaRPr lang="en-US" altLang="zh-CN" sz="1200" dirty="0"/>
          </a:p>
          <a:p>
            <a:pPr marL="190510" indent="-190510">
              <a:lnSpc>
                <a:spcPct val="150000"/>
              </a:lnSpc>
              <a:buFont typeface="Arial" panose="020B0604020202020204" pitchFamily="34" charset="0"/>
              <a:buChar char="•"/>
            </a:pPr>
            <a:endParaRPr lang="en-US" altLang="zh-CN" sz="1200" dirty="0"/>
          </a:p>
        </p:txBody>
      </p:sp>
    </p:spTree>
    <p:extLst>
      <p:ext uri="{BB962C8B-B14F-4D97-AF65-F5344CB8AC3E}">
        <p14:creationId xmlns:p14="http://schemas.microsoft.com/office/powerpoint/2010/main" val="2537958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08AC55F-05A2-25E3-795D-7D7D8359EBB8}"/>
              </a:ext>
            </a:extLst>
          </p:cNvPr>
          <p:cNvSpPr>
            <a:spLocks noGrp="1"/>
          </p:cNvSpPr>
          <p:nvPr>
            <p:ph type="title"/>
          </p:nvPr>
        </p:nvSpPr>
        <p:spPr>
          <a:xfrm>
            <a:off x="838200" y="365125"/>
            <a:ext cx="10515600" cy="904117"/>
          </a:xfrm>
        </p:spPr>
        <p:txBody>
          <a:bodyPr>
            <a:normAutofit/>
          </a:bodyPr>
          <a:lstStyle/>
          <a:p>
            <a:r>
              <a:rPr lang="zh-CN" altLang="en-US" sz="3600" dirty="0">
                <a:latin typeface="微软雅黑" panose="020B0503020204020204" pitchFamily="34" charset="-122"/>
                <a:ea typeface="微软雅黑" panose="020B0503020204020204" pitchFamily="34" charset="-122"/>
              </a:rPr>
              <a:t>实验二：任务目标对自我优势效应的影响</a:t>
            </a:r>
          </a:p>
        </p:txBody>
      </p:sp>
      <p:sp>
        <p:nvSpPr>
          <p:cNvPr id="5" name="内容占位符 4">
            <a:extLst>
              <a:ext uri="{FF2B5EF4-FFF2-40B4-BE49-F238E27FC236}">
                <a16:creationId xmlns:a16="http://schemas.microsoft.com/office/drawing/2014/main" id="{BD61E0D1-09C1-0DD6-008F-B49CE64BC44B}"/>
              </a:ext>
            </a:extLst>
          </p:cNvPr>
          <p:cNvSpPr>
            <a:spLocks noGrp="1"/>
          </p:cNvSpPr>
          <p:nvPr>
            <p:ph idx="1"/>
          </p:nvPr>
        </p:nvSpPr>
        <p:spPr>
          <a:xfrm>
            <a:off x="838200" y="1433014"/>
            <a:ext cx="10515600" cy="5424985"/>
          </a:xfrm>
        </p:spPr>
        <p:txBody>
          <a:bodyPr/>
          <a:lstStyle/>
          <a:p>
            <a:pPr>
              <a:lnSpc>
                <a:spcPct val="150000"/>
              </a:lnSpc>
            </a:pPr>
            <a:r>
              <a:rPr lang="zh-CN" altLang="en-US" sz="2000" dirty="0">
                <a:latin typeface="微软雅黑" panose="020B0503020204020204" pitchFamily="34" charset="-122"/>
                <a:ea typeface="微软雅黑" panose="020B0503020204020204" pitchFamily="34" charset="-122"/>
              </a:rPr>
              <a:t>实验设计：</a:t>
            </a:r>
            <a:r>
              <a:rPr lang="en-US" altLang="zh-CN" sz="2000" dirty="0">
                <a:latin typeface="微软雅黑" panose="020B0503020204020204" pitchFamily="34" charset="-122"/>
                <a:ea typeface="微软雅黑" panose="020B0503020204020204" pitchFamily="34" charset="-122"/>
              </a:rPr>
              <a:t>3×3×2 </a:t>
            </a:r>
            <a:r>
              <a:rPr lang="zh-CN" altLang="en-US" sz="2000" dirty="0">
                <a:latin typeface="微软雅黑" panose="020B0503020204020204" pitchFamily="34" charset="-122"/>
                <a:ea typeface="微软雅黑" panose="020B0503020204020204" pitchFamily="34" charset="-122"/>
              </a:rPr>
              <a:t>三因素被试内实验设计</a:t>
            </a:r>
          </a:p>
          <a:p>
            <a:pPr>
              <a:lnSpc>
                <a:spcPct val="150000"/>
              </a:lnSpc>
            </a:pPr>
            <a:r>
              <a:rPr lang="zh-CN" altLang="en-US" sz="2000" dirty="0">
                <a:latin typeface="微软雅黑" panose="020B0503020204020204" pitchFamily="34" charset="-122"/>
                <a:ea typeface="微软雅黑" panose="020B0503020204020204" pitchFamily="34" charset="-122"/>
              </a:rPr>
              <a:t>自变量：重点关注图形</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自我</a:t>
            </a:r>
            <a:r>
              <a:rPr lang="en-US" altLang="zh-CN" sz="2000" dirty="0">
                <a:latin typeface="微软雅黑" panose="020B0503020204020204" pitchFamily="34" charset="-122"/>
                <a:ea typeface="微软雅黑" panose="020B0503020204020204" pitchFamily="34" charset="-122"/>
              </a:rPr>
              <a:t>VS</a:t>
            </a:r>
            <a:r>
              <a:rPr lang="zh-CN" altLang="en-US" sz="2000" dirty="0">
                <a:latin typeface="微软雅黑" panose="020B0503020204020204" pitchFamily="34" charset="-122"/>
                <a:ea typeface="微软雅黑" panose="020B0503020204020204" pitchFamily="34" charset="-122"/>
              </a:rPr>
              <a:t>朋友</a:t>
            </a:r>
            <a:r>
              <a:rPr lang="en-US" altLang="zh-CN" sz="2000" dirty="0">
                <a:latin typeface="微软雅黑" panose="020B0503020204020204" pitchFamily="34" charset="-122"/>
                <a:ea typeface="微软雅黑" panose="020B0503020204020204" pitchFamily="34" charset="-122"/>
              </a:rPr>
              <a:t>VS</a:t>
            </a:r>
            <a:r>
              <a:rPr lang="zh-CN" altLang="en-US" sz="2000" dirty="0">
                <a:latin typeface="微软雅黑" panose="020B0503020204020204" pitchFamily="34" charset="-122"/>
                <a:ea typeface="微软雅黑" panose="020B0503020204020204" pitchFamily="34" charset="-122"/>
              </a:rPr>
              <a:t>生人</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反应目标的社会相关性</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自我 </a:t>
            </a:r>
            <a:r>
              <a:rPr lang="en-US" altLang="zh-CN" sz="2000" dirty="0">
                <a:latin typeface="微软雅黑" panose="020B0503020204020204" pitchFamily="34" charset="-122"/>
                <a:ea typeface="微软雅黑" panose="020B0503020204020204" pitchFamily="34" charset="-122"/>
              </a:rPr>
              <a:t>VS </a:t>
            </a:r>
            <a:r>
              <a:rPr lang="zh-CN" altLang="en-US" sz="2000" dirty="0">
                <a:latin typeface="微软雅黑" panose="020B0503020204020204" pitchFamily="34" charset="-122"/>
                <a:ea typeface="微软雅黑" panose="020B0503020204020204" pitchFamily="34" charset="-122"/>
              </a:rPr>
              <a:t>朋友 </a:t>
            </a:r>
            <a:r>
              <a:rPr lang="en-US" altLang="zh-CN" sz="2000" dirty="0">
                <a:latin typeface="微软雅黑" panose="020B0503020204020204" pitchFamily="34" charset="-122"/>
                <a:ea typeface="微软雅黑" panose="020B0503020204020204" pitchFamily="34" charset="-122"/>
              </a:rPr>
              <a:t>VS </a:t>
            </a:r>
            <a:r>
              <a:rPr lang="zh-CN" altLang="en-US" sz="2000" dirty="0">
                <a:latin typeface="微软雅黑" panose="020B0503020204020204" pitchFamily="34" charset="-122"/>
                <a:ea typeface="微软雅黑" panose="020B0503020204020204" pitchFamily="34" charset="-122"/>
              </a:rPr>
              <a:t>生人</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；图形</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标签匹配情况</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匹配 </a:t>
            </a:r>
            <a:r>
              <a:rPr lang="en-US" altLang="zh-CN" sz="2000" dirty="0">
                <a:latin typeface="微软雅黑" panose="020B0503020204020204" pitchFamily="34" charset="-122"/>
                <a:ea typeface="微软雅黑" panose="020B0503020204020204" pitchFamily="34" charset="-122"/>
              </a:rPr>
              <a:t>VS </a:t>
            </a:r>
            <a:r>
              <a:rPr lang="zh-CN" altLang="en-US" sz="2000" dirty="0">
                <a:latin typeface="微软雅黑" panose="020B0503020204020204" pitchFamily="34" charset="-122"/>
                <a:ea typeface="微软雅黑" panose="020B0503020204020204" pitchFamily="34" charset="-122"/>
              </a:rPr>
              <a:t>不匹配</a:t>
            </a:r>
            <a:r>
              <a:rPr lang="en-US"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因变量：被试的按键反应时、正确率</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实验假设：重点关注图形为自我时，会出现较明显的自我优先效应；重点关注图形为朋友或生人时，自我优先效应减小或消失，出现相应图形的反应优势。</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被试：</a:t>
            </a:r>
            <a:r>
              <a:rPr lang="en-US" altLang="zh-CN" sz="2000" dirty="0">
                <a:latin typeface="微软雅黑" panose="020B0503020204020204" pitchFamily="34" charset="-122"/>
                <a:ea typeface="微软雅黑" panose="020B0503020204020204" pitchFamily="34" charset="-122"/>
              </a:rPr>
              <a:t>20~24</a:t>
            </a:r>
            <a:r>
              <a:rPr lang="zh-CN" altLang="en-US" sz="2000" dirty="0">
                <a:latin typeface="微软雅黑" panose="020B0503020204020204" pitchFamily="34" charset="-122"/>
                <a:ea typeface="微软雅黑" panose="020B0503020204020204" pitchFamily="34" charset="-122"/>
              </a:rPr>
              <a:t>岁被试</a:t>
            </a:r>
            <a:r>
              <a:rPr lang="en-US" altLang="zh-CN" sz="2000" dirty="0">
                <a:latin typeface="微软雅黑" panose="020B0503020204020204" pitchFamily="34" charset="-122"/>
                <a:ea typeface="微软雅黑" panose="020B0503020204020204" pitchFamily="34" charset="-122"/>
              </a:rPr>
              <a:t>21</a:t>
            </a:r>
            <a:r>
              <a:rPr lang="zh-CN" altLang="en-US" sz="2000" dirty="0">
                <a:latin typeface="微软雅黑" panose="020B0503020204020204" pitchFamily="34" charset="-122"/>
                <a:ea typeface="微软雅黑" panose="020B0503020204020204" pitchFamily="34" charset="-122"/>
              </a:rPr>
              <a:t>名（男</a:t>
            </a:r>
            <a:r>
              <a:rPr lang="en-US" altLang="zh-CN" sz="2000" dirty="0">
                <a:latin typeface="微软雅黑" panose="020B0503020204020204" pitchFamily="34" charset="-122"/>
                <a:ea typeface="微软雅黑" panose="020B0503020204020204" pitchFamily="34" charset="-122"/>
              </a:rPr>
              <a:t>: 14</a:t>
            </a:r>
            <a:r>
              <a:rPr lang="zh-CN" altLang="en-US" sz="2000" dirty="0">
                <a:latin typeface="微软雅黑" panose="020B0503020204020204" pitchFamily="34" charset="-122"/>
                <a:ea typeface="微软雅黑" panose="020B0503020204020204" pitchFamily="34" charset="-122"/>
              </a:rPr>
              <a:t>名；女</a:t>
            </a:r>
            <a:r>
              <a:rPr lang="en-US" altLang="zh-CN" sz="2000" dirty="0">
                <a:latin typeface="微软雅黑" panose="020B0503020204020204" pitchFamily="34" charset="-122"/>
                <a:ea typeface="微软雅黑" panose="020B0503020204020204" pitchFamily="34" charset="-122"/>
              </a:rPr>
              <a:t>: 7</a:t>
            </a:r>
            <a:r>
              <a:rPr lang="zh-CN" altLang="en-US" sz="2000" dirty="0">
                <a:latin typeface="微软雅黑" panose="020B0503020204020204" pitchFamily="34" charset="-122"/>
                <a:ea typeface="微软雅黑" panose="020B0503020204020204" pitchFamily="34" charset="-122"/>
              </a:rPr>
              <a:t>名）</a:t>
            </a:r>
            <a:endParaRPr lang="en-US" altLang="zh-CN" sz="2000" dirty="0">
              <a:latin typeface="微软雅黑" panose="020B0503020204020204" pitchFamily="34" charset="-122"/>
              <a:ea typeface="微软雅黑" panose="020B0503020204020204" pitchFamily="34" charset="-122"/>
            </a:endParaRPr>
          </a:p>
          <a:p>
            <a:pPr marL="0" indent="0">
              <a:lnSpc>
                <a:spcPct val="150000"/>
              </a:lnSpc>
              <a:buNone/>
            </a:pP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16532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08AC55F-05A2-25E3-795D-7D7D8359EBB8}"/>
              </a:ext>
            </a:extLst>
          </p:cNvPr>
          <p:cNvSpPr>
            <a:spLocks noGrp="1"/>
          </p:cNvSpPr>
          <p:nvPr>
            <p:ph type="title"/>
          </p:nvPr>
        </p:nvSpPr>
        <p:spPr>
          <a:xfrm>
            <a:off x="838200" y="365125"/>
            <a:ext cx="10515600" cy="904117"/>
          </a:xfrm>
        </p:spPr>
        <p:txBody>
          <a:bodyPr>
            <a:normAutofit/>
          </a:bodyPr>
          <a:lstStyle/>
          <a:p>
            <a:r>
              <a:rPr lang="zh-CN" altLang="en-US" sz="3600" dirty="0">
                <a:latin typeface="微软雅黑" panose="020B0503020204020204" pitchFamily="34" charset="-122"/>
                <a:ea typeface="微软雅黑" panose="020B0503020204020204" pitchFamily="34" charset="-122"/>
              </a:rPr>
              <a:t>实验二：任务目标对自我优势效应的影响</a:t>
            </a:r>
          </a:p>
        </p:txBody>
      </p:sp>
      <p:grpSp>
        <p:nvGrpSpPr>
          <p:cNvPr id="6" name="组合 5">
            <a:extLst>
              <a:ext uri="{FF2B5EF4-FFF2-40B4-BE49-F238E27FC236}">
                <a16:creationId xmlns:a16="http://schemas.microsoft.com/office/drawing/2014/main" id="{8BE872F3-BBFE-FD62-B79B-2B56F2AD1EBF}"/>
              </a:ext>
            </a:extLst>
          </p:cNvPr>
          <p:cNvGrpSpPr/>
          <p:nvPr/>
        </p:nvGrpSpPr>
        <p:grpSpPr>
          <a:xfrm>
            <a:off x="773941" y="1269242"/>
            <a:ext cx="10926529" cy="5721122"/>
            <a:chOff x="5426916" y="1932842"/>
            <a:chExt cx="11707690" cy="8063448"/>
          </a:xfrm>
        </p:grpSpPr>
        <p:sp>
          <p:nvSpPr>
            <p:cNvPr id="40" name="任意多边形 46">
              <a:extLst>
                <a:ext uri="{FF2B5EF4-FFF2-40B4-BE49-F238E27FC236}">
                  <a16:creationId xmlns:a16="http://schemas.microsoft.com/office/drawing/2014/main" id="{BDADDB76-26EC-9CF3-76E0-D5CA8CBE0055}"/>
                </a:ext>
              </a:extLst>
            </p:cNvPr>
            <p:cNvSpPr/>
            <p:nvPr/>
          </p:nvSpPr>
          <p:spPr>
            <a:xfrm>
              <a:off x="10011796" y="3010859"/>
              <a:ext cx="3447088" cy="406312"/>
            </a:xfrm>
            <a:custGeom>
              <a:avLst/>
              <a:gdLst>
                <a:gd name="connsiteX0" fmla="*/ 1202929 w 2405856"/>
                <a:gd name="connsiteY0" fmla="*/ 0 h 426303"/>
                <a:gd name="connsiteX1" fmla="*/ 1376760 w 2405856"/>
                <a:gd name="connsiteY1" fmla="*/ 163145 h 426303"/>
                <a:gd name="connsiteX2" fmla="*/ 2405856 w 2405856"/>
                <a:gd name="connsiteY2" fmla="*/ 163145 h 426303"/>
                <a:gd name="connsiteX3" fmla="*/ 2405856 w 2405856"/>
                <a:gd name="connsiteY3" fmla="*/ 426303 h 426303"/>
                <a:gd name="connsiteX4" fmla="*/ 0 w 2405856"/>
                <a:gd name="connsiteY4" fmla="*/ 426303 h 426303"/>
                <a:gd name="connsiteX5" fmla="*/ 0 w 2405856"/>
                <a:gd name="connsiteY5" fmla="*/ 163145 h 426303"/>
                <a:gd name="connsiteX6" fmla="*/ 1029097 w 2405856"/>
                <a:gd name="connsiteY6" fmla="*/ 163145 h 42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05856" h="426303">
                  <a:moveTo>
                    <a:pt x="1202929" y="0"/>
                  </a:moveTo>
                  <a:lnTo>
                    <a:pt x="1376760" y="163145"/>
                  </a:lnTo>
                  <a:lnTo>
                    <a:pt x="2405856" y="163145"/>
                  </a:lnTo>
                  <a:lnTo>
                    <a:pt x="2405856" y="426303"/>
                  </a:lnTo>
                  <a:lnTo>
                    <a:pt x="0" y="426303"/>
                  </a:lnTo>
                  <a:lnTo>
                    <a:pt x="0" y="163145"/>
                  </a:lnTo>
                  <a:lnTo>
                    <a:pt x="1029097" y="163145"/>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文本框 6">
              <a:extLst>
                <a:ext uri="{FF2B5EF4-FFF2-40B4-BE49-F238E27FC236}">
                  <a16:creationId xmlns:a16="http://schemas.microsoft.com/office/drawing/2014/main" id="{A8512D9B-AD7F-94FE-BE5A-584120953C84}"/>
                </a:ext>
              </a:extLst>
            </p:cNvPr>
            <p:cNvSpPr txBox="1"/>
            <p:nvPr/>
          </p:nvSpPr>
          <p:spPr>
            <a:xfrm>
              <a:off x="9528007" y="6708375"/>
              <a:ext cx="1199083" cy="915771"/>
            </a:xfrm>
            <a:prstGeom prst="rect">
              <a:avLst/>
            </a:prstGeom>
            <a:solidFill>
              <a:schemeClr val="bg1">
                <a:lumMod val="75000"/>
              </a:schemeClr>
            </a:solidFill>
          </p:spPr>
          <p:txBody>
            <a:bodyPr wrap="square" rtlCol="0">
              <a:spAutoFit/>
            </a:bodyPr>
            <a:lstStyle/>
            <a:p>
              <a:endParaRPr lang="zh-CN" altLang="en-US" dirty="0"/>
            </a:p>
          </p:txBody>
        </p:sp>
        <p:sp>
          <p:nvSpPr>
            <p:cNvPr id="8" name="文本框 7">
              <a:extLst>
                <a:ext uri="{FF2B5EF4-FFF2-40B4-BE49-F238E27FC236}">
                  <a16:creationId xmlns:a16="http://schemas.microsoft.com/office/drawing/2014/main" id="{BD6D71A5-A5C1-B0A8-5981-0B938D06A848}"/>
                </a:ext>
              </a:extLst>
            </p:cNvPr>
            <p:cNvSpPr txBox="1"/>
            <p:nvPr/>
          </p:nvSpPr>
          <p:spPr>
            <a:xfrm>
              <a:off x="9054764" y="6288401"/>
              <a:ext cx="1623975" cy="915772"/>
            </a:xfrm>
            <a:prstGeom prst="rect">
              <a:avLst/>
            </a:prstGeom>
            <a:solidFill>
              <a:schemeClr val="bg1">
                <a:lumMod val="75000"/>
              </a:schemeClr>
            </a:solidFill>
          </p:spPr>
          <p:txBody>
            <a:bodyPr wrap="square" rtlCol="0">
              <a:spAutoFit/>
            </a:bodyPr>
            <a:lstStyle/>
            <a:p>
              <a:endParaRPr lang="zh-CN" altLang="en-US" dirty="0"/>
            </a:p>
          </p:txBody>
        </p:sp>
        <p:sp>
          <p:nvSpPr>
            <p:cNvPr id="9" name="文本框 8">
              <a:extLst>
                <a:ext uri="{FF2B5EF4-FFF2-40B4-BE49-F238E27FC236}">
                  <a16:creationId xmlns:a16="http://schemas.microsoft.com/office/drawing/2014/main" id="{00783F82-5939-B428-46A1-4CF22301ACBE}"/>
                </a:ext>
              </a:extLst>
            </p:cNvPr>
            <p:cNvSpPr txBox="1"/>
            <p:nvPr/>
          </p:nvSpPr>
          <p:spPr>
            <a:xfrm>
              <a:off x="8600735" y="5688500"/>
              <a:ext cx="1199083" cy="915771"/>
            </a:xfrm>
            <a:prstGeom prst="rect">
              <a:avLst/>
            </a:prstGeom>
            <a:solidFill>
              <a:schemeClr val="bg1">
                <a:lumMod val="75000"/>
              </a:schemeClr>
            </a:solidFill>
          </p:spPr>
          <p:txBody>
            <a:bodyPr wrap="square" rtlCol="0">
              <a:spAutoFit/>
            </a:bodyPr>
            <a:lstStyle/>
            <a:p>
              <a:endParaRPr lang="zh-CN" altLang="en-US" dirty="0"/>
            </a:p>
          </p:txBody>
        </p:sp>
        <p:sp>
          <p:nvSpPr>
            <p:cNvPr id="10" name="文本框 9">
              <a:extLst>
                <a:ext uri="{FF2B5EF4-FFF2-40B4-BE49-F238E27FC236}">
                  <a16:creationId xmlns:a16="http://schemas.microsoft.com/office/drawing/2014/main" id="{5B9E35AF-6E61-8E09-83E8-18908126F0E2}"/>
                </a:ext>
              </a:extLst>
            </p:cNvPr>
            <p:cNvSpPr txBox="1"/>
            <p:nvPr/>
          </p:nvSpPr>
          <p:spPr>
            <a:xfrm>
              <a:off x="7926844" y="5179243"/>
              <a:ext cx="1199083" cy="915771"/>
            </a:xfrm>
            <a:prstGeom prst="rect">
              <a:avLst/>
            </a:prstGeom>
            <a:solidFill>
              <a:schemeClr val="bg1">
                <a:lumMod val="75000"/>
              </a:schemeClr>
            </a:solidFill>
          </p:spPr>
          <p:txBody>
            <a:bodyPr wrap="square" rtlCol="0">
              <a:spAutoFit/>
            </a:bodyPr>
            <a:lstStyle/>
            <a:p>
              <a:endParaRPr lang="zh-CN" altLang="en-US" dirty="0"/>
            </a:p>
          </p:txBody>
        </p:sp>
        <p:sp>
          <p:nvSpPr>
            <p:cNvPr id="11" name="文本框 10">
              <a:extLst>
                <a:ext uri="{FF2B5EF4-FFF2-40B4-BE49-F238E27FC236}">
                  <a16:creationId xmlns:a16="http://schemas.microsoft.com/office/drawing/2014/main" id="{AA6B727C-C4FC-13CB-BD84-85DBFF8CD9F7}"/>
                </a:ext>
              </a:extLst>
            </p:cNvPr>
            <p:cNvSpPr txBox="1"/>
            <p:nvPr/>
          </p:nvSpPr>
          <p:spPr>
            <a:xfrm>
              <a:off x="10596520" y="7704486"/>
              <a:ext cx="1199083" cy="915771"/>
            </a:xfrm>
            <a:prstGeom prst="rect">
              <a:avLst/>
            </a:prstGeom>
            <a:solidFill>
              <a:schemeClr val="bg1">
                <a:lumMod val="75000"/>
              </a:schemeClr>
            </a:solidFill>
          </p:spPr>
          <p:txBody>
            <a:bodyPr wrap="square" rtlCol="0">
              <a:spAutoFit/>
            </a:bodyPr>
            <a:lstStyle/>
            <a:p>
              <a:endParaRPr lang="zh-CN" altLang="en-US" dirty="0"/>
            </a:p>
          </p:txBody>
        </p:sp>
        <p:sp>
          <p:nvSpPr>
            <p:cNvPr id="12" name="文本框 11">
              <a:extLst>
                <a:ext uri="{FF2B5EF4-FFF2-40B4-BE49-F238E27FC236}">
                  <a16:creationId xmlns:a16="http://schemas.microsoft.com/office/drawing/2014/main" id="{32100437-1290-5DEE-051B-63A803704BBA}"/>
                </a:ext>
              </a:extLst>
            </p:cNvPr>
            <p:cNvSpPr txBox="1"/>
            <p:nvPr/>
          </p:nvSpPr>
          <p:spPr>
            <a:xfrm>
              <a:off x="10073272" y="7253520"/>
              <a:ext cx="1057275" cy="808792"/>
            </a:xfrm>
            <a:prstGeom prst="rect">
              <a:avLst/>
            </a:prstGeom>
            <a:solidFill>
              <a:schemeClr val="bg1">
                <a:lumMod val="75000"/>
              </a:schemeClr>
            </a:solidFill>
          </p:spPr>
          <p:txBody>
            <a:bodyPr wrap="square" rtlCol="0">
              <a:spAutoFit/>
            </a:bodyPr>
            <a:lstStyle/>
            <a:p>
              <a:endParaRPr lang="zh-CN" altLang="en-US" dirty="0"/>
            </a:p>
          </p:txBody>
        </p:sp>
        <p:sp>
          <p:nvSpPr>
            <p:cNvPr id="13" name="文本框 12">
              <a:extLst>
                <a:ext uri="{FF2B5EF4-FFF2-40B4-BE49-F238E27FC236}">
                  <a16:creationId xmlns:a16="http://schemas.microsoft.com/office/drawing/2014/main" id="{4D118ACA-0F86-AC93-C825-7D1B53B00CC4}"/>
                </a:ext>
              </a:extLst>
            </p:cNvPr>
            <p:cNvSpPr txBox="1"/>
            <p:nvPr/>
          </p:nvSpPr>
          <p:spPr>
            <a:xfrm>
              <a:off x="8341721" y="5441732"/>
              <a:ext cx="190500" cy="369332"/>
            </a:xfrm>
            <a:prstGeom prst="rect">
              <a:avLst/>
            </a:prstGeom>
            <a:solidFill>
              <a:schemeClr val="bg1">
                <a:lumMod val="75000"/>
              </a:schemeClr>
            </a:solidFill>
          </p:spPr>
          <p:txBody>
            <a:bodyPr wrap="square" rtlCol="0">
              <a:spAutoFit/>
            </a:bodyPr>
            <a:lstStyle/>
            <a:p>
              <a:r>
                <a:rPr lang="zh-CN" altLang="en-US" dirty="0">
                  <a:solidFill>
                    <a:schemeClr val="bg1"/>
                  </a:solidFill>
                </a:rPr>
                <a:t>＋</a:t>
              </a:r>
            </a:p>
          </p:txBody>
        </p:sp>
        <p:sp>
          <p:nvSpPr>
            <p:cNvPr id="14" name="文本框 13">
              <a:extLst>
                <a:ext uri="{FF2B5EF4-FFF2-40B4-BE49-F238E27FC236}">
                  <a16:creationId xmlns:a16="http://schemas.microsoft.com/office/drawing/2014/main" id="{B038D386-4568-92B2-A1C3-C8F9095FE8AF}"/>
                </a:ext>
              </a:extLst>
            </p:cNvPr>
            <p:cNvSpPr txBox="1"/>
            <p:nvPr/>
          </p:nvSpPr>
          <p:spPr>
            <a:xfrm>
              <a:off x="7303426" y="5856254"/>
              <a:ext cx="1057274"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500 ms</a:t>
              </a:r>
              <a:endParaRPr lang="zh-CN" altLang="en-US" sz="1400" dirty="0">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B019B4CA-33FF-FFAD-5428-716363134927}"/>
                </a:ext>
              </a:extLst>
            </p:cNvPr>
            <p:cNvSpPr txBox="1"/>
            <p:nvPr/>
          </p:nvSpPr>
          <p:spPr>
            <a:xfrm>
              <a:off x="8318777" y="6914065"/>
              <a:ext cx="1166219"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1500 ms</a:t>
              </a:r>
              <a:endParaRPr lang="zh-CN" altLang="en-US" sz="1400" dirty="0">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E13736B5-57D9-723C-F012-D33F5DEDA14F}"/>
                </a:ext>
              </a:extLst>
            </p:cNvPr>
            <p:cNvSpPr txBox="1"/>
            <p:nvPr/>
          </p:nvSpPr>
          <p:spPr>
            <a:xfrm>
              <a:off x="10134592" y="7903826"/>
              <a:ext cx="633414" cy="461665"/>
            </a:xfrm>
            <a:prstGeom prst="rect">
              <a:avLst/>
            </a:prstGeom>
            <a:noFill/>
          </p:spPr>
          <p:txBody>
            <a:bodyPr wrap="square" rtlCol="0">
              <a:spAutoFit/>
            </a:bodyPr>
            <a:lstStyle/>
            <a:p>
              <a:r>
                <a:rPr lang="en-US" altLang="zh-CN" sz="2400" b="1" dirty="0"/>
                <a:t>…</a:t>
              </a:r>
              <a:endParaRPr lang="zh-CN" altLang="en-US" sz="2400" b="1" dirty="0"/>
            </a:p>
          </p:txBody>
        </p:sp>
        <p:cxnSp>
          <p:nvCxnSpPr>
            <p:cNvPr id="17" name="直接箭头连接符 16">
              <a:extLst>
                <a:ext uri="{FF2B5EF4-FFF2-40B4-BE49-F238E27FC236}">
                  <a16:creationId xmlns:a16="http://schemas.microsoft.com/office/drawing/2014/main" id="{F3460E22-AAD6-C065-70FB-4718857FCFCC}"/>
                </a:ext>
              </a:extLst>
            </p:cNvPr>
            <p:cNvCxnSpPr>
              <a:cxnSpLocks/>
            </p:cNvCxnSpPr>
            <p:nvPr/>
          </p:nvCxnSpPr>
          <p:spPr>
            <a:xfrm>
              <a:off x="6711260" y="5427987"/>
              <a:ext cx="4196944" cy="4260294"/>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sp>
          <p:nvSpPr>
            <p:cNvPr id="18" name="文本框 17">
              <a:extLst>
                <a:ext uri="{FF2B5EF4-FFF2-40B4-BE49-F238E27FC236}">
                  <a16:creationId xmlns:a16="http://schemas.microsoft.com/office/drawing/2014/main" id="{6BCF0EC3-8CFF-5319-91F9-49CD7B7136C8}"/>
                </a:ext>
              </a:extLst>
            </p:cNvPr>
            <p:cNvSpPr txBox="1"/>
            <p:nvPr/>
          </p:nvSpPr>
          <p:spPr>
            <a:xfrm>
              <a:off x="11110018" y="8303241"/>
              <a:ext cx="1199083" cy="915771"/>
            </a:xfrm>
            <a:prstGeom prst="rect">
              <a:avLst/>
            </a:prstGeom>
            <a:solidFill>
              <a:schemeClr val="bg1">
                <a:lumMod val="75000"/>
              </a:schemeClr>
            </a:solidFill>
          </p:spPr>
          <p:txBody>
            <a:bodyPr wrap="square" rtlCol="0">
              <a:spAutoFit/>
            </a:bodyPr>
            <a:lstStyle/>
            <a:p>
              <a:endParaRPr lang="zh-CN" altLang="en-US" dirty="0"/>
            </a:p>
          </p:txBody>
        </p:sp>
        <p:sp>
          <p:nvSpPr>
            <p:cNvPr id="19" name="文本框 18">
              <a:extLst>
                <a:ext uri="{FF2B5EF4-FFF2-40B4-BE49-F238E27FC236}">
                  <a16:creationId xmlns:a16="http://schemas.microsoft.com/office/drawing/2014/main" id="{6470379A-4997-A70D-B175-2322B9BF5A7E}"/>
                </a:ext>
              </a:extLst>
            </p:cNvPr>
            <p:cNvSpPr txBox="1"/>
            <p:nvPr/>
          </p:nvSpPr>
          <p:spPr>
            <a:xfrm>
              <a:off x="11259909" y="8439792"/>
              <a:ext cx="887399" cy="584775"/>
            </a:xfrm>
            <a:prstGeom prst="rect">
              <a:avLst/>
            </a:prstGeom>
            <a:noFill/>
          </p:spPr>
          <p:txBody>
            <a:bodyPr wrap="square" rtlCol="0">
              <a:spAutoFit/>
            </a:bodyPr>
            <a:lstStyle/>
            <a:p>
              <a:pPr algn="ctr"/>
              <a:r>
                <a:rPr lang="zh-CN" altLang="en-US" sz="1600" dirty="0">
                  <a:solidFill>
                    <a:schemeClr val="bg1"/>
                  </a:solidFill>
                </a:rPr>
                <a:t>指导语</a:t>
              </a:r>
              <a:endParaRPr lang="en-US" altLang="zh-CN" sz="1600" dirty="0">
                <a:solidFill>
                  <a:schemeClr val="bg1"/>
                </a:solidFill>
              </a:endParaRPr>
            </a:p>
            <a:p>
              <a:pPr algn="ctr"/>
              <a:r>
                <a:rPr lang="en-US" altLang="zh-CN" sz="1600" dirty="0">
                  <a:solidFill>
                    <a:schemeClr val="bg1"/>
                  </a:solidFill>
                </a:rPr>
                <a:t>(A/B/C)</a:t>
              </a:r>
              <a:r>
                <a:rPr lang="zh-CN" altLang="en-US" sz="1600" dirty="0">
                  <a:solidFill>
                    <a:schemeClr val="bg1"/>
                  </a:solidFill>
                </a:rPr>
                <a:t>  </a:t>
              </a:r>
            </a:p>
          </p:txBody>
        </p:sp>
        <p:sp>
          <p:nvSpPr>
            <p:cNvPr id="20" name="文本框 19">
              <a:extLst>
                <a:ext uri="{FF2B5EF4-FFF2-40B4-BE49-F238E27FC236}">
                  <a16:creationId xmlns:a16="http://schemas.microsoft.com/office/drawing/2014/main" id="{7C2D62C0-3671-2AF7-465A-EB017DB1AA46}"/>
                </a:ext>
              </a:extLst>
            </p:cNvPr>
            <p:cNvSpPr txBox="1"/>
            <p:nvPr/>
          </p:nvSpPr>
          <p:spPr>
            <a:xfrm>
              <a:off x="11963365" y="9055710"/>
              <a:ext cx="633414" cy="461665"/>
            </a:xfrm>
            <a:prstGeom prst="rect">
              <a:avLst/>
            </a:prstGeom>
            <a:noFill/>
          </p:spPr>
          <p:txBody>
            <a:bodyPr wrap="square" rtlCol="0">
              <a:spAutoFit/>
            </a:bodyPr>
            <a:lstStyle/>
            <a:p>
              <a:r>
                <a:rPr lang="en-US" altLang="zh-CN" sz="2400" b="1" dirty="0"/>
                <a:t>…</a:t>
              </a:r>
              <a:endParaRPr lang="zh-CN" altLang="en-US" b="1" dirty="0"/>
            </a:p>
          </p:txBody>
        </p:sp>
        <p:sp>
          <p:nvSpPr>
            <p:cNvPr id="21" name="文本框 20">
              <a:extLst>
                <a:ext uri="{FF2B5EF4-FFF2-40B4-BE49-F238E27FC236}">
                  <a16:creationId xmlns:a16="http://schemas.microsoft.com/office/drawing/2014/main" id="{127364D3-1FEA-50F9-057C-C40FA2130B12}"/>
                </a:ext>
              </a:extLst>
            </p:cNvPr>
            <p:cNvSpPr txBox="1"/>
            <p:nvPr/>
          </p:nvSpPr>
          <p:spPr>
            <a:xfrm>
              <a:off x="10837587" y="8012092"/>
              <a:ext cx="716948" cy="338554"/>
            </a:xfrm>
            <a:prstGeom prst="rect">
              <a:avLst/>
            </a:prstGeom>
            <a:solidFill>
              <a:schemeClr val="bg1">
                <a:lumMod val="75000"/>
              </a:schemeClr>
            </a:solidFill>
          </p:spPr>
          <p:txBody>
            <a:bodyPr wrap="square" rtlCol="0">
              <a:spAutoFit/>
            </a:bodyPr>
            <a:lstStyle/>
            <a:p>
              <a:pPr algn="ctr"/>
              <a:r>
                <a:rPr lang="zh-CN" altLang="en-US" sz="1600" dirty="0">
                  <a:solidFill>
                    <a:schemeClr val="bg1"/>
                  </a:solidFill>
                </a:rPr>
                <a:t>休息</a:t>
              </a:r>
            </a:p>
          </p:txBody>
        </p:sp>
        <p:pic>
          <p:nvPicPr>
            <p:cNvPr id="22" name="图片 21">
              <a:extLst>
                <a:ext uri="{FF2B5EF4-FFF2-40B4-BE49-F238E27FC236}">
                  <a16:creationId xmlns:a16="http://schemas.microsoft.com/office/drawing/2014/main" id="{FB04018A-D6B9-326A-C516-E5F62CCD6E15}"/>
                </a:ext>
              </a:extLst>
            </p:cNvPr>
            <p:cNvPicPr>
              <a:picLocks noChangeAspect="1"/>
            </p:cNvPicPr>
            <p:nvPr/>
          </p:nvPicPr>
          <p:blipFill>
            <a:blip r:embed="rId3"/>
            <a:stretch>
              <a:fillRect/>
            </a:stretch>
          </p:blipFill>
          <p:spPr>
            <a:xfrm>
              <a:off x="9082719" y="5851634"/>
              <a:ext cx="287339" cy="283918"/>
            </a:xfrm>
            <a:prstGeom prst="rect">
              <a:avLst/>
            </a:prstGeom>
          </p:spPr>
        </p:pic>
        <p:sp>
          <p:nvSpPr>
            <p:cNvPr id="23" name="文本框 22">
              <a:extLst>
                <a:ext uri="{FF2B5EF4-FFF2-40B4-BE49-F238E27FC236}">
                  <a16:creationId xmlns:a16="http://schemas.microsoft.com/office/drawing/2014/main" id="{829A1931-1114-2FC2-0EE6-21C3D7A157DD}"/>
                </a:ext>
              </a:extLst>
            </p:cNvPr>
            <p:cNvSpPr txBox="1"/>
            <p:nvPr/>
          </p:nvSpPr>
          <p:spPr>
            <a:xfrm>
              <a:off x="8957307" y="6177925"/>
              <a:ext cx="538164" cy="292388"/>
            </a:xfrm>
            <a:prstGeom prst="rect">
              <a:avLst/>
            </a:prstGeom>
            <a:solidFill>
              <a:schemeClr val="bg1">
                <a:lumMod val="75000"/>
              </a:schemeClr>
            </a:solidFill>
          </p:spPr>
          <p:txBody>
            <a:bodyPr wrap="square" rtlCol="0">
              <a:spAutoFit/>
            </a:bodyPr>
            <a:lstStyle/>
            <a:p>
              <a:r>
                <a:rPr lang="zh-CN" altLang="en-US" sz="1300" dirty="0">
                  <a:solidFill>
                    <a:schemeClr val="bg1"/>
                  </a:solidFill>
                </a:rPr>
                <a:t>自我</a:t>
              </a:r>
            </a:p>
          </p:txBody>
        </p:sp>
        <p:sp>
          <p:nvSpPr>
            <p:cNvPr id="24" name="文本框 23">
              <a:extLst>
                <a:ext uri="{FF2B5EF4-FFF2-40B4-BE49-F238E27FC236}">
                  <a16:creationId xmlns:a16="http://schemas.microsoft.com/office/drawing/2014/main" id="{AAD7C8B8-370E-EBEA-874D-12B87AD7582D}"/>
                </a:ext>
              </a:extLst>
            </p:cNvPr>
            <p:cNvSpPr txBox="1"/>
            <p:nvPr/>
          </p:nvSpPr>
          <p:spPr>
            <a:xfrm>
              <a:off x="9608571" y="6941459"/>
              <a:ext cx="929402" cy="307777"/>
            </a:xfrm>
            <a:prstGeom prst="rect">
              <a:avLst/>
            </a:prstGeom>
            <a:noFill/>
          </p:spPr>
          <p:txBody>
            <a:bodyPr wrap="square" rtlCol="0">
              <a:spAutoFit/>
            </a:bodyPr>
            <a:lstStyle/>
            <a:p>
              <a:pPr algn="ctr"/>
              <a:r>
                <a:rPr lang="zh-CN" altLang="en-US" sz="1400" dirty="0">
                  <a:solidFill>
                    <a:srgbClr val="FFFF00"/>
                  </a:solidFill>
                </a:rPr>
                <a:t>反馈</a:t>
              </a:r>
            </a:p>
          </p:txBody>
        </p:sp>
        <p:sp>
          <p:nvSpPr>
            <p:cNvPr id="25" name="文本框 24">
              <a:extLst>
                <a:ext uri="{FF2B5EF4-FFF2-40B4-BE49-F238E27FC236}">
                  <a16:creationId xmlns:a16="http://schemas.microsoft.com/office/drawing/2014/main" id="{EB0F73AB-BACE-8665-D043-1CFCDC82FB3B}"/>
                </a:ext>
              </a:extLst>
            </p:cNvPr>
            <p:cNvSpPr txBox="1"/>
            <p:nvPr/>
          </p:nvSpPr>
          <p:spPr>
            <a:xfrm>
              <a:off x="10449655" y="7538328"/>
              <a:ext cx="190500" cy="369332"/>
            </a:xfrm>
            <a:prstGeom prst="rect">
              <a:avLst/>
            </a:prstGeom>
            <a:solidFill>
              <a:schemeClr val="bg1">
                <a:lumMod val="75000"/>
              </a:schemeClr>
            </a:solidFill>
          </p:spPr>
          <p:txBody>
            <a:bodyPr wrap="square" rtlCol="0">
              <a:spAutoFit/>
            </a:bodyPr>
            <a:lstStyle/>
            <a:p>
              <a:r>
                <a:rPr lang="zh-CN" altLang="en-US" dirty="0">
                  <a:solidFill>
                    <a:schemeClr val="bg1"/>
                  </a:solidFill>
                </a:rPr>
                <a:t>＋</a:t>
              </a:r>
            </a:p>
          </p:txBody>
        </p:sp>
        <p:sp>
          <p:nvSpPr>
            <p:cNvPr id="26" name="文本框 25">
              <a:extLst>
                <a:ext uri="{FF2B5EF4-FFF2-40B4-BE49-F238E27FC236}">
                  <a16:creationId xmlns:a16="http://schemas.microsoft.com/office/drawing/2014/main" id="{107DF2DC-EB53-E590-469B-3DC894DE7688}"/>
                </a:ext>
              </a:extLst>
            </p:cNvPr>
            <p:cNvSpPr txBox="1"/>
            <p:nvPr/>
          </p:nvSpPr>
          <p:spPr>
            <a:xfrm>
              <a:off x="8836641" y="7351309"/>
              <a:ext cx="1057274"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300 ms</a:t>
              </a:r>
              <a:endParaRPr lang="zh-CN" altLang="en-US" sz="1400" dirty="0">
                <a:latin typeface="Times New Roman" panose="02020603050405020304" pitchFamily="18" charset="0"/>
                <a:cs typeface="Times New Roman" panose="02020603050405020304" pitchFamily="18" charset="0"/>
              </a:endParaRPr>
            </a:p>
          </p:txBody>
        </p:sp>
        <p:sp>
          <p:nvSpPr>
            <p:cNvPr id="27" name="文本框 26">
              <a:extLst>
                <a:ext uri="{FF2B5EF4-FFF2-40B4-BE49-F238E27FC236}">
                  <a16:creationId xmlns:a16="http://schemas.microsoft.com/office/drawing/2014/main" id="{7ED91132-FD6F-CE71-CE1F-01ADE0D8ED43}"/>
                </a:ext>
              </a:extLst>
            </p:cNvPr>
            <p:cNvSpPr txBox="1"/>
            <p:nvPr/>
          </p:nvSpPr>
          <p:spPr>
            <a:xfrm>
              <a:off x="7924376" y="6322932"/>
              <a:ext cx="1057274"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100 ms</a:t>
              </a:r>
              <a:endParaRPr lang="zh-CN" altLang="en-US" sz="1400" dirty="0">
                <a:latin typeface="Times New Roman" panose="02020603050405020304" pitchFamily="18" charset="0"/>
                <a:cs typeface="Times New Roman" panose="02020603050405020304" pitchFamily="18" charset="0"/>
              </a:endParaRPr>
            </a:p>
          </p:txBody>
        </p:sp>
        <p:sp>
          <p:nvSpPr>
            <p:cNvPr id="28" name="文本框 27">
              <a:extLst>
                <a:ext uri="{FF2B5EF4-FFF2-40B4-BE49-F238E27FC236}">
                  <a16:creationId xmlns:a16="http://schemas.microsoft.com/office/drawing/2014/main" id="{1760C930-5735-23A8-88AB-1C69103C58C5}"/>
                </a:ext>
              </a:extLst>
            </p:cNvPr>
            <p:cNvSpPr txBox="1"/>
            <p:nvPr/>
          </p:nvSpPr>
          <p:spPr>
            <a:xfrm>
              <a:off x="9387567" y="7843523"/>
              <a:ext cx="1057274"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500 ms</a:t>
              </a:r>
              <a:endParaRPr lang="zh-CN" altLang="en-US" sz="1400" dirty="0">
                <a:latin typeface="Times New Roman" panose="02020603050405020304" pitchFamily="18" charset="0"/>
                <a:cs typeface="Times New Roman" panose="02020603050405020304" pitchFamily="18" charset="0"/>
              </a:endParaRPr>
            </a:p>
          </p:txBody>
        </p:sp>
        <p:sp>
          <p:nvSpPr>
            <p:cNvPr id="29" name="文本框 28">
              <a:extLst>
                <a:ext uri="{FF2B5EF4-FFF2-40B4-BE49-F238E27FC236}">
                  <a16:creationId xmlns:a16="http://schemas.microsoft.com/office/drawing/2014/main" id="{314DAC25-DD0F-18BF-3061-A97761A5D67F}"/>
                </a:ext>
              </a:extLst>
            </p:cNvPr>
            <p:cNvSpPr txBox="1"/>
            <p:nvPr/>
          </p:nvSpPr>
          <p:spPr>
            <a:xfrm>
              <a:off x="7228714" y="4569847"/>
              <a:ext cx="1199083" cy="915771"/>
            </a:xfrm>
            <a:prstGeom prst="rect">
              <a:avLst/>
            </a:prstGeom>
            <a:solidFill>
              <a:schemeClr val="bg1">
                <a:lumMod val="75000"/>
              </a:schemeClr>
            </a:solidFill>
          </p:spPr>
          <p:txBody>
            <a:bodyPr wrap="square" rtlCol="0">
              <a:spAutoFit/>
            </a:bodyPr>
            <a:lstStyle/>
            <a:p>
              <a:endParaRPr lang="zh-CN" altLang="en-US" dirty="0"/>
            </a:p>
          </p:txBody>
        </p:sp>
        <p:sp>
          <p:nvSpPr>
            <p:cNvPr id="30" name="文本框 29">
              <a:extLst>
                <a:ext uri="{FF2B5EF4-FFF2-40B4-BE49-F238E27FC236}">
                  <a16:creationId xmlns:a16="http://schemas.microsoft.com/office/drawing/2014/main" id="{2150DFC6-5790-912D-5AF0-4E32F3931BB1}"/>
                </a:ext>
              </a:extLst>
            </p:cNvPr>
            <p:cNvSpPr txBox="1"/>
            <p:nvPr/>
          </p:nvSpPr>
          <p:spPr>
            <a:xfrm>
              <a:off x="7370522" y="4705100"/>
              <a:ext cx="887399" cy="584775"/>
            </a:xfrm>
            <a:prstGeom prst="rect">
              <a:avLst/>
            </a:prstGeom>
            <a:noFill/>
          </p:spPr>
          <p:txBody>
            <a:bodyPr wrap="square" rtlCol="0">
              <a:spAutoFit/>
            </a:bodyPr>
            <a:lstStyle/>
            <a:p>
              <a:pPr algn="ctr"/>
              <a:r>
                <a:rPr lang="zh-CN" altLang="en-US" sz="1600" dirty="0">
                  <a:solidFill>
                    <a:schemeClr val="bg1"/>
                  </a:solidFill>
                </a:rPr>
                <a:t>指导语</a:t>
              </a:r>
              <a:endParaRPr lang="en-US" altLang="zh-CN" sz="1600" dirty="0">
                <a:solidFill>
                  <a:schemeClr val="bg1"/>
                </a:solidFill>
              </a:endParaRPr>
            </a:p>
            <a:p>
              <a:pPr algn="ctr"/>
              <a:r>
                <a:rPr lang="en-US" altLang="zh-CN" sz="1600" dirty="0">
                  <a:solidFill>
                    <a:schemeClr val="bg1"/>
                  </a:solidFill>
                </a:rPr>
                <a:t>(A/B/C)</a:t>
              </a:r>
              <a:r>
                <a:rPr lang="zh-CN" altLang="en-US" sz="1600" dirty="0">
                  <a:solidFill>
                    <a:schemeClr val="bg1"/>
                  </a:solidFill>
                </a:rPr>
                <a:t>  </a:t>
              </a:r>
            </a:p>
          </p:txBody>
        </p:sp>
        <p:grpSp>
          <p:nvGrpSpPr>
            <p:cNvPr id="31" name="组合 30">
              <a:extLst>
                <a:ext uri="{FF2B5EF4-FFF2-40B4-BE49-F238E27FC236}">
                  <a16:creationId xmlns:a16="http://schemas.microsoft.com/office/drawing/2014/main" id="{8129DACA-4CB0-924D-081C-1139BF71C0A0}"/>
                </a:ext>
              </a:extLst>
            </p:cNvPr>
            <p:cNvGrpSpPr/>
            <p:nvPr/>
          </p:nvGrpSpPr>
          <p:grpSpPr>
            <a:xfrm>
              <a:off x="6323881" y="1932842"/>
              <a:ext cx="10585072" cy="1475493"/>
              <a:chOff x="4015287" y="2367035"/>
              <a:chExt cx="7387731" cy="1548088"/>
            </a:xfrm>
          </p:grpSpPr>
          <p:sp>
            <p:nvSpPr>
              <p:cNvPr id="46" name="文本框 45">
                <a:extLst>
                  <a:ext uri="{FF2B5EF4-FFF2-40B4-BE49-F238E27FC236}">
                    <a16:creationId xmlns:a16="http://schemas.microsoft.com/office/drawing/2014/main" id="{250D693A-301F-5E99-4B50-2E2C01EB3C64}"/>
                  </a:ext>
                </a:extLst>
              </p:cNvPr>
              <p:cNvSpPr txBox="1"/>
              <p:nvPr/>
            </p:nvSpPr>
            <p:spPr>
              <a:xfrm>
                <a:off x="4015287" y="2367035"/>
                <a:ext cx="2469004" cy="1300529"/>
              </a:xfrm>
              <a:prstGeom prst="rect">
                <a:avLst/>
              </a:prstGeom>
              <a:noFill/>
            </p:spPr>
            <p:txBody>
              <a:bodyPr wrap="square">
                <a:spAutoFit/>
              </a:bodyPr>
              <a:lstStyle/>
              <a:p>
                <a:pPr algn="ctr" defTabSz="913765">
                  <a:lnSpc>
                    <a:spcPct val="150000"/>
                  </a:lnSpc>
                  <a:buSzPct val="25000"/>
                  <a:defRPr/>
                </a:pPr>
                <a:r>
                  <a:rPr lang="zh-CN" altLang="en-US" dirty="0"/>
                  <a:t>    </a:t>
                </a:r>
                <a:r>
                  <a:rPr lang="zh-CN" altLang="en-US" b="1" dirty="0"/>
                  <a:t>自由练习阶段</a:t>
                </a:r>
                <a:r>
                  <a:rPr lang="zh-CN" altLang="en-US" dirty="0"/>
                  <a:t>：不限反应时</a:t>
                </a:r>
                <a:endParaRPr lang="en-US" altLang="zh-CN" dirty="0"/>
              </a:p>
              <a:p>
                <a:pPr algn="ctr" defTabSz="913765">
                  <a:lnSpc>
                    <a:spcPct val="150000"/>
                  </a:lnSpc>
                  <a:buSzPct val="25000"/>
                  <a:defRPr/>
                </a:pPr>
                <a:r>
                  <a:rPr lang="en-US" altLang="zh-CN" dirty="0"/>
                  <a:t> </a:t>
                </a:r>
                <a:r>
                  <a:rPr lang="en-US" altLang="zh-CN" dirty="0">
                    <a:latin typeface="Times New Roman" panose="02020603050405020304" pitchFamily="18" charset="0"/>
                    <a:cs typeface="Times New Roman" panose="02020603050405020304" pitchFamily="18" charset="0"/>
                  </a:rPr>
                  <a:t>12×3</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trials </a:t>
                </a:r>
              </a:p>
            </p:txBody>
          </p:sp>
          <p:grpSp>
            <p:nvGrpSpPr>
              <p:cNvPr id="47" name="组合 46">
                <a:extLst>
                  <a:ext uri="{FF2B5EF4-FFF2-40B4-BE49-F238E27FC236}">
                    <a16:creationId xmlns:a16="http://schemas.microsoft.com/office/drawing/2014/main" id="{E41695CB-20BD-6530-AFA4-F8E41A125A39}"/>
                  </a:ext>
                </a:extLst>
              </p:cNvPr>
              <p:cNvGrpSpPr/>
              <p:nvPr/>
            </p:nvGrpSpPr>
            <p:grpSpPr>
              <a:xfrm>
                <a:off x="4181289" y="3477350"/>
                <a:ext cx="7221729" cy="437773"/>
                <a:chOff x="4315103" y="3477350"/>
                <a:chExt cx="7221729" cy="437773"/>
              </a:xfrm>
            </p:grpSpPr>
            <p:sp>
              <p:nvSpPr>
                <p:cNvPr id="48" name="任意多边形 47">
                  <a:extLst>
                    <a:ext uri="{FF2B5EF4-FFF2-40B4-BE49-F238E27FC236}">
                      <a16:creationId xmlns:a16="http://schemas.microsoft.com/office/drawing/2014/main" id="{10EB7314-8AB1-49B1-0B2D-5C53DE522F01}"/>
                    </a:ext>
                  </a:extLst>
                </p:cNvPr>
                <p:cNvSpPr/>
                <p:nvPr/>
              </p:nvSpPr>
              <p:spPr>
                <a:xfrm>
                  <a:off x="9130976" y="3488820"/>
                  <a:ext cx="2405856" cy="426303"/>
                </a:xfrm>
                <a:custGeom>
                  <a:avLst/>
                  <a:gdLst>
                    <a:gd name="connsiteX0" fmla="*/ 1202929 w 2405856"/>
                    <a:gd name="connsiteY0" fmla="*/ 0 h 426303"/>
                    <a:gd name="connsiteX1" fmla="*/ 1376760 w 2405856"/>
                    <a:gd name="connsiteY1" fmla="*/ 163145 h 426303"/>
                    <a:gd name="connsiteX2" fmla="*/ 2405856 w 2405856"/>
                    <a:gd name="connsiteY2" fmla="*/ 163145 h 426303"/>
                    <a:gd name="connsiteX3" fmla="*/ 2405856 w 2405856"/>
                    <a:gd name="connsiteY3" fmla="*/ 426303 h 426303"/>
                    <a:gd name="connsiteX4" fmla="*/ 0 w 2405856"/>
                    <a:gd name="connsiteY4" fmla="*/ 426303 h 426303"/>
                    <a:gd name="connsiteX5" fmla="*/ 0 w 2405856"/>
                    <a:gd name="connsiteY5" fmla="*/ 163145 h 426303"/>
                    <a:gd name="connsiteX6" fmla="*/ 1029097 w 2405856"/>
                    <a:gd name="connsiteY6" fmla="*/ 163145 h 42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05856" h="426303">
                      <a:moveTo>
                        <a:pt x="1202929" y="0"/>
                      </a:moveTo>
                      <a:lnTo>
                        <a:pt x="1376760" y="163145"/>
                      </a:lnTo>
                      <a:lnTo>
                        <a:pt x="2405856" y="163145"/>
                      </a:lnTo>
                      <a:lnTo>
                        <a:pt x="2405856" y="426303"/>
                      </a:lnTo>
                      <a:lnTo>
                        <a:pt x="0" y="426303"/>
                      </a:lnTo>
                      <a:lnTo>
                        <a:pt x="0" y="163145"/>
                      </a:lnTo>
                      <a:lnTo>
                        <a:pt x="1029097" y="163145"/>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6">
                  <a:extLst>
                    <a:ext uri="{FF2B5EF4-FFF2-40B4-BE49-F238E27FC236}">
                      <a16:creationId xmlns:a16="http://schemas.microsoft.com/office/drawing/2014/main" id="{6715EADE-5A58-E661-405A-8E8789C92A4A}"/>
                    </a:ext>
                  </a:extLst>
                </p:cNvPr>
                <p:cNvSpPr/>
                <p:nvPr/>
              </p:nvSpPr>
              <p:spPr>
                <a:xfrm>
                  <a:off x="4315103" y="3477350"/>
                  <a:ext cx="2405856" cy="426303"/>
                </a:xfrm>
                <a:custGeom>
                  <a:avLst/>
                  <a:gdLst>
                    <a:gd name="connsiteX0" fmla="*/ 1202929 w 2405856"/>
                    <a:gd name="connsiteY0" fmla="*/ 0 h 426303"/>
                    <a:gd name="connsiteX1" fmla="*/ 1376760 w 2405856"/>
                    <a:gd name="connsiteY1" fmla="*/ 163145 h 426303"/>
                    <a:gd name="connsiteX2" fmla="*/ 2405856 w 2405856"/>
                    <a:gd name="connsiteY2" fmla="*/ 163145 h 426303"/>
                    <a:gd name="connsiteX3" fmla="*/ 2405856 w 2405856"/>
                    <a:gd name="connsiteY3" fmla="*/ 426303 h 426303"/>
                    <a:gd name="connsiteX4" fmla="*/ 0 w 2405856"/>
                    <a:gd name="connsiteY4" fmla="*/ 426303 h 426303"/>
                    <a:gd name="connsiteX5" fmla="*/ 0 w 2405856"/>
                    <a:gd name="connsiteY5" fmla="*/ 163145 h 426303"/>
                    <a:gd name="connsiteX6" fmla="*/ 1029097 w 2405856"/>
                    <a:gd name="connsiteY6" fmla="*/ 163145 h 42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05856" h="426303">
                      <a:moveTo>
                        <a:pt x="1202929" y="0"/>
                      </a:moveTo>
                      <a:lnTo>
                        <a:pt x="1376760" y="163145"/>
                      </a:lnTo>
                      <a:lnTo>
                        <a:pt x="2405856" y="163145"/>
                      </a:lnTo>
                      <a:lnTo>
                        <a:pt x="2405856" y="426303"/>
                      </a:lnTo>
                      <a:lnTo>
                        <a:pt x="0" y="426303"/>
                      </a:lnTo>
                      <a:lnTo>
                        <a:pt x="0" y="163145"/>
                      </a:lnTo>
                      <a:lnTo>
                        <a:pt x="1029097" y="163145"/>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sp>
          <p:nvSpPr>
            <p:cNvPr id="32" name="文本框 31">
              <a:extLst>
                <a:ext uri="{FF2B5EF4-FFF2-40B4-BE49-F238E27FC236}">
                  <a16:creationId xmlns:a16="http://schemas.microsoft.com/office/drawing/2014/main" id="{B573EEF4-F3FB-BAF2-432B-217E654AC2B7}"/>
                </a:ext>
              </a:extLst>
            </p:cNvPr>
            <p:cNvSpPr txBox="1"/>
            <p:nvPr/>
          </p:nvSpPr>
          <p:spPr>
            <a:xfrm>
              <a:off x="9935931" y="1938264"/>
              <a:ext cx="3834844" cy="875881"/>
            </a:xfrm>
            <a:prstGeom prst="rect">
              <a:avLst/>
            </a:prstGeom>
            <a:noFill/>
          </p:spPr>
          <p:txBody>
            <a:bodyPr wrap="square">
              <a:spAutoFit/>
            </a:bodyPr>
            <a:lstStyle/>
            <a:p>
              <a:pPr algn="ctr" defTabSz="913765">
                <a:lnSpc>
                  <a:spcPct val="150000"/>
                </a:lnSpc>
                <a:buSzPct val="25000"/>
                <a:defRPr/>
              </a:pPr>
              <a:r>
                <a:rPr lang="zh-CN" altLang="en-US" b="1" dirty="0"/>
                <a:t>正式练习阶段</a:t>
              </a:r>
              <a:r>
                <a:rPr lang="zh-CN" altLang="en-US" dirty="0"/>
                <a:t>：</a:t>
              </a:r>
              <a:r>
                <a:rPr lang="en-US" altLang="zh-CN" dirty="0">
                  <a:latin typeface="Times New Roman" panose="02020603050405020304" pitchFamily="18" charset="0"/>
                  <a:cs typeface="Times New Roman" panose="02020603050405020304" pitchFamily="18" charset="0"/>
                </a:rPr>
                <a:t>1.5s </a:t>
              </a:r>
              <a:r>
                <a:rPr lang="zh-CN" altLang="en-US" dirty="0"/>
                <a:t>内做反应</a:t>
              </a:r>
              <a:endParaRPr lang="en-US" altLang="zh-CN" dirty="0"/>
            </a:p>
            <a:p>
              <a:pPr algn="ctr" defTabSz="913765">
                <a:lnSpc>
                  <a:spcPct val="150000"/>
                </a:lnSpc>
                <a:buSzPct val="25000"/>
                <a:defRPr/>
              </a:pPr>
              <a:r>
                <a:rPr lang="en-US" altLang="zh-CN" dirty="0">
                  <a:latin typeface="Times New Roman" panose="02020603050405020304" pitchFamily="18" charset="0"/>
                  <a:cs typeface="Times New Roman" panose="02020603050405020304" pitchFamily="18" charset="0"/>
                </a:rPr>
                <a:t>24</a:t>
              </a:r>
              <a:r>
                <a:rPr kumimoji="0" lang="en-US" altLang="zh-CN"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 </a:t>
              </a:r>
              <a:r>
                <a:rPr kumimoji="0" lang="en-US" altLang="zh-CN"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trials </a:t>
              </a:r>
            </a:p>
          </p:txBody>
        </p:sp>
        <p:sp>
          <p:nvSpPr>
            <p:cNvPr id="33" name="文本框 32">
              <a:extLst>
                <a:ext uri="{FF2B5EF4-FFF2-40B4-BE49-F238E27FC236}">
                  <a16:creationId xmlns:a16="http://schemas.microsoft.com/office/drawing/2014/main" id="{BEA39589-63B3-2FCB-B92B-CB33D53629D8}"/>
                </a:ext>
              </a:extLst>
            </p:cNvPr>
            <p:cNvSpPr txBox="1"/>
            <p:nvPr/>
          </p:nvSpPr>
          <p:spPr>
            <a:xfrm>
              <a:off x="13236210" y="1960200"/>
              <a:ext cx="3898396" cy="875881"/>
            </a:xfrm>
            <a:prstGeom prst="rect">
              <a:avLst/>
            </a:prstGeom>
            <a:noFill/>
          </p:spPr>
          <p:txBody>
            <a:bodyPr wrap="square">
              <a:spAutoFit/>
            </a:bodyPr>
            <a:lstStyle/>
            <a:p>
              <a:pPr algn="ctr" defTabSz="913765">
                <a:lnSpc>
                  <a:spcPct val="150000"/>
                </a:lnSpc>
                <a:buSzPct val="25000"/>
                <a:defRPr/>
              </a:pPr>
              <a:r>
                <a:rPr lang="zh-CN" altLang="en-US" dirty="0"/>
                <a:t>    </a:t>
              </a:r>
              <a:r>
                <a:rPr lang="zh-CN" altLang="en-US" b="1" dirty="0"/>
                <a:t>正式实验阶段</a:t>
              </a:r>
              <a:endParaRPr lang="en-US" altLang="zh-CN" b="1" dirty="0"/>
            </a:p>
            <a:p>
              <a:pPr algn="ctr" defTabSz="913765">
                <a:lnSpc>
                  <a:spcPct val="150000"/>
                </a:lnSpc>
                <a:buSzPct val="25000"/>
                <a:defRPr/>
              </a:pPr>
              <a:r>
                <a:rPr lang="en-US" altLang="zh-CN" dirty="0">
                  <a:latin typeface="Times New Roman" panose="02020603050405020304" pitchFamily="18" charset="0"/>
                  <a:cs typeface="Times New Roman" panose="02020603050405020304" pitchFamily="18" charset="0"/>
                </a:rPr>
                <a:t> 72×5×3</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trials </a:t>
              </a:r>
            </a:p>
          </p:txBody>
        </p:sp>
        <p:cxnSp>
          <p:nvCxnSpPr>
            <p:cNvPr id="34" name="直接连接符 33">
              <a:extLst>
                <a:ext uri="{FF2B5EF4-FFF2-40B4-BE49-F238E27FC236}">
                  <a16:creationId xmlns:a16="http://schemas.microsoft.com/office/drawing/2014/main" id="{ADD8899E-8D15-AB6D-7608-C615EBA73DB4}"/>
                </a:ext>
              </a:extLst>
            </p:cNvPr>
            <p:cNvCxnSpPr>
              <a:cxnSpLocks/>
            </p:cNvCxnSpPr>
            <p:nvPr/>
          </p:nvCxnSpPr>
          <p:spPr>
            <a:xfrm>
              <a:off x="6172200" y="1944222"/>
              <a:ext cx="0" cy="213247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B9559822-105D-55F6-3D69-B82DBD8B36DE}"/>
                </a:ext>
              </a:extLst>
            </p:cNvPr>
            <p:cNvCxnSpPr>
              <a:cxnSpLocks/>
            </p:cNvCxnSpPr>
            <p:nvPr/>
          </p:nvCxnSpPr>
          <p:spPr>
            <a:xfrm>
              <a:off x="6172200" y="4574543"/>
              <a:ext cx="0" cy="5421747"/>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8742660B-CA60-C1C2-A145-8D895CF7E420}"/>
                </a:ext>
              </a:extLst>
            </p:cNvPr>
            <p:cNvSpPr txBox="1"/>
            <p:nvPr/>
          </p:nvSpPr>
          <p:spPr>
            <a:xfrm>
              <a:off x="5426916" y="1944222"/>
              <a:ext cx="593604" cy="1827674"/>
            </a:xfrm>
            <a:prstGeom prst="rect">
              <a:avLst/>
            </a:prstGeom>
            <a:noFill/>
          </p:spPr>
          <p:txBody>
            <a:bodyPr vert="eaVert" wrap="square" rtlCol="0">
              <a:spAutoFit/>
            </a:bodyPr>
            <a:lstStyle/>
            <a:p>
              <a:r>
                <a:rPr lang="zh-CN" altLang="en-US" sz="2400" dirty="0"/>
                <a:t>三阶段</a:t>
              </a:r>
            </a:p>
          </p:txBody>
        </p:sp>
        <p:sp>
          <p:nvSpPr>
            <p:cNvPr id="37" name="文本框 36">
              <a:extLst>
                <a:ext uri="{FF2B5EF4-FFF2-40B4-BE49-F238E27FC236}">
                  <a16:creationId xmlns:a16="http://schemas.microsoft.com/office/drawing/2014/main" id="{1C22AE9E-4A9E-9F99-E323-E79B737D3438}"/>
                </a:ext>
              </a:extLst>
            </p:cNvPr>
            <p:cNvSpPr txBox="1"/>
            <p:nvPr/>
          </p:nvSpPr>
          <p:spPr>
            <a:xfrm>
              <a:off x="5426916" y="6300525"/>
              <a:ext cx="593604" cy="2274030"/>
            </a:xfrm>
            <a:prstGeom prst="rect">
              <a:avLst/>
            </a:prstGeom>
            <a:noFill/>
          </p:spPr>
          <p:txBody>
            <a:bodyPr vert="eaVert" wrap="square" rtlCol="0">
              <a:spAutoFit/>
            </a:bodyPr>
            <a:lstStyle/>
            <a:p>
              <a:r>
                <a:rPr lang="zh-CN" altLang="en-US" sz="2400" dirty="0"/>
                <a:t>流程图</a:t>
              </a:r>
            </a:p>
          </p:txBody>
        </p:sp>
        <p:sp>
          <p:nvSpPr>
            <p:cNvPr id="38" name="文本框 37">
              <a:extLst>
                <a:ext uri="{FF2B5EF4-FFF2-40B4-BE49-F238E27FC236}">
                  <a16:creationId xmlns:a16="http://schemas.microsoft.com/office/drawing/2014/main" id="{AED0D51D-80FF-1C33-CDF4-7781777D704B}"/>
                </a:ext>
              </a:extLst>
            </p:cNvPr>
            <p:cNvSpPr txBox="1"/>
            <p:nvPr/>
          </p:nvSpPr>
          <p:spPr>
            <a:xfrm>
              <a:off x="9200276" y="2991258"/>
              <a:ext cx="1830793" cy="910950"/>
            </a:xfrm>
            <a:prstGeom prst="rect">
              <a:avLst/>
            </a:prstGeom>
            <a:noFill/>
          </p:spPr>
          <p:txBody>
            <a:bodyPr wrap="square" rtlCol="0">
              <a:spAutoFit/>
            </a:bodyPr>
            <a:lstStyle/>
            <a:p>
              <a:r>
                <a:rPr lang="en-US" altLang="zh-CN" dirty="0"/>
                <a:t> </a:t>
              </a:r>
              <a:r>
                <a:rPr lang="en-US" altLang="zh-CN" dirty="0">
                  <a:latin typeface="Times New Roman" panose="02020603050405020304" pitchFamily="18" charset="0"/>
                  <a:cs typeface="Times New Roman" panose="02020603050405020304" pitchFamily="18" charset="0"/>
                </a:rPr>
                <a:t>ACC </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70%</a:t>
              </a:r>
            </a:p>
            <a:p>
              <a:endParaRPr lang="zh-CN" altLang="en-US" dirty="0"/>
            </a:p>
          </p:txBody>
        </p:sp>
        <p:sp>
          <p:nvSpPr>
            <p:cNvPr id="39" name="文本框 38">
              <a:extLst>
                <a:ext uri="{FF2B5EF4-FFF2-40B4-BE49-F238E27FC236}">
                  <a16:creationId xmlns:a16="http://schemas.microsoft.com/office/drawing/2014/main" id="{E12E1436-4842-AA4F-61D0-DCF2700E9047}"/>
                </a:ext>
              </a:extLst>
            </p:cNvPr>
            <p:cNvSpPr txBox="1"/>
            <p:nvPr/>
          </p:nvSpPr>
          <p:spPr>
            <a:xfrm>
              <a:off x="12889521" y="3024000"/>
              <a:ext cx="1521857"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 ACC </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70%</a:t>
              </a:r>
            </a:p>
            <a:p>
              <a:endParaRPr lang="zh-CN" altLang="en-US" dirty="0"/>
            </a:p>
          </p:txBody>
        </p:sp>
        <p:sp>
          <p:nvSpPr>
            <p:cNvPr id="41" name="左大括号 40">
              <a:extLst>
                <a:ext uri="{FF2B5EF4-FFF2-40B4-BE49-F238E27FC236}">
                  <a16:creationId xmlns:a16="http://schemas.microsoft.com/office/drawing/2014/main" id="{96947304-BAAF-F2E8-85C9-024E1468D48D}"/>
                </a:ext>
              </a:extLst>
            </p:cNvPr>
            <p:cNvSpPr/>
            <p:nvPr/>
          </p:nvSpPr>
          <p:spPr>
            <a:xfrm>
              <a:off x="8436971" y="4175941"/>
              <a:ext cx="522543" cy="955406"/>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2" name="文本框 41">
              <a:extLst>
                <a:ext uri="{FF2B5EF4-FFF2-40B4-BE49-F238E27FC236}">
                  <a16:creationId xmlns:a16="http://schemas.microsoft.com/office/drawing/2014/main" id="{09D49361-631C-B626-864B-FEE62E812297}"/>
                </a:ext>
              </a:extLst>
            </p:cNvPr>
            <p:cNvSpPr txBox="1"/>
            <p:nvPr/>
          </p:nvSpPr>
          <p:spPr>
            <a:xfrm>
              <a:off x="8981650" y="4119706"/>
              <a:ext cx="5343673" cy="1015663"/>
            </a:xfrm>
            <a:prstGeom prst="rect">
              <a:avLst/>
            </a:prstGeom>
            <a:noFill/>
          </p:spPr>
          <p:txBody>
            <a:bodyPr wrap="square" rtlCol="0">
              <a:spAutoFit/>
            </a:bodyPr>
            <a:lstStyle/>
            <a:p>
              <a:r>
                <a:rPr lang="zh-CN" altLang="en-US" sz="2000" dirty="0"/>
                <a:t>指导语</a:t>
              </a:r>
              <a:r>
                <a:rPr lang="en-US" altLang="zh-CN" sz="2000" dirty="0"/>
                <a:t>A</a:t>
              </a:r>
              <a:r>
                <a:rPr lang="zh-CN" altLang="en-US" sz="2000" dirty="0"/>
                <a:t>：本阶段重点关注图形为自我图形</a:t>
              </a:r>
              <a:endParaRPr lang="en-US" altLang="zh-CN" sz="2000" dirty="0"/>
            </a:p>
            <a:p>
              <a:r>
                <a:rPr lang="zh-CN" altLang="en-US" sz="2000" dirty="0"/>
                <a:t>指导语</a:t>
              </a:r>
              <a:r>
                <a:rPr lang="en-US" altLang="zh-CN" sz="2000" dirty="0"/>
                <a:t>B</a:t>
              </a:r>
              <a:r>
                <a:rPr lang="zh-CN" altLang="en-US" sz="2000" dirty="0"/>
                <a:t>：本阶段重点关注图形为朋友图形</a:t>
              </a:r>
              <a:endParaRPr lang="en-US" altLang="zh-CN" sz="2000" dirty="0"/>
            </a:p>
            <a:p>
              <a:r>
                <a:rPr lang="zh-CN" altLang="en-US" sz="2000" dirty="0"/>
                <a:t>指导语</a:t>
              </a:r>
              <a:r>
                <a:rPr lang="en-US" altLang="zh-CN" sz="2000" dirty="0"/>
                <a:t>C</a:t>
              </a:r>
              <a:r>
                <a:rPr lang="zh-CN" altLang="en-US" sz="2000" dirty="0"/>
                <a:t>：本阶段重点关注图形为生人图形</a:t>
              </a:r>
              <a:endParaRPr lang="en-US" altLang="zh-CN" sz="2000" dirty="0"/>
            </a:p>
          </p:txBody>
        </p:sp>
        <p:sp>
          <p:nvSpPr>
            <p:cNvPr id="43" name="左大括号 42">
              <a:extLst>
                <a:ext uri="{FF2B5EF4-FFF2-40B4-BE49-F238E27FC236}">
                  <a16:creationId xmlns:a16="http://schemas.microsoft.com/office/drawing/2014/main" id="{10E9C94A-0273-2AD0-E542-98ADAB1D1BB5}"/>
                </a:ext>
              </a:extLst>
            </p:cNvPr>
            <p:cNvSpPr/>
            <p:nvPr/>
          </p:nvSpPr>
          <p:spPr>
            <a:xfrm>
              <a:off x="10406928" y="5951880"/>
              <a:ext cx="685585" cy="756495"/>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4" name="文本框 43">
              <a:extLst>
                <a:ext uri="{FF2B5EF4-FFF2-40B4-BE49-F238E27FC236}">
                  <a16:creationId xmlns:a16="http://schemas.microsoft.com/office/drawing/2014/main" id="{23F1CF5B-1466-D339-A446-024D2ABC9C94}"/>
                </a:ext>
              </a:extLst>
            </p:cNvPr>
            <p:cNvSpPr txBox="1"/>
            <p:nvPr/>
          </p:nvSpPr>
          <p:spPr>
            <a:xfrm>
              <a:off x="11073807" y="5835239"/>
              <a:ext cx="5504091" cy="1015663"/>
            </a:xfrm>
            <a:prstGeom prst="rect">
              <a:avLst/>
            </a:prstGeom>
            <a:noFill/>
          </p:spPr>
          <p:txBody>
            <a:bodyPr wrap="square" rtlCol="0">
              <a:spAutoFit/>
            </a:bodyPr>
            <a:lstStyle/>
            <a:p>
              <a:r>
                <a:rPr lang="zh-CN" altLang="en-US" sz="2000" dirty="0"/>
                <a:t>重点关注图形：匹配按</a:t>
              </a:r>
              <a:r>
                <a:rPr lang="en-US" altLang="zh-CN" sz="2000" dirty="0"/>
                <a:t>F</a:t>
              </a:r>
              <a:r>
                <a:rPr lang="zh-CN" altLang="en-US" sz="2000" dirty="0"/>
                <a:t>键、不匹配按</a:t>
              </a:r>
              <a:r>
                <a:rPr lang="en-US" altLang="zh-CN" sz="2000" dirty="0"/>
                <a:t>J</a:t>
              </a:r>
              <a:r>
                <a:rPr lang="zh-CN" altLang="en-US" sz="2000" dirty="0"/>
                <a:t>键</a:t>
              </a:r>
              <a:endParaRPr lang="en-US" altLang="zh-CN" sz="2000" dirty="0"/>
            </a:p>
            <a:p>
              <a:endParaRPr lang="en-US" altLang="zh-CN" sz="2000" dirty="0"/>
            </a:p>
            <a:p>
              <a:r>
                <a:rPr lang="zh-CN" altLang="en-US" sz="2000" dirty="0"/>
                <a:t>非重点关注图形：匹配按</a:t>
              </a:r>
              <a:r>
                <a:rPr lang="en-US" altLang="zh-CN" sz="2000" dirty="0"/>
                <a:t>D</a:t>
              </a:r>
              <a:r>
                <a:rPr lang="zh-CN" altLang="en-US" sz="2000" dirty="0"/>
                <a:t>键、不匹配按</a:t>
              </a:r>
              <a:r>
                <a:rPr lang="en-US" altLang="zh-CN" sz="2000" dirty="0"/>
                <a:t>K</a:t>
              </a:r>
              <a:r>
                <a:rPr lang="zh-CN" altLang="en-US" sz="2000" dirty="0"/>
                <a:t>键</a:t>
              </a:r>
            </a:p>
          </p:txBody>
        </p:sp>
      </p:grpSp>
    </p:spTree>
    <p:extLst>
      <p:ext uri="{BB962C8B-B14F-4D97-AF65-F5344CB8AC3E}">
        <p14:creationId xmlns:p14="http://schemas.microsoft.com/office/powerpoint/2010/main" val="79316742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345</TotalTime>
  <Words>1782</Words>
  <Application>Microsoft Office PowerPoint</Application>
  <PresentationFormat>宽屏</PresentationFormat>
  <Paragraphs>133</Paragraphs>
  <Slides>14</Slides>
  <Notes>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等线</vt:lpstr>
      <vt:lpstr>等线 Light</vt:lpstr>
      <vt:lpstr>微软雅黑</vt:lpstr>
      <vt:lpstr>Arial</vt:lpstr>
      <vt:lpstr>Times New Roman</vt:lpstr>
      <vt:lpstr>Office 主题​​</vt:lpstr>
      <vt:lpstr>自我优势效应中自上而下的加工机制 The mechanism of top-down processes in self-prioritization effect </vt:lpstr>
      <vt:lpstr>引言</vt:lpstr>
      <vt:lpstr>假设</vt:lpstr>
      <vt:lpstr>实验一：判断优先级对自我优势效应的影响</vt:lpstr>
      <vt:lpstr>实验一：判断优先级对自我优势效应的影响</vt:lpstr>
      <vt:lpstr>实验一 RT结果</vt:lpstr>
      <vt:lpstr>实验一 ACC结果</vt:lpstr>
      <vt:lpstr>实验二：任务目标对自我优势效应的影响</vt:lpstr>
      <vt:lpstr>实验二：任务目标对自我优势效应的影响</vt:lpstr>
      <vt:lpstr>实验二 RT结果</vt:lpstr>
      <vt:lpstr>实验二 ACC结果</vt:lpstr>
      <vt:lpstr>结论</vt:lpstr>
      <vt:lpstr>学期进展</vt:lpstr>
      <vt:lpstr>Github repo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 Jiaqi</dc:creator>
  <cp:lastModifiedBy>Wu Jiaqi</cp:lastModifiedBy>
  <cp:revision>32</cp:revision>
  <dcterms:created xsi:type="dcterms:W3CDTF">2023-07-04T04:51:35Z</dcterms:created>
  <dcterms:modified xsi:type="dcterms:W3CDTF">2023-07-05T12:45:09Z</dcterms:modified>
</cp:coreProperties>
</file>