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982" r:id="rId3"/>
    <p:sldId id="984" r:id="rId4"/>
    <p:sldId id="997" r:id="rId5"/>
    <p:sldId id="1004" r:id="rId6"/>
    <p:sldId id="1003" r:id="rId7"/>
    <p:sldId id="999" r:id="rId8"/>
    <p:sldId id="1005" r:id="rId9"/>
    <p:sldId id="1006" r:id="rId10"/>
    <p:sldId id="992" r:id="rId11"/>
    <p:sldId id="100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8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11E9-3A39-49E4-90C2-2E22BFB54292}" type="datetimeFigureOut">
              <a:rPr lang="zh-CN" altLang="en-US" smtClean="0"/>
              <a:t>2024/6/25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D4361-B3C4-4373-B2A3-DCA791F1EE5F}" type="slidenum">
              <a:rPr lang="zh-CN" altLang="en-US" smtClean="0"/>
              <a:t>‹#›</a:t>
            </a:fld>
            <a:endParaRPr lang="zh-CN" altLang="en-US"/>
          </a:p>
        </p:txBody>
      </p:sp>
    </p:spTree>
    <p:extLst>
      <p:ext uri="{BB962C8B-B14F-4D97-AF65-F5344CB8AC3E}">
        <p14:creationId xmlns:p14="http://schemas.microsoft.com/office/powerpoint/2010/main" val="10094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6374-39D5-4F51-855F-998DCF1E3F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9008C4-3DDC-4627-98DD-43C157EB8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99BF9-B06B-4F8C-8BC2-807FFDAF76ED}"/>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79018A0A-AA80-434E-B20F-AC89B1470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E3E1E-BBFF-4E20-80A2-F29B2919300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88518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AABB-14D9-4BA5-BED6-63967DC22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190F22-8A5D-4748-9CBD-2BFC845A5B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8A75D-4D5C-42A2-B895-87AB30D96988}"/>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7189EAFA-B878-4ED4-A8E4-5F1BB5CBEE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5B0478-3AE4-4414-B0C3-008BA49738F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3397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7A49C-7F73-4F31-9008-F5CB36C931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527F70-E618-4A26-BEC6-1B6B9F91CE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5124B-BC39-43FD-AA0E-10535D0ACAC2}"/>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3ED85F04-3788-4EA5-AFEB-2EEC39991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3BFCE-309E-4CB5-BE59-4ABDFB75DFF7}"/>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5358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FDF6E-FCF0-4235-9020-52A34B036A3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511006-18C5-4452-AF78-36EE71E9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49555E-6473-490D-B169-3E8B0ADC89B4}"/>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58685CDE-85EB-457E-A608-2473EBC90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34088-65D0-491C-A876-578A1477EE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98083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6DFC5-5ED3-43C7-B22B-D6A4C58D2A8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33DF9-6D48-45D2-B9A9-233A4924B9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FA412D-AB03-4BFF-B513-A3443881C5DF}"/>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C8EBD3ED-3FA8-4CFA-B88C-0DE749860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30DCE6-A61C-400E-894C-402C7CE12D96}"/>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323030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152A4-FA62-4EF5-8070-004B5CDABA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19746-C229-452D-9C21-B189A85F8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3DF7C9-BA19-4088-8C22-B0C8E20CDE12}"/>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FFAF6A46-D292-42E5-B545-132EAA0C03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44A10-DEF5-47CF-87D2-F85F61E5AEB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64493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7161-1559-476D-A7CA-DEDB5801527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24E317-4CAA-4710-BEA1-FB362F4CE6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E2A2D-3770-4D80-93D4-0A53BEF686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5DE6A7-08C5-46F7-AC93-228B40A74914}"/>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6" name="页脚占位符 5">
            <a:extLst>
              <a:ext uri="{FF2B5EF4-FFF2-40B4-BE49-F238E27FC236}">
                <a16:creationId xmlns:a16="http://schemas.microsoft.com/office/drawing/2014/main" id="{7BD14FA7-29D5-4E1E-B3AA-FD03B5B7E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B68265-379B-4F94-AEA4-EC7B55439C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8412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2F80F-25CA-46E0-A692-6594716C0BA2}"/>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EC26D6-89F3-4D71-95B5-361D67424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58CCE0-31C4-410E-A1EB-EE564C7176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D6CC3-A220-4E7C-B49D-0B9C8EB71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6C36B9-C490-4443-A339-A6A96035D7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FCB7A5-A77E-4BD1-88F6-D3907D5692AD}"/>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8" name="页脚占位符 7">
            <a:extLst>
              <a:ext uri="{FF2B5EF4-FFF2-40B4-BE49-F238E27FC236}">
                <a16:creationId xmlns:a16="http://schemas.microsoft.com/office/drawing/2014/main" id="{7CD23821-01B6-4D89-BF52-AF56C5D273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B07FDA-CB2A-4B86-B214-C4FF5EEF0B3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74468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2BE08-C548-4FFF-97DB-8E224DD2CED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06938-AB89-44EE-8E34-999D729755B6}"/>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4" name="页脚占位符 3">
            <a:extLst>
              <a:ext uri="{FF2B5EF4-FFF2-40B4-BE49-F238E27FC236}">
                <a16:creationId xmlns:a16="http://schemas.microsoft.com/office/drawing/2014/main" id="{C96597DE-BBC4-4C74-9A47-1BAD1FE297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7C5645-F8A1-4572-B38E-B0B42C030B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14554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2BD12-8229-4B89-B387-1C7C042AD7D5}"/>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3" name="页脚占位符 2">
            <a:extLst>
              <a:ext uri="{FF2B5EF4-FFF2-40B4-BE49-F238E27FC236}">
                <a16:creationId xmlns:a16="http://schemas.microsoft.com/office/drawing/2014/main" id="{F00E070D-4ADB-43AD-AB4C-40C634F0AB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C9EA5C-D5B2-41FC-B7F6-FC4DD874BBCA}"/>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7146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50430-BEB1-409F-843C-E66BA4E5BF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FA1696-F7AC-4B26-BCE9-A788EF6E2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2311F-B2FC-452A-B706-3287E1B71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DBD6A0-6018-4758-8044-10D66F1FBF02}"/>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6" name="页脚占位符 5">
            <a:extLst>
              <a:ext uri="{FF2B5EF4-FFF2-40B4-BE49-F238E27FC236}">
                <a16:creationId xmlns:a16="http://schemas.microsoft.com/office/drawing/2014/main" id="{DEC31794-0258-4386-B629-11A8A5903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FE786-135B-4B3E-A40C-0717300872A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321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75F28-3B41-4EC1-B9DB-8BB637CDA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BF7BD5-0155-4685-A816-704760C5F6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8A169-2648-4673-B3E7-4F405D5E7173}"/>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36F4C5B4-D537-44BB-B3D9-E30924D34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6F75D-E658-408E-986D-02BFDD8A023A}"/>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4033347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14A4-A171-4CFB-A2B6-0A1944F9B02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629C96-47A2-4181-A0DB-1CA154AB8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1B1BF9-B664-40BD-824F-4AC4FE8B8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2B021-C47F-4A81-88FA-064C7EA058F0}"/>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6" name="页脚占位符 5">
            <a:extLst>
              <a:ext uri="{FF2B5EF4-FFF2-40B4-BE49-F238E27FC236}">
                <a16:creationId xmlns:a16="http://schemas.microsoft.com/office/drawing/2014/main" id="{F3807264-0D9E-44B8-B841-943386747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A2004-D142-4CFB-90DB-369B3DEC96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23406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8F6D2-A0B8-433F-961C-CB48209A0CA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44AD18-56E4-4E64-B88A-AA663A04D7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66A1B-ED0D-40D3-B5F1-F5BD6FB3D29E}"/>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BFBE14D5-543E-4932-8167-1D0BB086E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A3914-417A-41DE-92E5-E696BBFE2E34}"/>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59281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830FD8-A808-45E6-857E-FC5B7470878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F6629-52BE-422B-8C11-038187ED31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2B86AB-CC7F-4B6D-8223-87E187EEADC1}"/>
              </a:ext>
            </a:extLst>
          </p:cNvPr>
          <p:cNvSpPr>
            <a:spLocks noGrp="1"/>
          </p:cNvSpPr>
          <p:nvPr>
            <p:ph type="dt" sz="half" idx="10"/>
          </p:nvPr>
        </p:nvSpPr>
        <p:spPr/>
        <p:txBody>
          <a:bodyPr/>
          <a:lstStyle/>
          <a:p>
            <a:fld id="{40989AA9-B6F6-410E-A2C6-45308842BABE}"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8872C70D-5274-473A-858B-E14D0FA98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68DF8-A8AA-438D-955E-66090A4A527D}"/>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20485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F9D4E2-66B2-4B18-B1AF-789587B1D056}"/>
              </a:ext>
            </a:extLst>
          </p:cNvPr>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66E288FB-391E-4E78-A0CF-E808EEBDF1FB}"/>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5EED995-CEF9-44D2-B0D0-AB73AE4D932F}"/>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AA4B4F-2808-4A2A-9220-C40295567521}"/>
              </a:ext>
            </a:extLst>
          </p:cNvPr>
          <p:cNvSpPr>
            <a:spLocks noGrp="1"/>
          </p:cNvSpPr>
          <p:nvPr>
            <p:ph type="sldNum" sz="quarter" idx="12"/>
          </p:nvPr>
        </p:nvSpPr>
        <p:spPr>
          <a:xfrm>
            <a:off x="8737600" y="6245225"/>
            <a:ext cx="2844800" cy="476250"/>
          </a:xfrm>
        </p:spPr>
        <p:txBody>
          <a:bodyPr/>
          <a:lstStyle>
            <a:lvl1pPr>
              <a:defRPr/>
            </a:lvl1pPr>
          </a:lstStyle>
          <a:p>
            <a:fld id="{3F4142D3-23D9-40C8-9376-5B82D8488B8F}" type="slidenum">
              <a:rPr lang="en-US" altLang="zh-CN"/>
              <a:pPr/>
              <a:t>‹#›</a:t>
            </a:fld>
            <a:endParaRPr lang="en-US" altLang="zh-CN"/>
          </a:p>
        </p:txBody>
      </p:sp>
    </p:spTree>
    <p:extLst>
      <p:ext uri="{BB962C8B-B14F-4D97-AF65-F5344CB8AC3E}">
        <p14:creationId xmlns:p14="http://schemas.microsoft.com/office/powerpoint/2010/main" val="4101987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38FE5-1762-444E-842B-07DB806921D2}"/>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37B30D-6DC0-4780-ACCE-7A539AE7F7BA}"/>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7F6C91-52E9-4F56-83F6-69247454CA72}"/>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072DE9-E7DD-4B5B-B03F-7E85B200DB8F}"/>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BF766F5-7012-4C1E-B35F-3954556ED140}"/>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6204134-2725-4ABB-9133-3F3621593015}"/>
              </a:ext>
            </a:extLst>
          </p:cNvPr>
          <p:cNvSpPr>
            <a:spLocks noGrp="1"/>
          </p:cNvSpPr>
          <p:nvPr>
            <p:ph type="sldNum" sz="quarter" idx="12"/>
          </p:nvPr>
        </p:nvSpPr>
        <p:spPr>
          <a:xfrm>
            <a:off x="8737600" y="6245225"/>
            <a:ext cx="2844800" cy="476250"/>
          </a:xfrm>
        </p:spPr>
        <p:txBody>
          <a:bodyPr/>
          <a:lstStyle>
            <a:lvl1pPr>
              <a:defRPr/>
            </a:lvl1pPr>
          </a:lstStyle>
          <a:p>
            <a:fld id="{05D28D22-9D05-41D3-865F-66AC36361BBD}" type="slidenum">
              <a:rPr lang="en-US" altLang="zh-CN"/>
              <a:pPr/>
              <a:t>‹#›</a:t>
            </a:fld>
            <a:endParaRPr lang="en-US" altLang="zh-CN"/>
          </a:p>
        </p:txBody>
      </p:sp>
    </p:spTree>
    <p:extLst>
      <p:ext uri="{BB962C8B-B14F-4D97-AF65-F5344CB8AC3E}">
        <p14:creationId xmlns:p14="http://schemas.microsoft.com/office/powerpoint/2010/main" val="294460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7CE85-4979-49EC-B2DD-CC83B310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4FD19F-BB78-4608-96B1-08BAC9088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071A4-D948-4C78-A1DA-9AB442161C24}"/>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26C8DB84-B40E-4470-96C7-BE8DA07940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29D5B-C52D-49E1-953E-F2CA859036B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5024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7468-99DB-4586-AA05-C90C70A9B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B40F6-78B5-46D6-AAFD-ABCFAD2B9E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FD95B1-FE14-4D2F-98D5-A37BDCD6B3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B87A98-8E9A-468F-AA94-3E48AF01EC09}"/>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6" name="页脚占位符 5">
            <a:extLst>
              <a:ext uri="{FF2B5EF4-FFF2-40B4-BE49-F238E27FC236}">
                <a16:creationId xmlns:a16="http://schemas.microsoft.com/office/drawing/2014/main" id="{95BCACA9-969B-4B88-9840-28C299EBC4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6997B-B50C-4178-807E-FE178FE66B30}"/>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4243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F73AF-52B0-4365-944F-C938F32F9C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FF491-35B9-4E66-B9C3-BF627C35E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E4E649-8633-46A4-B0CC-8FDE48D743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19A41C-F307-40C3-AB50-92A27F87A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088B12-603B-44F6-98A0-4C1A8F25F8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3C49E-B8C7-40F3-A97D-C1AA328BDD41}"/>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8" name="页脚占位符 7">
            <a:extLst>
              <a:ext uri="{FF2B5EF4-FFF2-40B4-BE49-F238E27FC236}">
                <a16:creationId xmlns:a16="http://schemas.microsoft.com/office/drawing/2014/main" id="{8B8A2B52-32D4-4D24-B4A4-4CD2662A6A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E97DB-4704-496C-8EA6-0F4A86BC7CF1}"/>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9266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F8E-4FDB-4552-8ED0-954C25A9F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2AAD4E-5935-4A8A-ABF2-26D4D65F652C}"/>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4" name="页脚占位符 3">
            <a:extLst>
              <a:ext uri="{FF2B5EF4-FFF2-40B4-BE49-F238E27FC236}">
                <a16:creationId xmlns:a16="http://schemas.microsoft.com/office/drawing/2014/main" id="{FD082F8D-D49F-4BD5-818A-DCE57E09F3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89D0B8-2D5B-4607-9A94-36696F9CA13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74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99E26-8DEE-4ABD-B674-8088B285A348}"/>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3" name="页脚占位符 2">
            <a:extLst>
              <a:ext uri="{FF2B5EF4-FFF2-40B4-BE49-F238E27FC236}">
                <a16:creationId xmlns:a16="http://schemas.microsoft.com/office/drawing/2014/main" id="{85D16527-1E90-437D-ADE8-DE2B65A0CF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E23D2A-632E-4C54-9D0D-B32A1BD46FAB}"/>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2519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7C44-58B8-47B0-B64B-46CCB121AE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7DBA69-A0F3-479F-A7FA-1DC1FCE9F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6FD177-1530-4F40-BCE7-E3C92181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DAF7DA-3E9D-4CDF-B5E1-2FD7C7743197}"/>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6" name="页脚占位符 5">
            <a:extLst>
              <a:ext uri="{FF2B5EF4-FFF2-40B4-BE49-F238E27FC236}">
                <a16:creationId xmlns:a16="http://schemas.microsoft.com/office/drawing/2014/main" id="{85B1A4E0-1814-4A06-A7BF-C7122BF0C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9E1304-03E0-4C5F-BBEE-5F325F238BC9}"/>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9943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6A5DB-A870-4730-8707-1ABA06A64C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C0C55A-9D59-4729-8321-59EB7D159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7D15E5-557D-4ADF-855C-738ED475E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4CBF35-7CEF-4BAD-9236-0E7411D4ABDA}"/>
              </a:ext>
            </a:extLst>
          </p:cNvPr>
          <p:cNvSpPr>
            <a:spLocks noGrp="1"/>
          </p:cNvSpPr>
          <p:nvPr>
            <p:ph type="dt" sz="half" idx="10"/>
          </p:nvPr>
        </p:nvSpPr>
        <p:spPr/>
        <p:txBody>
          <a:bodyPr/>
          <a:lstStyle/>
          <a:p>
            <a:fld id="{6436FA56-8D12-4E56-80F3-23C1C52DA3E0}" type="datetimeFigureOut">
              <a:rPr lang="zh-CN" altLang="en-US" smtClean="0"/>
              <a:t>2024/6/25</a:t>
            </a:fld>
            <a:endParaRPr lang="zh-CN" altLang="en-US"/>
          </a:p>
        </p:txBody>
      </p:sp>
      <p:sp>
        <p:nvSpPr>
          <p:cNvPr id="6" name="页脚占位符 5">
            <a:extLst>
              <a:ext uri="{FF2B5EF4-FFF2-40B4-BE49-F238E27FC236}">
                <a16:creationId xmlns:a16="http://schemas.microsoft.com/office/drawing/2014/main" id="{BF3E1880-D9D3-478A-A368-246E9B016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8AE4A-FB36-475F-8791-24A458DBEC54}"/>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26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334471-54BE-4B45-9221-5D6EEE1E4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93FCA2-750A-406A-9488-F71A07508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05B4-976D-4208-BF29-5B795424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6FA56-8D12-4E56-80F3-23C1C52DA3E0}"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639B0F75-49EE-4CEA-8280-7F26A0F7F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2E40A-B8A2-4000-A366-48AC18B88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7265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91F0DA-2B43-47FB-A7EF-58C1C05357BC}"/>
              </a:ext>
            </a:extLst>
          </p:cNvPr>
          <p:cNvSpPr>
            <a:spLocks noGrp="1"/>
          </p:cNvSpPr>
          <p:nvPr>
            <p:ph type="body" idx="1"/>
          </p:nvPr>
        </p:nvSpPr>
        <p:spPr>
          <a:xfrm>
            <a:off x="662473" y="519340"/>
            <a:ext cx="10504714" cy="490174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6ACC181-F00D-4323-BFF9-5FC379E30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9AA9-B6F6-410E-A2C6-45308842BABE}" type="datetimeFigureOut">
              <a:rPr lang="zh-CN" altLang="en-US" smtClean="0"/>
              <a:t>2024/6/25</a:t>
            </a:fld>
            <a:endParaRPr lang="zh-CN" altLang="en-US"/>
          </a:p>
        </p:txBody>
      </p:sp>
      <p:sp>
        <p:nvSpPr>
          <p:cNvPr id="5" name="页脚占位符 4">
            <a:extLst>
              <a:ext uri="{FF2B5EF4-FFF2-40B4-BE49-F238E27FC236}">
                <a16:creationId xmlns:a16="http://schemas.microsoft.com/office/drawing/2014/main" id="{72A4E0BA-ABA4-4994-99E8-8B3864BD0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BE293-67C1-4BFF-B6EA-3E8B639A6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13228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F8417B-2C99-14DA-32DD-E52287D59A09}"/>
              </a:ext>
            </a:extLst>
          </p:cNvPr>
          <p:cNvSpPr txBox="1"/>
          <p:nvPr/>
        </p:nvSpPr>
        <p:spPr>
          <a:xfrm>
            <a:off x="575035" y="840833"/>
            <a:ext cx="11340446" cy="3970318"/>
          </a:xfrm>
          <a:prstGeom prst="rect">
            <a:avLst/>
          </a:prstGeom>
          <a:noFill/>
        </p:spPr>
        <p:txBody>
          <a:bodyPr wrap="square" rtlCol="0">
            <a:spAutoFit/>
          </a:bodyPr>
          <a:lstStyle/>
          <a:p>
            <a:pPr algn="ct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Assessing the heterogeneity of Chinese scales for screening mental health among children and adolescents</a:t>
            </a:r>
          </a:p>
          <a:p>
            <a:pPr algn="l"/>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简介：本研究是基于中国人民大学“双一流”心理健康教育重大创新规划平台俞国良教授课题组</a:t>
            </a:r>
            <a:r>
              <a:rPr lang="en-US" altLang="zh-CN" sz="3600" dirty="0">
                <a:latin typeface="宋体" panose="02010600030101010101" pitchFamily="2" charset="-122"/>
                <a:ea typeface="宋体" panose="02010600030101010101" pitchFamily="2" charset="-122"/>
              </a:rPr>
              <a:t>, </a:t>
            </a:r>
            <a:r>
              <a:rPr lang="zh-CN" altLang="en-US" sz="3600" dirty="0">
                <a:latin typeface="宋体" panose="02010600030101010101" pitchFamily="2" charset="-122"/>
                <a:ea typeface="宋体" panose="02010600030101010101" pitchFamily="2" charset="-122"/>
              </a:rPr>
              <a:t>对我国大中小学生心理健康问题检出率进行了系统的元分析的二次分析。</a:t>
            </a:r>
          </a:p>
        </p:txBody>
      </p:sp>
      <p:sp>
        <p:nvSpPr>
          <p:cNvPr id="2" name="文本框 1">
            <a:extLst>
              <a:ext uri="{FF2B5EF4-FFF2-40B4-BE49-F238E27FC236}">
                <a16:creationId xmlns:a16="http://schemas.microsoft.com/office/drawing/2014/main" id="{64391B38-2B3E-0FF4-AED8-73E92ED4954E}"/>
              </a:ext>
            </a:extLst>
          </p:cNvPr>
          <p:cNvSpPr txBox="1"/>
          <p:nvPr/>
        </p:nvSpPr>
        <p:spPr>
          <a:xfrm>
            <a:off x="2250831" y="4811151"/>
            <a:ext cx="9087729" cy="646331"/>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汪浩远 胡孟真 田柳青 刘伟彪 胡传鹏</a:t>
            </a:r>
          </a:p>
        </p:txBody>
      </p:sp>
    </p:spTree>
    <p:extLst>
      <p:ext uri="{BB962C8B-B14F-4D97-AF65-F5344CB8AC3E}">
        <p14:creationId xmlns:p14="http://schemas.microsoft.com/office/powerpoint/2010/main" val="223213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21B834-E53F-88B9-47BF-B6840E3DEB71}"/>
              </a:ext>
            </a:extLst>
          </p:cNvPr>
          <p:cNvSpPr txBox="1"/>
          <p:nvPr/>
        </p:nvSpPr>
        <p:spPr>
          <a:xfrm>
            <a:off x="1885361" y="1131216"/>
            <a:ext cx="7654565" cy="1754326"/>
          </a:xfrm>
          <a:prstGeom prst="rect">
            <a:avLst/>
          </a:prstGeom>
          <a:noFill/>
        </p:spPr>
        <p:txBody>
          <a:bodyPr wrap="square" rtlCol="0">
            <a:spAutoFit/>
          </a:bodyPr>
          <a:lstStyle/>
          <a:p>
            <a:pPr algn="l"/>
            <a:r>
              <a:rPr lang="en-US" altLang="zh-CN" sz="3600" dirty="0" err="1">
                <a:latin typeface="宋体" panose="02010600030101010101" pitchFamily="2" charset="-122"/>
                <a:ea typeface="宋体" panose="02010600030101010101" pitchFamily="2" charset="-122"/>
              </a:rPr>
              <a:t>Github</a:t>
            </a:r>
            <a:r>
              <a:rPr lang="zh-CN" altLang="en-US" sz="3600" dirty="0">
                <a:latin typeface="宋体" panose="02010600030101010101" pitchFamily="2" charset="-122"/>
                <a:ea typeface="宋体" panose="02010600030101010101" pitchFamily="2" charset="-122"/>
              </a:rPr>
              <a:t>地址</a:t>
            </a:r>
            <a:br>
              <a:rPr lang="en-US" altLang="zh-CN" sz="3600" dirty="0">
                <a:latin typeface="宋体" panose="02010600030101010101" pitchFamily="2" charset="-122"/>
                <a:ea typeface="宋体" panose="02010600030101010101" pitchFamily="2" charset="-122"/>
              </a:rPr>
            </a:br>
            <a:r>
              <a:rPr lang="en-US" altLang="zh-CN" sz="3600" dirty="0">
                <a:latin typeface="宋体" panose="02010600030101010101" pitchFamily="2" charset="-122"/>
                <a:ea typeface="宋体" panose="02010600030101010101" pitchFamily="2" charset="-122"/>
              </a:rPr>
              <a:t>https://github.com/wanghaoyuan123/MH_CPL</a:t>
            </a:r>
          </a:p>
        </p:txBody>
      </p:sp>
    </p:spTree>
    <p:extLst>
      <p:ext uri="{BB962C8B-B14F-4D97-AF65-F5344CB8AC3E}">
        <p14:creationId xmlns:p14="http://schemas.microsoft.com/office/powerpoint/2010/main" val="318477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957F29-8659-F048-709C-0202A1DC6D0B}"/>
              </a:ext>
            </a:extLst>
          </p:cNvPr>
          <p:cNvSpPr txBox="1"/>
          <p:nvPr/>
        </p:nvSpPr>
        <p:spPr>
          <a:xfrm>
            <a:off x="557752" y="201879"/>
            <a:ext cx="11076495" cy="4154984"/>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目前的工作</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内容分析</a:t>
            </a:r>
            <a:r>
              <a:rPr lang="en-US" altLang="zh-CN" sz="3600" dirty="0">
                <a:latin typeface="Times New Roman" panose="02020603050405020304" pitchFamily="18" charset="0"/>
                <a:ea typeface="Tahoma" panose="020B0604030504040204" pitchFamily="34" charset="0"/>
                <a:cs typeface="Times New Roman" panose="02020603050405020304" pitchFamily="18" charset="0"/>
              </a:rPr>
              <a:t>(Content analysis)</a:t>
            </a:r>
          </a:p>
          <a:p>
            <a:pPr algn="l"/>
            <a:r>
              <a:rPr lang="zh-CN" altLang="en-US" sz="3600" dirty="0">
                <a:latin typeface="+mj-ea"/>
                <a:ea typeface="+mj-ea"/>
                <a:cs typeface="Times New Roman" panose="02020603050405020304" pitchFamily="18" charset="0"/>
              </a:rPr>
              <a:t>主要参考了</a:t>
            </a:r>
            <a:endParaRPr lang="en-US" altLang="zh-CN" sz="3600" dirty="0">
              <a:latin typeface="+mj-ea"/>
              <a:ea typeface="+mj-ea"/>
              <a:cs typeface="Times New Roman" panose="02020603050405020304" pitchFamily="18" charset="0"/>
            </a:endParaRPr>
          </a:p>
          <a:p>
            <a:r>
              <a:rPr lang="en-US" altLang="zh-CN" sz="2800" dirty="0">
                <a:effectLst/>
                <a:latin typeface="Times New Roman" panose="02020603050405020304" pitchFamily="18" charset="0"/>
                <a:cs typeface="Times New Roman" panose="02020603050405020304" pitchFamily="18" charset="0"/>
              </a:rPr>
              <a:t>Fried, E. I. (2017). The 52 symptoms of major depression: Lack of content overlap among seven common depression scales. </a:t>
            </a:r>
            <a:r>
              <a:rPr lang="en-US" altLang="zh-CN" sz="2800" i="1" dirty="0">
                <a:effectLst/>
                <a:latin typeface="Times New Roman" panose="02020603050405020304" pitchFamily="18" charset="0"/>
                <a:cs typeface="Times New Roman" panose="02020603050405020304" pitchFamily="18" charset="0"/>
              </a:rPr>
              <a:t>Journal of Affective Disorders</a:t>
            </a:r>
            <a:r>
              <a:rPr lang="en-US" altLang="zh-CN" sz="2800" dirty="0">
                <a:effectLst/>
                <a:latin typeface="Times New Roman" panose="02020603050405020304" pitchFamily="18" charset="0"/>
                <a:cs typeface="Times New Roman" panose="02020603050405020304" pitchFamily="18" charset="0"/>
              </a:rPr>
              <a:t>, </a:t>
            </a:r>
            <a:r>
              <a:rPr lang="en-US" altLang="zh-CN" sz="2800" i="1" dirty="0">
                <a:effectLst/>
                <a:latin typeface="Times New Roman" panose="02020603050405020304" pitchFamily="18" charset="0"/>
                <a:cs typeface="Times New Roman" panose="02020603050405020304" pitchFamily="18" charset="0"/>
              </a:rPr>
              <a:t>208</a:t>
            </a:r>
            <a:r>
              <a:rPr lang="en-US" altLang="zh-CN" sz="2800" dirty="0">
                <a:effectLst/>
                <a:latin typeface="Times New Roman" panose="02020603050405020304" pitchFamily="18" charset="0"/>
                <a:cs typeface="Times New Roman" panose="02020603050405020304" pitchFamily="18" charset="0"/>
              </a:rPr>
              <a:t>, 191–197. https://doi.org/10.1016/j.jad.2016.10.019</a:t>
            </a:r>
          </a:p>
          <a:p>
            <a:pPr algn="l"/>
            <a:endParaRPr lang="en-US" altLang="zh-CN" sz="3600" dirty="0">
              <a:latin typeface="Times New Roman" panose="02020603050405020304" pitchFamily="18" charset="0"/>
              <a:ea typeface="Tahoma" panose="020B0604030504040204" pitchFamily="34" charset="0"/>
              <a:cs typeface="Times New Roman" panose="02020603050405020304" pitchFamily="18" charset="0"/>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559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3AA4B3-E4E2-0408-64D2-B01B1D298B64}"/>
              </a:ext>
            </a:extLst>
          </p:cNvPr>
          <p:cNvSpPr txBox="1"/>
          <p:nvPr/>
        </p:nvSpPr>
        <p:spPr>
          <a:xfrm>
            <a:off x="565608" y="386499"/>
            <a:ext cx="10944520" cy="7263527"/>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内容分析</a:t>
            </a:r>
            <a:r>
              <a:rPr lang="en-US" altLang="zh-CN" sz="2800" dirty="0">
                <a:latin typeface="Times New Roman" panose="02020603050405020304" pitchFamily="18" charset="0"/>
                <a:ea typeface="Tahoma" panose="020B0604030504040204" pitchFamily="34" charset="0"/>
                <a:cs typeface="Times New Roman" panose="02020603050405020304" pitchFamily="18" charset="0"/>
              </a:rPr>
              <a:t>(Content analysis)</a:t>
            </a:r>
            <a:endParaRPr lang="en-US" altLang="zh-CN" sz="2800" dirty="0">
              <a:latin typeface="宋体" panose="02010600030101010101" pitchFamily="2" charset="-122"/>
              <a:ea typeface="宋体" panose="02010600030101010101" pitchFamily="2" charset="-122"/>
            </a:endParaRPr>
          </a:p>
          <a:p>
            <a:pPr algn="l"/>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人们普遍认为抑郁量表测量的是同一构念，</a:t>
            </a:r>
            <a:r>
              <a:rPr lang="zh-CN" altLang="zh-CN" sz="2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因此可以互相替代使用</a:t>
            </a:r>
            <a:r>
              <a:rPr lang="zh-CN" altLang="en-US" sz="2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也就是说在推广抑郁结果的时候，不会强调这是某某量表测量的结果。</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然而</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测量工具通常在长度、目的和内容方面存在差异；不同的量表在分类抑郁症患者严重程度、因子结构存在差异；并且抑郁是一种高度异质性的综合征。这暗示了量表只有在它们的</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项目内容重叠时才能作为抑郁症严重程度的互换指标。</a:t>
            </a:r>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而</a:t>
            </a:r>
            <a:r>
              <a:rPr lang="en-US" altLang="zh-CN" sz="2800" dirty="0">
                <a:effectLst/>
                <a:latin typeface="Times New Roman" panose="02020603050405020304" pitchFamily="18" charset="0"/>
                <a:cs typeface="Times New Roman" panose="02020603050405020304" pitchFamily="18" charset="0"/>
              </a:rPr>
              <a:t>Fried (2017) </a:t>
            </a:r>
            <a:r>
              <a:rPr lang="zh-CN" altLang="en-US" sz="2800" dirty="0">
                <a:effectLst/>
                <a:latin typeface="Times New Roman" panose="02020603050405020304" pitchFamily="18" charset="0"/>
                <a:cs typeface="Times New Roman" panose="02020603050405020304" pitchFamily="18" charset="0"/>
              </a:rPr>
              <a:t>通过对</a:t>
            </a:r>
            <a:r>
              <a:rPr lang="en-US" altLang="zh-CN" sz="2800" dirty="0">
                <a:effectLst/>
                <a:latin typeface="Times New Roman" panose="02020603050405020304" pitchFamily="18" charset="0"/>
                <a:cs typeface="Times New Roman" panose="02020603050405020304" pitchFamily="18" charset="0"/>
              </a:rPr>
              <a:t>IDS QIDS BDI CES-D SDS MADRS HRSD</a:t>
            </a:r>
            <a:r>
              <a:rPr lang="zh-CN" altLang="en-US" sz="2800" dirty="0">
                <a:effectLst/>
                <a:latin typeface="Times New Roman" panose="02020603050405020304" pitchFamily="18" charset="0"/>
                <a:cs typeface="Times New Roman" panose="02020603050405020304" pitchFamily="18" charset="0"/>
              </a:rPr>
              <a:t>这七个量表进行内容分析后发现，这七个量表的平均重叠率很低（</a:t>
            </a:r>
            <a:r>
              <a:rPr lang="en-US" altLang="zh-CN" sz="2800" dirty="0">
                <a:effectLst/>
                <a:latin typeface="Times New Roman" panose="02020603050405020304" pitchFamily="18" charset="0"/>
                <a:cs typeface="Times New Roman" panose="02020603050405020304" pitchFamily="18" charset="0"/>
              </a:rPr>
              <a:t>0.36</a:t>
            </a:r>
            <a:r>
              <a:rPr lang="zh-CN" altLang="en-US" sz="2800" dirty="0">
                <a:effectLst/>
                <a:latin typeface="Times New Roman" panose="02020603050405020304" pitchFamily="18" charset="0"/>
                <a:cs typeface="Times New Roman" panose="02020603050405020304" pitchFamily="18" charset="0"/>
              </a:rPr>
              <a:t>），而且量表之间的重叠率也比较低。因此常规的使用量表作为抑郁症严重程度的可互换测量是有问题的，可能对抑郁症研究的普遍性和可重复性构成重大威胁。</a:t>
            </a:r>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338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8D8287-FA71-471F-AE4B-33AE7FA048C4}"/>
              </a:ext>
            </a:extLst>
          </p:cNvPr>
          <p:cNvSpPr txBox="1"/>
          <p:nvPr/>
        </p:nvSpPr>
        <p:spPr>
          <a:xfrm>
            <a:off x="584462" y="245098"/>
            <a:ext cx="10774837" cy="6186309"/>
          </a:xfrm>
          <a:prstGeom prst="rect">
            <a:avLst/>
          </a:prstGeom>
          <a:noFill/>
        </p:spPr>
        <p:txBody>
          <a:bodyPr wrap="square" rtlCol="0">
            <a:spAutoFit/>
          </a:bodyPr>
          <a:lstStyle/>
          <a:p>
            <a:pPr algn="l"/>
            <a:r>
              <a:rPr lang="en-US" altLang="zh-CN" sz="3600" dirty="0">
                <a:effectLst/>
                <a:latin typeface="Times New Roman" panose="02020603050405020304" pitchFamily="18" charset="0"/>
                <a:cs typeface="Times New Roman" panose="02020603050405020304" pitchFamily="18" charset="0"/>
              </a:rPr>
              <a:t>Fried (2017) </a:t>
            </a:r>
            <a:r>
              <a:rPr lang="zh-CN" altLang="en-US" sz="3600" dirty="0">
                <a:effectLst/>
                <a:latin typeface="Times New Roman" panose="02020603050405020304" pitchFamily="18" charset="0"/>
                <a:cs typeface="Times New Roman" panose="02020603050405020304" pitchFamily="18" charset="0"/>
              </a:rPr>
              <a:t>发现了抑郁测量的异质性问题</a:t>
            </a:r>
            <a:br>
              <a:rPr lang="en-US" altLang="zh-CN" sz="3600" dirty="0">
                <a:effectLst/>
                <a:latin typeface="Times New Roman" panose="02020603050405020304" pitchFamily="18" charset="0"/>
                <a:cs typeface="Times New Roman" panose="02020603050405020304" pitchFamily="18" charset="0"/>
              </a:rPr>
            </a:br>
            <a:endParaRPr lang="en-US" altLang="zh-CN" sz="3600" dirty="0">
              <a:effectLst/>
              <a:latin typeface="Times New Roman" panose="02020603050405020304" pitchFamily="18" charset="0"/>
              <a:cs typeface="Times New Roman" panose="02020603050405020304" pitchFamily="18" charset="0"/>
            </a:endParaRPr>
          </a:p>
          <a:p>
            <a:pPr algn="l"/>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但还有三个问题没有解决。</a:t>
            </a:r>
            <a:endParaRPr lang="en-US" altLang="zh-CN" sz="36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：儿童和青少年抑郁症的测量是否存在上述问题尚不清楚。</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：他纳入的量表都是</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WEIRD</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国家的，欧洲和美国以外的情况在很大程度上是未知的。</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：以前的研究集中在广泛使用的量表上，但不知道中国有多少量表被用于测量抑郁症，以及每种量表的使用频率。</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692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A8B1F9-27B7-BE80-C0FA-0536FA517388}"/>
              </a:ext>
            </a:extLst>
          </p:cNvPr>
          <p:cNvPicPr>
            <a:picLocks noChangeAspect="1"/>
          </p:cNvPicPr>
          <p:nvPr/>
        </p:nvPicPr>
        <p:blipFill>
          <a:blip r:embed="rId2"/>
          <a:stretch>
            <a:fillRect/>
          </a:stretch>
        </p:blipFill>
        <p:spPr>
          <a:xfrm>
            <a:off x="1571248" y="421846"/>
            <a:ext cx="8896052" cy="6508656"/>
          </a:xfrm>
          <a:prstGeom prst="rect">
            <a:avLst/>
          </a:prstGeom>
        </p:spPr>
      </p:pic>
    </p:spTree>
    <p:extLst>
      <p:ext uri="{BB962C8B-B14F-4D97-AF65-F5344CB8AC3E}">
        <p14:creationId xmlns:p14="http://schemas.microsoft.com/office/powerpoint/2010/main" val="269260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5ABBDE-D0E2-B230-B950-49E7958EF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586" y="0"/>
            <a:ext cx="9144000" cy="6858000"/>
          </a:xfrm>
          <a:prstGeom prst="rect">
            <a:avLst/>
          </a:prstGeom>
        </p:spPr>
      </p:pic>
    </p:spTree>
    <p:extLst>
      <p:ext uri="{BB962C8B-B14F-4D97-AF65-F5344CB8AC3E}">
        <p14:creationId xmlns:p14="http://schemas.microsoft.com/office/powerpoint/2010/main" val="250456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7FA643A-A5C2-FF1B-9C8C-640C19608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576" y="0"/>
            <a:ext cx="6780848" cy="6858000"/>
          </a:xfrm>
          <a:prstGeom prst="rect">
            <a:avLst/>
          </a:prstGeom>
        </p:spPr>
      </p:pic>
    </p:spTree>
    <p:extLst>
      <p:ext uri="{BB962C8B-B14F-4D97-AF65-F5344CB8AC3E}">
        <p14:creationId xmlns:p14="http://schemas.microsoft.com/office/powerpoint/2010/main" val="63840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F381CB-0523-5210-0BBB-E345A20F8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98" y="0"/>
            <a:ext cx="8910407" cy="6858000"/>
          </a:xfrm>
          <a:prstGeom prst="rect">
            <a:avLst/>
          </a:prstGeom>
        </p:spPr>
      </p:pic>
    </p:spTree>
    <p:extLst>
      <p:ext uri="{BB962C8B-B14F-4D97-AF65-F5344CB8AC3E}">
        <p14:creationId xmlns:p14="http://schemas.microsoft.com/office/powerpoint/2010/main" val="113262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7972B4-8D9F-388F-2D86-8637453B1A52}"/>
              </a:ext>
            </a:extLst>
          </p:cNvPr>
          <p:cNvSpPr txBox="1"/>
          <p:nvPr/>
        </p:nvSpPr>
        <p:spPr>
          <a:xfrm>
            <a:off x="1102936" y="1300898"/>
            <a:ext cx="10312924" cy="2862322"/>
          </a:xfrm>
          <a:prstGeom prst="rect">
            <a:avLst/>
          </a:prstGeom>
          <a:noFill/>
        </p:spPr>
        <p:txBody>
          <a:bodyPr wrap="square" rtlCol="0">
            <a:spAutoFit/>
          </a:bodyPr>
          <a:lstStyle/>
          <a:p>
            <a:pPr algn="l"/>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本学期的进展</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写作：进展比较多的部分，快要进行收尾工作了。</a:t>
            </a:r>
            <a:br>
              <a:rPr lang="en-US" altLang="zh-CN" sz="3600" dirty="0">
                <a:latin typeface="Times New Roman" panose="02020603050405020304" pitchFamily="18" charset="0"/>
                <a:ea typeface="宋体" panose="02010600030101010101" pitchFamily="2" charset="-122"/>
                <a:cs typeface="Times New Roman" panose="02020603050405020304" pitchFamily="18" charset="0"/>
              </a:rPr>
            </a:b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焦虑：进行到了</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step3</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，有些不确定的地方准备咨询医生。</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20088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rhgzoi3">
      <a:majorFont>
        <a:latin typeface="" panose="020F0302020204030204"/>
        <a:ea typeface="宋体"/>
        <a:cs typeface=""/>
      </a:majorFont>
      <a:minorFont>
        <a:latin typeface=""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600"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455</Words>
  <Application>Microsoft Office PowerPoint</Application>
  <PresentationFormat>宽屏</PresentationFormat>
  <Paragraphs>25</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等线</vt:lpstr>
      <vt:lpstr>等线 Light</vt:lpstr>
      <vt:lpstr>宋体</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浩远</dc:creator>
  <cp:lastModifiedBy>浩远 汪</cp:lastModifiedBy>
  <cp:revision>34</cp:revision>
  <dcterms:created xsi:type="dcterms:W3CDTF">2020-03-11T01:44:09Z</dcterms:created>
  <dcterms:modified xsi:type="dcterms:W3CDTF">2024-06-25T06:50:54Z</dcterms:modified>
</cp:coreProperties>
</file>