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5" r:id="rId9"/>
    <p:sldId id="262" r:id="rId10"/>
    <p:sldId id="261" r:id="rId11"/>
    <p:sldId id="266" r:id="rId12"/>
    <p:sldId id="267" r:id="rId13"/>
    <p:sldId id="269" r:id="rId14"/>
    <p:sldId id="270" r:id="rId15"/>
    <p:sldId id="271" r:id="rId16"/>
    <p:sldId id="272" r:id="rId17"/>
    <p:sldId id="273" r:id="rId18"/>
    <p:sldId id="274" r:id="rId19"/>
    <p:sldId id="275"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62BA5-7ECE-4BE0-309E-64BA8708D3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853CFD-9D3A-8185-D532-66497522B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FA7AB8-043D-C80C-3588-60C8FB4DC644}"/>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07A118F7-D287-3D56-ADB6-6B7430FF64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5C3010-3C80-294A-4FE8-51E16577C041}"/>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16857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01A0C-54E7-F64C-AAC8-EB0BA366D9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E166C6-1D99-8FE3-1F97-D2EC5E8632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99355C-7EB1-19C7-9C3F-32D3A4C0F03A}"/>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9FA7BACC-5881-B482-5993-5AB79D3507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975E4-EBA0-BDA1-6BCC-E4EF8C6D1F1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226546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DA11F1-1970-C3D6-9F5D-CA7272C672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0C62B3-CCCE-0E1D-774B-FD1F10253E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0E53A6-3524-789D-1232-3B78CBB1116B}"/>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7E3CB839-33AD-0F6E-1B7C-4F7979816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C7BEE5-6F8E-6D3D-2719-46C57F7C0AEC}"/>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411044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E2D57-0B9D-2864-27E7-A93C81A7F8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273A35-C6A6-7214-7CB5-260FE913E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836C9E-FB03-982E-7C22-813A4D3D938B}"/>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7918A225-46B5-31B4-C791-DA9EBD8385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CAD936-E608-AE8B-5E29-77FAC3FA7FA7}"/>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401152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B985-41F0-7A9D-50EE-4088623125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D77F67-6593-B2C0-818E-3F9841234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40FF51-438C-6413-3F24-FBD66AA496B1}"/>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1A902EC1-FEEE-C4DA-0DC3-0D2951BB5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A49DA-9E6B-190C-BBA9-5371A8C38D5A}"/>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5067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D0F7A-517B-DE78-C985-0BD90770A6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6EE3E5-8FFE-F222-A3F3-C5D0B9AF28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7BFC6B-371A-0956-86E0-7FA4947410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BB21D6-4EDB-7517-5ABB-409BCAE7FA70}"/>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F9D400B3-C544-9EE1-E666-C653C63F00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3126C1-5356-EC0C-9BFA-552BB42BCBC4}"/>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86511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9FE2B-2900-0B1C-215A-751E4D4A8D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3CE7C5-D215-D68B-6063-C5F5169CB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ECE9D5-0BCB-4FA1-7AA3-0089A48284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C7932C-E256-8CA3-71C4-E9A6B75AD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750ACC-C748-B1A1-6A1E-77188E6D7C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E51E5A-6A62-3A40-7B0D-C0948EEC1D28}"/>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8" name="页脚占位符 7">
            <a:extLst>
              <a:ext uri="{FF2B5EF4-FFF2-40B4-BE49-F238E27FC236}">
                <a16:creationId xmlns:a16="http://schemas.microsoft.com/office/drawing/2014/main" id="{01FCEDC5-D94F-C8AA-1344-6EBAE2E6A8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5A36E7-658A-DBE3-9B35-8A8948897FC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7224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82E9E-74F0-03D7-9F77-A1F846AAE5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77877D-089F-4A63-0860-5CA993DC7C44}"/>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4" name="页脚占位符 3">
            <a:extLst>
              <a:ext uri="{FF2B5EF4-FFF2-40B4-BE49-F238E27FC236}">
                <a16:creationId xmlns:a16="http://schemas.microsoft.com/office/drawing/2014/main" id="{CE1DA91C-1393-E7C5-1336-DE4DA59FE5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9CC4F4-8840-5618-81D8-6D3A24CD13C7}"/>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68747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02F2D3-D76F-7D28-5704-3249E81CA597}"/>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3" name="页脚占位符 2">
            <a:extLst>
              <a:ext uri="{FF2B5EF4-FFF2-40B4-BE49-F238E27FC236}">
                <a16:creationId xmlns:a16="http://schemas.microsoft.com/office/drawing/2014/main" id="{09EF64C2-B961-12C6-2E08-C0B0328307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010748-A726-2C99-E0CB-05D4F471ECEC}"/>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53993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E22D6-B6CA-DFF4-EE58-D6DC8DCBD0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B2F548-01B9-E09B-9BC9-6552AAE9C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D9DC52-E8E9-3D77-5E66-33C352EC3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828229-6D2D-D3A4-6385-F7EC9375CD93}"/>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1158AE12-D386-8508-E226-0BA474854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D8702-62A5-77DD-78D5-B803B175C2EF}"/>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34359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7928C-749B-5014-5482-75CFA6FCE3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2AC2B4-DDDF-63A9-653F-B8BECFB01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B054D0-43AA-09EB-5773-017299E5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B66243-C78F-A4DB-C328-4C6DAA52F5BD}"/>
              </a:ext>
            </a:extLst>
          </p:cNvPr>
          <p:cNvSpPr>
            <a:spLocks noGrp="1"/>
          </p:cNvSpPr>
          <p:nvPr>
            <p:ph type="dt" sz="half" idx="10"/>
          </p:nvPr>
        </p:nvSpPr>
        <p:spPr/>
        <p:txBody>
          <a:bodyPr/>
          <a:lstStyle/>
          <a:p>
            <a:fld id="{5294C26F-6A49-4796-9A15-5F9C45405251}"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32D4D327-6C9B-52C6-404D-D02C78C218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2D64B8-06B8-CE89-4FEE-9E7C0763E5C5}"/>
              </a:ext>
            </a:extLst>
          </p:cNvPr>
          <p:cNvSpPr>
            <a:spLocks noGrp="1"/>
          </p:cNvSpPr>
          <p:nvPr>
            <p:ph type="sldNum" sz="quarter" idx="12"/>
          </p:nvPr>
        </p:nvSpPr>
        <p:spPr/>
        <p:txBody>
          <a:body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286157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ECCBEF-B7B0-EB45-01AD-A1302D9A6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9F83DE-05FE-1CBF-7363-6140910ED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E891B-3BEF-F84A-C415-83F55171E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4C26F-6A49-4796-9A15-5F9C45405251}"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D9924056-8007-CE77-18C3-9BC78D55E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199E5C-FA26-A0C6-5CC4-B728123F9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E8CA4-F23B-415B-80CB-E33CB8972B6F}" type="slidenum">
              <a:rPr lang="zh-CN" altLang="en-US" smtClean="0"/>
              <a:t>‹#›</a:t>
            </a:fld>
            <a:endParaRPr lang="zh-CN" altLang="en-US"/>
          </a:p>
        </p:txBody>
      </p:sp>
    </p:spTree>
    <p:extLst>
      <p:ext uri="{BB962C8B-B14F-4D97-AF65-F5344CB8AC3E}">
        <p14:creationId xmlns:p14="http://schemas.microsoft.com/office/powerpoint/2010/main" val="14500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A9E0D1-EE55-44F2-08E0-87925BDC660F}"/>
              </a:ext>
            </a:extLst>
          </p:cNvPr>
          <p:cNvSpPr txBox="1"/>
          <p:nvPr/>
        </p:nvSpPr>
        <p:spPr>
          <a:xfrm>
            <a:off x="2057399" y="1065937"/>
            <a:ext cx="8353425" cy="4290598"/>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你好，欢迎参加本次实验</a:t>
            </a:r>
            <a:r>
              <a:rPr lang="en-US" altLang="zh-CN" sz="2000" dirty="0">
                <a:solidFill>
                  <a:schemeClr val="bg1"/>
                </a:solidFill>
                <a:latin typeface="黑体" panose="02010609060101010101" pitchFamily="49" charset="-122"/>
                <a:ea typeface="黑体" panose="02010609060101010101" pitchFamily="49" charset="-122"/>
              </a:rPr>
              <a:t>!</a:t>
            </a: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在这个实验中，对比度指的是实验中呈现的图形刺激与灰色的背景颜色之间不同亮度层级的测量，差异范围越大代表对比度越大，差异范围越小代表对比度越小。</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接下来我会用一张图片来向你更直观地描述对比度高低的差异</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键来观看这张图片。</a:t>
            </a:r>
          </a:p>
        </p:txBody>
      </p:sp>
    </p:spTree>
    <p:extLst>
      <p:ext uri="{BB962C8B-B14F-4D97-AF65-F5344CB8AC3E}">
        <p14:creationId xmlns:p14="http://schemas.microsoft.com/office/powerpoint/2010/main" val="343146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A00D79-8B53-6995-1DC5-99E0ABBB68D7}"/>
              </a:ext>
            </a:extLst>
          </p:cNvPr>
          <p:cNvSpPr txBox="1"/>
          <p:nvPr/>
        </p:nvSpPr>
        <p:spPr>
          <a:xfrm>
            <a:off x="3048000" y="2691884"/>
            <a:ext cx="6096000"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本次实验已经结束。</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谢谢你的参与</a:t>
            </a:r>
            <a:r>
              <a:rPr lang="en-US" altLang="zh-CN" sz="2000" dirty="0">
                <a:solidFill>
                  <a:schemeClr val="bg1"/>
                </a:solidFill>
                <a:latin typeface="黑体" panose="02010609060101010101" pitchFamily="49" charset="-122"/>
                <a:ea typeface="黑体" panose="02010609060101010101" pitchFamily="49" charset="-122"/>
              </a:rPr>
              <a:t>!</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0390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AE8CEF-D6BA-98E2-308D-1F96873B905F}"/>
              </a:ext>
            </a:extLst>
          </p:cNvPr>
          <p:cNvSpPr txBox="1"/>
          <p:nvPr/>
        </p:nvSpPr>
        <p:spPr>
          <a:xfrm>
            <a:off x="2228849" y="2472035"/>
            <a:ext cx="7734301" cy="1405193"/>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练习阶段已经结束了</a:t>
            </a:r>
            <a:r>
              <a:rPr lang="en-US" altLang="zh-CN" sz="2000" dirty="0">
                <a:solidFill>
                  <a:schemeClr val="bg1"/>
                </a:solidFill>
                <a:latin typeface="黑体" panose="02010609060101010101" pitchFamily="49" charset="-122"/>
                <a:ea typeface="黑体" panose="02010609060101010101" pitchFamily="49" charset="-122"/>
              </a:rPr>
              <a:t>!</a:t>
            </a: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如果你觉得还需要继续练习的话，请按</a:t>
            </a:r>
            <a:r>
              <a:rPr lang="en-US" altLang="zh-CN" sz="2000" dirty="0">
                <a:solidFill>
                  <a:schemeClr val="bg1"/>
                </a:solidFill>
                <a:latin typeface="黑体" panose="02010609060101010101" pitchFamily="49" charset="-122"/>
                <a:ea typeface="黑体" panose="02010609060101010101" pitchFamily="49" charset="-122"/>
              </a:rPr>
              <a:t>【q】</a:t>
            </a:r>
            <a:r>
              <a:rPr lang="zh-CN" altLang="en-US" sz="2000" dirty="0">
                <a:solidFill>
                  <a:schemeClr val="bg1"/>
                </a:solidFill>
                <a:latin typeface="黑体" panose="02010609060101010101" pitchFamily="49" charset="-122"/>
                <a:ea typeface="黑体" panose="02010609060101010101" pitchFamily="49" charset="-122"/>
              </a:rPr>
              <a:t>键重复刚才的练习阶段</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如果你觉得已经掌握得差不多了，请按</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键退出练习阶段</a:t>
            </a:r>
          </a:p>
        </p:txBody>
      </p:sp>
    </p:spTree>
    <p:extLst>
      <p:ext uri="{BB962C8B-B14F-4D97-AF65-F5344CB8AC3E}">
        <p14:creationId xmlns:p14="http://schemas.microsoft.com/office/powerpoint/2010/main" val="242837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对第一个圆环的观察已经结束了，现在你可以选择休息一下。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98032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对第二个圆环的观察已经结束了，现在你可以选择休息一下。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11256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对第三个圆环的观察已经结束了，现在你可以选择休息一下。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33769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对第四个圆环的观察已经结束了，现在你可以选择休息一下。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80525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对第五个圆环的观察已经结束了，现在你可以选择休息一下。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59432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对第六个圆环的观察已经结束了，现在你可以选择休息一下。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0725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对第七个圆环的观察已经结束了，现在你可以选择休息一下。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53470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2712D8-AE8B-7D4E-DF45-61D3F1D0D5A4}"/>
              </a:ext>
            </a:extLst>
          </p:cNvPr>
          <p:cNvSpPr txBox="1"/>
          <p:nvPr/>
        </p:nvSpPr>
        <p:spPr>
          <a:xfrm>
            <a:off x="2214562" y="2643485"/>
            <a:ext cx="77628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对第八个圆环的观察已经结束了，现在你可以选择休息一下。</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当你认为可以开始对下一个圆环进行观察时，请按键盘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383314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3FFD80-E190-0949-3FBC-AC4F94479F1D}"/>
              </a:ext>
            </a:extLst>
          </p:cNvPr>
          <p:cNvSpPr txBox="1"/>
          <p:nvPr/>
        </p:nvSpPr>
        <p:spPr>
          <a:xfrm>
            <a:off x="1833562" y="5476471"/>
            <a:ext cx="8524875" cy="943528"/>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如果你已经理解了对比度高低的区别，可以按</a:t>
            </a:r>
            <a:r>
              <a:rPr lang="en-US" altLang="zh-CN" sz="2000" dirty="0">
                <a:solidFill>
                  <a:schemeClr val="bg1"/>
                </a:solidFill>
                <a:latin typeface="黑体" panose="02010609060101010101" pitchFamily="49" charset="-122"/>
                <a:ea typeface="黑体" panose="02010609060101010101" pitchFamily="49" charset="-122"/>
              </a:rPr>
              <a:t>【P】 </a:t>
            </a:r>
            <a:r>
              <a:rPr lang="zh-CN" altLang="en-US" sz="2000" dirty="0">
                <a:solidFill>
                  <a:schemeClr val="bg1"/>
                </a:solidFill>
                <a:latin typeface="黑体" panose="02010609060101010101" pitchFamily="49" charset="-122"/>
                <a:ea typeface="黑体" panose="02010609060101010101" pitchFamily="49" charset="-122"/>
              </a:rPr>
              <a:t>键继续阅读接下来的指导语，如果你关于对比度的高低还有疑问请向主试提出。</a:t>
            </a:r>
          </a:p>
        </p:txBody>
      </p:sp>
      <p:pic>
        <p:nvPicPr>
          <p:cNvPr id="4" name="图片 3">
            <a:extLst>
              <a:ext uri="{FF2B5EF4-FFF2-40B4-BE49-F238E27FC236}">
                <a16:creationId xmlns:a16="http://schemas.microsoft.com/office/drawing/2014/main" id="{660F963B-2CF4-AF12-133C-4FFE3FD1497E}"/>
              </a:ext>
            </a:extLst>
          </p:cNvPr>
          <p:cNvPicPr>
            <a:picLocks noChangeAspect="1"/>
          </p:cNvPicPr>
          <p:nvPr/>
        </p:nvPicPr>
        <p:blipFill>
          <a:blip r:embed="rId2"/>
          <a:stretch>
            <a:fillRect/>
          </a:stretch>
        </p:blipFill>
        <p:spPr>
          <a:xfrm>
            <a:off x="2705100" y="438001"/>
            <a:ext cx="2305050" cy="2247900"/>
          </a:xfrm>
          <a:prstGeom prst="rect">
            <a:avLst/>
          </a:prstGeom>
          <a:ln>
            <a:solidFill>
              <a:schemeClr val="tx1"/>
            </a:solidFill>
          </a:ln>
        </p:spPr>
      </p:pic>
      <p:pic>
        <p:nvPicPr>
          <p:cNvPr id="5" name="图片 4">
            <a:extLst>
              <a:ext uri="{FF2B5EF4-FFF2-40B4-BE49-F238E27FC236}">
                <a16:creationId xmlns:a16="http://schemas.microsoft.com/office/drawing/2014/main" id="{86428D9E-B5AF-A49B-5112-11D9D9C6719C}"/>
              </a:ext>
            </a:extLst>
          </p:cNvPr>
          <p:cNvPicPr>
            <a:picLocks noChangeAspect="1"/>
          </p:cNvPicPr>
          <p:nvPr/>
        </p:nvPicPr>
        <p:blipFill>
          <a:blip r:embed="rId3"/>
          <a:stretch>
            <a:fillRect/>
          </a:stretch>
        </p:blipFill>
        <p:spPr>
          <a:xfrm>
            <a:off x="2705100" y="2929234"/>
            <a:ext cx="2275324" cy="2246400"/>
          </a:xfrm>
          <a:prstGeom prst="rect">
            <a:avLst/>
          </a:prstGeom>
          <a:ln>
            <a:solidFill>
              <a:schemeClr val="tx1"/>
            </a:solidFill>
          </a:ln>
        </p:spPr>
      </p:pic>
      <p:sp>
        <p:nvSpPr>
          <p:cNvPr id="6" name="箭头: 右 5">
            <a:extLst>
              <a:ext uri="{FF2B5EF4-FFF2-40B4-BE49-F238E27FC236}">
                <a16:creationId xmlns:a16="http://schemas.microsoft.com/office/drawing/2014/main" id="{662FF4B6-7865-E8E7-7D4C-CA7329DE3AF8}"/>
              </a:ext>
            </a:extLst>
          </p:cNvPr>
          <p:cNvSpPr/>
          <p:nvPr/>
        </p:nvSpPr>
        <p:spPr>
          <a:xfrm>
            <a:off x="4399399" y="1018951"/>
            <a:ext cx="2972951" cy="247799"/>
          </a:xfrm>
          <a:prstGeom prst="rightArrow">
            <a:avLst/>
          </a:prstGeom>
          <a:solidFill>
            <a:schemeClr val="tx1">
              <a:lumMod val="75000"/>
              <a:lumOff val="2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EDCABB97-9036-D35D-C39D-A423A2181F44}"/>
              </a:ext>
            </a:extLst>
          </p:cNvPr>
          <p:cNvSpPr/>
          <p:nvPr/>
        </p:nvSpPr>
        <p:spPr>
          <a:xfrm>
            <a:off x="4238627" y="3429000"/>
            <a:ext cx="2972951" cy="247799"/>
          </a:xfrm>
          <a:prstGeom prst="rightArrow">
            <a:avLst/>
          </a:prstGeom>
          <a:solidFill>
            <a:schemeClr val="tx1">
              <a:lumMod val="75000"/>
              <a:lumOff val="2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FFF070A-A9F9-B30D-4186-6D9D48B4CA44}"/>
              </a:ext>
            </a:extLst>
          </p:cNvPr>
          <p:cNvSpPr txBox="1"/>
          <p:nvPr/>
        </p:nvSpPr>
        <p:spPr>
          <a:xfrm>
            <a:off x="7486649" y="695842"/>
            <a:ext cx="3390901" cy="1015663"/>
          </a:xfrm>
          <a:prstGeom prst="rect">
            <a:avLst/>
          </a:prstGeom>
          <a:noFill/>
        </p:spPr>
        <p:txBody>
          <a:bodyPr wrap="square">
            <a:spAutoFit/>
          </a:bodyPr>
          <a:lstStyle/>
          <a:p>
            <a:r>
              <a:rPr lang="zh-CN" altLang="en-US" sz="2000" dirty="0">
                <a:solidFill>
                  <a:schemeClr val="bg1"/>
                </a:solidFill>
                <a:latin typeface="黑体" panose="02010609060101010101" pitchFamily="49" charset="-122"/>
                <a:ea typeface="黑体" panose="02010609060101010101" pitchFamily="49" charset="-122"/>
              </a:rPr>
              <a:t>这时深灰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浅灰相间的圆环与灰色的背景相比亮度层级差异较大，对比度较高</a:t>
            </a:r>
          </a:p>
        </p:txBody>
      </p:sp>
      <p:sp>
        <p:nvSpPr>
          <p:cNvPr id="11" name="文本框 10">
            <a:extLst>
              <a:ext uri="{FF2B5EF4-FFF2-40B4-BE49-F238E27FC236}">
                <a16:creationId xmlns:a16="http://schemas.microsoft.com/office/drawing/2014/main" id="{B4E30FB1-46C3-F973-FC85-6092A352633A}"/>
              </a:ext>
            </a:extLst>
          </p:cNvPr>
          <p:cNvSpPr txBox="1"/>
          <p:nvPr/>
        </p:nvSpPr>
        <p:spPr>
          <a:xfrm>
            <a:off x="7486649" y="3183266"/>
            <a:ext cx="3657600" cy="1015663"/>
          </a:xfrm>
          <a:prstGeom prst="rect">
            <a:avLst/>
          </a:prstGeom>
          <a:noFill/>
        </p:spPr>
        <p:txBody>
          <a:bodyPr wrap="square">
            <a:spAutoFit/>
          </a:bodyPr>
          <a:lstStyle/>
          <a:p>
            <a:r>
              <a:rPr lang="zh-CN" altLang="en-US" sz="2000" dirty="0">
                <a:solidFill>
                  <a:schemeClr val="bg1"/>
                </a:solidFill>
                <a:latin typeface="黑体" panose="02010609060101010101" pitchFamily="49" charset="-122"/>
                <a:ea typeface="黑体" panose="02010609060101010101" pitchFamily="49" charset="-122"/>
              </a:rPr>
              <a:t>这时深灰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浅灰相间的圆环与灰色的背景相比亮度层级差异较小，对比度较低</a:t>
            </a:r>
          </a:p>
        </p:txBody>
      </p:sp>
    </p:spTree>
    <p:extLst>
      <p:ext uri="{BB962C8B-B14F-4D97-AF65-F5344CB8AC3E}">
        <p14:creationId xmlns:p14="http://schemas.microsoft.com/office/powerpoint/2010/main" val="312003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81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EA14FD-932E-A757-B689-77A17A4CA692}"/>
              </a:ext>
            </a:extLst>
          </p:cNvPr>
          <p:cNvSpPr txBox="1"/>
          <p:nvPr/>
        </p:nvSpPr>
        <p:spPr>
          <a:xfrm>
            <a:off x="1138238" y="879744"/>
            <a:ext cx="10320338" cy="5098512"/>
          </a:xfrm>
          <a:prstGeom prst="rect">
            <a:avLst/>
          </a:prstGeom>
          <a:noFill/>
        </p:spPr>
        <p:txBody>
          <a:bodyPr wrap="square">
            <a:spAutoFit/>
          </a:bodyPr>
          <a:lstStyle/>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在本次实验中，你会看到屏幕中间呈现一个深灰浅灰色相间组成的圆环，以及在圆环内中央的白色正方形注视点。刺激总共持续</a:t>
            </a:r>
            <a:r>
              <a:rPr lang="en-US" altLang="zh-CN" sz="2000" dirty="0">
                <a:solidFill>
                  <a:schemeClr val="bg1"/>
                </a:solidFill>
                <a:latin typeface="黑体" panose="02010609060101010101" pitchFamily="49" charset="-122"/>
                <a:ea typeface="黑体" panose="02010609060101010101" pitchFamily="49" charset="-122"/>
              </a:rPr>
              <a:t>4</a:t>
            </a:r>
            <a:r>
              <a:rPr lang="zh-CN" altLang="en-US" sz="2000" dirty="0">
                <a:solidFill>
                  <a:schemeClr val="bg1"/>
                </a:solidFill>
                <a:latin typeface="黑体" panose="02010609060101010101" pitchFamily="49" charset="-122"/>
                <a:ea typeface="黑体" panose="02010609060101010101" pitchFamily="49" charset="-122"/>
              </a:rPr>
              <a:t>分钟。在这段时间内，正方形的面积将会在极短的时间内放大四倍，之后恢复初始大小。</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请在观察到正方形变大时立刻使用右手食指或中指 </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空格</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键做出反应。</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正方形变大的过程十分迅速，因此需要集中注意力观察，一旦察觉到正方形变大，就又迅速又准确地进行按键反应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在整个实验中，你需要观察三组圆环和正方形组成的刺激，每组刺激观察之间可以进行短暂的休息。</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150000"/>
              </a:lnSpc>
            </a:pP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spTree>
    <p:extLst>
      <p:ext uri="{BB962C8B-B14F-4D97-AF65-F5344CB8AC3E}">
        <p14:creationId xmlns:p14="http://schemas.microsoft.com/office/powerpoint/2010/main" val="5426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305068"/>
            <a:ext cx="10239374" cy="6555641"/>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集中注意力观察圆环，当观察到圆环的对比度降低时，立刻用右手的食指或中指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按键盘空格键做出反应。</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注意</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要在发现对比度降低时按键，不要在对比度回升时按键。</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在整个实验中，共需观察</a:t>
            </a:r>
            <a:r>
              <a:rPr lang="en-US" altLang="zh-CN" sz="2000" dirty="0">
                <a:solidFill>
                  <a:schemeClr val="bg1"/>
                </a:solidFill>
                <a:latin typeface="黑体" panose="02010609060101010101" pitchFamily="49" charset="-122"/>
                <a:ea typeface="黑体" panose="02010609060101010101" pitchFamily="49" charset="-122"/>
              </a:rPr>
              <a:t>8</a:t>
            </a:r>
            <a:r>
              <a:rPr lang="zh-CN" altLang="en-US" sz="2000" dirty="0">
                <a:solidFill>
                  <a:schemeClr val="bg1"/>
                </a:solidFill>
                <a:latin typeface="黑体" panose="02010609060101010101" pitchFamily="49" charset="-122"/>
                <a:ea typeface="黑体" panose="02010609060101010101" pitchFamily="49" charset="-122"/>
              </a:rPr>
              <a:t>组圆环的对比度变化，每组之间可以短暂休息。</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00525" y="2376488"/>
            <a:ext cx="2352675" cy="552250"/>
          </a:xfrm>
          <a:prstGeom prst="rect">
            <a:avLst/>
          </a:prstGeom>
        </p:spPr>
      </p:pic>
    </p:spTree>
    <p:extLst>
      <p:ext uri="{BB962C8B-B14F-4D97-AF65-F5344CB8AC3E}">
        <p14:creationId xmlns:p14="http://schemas.microsoft.com/office/powerpoint/2010/main" val="3357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305068"/>
            <a:ext cx="10239374" cy="6247864"/>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集中注意力观察圆环，当观察到圆环的对比度降低时，在心里面记住圆环对比度下降的次数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并在该组刺激变化结束时填写记录的次数。</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在整个实验中，共需观察</a:t>
            </a:r>
            <a:r>
              <a:rPr lang="en-US" altLang="zh-CN" sz="2000" dirty="0">
                <a:solidFill>
                  <a:schemeClr val="bg1"/>
                </a:solidFill>
                <a:latin typeface="黑体" panose="02010609060101010101" pitchFamily="49" charset="-122"/>
                <a:ea typeface="黑体" panose="02010609060101010101" pitchFamily="49" charset="-122"/>
              </a:rPr>
              <a:t>5</a:t>
            </a:r>
            <a:r>
              <a:rPr lang="zh-CN" altLang="en-US" sz="2000" dirty="0">
                <a:solidFill>
                  <a:schemeClr val="bg1"/>
                </a:solidFill>
                <a:latin typeface="黑体" panose="02010609060101010101" pitchFamily="49" charset="-122"/>
                <a:ea typeface="黑体" panose="02010609060101010101" pitchFamily="49" charset="-122"/>
              </a:rPr>
              <a:t>组圆环的对比度变化，每组之间可以短暂休息。</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00525" y="2376488"/>
            <a:ext cx="2352675" cy="552250"/>
          </a:xfrm>
          <a:prstGeom prst="rect">
            <a:avLst/>
          </a:prstGeom>
        </p:spPr>
      </p:pic>
    </p:spTree>
    <p:extLst>
      <p:ext uri="{BB962C8B-B14F-4D97-AF65-F5344CB8AC3E}">
        <p14:creationId xmlns:p14="http://schemas.microsoft.com/office/powerpoint/2010/main" val="329197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AE37EB0-8D81-53DC-E2FB-713BC3F364B4}"/>
              </a:ext>
            </a:extLst>
          </p:cNvPr>
          <p:cNvSpPr txBox="1"/>
          <p:nvPr/>
        </p:nvSpPr>
        <p:spPr>
          <a:xfrm>
            <a:off x="914399" y="668148"/>
            <a:ext cx="10163176" cy="5521704"/>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在本次实验中，你会看到屏幕中间呈现一个深灰浅灰色相间组成的圆环，以及在圆环内中央的白色正方形注视点。刺激总共持续</a:t>
            </a:r>
            <a:r>
              <a:rPr lang="en-US" altLang="zh-CN" sz="2000" dirty="0">
                <a:solidFill>
                  <a:schemeClr val="bg1"/>
                </a:solidFill>
                <a:latin typeface="黑体" panose="02010609060101010101" pitchFamily="49" charset="-122"/>
                <a:ea typeface="黑体" panose="02010609060101010101" pitchFamily="49" charset="-122"/>
              </a:rPr>
              <a:t>4</a:t>
            </a:r>
            <a:r>
              <a:rPr lang="zh-CN" altLang="en-US" sz="2000" dirty="0">
                <a:solidFill>
                  <a:schemeClr val="bg1"/>
                </a:solidFill>
                <a:latin typeface="黑体" panose="02010609060101010101" pitchFamily="49" charset="-122"/>
                <a:ea typeface="黑体" panose="02010609060101010101" pitchFamily="49" charset="-122"/>
              </a:rPr>
              <a:t>分钟。</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在这段时间内，正方形的面积将会在极短的时间内放大四倍，之后恢复初始大小。</a:t>
            </a:r>
            <a:endPar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请在观察到正方形变大时立刻使用右手食指或中指 </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反应最迅速的手指</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按键盘</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空格</a:t>
            </a:r>
            <a:r>
              <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键做出反应。</a:t>
            </a:r>
            <a:endPar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正方形变大的过程十分迅速，因此需要集中注意力观察，一旦察觉到正方形变大，就又迅速又准确地进行按键反应</a:t>
            </a:r>
            <a:endParaRPr kumimoji="0" lang="en-US" altLang="zh-CN" sz="2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 </a:t>
            </a:r>
            <a:r>
              <a:rPr lang="en-US" altLang="zh-CN" sz="2000" dirty="0">
                <a:solidFill>
                  <a:schemeClr val="bg1"/>
                </a:solidFill>
                <a:latin typeface="黑体" panose="02010609060101010101" pitchFamily="49" charset="-122"/>
                <a:ea typeface="黑体" panose="02010609060101010101" pitchFamily="49" charset="-122"/>
              </a:rPr>
              <a:t>【P】 </a:t>
            </a:r>
            <a:r>
              <a:rPr lang="zh-CN" altLang="en-US" sz="2000" dirty="0">
                <a:solidFill>
                  <a:schemeClr val="bg1"/>
                </a:solidFill>
                <a:latin typeface="黑体" panose="02010609060101010101" pitchFamily="49" charset="-122"/>
                <a:ea typeface="黑体" panose="02010609060101010101" pitchFamily="49" charset="-122"/>
              </a:rPr>
              <a:t>键进入练习</a:t>
            </a:r>
            <a:endParaRPr lang="en-US" altLang="zh-CN" sz="2000" dirty="0">
              <a:solidFill>
                <a:schemeClr val="bg1"/>
              </a:solidFill>
              <a:latin typeface="黑体" panose="02010609060101010101" pitchFamily="49" charset="-122"/>
              <a:ea typeface="黑体" panose="02010609060101010101" pitchFamily="49" charset="-122"/>
            </a:endParaRPr>
          </a:p>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spTree>
    <p:extLst>
      <p:ext uri="{BB962C8B-B14F-4D97-AF65-F5344CB8AC3E}">
        <p14:creationId xmlns:p14="http://schemas.microsoft.com/office/powerpoint/2010/main" val="5778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458956"/>
            <a:ext cx="10239374" cy="5940088"/>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集中注意力观察圆环，当观察到圆环的对比度降低时，立刻用右手的食指或中指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反应最迅速的手指</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按键盘空格键做出反应。</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注意</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要在发现对比度降低时按键，不要在对比度回升时按键。</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305300" y="2500313"/>
            <a:ext cx="2352675" cy="552250"/>
          </a:xfrm>
          <a:prstGeom prst="rect">
            <a:avLst/>
          </a:prstGeom>
        </p:spPr>
      </p:pic>
    </p:spTree>
    <p:extLst>
      <p:ext uri="{BB962C8B-B14F-4D97-AF65-F5344CB8AC3E}">
        <p14:creationId xmlns:p14="http://schemas.microsoft.com/office/powerpoint/2010/main" val="80157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007A57-D441-9338-6117-77ADA1F8C366}"/>
              </a:ext>
            </a:extLst>
          </p:cNvPr>
          <p:cNvSpPr txBox="1"/>
          <p:nvPr/>
        </p:nvSpPr>
        <p:spPr>
          <a:xfrm>
            <a:off x="976313" y="612844"/>
            <a:ext cx="10239374" cy="5632311"/>
          </a:xfrm>
          <a:prstGeom prst="rect">
            <a:avLst/>
          </a:prstGeom>
          <a:noFill/>
        </p:spPr>
        <p:txBody>
          <a:bodyPr wrap="square">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在本次实验中，你需要观察一个对比度持续降低并回升的圆环，圆环由深灰色和浅灰色相间组成，按照固定的频率闪烁。</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下降并回升的过程持续四分钟，圆环的对比度会匀速降低后匀速回升，之后维持在固定的对比度一段时间，之后进行下一次对比度降低并回升的过程。两次对比度降低并回升过程间对比度固定的持续时间是随机的。</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                        对比度变化示意</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在这个任务中你需要做的事情是</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集中注意力观察圆环，当观察到圆环的对比度降低时，在心里面记住圆环对比度下降的次数</a:t>
            </a: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并在该组刺激变化结束时填写记录的次数。</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圆环对比度的变化十分迅速，需要认真地观察圆环对比度的变化，尽量又快又准确地做出按键反应。</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如果你已经理解了这段话，请按键盘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键进入实验。</a:t>
            </a:r>
            <a:endParaRPr lang="en-US" altLang="zh-CN" sz="2000" dirty="0">
              <a:solidFill>
                <a:schemeClr val="bg1"/>
              </a:solidFill>
              <a:latin typeface="黑体" panose="02010609060101010101" pitchFamily="49" charset="-122"/>
              <a:ea typeface="黑体" panose="02010609060101010101" pitchFamily="49" charset="-122"/>
            </a:endParaRPr>
          </a:p>
          <a:p>
            <a:pPr algn="ctr"/>
            <a:endParaRPr lang="en-US" altLang="zh-CN" sz="2000" dirty="0">
              <a:solidFill>
                <a:schemeClr val="bg1"/>
              </a:solidFill>
              <a:latin typeface="黑体" panose="02010609060101010101" pitchFamily="49" charset="-122"/>
              <a:ea typeface="黑体" panose="02010609060101010101" pitchFamily="49" charset="-122"/>
            </a:endParaRPr>
          </a:p>
          <a:p>
            <a:pPr algn="ctr"/>
            <a:r>
              <a:rPr lang="zh-CN" altLang="en-US" sz="2000" dirty="0">
                <a:solidFill>
                  <a:schemeClr val="bg1"/>
                </a:solidFill>
                <a:latin typeface="黑体" panose="02010609060101010101" pitchFamily="49" charset="-122"/>
                <a:ea typeface="黑体" panose="02010609060101010101" pitchFamily="49" charset="-122"/>
              </a:rPr>
              <a:t>如果你有任何问题，请向主试提出</a:t>
            </a:r>
          </a:p>
        </p:txBody>
      </p:sp>
      <p:pic>
        <p:nvPicPr>
          <p:cNvPr id="5" name="图片 4">
            <a:extLst>
              <a:ext uri="{FF2B5EF4-FFF2-40B4-BE49-F238E27FC236}">
                <a16:creationId xmlns:a16="http://schemas.microsoft.com/office/drawing/2014/main" id="{29A48DF0-4640-469A-15F8-B2F939A194C5}"/>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blip>
          <a:stretch>
            <a:fillRect/>
          </a:stretch>
        </p:blipFill>
        <p:spPr>
          <a:xfrm>
            <a:off x="4295775" y="2690813"/>
            <a:ext cx="2352675" cy="552250"/>
          </a:xfrm>
          <a:prstGeom prst="rect">
            <a:avLst/>
          </a:prstGeom>
        </p:spPr>
      </p:pic>
    </p:spTree>
    <p:extLst>
      <p:ext uri="{BB962C8B-B14F-4D97-AF65-F5344CB8AC3E}">
        <p14:creationId xmlns:p14="http://schemas.microsoft.com/office/powerpoint/2010/main" val="28615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FE57BD-D2D6-E807-A947-F6DDD11ED684}"/>
              </a:ext>
            </a:extLst>
          </p:cNvPr>
          <p:cNvSpPr txBox="1"/>
          <p:nvPr/>
        </p:nvSpPr>
        <p:spPr>
          <a:xfrm>
            <a:off x="2195512" y="2597318"/>
            <a:ext cx="7800975" cy="1212833"/>
          </a:xfrm>
          <a:prstGeom prst="rect">
            <a:avLst/>
          </a:prstGeom>
          <a:noFill/>
        </p:spPr>
        <p:txBody>
          <a:bodyPr wrap="square">
            <a:spAutoFit/>
          </a:bodyPr>
          <a:lstStyle/>
          <a:p>
            <a:pPr algn="ctr">
              <a:lnSpc>
                <a:spcPct val="200000"/>
              </a:lnSpc>
            </a:pPr>
            <a:r>
              <a:rPr lang="zh-CN" altLang="en-US" sz="2000" dirty="0">
                <a:solidFill>
                  <a:schemeClr val="bg1"/>
                </a:solidFill>
                <a:latin typeface="黑体" panose="02010609060101010101" pitchFamily="49" charset="-122"/>
                <a:ea typeface="黑体" panose="02010609060101010101" pitchFamily="49" charset="-122"/>
              </a:rPr>
              <a:t>对这组圆环的观察已经结束了，现在你可以选择休息一下当你认为可以开始对下一组圆环进行观察时，请按键盘</a:t>
            </a:r>
            <a:r>
              <a:rPr lang="en-US" altLang="zh-CN" sz="2000" dirty="0">
                <a:solidFill>
                  <a:schemeClr val="bg1"/>
                </a:solidFill>
                <a:latin typeface="黑体" panose="02010609060101010101" pitchFamily="49" charset="-122"/>
                <a:ea typeface="黑体" panose="02010609060101010101" pitchFamily="49" charset="-122"/>
              </a:rPr>
              <a:t>【P】</a:t>
            </a:r>
            <a:r>
              <a:rPr lang="zh-CN" altLang="en-US" sz="2000" dirty="0">
                <a:solidFill>
                  <a:schemeClr val="bg1"/>
                </a:solidFill>
                <a:latin typeface="黑体" panose="02010609060101010101" pitchFamily="49" charset="-122"/>
                <a:ea typeface="黑体" panose="02010609060101010101" pitchFamily="49" charset="-122"/>
              </a:rPr>
              <a:t>键</a:t>
            </a:r>
          </a:p>
        </p:txBody>
      </p:sp>
    </p:spTree>
    <p:extLst>
      <p:ext uri="{BB962C8B-B14F-4D97-AF65-F5344CB8AC3E}">
        <p14:creationId xmlns:p14="http://schemas.microsoft.com/office/powerpoint/2010/main" val="2874368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1772</Words>
  <Application>Microsoft Office PowerPoint</Application>
  <PresentationFormat>宽屏</PresentationFormat>
  <Paragraphs>97</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xinyu</dc:creator>
  <cp:lastModifiedBy>wang xinyu</cp:lastModifiedBy>
  <cp:revision>19</cp:revision>
  <dcterms:created xsi:type="dcterms:W3CDTF">2023-08-16T14:36:03Z</dcterms:created>
  <dcterms:modified xsi:type="dcterms:W3CDTF">2023-08-16T15:49:22Z</dcterms:modified>
</cp:coreProperties>
</file>