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2" r:id="rId2"/>
    <p:sldId id="293" r:id="rId3"/>
    <p:sldId id="294" r:id="rId4"/>
    <p:sldId id="299" r:id="rId5"/>
    <p:sldId id="300" r:id="rId6"/>
    <p:sldId id="297" r:id="rId7"/>
    <p:sldId id="311" r:id="rId8"/>
    <p:sldId id="312" r:id="rId9"/>
    <p:sldId id="276" r:id="rId10"/>
    <p:sldId id="286" r:id="rId11"/>
    <p:sldId id="257" r:id="rId12"/>
    <p:sldId id="319" r:id="rId13"/>
    <p:sldId id="264" r:id="rId14"/>
    <p:sldId id="284" r:id="rId15"/>
    <p:sldId id="320" r:id="rId16"/>
    <p:sldId id="321" r:id="rId17"/>
    <p:sldId id="322" r:id="rId18"/>
    <p:sldId id="296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3907" autoAdjust="0"/>
  </p:normalViewPr>
  <p:slideViewPr>
    <p:cSldViewPr snapToGrid="0">
      <p:cViewPr varScale="1">
        <p:scale>
          <a:sx n="73" d="100"/>
          <a:sy n="73" d="100"/>
        </p:scale>
        <p:origin x="10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14CA9-038D-4C9F-938E-5679500A5B99}" type="datetimeFigureOut">
              <a:rPr lang="en-US" smtClean="0"/>
              <a:t>21/9/2023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FFA8C-CB7D-4557-B098-F16D33DB7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D0009-5BA0-483C-BDDE-2926F95D4F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6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đặ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“”</a:t>
            </a:r>
          </a:p>
          <a:p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:</a:t>
            </a:r>
          </a:p>
          <a:p>
            <a:r>
              <a:rPr lang="en-US" dirty="0" smtClean="0"/>
              <a:t>B1: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cảnh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đoán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endParaRPr lang="en-US" baseline="0" dirty="0" smtClean="0"/>
          </a:p>
          <a:p>
            <a:r>
              <a:rPr lang="en-US" baseline="0" dirty="0" smtClean="0"/>
              <a:t>B2: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bớt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baseline="0" dirty="0" smtClean="0"/>
          </a:p>
          <a:p>
            <a:r>
              <a:rPr lang="en-US" baseline="0" dirty="0" smtClean="0"/>
              <a:t>B3: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D0009-5BA0-483C-BDDE-2926F95D4F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8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DH: </a:t>
            </a:r>
            <a:r>
              <a:rPr lang="en-US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[ ]</a:t>
            </a:r>
          </a:p>
          <a:p>
            <a:r>
              <a:rPr lang="en-US" b="1" baseline="0" dirty="0" err="1" smtClean="0"/>
              <a:t>Cách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làm</a:t>
            </a:r>
            <a:r>
              <a:rPr lang="en-US" b="1" baseline="0" dirty="0" smtClean="0"/>
              <a:t>:</a:t>
            </a:r>
          </a:p>
          <a:p>
            <a:r>
              <a:rPr lang="en-US" baseline="0" dirty="0" smtClean="0"/>
              <a:t>B1: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chèn</a:t>
            </a:r>
            <a:endParaRPr lang="en-US" baseline="0" dirty="0" smtClean="0"/>
          </a:p>
          <a:p>
            <a:r>
              <a:rPr lang="en-US" baseline="0" dirty="0" smtClean="0"/>
              <a:t>B2: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trống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B3: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trống</a:t>
            </a:r>
            <a:r>
              <a:rPr lang="en-US" baseline="0" dirty="0" smtClean="0"/>
              <a:t>.</a:t>
            </a:r>
          </a:p>
          <a:p>
            <a:r>
              <a:rPr lang="en-US" b="1" baseline="0" dirty="0" err="1" smtClean="0"/>
              <a:t>Yêu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cầu</a:t>
            </a:r>
            <a:r>
              <a:rPr lang="en-US" b="1" baseline="0" dirty="0" smtClean="0"/>
              <a:t>: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D0009-5BA0-483C-BDDE-2926F95D4F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55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DH: </a:t>
            </a:r>
            <a:r>
              <a:rPr lang="en-US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“”</a:t>
            </a:r>
          </a:p>
          <a:p>
            <a:r>
              <a:rPr lang="en-US" b="1" baseline="0" dirty="0" err="1" smtClean="0"/>
              <a:t>Cách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làm</a:t>
            </a:r>
            <a:r>
              <a:rPr lang="en-US" b="1" baseline="0" dirty="0" smtClean="0"/>
              <a:t>: </a:t>
            </a:r>
            <a:r>
              <a:rPr lang="en-US" b="1" baseline="0" dirty="0" err="1" smtClean="0"/>
              <a:t>tương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tự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dạng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chèn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câu</a:t>
            </a:r>
            <a:endParaRPr lang="en-US" b="1" baseline="0" dirty="0" smtClean="0"/>
          </a:p>
          <a:p>
            <a:r>
              <a:rPr lang="en-US" baseline="0" dirty="0" smtClean="0"/>
              <a:t>B1: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nghĩa</a:t>
            </a:r>
            <a:endParaRPr lang="en-US" baseline="0" dirty="0" smtClean="0"/>
          </a:p>
          <a:p>
            <a:r>
              <a:rPr lang="en-US" baseline="0" dirty="0" smtClean="0"/>
              <a:t>B2: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baseline="0" dirty="0" smtClean="0"/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B3: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luận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baseline="0" dirty="0" err="1" smtClean="0"/>
              <a:t>Yêu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cầu</a:t>
            </a:r>
            <a:r>
              <a:rPr lang="en-US" b="1" baseline="0" dirty="0" smtClean="0"/>
              <a:t>: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D0009-5BA0-483C-BDDE-2926F95D4F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0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B65-17EA-3215-EE19-E1D01B0CF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DCFCB-8AF8-87AF-9F84-A3DCA57B4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D281-36C7-2A31-2231-62BABE3F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7007-0B6B-4667-9FED-4EF3E4480D04}" type="datetimeFigureOut">
              <a:rPr lang="en-US" smtClean="0"/>
              <a:t>21/9/2023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48B68-EF18-AC37-8675-99294CBC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F6F8D-82B1-C675-BDFD-628BDF9D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6916-0476-4828-BFCE-FF047552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8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B5FC-9834-D6A2-0325-AEE42311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7790E-2716-2AD7-2D5C-E7E26A845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A780-DEA3-735B-BB88-FF4E1B01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7007-0B6B-4667-9FED-4EF3E4480D04}" type="datetimeFigureOut">
              <a:rPr lang="en-US" smtClean="0"/>
              <a:t>21/9/2023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E9577-C03F-535A-5D85-216C06B1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523A3-17CE-A235-AAB2-C7AD7914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6916-0476-4828-BFCE-FF047552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2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1A6CC-28A4-8133-A864-31463F99C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0BFF7-EC31-6B4F-B113-DD037DE45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14FC8-CAEB-F1F7-3D79-1FE3CF8C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7007-0B6B-4667-9FED-4EF3E4480D04}" type="datetimeFigureOut">
              <a:rPr lang="en-US" smtClean="0"/>
              <a:t>21/9/2023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B7BA-3186-658A-6459-24FD46A3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B68FB-71C5-4D88-0695-60901F24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6916-0476-4828-BFCE-FF047552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4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88EF-7623-24DF-CC73-0EB4D0B8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D51B-77AB-7735-4104-1A513884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CAB07-3A36-A7A3-DA62-81491F38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7007-0B6B-4667-9FED-4EF3E4480D04}" type="datetimeFigureOut">
              <a:rPr lang="en-US" smtClean="0"/>
              <a:t>21/9/2023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FB9EA-4834-66BE-AA5C-0BCE017E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CEB7-A3FB-38C5-AA6B-EBA88B1F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6916-0476-4828-BFCE-FF047552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9F11-5360-4A6B-19B0-566DA5CE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CA0EB-5232-ECAE-3740-7DA4AD730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7142E-3985-2B2F-95E4-7AED52C4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7007-0B6B-4667-9FED-4EF3E4480D04}" type="datetimeFigureOut">
              <a:rPr lang="en-US" smtClean="0"/>
              <a:t>21/9/2023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4769C-53A1-E83E-C07A-945F00D3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148B6-2025-8217-CFAD-52423025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6916-0476-4828-BFCE-FF047552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DBB7-5083-49B7-6117-07A05030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8A56B-F90C-382D-C860-CF7E5AFD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24A9A-A3AB-A7E4-B853-96471F45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864DB-5CB3-1619-585B-A2BE7C7F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7007-0B6B-4667-9FED-4EF3E4480D04}" type="datetimeFigureOut">
              <a:rPr lang="en-US" smtClean="0"/>
              <a:t>21/9/2023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7584E-5ED9-06EC-7CC8-D21F492E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A6FF4-D5A0-02B3-9668-5790908B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6916-0476-4828-BFCE-FF047552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7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A508-7EFE-5087-E1FA-B4F79389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E4313-8BAB-D5A7-0694-7602A369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0D084-6BA8-0BA1-6805-2C815AF57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EEE34-9365-3F11-06ED-DA7F324F7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B81F4-9C66-3A45-D12A-C2AB22485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D29A8-6A27-46DF-35A8-B7C9C384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7007-0B6B-4667-9FED-4EF3E4480D04}" type="datetimeFigureOut">
              <a:rPr lang="en-US" smtClean="0"/>
              <a:t>21/9/2023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72E4A-D082-051D-BCE8-D51C00CC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84D87-F948-771D-CFBF-15A3BD88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6916-0476-4828-BFCE-FF047552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5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1D9B-234C-F07A-A8A4-20A5CC27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8CA0E-0B7A-03EF-D480-D0DFC542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7007-0B6B-4667-9FED-4EF3E4480D04}" type="datetimeFigureOut">
              <a:rPr lang="en-US" smtClean="0"/>
              <a:t>21/9/2023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4CE57-A964-2AFC-26E1-349A16EF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3F489-D4B4-6BF0-7450-ACB6A2B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6916-0476-4828-BFCE-FF047552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7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495F8-763F-C6A2-5FBC-598823D7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7007-0B6B-4667-9FED-4EF3E4480D04}" type="datetimeFigureOut">
              <a:rPr lang="en-US" smtClean="0"/>
              <a:t>21/9/2023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800F8-5CFE-8308-5574-3E1DAFE8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C256C-B144-00D1-4867-80839D37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6916-0476-4828-BFCE-FF047552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8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9F83-93E3-1C84-A212-5599993A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7033-9A1A-AFED-6852-492839C87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8537F-92D7-9372-31C1-02F22B137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278A5-C195-813F-9595-44B7347E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7007-0B6B-4667-9FED-4EF3E4480D04}" type="datetimeFigureOut">
              <a:rPr lang="en-US" smtClean="0"/>
              <a:t>21/9/2023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FDC2C-5C5D-9691-74E8-69A0EC4F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0B89E-0797-A21E-81C5-0160EADE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6916-0476-4828-BFCE-FF047552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798F-9951-0EE8-41CC-6DC0DA21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F58A2-54AB-331E-FD91-87F267543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B9EDF-75A2-E48F-F836-8FF765193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AA263-B60F-DF70-61D5-D8C3C3B6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7007-0B6B-4667-9FED-4EF3E4480D04}" type="datetimeFigureOut">
              <a:rPr lang="en-US" smtClean="0"/>
              <a:t>21/9/2023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EC2FC-E44A-CEF7-A2DB-5DF25D81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FE14A-8C31-B6E9-D35A-B9F2B617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36916-0476-4828-BFCE-FF047552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6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117CB-7950-AC4B-64CC-54DA31A0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F1D50-7000-97D8-6116-5796EBA62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198FE-8A40-ED38-0656-64BBE78DA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97007-0B6B-4667-9FED-4EF3E4480D04}" type="datetimeFigureOut">
              <a:rPr lang="en-US" smtClean="0"/>
              <a:t>21/9/2023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BD369-D375-CEB5-3D70-A4AD5C965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84AF-C5A0-641A-3D77-1D8BBADDD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36916-0476-4828-BFCE-FF047552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8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2FA0F-42FC-FE31-2461-016DE710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6" y="634482"/>
            <a:ext cx="10654004" cy="5542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7 bao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indent="-914400">
              <a:buAutoNum type="arabicParenR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Văn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buAutoNum type="arabicParenR"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buAutoNum type="arabicParenR"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Time: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54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1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?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5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405B-2C25-EFD0-46C2-F224FB56B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2" y="681135"/>
            <a:ext cx="10709988" cy="5495828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arenR"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chi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arenR"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word. </a:t>
            </a: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(skimming)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solidFill>
                <a:srgbClr val="0105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0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CFA9-C360-C41C-1316-A1565C0B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0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0" i="0" dirty="0" smtClean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0" i="0" dirty="0" err="1" smtClean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b="0" i="0" dirty="0" smtClean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b="0" i="0" dirty="0" err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b="0" i="0" dirty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78C4-F88F-7510-42FD-E5493D88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1446245"/>
            <a:ext cx="10831286" cy="4730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4000" b="0" i="0" dirty="0">
                <a:solidFill>
                  <a:srgbClr val="01051C"/>
                </a:solidFill>
                <a:effectLst/>
                <a:latin typeface="+mj-lt"/>
              </a:rPr>
              <a:t>Dạng câu hỏi này thường sẽ có những từ như </a:t>
            </a:r>
            <a:r>
              <a:rPr lang="en-US" sz="4000" b="0" i="0" dirty="0">
                <a:solidFill>
                  <a:srgbClr val="01051C"/>
                </a:solidFill>
                <a:effectLst/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vi-VN" sz="4000" b="0" i="0" dirty="0">
                <a:solidFill>
                  <a:srgbClr val="FF0000"/>
                </a:solidFill>
                <a:effectLst/>
                <a:latin typeface="+mj-lt"/>
              </a:rPr>
              <a:t>“stated” </a:t>
            </a:r>
            <a:r>
              <a:rPr lang="vi-VN" sz="4000" b="0" i="0" dirty="0">
                <a:solidFill>
                  <a:srgbClr val="01051C"/>
                </a:solidFill>
                <a:effectLst/>
                <a:latin typeface="+mj-lt"/>
              </a:rPr>
              <a:t>(được nêu ra), </a:t>
            </a:r>
            <a:endParaRPr lang="en-US" sz="4000" b="0" i="0" dirty="0">
              <a:solidFill>
                <a:srgbClr val="01051C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vi-VN" sz="4000" b="0" i="0" dirty="0">
                <a:solidFill>
                  <a:srgbClr val="FF0000"/>
                </a:solidFill>
                <a:effectLst/>
                <a:latin typeface="+mj-lt"/>
              </a:rPr>
              <a:t>“mentioned” </a:t>
            </a:r>
            <a:r>
              <a:rPr lang="vi-VN" sz="4000" b="0" i="0" dirty="0">
                <a:solidFill>
                  <a:srgbClr val="01051C"/>
                </a:solidFill>
                <a:effectLst/>
                <a:latin typeface="+mj-lt"/>
              </a:rPr>
              <a:t>(được đề cập), </a:t>
            </a:r>
            <a:endParaRPr lang="en-US" sz="4000" b="0" i="0" dirty="0">
              <a:solidFill>
                <a:srgbClr val="01051C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vi-VN" sz="4000" b="0" i="0" dirty="0">
                <a:solidFill>
                  <a:srgbClr val="FF0000"/>
                </a:solidFill>
                <a:effectLst/>
                <a:latin typeface="+mj-lt"/>
              </a:rPr>
              <a:t>“indicated” </a:t>
            </a:r>
            <a:r>
              <a:rPr lang="vi-VN" sz="4000" b="0" i="0" dirty="0">
                <a:solidFill>
                  <a:srgbClr val="01051C"/>
                </a:solidFill>
                <a:effectLst/>
                <a:latin typeface="+mj-lt"/>
              </a:rPr>
              <a:t>(được chỉ ra), </a:t>
            </a:r>
            <a:endParaRPr lang="en-US" sz="4000" b="0" i="0" dirty="0">
              <a:solidFill>
                <a:srgbClr val="01051C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vi-VN" sz="4000" b="0" i="0" dirty="0">
                <a:solidFill>
                  <a:srgbClr val="FF0000"/>
                </a:solidFill>
                <a:effectLst/>
                <a:latin typeface="+mj-lt"/>
              </a:rPr>
              <a:t>“true” </a:t>
            </a:r>
            <a:r>
              <a:rPr lang="vi-VN" sz="4000" b="0" i="0" dirty="0">
                <a:solidFill>
                  <a:srgbClr val="01051C"/>
                </a:solidFill>
                <a:effectLst/>
                <a:latin typeface="+mj-lt"/>
              </a:rPr>
              <a:t>(đúng)</a:t>
            </a:r>
            <a:endParaRPr lang="en-US" sz="4000" b="0" i="0" dirty="0">
              <a:solidFill>
                <a:srgbClr val="01051C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vi-VN" sz="4000" b="0" i="0" dirty="0">
                <a:solidFill>
                  <a:srgbClr val="FF0000"/>
                </a:solidFill>
                <a:effectLst/>
                <a:latin typeface="+mj-lt"/>
              </a:rPr>
              <a:t>“NOT” </a:t>
            </a:r>
            <a:r>
              <a:rPr lang="vi-VN" sz="4000" b="0" i="0" dirty="0">
                <a:solidFill>
                  <a:srgbClr val="01051C"/>
                </a:solidFill>
                <a:effectLst/>
                <a:latin typeface="+mj-lt"/>
              </a:rPr>
              <a:t>(không</a:t>
            </a:r>
            <a:r>
              <a:rPr lang="en-US" sz="4000" b="0" i="0" dirty="0">
                <a:solidFill>
                  <a:srgbClr val="01051C"/>
                </a:solidFill>
                <a:effectLst/>
                <a:latin typeface="+mj-lt"/>
              </a:rPr>
              <a:t> </a:t>
            </a:r>
            <a:r>
              <a:rPr lang="en-US" sz="4000" b="0" i="0" dirty="0" err="1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vi-VN" sz="4000" b="0" i="0" dirty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4000" b="0" i="0" dirty="0">
                <a:solidFill>
                  <a:srgbClr val="01051C"/>
                </a:solidFill>
                <a:effectLst/>
                <a:latin typeface="+mj-lt"/>
              </a:rPr>
              <a:t>trong câu hỏi.</a:t>
            </a:r>
            <a:endParaRPr lang="en-US" sz="4000" b="0" i="0" dirty="0">
              <a:solidFill>
                <a:srgbClr val="01051C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4000" b="0" i="0" dirty="0">
              <a:solidFill>
                <a:srgbClr val="01051C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670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7C7B-BA44-0D21-2A25-812D032E8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66" y="152478"/>
            <a:ext cx="11650982" cy="637564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3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4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keyword: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scan)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2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121F-B0DF-9348-69B1-23B45F7B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10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0" i="0" dirty="0" smtClean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0" i="0" dirty="0" err="1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b="0" i="0" dirty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b="0" i="0" dirty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b="0" i="0" dirty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b="0" i="0" dirty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0" i="0" dirty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0E8D-BBCA-274E-E42C-A9601541D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90" y="1455576"/>
            <a:ext cx="10747310" cy="4721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sz="3600" b="0" i="0" dirty="0">
                <a:solidFill>
                  <a:srgbClr val="01051C"/>
                </a:solidFill>
                <a:effectLst/>
                <a:latin typeface="+mj-lt"/>
              </a:rPr>
              <a:t>Dạng câu hỏi này thường sẽ có những từ như</a:t>
            </a:r>
            <a:r>
              <a:rPr lang="en-US" sz="3600" b="0" i="0" dirty="0">
                <a:solidFill>
                  <a:srgbClr val="01051C"/>
                </a:solidFill>
                <a:effectLst/>
                <a:latin typeface="+mj-lt"/>
              </a:rPr>
              <a:t>:</a:t>
            </a:r>
            <a:r>
              <a:rPr lang="vi-VN" sz="3600" b="0" i="0" dirty="0">
                <a:solidFill>
                  <a:srgbClr val="01051C"/>
                </a:solidFill>
                <a:effectLst/>
                <a:latin typeface="+mj-lt"/>
              </a:rPr>
              <a:t> </a:t>
            </a:r>
            <a:endParaRPr lang="en-US" sz="3600" b="0" i="0" dirty="0">
              <a:solidFill>
                <a:srgbClr val="01051C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vi-VN" sz="3600" b="0" i="0" dirty="0">
                <a:solidFill>
                  <a:srgbClr val="FF0000"/>
                </a:solidFill>
                <a:effectLst/>
                <a:latin typeface="+mj-lt"/>
              </a:rPr>
              <a:t>“imply” </a:t>
            </a:r>
            <a:r>
              <a:rPr lang="vi-VN" sz="3600" b="0" i="0" dirty="0">
                <a:solidFill>
                  <a:srgbClr val="01051C"/>
                </a:solidFill>
                <a:effectLst/>
                <a:latin typeface="+mj-lt"/>
              </a:rPr>
              <a:t>(ngụ ý), </a:t>
            </a:r>
            <a:endParaRPr lang="en-US" sz="3600" b="0" i="0" dirty="0">
              <a:solidFill>
                <a:srgbClr val="01051C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vi-VN" sz="3600" b="0" i="0" dirty="0">
                <a:solidFill>
                  <a:srgbClr val="FF0000"/>
                </a:solidFill>
                <a:effectLst/>
                <a:latin typeface="+mj-lt"/>
              </a:rPr>
              <a:t>“infer” </a:t>
            </a:r>
            <a:r>
              <a:rPr lang="vi-VN" sz="3600" b="0" i="0" dirty="0">
                <a:solidFill>
                  <a:srgbClr val="01051C"/>
                </a:solidFill>
                <a:effectLst/>
                <a:latin typeface="+mj-lt"/>
              </a:rPr>
              <a:t>(suy ra, gợi ý), </a:t>
            </a:r>
            <a:endParaRPr lang="en-US" sz="3600" b="0" i="0" dirty="0">
              <a:solidFill>
                <a:srgbClr val="01051C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vi-VN" sz="3600" b="0" i="0" dirty="0">
                <a:solidFill>
                  <a:srgbClr val="FF0000"/>
                </a:solidFill>
                <a:effectLst/>
                <a:latin typeface="+mj-lt"/>
              </a:rPr>
              <a:t>“expect” </a:t>
            </a:r>
            <a:r>
              <a:rPr lang="vi-VN" sz="3600" b="0" i="0" dirty="0">
                <a:solidFill>
                  <a:srgbClr val="01051C"/>
                </a:solidFill>
                <a:effectLst/>
                <a:latin typeface="+mj-lt"/>
              </a:rPr>
              <a:t>(dự đoán), </a:t>
            </a:r>
            <a:endParaRPr lang="en-US" sz="3600" b="0" i="0" dirty="0">
              <a:solidFill>
                <a:srgbClr val="01051C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vi-VN" sz="3600" b="0" i="0" dirty="0">
                <a:solidFill>
                  <a:srgbClr val="FF0000"/>
                </a:solidFill>
                <a:effectLst/>
                <a:latin typeface="+mj-lt"/>
              </a:rPr>
              <a:t>“suggest” </a:t>
            </a:r>
            <a:r>
              <a:rPr lang="vi-VN" sz="3600" b="0" i="0" dirty="0">
                <a:solidFill>
                  <a:srgbClr val="01051C"/>
                </a:solidFill>
                <a:effectLst/>
                <a:latin typeface="+mj-lt"/>
              </a:rPr>
              <a:t>(gợi ý) , </a:t>
            </a:r>
            <a:endParaRPr lang="en-US" sz="3600" b="0" i="0" dirty="0">
              <a:solidFill>
                <a:srgbClr val="01051C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vi-VN" sz="3600" b="0" i="0" dirty="0">
                <a:solidFill>
                  <a:srgbClr val="FF0000"/>
                </a:solidFill>
                <a:effectLst/>
                <a:latin typeface="+mj-lt"/>
              </a:rPr>
              <a:t>“probably” </a:t>
            </a:r>
            <a:r>
              <a:rPr lang="vi-VN" sz="3600" b="0" i="0" dirty="0">
                <a:solidFill>
                  <a:srgbClr val="01051C"/>
                </a:solidFill>
                <a:effectLst/>
                <a:latin typeface="+mj-lt"/>
              </a:rPr>
              <a:t>(có thể), </a:t>
            </a:r>
            <a:endParaRPr lang="en-US" sz="3600" b="0" i="0" dirty="0">
              <a:solidFill>
                <a:srgbClr val="01051C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vi-VN" sz="3600" b="0" i="0" dirty="0">
                <a:solidFill>
                  <a:srgbClr val="FF0000"/>
                </a:solidFill>
                <a:effectLst/>
                <a:latin typeface="+mj-lt"/>
              </a:rPr>
              <a:t>“most likely” </a:t>
            </a:r>
            <a:r>
              <a:rPr lang="vi-VN" sz="3600" b="0" i="0" dirty="0">
                <a:solidFill>
                  <a:srgbClr val="01051C"/>
                </a:solidFill>
                <a:effectLst/>
                <a:latin typeface="+mj-lt"/>
              </a:rPr>
              <a:t>(có khả năng)</a:t>
            </a:r>
            <a:endParaRPr lang="en-US" sz="3600" b="0" i="0" dirty="0">
              <a:solidFill>
                <a:srgbClr val="01051C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US" sz="3600" dirty="0" err="1">
                <a:latin typeface="+mj-lt"/>
              </a:rPr>
              <a:t>Cách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làm</a:t>
            </a:r>
            <a:r>
              <a:rPr lang="en-US" sz="3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6387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EE94-6976-1B92-F601-85E0F1010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550506"/>
            <a:ext cx="10737980" cy="5626457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arenR"/>
            </a:pP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arenR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9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t="7521"/>
          <a:stretch>
            <a:fillRect/>
          </a:stretch>
        </p:blipFill>
        <p:spPr>
          <a:xfrm>
            <a:off x="56515" y="1165860"/>
            <a:ext cx="12078970" cy="4958080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/>
          <a:srcRect r="47881" b="93403"/>
          <a:stretch>
            <a:fillRect/>
          </a:stretch>
        </p:blipFill>
        <p:spPr>
          <a:xfrm>
            <a:off x="56515" y="73025"/>
            <a:ext cx="12036425" cy="676275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1534795" y="1855470"/>
            <a:ext cx="887730" cy="483235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894070" y="1855470"/>
            <a:ext cx="4415155" cy="39243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5990590" y="3373120"/>
            <a:ext cx="4878705" cy="4826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9664700" y="4885055"/>
            <a:ext cx="2359660" cy="4318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5990590" y="5289550"/>
            <a:ext cx="4878705" cy="482600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animBg="1"/>
      <p:bldP spid="9" grpId="0" bldLvl="0" animBg="1"/>
      <p:bldP spid="9" grpId="1" animBg="1"/>
      <p:bldP spid="10" grpId="0" bldLvl="0" animBg="1"/>
      <p:bldP spid="10" grpId="1" animBg="1"/>
      <p:bldP spid="11" grpId="0" bldLvl="0" animBg="1"/>
      <p:bldP spid="11" grpId="1" animBg="1"/>
      <p:bldP spid="12" grpId="0" bldLvl="0" animBg="1"/>
      <p:bldP spid="1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3701"/>
          <a:stretch/>
        </p:blipFill>
        <p:spPr>
          <a:xfrm>
            <a:off x="3810" y="218440"/>
            <a:ext cx="12122785" cy="4301309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1273175" y="1804670"/>
            <a:ext cx="2832100" cy="483235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391910" y="1360624"/>
            <a:ext cx="2036445" cy="483235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9088755" y="1347561"/>
            <a:ext cx="2570480" cy="483235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8428355" y="1710690"/>
            <a:ext cx="2363470" cy="483235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8816975" y="3220720"/>
            <a:ext cx="3169285" cy="483235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477510" y="3547563"/>
            <a:ext cx="3079115" cy="483235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2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animBg="1"/>
      <p:bldP spid="5" grpId="0" bldLvl="0" animBg="1"/>
      <p:bldP spid="5" grpId="1" animBg="1"/>
      <p:bldP spid="6" grpId="0" bldLvl="0" animBg="1"/>
      <p:bldP spid="6" grpId="1" animBg="1"/>
      <p:bldP spid="7" grpId="0" bldLvl="0" animBg="1"/>
      <p:bldP spid="7" grpId="1" animBg="1"/>
      <p:bldP spid="8" grpId="0" bldLvl="0" animBg="1"/>
      <p:bldP spid="8" grpId="1" animBg="1"/>
      <p:bldP spid="9" grpId="0" bldLvl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5896"/>
          <a:stretch/>
        </p:blipFill>
        <p:spPr>
          <a:xfrm>
            <a:off x="69215" y="470263"/>
            <a:ext cx="12122785" cy="221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5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20CD-AAD3-DF18-251C-D7121DAF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365125"/>
            <a:ext cx="10515600" cy="1325563"/>
          </a:xfrm>
        </p:spPr>
        <p:txBody>
          <a:bodyPr/>
          <a:lstStyle/>
          <a:p>
            <a:r>
              <a:rPr lang="en-US" dirty="0"/>
              <a:t>Band </a:t>
            </a:r>
            <a:r>
              <a:rPr lang="en-US" dirty="0">
                <a:solidFill>
                  <a:srgbClr val="FF0000"/>
                </a:solidFill>
              </a:rPr>
              <a:t>400+,500+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41638-74CD-32F1-4AF4-AB153E4D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7" y="1690688"/>
            <a:ext cx="10943253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 400+, 500+</a:t>
            </a:r>
          </a:p>
          <a:p>
            <a:pPr marL="514350" indent="-514350">
              <a:buAutoNum type="arabicParenR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arenR"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 400+,500+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rơi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– 2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1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4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497300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4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endParaRPr lang="en-US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âu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1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920FE-90ED-2AEB-1EA0-4F7DF316F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681135"/>
            <a:ext cx="11038115" cy="54958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 7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4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AutoNum type="arabicParenR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50%</a:t>
            </a:r>
          </a:p>
          <a:p>
            <a:pPr marL="514350" indent="-514350">
              <a:buAutoNum type="arabicParenR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30%</a:t>
            </a:r>
          </a:p>
          <a:p>
            <a:pPr marL="514350" indent="-514350">
              <a:buAutoNum type="arabicParenR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bẫy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~ 10%</a:t>
            </a:r>
          </a:p>
          <a:p>
            <a:pPr marL="514350" indent="-514350">
              <a:buAutoNum type="arabicParenR"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10%</a:t>
            </a:r>
          </a:p>
          <a:p>
            <a:pPr marL="0" indent="0">
              <a:buNone/>
            </a:pP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94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AB39-E971-FB59-4CEA-3FBB263A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8567"/>
            <a:ext cx="12192000" cy="528747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B029-3C30-096B-0B9B-FA2383D7E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29" y="827314"/>
            <a:ext cx="11243387" cy="60306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…</a:t>
            </a:r>
            <a:endPara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5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5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413F44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ƯỜNG ĐH NGUYỄN TẤT THÀNH TỔ CHỨC THÀNH CÔNG LỄ TRAO BẰNG TỐT NGHIỆP CHO  SINH VIÊN TẠI CÁC KHỐI NGÀNH ĐÀO TẠO BẬC ĐẠI HỌC - Phòng Công tác sinh viên  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629" y="528707"/>
            <a:ext cx="8664972" cy="577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4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ô Minh Hiếu&quot; có 7 miếng đất, 10 đời chồng,100 cây vàng lộ quá khứ bất ng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46" y="824575"/>
            <a:ext cx="5051666" cy="505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mmtd😂😂 #ảnh_chế | Chuyện cười, Meme, Hài hướ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7"/>
          <a:stretch/>
        </p:blipFill>
        <p:spPr bwMode="auto">
          <a:xfrm>
            <a:off x="5948505" y="1123495"/>
            <a:ext cx="5866718" cy="445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86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26034" y="15388"/>
            <a:ext cx="5146857" cy="102870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Các</a:t>
            </a:r>
            <a:r>
              <a:rPr 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dạng</a:t>
            </a:r>
            <a:r>
              <a:rPr 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câu</a:t>
            </a:r>
            <a:r>
              <a:rPr 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hỏi</a:t>
            </a: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Picture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035" y="15240"/>
            <a:ext cx="1348105" cy="13481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96431"/>
            <a:ext cx="11203940" cy="4351338"/>
          </a:xfrm>
        </p:spPr>
        <p:txBody>
          <a:bodyPr>
            <a:noAutofit/>
          </a:bodyPr>
          <a:lstStyle/>
          <a:p>
            <a:pPr marL="914400" indent="-914400">
              <a:lnSpc>
                <a:spcPct val="100000"/>
              </a:lnSpc>
              <a:buFont typeface="+mj-lt"/>
              <a:buAutoNum type="alphaLcPeriod"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lnSpc>
                <a:spcPct val="100000"/>
              </a:lnSpc>
              <a:buFont typeface="+mj-lt"/>
              <a:buAutoNum type="alphaLcPeriod"/>
            </a:pP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indent="-914400">
              <a:lnSpc>
                <a:spcPct val="100000"/>
              </a:lnSpc>
              <a:buFont typeface="+mj-lt"/>
              <a:buAutoNum type="alphaLcPeriod"/>
            </a:pP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NOT/ TRUE,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lnSpc>
                <a:spcPct val="100000"/>
              </a:lnSpc>
              <a:buFont typeface="+mj-lt"/>
              <a:buAutoNum type="alphaLcPeriod"/>
            </a:pP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lnSpc>
                <a:spcPct val="100000"/>
              </a:lnSpc>
              <a:buFont typeface="+mj-lt"/>
              <a:buAutoNum type="alphaLcPeriod"/>
            </a:pP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lnSpc>
                <a:spcPct val="100000"/>
              </a:lnSpc>
              <a:buFont typeface="+mj-lt"/>
              <a:buAutoNum type="alphaLcPeriod"/>
            </a:pP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lnSpc>
                <a:spcPct val="100000"/>
              </a:lnSpc>
              <a:buFont typeface="+mj-lt"/>
              <a:buAutoNum type="alphaLcPeriod"/>
            </a:pPr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lnSpc>
                <a:spcPct val="100000"/>
              </a:lnSpc>
              <a:buFont typeface="+mj-lt"/>
              <a:buAutoNum type="alphaLcPeriod"/>
            </a:pPr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>
              <a:lnSpc>
                <a:spcPct val="100000"/>
              </a:lnSpc>
              <a:buFont typeface="+mj-lt"/>
              <a:buAutoNum type="alphaLcPeriod"/>
            </a:pPr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5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97F9-51B7-3246-3A4C-A72F57C4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B742-62AF-52C1-F336-89EAB9771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5" y="1530220"/>
            <a:ext cx="10821955" cy="4646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4800" b="0" i="0" dirty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Dạng câu hỏi này thường sẽ có những từ như</a:t>
            </a:r>
            <a:r>
              <a:rPr lang="en-US" sz="4800" b="0" i="0" dirty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4800" b="0" i="0" dirty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b="0" i="0" dirty="0">
              <a:solidFill>
                <a:srgbClr val="0105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“Main topic”</a:t>
            </a:r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48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Mainly discuss</a:t>
            </a:r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4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“Main purpose”</a:t>
            </a:r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“Why …</a:t>
            </a:r>
            <a:r>
              <a:rPr lang="en-US" sz="48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written/write</a:t>
            </a:r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0" i="0" dirty="0">
              <a:solidFill>
                <a:srgbClr val="01051C"/>
              </a:solidFill>
              <a:effectLst/>
              <a:latin typeface="+mj-lt"/>
            </a:endParaRPr>
          </a:p>
          <a:p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80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7C7B-BA44-0D21-2A25-812D032E8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666" y="152478"/>
            <a:ext cx="11650982" cy="637564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2, 3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ý: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letter: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writing to …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email: subject, re, …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79E0-F7AD-E1D9-0E83-B78151D6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0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400" dirty="0" smtClean="0">
                <a:solidFill>
                  <a:srgbClr val="010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010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4400" b="0" i="0" dirty="0" err="1" smtClean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ỏi</a:t>
            </a:r>
            <a:r>
              <a:rPr lang="en-US" sz="4400" b="0" i="0" dirty="0" smtClean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0" i="0" dirty="0" err="1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400" b="0" i="0" dirty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sz="4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782D-9746-8BC5-6E5D-9219777D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1772816"/>
            <a:ext cx="10849947" cy="4404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4400" b="0" i="0" dirty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 câu hỏi này thường là câu hỏi</a:t>
            </a:r>
            <a:r>
              <a:rPr lang="en-US" sz="4400" b="0" i="0" dirty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vi-VN" sz="4400" b="0" i="0" dirty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Wh-</a:t>
            </a:r>
            <a:r>
              <a:rPr lang="en-US" sz="4400" dirty="0">
                <a:solidFill>
                  <a:srgbClr val="010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0" i="0" dirty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4400" b="0" i="0" dirty="0" err="1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4400" b="0" i="0" dirty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0" i="0" dirty="0" err="1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4400" b="0" i="0" dirty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0" i="0" dirty="0" err="1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400" b="0" i="0" dirty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sz="4400" b="0" i="0" dirty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4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4400" b="0" i="0" dirty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4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4400" b="0" i="0" dirty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4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4400" b="0" i="0" dirty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4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4400" b="0" i="0" dirty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4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4400" b="0" i="0" dirty="0" smtClean="0">
                <a:solidFill>
                  <a:srgbClr val="0105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…) </a:t>
            </a:r>
            <a:r>
              <a:rPr lang="en-US" sz="4400" dirty="0" err="1" smtClean="0">
                <a:solidFill>
                  <a:srgbClr val="010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 smtClean="0">
                <a:solidFill>
                  <a:srgbClr val="010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10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4400" dirty="0">
                <a:solidFill>
                  <a:srgbClr val="010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10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4400" dirty="0">
                <a:solidFill>
                  <a:srgbClr val="010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400" dirty="0" err="1" smtClean="0">
                <a:solidFill>
                  <a:srgbClr val="010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4400" b="0" i="0" dirty="0">
              <a:solidFill>
                <a:srgbClr val="0105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859</Words>
  <Application>Microsoft Office PowerPoint</Application>
  <PresentationFormat>Widescreen</PresentationFormat>
  <Paragraphs>115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Các bước làm bài</vt:lpstr>
      <vt:lpstr>PowerPoint Presentation</vt:lpstr>
      <vt:lpstr>PowerPoint Presentation</vt:lpstr>
      <vt:lpstr>PowerPoint Presentation</vt:lpstr>
      <vt:lpstr>1) Câu hỏi mục đích chính:</vt:lpstr>
      <vt:lpstr>PowerPoint Presentation</vt:lpstr>
      <vt:lpstr>2) Hỏi về thông tin chi tiết</vt:lpstr>
      <vt:lpstr>PowerPoint Presentation</vt:lpstr>
      <vt:lpstr>3) Dạng thông tin chung </vt:lpstr>
      <vt:lpstr>PowerPoint Presentation</vt:lpstr>
      <vt:lpstr>4) Dạng câu hỏi suy luận </vt:lpstr>
      <vt:lpstr>PowerPoint Presentation</vt:lpstr>
      <vt:lpstr>PowerPoint Presentation</vt:lpstr>
      <vt:lpstr>PowerPoint Presentation</vt:lpstr>
      <vt:lpstr>PowerPoint Presentation</vt:lpstr>
      <vt:lpstr>Band 400+,500+</vt:lpstr>
      <vt:lpstr>Thứ tự ưu tiên trả lời câu hỏi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lethanhnhan29101995@gmail.com</dc:creator>
  <cp:lastModifiedBy>Admin</cp:lastModifiedBy>
  <cp:revision>26</cp:revision>
  <dcterms:created xsi:type="dcterms:W3CDTF">2023-06-22T03:56:37Z</dcterms:created>
  <dcterms:modified xsi:type="dcterms:W3CDTF">2023-09-21T04:16:50Z</dcterms:modified>
</cp:coreProperties>
</file>