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5" r:id="rId4"/>
    <p:sldId id="266" r:id="rId5"/>
    <p:sldId id="267" r:id="rId6"/>
    <p:sldId id="268" r:id="rId7"/>
    <p:sldId id="326" r:id="rId8"/>
    <p:sldId id="270" r:id="rId9"/>
    <p:sldId id="273" r:id="rId10"/>
    <p:sldId id="276" r:id="rId11"/>
    <p:sldId id="269" r:id="rId12"/>
    <p:sldId id="274" r:id="rId13"/>
    <p:sldId id="275" r:id="rId14"/>
    <p:sldId id="280" r:id="rId15"/>
    <p:sldId id="282" r:id="rId16"/>
    <p:sldId id="327" r:id="rId17"/>
    <p:sldId id="301" r:id="rId18"/>
    <p:sldId id="283" r:id="rId19"/>
    <p:sldId id="285" r:id="rId20"/>
    <p:sldId id="286" r:id="rId21"/>
    <p:sldId id="287" r:id="rId22"/>
    <p:sldId id="291" r:id="rId23"/>
    <p:sldId id="292" r:id="rId24"/>
    <p:sldId id="29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D"/>
    <a:srgbClr val="008080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2D98D-F7A6-4E87-ACE4-F1C54BACA220}">
  <a:tblStyle styleId="{7A72D98D-F7A6-4E87-ACE4-F1C54BACA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5B7EBDB-3D91-0317-ACD7-879D9DD8A7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9843C-44FF-3479-72B0-2EEF49A77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4A8-D42B-40C7-8089-ACC07E7FEBE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9374D-76BB-7DB6-5E31-A963A9BF37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9F99C-E1B6-1CE8-3ADB-8EC13BAB6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96B3-585D-4DDC-B5D5-EA2A32D4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51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1c787723f_0_16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1c787723f_0_16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61e27d4e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61e27d4e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e2f29459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e2f29459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71c787723f_0_17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71c787723f_0_17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1c787723f_0_17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1c787723f_0_17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1c787723f_0_17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1c787723f_0_17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1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g78cc6785b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5" name="Google Shape;4695;g78cc6785b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8cc6785b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8cc6785b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e2f294599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e2f294599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e2f294599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e2f294599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c787723f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c787723f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61e27d4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61e27d4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ae2f29459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ae2f29459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78cc6785b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78cc6785b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c78772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1c78772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e2f29459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e2f29459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c787723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c787723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7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8cc6785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8cc6785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e2f29459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e2f294599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FE12F-F7FE-6E90-38F7-9E5023CB5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5023658" y="1530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935958" y="1685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2"/>
          </p:nvPr>
        </p:nvSpPr>
        <p:spPr>
          <a:xfrm>
            <a:off x="5023658" y="3125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3"/>
          </p:nvPr>
        </p:nvSpPr>
        <p:spPr>
          <a:xfrm>
            <a:off x="2935958" y="3280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CED2A4-88C8-5D01-4A85-4C2E9C115D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00A464-D05E-9C36-6633-687756896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0E9BD1F-381A-2433-89C4-8B6A36FCE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3559E0-81F2-CAAA-22F4-2204C6D2F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F70D381-1D9F-D59E-C3DF-587372DE9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0BAA66-5649-571E-3671-5C5EF169B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2" hasCustomPrompt="1"/>
          </p:nvPr>
        </p:nvSpPr>
        <p:spPr>
          <a:xfrm>
            <a:off x="3323414" y="1312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3" hasCustomPrompt="1"/>
          </p:nvPr>
        </p:nvSpPr>
        <p:spPr>
          <a:xfrm>
            <a:off x="3323414" y="2526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4" hasCustomPrompt="1"/>
          </p:nvPr>
        </p:nvSpPr>
        <p:spPr>
          <a:xfrm>
            <a:off x="3323414" y="3740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1"/>
          </p:nvPr>
        </p:nvSpPr>
        <p:spPr>
          <a:xfrm>
            <a:off x="5820598" y="1296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5"/>
          </p:nvPr>
        </p:nvSpPr>
        <p:spPr>
          <a:xfrm>
            <a:off x="5767366" y="2510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6"/>
          </p:nvPr>
        </p:nvSpPr>
        <p:spPr>
          <a:xfrm>
            <a:off x="5788652" y="3724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7"/>
          </p:nvPr>
        </p:nvSpPr>
        <p:spPr>
          <a:xfrm>
            <a:off x="1548902" y="1531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8"/>
          </p:nvPr>
        </p:nvSpPr>
        <p:spPr>
          <a:xfrm>
            <a:off x="1602160" y="3959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9"/>
          </p:nvPr>
        </p:nvSpPr>
        <p:spPr>
          <a:xfrm>
            <a:off x="1634096" y="2745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7E5670-AFA9-EFC8-E8F2-F918F1E67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CF1BD5-29A9-0C74-BD03-1100A1FCE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subTitle" idx="1"/>
          </p:nvPr>
        </p:nvSpPr>
        <p:spPr>
          <a:xfrm>
            <a:off x="2147800" y="32724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2"/>
          </p:nvPr>
        </p:nvSpPr>
        <p:spPr>
          <a:xfrm>
            <a:off x="2147800" y="17152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 idx="3"/>
          </p:nvPr>
        </p:nvSpPr>
        <p:spPr>
          <a:xfrm>
            <a:off x="705825" y="38997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4"/>
          </p:nvPr>
        </p:nvSpPr>
        <p:spPr>
          <a:xfrm>
            <a:off x="705825" y="23425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A864B9-DF98-76B3-B623-65D7DB492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B5344B-DCA0-B4D5-D7AC-B5CC2B68D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1167725" y="147090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4BFBEA6-5A3B-EA28-E74F-58193D93C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B4AD9A-D8A9-21E0-DC06-E7027A0A2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2886000" y="111585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subTitle" idx="1"/>
          </p:nvPr>
        </p:nvSpPr>
        <p:spPr>
          <a:xfrm>
            <a:off x="2602050" y="3317550"/>
            <a:ext cx="39399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E005E6-8081-F239-A51B-D28A73B4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A4F0D9-1117-24AA-E25B-8F0EEAF66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4800300" y="2146200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title" idx="2" hasCustomPrompt="1"/>
          </p:nvPr>
        </p:nvSpPr>
        <p:spPr>
          <a:xfrm>
            <a:off x="4800300" y="1354450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51"/>
          <p:cNvSpPr txBox="1">
            <a:spLocks noGrp="1"/>
          </p:cNvSpPr>
          <p:nvPr>
            <p:ph type="subTitle" idx="1"/>
          </p:nvPr>
        </p:nvSpPr>
        <p:spPr>
          <a:xfrm>
            <a:off x="5399850" y="2947250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997A8BA-CF0E-75BA-6216-617585131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0EFF5C-5A8C-2163-27EF-5C05AB6C8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E90DE9-7FB2-1104-CBA8-16B3FD7D4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E6288E-E555-19B1-1806-A54308537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7112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711250" y="2148525"/>
            <a:ext cx="3089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-234275" y="-188950"/>
            <a:ext cx="5999325" cy="5378225"/>
          </a:xfrm>
          <a:custGeom>
            <a:avLst/>
            <a:gdLst/>
            <a:ahLst/>
            <a:cxnLst/>
            <a:rect l="l" t="t" r="r" b="b"/>
            <a:pathLst>
              <a:path w="239973" h="215129" extrusionOk="0">
                <a:moveTo>
                  <a:pt x="223646" y="0"/>
                </a:moveTo>
                <a:lnTo>
                  <a:pt x="153887" y="66690"/>
                </a:lnTo>
                <a:lnTo>
                  <a:pt x="239973" y="215129"/>
                </a:lnTo>
                <a:lnTo>
                  <a:pt x="0" y="8891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683E329-6CF4-4DEE-6540-D5B80CEA8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4AF83E-FA56-DB83-ABD8-3C4AE6C3A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2300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300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2300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2D7E87-B229-3187-342F-F2D6F492B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1B1024-EC54-4F7D-C824-CB232485D7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F441C3-B64C-165B-476A-12B6D714B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112E39-A3B4-AB5F-A4AF-F660BE17F5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9C88BFE-9B07-8172-AF85-33C3202E8C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9C7FC1-E4A3-633D-F6AC-947FC56B8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F7C6A17-5ED7-A180-D77B-8542E4320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22690C-17BD-972E-8697-CAC60F299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E9D247-EE3E-B023-9F7F-34AF75D0F23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C7751E-F0DC-DB62-5713-2D81B1A99B6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461DB5-3B43-69EC-7C07-1C558AEC95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30616B-4F9B-4507-CEA0-64503F1F1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-88350" y="-150200"/>
            <a:ext cx="9347200" cy="4417400"/>
          </a:xfrm>
          <a:custGeom>
            <a:avLst/>
            <a:gdLst/>
            <a:ahLst/>
            <a:cxnLst/>
            <a:rect l="l" t="t" r="r" b="b"/>
            <a:pathLst>
              <a:path w="373888" h="176696" extrusionOk="0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599308" y="16443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599308" y="22696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5456992" y="16443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5456983" y="22696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978467F-9E85-0655-0307-7E9306FA3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0992B9-4E52-6DC7-D8EA-9E4BC3231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5029108" y="34314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2006108" y="138992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29108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/>
          </p:nvPr>
        </p:nvSpPr>
        <p:spPr>
          <a:xfrm>
            <a:off x="2006108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 hasCustomPrompt="1"/>
          </p:nvPr>
        </p:nvSpPr>
        <p:spPr>
          <a:xfrm>
            <a:off x="770175" y="8196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 hasCustomPrompt="1"/>
          </p:nvPr>
        </p:nvSpPr>
        <p:spPr>
          <a:xfrm>
            <a:off x="7116800" y="28488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cxnSp>
        <p:nvCxnSpPr>
          <p:cNvPr id="118" name="Google Shape;118;p21"/>
          <p:cNvCxnSpPr/>
          <p:nvPr/>
        </p:nvCxnSpPr>
        <p:spPr>
          <a:xfrm>
            <a:off x="4352075" y="-8575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19" name="Google Shape;119;p21"/>
          <p:cNvCxnSpPr/>
          <p:nvPr/>
        </p:nvCxnSpPr>
        <p:spPr>
          <a:xfrm>
            <a:off x="65451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20" name="Google Shape;120;p21"/>
          <p:cNvCxnSpPr/>
          <p:nvPr/>
        </p:nvCxnSpPr>
        <p:spPr>
          <a:xfrm>
            <a:off x="-892100" y="280610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cxnSp>
        <p:nvCxnSpPr>
          <p:cNvPr id="121" name="Google Shape;121;p21"/>
          <p:cNvCxnSpPr/>
          <p:nvPr/>
        </p:nvCxnSpPr>
        <p:spPr>
          <a:xfrm>
            <a:off x="1300950" y="23985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295EBD-8E1A-E8A3-9806-B5F608C7D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90EBC5-94F4-9B5B-AD8E-A88FEDFA8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474DF7-7A7A-BD61-B6BB-FC799350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B185-506E-4DCF-AF56-D834B55B9D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8C901A-213C-58D2-F9B4-BF24DB39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64" r:id="rId7"/>
    <p:sldLayoutId id="2147483666" r:id="rId8"/>
    <p:sldLayoutId id="2147483667" r:id="rId9"/>
    <p:sldLayoutId id="2147483668" r:id="rId10"/>
    <p:sldLayoutId id="2147483670" r:id="rId11"/>
    <p:sldLayoutId id="2147483671" r:id="rId12"/>
    <p:sldLayoutId id="2147483680" r:id="rId13"/>
    <p:sldLayoutId id="2147483687" r:id="rId14"/>
    <p:sldLayoutId id="2147483694" r:id="rId15"/>
    <p:sldLayoutId id="2147483695" r:id="rId16"/>
    <p:sldLayoutId id="2147483697" r:id="rId17"/>
    <p:sldLayoutId id="2147483698" r:id="rId18"/>
    <p:sldLayoutId id="214748369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571750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dirty="0">
                <a:solidFill>
                  <a:srgbClr val="0072B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4400" dirty="0">
                <a:solidFill>
                  <a:srgbClr val="0072B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4400" dirty="0">
                <a:solidFill>
                  <a:srgbClr val="0072B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的抛体运动轨迹识别与模拟仿真实验</a:t>
            </a:r>
            <a:endParaRPr sz="4400" dirty="0">
              <a:solidFill>
                <a:srgbClr val="0072B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C8D384-4B44-FB14-6842-56F182518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1;p69">
            <a:extLst>
              <a:ext uri="{FF2B5EF4-FFF2-40B4-BE49-F238E27FC236}">
                <a16:creationId xmlns:a16="http://schemas.microsoft.com/office/drawing/2014/main" id="{76F2DC91-D506-9511-C3AD-DF1DF606C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5" name="Google Shape;454;p68">
            <a:extLst>
              <a:ext uri="{FF2B5EF4-FFF2-40B4-BE49-F238E27FC236}">
                <a16:creationId xmlns:a16="http://schemas.microsoft.com/office/drawing/2014/main" id="{20F36E72-1DE5-A64E-6C5A-A98D9D9404F4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05E8C51-B55B-07DA-4307-9E86C7421966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8686DA-18C9-CBF0-79BF-D87212403C40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582B4F8-47AE-64DB-8032-8CE924174A04}"/>
              </a:ext>
            </a:extLst>
          </p:cNvPr>
          <p:cNvSpPr txBox="1"/>
          <p:nvPr/>
        </p:nvSpPr>
        <p:spPr>
          <a:xfrm>
            <a:off x="4330994" y="501920"/>
            <a:ext cx="3863164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含空气阻力的抛体运动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364069-86A2-6E58-8250-249E6EA017AE}"/>
                  </a:ext>
                </a:extLst>
              </p:cNvPr>
              <p:cNvSpPr txBox="1"/>
              <p:nvPr/>
            </p:nvSpPr>
            <p:spPr>
              <a:xfrm>
                <a:off x="549222" y="1282995"/>
                <a:ext cx="834301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空气阻力的大小是随抛体运动的速率变化而变化的，而且这种变化关系往往是很复杂的</a:t>
                </a:r>
              </a:p>
              <a:p>
                <a:r>
                  <a:rPr lang="zh-CN" altLang="en-US" sz="1800" b="0" i="0" u="none" strike="noStrike" baseline="0" dirty="0">
                    <a:solidFill>
                      <a:srgbClr val="444444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郝成红的</a:t>
                </a:r>
                <a:r>
                  <a:rPr lang="en-US" altLang="zh-CN" sz="1800" b="0" i="0" u="none" strike="noStrike" baseline="0" dirty="0">
                    <a:solidFill>
                      <a:srgbClr val="444444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《</a:t>
                </a:r>
                <a:r>
                  <a:rPr lang="zh-CN" altLang="en-US" sz="1800" b="0" i="0" u="none" strike="noStrike" baseline="0" dirty="0">
                    <a:solidFill>
                      <a:srgbClr val="444444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考虑空气阻力的抛体射程</a:t>
                </a:r>
                <a:r>
                  <a:rPr lang="en-US" altLang="zh-CN" sz="1800" b="0" i="0" u="none" strike="noStrike" baseline="0" dirty="0">
                    <a:solidFill>
                      <a:srgbClr val="444444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》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对此进行了简化处理，给出了简化的模型：</a:t>
                </a: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假设空气对抛体的阻力与抛体的速度成正比，即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𝑘𝑣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</m:t>
                        </m:r>
                      </m:e>
                    </m:d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364069-86A2-6E58-8250-249E6EA0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1282995"/>
                <a:ext cx="8343014" cy="1354217"/>
              </a:xfrm>
              <a:prstGeom prst="rect">
                <a:avLst/>
              </a:prstGeom>
              <a:blipFill>
                <a:blip r:embed="rId3"/>
                <a:stretch>
                  <a:fillRect l="-584" t="-1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61C675-409B-382F-6A8A-047AD7EA1F5B}"/>
                  </a:ext>
                </a:extLst>
              </p:cNvPr>
              <p:cNvSpPr txBox="1"/>
              <p:nvPr/>
            </p:nvSpPr>
            <p:spPr>
              <a:xfrm>
                <a:off x="623400" y="2620422"/>
                <a:ext cx="8268836" cy="124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式中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是比例系数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设抛体的质量为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，根据质点运动微分方程并经过积分运算， 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𝑂𝑥𝑦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直角坐标系中可以得到水平方向目标的轨迹方程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1600" b="0" dirty="0">
                    <a:ea typeface="楷体" panose="02010609060101010101" pitchFamily="49" charset="-122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)(1−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</m:e>
                    </m:d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61C675-409B-382F-6A8A-047AD7EA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0" y="2620422"/>
                <a:ext cx="8268836" cy="1240083"/>
              </a:xfrm>
              <a:prstGeom prst="rect">
                <a:avLst/>
              </a:prstGeom>
              <a:blipFill>
                <a:blip r:embed="rId4"/>
                <a:stretch>
                  <a:fillRect l="-368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600BC-5155-EF62-B789-DC4DF77875A1}"/>
                  </a:ext>
                </a:extLst>
              </p:cNvPr>
              <p:cNvSpPr txBox="1"/>
              <p:nvPr/>
            </p:nvSpPr>
            <p:spPr>
              <a:xfrm>
                <a:off x="0" y="3925883"/>
                <a:ext cx="9143999" cy="99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r>
                  <a:rPr lang="zh-CN" altLang="en-US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竖直方向的轨迹方程为：</a:t>
                </a:r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  <a:p>
                <a:r>
                  <a:rPr lang="en-US" altLang="zh-CN" sz="16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</a:t>
                </a:r>
              </a:p>
              <a:p>
                <a:pPr algn="ctr"/>
                <a:r>
                  <a:rPr lang="en-US" altLang="zh-CN" sz="16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sin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𝑚𝑔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𝑚𝑔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7</m:t>
                        </m:r>
                      </m:e>
                    </m:d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600BC-5155-EF62-B789-DC4DF778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5883"/>
                <a:ext cx="9143999" cy="993862"/>
              </a:xfrm>
              <a:prstGeom prst="rect">
                <a:avLst/>
              </a:prstGeom>
              <a:blipFill>
                <a:blip r:embed="rId5"/>
                <a:stretch>
                  <a:fillRect t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468DEF-634A-4CFC-B6DC-A5512F166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52;p68">
            <a:extLst>
              <a:ext uri="{FF2B5EF4-FFF2-40B4-BE49-F238E27FC236}">
                <a16:creationId xmlns:a16="http://schemas.microsoft.com/office/drawing/2014/main" id="{C0E5D740-799F-B1F8-2E65-DD7D9BEED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2337" y="2151175"/>
            <a:ext cx="56054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5400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</a:p>
        </p:txBody>
      </p:sp>
      <p:sp>
        <p:nvSpPr>
          <p:cNvPr id="15" name="Google Shape;453;p68">
            <a:extLst>
              <a:ext uri="{FF2B5EF4-FFF2-40B4-BE49-F238E27FC236}">
                <a16:creationId xmlns:a16="http://schemas.microsoft.com/office/drawing/2014/main" id="{C50B0611-8BC0-C322-A895-84261A4951D8}"/>
              </a:ext>
            </a:extLst>
          </p:cNvPr>
          <p:cNvSpPr txBox="1">
            <a:spLocks/>
          </p:cNvSpPr>
          <p:nvPr/>
        </p:nvSpPr>
        <p:spPr>
          <a:xfrm>
            <a:off x="574599" y="1285609"/>
            <a:ext cx="3645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" sz="6000" dirty="0">
                <a:solidFill>
                  <a:srgbClr val="0072BD"/>
                </a:solidFill>
                <a:latin typeface="Fira Sans Condensed ExtraBold" panose="020B0903050000020004" pitchFamily="34" charset="0"/>
              </a:rPr>
              <a:t>03</a:t>
            </a:r>
          </a:p>
        </p:txBody>
      </p:sp>
      <p:sp>
        <p:nvSpPr>
          <p:cNvPr id="16" name="Google Shape;454;p68">
            <a:extLst>
              <a:ext uri="{FF2B5EF4-FFF2-40B4-BE49-F238E27FC236}">
                <a16:creationId xmlns:a16="http://schemas.microsoft.com/office/drawing/2014/main" id="{80C6EB07-70FE-8D44-B17D-53DF7359D2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741" y="3102241"/>
            <a:ext cx="3324446" cy="48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sz="1800" dirty="0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  <a:endParaRPr sz="1800" dirty="0">
              <a:solidFill>
                <a:srgbClr val="0072BD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8EF77B-8B30-4E6E-1B97-74082B980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8238C11-701D-9CA3-9FAB-F1F647741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5"/>
          <a:stretch/>
        </p:blipFill>
        <p:spPr>
          <a:xfrm>
            <a:off x="5110418" y="1643557"/>
            <a:ext cx="3119452" cy="21959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" name="Google Shape;461;p69">
            <a:extLst>
              <a:ext uri="{FF2B5EF4-FFF2-40B4-BE49-F238E27FC236}">
                <a16:creationId xmlns:a16="http://schemas.microsoft.com/office/drawing/2014/main" id="{082456A0-7181-F5CD-40AB-9F520CDD9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21" name="Google Shape;454;p68">
            <a:extLst>
              <a:ext uri="{FF2B5EF4-FFF2-40B4-BE49-F238E27FC236}">
                <a16:creationId xmlns:a16="http://schemas.microsoft.com/office/drawing/2014/main" id="{89BF8B0E-E0DD-4EC4-426D-597DCEACE73A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FBE353B-3C1F-FBE2-7B0F-2BC9809DCEFC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213D7E-F573-DF0A-4455-294C04750E9D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174843E-EE23-899E-6719-32B93F5BD142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3.1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程序实现原理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8A155B-0735-5C97-7C93-78D0363A57C4}"/>
              </a:ext>
            </a:extLst>
          </p:cNvPr>
          <p:cNvSpPr txBox="1"/>
          <p:nvPr/>
        </p:nvSpPr>
        <p:spPr>
          <a:xfrm>
            <a:off x="457073" y="1440703"/>
            <a:ext cx="37110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此仿真程序基于 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 App Designer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平台开发，利用了 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的计算机视觉工具箱（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computer vision toolbox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）、图像处理工具箱（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image processing toolbox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）和曲线拟合工具箱（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Curve Fitting Toolbox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它旨在实现对抛体运动目标进行特征提取和分析，并对轨迹进行视觉追踪，最后对轨迹进行拟合得到其参数。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程序分为调参仿真与实例仿真两个主要模块。如图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所示。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2C6292-7327-9B47-C281-8141192B0BBB}"/>
              </a:ext>
            </a:extLst>
          </p:cNvPr>
          <p:cNvSpPr txBox="1"/>
          <p:nvPr/>
        </p:nvSpPr>
        <p:spPr>
          <a:xfrm>
            <a:off x="6018028" y="4087581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程序主界面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31205-4F2F-7C52-278E-464B9AFF9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61;p69">
            <a:extLst>
              <a:ext uri="{FF2B5EF4-FFF2-40B4-BE49-F238E27FC236}">
                <a16:creationId xmlns:a16="http://schemas.microsoft.com/office/drawing/2014/main" id="{362A9FA7-BC11-6C4D-EADF-D25884993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23" name="Google Shape;454;p68">
            <a:extLst>
              <a:ext uri="{FF2B5EF4-FFF2-40B4-BE49-F238E27FC236}">
                <a16:creationId xmlns:a16="http://schemas.microsoft.com/office/drawing/2014/main" id="{0F75748D-3307-021C-3191-C89E79F3E52A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030A933-63FC-2884-29A6-759B42A46C8E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0F9C9F-853C-8408-5F84-F4540DDEB6B1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CCD9D3-1F37-4896-5AAA-B46754DE1A0E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3.2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程序功能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652788-E4BC-BDCC-822E-12F78AAEC207}"/>
              </a:ext>
            </a:extLst>
          </p:cNvPr>
          <p:cNvSpPr txBox="1"/>
          <p:nvPr/>
        </p:nvSpPr>
        <p:spPr>
          <a:xfrm>
            <a:off x="549222" y="13459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调参仿真模块：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03CCF-BD73-6A84-2CFC-7B0970396C77}"/>
              </a:ext>
            </a:extLst>
          </p:cNvPr>
          <p:cNvSpPr txBox="1"/>
          <p:nvPr/>
        </p:nvSpPr>
        <p:spPr>
          <a:xfrm>
            <a:off x="5805375" y="4087581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仿真调参模块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EF00B-1E30-9745-9B4F-6A4BD302EFC6}"/>
              </a:ext>
            </a:extLst>
          </p:cNvPr>
          <p:cNvSpPr txBox="1"/>
          <p:nvPr/>
        </p:nvSpPr>
        <p:spPr>
          <a:xfrm>
            <a:off x="496440" y="2019259"/>
            <a:ext cx="299875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此模块通过调节初始参数模拟目标的运动轨迹。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首先选择模拟环境是否具有空气阻力，然后在对应可编辑状态的滑块上滑动选择参数数值。最后点击开始模拟便能绘制出目标的轨迹。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E1A3AA-25A8-A85A-10EC-2B26BECF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25" y="1530625"/>
            <a:ext cx="4376911" cy="22775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F48050-11DF-0AF8-8D21-BE3F4AD30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/>
          <p:nvPr/>
        </p:nvSpPr>
        <p:spPr>
          <a:xfrm>
            <a:off x="4193450" y="-376300"/>
            <a:ext cx="1404400" cy="5633025"/>
          </a:xfrm>
          <a:custGeom>
            <a:avLst/>
            <a:gdLst/>
            <a:ahLst/>
            <a:cxnLst/>
            <a:rect l="l" t="t" r="r" b="b"/>
            <a:pathLst>
              <a:path w="56176" h="225321" extrusionOk="0">
                <a:moveTo>
                  <a:pt x="0" y="225321"/>
                </a:moveTo>
                <a:lnTo>
                  <a:pt x="56176" y="1852"/>
                </a:lnTo>
                <a:lnTo>
                  <a:pt x="2654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627" name="Google Shape;627;p83"/>
          <p:cNvSpPr/>
          <p:nvPr/>
        </p:nvSpPr>
        <p:spPr>
          <a:xfrm>
            <a:off x="3603600" y="-792975"/>
            <a:ext cx="555600" cy="6049700"/>
          </a:xfrm>
          <a:custGeom>
            <a:avLst/>
            <a:gdLst/>
            <a:ahLst/>
            <a:cxnLst/>
            <a:rect l="l" t="t" r="r" b="b"/>
            <a:pathLst>
              <a:path w="22224" h="241988" extrusionOk="0">
                <a:moveTo>
                  <a:pt x="22224" y="241988"/>
                </a:moveTo>
                <a:lnTo>
                  <a:pt x="8025" y="0"/>
                </a:lnTo>
                <a:lnTo>
                  <a:pt x="0" y="432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6" name="Google Shape;461;p69">
            <a:extLst>
              <a:ext uri="{FF2B5EF4-FFF2-40B4-BE49-F238E27FC236}">
                <a16:creationId xmlns:a16="http://schemas.microsoft.com/office/drawing/2014/main" id="{D196A237-E46A-33CA-0CC0-F4F97F607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7" name="Google Shape;454;p68">
            <a:extLst>
              <a:ext uri="{FF2B5EF4-FFF2-40B4-BE49-F238E27FC236}">
                <a16:creationId xmlns:a16="http://schemas.microsoft.com/office/drawing/2014/main" id="{1C3B9815-469B-D18A-D828-2DC73B2BE039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2F0884-428F-B3CE-E9F7-7F213C1ADFAF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C34FCF9-5893-32D9-241C-2D6F4085F9B6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E1AC9E-1B20-6B33-5ACF-2095095C392C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3.2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程序功能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CEA4A7-6968-A9FD-3C1D-0789CC8B87B2}"/>
              </a:ext>
            </a:extLst>
          </p:cNvPr>
          <p:cNvSpPr txBox="1"/>
          <p:nvPr/>
        </p:nvSpPr>
        <p:spPr>
          <a:xfrm>
            <a:off x="549221" y="1566530"/>
            <a:ext cx="3919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实例仿真模块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此模块支持导入外部拍摄的抛体运动视频，然后将视频按帧进行图像分割，提取出只含目标的运动过程。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随后可用三种方法进行目标检测。检测成功后，将视频像素与实际尺寸进行转换得到真实条件下的目标轨迹图像。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最后点击轨迹拟合便可以得出目标的轨迹方程。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F7CBFE-F087-B809-98C4-E316F749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00" y="1683084"/>
            <a:ext cx="3919526" cy="21078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D5D47E5-44E8-7E37-F72E-8B7D62A36DB6}"/>
              </a:ext>
            </a:extLst>
          </p:cNvPr>
          <p:cNvSpPr txBox="1"/>
          <p:nvPr/>
        </p:nvSpPr>
        <p:spPr>
          <a:xfrm>
            <a:off x="5805375" y="3933693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实例仿真模块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885AAB-DA82-5BD2-7C06-9CAD54A3A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61;p69">
            <a:extLst>
              <a:ext uri="{FF2B5EF4-FFF2-40B4-BE49-F238E27FC236}">
                <a16:creationId xmlns:a16="http://schemas.microsoft.com/office/drawing/2014/main" id="{CCFCF1FE-D9D1-12AA-2707-6A4850832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13" name="Google Shape;454;p68">
            <a:extLst>
              <a:ext uri="{FF2B5EF4-FFF2-40B4-BE49-F238E27FC236}">
                <a16:creationId xmlns:a16="http://schemas.microsoft.com/office/drawing/2014/main" id="{5D9EEA49-138F-3D26-B9EA-0DDB74B30BD9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01FD4C-E821-42F5-6FD1-6D70B93AB2D8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0D8EF1-B897-A55F-60C5-FB07371CDAA5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054057-EFC5-58C8-08ED-25853AACBB72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3.3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程序特色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141E31-87A2-49F6-7302-3515FFC3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00" y="1113643"/>
            <a:ext cx="3391329" cy="18158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E68F29-D226-110D-F02A-52CA4F35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83" y="2702816"/>
            <a:ext cx="3286411" cy="18158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687217-00EB-D545-99BD-3754FC59B2C3}"/>
              </a:ext>
            </a:extLst>
          </p:cNvPr>
          <p:cNvSpPr txBox="1"/>
          <p:nvPr/>
        </p:nvSpPr>
        <p:spPr>
          <a:xfrm>
            <a:off x="476066" y="1274603"/>
            <a:ext cx="301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目标检测：在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RGB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HSV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LAB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颜色空间中选择颜色阈值来检测运动物体。可用根据不同的场景和光照条件进行调整和优化。</a:t>
            </a:r>
          </a:p>
          <a:p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AE7F38-97DF-E182-F9A4-CF1D6EB15E3F}"/>
              </a:ext>
            </a:extLst>
          </p:cNvPr>
          <p:cNvSpPr txBox="1"/>
          <p:nvPr/>
        </p:nvSpPr>
        <p:spPr>
          <a:xfrm>
            <a:off x="4726756" y="3573840"/>
            <a:ext cx="3919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轨迹跟踪：跟踪抛体运动目标的轨迹。使用卡尔曼滤波器来预测并匹配物体在每个帧中的位置，并根据检测结果更新轨道信息。可以观察和分析物体的移动路径。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35912-A941-93C7-FAB9-A1069067362B}"/>
              </a:ext>
            </a:extLst>
          </p:cNvPr>
          <p:cNvSpPr txBox="1"/>
          <p:nvPr/>
        </p:nvSpPr>
        <p:spPr>
          <a:xfrm>
            <a:off x="1105786" y="463267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目标检测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41AEFA-C650-084C-E5EF-9324AE5B225E}"/>
              </a:ext>
            </a:extLst>
          </p:cNvPr>
          <p:cNvSpPr txBox="1"/>
          <p:nvPr/>
        </p:nvSpPr>
        <p:spPr>
          <a:xfrm>
            <a:off x="5903538" y="299664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轨迹追踪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4A0740-80DD-DCC8-8B73-AF310A145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61;p69">
            <a:extLst>
              <a:ext uri="{FF2B5EF4-FFF2-40B4-BE49-F238E27FC236}">
                <a16:creationId xmlns:a16="http://schemas.microsoft.com/office/drawing/2014/main" id="{CCFCF1FE-D9D1-12AA-2707-6A4850832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13" name="Google Shape;454;p68">
            <a:extLst>
              <a:ext uri="{FF2B5EF4-FFF2-40B4-BE49-F238E27FC236}">
                <a16:creationId xmlns:a16="http://schemas.microsoft.com/office/drawing/2014/main" id="{5D9EEA49-138F-3D26-B9EA-0DDB74B30BD9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Program function and features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01FD4C-E821-42F5-6FD1-6D70B93AB2D8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0D8EF1-B897-A55F-60C5-FB07371CDAA5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054057-EFC5-58C8-08ED-25853AACBB72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3.3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程序特色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7073E9-B005-38A2-78F5-2904E62394BA}"/>
              </a:ext>
            </a:extLst>
          </p:cNvPr>
          <p:cNvSpPr txBox="1"/>
          <p:nvPr/>
        </p:nvSpPr>
        <p:spPr>
          <a:xfrm>
            <a:off x="305054" y="1059888"/>
            <a:ext cx="3207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单位转换：能够将像素长度转换为实际长度。可以输入已知的实际长度，程序会根据比例因子自动将像素长度转换为实际长度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ADDC7-7E19-E32F-A8B0-6BC7510FFFB4}"/>
              </a:ext>
            </a:extLst>
          </p:cNvPr>
          <p:cNvSpPr txBox="1"/>
          <p:nvPr/>
        </p:nvSpPr>
        <p:spPr>
          <a:xfrm>
            <a:off x="5236532" y="3368212"/>
            <a:ext cx="30294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图像拟合：能够根据轨迹追踪得到的数据进行抛体运动一般性方程拟合，且准确性较高。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A2013-CDB3-A94D-46E5-FFEDA46A3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54" r="21739" b="8902"/>
          <a:stretch/>
        </p:blipFill>
        <p:spPr>
          <a:xfrm>
            <a:off x="206742" y="2956078"/>
            <a:ext cx="1990323" cy="12519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711BF8-82F0-E3E0-CEAC-494740334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065" y="2956078"/>
            <a:ext cx="1990323" cy="12395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BC8317-00C8-BA8A-A6AD-1B9715DF2AF2}"/>
              </a:ext>
            </a:extLst>
          </p:cNvPr>
          <p:cNvSpPr txBox="1"/>
          <p:nvPr/>
        </p:nvSpPr>
        <p:spPr>
          <a:xfrm>
            <a:off x="1377946" y="442589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514B29-0430-FBF8-4BE2-E7DC13BC1BC2}"/>
              </a:ext>
            </a:extLst>
          </p:cNvPr>
          <p:cNvSpPr txBox="1"/>
          <p:nvPr/>
        </p:nvSpPr>
        <p:spPr>
          <a:xfrm>
            <a:off x="6184799" y="2603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拟合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624A9C5-C447-D3C2-E136-001DC9D6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16" y="1321287"/>
            <a:ext cx="2013136" cy="11375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E3C28B-EE3A-2054-016F-40C70E6F9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252" y="1313643"/>
            <a:ext cx="2013136" cy="11375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E9EF97-1BB7-E757-8B94-8973C0E70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1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37BED6-E37C-F315-E0A9-D09402148519}"/>
              </a:ext>
            </a:extLst>
          </p:cNvPr>
          <p:cNvSpPr txBox="1"/>
          <p:nvPr/>
        </p:nvSpPr>
        <p:spPr>
          <a:xfrm>
            <a:off x="2686493" y="16728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软件展示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E620A86-B044-6A12-2DCE-E99BA57D835F}"/>
              </a:ext>
            </a:extLst>
          </p:cNvPr>
          <p:cNvCxnSpPr>
            <a:cxnSpLocks/>
          </p:cNvCxnSpPr>
          <p:nvPr/>
        </p:nvCxnSpPr>
        <p:spPr>
          <a:xfrm>
            <a:off x="1788105" y="290804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E0FF2C-09D5-C603-920B-8EFAB7FBA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2;p68">
            <a:extLst>
              <a:ext uri="{FF2B5EF4-FFF2-40B4-BE49-F238E27FC236}">
                <a16:creationId xmlns:a16="http://schemas.microsoft.com/office/drawing/2014/main" id="{63DDDEBB-6B1C-1B6E-DAEA-53C7573B6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910" y="2150850"/>
            <a:ext cx="56054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5400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仿真与数据分析</a:t>
            </a:r>
          </a:p>
        </p:txBody>
      </p:sp>
      <p:sp>
        <p:nvSpPr>
          <p:cNvPr id="5" name="Google Shape;453;p68">
            <a:extLst>
              <a:ext uri="{FF2B5EF4-FFF2-40B4-BE49-F238E27FC236}">
                <a16:creationId xmlns:a16="http://schemas.microsoft.com/office/drawing/2014/main" id="{3F9C8513-A277-B8E1-F22B-C0F17C8C72A1}"/>
              </a:ext>
            </a:extLst>
          </p:cNvPr>
          <p:cNvSpPr txBox="1">
            <a:spLocks/>
          </p:cNvSpPr>
          <p:nvPr/>
        </p:nvSpPr>
        <p:spPr>
          <a:xfrm>
            <a:off x="574599" y="1285609"/>
            <a:ext cx="3645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" sz="6000" dirty="0">
                <a:solidFill>
                  <a:srgbClr val="0072BD"/>
                </a:solidFill>
                <a:latin typeface="Fira Sans Condensed ExtraBold" panose="020B0903050000020004" pitchFamily="34" charset="0"/>
              </a:rPr>
              <a:t>04</a:t>
            </a:r>
          </a:p>
        </p:txBody>
      </p:sp>
      <p:sp>
        <p:nvSpPr>
          <p:cNvPr id="6" name="Google Shape;454;p68">
            <a:extLst>
              <a:ext uri="{FF2B5EF4-FFF2-40B4-BE49-F238E27FC236}">
                <a16:creationId xmlns:a16="http://schemas.microsoft.com/office/drawing/2014/main" id="{363241C5-DED1-952C-1550-684932A58091}"/>
              </a:ext>
            </a:extLst>
          </p:cNvPr>
          <p:cNvSpPr txBox="1">
            <a:spLocks/>
          </p:cNvSpPr>
          <p:nvPr/>
        </p:nvSpPr>
        <p:spPr>
          <a:xfrm>
            <a:off x="574599" y="3101591"/>
            <a:ext cx="3324446" cy="48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noProof="1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Simulation</a:t>
            </a:r>
            <a:r>
              <a:rPr lang="en-US" altLang="zh-CN" sz="1800" dirty="0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and Data Analysis</a:t>
            </a:r>
            <a:endParaRPr lang="en-US" sz="1800" dirty="0">
              <a:solidFill>
                <a:srgbClr val="0072BD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3F9C20-C19C-72A5-744D-779070285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1;p69">
            <a:extLst>
              <a:ext uri="{FF2B5EF4-FFF2-40B4-BE49-F238E27FC236}">
                <a16:creationId xmlns:a16="http://schemas.microsoft.com/office/drawing/2014/main" id="{0608CBB7-179C-EBB4-02E2-E3ED9BA45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仿真与数据分析</a:t>
            </a:r>
            <a:br>
              <a:rPr lang="en-US" altLang="zh-CN" sz="2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sz="2400" dirty="0"/>
          </a:p>
        </p:txBody>
      </p:sp>
      <p:sp>
        <p:nvSpPr>
          <p:cNvPr id="5" name="Google Shape;454;p68">
            <a:extLst>
              <a:ext uri="{FF2B5EF4-FFF2-40B4-BE49-F238E27FC236}">
                <a16:creationId xmlns:a16="http://schemas.microsoft.com/office/drawing/2014/main" id="{38AA18F8-D692-5D73-0081-52C68BE4162D}"/>
              </a:ext>
            </a:extLst>
          </p:cNvPr>
          <p:cNvSpPr txBox="1">
            <a:spLocks/>
          </p:cNvSpPr>
          <p:nvPr/>
        </p:nvSpPr>
        <p:spPr>
          <a:xfrm>
            <a:off x="549222" y="708837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altLang="zh-CN" sz="1600" noProof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Simulation</a:t>
            </a:r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and Data Analysis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118CDD-7163-5DE5-E41E-B09B5BDE9E0D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8B1870-20D3-2F8A-B81D-78DB90465FD8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F6A93A-2BA4-BC73-8ECB-64CF0356C45C}"/>
              </a:ext>
            </a:extLst>
          </p:cNvPr>
          <p:cNvSpPr txBox="1"/>
          <p:nvPr/>
        </p:nvSpPr>
        <p:spPr>
          <a:xfrm>
            <a:off x="389806" y="1628495"/>
            <a:ext cx="403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在进行仿真实验后，将实例仿真的目标轨迹数据导出。在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中进行拟合优度分析。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首先，由轨迹拟合的图像来看（如图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7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所示），拟合曲线十分贴合测量数据，也就是目标轨迹。能够初步说明拟合的准确性较高。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F4B0E764-E922-320B-B4D3-B3B714350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262" y="1708604"/>
            <a:ext cx="3309873" cy="24824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16B6F4F-DC55-3DF9-4392-06F7FBC26358}"/>
              </a:ext>
            </a:extLst>
          </p:cNvPr>
          <p:cNvSpPr txBox="1"/>
          <p:nvPr/>
        </p:nvSpPr>
        <p:spPr>
          <a:xfrm>
            <a:off x="5968410" y="427295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轨迹拟合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33D1E2-2430-A6BF-3CDA-1ADA2887E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/>
          <p:nvPr/>
        </p:nvSpPr>
        <p:spPr>
          <a:xfrm>
            <a:off x="2603679" y="724767"/>
            <a:ext cx="741000" cy="741000"/>
          </a:xfrm>
          <a:prstGeom prst="rect">
            <a:avLst/>
          </a:prstGeom>
          <a:solidFill>
            <a:srgbClr val="0072BD"/>
          </a:solidFill>
          <a:ln>
            <a:solidFill>
              <a:srgbClr val="0072BD"/>
            </a:solidFill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2BD"/>
              </a:solidFill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4873579" y="724767"/>
            <a:ext cx="741000" cy="741000"/>
          </a:xfrm>
          <a:prstGeom prst="rect">
            <a:avLst/>
          </a:prstGeom>
          <a:solidFill>
            <a:srgbClr val="0072BD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/>
          <p:nvPr/>
        </p:nvSpPr>
        <p:spPr>
          <a:xfrm>
            <a:off x="2619317" y="2994617"/>
            <a:ext cx="741000" cy="741000"/>
          </a:xfrm>
          <a:prstGeom prst="rect">
            <a:avLst/>
          </a:prstGeom>
          <a:solidFill>
            <a:srgbClr val="0072BD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2"/>
          <p:cNvSpPr/>
          <p:nvPr/>
        </p:nvSpPr>
        <p:spPr>
          <a:xfrm>
            <a:off x="4873579" y="2994617"/>
            <a:ext cx="741000" cy="741000"/>
          </a:xfrm>
          <a:prstGeom prst="rect">
            <a:avLst/>
          </a:prstGeom>
          <a:solidFill>
            <a:srgbClr val="0072BD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7200504" y="724767"/>
            <a:ext cx="741000" cy="741000"/>
          </a:xfrm>
          <a:prstGeom prst="rect">
            <a:avLst/>
          </a:prstGeom>
          <a:solidFill>
            <a:srgbClr val="0072BD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2052729" y="363252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仿真与数据分析</a:t>
            </a:r>
          </a:p>
        </p:txBody>
      </p:sp>
      <p:sp>
        <p:nvSpPr>
          <p:cNvPr id="387" name="Google Shape;387;p62"/>
          <p:cNvSpPr txBox="1">
            <a:spLocks noGrp="1"/>
          </p:cNvSpPr>
          <p:nvPr>
            <p:ph type="title" idx="2"/>
          </p:nvPr>
        </p:nvSpPr>
        <p:spPr>
          <a:xfrm>
            <a:off x="2068379" y="307862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0" name="Google Shape;390;p62"/>
          <p:cNvSpPr txBox="1">
            <a:spLocks noGrp="1"/>
          </p:cNvSpPr>
          <p:nvPr>
            <p:ph type="title" idx="5"/>
          </p:nvPr>
        </p:nvSpPr>
        <p:spPr>
          <a:xfrm>
            <a:off x="4330454" y="307858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1" name="Google Shape;391;p62"/>
          <p:cNvSpPr txBox="1">
            <a:spLocks noGrp="1"/>
          </p:cNvSpPr>
          <p:nvPr>
            <p:ph type="title" idx="6"/>
          </p:nvPr>
        </p:nvSpPr>
        <p:spPr>
          <a:xfrm>
            <a:off x="4330454" y="363252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-US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总结与展望</a:t>
            </a:r>
          </a:p>
        </p:txBody>
      </p:sp>
      <p:sp>
        <p:nvSpPr>
          <p:cNvPr id="394" name="Google Shape;394;p62"/>
          <p:cNvSpPr txBox="1">
            <a:spLocks noGrp="1"/>
          </p:cNvSpPr>
          <p:nvPr>
            <p:ph type="title" idx="9"/>
          </p:nvPr>
        </p:nvSpPr>
        <p:spPr>
          <a:xfrm>
            <a:off x="2085154" y="136264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endParaRPr dirty="0"/>
          </a:p>
        </p:txBody>
      </p:sp>
      <p:sp>
        <p:nvSpPr>
          <p:cNvPr id="396" name="Google Shape;396;p62"/>
          <p:cNvSpPr txBox="1">
            <a:spLocks noGrp="1"/>
          </p:cNvSpPr>
          <p:nvPr>
            <p:ph type="title" idx="14"/>
          </p:nvPr>
        </p:nvSpPr>
        <p:spPr>
          <a:xfrm>
            <a:off x="2085154" y="80872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7" name="Google Shape;397;p62"/>
          <p:cNvSpPr txBox="1">
            <a:spLocks noGrp="1"/>
          </p:cNvSpPr>
          <p:nvPr>
            <p:ph type="title" idx="15"/>
          </p:nvPr>
        </p:nvSpPr>
        <p:spPr>
          <a:xfrm>
            <a:off x="4347229" y="136263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理论分析</a:t>
            </a:r>
          </a:p>
        </p:txBody>
      </p:sp>
      <p:sp>
        <p:nvSpPr>
          <p:cNvPr id="399" name="Google Shape;399;p62"/>
          <p:cNvSpPr txBox="1">
            <a:spLocks noGrp="1"/>
          </p:cNvSpPr>
          <p:nvPr>
            <p:ph type="title" idx="17"/>
          </p:nvPr>
        </p:nvSpPr>
        <p:spPr>
          <a:xfrm>
            <a:off x="4347229" y="80873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0" name="Google Shape;400;p62"/>
          <p:cNvSpPr txBox="1">
            <a:spLocks noGrp="1"/>
          </p:cNvSpPr>
          <p:nvPr>
            <p:ph type="title" idx="18"/>
          </p:nvPr>
        </p:nvSpPr>
        <p:spPr>
          <a:xfrm>
            <a:off x="6674154" y="136262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程序功能与特色</a:t>
            </a:r>
          </a:p>
        </p:txBody>
      </p:sp>
      <p:sp>
        <p:nvSpPr>
          <p:cNvPr id="402" name="Google Shape;402;p62"/>
          <p:cNvSpPr txBox="1">
            <a:spLocks noGrp="1"/>
          </p:cNvSpPr>
          <p:nvPr>
            <p:ph type="title" idx="20"/>
          </p:nvPr>
        </p:nvSpPr>
        <p:spPr>
          <a:xfrm>
            <a:off x="6674154" y="80872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FC0F5D-8763-1D3C-63F6-C02452CB5124}"/>
              </a:ext>
            </a:extLst>
          </p:cNvPr>
          <p:cNvSpPr txBox="1"/>
          <p:nvPr/>
        </p:nvSpPr>
        <p:spPr>
          <a:xfrm>
            <a:off x="1027214" y="1548067"/>
            <a:ext cx="759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C7DC70-77E4-4E0D-BC17-39432149A258}"/>
              </a:ext>
            </a:extLst>
          </p:cNvPr>
          <p:cNvCxnSpPr/>
          <p:nvPr/>
        </p:nvCxnSpPr>
        <p:spPr>
          <a:xfrm>
            <a:off x="1027214" y="1632020"/>
            <a:ext cx="0" cy="14465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BABAB83-274A-F3BC-5F29-4A87274C39AC}"/>
              </a:ext>
            </a:extLst>
          </p:cNvPr>
          <p:cNvSpPr txBox="1"/>
          <p:nvPr/>
        </p:nvSpPr>
        <p:spPr>
          <a:xfrm>
            <a:off x="626452" y="1662797"/>
            <a:ext cx="333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2BD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CONTENT</a:t>
            </a:r>
            <a:endParaRPr lang="zh-CN" altLang="en-US" sz="1200" dirty="0">
              <a:solidFill>
                <a:srgbClr val="0072BD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04BC3E-0E9F-6CEA-4AD3-3373881D9F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1;p69">
            <a:extLst>
              <a:ext uri="{FF2B5EF4-FFF2-40B4-BE49-F238E27FC236}">
                <a16:creationId xmlns:a16="http://schemas.microsoft.com/office/drawing/2014/main" id="{E57FE5A0-2FF1-2898-67DD-4A3B7B4A0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仿真与数据分析</a:t>
            </a:r>
            <a:br>
              <a:rPr lang="en-US" altLang="zh-CN" sz="2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sz="2400" dirty="0"/>
          </a:p>
        </p:txBody>
      </p:sp>
      <p:sp>
        <p:nvSpPr>
          <p:cNvPr id="7" name="Google Shape;454;p68">
            <a:extLst>
              <a:ext uri="{FF2B5EF4-FFF2-40B4-BE49-F238E27FC236}">
                <a16:creationId xmlns:a16="http://schemas.microsoft.com/office/drawing/2014/main" id="{6A88DA88-CF41-5747-8886-BFCC9065235F}"/>
              </a:ext>
            </a:extLst>
          </p:cNvPr>
          <p:cNvSpPr txBox="1">
            <a:spLocks/>
          </p:cNvSpPr>
          <p:nvPr/>
        </p:nvSpPr>
        <p:spPr>
          <a:xfrm>
            <a:off x="549222" y="708837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altLang="zh-CN" sz="1600" noProof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Simulation</a:t>
            </a:r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and Data Analysis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706524-3461-271F-4206-2385D57B68A4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BEDE8F-D917-D6CE-6DB7-5A4F3DCE4C6B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B677C13-712E-9753-AF19-D9E8DFCF3301}"/>
              </a:ext>
            </a:extLst>
          </p:cNvPr>
          <p:cNvSpPr txBox="1"/>
          <p:nvPr/>
        </p:nvSpPr>
        <p:spPr>
          <a:xfrm>
            <a:off x="549222" y="1458380"/>
            <a:ext cx="7829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针对拟合优度的数值评价，采用均方根误差（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RMSE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），决定系数（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R^2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）误差平方和（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SSE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）等来分析拟合的可靠性。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在实例仿真采用多组实例进行仿真拟合分析，最后求取平均值，结果如下表所示：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F2FE63DF-2046-013A-B216-A3C0205E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74920"/>
              </p:ext>
            </p:extLst>
          </p:nvPr>
        </p:nvGraphicFramePr>
        <p:xfrm>
          <a:off x="4880218" y="2559380"/>
          <a:ext cx="3498238" cy="1981200"/>
        </p:xfrm>
        <a:graphic>
          <a:graphicData uri="http://schemas.openxmlformats.org/drawingml/2006/table">
            <a:tbl>
              <a:tblPr firstRow="1" bandRow="1">
                <a:tableStyleId>{7A72D98D-F7A6-4E87-ACE4-F1C54BACA220}</a:tableStyleId>
              </a:tblPr>
              <a:tblGrid>
                <a:gridCol w="1749119">
                  <a:extLst>
                    <a:ext uri="{9D8B030D-6E8A-4147-A177-3AD203B41FA5}">
                      <a16:colId xmlns:a16="http://schemas.microsoft.com/office/drawing/2014/main" val="1276617710"/>
                    </a:ext>
                  </a:extLst>
                </a:gridCol>
                <a:gridCol w="1749119">
                  <a:extLst>
                    <a:ext uri="{9D8B030D-6E8A-4147-A177-3AD203B41FA5}">
                      <a16:colId xmlns:a16="http://schemas.microsoft.com/office/drawing/2014/main" val="2251286376"/>
                    </a:ext>
                  </a:extLst>
                </a:gridCol>
              </a:tblGrid>
              <a:tr h="2702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指标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3766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SSE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53.6746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083258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R-Square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0.9994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042957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DFE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21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921887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AdjR</a:t>
                      </a:r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-Square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0.9994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554060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MSE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dobe Devanagari" panose="02040503050201020203" pitchFamily="18" charset="0"/>
                          <a:ea typeface="楷体" panose="02010609060101010101" pitchFamily="49" charset="-122"/>
                          <a:cs typeface="Adobe Devanagari" panose="02040503050201020203" pitchFamily="18" charset="0"/>
                        </a:rPr>
                        <a:t>1.5987</a:t>
                      </a:r>
                      <a:endParaRPr lang="zh-CN" altLang="en-US" sz="1600" dirty="0">
                        <a:latin typeface="Adobe Devanagari" panose="02040503050201020203" pitchFamily="18" charset="0"/>
                        <a:ea typeface="楷体" panose="02010609060101010101" pitchFamily="49" charset="-122"/>
                        <a:cs typeface="Adobe Devanagari" panose="02040503050201020203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870746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68FCB5F-7104-6A91-A31C-E703433A284E}"/>
              </a:ext>
            </a:extLst>
          </p:cNvPr>
          <p:cNvSpPr txBox="1"/>
          <p:nvPr/>
        </p:nvSpPr>
        <p:spPr>
          <a:xfrm>
            <a:off x="623400" y="2920836"/>
            <a:ext cx="3335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     SSE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较小，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R²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接近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err="1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AdjR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-Square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接近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RMSE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较小，这些指标都表明模型对数据的拟合和预测能力非常强。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以此也说明程序的拟合效果好，可靠性高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41EDE-3DF0-999D-2D57-7436430F8B0B}"/>
              </a:ext>
            </a:extLst>
          </p:cNvPr>
          <p:cNvSpPr txBox="1"/>
          <p:nvPr/>
        </p:nvSpPr>
        <p:spPr>
          <a:xfrm>
            <a:off x="5862083" y="463655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评价指标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13398D-6304-2C99-D59B-281A9C3E6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2;p68">
            <a:extLst>
              <a:ext uri="{FF2B5EF4-FFF2-40B4-BE49-F238E27FC236}">
                <a16:creationId xmlns:a16="http://schemas.microsoft.com/office/drawing/2014/main" id="{A3C6C1E1-59CA-3C66-2287-7733AC70D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910" y="2150850"/>
            <a:ext cx="56054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5400" b="1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总结与展望</a:t>
            </a:r>
          </a:p>
        </p:txBody>
      </p:sp>
      <p:sp>
        <p:nvSpPr>
          <p:cNvPr id="5" name="Google Shape;453;p68">
            <a:extLst>
              <a:ext uri="{FF2B5EF4-FFF2-40B4-BE49-F238E27FC236}">
                <a16:creationId xmlns:a16="http://schemas.microsoft.com/office/drawing/2014/main" id="{B7036BB6-12AC-FF76-C44E-1C51F28BFEBC}"/>
              </a:ext>
            </a:extLst>
          </p:cNvPr>
          <p:cNvSpPr txBox="1">
            <a:spLocks/>
          </p:cNvSpPr>
          <p:nvPr/>
        </p:nvSpPr>
        <p:spPr>
          <a:xfrm>
            <a:off x="574599" y="1285609"/>
            <a:ext cx="3645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" sz="6000" dirty="0">
                <a:solidFill>
                  <a:srgbClr val="0072BD"/>
                </a:solidFill>
                <a:latin typeface="Fira Sans Condensed ExtraBold" panose="020B0903050000020004" pitchFamily="34" charset="0"/>
              </a:rPr>
              <a:t>05</a:t>
            </a:r>
          </a:p>
        </p:txBody>
      </p:sp>
      <p:sp>
        <p:nvSpPr>
          <p:cNvPr id="6" name="Google Shape;454;p68">
            <a:extLst>
              <a:ext uri="{FF2B5EF4-FFF2-40B4-BE49-F238E27FC236}">
                <a16:creationId xmlns:a16="http://schemas.microsoft.com/office/drawing/2014/main" id="{86409C36-8146-A2A2-E453-1AFF5939AFB8}"/>
              </a:ext>
            </a:extLst>
          </p:cNvPr>
          <p:cNvSpPr txBox="1">
            <a:spLocks/>
          </p:cNvSpPr>
          <p:nvPr/>
        </p:nvSpPr>
        <p:spPr>
          <a:xfrm>
            <a:off x="574599" y="3101591"/>
            <a:ext cx="3324446" cy="48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noProof="1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Summary and Outlook</a:t>
            </a:r>
            <a:endParaRPr lang="en-US" sz="1800" dirty="0">
              <a:solidFill>
                <a:srgbClr val="0072BD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95A621-701D-C14B-1BDC-EF3EEBEC5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69">
            <a:extLst>
              <a:ext uri="{FF2B5EF4-FFF2-40B4-BE49-F238E27FC236}">
                <a16:creationId xmlns:a16="http://schemas.microsoft.com/office/drawing/2014/main" id="{F1C52E8E-6DC7-F9E5-8A00-7DA11A93A2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总结与展望</a:t>
            </a:r>
            <a:br>
              <a:rPr lang="en-US" altLang="zh-CN" sz="2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sz="2400" dirty="0"/>
          </a:p>
        </p:txBody>
      </p:sp>
      <p:sp>
        <p:nvSpPr>
          <p:cNvPr id="3" name="Google Shape;454;p68">
            <a:extLst>
              <a:ext uri="{FF2B5EF4-FFF2-40B4-BE49-F238E27FC236}">
                <a16:creationId xmlns:a16="http://schemas.microsoft.com/office/drawing/2014/main" id="{7292E6F9-62CB-0FC9-110A-A50519240FFB}"/>
              </a:ext>
            </a:extLst>
          </p:cNvPr>
          <p:cNvSpPr txBox="1">
            <a:spLocks/>
          </p:cNvSpPr>
          <p:nvPr/>
        </p:nvSpPr>
        <p:spPr>
          <a:xfrm>
            <a:off x="549222" y="708837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altLang="zh-CN" sz="1600" noProof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Summary and Outlook</a:t>
            </a:r>
            <a:endParaRPr lang="en-US" altLang="zh-CN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BFAFD1A-09FC-B439-7110-A801F40AEF6D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B25CC0-6171-0009-7AA5-869FDA91EB74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06AFD83-5097-DF09-52A8-9904ACA954AD}"/>
              </a:ext>
            </a:extLst>
          </p:cNvPr>
          <p:cNvSpPr txBox="1"/>
          <p:nvPr/>
        </p:nvSpPr>
        <p:spPr>
          <a:xfrm>
            <a:off x="4791739" y="5087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7840D-EA61-BCAD-95CB-12CA33875265}"/>
              </a:ext>
            </a:extLst>
          </p:cNvPr>
          <p:cNvSpPr txBox="1"/>
          <p:nvPr/>
        </p:nvSpPr>
        <p:spPr>
          <a:xfrm>
            <a:off x="1027814" y="1442538"/>
            <a:ext cx="6918252" cy="326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本项目综合利用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APP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designer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dobe Devanagari" panose="02040503050201020203" pitchFamily="18" charset="0"/>
              </a:rPr>
              <a:t>，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computer vision toolbox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，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image processing toolbox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，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Curve Fitting Toolbox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进行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UI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设计，仿真平台的搭建及物理实验过程的模拟，能够对物理实验的场景进行高度还原并进行实际运用。</a:t>
            </a:r>
            <a:endParaRPr lang="en-US" altLang="zh-CN" sz="2000" dirty="0"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       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除此之外，我还使用了</a:t>
            </a:r>
            <a:r>
              <a:rPr lang="en-US" altLang="zh-CN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zh-CN" altLang="en-US" sz="20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强大的图像处理功能对程序进行了拓展，实现对实际抛体运动的目标图像分割，轨迹追踪，曲线拟合。</a:t>
            </a:r>
            <a:endParaRPr lang="zh-CN" altLang="en-US" sz="200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6BCFC8-CA43-B660-12CB-EEB66E0C4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1;p69">
            <a:extLst>
              <a:ext uri="{FF2B5EF4-FFF2-40B4-BE49-F238E27FC236}">
                <a16:creationId xmlns:a16="http://schemas.microsoft.com/office/drawing/2014/main" id="{2471804B-CC02-42A7-011C-5896E62C6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总结与展望</a:t>
            </a:r>
            <a:br>
              <a:rPr lang="en-US" altLang="zh-CN" sz="2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sz="2400" dirty="0"/>
          </a:p>
        </p:txBody>
      </p:sp>
      <p:sp>
        <p:nvSpPr>
          <p:cNvPr id="7" name="Google Shape;454;p68">
            <a:extLst>
              <a:ext uri="{FF2B5EF4-FFF2-40B4-BE49-F238E27FC236}">
                <a16:creationId xmlns:a16="http://schemas.microsoft.com/office/drawing/2014/main" id="{461BC4C0-9D42-E4A6-F554-1627935E7FB8}"/>
              </a:ext>
            </a:extLst>
          </p:cNvPr>
          <p:cNvSpPr txBox="1">
            <a:spLocks/>
          </p:cNvSpPr>
          <p:nvPr/>
        </p:nvSpPr>
        <p:spPr>
          <a:xfrm>
            <a:off x="549222" y="708837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altLang="zh-CN" sz="1600" noProof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Summary and Outlook</a:t>
            </a:r>
            <a:endParaRPr lang="en-US" altLang="zh-CN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3D9F20-BAC4-8E7C-3154-FB4296A45D1D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FB9398-1365-E61E-7683-982BEA3DF4A3}"/>
              </a:ext>
            </a:extLst>
          </p:cNvPr>
          <p:cNvCxnSpPr>
            <a:cxnSpLocks/>
          </p:cNvCxnSpPr>
          <p:nvPr/>
        </p:nvCxnSpPr>
        <p:spPr>
          <a:xfrm>
            <a:off x="3324447" y="902030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261B8C2-C832-9B05-2439-E1EC74F3E754}"/>
              </a:ext>
            </a:extLst>
          </p:cNvPr>
          <p:cNvSpPr txBox="1"/>
          <p:nvPr/>
        </p:nvSpPr>
        <p:spPr>
          <a:xfrm>
            <a:off x="4791739" y="5087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展望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FA25DD-D7DF-EA56-472C-A4509EE394B9}"/>
              </a:ext>
            </a:extLst>
          </p:cNvPr>
          <p:cNvSpPr txBox="1"/>
          <p:nvPr/>
        </p:nvSpPr>
        <p:spPr>
          <a:xfrm>
            <a:off x="815163" y="1843814"/>
            <a:ext cx="7513673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本项目后续升级空间巨大，针对现有仿真模块，目标识别的普适性与准确性还有待提高。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还可以加入其他物理实验模块，为线上教学提供帮助，打造线上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线下“一体化”教学模式，为老师同学提供更全面，更直观的教学体验。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48F4E3-48A2-43C1-86DA-2020C1D63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70F668-8384-C9A7-51B3-2A245E0F32C9}"/>
              </a:ext>
            </a:extLst>
          </p:cNvPr>
          <p:cNvSpPr txBox="1"/>
          <p:nvPr/>
        </p:nvSpPr>
        <p:spPr>
          <a:xfrm>
            <a:off x="1928604" y="2359574"/>
            <a:ext cx="55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4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请专家评委批评指正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AA3AE-5904-F4CE-3E11-D7F712BBBAA7}"/>
              </a:ext>
            </a:extLst>
          </p:cNvPr>
          <p:cNvSpPr txBox="1"/>
          <p:nvPr/>
        </p:nvSpPr>
        <p:spPr>
          <a:xfrm>
            <a:off x="3016700" y="16516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感谢您的观看</a:t>
            </a:r>
            <a:endParaRPr lang="en-US" altLang="zh-CN" sz="4000" dirty="0">
              <a:solidFill>
                <a:srgbClr val="0072B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D16260B-5639-B9DA-E9E9-8BD81264BEBC}"/>
              </a:ext>
            </a:extLst>
          </p:cNvPr>
          <p:cNvCxnSpPr>
            <a:cxnSpLocks/>
          </p:cNvCxnSpPr>
          <p:nvPr/>
        </p:nvCxnSpPr>
        <p:spPr>
          <a:xfrm>
            <a:off x="1788105" y="3312076"/>
            <a:ext cx="5567789" cy="1237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3C077E-4FFF-69FC-F48C-F47386AD1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>
            <a:spLocks noGrp="1"/>
          </p:cNvSpPr>
          <p:nvPr>
            <p:ph type="title"/>
          </p:nvPr>
        </p:nvSpPr>
        <p:spPr>
          <a:xfrm>
            <a:off x="880419" y="2167938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5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endParaRPr sz="5400" dirty="0"/>
          </a:p>
        </p:txBody>
      </p:sp>
      <p:sp>
        <p:nvSpPr>
          <p:cNvPr id="453" name="Google Shape;453;p68"/>
          <p:cNvSpPr txBox="1">
            <a:spLocks noGrp="1"/>
          </p:cNvSpPr>
          <p:nvPr>
            <p:ph type="title" idx="2"/>
          </p:nvPr>
        </p:nvSpPr>
        <p:spPr>
          <a:xfrm>
            <a:off x="952300" y="131913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2BD"/>
                </a:solidFill>
              </a:rPr>
              <a:t>01</a:t>
            </a:r>
            <a:endParaRPr dirty="0">
              <a:solidFill>
                <a:srgbClr val="0072BD"/>
              </a:solidFill>
            </a:endParaRPr>
          </a:p>
        </p:txBody>
      </p:sp>
      <p:sp>
        <p:nvSpPr>
          <p:cNvPr id="454" name="Google Shape;454;p68"/>
          <p:cNvSpPr txBox="1">
            <a:spLocks noGrp="1"/>
          </p:cNvSpPr>
          <p:nvPr>
            <p:ph type="subTitle" idx="1"/>
          </p:nvPr>
        </p:nvSpPr>
        <p:spPr>
          <a:xfrm>
            <a:off x="952300" y="2992975"/>
            <a:ext cx="2889598" cy="48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dirty="0">
              <a:solidFill>
                <a:srgbClr val="0072BD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7C04BC-134D-959D-0869-8C8000D7B6D3}"/>
              </a:ext>
            </a:extLst>
          </p:cNvPr>
          <p:cNvSpPr txBox="1"/>
          <p:nvPr/>
        </p:nvSpPr>
        <p:spPr>
          <a:xfrm>
            <a:off x="5287931" y="10845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提出问题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FD235-32F0-2E87-3AB7-EDA3499686A9}"/>
              </a:ext>
            </a:extLst>
          </p:cNvPr>
          <p:cNvSpPr txBox="1"/>
          <p:nvPr/>
        </p:nvSpPr>
        <p:spPr>
          <a:xfrm>
            <a:off x="5287931" y="23852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5EEDE5-15F8-9172-BCA4-11A24395EBEE}"/>
              </a:ext>
            </a:extLst>
          </p:cNvPr>
          <p:cNvSpPr txBox="1"/>
          <p:nvPr/>
        </p:nvSpPr>
        <p:spPr>
          <a:xfrm>
            <a:off x="5287931" y="36859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创新点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52944-8870-C914-989B-0F426CE01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2" name="Google Shape;454;p68">
            <a:extLst>
              <a:ext uri="{FF2B5EF4-FFF2-40B4-BE49-F238E27FC236}">
                <a16:creationId xmlns:a16="http://schemas.microsoft.com/office/drawing/2014/main" id="{69E3B91F-6E58-3C70-8E35-F596909F71B6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4B4D87F-1C00-AFE4-38C9-9D13254BD894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4B8333-A953-6ACA-E7BD-8413F5683F63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2E7D5FE-BB04-1678-1756-619E63486C0A}"/>
              </a:ext>
            </a:extLst>
          </p:cNvPr>
          <p:cNvSpPr txBox="1"/>
          <p:nvPr/>
        </p:nvSpPr>
        <p:spPr>
          <a:xfrm>
            <a:off x="4752627" y="501920"/>
            <a:ext cx="2261190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1.1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提出问题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9A9932-8060-4F47-5E09-9CA6E3F3E1C9}"/>
              </a:ext>
            </a:extLst>
          </p:cNvPr>
          <p:cNvSpPr txBox="1"/>
          <p:nvPr/>
        </p:nvSpPr>
        <p:spPr>
          <a:xfrm>
            <a:off x="478571" y="1499848"/>
            <a:ext cx="8413663" cy="335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抛体运动实验是物理学中常用的实验之一，是指对物体以一定的初速度向空中抛出，仅考虑在重力作用下物体所做的运动。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而在实验中针对目标小球的轨迹，需要准确记录小球的位置，时间和速度等参数。然而，人眼观察和记录的过程中可能存在误差，特别是对于高速运动或运动轨迹复杂的情况。这可能导致实验结果的准确性受到影响。而且实验受到限制，如空气阻力的忽略、表面摩擦的影响等。这些因素在实际情况中都存在，并会对物体的运动轨迹产生一定的影响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因此我使用</a:t>
            </a:r>
            <a:r>
              <a:rPr lang="en-US" altLang="zh-CN" sz="160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构建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仿真程序，在抛体运动中加入了空气阻力，使得同学能够调节初始参数并观察目标的运动轨迹。并且，对抛体运动的目标轨迹进行视觉追踪，成像以降低人眼观察或仪器造成的误差。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C2A7E-0E09-D841-EECF-D1202985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4;p68">
            <a:extLst>
              <a:ext uri="{FF2B5EF4-FFF2-40B4-BE49-F238E27FC236}">
                <a16:creationId xmlns:a16="http://schemas.microsoft.com/office/drawing/2014/main" id="{91C54405-8147-3940-BF4A-0B06720F78A8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AA10A4C-35B8-7650-90FF-D1DE96634348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DC92FA-81DB-3B37-0AC6-F6846582F85D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09F0D3A-3931-972C-D95B-C8E11CF1FD02}"/>
              </a:ext>
            </a:extLst>
          </p:cNvPr>
          <p:cNvSpPr txBox="1"/>
          <p:nvPr/>
        </p:nvSpPr>
        <p:spPr>
          <a:xfrm>
            <a:off x="4752627" y="501920"/>
            <a:ext cx="2261190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1.2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</a:p>
        </p:txBody>
      </p:sp>
      <p:sp>
        <p:nvSpPr>
          <p:cNvPr id="16" name="Google Shape;461;p69">
            <a:extLst>
              <a:ext uri="{FF2B5EF4-FFF2-40B4-BE49-F238E27FC236}">
                <a16:creationId xmlns:a16="http://schemas.microsoft.com/office/drawing/2014/main" id="{E320CC6B-E208-6378-DD7E-B7D54D4D9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3714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471087-7470-4AC6-2BDA-DF10691975C3}"/>
              </a:ext>
            </a:extLst>
          </p:cNvPr>
          <p:cNvSpPr txBox="1"/>
          <p:nvPr/>
        </p:nvSpPr>
        <p:spPr>
          <a:xfrm>
            <a:off x="389862" y="1515263"/>
            <a:ext cx="3948222" cy="336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本次研究旨在通过基于</a:t>
            </a:r>
            <a:r>
              <a:rPr lang="en-US" altLang="zh-CN" sz="1600" dirty="0"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MATLAB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所建立的仿真程序对抛体运动的目标轨迹进行视觉追踪，成像以此增加实验结果准确性。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与此同时，建立仿真模块，加入空气阻力影响，通过调节初始参数观察目标轨迹。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为了针对以上两种不同情况，我设计创建的仿真程序包含了调参仿真与实例仿真两个模块。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53A8CE0-A2DA-40EE-38E6-CA7D66E9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06" y="1093227"/>
            <a:ext cx="2716274" cy="14557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30408D3-6435-5BDE-5A38-DD5B4DC51516}"/>
              </a:ext>
            </a:extLst>
          </p:cNvPr>
          <p:cNvSpPr txBox="1"/>
          <p:nvPr/>
        </p:nvSpPr>
        <p:spPr>
          <a:xfrm>
            <a:off x="5665462" y="26659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实例仿真模块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0F570C-3E8E-68A5-FD6F-3864B96D3386}"/>
              </a:ext>
            </a:extLst>
          </p:cNvPr>
          <p:cNvSpPr txBox="1"/>
          <p:nvPr/>
        </p:nvSpPr>
        <p:spPr>
          <a:xfrm>
            <a:off x="5620577" y="466695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调参仿真模块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ED354E-9B07-462E-A07D-0A8E82C1A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804" y="3017522"/>
            <a:ext cx="2716275" cy="16056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EB9EC-9153-ADD3-F044-A22802104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61;p69">
            <a:extLst>
              <a:ext uri="{FF2B5EF4-FFF2-40B4-BE49-F238E27FC236}">
                <a16:creationId xmlns:a16="http://schemas.microsoft.com/office/drawing/2014/main" id="{BBBBFB0F-4939-4F92-E8DD-A30607BAB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11" name="Google Shape;454;p68">
            <a:extLst>
              <a:ext uri="{FF2B5EF4-FFF2-40B4-BE49-F238E27FC236}">
                <a16:creationId xmlns:a16="http://schemas.microsoft.com/office/drawing/2014/main" id="{1B581F53-2699-C72C-C09F-4B8E58CB4834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A863D7-0684-1657-A2B9-6104B6812AA7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4A706B-475D-676D-B163-8B6C3F30AE48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B5EB592-39D3-57F6-0D05-6F64D64BC5AB}"/>
              </a:ext>
            </a:extLst>
          </p:cNvPr>
          <p:cNvSpPr txBox="1"/>
          <p:nvPr/>
        </p:nvSpPr>
        <p:spPr>
          <a:xfrm>
            <a:off x="4752627" y="501920"/>
            <a:ext cx="2261190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1.3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创新点</a:t>
            </a:r>
          </a:p>
        </p:txBody>
      </p:sp>
      <p:sp>
        <p:nvSpPr>
          <p:cNvPr id="15" name="Google Shape;379;p62">
            <a:extLst>
              <a:ext uri="{FF2B5EF4-FFF2-40B4-BE49-F238E27FC236}">
                <a16:creationId xmlns:a16="http://schemas.microsoft.com/office/drawing/2014/main" id="{C107C9F6-2EB0-CE87-D015-7E7FE75B4744}"/>
              </a:ext>
            </a:extLst>
          </p:cNvPr>
          <p:cNvSpPr/>
          <p:nvPr/>
        </p:nvSpPr>
        <p:spPr>
          <a:xfrm>
            <a:off x="623400" y="1662881"/>
            <a:ext cx="624153" cy="558229"/>
          </a:xfrm>
          <a:prstGeom prst="rect">
            <a:avLst/>
          </a:prstGeom>
          <a:solidFill>
            <a:srgbClr val="0072BD"/>
          </a:solidFill>
          <a:ln>
            <a:solidFill>
              <a:srgbClr val="0072BD"/>
            </a:solidFill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 altLang="zh-CN" sz="2400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0072BD"/>
              </a:solidFill>
            </a:endParaRPr>
          </a:p>
        </p:txBody>
      </p:sp>
      <p:sp>
        <p:nvSpPr>
          <p:cNvPr id="16" name="Google Shape;379;p62">
            <a:extLst>
              <a:ext uri="{FF2B5EF4-FFF2-40B4-BE49-F238E27FC236}">
                <a16:creationId xmlns:a16="http://schemas.microsoft.com/office/drawing/2014/main" id="{2046EC15-F2FA-8315-DD05-9C3520F242FF}"/>
              </a:ext>
            </a:extLst>
          </p:cNvPr>
          <p:cNvSpPr/>
          <p:nvPr/>
        </p:nvSpPr>
        <p:spPr>
          <a:xfrm>
            <a:off x="623399" y="2765272"/>
            <a:ext cx="624153" cy="558229"/>
          </a:xfrm>
          <a:prstGeom prst="rect">
            <a:avLst/>
          </a:prstGeom>
          <a:solidFill>
            <a:srgbClr val="0072BD"/>
          </a:solidFill>
          <a:ln>
            <a:solidFill>
              <a:srgbClr val="0072BD"/>
            </a:solidFill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2BD"/>
              </a:solidFill>
            </a:endParaRPr>
          </a:p>
        </p:txBody>
      </p:sp>
      <p:sp>
        <p:nvSpPr>
          <p:cNvPr id="17" name="Google Shape;379;p62">
            <a:extLst>
              <a:ext uri="{FF2B5EF4-FFF2-40B4-BE49-F238E27FC236}">
                <a16:creationId xmlns:a16="http://schemas.microsoft.com/office/drawing/2014/main" id="{1B20CC45-2949-53D2-9AFB-37CF34565C58}"/>
              </a:ext>
            </a:extLst>
          </p:cNvPr>
          <p:cNvSpPr/>
          <p:nvPr/>
        </p:nvSpPr>
        <p:spPr>
          <a:xfrm>
            <a:off x="623400" y="3867663"/>
            <a:ext cx="624153" cy="558229"/>
          </a:xfrm>
          <a:prstGeom prst="rect">
            <a:avLst/>
          </a:prstGeom>
          <a:solidFill>
            <a:srgbClr val="0072BD"/>
          </a:solidFill>
          <a:ln>
            <a:solidFill>
              <a:srgbClr val="0072BD"/>
            </a:solidFill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2BD"/>
              </a:solidFill>
            </a:endParaRPr>
          </a:p>
        </p:txBody>
      </p:sp>
      <p:sp>
        <p:nvSpPr>
          <p:cNvPr id="19" name="Google Shape;396;p62">
            <a:extLst>
              <a:ext uri="{FF2B5EF4-FFF2-40B4-BE49-F238E27FC236}">
                <a16:creationId xmlns:a16="http://schemas.microsoft.com/office/drawing/2014/main" id="{88F8A35C-90C4-DE4F-4987-BB1FABC98A29}"/>
              </a:ext>
            </a:extLst>
          </p:cNvPr>
          <p:cNvSpPr txBox="1">
            <a:spLocks/>
          </p:cNvSpPr>
          <p:nvPr/>
        </p:nvSpPr>
        <p:spPr>
          <a:xfrm>
            <a:off x="38625" y="1657296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0" name="Google Shape;396;p62">
            <a:extLst>
              <a:ext uri="{FF2B5EF4-FFF2-40B4-BE49-F238E27FC236}">
                <a16:creationId xmlns:a16="http://schemas.microsoft.com/office/drawing/2014/main" id="{91CC0F50-C9C1-C13A-FE43-48619BD3F2C2}"/>
              </a:ext>
            </a:extLst>
          </p:cNvPr>
          <p:cNvSpPr txBox="1">
            <a:spLocks/>
          </p:cNvSpPr>
          <p:nvPr/>
        </p:nvSpPr>
        <p:spPr>
          <a:xfrm>
            <a:off x="38625" y="275121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1" name="Google Shape;396;p62">
            <a:extLst>
              <a:ext uri="{FF2B5EF4-FFF2-40B4-BE49-F238E27FC236}">
                <a16:creationId xmlns:a16="http://schemas.microsoft.com/office/drawing/2014/main" id="{2E7E79A9-9CBE-5504-7C0E-E7A869C034C6}"/>
              </a:ext>
            </a:extLst>
          </p:cNvPr>
          <p:cNvSpPr txBox="1">
            <a:spLocks/>
          </p:cNvSpPr>
          <p:nvPr/>
        </p:nvSpPr>
        <p:spPr>
          <a:xfrm>
            <a:off x="38625" y="3845134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BA2093-7F78-D448-BBCB-AC2047374540}"/>
              </a:ext>
            </a:extLst>
          </p:cNvPr>
          <p:cNvSpPr txBox="1"/>
          <p:nvPr/>
        </p:nvSpPr>
        <p:spPr>
          <a:xfrm>
            <a:off x="1453117" y="177071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对抛体运动的目标轨迹进行视觉追踪，成像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C6C8F8-4AD9-089A-B97A-12928781CEE6}"/>
              </a:ext>
            </a:extLst>
          </p:cNvPr>
          <p:cNvSpPr txBox="1"/>
          <p:nvPr/>
        </p:nvSpPr>
        <p:spPr>
          <a:xfrm>
            <a:off x="1453117" y="283586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在抛体运动实验仿真中加入了空气阻力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6F2889-B902-2508-5C49-8A8229A4978E}"/>
              </a:ext>
            </a:extLst>
          </p:cNvPr>
          <p:cNvSpPr txBox="1"/>
          <p:nvPr/>
        </p:nvSpPr>
        <p:spPr>
          <a:xfrm>
            <a:off x="1552354" y="399288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可用于课程教学与相关实验研究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9832B6-3329-30DE-4270-0A643A9DE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3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>
            <a:spLocks noGrp="1"/>
          </p:cNvSpPr>
          <p:nvPr>
            <p:ph type="title"/>
          </p:nvPr>
        </p:nvSpPr>
        <p:spPr>
          <a:xfrm>
            <a:off x="880419" y="2167938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5400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理论分析</a:t>
            </a:r>
            <a:endParaRPr sz="5400" dirty="0"/>
          </a:p>
        </p:txBody>
      </p:sp>
      <p:sp>
        <p:nvSpPr>
          <p:cNvPr id="453" name="Google Shape;453;p68"/>
          <p:cNvSpPr txBox="1">
            <a:spLocks noGrp="1"/>
          </p:cNvSpPr>
          <p:nvPr>
            <p:ph type="title" idx="2"/>
          </p:nvPr>
        </p:nvSpPr>
        <p:spPr>
          <a:xfrm>
            <a:off x="952300" y="131913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2BD"/>
                </a:solidFill>
              </a:rPr>
              <a:t>02</a:t>
            </a:r>
            <a:endParaRPr dirty="0">
              <a:solidFill>
                <a:srgbClr val="0072BD"/>
              </a:solidFill>
            </a:endParaRPr>
          </a:p>
        </p:txBody>
      </p:sp>
      <p:sp>
        <p:nvSpPr>
          <p:cNvPr id="454" name="Google Shape;454;p68"/>
          <p:cNvSpPr txBox="1">
            <a:spLocks noGrp="1"/>
          </p:cNvSpPr>
          <p:nvPr>
            <p:ph type="subTitle" idx="1"/>
          </p:nvPr>
        </p:nvSpPr>
        <p:spPr>
          <a:xfrm>
            <a:off x="952300" y="2992975"/>
            <a:ext cx="2889598" cy="48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>
                <a:solidFill>
                  <a:srgbClr val="0072BD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Theoretical Analysis </a:t>
            </a:r>
            <a:endParaRPr dirty="0">
              <a:solidFill>
                <a:srgbClr val="0072BD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7C04BC-134D-959D-0869-8C8000D7B6D3}"/>
              </a:ext>
            </a:extLst>
          </p:cNvPr>
          <p:cNvSpPr txBox="1"/>
          <p:nvPr/>
        </p:nvSpPr>
        <p:spPr>
          <a:xfrm>
            <a:off x="4729303" y="108830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抛体运动轨迹方程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FD235-32F0-2E87-3AB7-EDA3499686A9}"/>
              </a:ext>
            </a:extLst>
          </p:cNvPr>
          <p:cNvSpPr txBox="1"/>
          <p:nvPr/>
        </p:nvSpPr>
        <p:spPr>
          <a:xfrm>
            <a:off x="4729303" y="336270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含空气阻力的抛体运动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F850D-33B7-599B-1AE3-6EAC2610C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61;p69">
            <a:extLst>
              <a:ext uri="{FF2B5EF4-FFF2-40B4-BE49-F238E27FC236}">
                <a16:creationId xmlns:a16="http://schemas.microsoft.com/office/drawing/2014/main" id="{B652D77F-65C2-F5C0-5F36-7868F6848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13" name="Google Shape;454;p68">
            <a:extLst>
              <a:ext uri="{FF2B5EF4-FFF2-40B4-BE49-F238E27FC236}">
                <a16:creationId xmlns:a16="http://schemas.microsoft.com/office/drawing/2014/main" id="{230837CD-C438-765A-0860-B623ABA33567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C07113-D612-CBEB-B7C5-E54D75092AEC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EC6553-5DBD-7446-C2D9-1ADA1C4671BD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036C9-0521-2951-DEBE-482DB6D91358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2.1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抛体运动轨迹方程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134808-4166-C5BD-4485-E0760341629E}"/>
                  </a:ext>
                </a:extLst>
              </p:cNvPr>
              <p:cNvSpPr txBox="1"/>
              <p:nvPr/>
            </p:nvSpPr>
            <p:spPr>
              <a:xfrm>
                <a:off x="2544726" y="1768026"/>
                <a:ext cx="60534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设斜上抛物体初速度为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与水平方向夹角为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运动时间为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竖直加速度为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。则水平方向的运动学方程可表示为：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cos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⁡(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134808-4166-C5BD-4485-E0760341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6" y="1768026"/>
                <a:ext cx="6053467" cy="1077218"/>
              </a:xfrm>
              <a:prstGeom prst="rect">
                <a:avLst/>
              </a:prstGeom>
              <a:blipFill>
                <a:blip r:embed="rId3"/>
                <a:stretch>
                  <a:fillRect l="-504" t="-2260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B1AC7A-6CE5-0EB1-0542-D92EEAD60706}"/>
                  </a:ext>
                </a:extLst>
              </p:cNvPr>
              <p:cNvSpPr txBox="1"/>
              <p:nvPr/>
            </p:nvSpPr>
            <p:spPr>
              <a:xfrm>
                <a:off x="2544726" y="3542887"/>
                <a:ext cx="6053467" cy="93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竖直方向的运动学方程为：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1600" b="0" dirty="0">
                    <a:ea typeface="楷体" panose="02010609060101010101" pitchFamily="49" charset="-122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B1AC7A-6CE5-0EB1-0542-D92EEAD60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6" y="3542887"/>
                <a:ext cx="6053467" cy="932435"/>
              </a:xfrm>
              <a:prstGeom prst="rect">
                <a:avLst/>
              </a:prstGeom>
              <a:blipFill>
                <a:blip r:embed="rId4"/>
                <a:stretch>
                  <a:fillRect l="-50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40925B3A-01C8-4AF0-B652-DBB2D64CC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30" y="1499848"/>
            <a:ext cx="2417596" cy="26182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F6D859-2876-4AAC-3BA6-4789A0D95C89}"/>
              </a:ext>
            </a:extLst>
          </p:cNvPr>
          <p:cNvSpPr txBox="1"/>
          <p:nvPr/>
        </p:nvSpPr>
        <p:spPr>
          <a:xfrm>
            <a:off x="357474" y="4142838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斜抛运动轨迹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3AFF6B-7C4A-7193-4EED-DE9A18200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1;p69">
            <a:extLst>
              <a:ext uri="{FF2B5EF4-FFF2-40B4-BE49-F238E27FC236}">
                <a16:creationId xmlns:a16="http://schemas.microsoft.com/office/drawing/2014/main" id="{44494191-6BE4-61F8-D0DB-A4C489C2E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59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研究背景</a:t>
            </a:r>
            <a:b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dirty="0"/>
          </a:p>
        </p:txBody>
      </p:sp>
      <p:sp>
        <p:nvSpPr>
          <p:cNvPr id="9" name="Google Shape;454;p68">
            <a:extLst>
              <a:ext uri="{FF2B5EF4-FFF2-40B4-BE49-F238E27FC236}">
                <a16:creationId xmlns:a16="http://schemas.microsoft.com/office/drawing/2014/main" id="{37C575C6-46E1-041C-03C5-D5E0DE447FFA}"/>
              </a:ext>
            </a:extLst>
          </p:cNvPr>
          <p:cNvSpPr txBox="1">
            <a:spLocks/>
          </p:cNvSpPr>
          <p:nvPr/>
        </p:nvSpPr>
        <p:spPr>
          <a:xfrm>
            <a:off x="623400" y="717608"/>
            <a:ext cx="2889598" cy="48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Researching Background </a:t>
            </a:r>
            <a:endParaRPr lang="en-US" sz="16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96B52C-DC34-8709-3A70-BF811F6E1CAA}"/>
              </a:ext>
            </a:extLst>
          </p:cNvPr>
          <p:cNvCxnSpPr/>
          <p:nvPr/>
        </p:nvCxnSpPr>
        <p:spPr>
          <a:xfrm>
            <a:off x="549222" y="375684"/>
            <a:ext cx="0" cy="666307"/>
          </a:xfrm>
          <a:prstGeom prst="line">
            <a:avLst/>
          </a:prstGeom>
          <a:ln>
            <a:solidFill>
              <a:srgbClr val="0072B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DB95F2F-EB3D-27D7-0DEF-C951A0518F79}"/>
              </a:ext>
            </a:extLst>
          </p:cNvPr>
          <p:cNvCxnSpPr/>
          <p:nvPr/>
        </p:nvCxnSpPr>
        <p:spPr>
          <a:xfrm>
            <a:off x="2938003" y="914400"/>
            <a:ext cx="5954233" cy="0"/>
          </a:xfrm>
          <a:prstGeom prst="line">
            <a:avLst/>
          </a:prstGeom>
          <a:ln>
            <a:solidFill>
              <a:srgbClr val="0072B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620D94-E4E9-ECB0-6ADC-5DB509507056}"/>
              </a:ext>
            </a:extLst>
          </p:cNvPr>
          <p:cNvSpPr txBox="1"/>
          <p:nvPr/>
        </p:nvSpPr>
        <p:spPr>
          <a:xfrm>
            <a:off x="4330994" y="501920"/>
            <a:ext cx="2948763" cy="400110"/>
          </a:xfrm>
          <a:prstGeom prst="rect">
            <a:avLst/>
          </a:prstGeom>
          <a:noFill/>
          <a:ln>
            <a:solidFill>
              <a:srgbClr val="0072BD"/>
            </a:solidFill>
          </a:ln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Adobe Devanagari" panose="02040503050201020203" pitchFamily="18" charset="0"/>
              </a:rPr>
              <a:t>2.1</a:t>
            </a:r>
            <a:r>
              <a:rPr lang="en-US" altLang="zh-CN" sz="2000" dirty="0">
                <a:solidFill>
                  <a:schemeClr val="tx1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抛体运动轨迹方程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221097-DF81-E759-9A7F-7102DDCA1A88}"/>
                  </a:ext>
                </a:extLst>
              </p:cNvPr>
              <p:cNvSpPr txBox="1"/>
              <p:nvPr/>
            </p:nvSpPr>
            <p:spPr>
              <a:xfrm>
                <a:off x="2743197" y="3563483"/>
                <a:ext cx="6003852" cy="14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当斜抛运动的初速度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与水平方向夹角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。那便形成平抛运动，其轨迹方程为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1600" b="0" dirty="0">
                    <a:ea typeface="楷体" panose="02010609060101010101" pitchFamily="49" charset="-122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e>
                    </m:d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221097-DF81-E759-9A7F-7102DDCA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7" y="3563483"/>
                <a:ext cx="6003852" cy="1437253"/>
              </a:xfrm>
              <a:prstGeom prst="rect">
                <a:avLst/>
              </a:prstGeom>
              <a:blipFill>
                <a:blip r:embed="rId3"/>
                <a:stretch>
                  <a:fillRect l="-508" t="-1702" r="-3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0C32B3-AA19-CDCE-CC5D-4C8FD5C80243}"/>
                  </a:ext>
                </a:extLst>
              </p:cNvPr>
              <p:cNvSpPr txBox="1"/>
              <p:nvPr/>
            </p:nvSpPr>
            <p:spPr>
              <a:xfrm>
                <a:off x="2555231" y="1439443"/>
                <a:ext cx="6719775" cy="119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式代入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式消去时间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保留其余参数，可以得到斜抛运动的轨迹方程：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en-US" altLang="zh-CN" sz="1600" b="0" dirty="0">
                    <a:ea typeface="楷体" panose="02010609060101010101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𝜃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0C32B3-AA19-CDCE-CC5D-4C8FD5C8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1" y="1439443"/>
                <a:ext cx="6719775" cy="1191032"/>
              </a:xfrm>
              <a:prstGeom prst="rect">
                <a:avLst/>
              </a:prstGeom>
              <a:blipFill>
                <a:blip r:embed="rId4"/>
                <a:stretch>
                  <a:fillRect l="-454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形 2">
            <a:extLst>
              <a:ext uri="{FF2B5EF4-FFF2-40B4-BE49-F238E27FC236}">
                <a16:creationId xmlns:a16="http://schemas.microsoft.com/office/drawing/2014/main" id="{A46798C8-2DB3-BC06-A6F1-E8D7655E4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487" y="1439443"/>
            <a:ext cx="1821712" cy="25566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61E7E3-13BD-A8F0-9FF5-81E3DC8747FC}"/>
              </a:ext>
            </a:extLst>
          </p:cNvPr>
          <p:cNvSpPr txBox="1"/>
          <p:nvPr/>
        </p:nvSpPr>
        <p:spPr>
          <a:xfrm>
            <a:off x="357474" y="4063221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dirty="0">
                <a:solidFill>
                  <a:srgbClr val="0072B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平抛运动轨迹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2A7C2-C56C-7B78-8F76-B95A44ED7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FB185-506E-4DCF-AF56-D834B55B9D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1546</Words>
  <Application>Microsoft Office PowerPoint</Application>
  <PresentationFormat>全屏显示(16:9)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Muli</vt:lpstr>
      <vt:lpstr>华文楷体</vt:lpstr>
      <vt:lpstr>楷体</vt:lpstr>
      <vt:lpstr>宋体</vt:lpstr>
      <vt:lpstr>Adobe Devanagari</vt:lpstr>
      <vt:lpstr>Arial</vt:lpstr>
      <vt:lpstr>Cambria Math</vt:lpstr>
      <vt:lpstr>Fira Sans Condensed</vt:lpstr>
      <vt:lpstr>Fira Sans Condensed ExtraBold</vt:lpstr>
      <vt:lpstr>Wingdings</vt:lpstr>
      <vt:lpstr>White Research Center XL by Slidesgo</vt:lpstr>
      <vt:lpstr>基于MATLAB的抛体运动轨迹识别与模拟仿真实验</vt:lpstr>
      <vt:lpstr>仿真与数据分析</vt:lpstr>
      <vt:lpstr>研究背景</vt:lpstr>
      <vt:lpstr>研究背景 </vt:lpstr>
      <vt:lpstr>研究背景 </vt:lpstr>
      <vt:lpstr>研究背景 </vt:lpstr>
      <vt:lpstr>理论分析</vt:lpstr>
      <vt:lpstr>研究背景 </vt:lpstr>
      <vt:lpstr>研究背景 </vt:lpstr>
      <vt:lpstr>研究背景 </vt:lpstr>
      <vt:lpstr>程序功能与特色</vt:lpstr>
      <vt:lpstr>程序功能与特色 </vt:lpstr>
      <vt:lpstr>程序功能与特色 </vt:lpstr>
      <vt:lpstr>程序功能与特色 </vt:lpstr>
      <vt:lpstr>程序功能与特色 </vt:lpstr>
      <vt:lpstr>程序功能与特色 </vt:lpstr>
      <vt:lpstr>PowerPoint 演示文稿</vt:lpstr>
      <vt:lpstr>仿真与数据分析</vt:lpstr>
      <vt:lpstr>仿真与数据分析 </vt:lpstr>
      <vt:lpstr>仿真与数据分析 </vt:lpstr>
      <vt:lpstr>总结与展望</vt:lpstr>
      <vt:lpstr>总结与展望 </vt:lpstr>
      <vt:lpstr>总结与展望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RESEARCH CENTER</dc:title>
  <dc:creator>正骑</dc:creator>
  <cp:lastModifiedBy>正 骑</cp:lastModifiedBy>
  <cp:revision>39</cp:revision>
  <dcterms:modified xsi:type="dcterms:W3CDTF">2023-06-10T15:07:30Z</dcterms:modified>
</cp:coreProperties>
</file>