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40" r:id="rId2"/>
    <p:sldId id="346" r:id="rId3"/>
    <p:sldId id="321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94" y="2291206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 smtClean="0"/>
              <a:t>Brain overlaps by region:</a:t>
            </a:r>
            <a:endParaRPr lang="en-US" sz="1800" kern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4636"/>
              </p:ext>
            </p:extLst>
          </p:nvPr>
        </p:nvGraphicFramePr>
        <p:xfrm>
          <a:off x="214676" y="3748079"/>
          <a:ext cx="5748125" cy="290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DLPFC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Total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395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397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 / </a:t>
                      </a:r>
                      <a:r>
                        <a:rPr lang="en-US" sz="1600" dirty="0" err="1" smtClean="0"/>
                        <a:t>Schiz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262 / 133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 / 153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Female</a:t>
                      </a:r>
                      <a:r>
                        <a:rPr lang="en-US" sz="1600" baseline="0" dirty="0" smtClean="0"/>
                        <a:t> / Male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126 / 269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 / 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AA / Asian / </a:t>
                      </a:r>
                      <a:r>
                        <a:rPr lang="en-US" sz="1600" dirty="0" err="1" smtClean="0"/>
                        <a:t>Cauc</a:t>
                      </a:r>
                      <a:r>
                        <a:rPr lang="en-US" sz="1600" baseline="0" dirty="0" smtClean="0"/>
                        <a:t> / </a:t>
                      </a:r>
                      <a:r>
                        <a:rPr lang="en-US" sz="1600" baseline="0" dirty="0" err="1" smtClean="0"/>
                        <a:t>Hisp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213 / 0 / 182 / 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204</a:t>
                      </a:r>
                      <a:r>
                        <a:rPr lang="en-US" sz="1600" baseline="0" dirty="0" smtClean="0"/>
                        <a:t> / 9 / 174 / 10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Mean</a:t>
                      </a:r>
                      <a:r>
                        <a:rPr lang="en-US" sz="1600" baseline="0" dirty="0" smtClean="0"/>
                        <a:t> Age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[min, max]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45.5  (16.4)</a:t>
                      </a:r>
                    </a:p>
                    <a:p>
                      <a:pPr algn="ctr"/>
                      <a:r>
                        <a:rPr lang="en-US" sz="1600" dirty="0" smtClean="0"/>
                        <a:t>[13.0, 96.9]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45.8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(16.5)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[13.0, 96.9]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190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6" y="1206013"/>
            <a:ext cx="330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Sample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2062"/>
              </p:ext>
            </p:extLst>
          </p:nvPr>
        </p:nvGraphicFramePr>
        <p:xfrm>
          <a:off x="9364691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DLPFC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75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169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9684"/>
              </p:ext>
            </p:extLst>
          </p:nvPr>
        </p:nvGraphicFramePr>
        <p:xfrm>
          <a:off x="6511359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Hippo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1" y="211237"/>
            <a:ext cx="4159938" cy="41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1661135"/>
            <a:ext cx="9144000" cy="4117873"/>
          </a:xfrm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Performed genome-wide cis (&lt;500kb) </a:t>
            </a:r>
            <a:r>
              <a:rPr lang="en-US" sz="1800" kern="0" dirty="0" err="1">
                <a:solidFill>
                  <a:schemeClr val="tx1"/>
                </a:solidFill>
              </a:rPr>
              <a:t>eQTL</a:t>
            </a:r>
            <a:r>
              <a:rPr lang="en-US" sz="1800" kern="0" dirty="0">
                <a:solidFill>
                  <a:schemeClr val="tx1"/>
                </a:solidFill>
              </a:rPr>
              <a:t> analysis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Tested four features: gene, transcript, exon, and </a:t>
            </a:r>
            <a:r>
              <a:rPr lang="en-US" sz="1800" kern="0" dirty="0" smtClean="0">
                <a:solidFill>
                  <a:schemeClr val="tx1"/>
                </a:solidFill>
              </a:rPr>
              <a:t>junction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Adjusting for diagnosis, </a:t>
            </a:r>
            <a:r>
              <a:rPr lang="en-US" sz="1800" dirty="0" smtClean="0">
                <a:solidFill>
                  <a:schemeClr val="tx1"/>
                </a:solidFill>
              </a:rPr>
              <a:t>sex, expression </a:t>
            </a:r>
            <a:r>
              <a:rPr lang="en-US" sz="1800" dirty="0">
                <a:solidFill>
                  <a:schemeClr val="tx1"/>
                </a:solidFill>
              </a:rPr>
              <a:t>PCs and genetic ancestry </a:t>
            </a:r>
            <a:r>
              <a:rPr lang="en-US" sz="1800" dirty="0" smtClean="0">
                <a:solidFill>
                  <a:schemeClr val="tx1"/>
                </a:solidFill>
              </a:rPr>
              <a:t>components</a:t>
            </a:r>
            <a:r>
              <a:rPr lang="en-US" sz="1800" kern="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tx1"/>
                </a:solidFill>
              </a:rPr>
              <a:t>Mean </a:t>
            </a:r>
            <a:r>
              <a:rPr lang="en-US" sz="1800" kern="0" dirty="0">
                <a:solidFill>
                  <a:schemeClr val="tx1"/>
                </a:solidFill>
              </a:rPr>
              <a:t>expression </a:t>
            </a:r>
            <a:r>
              <a:rPr lang="en-US" sz="1800" kern="0" dirty="0" smtClean="0">
                <a:solidFill>
                  <a:schemeClr val="tx1"/>
                </a:solidFill>
              </a:rPr>
              <a:t>cut-offs - calculated with all samples (both regions, all ages): </a:t>
            </a:r>
            <a:endParaRPr lang="en-US" sz="1800" kern="0" dirty="0">
              <a:solidFill>
                <a:schemeClr val="tx1"/>
              </a:solidFill>
            </a:endParaRP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Gene 0.25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Exon 0.30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Jxn </a:t>
            </a:r>
            <a:r>
              <a:rPr lang="de-DE" kern="0" dirty="0" smtClean="0">
                <a:solidFill>
                  <a:schemeClr val="tx1"/>
                </a:solidFill>
              </a:rPr>
              <a:t>0.46 </a:t>
            </a:r>
            <a:r>
              <a:rPr lang="de-DE" kern="0" dirty="0">
                <a:solidFill>
                  <a:schemeClr val="tx1"/>
                </a:solidFill>
              </a:rPr>
              <a:t>(RP10M)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Tx </a:t>
            </a:r>
            <a:r>
              <a:rPr lang="de-DE" kern="0" dirty="0" smtClean="0">
                <a:solidFill>
                  <a:schemeClr val="tx1"/>
                </a:solidFill>
              </a:rPr>
              <a:t>0.38 </a:t>
            </a:r>
            <a:r>
              <a:rPr lang="de-DE" kern="0" dirty="0">
                <a:solidFill>
                  <a:schemeClr val="tx1"/>
                </a:solidFill>
              </a:rPr>
              <a:t>(</a:t>
            </a:r>
            <a:r>
              <a:rPr lang="de-DE" kern="0" dirty="0" smtClean="0">
                <a:solidFill>
                  <a:schemeClr val="tx1"/>
                </a:solidFill>
              </a:rPr>
              <a:t>TPM)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Age cutoff &gt; 13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de-DE" kern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Tx/>
              <a:buNone/>
            </a:pP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Analysis - </a:t>
            </a:r>
            <a:r>
              <a:rPr lang="en-US" dirty="0" err="1" smtClean="0">
                <a:latin typeface="+mn-lt"/>
              </a:rPr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51316"/>
              </p:ext>
            </p:extLst>
          </p:nvPr>
        </p:nvGraphicFramePr>
        <p:xfrm>
          <a:off x="725986" y="2959718"/>
          <a:ext cx="8154575" cy="2789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633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Hippo (n=395)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DLPFC (n=397)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</a:t>
                      </a:r>
                      <a:r>
                        <a:rPr lang="en-US" sz="1600" dirty="0" smtClean="0"/>
                        <a:t>SNPs (# index)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9692 (135)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24,652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92,732 (31,707)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396,583 (23,943)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297,181 (18,330)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2300400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Inputs to </a:t>
            </a:r>
            <a:r>
              <a:rPr lang="en-US" sz="2800" dirty="0" err="1" smtClean="0"/>
              <a:t>eQTL</a:t>
            </a:r>
            <a:r>
              <a:rPr lang="en-US" sz="2800" dirty="0" smtClean="0"/>
              <a:t> analysis: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25986" y="1206013"/>
            <a:ext cx="346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179</a:t>
            </a:r>
            <a:r>
              <a:rPr lang="en-US" sz="2400" dirty="0" smtClean="0"/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Index SNPs plus proxies</a:t>
            </a:r>
          </a:p>
        </p:txBody>
      </p:sp>
    </p:spTree>
    <p:extLst>
      <p:ext uri="{BB962C8B-B14F-4D97-AF65-F5344CB8AC3E}">
        <p14:creationId xmlns:p14="http://schemas.microsoft.com/office/powerpoint/2010/main" val="37148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2014"/>
              </p:ext>
            </p:extLst>
          </p:nvPr>
        </p:nvGraphicFramePr>
        <p:xfrm>
          <a:off x="588578" y="1487828"/>
          <a:ext cx="8632033" cy="499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(45)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(52)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1731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123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244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857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SNP-Feature </a:t>
                      </a:r>
                      <a:r>
                        <a:rPr lang="en-US" sz="1800" dirty="0" smtClean="0"/>
                        <a:t>Pairs (from #</a:t>
                      </a:r>
                      <a:r>
                        <a:rPr lang="en-US" sz="1800" baseline="0" dirty="0" smtClean="0"/>
                        <a:t> gene symbols)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66,923 (463)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106,438 (568)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4795 (123)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7358 (171)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SNP-Transcript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9629 (170)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13,218 (216)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SNP-Exon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33,122 (216)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57,986 (270)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SNP-Junction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19,377 (165)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27,876 (204)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60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34314</TotalTime>
  <Words>352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eQTL Analysis</vt:lpstr>
      <vt:lpstr>eQTL Analyses</vt:lpstr>
      <vt:lpstr>eQTL Analysis - rAggr</vt:lpstr>
      <vt:lpstr>Overall eQTLs at FDR &lt; 1% - rAggr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Emily Burke</cp:lastModifiedBy>
  <cp:revision>280</cp:revision>
  <dcterms:created xsi:type="dcterms:W3CDTF">2016-10-25T15:18:34Z</dcterms:created>
  <dcterms:modified xsi:type="dcterms:W3CDTF">2018-06-26T15:51:21Z</dcterms:modified>
</cp:coreProperties>
</file>